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3" r:id="rId2"/>
    <p:sldId id="320" r:id="rId3"/>
    <p:sldId id="257" r:id="rId4"/>
    <p:sldId id="258" r:id="rId5"/>
    <p:sldId id="311" r:id="rId6"/>
    <p:sldId id="259" r:id="rId7"/>
    <p:sldId id="321" r:id="rId8"/>
    <p:sldId id="322" r:id="rId9"/>
    <p:sldId id="260" r:id="rId10"/>
    <p:sldId id="323" r:id="rId11"/>
    <p:sldId id="324" r:id="rId12"/>
    <p:sldId id="261" r:id="rId13"/>
    <p:sldId id="262" r:id="rId14"/>
    <p:sldId id="264" r:id="rId15"/>
    <p:sldId id="271" r:id="rId16"/>
    <p:sldId id="272" r:id="rId17"/>
    <p:sldId id="273" r:id="rId18"/>
    <p:sldId id="325" r:id="rId19"/>
    <p:sldId id="274" r:id="rId20"/>
    <p:sldId id="312" r:id="rId21"/>
    <p:sldId id="275" r:id="rId22"/>
    <p:sldId id="276" r:id="rId23"/>
    <p:sldId id="277" r:id="rId24"/>
    <p:sldId id="278" r:id="rId25"/>
    <p:sldId id="328" r:id="rId26"/>
    <p:sldId id="329" r:id="rId27"/>
    <p:sldId id="279" r:id="rId28"/>
    <p:sldId id="280" r:id="rId29"/>
    <p:sldId id="330" r:id="rId30"/>
    <p:sldId id="281" r:id="rId31"/>
    <p:sldId id="326" r:id="rId32"/>
    <p:sldId id="32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96" d="100"/>
          <a:sy n="96" d="100"/>
        </p:scale>
        <p:origin x="-178" y="2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6CC65BB-A043-4E0A-99D4-896025E81603}"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C7101-0FAF-42FA-A2B8-6DAE71C22B51}" type="slidenum">
              <a:rPr lang="en-US" smtClean="0"/>
              <a:pPr/>
              <a:t>‹#›</a:t>
            </a:fld>
            <a:endParaRPr lang="en-US"/>
          </a:p>
        </p:txBody>
      </p:sp>
    </p:spTree>
    <p:extLst>
      <p:ext uri="{BB962C8B-B14F-4D97-AF65-F5344CB8AC3E}">
        <p14:creationId xmlns:p14="http://schemas.microsoft.com/office/powerpoint/2010/main" val="3011279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CC65BB-A043-4E0A-99D4-896025E81603}"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C7101-0FAF-42FA-A2B8-6DAE71C22B51}" type="slidenum">
              <a:rPr lang="en-US" smtClean="0"/>
              <a:pPr/>
              <a:t>‹#›</a:t>
            </a:fld>
            <a:endParaRPr lang="en-US"/>
          </a:p>
        </p:txBody>
      </p:sp>
    </p:spTree>
    <p:extLst>
      <p:ext uri="{BB962C8B-B14F-4D97-AF65-F5344CB8AC3E}">
        <p14:creationId xmlns:p14="http://schemas.microsoft.com/office/powerpoint/2010/main" val="149889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CC65BB-A043-4E0A-99D4-896025E81603}"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C7101-0FAF-42FA-A2B8-6DAE71C22B51}" type="slidenum">
              <a:rPr lang="en-US" smtClean="0"/>
              <a:pPr/>
              <a:t>‹#›</a:t>
            </a:fld>
            <a:endParaRPr lang="en-US"/>
          </a:p>
        </p:txBody>
      </p:sp>
    </p:spTree>
    <p:extLst>
      <p:ext uri="{BB962C8B-B14F-4D97-AF65-F5344CB8AC3E}">
        <p14:creationId xmlns:p14="http://schemas.microsoft.com/office/powerpoint/2010/main" val="275690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CC65BB-A043-4E0A-99D4-896025E81603}"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C7101-0FAF-42FA-A2B8-6DAE71C22B51}" type="slidenum">
              <a:rPr lang="en-US" smtClean="0"/>
              <a:pPr/>
              <a:t>‹#›</a:t>
            </a:fld>
            <a:endParaRPr lang="en-US"/>
          </a:p>
        </p:txBody>
      </p:sp>
    </p:spTree>
    <p:extLst>
      <p:ext uri="{BB962C8B-B14F-4D97-AF65-F5344CB8AC3E}">
        <p14:creationId xmlns:p14="http://schemas.microsoft.com/office/powerpoint/2010/main" val="3580806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CC65BB-A043-4E0A-99D4-896025E81603}"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3C7101-0FAF-42FA-A2B8-6DAE71C22B51}" type="slidenum">
              <a:rPr lang="en-US" smtClean="0"/>
              <a:pPr/>
              <a:t>‹#›</a:t>
            </a:fld>
            <a:endParaRPr lang="en-US"/>
          </a:p>
        </p:txBody>
      </p:sp>
    </p:spTree>
    <p:extLst>
      <p:ext uri="{BB962C8B-B14F-4D97-AF65-F5344CB8AC3E}">
        <p14:creationId xmlns:p14="http://schemas.microsoft.com/office/powerpoint/2010/main" val="89805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6CC65BB-A043-4E0A-99D4-896025E81603}" type="datetimeFigureOut">
              <a:rPr lang="en-US" smtClean="0"/>
              <a:pPr/>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C7101-0FAF-42FA-A2B8-6DAE71C22B51}" type="slidenum">
              <a:rPr lang="en-US" smtClean="0"/>
              <a:pPr/>
              <a:t>‹#›</a:t>
            </a:fld>
            <a:endParaRPr lang="en-US"/>
          </a:p>
        </p:txBody>
      </p:sp>
    </p:spTree>
    <p:extLst>
      <p:ext uri="{BB962C8B-B14F-4D97-AF65-F5344CB8AC3E}">
        <p14:creationId xmlns:p14="http://schemas.microsoft.com/office/powerpoint/2010/main" val="1656160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6CC65BB-A043-4E0A-99D4-896025E81603}" type="datetimeFigureOut">
              <a:rPr lang="en-US" smtClean="0"/>
              <a:pPr/>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3C7101-0FAF-42FA-A2B8-6DAE71C22B51}" type="slidenum">
              <a:rPr lang="en-US" smtClean="0"/>
              <a:pPr/>
              <a:t>‹#›</a:t>
            </a:fld>
            <a:endParaRPr lang="en-US"/>
          </a:p>
        </p:txBody>
      </p:sp>
    </p:spTree>
    <p:extLst>
      <p:ext uri="{BB962C8B-B14F-4D97-AF65-F5344CB8AC3E}">
        <p14:creationId xmlns:p14="http://schemas.microsoft.com/office/powerpoint/2010/main" val="180480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CC65BB-A043-4E0A-99D4-896025E81603}" type="datetimeFigureOut">
              <a:rPr lang="en-US" smtClean="0"/>
              <a:pPr/>
              <a:t>3/25/2021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3C7101-0FAF-42FA-A2B8-6DAE71C22B51}" type="slidenum">
              <a:rPr lang="en-US" smtClean="0"/>
              <a:pPr/>
              <a:t>‹#›</a:t>
            </a:fld>
            <a:endParaRPr lang="en-US"/>
          </a:p>
        </p:txBody>
      </p:sp>
    </p:spTree>
    <p:extLst>
      <p:ext uri="{BB962C8B-B14F-4D97-AF65-F5344CB8AC3E}">
        <p14:creationId xmlns:p14="http://schemas.microsoft.com/office/powerpoint/2010/main" val="326204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C65BB-A043-4E0A-99D4-896025E81603}" type="datetimeFigureOut">
              <a:rPr lang="en-US" smtClean="0"/>
              <a:pPr/>
              <a:t>3/25/2021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3C7101-0FAF-42FA-A2B8-6DAE71C22B51}" type="slidenum">
              <a:rPr lang="en-US" smtClean="0"/>
              <a:pPr/>
              <a:t>‹#›</a:t>
            </a:fld>
            <a:endParaRPr lang="en-US"/>
          </a:p>
        </p:txBody>
      </p:sp>
    </p:spTree>
    <p:extLst>
      <p:ext uri="{BB962C8B-B14F-4D97-AF65-F5344CB8AC3E}">
        <p14:creationId xmlns:p14="http://schemas.microsoft.com/office/powerpoint/2010/main" val="644179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6CC65BB-A043-4E0A-99D4-896025E81603}" type="datetimeFigureOut">
              <a:rPr lang="en-US" smtClean="0"/>
              <a:pPr/>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C7101-0FAF-42FA-A2B8-6DAE71C22B51}" type="slidenum">
              <a:rPr lang="en-US" smtClean="0"/>
              <a:pPr/>
              <a:t>‹#›</a:t>
            </a:fld>
            <a:endParaRPr lang="en-US"/>
          </a:p>
        </p:txBody>
      </p:sp>
    </p:spTree>
    <p:extLst>
      <p:ext uri="{BB962C8B-B14F-4D97-AF65-F5344CB8AC3E}">
        <p14:creationId xmlns:p14="http://schemas.microsoft.com/office/powerpoint/2010/main" val="151906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6CC65BB-A043-4E0A-99D4-896025E81603}" type="datetimeFigureOut">
              <a:rPr lang="en-US" smtClean="0"/>
              <a:pPr/>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3C7101-0FAF-42FA-A2B8-6DAE71C22B51}" type="slidenum">
              <a:rPr lang="en-US" smtClean="0"/>
              <a:pPr/>
              <a:t>‹#›</a:t>
            </a:fld>
            <a:endParaRPr lang="en-US"/>
          </a:p>
        </p:txBody>
      </p:sp>
    </p:spTree>
    <p:extLst>
      <p:ext uri="{BB962C8B-B14F-4D97-AF65-F5344CB8AC3E}">
        <p14:creationId xmlns:p14="http://schemas.microsoft.com/office/powerpoint/2010/main" val="2578889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C65BB-A043-4E0A-99D4-896025E81603}" type="datetimeFigureOut">
              <a:rPr lang="en-US" smtClean="0"/>
              <a:pPr/>
              <a:t>3/25/2021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3C7101-0FAF-42FA-A2B8-6DAE71C22B51}" type="slidenum">
              <a:rPr lang="en-US" smtClean="0"/>
              <a:pPr/>
              <a:t>‹#›</a:t>
            </a:fld>
            <a:endParaRPr lang="en-US"/>
          </a:p>
        </p:txBody>
      </p:sp>
    </p:spTree>
    <p:extLst>
      <p:ext uri="{BB962C8B-B14F-4D97-AF65-F5344CB8AC3E}">
        <p14:creationId xmlns:p14="http://schemas.microsoft.com/office/powerpoint/2010/main" val="163953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6.png"/><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wmf"/><Relationship Id="rId4" Type="http://schemas.openxmlformats.org/officeDocument/2006/relationships/oleObject" Target="../embeddings/oleObject3.bin"/><Relationship Id="rId9"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20965" y="210206"/>
            <a:ext cx="5710218" cy="646331"/>
          </a:xfrm>
          <a:prstGeom prst="rect">
            <a:avLst/>
          </a:prstGeom>
          <a:noFill/>
        </p:spPr>
        <p:txBody>
          <a:bodyPr wrap="none" rtlCol="0">
            <a:spAutoFit/>
          </a:bodyPr>
          <a:lstStyle/>
          <a:p>
            <a:r>
              <a:rPr lang="en-US" sz="3600" b="1" dirty="0" smtClean="0">
                <a:solidFill>
                  <a:srgbClr val="C00000"/>
                </a:solidFill>
                <a:latin typeface="Comic Sans MS" panose="030F0702030302020204" pitchFamily="66" charset="0"/>
              </a:rPr>
              <a:t>Photo detection Principle</a:t>
            </a:r>
            <a:endParaRPr lang="en-US" sz="3600" b="1" dirty="0">
              <a:solidFill>
                <a:srgbClr val="C00000"/>
              </a:solidFill>
              <a:latin typeface="Comic Sans MS" panose="030F0702030302020204" pitchFamily="66" charset="0"/>
            </a:endParaRPr>
          </a:p>
        </p:txBody>
      </p:sp>
      <p:sp>
        <p:nvSpPr>
          <p:cNvPr id="5" name="Content Placeholder 2"/>
          <p:cNvSpPr txBox="1">
            <a:spLocks/>
          </p:cNvSpPr>
          <p:nvPr/>
        </p:nvSpPr>
        <p:spPr>
          <a:xfrm>
            <a:off x="325822" y="1371599"/>
            <a:ext cx="11634950" cy="15923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8100" indent="-571500" algn="just">
              <a:buFont typeface="Wingdings" panose="05000000000000000000" pitchFamily="2" charset="2"/>
              <a:buChar char="Ø"/>
            </a:pPr>
            <a:r>
              <a:rPr lang="en-US" altLang="en-US" sz="3600" dirty="0" smtClean="0">
                <a:latin typeface="Comic Sans MS" panose="030F0702030302020204" pitchFamily="66" charset="0"/>
              </a:rPr>
              <a:t>A detector’s function is to convert the received optical signal into an electrical signal, which is then amplified before further processing.  </a:t>
            </a:r>
            <a:endParaRPr lang="en-US" altLang="en-US" sz="3600" dirty="0">
              <a:latin typeface="Comic Sans MS" panose="030F0702030302020204" pitchFamily="66" charset="0"/>
            </a:endParaRPr>
          </a:p>
        </p:txBody>
      </p:sp>
      <p:grpSp>
        <p:nvGrpSpPr>
          <p:cNvPr id="6" name="Group 4"/>
          <p:cNvGrpSpPr>
            <a:grpSpLocks/>
          </p:cNvGrpSpPr>
          <p:nvPr/>
        </p:nvGrpSpPr>
        <p:grpSpPr bwMode="auto">
          <a:xfrm>
            <a:off x="3520965" y="3675993"/>
            <a:ext cx="4171950" cy="1676400"/>
            <a:chOff x="1600200" y="3733800"/>
            <a:chExt cx="4171950" cy="1676400"/>
          </a:xfrm>
        </p:grpSpPr>
        <p:sp>
          <p:nvSpPr>
            <p:cNvPr id="7" name="AutoShape 4"/>
            <p:cNvSpPr>
              <a:spLocks noChangeArrowheads="1"/>
            </p:cNvSpPr>
            <p:nvPr/>
          </p:nvSpPr>
          <p:spPr bwMode="auto">
            <a:xfrm>
              <a:off x="4381500" y="4343400"/>
              <a:ext cx="533400" cy="609600"/>
            </a:xfrm>
            <a:prstGeom prst="triangle">
              <a:avLst>
                <a:gd name="adj" fmla="val 50000"/>
              </a:avLst>
            </a:prstGeom>
            <a:solidFill>
              <a:schemeClr val="accent1"/>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sp>
          <p:nvSpPr>
            <p:cNvPr id="8" name="Line 5"/>
            <p:cNvSpPr>
              <a:spLocks noChangeShapeType="1"/>
            </p:cNvSpPr>
            <p:nvPr/>
          </p:nvSpPr>
          <p:spPr bwMode="auto">
            <a:xfrm>
              <a:off x="4267200" y="4343400"/>
              <a:ext cx="76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 name="Line 7"/>
            <p:cNvSpPr>
              <a:spLocks noChangeShapeType="1"/>
            </p:cNvSpPr>
            <p:nvPr/>
          </p:nvSpPr>
          <p:spPr bwMode="auto">
            <a:xfrm flipV="1">
              <a:off x="4648200" y="37338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a:off x="4648200" y="49530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1"/>
            <p:cNvSpPr>
              <a:spLocks noChangeShapeType="1"/>
            </p:cNvSpPr>
            <p:nvPr/>
          </p:nvSpPr>
          <p:spPr bwMode="auto">
            <a:xfrm>
              <a:off x="2743200" y="4572000"/>
              <a:ext cx="1066800" cy="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2"/>
            <p:cNvSpPr>
              <a:spLocks noChangeShapeType="1"/>
            </p:cNvSpPr>
            <p:nvPr/>
          </p:nvSpPr>
          <p:spPr bwMode="auto">
            <a:xfrm>
              <a:off x="2895600" y="4724400"/>
              <a:ext cx="1066800" cy="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3"/>
            <p:cNvSpPr>
              <a:spLocks noChangeShapeType="1"/>
            </p:cNvSpPr>
            <p:nvPr/>
          </p:nvSpPr>
          <p:spPr bwMode="auto">
            <a:xfrm>
              <a:off x="3048000" y="4876800"/>
              <a:ext cx="1066800" cy="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4"/>
            <p:cNvSpPr>
              <a:spLocks noChangeShapeType="1"/>
            </p:cNvSpPr>
            <p:nvPr/>
          </p:nvSpPr>
          <p:spPr bwMode="auto">
            <a:xfrm>
              <a:off x="5334000" y="4191000"/>
              <a:ext cx="0" cy="106680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5" name="Text Box 15"/>
            <p:cNvSpPr txBox="1">
              <a:spLocks noChangeArrowheads="1"/>
            </p:cNvSpPr>
            <p:nvPr/>
          </p:nvSpPr>
          <p:spPr bwMode="auto">
            <a:xfrm>
              <a:off x="5486400" y="4419600"/>
              <a:ext cx="285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I</a:t>
              </a:r>
            </a:p>
          </p:txBody>
        </p:sp>
        <p:sp>
          <p:nvSpPr>
            <p:cNvPr id="16" name="Text Box 16"/>
            <p:cNvSpPr txBox="1">
              <a:spLocks noChangeArrowheads="1"/>
            </p:cNvSpPr>
            <p:nvPr/>
          </p:nvSpPr>
          <p:spPr bwMode="auto">
            <a:xfrm>
              <a:off x="1600200" y="4495800"/>
              <a:ext cx="1123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Comic Sans MS" panose="030F0702030302020204" pitchFamily="66" charset="0"/>
                </a:rPr>
                <a:t>Light</a:t>
              </a:r>
            </a:p>
          </p:txBody>
        </p:sp>
      </p:grpSp>
    </p:spTree>
    <p:extLst>
      <p:ext uri="{BB962C8B-B14F-4D97-AF65-F5344CB8AC3E}">
        <p14:creationId xmlns:p14="http://schemas.microsoft.com/office/powerpoint/2010/main" val="3774866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6331" y="546538"/>
            <a:ext cx="11582399" cy="4893647"/>
          </a:xfrm>
          <a:prstGeom prst="rect">
            <a:avLst/>
          </a:prstGeom>
          <a:noFill/>
        </p:spPr>
        <p:txBody>
          <a:bodyPr wrap="square" rtlCol="0">
            <a:spAutoFit/>
          </a:bodyPr>
          <a:lstStyle/>
          <a:p>
            <a:pPr algn="just"/>
            <a:r>
              <a:rPr lang="en-US" sz="2800" dirty="0" smtClean="0">
                <a:latin typeface="Comic Sans MS" panose="030F0702030302020204" pitchFamily="66" charset="0"/>
              </a:rPr>
              <a:t>Absorption coefficient of material determines the quantum efficiency.</a:t>
            </a:r>
          </a:p>
          <a:p>
            <a:pPr algn="just"/>
            <a:endParaRPr lang="en-US" sz="2800" dirty="0">
              <a:latin typeface="Comic Sans MS" panose="030F0702030302020204" pitchFamily="66" charset="0"/>
            </a:endParaRPr>
          </a:p>
          <a:p>
            <a:pPr algn="just"/>
            <a:r>
              <a:rPr lang="en-US" sz="2800" dirty="0" smtClean="0">
                <a:latin typeface="Comic Sans MS" panose="030F0702030302020204" pitchFamily="66" charset="0"/>
              </a:rPr>
              <a:t>Quantum efficiency </a:t>
            </a:r>
            <a:r>
              <a:rPr lang="el-GR" sz="2800" dirty="0" smtClean="0">
                <a:latin typeface="Comic Sans MS" panose="030F0702030302020204" pitchFamily="66" charset="0"/>
              </a:rPr>
              <a:t>η</a:t>
            </a:r>
            <a:r>
              <a:rPr lang="en-US" sz="2800" dirty="0" smtClean="0">
                <a:latin typeface="Comic Sans MS" panose="030F0702030302020204" pitchFamily="66" charset="0"/>
              </a:rPr>
              <a:t> &lt; 1 as all the photons incident will not generate e-h pairs. It  is normally expressed in percentage.</a:t>
            </a:r>
          </a:p>
          <a:p>
            <a:pPr algn="just"/>
            <a:endParaRPr lang="en-US" sz="2800" dirty="0">
              <a:latin typeface="Comic Sans MS" panose="030F0702030302020204" pitchFamily="66" charset="0"/>
            </a:endParaRPr>
          </a:p>
          <a:p>
            <a:pPr algn="just"/>
            <a:endParaRPr lang="en-US" sz="2800" dirty="0" smtClean="0">
              <a:latin typeface="Comic Sans MS" panose="030F0702030302020204" pitchFamily="66" charset="0"/>
            </a:endParaRPr>
          </a:p>
          <a:p>
            <a:pPr algn="just"/>
            <a:r>
              <a:rPr lang="en-US" sz="3200" b="1" dirty="0" smtClean="0">
                <a:solidFill>
                  <a:srgbClr val="FF0000"/>
                </a:solidFill>
                <a:latin typeface="Comic Sans MS" panose="030F0702030302020204" pitchFamily="66" charset="0"/>
              </a:rPr>
              <a:t>Quantum Limit </a:t>
            </a:r>
            <a:r>
              <a:rPr lang="en-US" sz="2800" dirty="0" smtClean="0">
                <a:latin typeface="Comic Sans MS" panose="030F0702030302020204" pitchFamily="66" charset="0"/>
              </a:rPr>
              <a:t>: For an ideal photodetector having quantum efficiency </a:t>
            </a:r>
            <a:r>
              <a:rPr lang="el-GR" sz="2800" dirty="0">
                <a:latin typeface="Comic Sans MS" panose="030F0702030302020204" pitchFamily="66" charset="0"/>
              </a:rPr>
              <a:t>η</a:t>
            </a:r>
            <a:r>
              <a:rPr lang="en-US" sz="2800" dirty="0">
                <a:latin typeface="Comic Sans MS" panose="030F0702030302020204" pitchFamily="66" charset="0"/>
              </a:rPr>
              <a:t> </a:t>
            </a:r>
            <a:r>
              <a:rPr lang="en-US" sz="2800" dirty="0" smtClean="0">
                <a:latin typeface="Comic Sans MS" panose="030F0702030302020204" pitchFamily="66" charset="0"/>
              </a:rPr>
              <a:t>= 1 and has zero dark current (</a:t>
            </a:r>
            <a:r>
              <a:rPr lang="en-US" sz="2800" dirty="0" err="1" smtClean="0">
                <a:latin typeface="Comic Sans MS" panose="030F0702030302020204" pitchFamily="66" charset="0"/>
              </a:rPr>
              <a:t>i.e</a:t>
            </a:r>
            <a:r>
              <a:rPr lang="en-US" sz="2800" dirty="0" smtClean="0">
                <a:latin typeface="Comic Sans MS" panose="030F0702030302020204" pitchFamily="66" charset="0"/>
              </a:rPr>
              <a:t> no output when light is absent), then the minimum received power for a specific bit-error rate is known as Quantum Limit </a:t>
            </a:r>
            <a:endParaRPr lang="en-US" sz="2800" dirty="0">
              <a:latin typeface="Comic Sans MS" panose="030F0702030302020204" pitchFamily="66" charset="0"/>
            </a:endParaRPr>
          </a:p>
        </p:txBody>
      </p:sp>
    </p:spTree>
    <p:extLst>
      <p:ext uri="{BB962C8B-B14F-4D97-AF65-F5344CB8AC3E}">
        <p14:creationId xmlns:p14="http://schemas.microsoft.com/office/powerpoint/2010/main" val="1171039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0" y="640312"/>
            <a:ext cx="12192000" cy="61283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en-US" altLang="en-US" sz="3200" b="1" dirty="0" smtClean="0">
                <a:solidFill>
                  <a:srgbClr val="0000CC"/>
                </a:solidFill>
                <a:latin typeface="Comic Sans MS" panose="030F0702030302020204" pitchFamily="66" charset="0"/>
              </a:rPr>
              <a:t>3. Cut-off wavelength (</a:t>
            </a:r>
            <a:r>
              <a:rPr lang="el-GR" altLang="en-US" sz="3200" b="1" dirty="0" smtClean="0">
                <a:solidFill>
                  <a:srgbClr val="0000CC"/>
                </a:solidFill>
                <a:latin typeface="Times New Roman" panose="02020603050405020304" pitchFamily="18" charset="0"/>
                <a:cs typeface="Times New Roman" panose="02020603050405020304" pitchFamily="18" charset="0"/>
              </a:rPr>
              <a:t>λ</a:t>
            </a:r>
            <a:r>
              <a:rPr lang="en-US" altLang="en-US" sz="3200" b="1" baseline="-25000" dirty="0" smtClean="0">
                <a:solidFill>
                  <a:srgbClr val="0000CC"/>
                </a:solidFill>
                <a:latin typeface="Comic Sans MS" panose="030F0702030302020204" pitchFamily="66" charset="0"/>
              </a:rPr>
              <a:t>c</a:t>
            </a:r>
            <a:r>
              <a:rPr lang="en-US" altLang="en-US" sz="3200" b="1" dirty="0" smtClean="0">
                <a:solidFill>
                  <a:srgbClr val="0000CC"/>
                </a:solidFill>
                <a:latin typeface="Comic Sans MS" panose="030F0702030302020204" pitchFamily="66" charset="0"/>
              </a:rPr>
              <a:t>)</a:t>
            </a:r>
          </a:p>
          <a:p>
            <a:pPr lvl="1" algn="just"/>
            <a:r>
              <a:rPr lang="en-US" altLang="en-US" sz="2800" dirty="0" smtClean="0">
                <a:latin typeface="Comic Sans MS" panose="030F0702030302020204" pitchFamily="66" charset="0"/>
              </a:rPr>
              <a:t>Any particular semiconductor can absorb photon over a limited wavelength region. The highest wavelength is known as cut off wavelength (</a:t>
            </a:r>
            <a:r>
              <a:rPr lang="el-GR" altLang="en-US" sz="2800" dirty="0" smtClean="0">
                <a:latin typeface="Times New Roman" panose="02020603050405020304" pitchFamily="18" charset="0"/>
                <a:cs typeface="Times New Roman" panose="02020603050405020304" pitchFamily="18" charset="0"/>
              </a:rPr>
              <a:t>λ</a:t>
            </a:r>
            <a:r>
              <a:rPr lang="en-US" altLang="en-US" sz="2800" baseline="-25000" dirty="0" smtClean="0">
                <a:latin typeface="Comic Sans MS" panose="030F0702030302020204" pitchFamily="66" charset="0"/>
              </a:rPr>
              <a:t>c</a:t>
            </a:r>
            <a:r>
              <a:rPr lang="en-US" altLang="en-US" sz="2800" dirty="0" smtClean="0">
                <a:latin typeface="Comic Sans MS" panose="030F0702030302020204" pitchFamily="66" charset="0"/>
              </a:rPr>
              <a:t>). The cut-off wavelength is determined by bandgap energy </a:t>
            </a:r>
            <a:r>
              <a:rPr lang="en-US" altLang="en-US" sz="2800" dirty="0" err="1" smtClean="0">
                <a:latin typeface="Comic Sans MS" panose="030F0702030302020204" pitchFamily="66" charset="0"/>
              </a:rPr>
              <a:t>E</a:t>
            </a:r>
            <a:r>
              <a:rPr lang="en-US" altLang="en-US" sz="2800" baseline="-25000" dirty="0" err="1" smtClean="0">
                <a:latin typeface="Comic Sans MS" panose="030F0702030302020204" pitchFamily="66" charset="0"/>
              </a:rPr>
              <a:t>g</a:t>
            </a:r>
            <a:r>
              <a:rPr lang="en-US" altLang="en-US" sz="2800" dirty="0" smtClean="0">
                <a:latin typeface="Comic Sans MS" panose="030F0702030302020204" pitchFamily="66" charset="0"/>
              </a:rPr>
              <a:t> of the material.</a:t>
            </a:r>
          </a:p>
          <a:p>
            <a:pPr lvl="1" algn="just"/>
            <a:endParaRPr lang="en-US" altLang="en-US" sz="2800" dirty="0" smtClean="0">
              <a:latin typeface="Comic Sans MS" panose="030F0702030302020204" pitchFamily="66" charset="0"/>
            </a:endParaRPr>
          </a:p>
          <a:p>
            <a:pPr lvl="1" algn="just"/>
            <a:endParaRPr lang="en-US" altLang="en-US" sz="2800" dirty="0">
              <a:latin typeface="Comic Sans MS" panose="030F0702030302020204" pitchFamily="66" charset="0"/>
            </a:endParaRPr>
          </a:p>
          <a:p>
            <a:pPr marL="457200" lvl="1" indent="0" algn="just">
              <a:buNone/>
            </a:pPr>
            <a:r>
              <a:rPr lang="en-US" altLang="en-US" sz="2800" dirty="0" smtClean="0">
                <a:latin typeface="Comic Sans MS" panose="030F0702030302020204" pitchFamily="66" charset="0"/>
              </a:rPr>
              <a:t>where,</a:t>
            </a:r>
          </a:p>
          <a:p>
            <a:pPr marL="457200" lvl="1" indent="0" algn="just">
              <a:buNone/>
            </a:pPr>
            <a:r>
              <a:rPr lang="en-US" altLang="en-US" sz="2800" dirty="0">
                <a:latin typeface="Comic Sans MS" panose="030F0702030302020204" pitchFamily="66" charset="0"/>
              </a:rPr>
              <a:t> </a:t>
            </a:r>
            <a:r>
              <a:rPr lang="en-US" altLang="en-US" sz="2800" dirty="0" smtClean="0">
                <a:latin typeface="Comic Sans MS" panose="030F0702030302020204" pitchFamily="66" charset="0"/>
              </a:rPr>
              <a:t>         </a:t>
            </a:r>
            <a:r>
              <a:rPr lang="en-US" altLang="en-US" sz="2800" dirty="0" err="1" smtClean="0">
                <a:latin typeface="Comic Sans MS" panose="030F0702030302020204" pitchFamily="66" charset="0"/>
              </a:rPr>
              <a:t>Eg</a:t>
            </a:r>
            <a:r>
              <a:rPr lang="en-US" altLang="en-US" sz="2800" dirty="0" smtClean="0">
                <a:latin typeface="Comic Sans MS" panose="030F0702030302020204" pitchFamily="66" charset="0"/>
              </a:rPr>
              <a:t> in electron volts (eV) and </a:t>
            </a:r>
          </a:p>
          <a:p>
            <a:pPr marL="457200" lvl="1" indent="0" algn="just">
              <a:buNone/>
            </a:pPr>
            <a:r>
              <a:rPr lang="en-US" altLang="en-US" sz="2800" dirty="0" smtClean="0">
                <a:latin typeface="Comic Sans MS" panose="030F0702030302020204" pitchFamily="66" charset="0"/>
              </a:rPr>
              <a:t>	      </a:t>
            </a:r>
            <a:r>
              <a:rPr lang="el-GR" altLang="en-US" sz="2800" dirty="0" smtClean="0">
                <a:latin typeface="Times New Roman" panose="02020603050405020304" pitchFamily="18" charset="0"/>
                <a:cs typeface="Times New Roman" panose="02020603050405020304" pitchFamily="18" charset="0"/>
              </a:rPr>
              <a:t>λ</a:t>
            </a:r>
            <a:r>
              <a:rPr lang="en-US" altLang="en-US" sz="2800" baseline="-25000" dirty="0" smtClean="0">
                <a:latin typeface="Comic Sans MS" panose="030F0702030302020204" pitchFamily="66" charset="0"/>
              </a:rPr>
              <a:t>c </a:t>
            </a:r>
            <a:r>
              <a:rPr lang="en-US" altLang="en-US" sz="2800" dirty="0" smtClean="0">
                <a:latin typeface="Comic Sans MS" panose="030F0702030302020204" pitchFamily="66" charset="0"/>
              </a:rPr>
              <a:t> cut off wavelength (micrometers)</a:t>
            </a:r>
            <a:endParaRPr lang="en-US" altLang="en-US" sz="2800" dirty="0">
              <a:latin typeface="Comic Sans MS" panose="030F0702030302020204" pitchFamily="66" charset="0"/>
            </a:endParaRPr>
          </a:p>
          <a:p>
            <a:pPr lvl="1" algn="just"/>
            <a:r>
              <a:rPr lang="en-US" altLang="en-US" sz="2800" dirty="0" smtClean="0">
                <a:latin typeface="Comic Sans MS" panose="030F0702030302020204" pitchFamily="66" charset="0"/>
              </a:rPr>
              <a:t>Typical value of </a:t>
            </a:r>
            <a:r>
              <a:rPr lang="el-GR" altLang="en-US" sz="2800" dirty="0">
                <a:latin typeface="Times New Roman" panose="02020603050405020304" pitchFamily="18" charset="0"/>
                <a:cs typeface="Times New Roman" panose="02020603050405020304" pitchFamily="18" charset="0"/>
              </a:rPr>
              <a:t>λ</a:t>
            </a:r>
            <a:r>
              <a:rPr lang="en-US" altLang="en-US" sz="2800" baseline="-25000" dirty="0" smtClean="0">
                <a:latin typeface="Comic Sans MS" panose="030F0702030302020204" pitchFamily="66" charset="0"/>
              </a:rPr>
              <a:t>c </a:t>
            </a:r>
            <a:r>
              <a:rPr lang="en-US" altLang="en-US" sz="2800" dirty="0" smtClean="0">
                <a:latin typeface="Comic Sans MS" panose="030F0702030302020204" pitchFamily="66" charset="0"/>
              </a:rPr>
              <a:t> for silicon is 1.06 </a:t>
            </a:r>
            <a:r>
              <a:rPr lang="en-US" altLang="en-US" sz="2800" dirty="0" smtClean="0">
                <a:latin typeface="Comic Sans MS" panose="030F0702030302020204" pitchFamily="66" charset="0"/>
                <a:cs typeface="Calibri" panose="020F0502020204030204" pitchFamily="34" charset="0"/>
              </a:rPr>
              <a:t>µm and for germanium it is 1.6 µm</a:t>
            </a:r>
          </a:p>
          <a:p>
            <a:pPr lvl="1" algn="just"/>
            <a:r>
              <a:rPr lang="en-US" altLang="en-US" sz="2800" dirty="0" smtClean="0">
                <a:latin typeface="Comic Sans MS" panose="030F0702030302020204" pitchFamily="66" charset="0"/>
                <a:cs typeface="Calibri" panose="020F0502020204030204" pitchFamily="34" charset="0"/>
              </a:rPr>
              <a:t>The photodiode of long cut off wavelength can emit optical power in wide range that is used for fiber optic transmission.</a:t>
            </a:r>
            <a:endParaRPr lang="en-US" altLang="en-US" sz="2800" dirty="0" smtClean="0">
              <a:latin typeface="Comic Sans MS" panose="030F0702030302020204" pitchFamily="66" charset="0"/>
            </a:endParaRPr>
          </a:p>
        </p:txBody>
      </p:sp>
      <p:sp>
        <p:nvSpPr>
          <p:cNvPr id="5" name="TextBox 4"/>
          <p:cNvSpPr txBox="1"/>
          <p:nvPr/>
        </p:nvSpPr>
        <p:spPr>
          <a:xfrm>
            <a:off x="2785240" y="-6018"/>
            <a:ext cx="7388561" cy="646331"/>
          </a:xfrm>
          <a:prstGeom prst="rect">
            <a:avLst/>
          </a:prstGeom>
          <a:noFill/>
        </p:spPr>
        <p:txBody>
          <a:bodyPr wrap="none" rtlCol="0">
            <a:spAutoFit/>
          </a:bodyPr>
          <a:lstStyle/>
          <a:p>
            <a:r>
              <a:rPr lang="en-US" sz="3600" b="1" dirty="0" smtClean="0">
                <a:solidFill>
                  <a:srgbClr val="C00000"/>
                </a:solidFill>
                <a:latin typeface="Comic Sans MS" panose="030F0702030302020204" pitchFamily="66" charset="0"/>
              </a:rPr>
              <a:t>Photodetector - Characteristics</a:t>
            </a:r>
            <a:endParaRPr lang="en-US" sz="3600" b="1" dirty="0">
              <a:solidFill>
                <a:srgbClr val="C00000"/>
              </a:solidFill>
              <a:latin typeface="Comic Sans MS" panose="030F0702030302020204" pitchFamily="66" charset="0"/>
            </a:endParaRPr>
          </a:p>
        </p:txBody>
      </p:sp>
      <mc:AlternateContent xmlns:mc="http://schemas.openxmlformats.org/markup-compatibility/2006" xmlns:a14="http://schemas.microsoft.com/office/drawing/2010/main">
        <mc:Choice Requires="a14">
          <p:sp>
            <p:nvSpPr>
              <p:cNvPr id="6" name="Rectangle 5"/>
              <p:cNvSpPr/>
              <p:nvPr/>
            </p:nvSpPr>
            <p:spPr>
              <a:xfrm>
                <a:off x="4848511" y="2711900"/>
                <a:ext cx="2757230" cy="10384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1" i="1">
                              <a:latin typeface="Cambria Math"/>
                            </a:rPr>
                          </m:ctrlPr>
                        </m:sSubPr>
                        <m:e>
                          <m:r>
                            <a:rPr lang="en-US" sz="2800" b="1" i="1">
                              <a:latin typeface="Cambria Math" panose="02040503050406030204" pitchFamily="18" charset="0"/>
                            </a:rPr>
                            <m:t>𝝀</m:t>
                          </m:r>
                        </m:e>
                        <m:sub>
                          <m:r>
                            <a:rPr lang="en-US" sz="2800" b="1" i="1">
                              <a:latin typeface="Cambria Math" panose="02040503050406030204" pitchFamily="18" charset="0"/>
                            </a:rPr>
                            <m:t>𝒄</m:t>
                          </m:r>
                        </m:sub>
                      </m:sSub>
                      <m:r>
                        <a:rPr lang="en-US" sz="2800" b="1" i="0">
                          <a:latin typeface="Cambria Math" panose="02040503050406030204" pitchFamily="18" charset="0"/>
                        </a:rPr>
                        <m:t>=</m:t>
                      </m:r>
                      <m:f>
                        <m:fPr>
                          <m:ctrlPr>
                            <a:rPr lang="en-US" sz="2800" b="1" i="1">
                              <a:latin typeface="Cambria Math"/>
                            </a:rPr>
                          </m:ctrlPr>
                        </m:fPr>
                        <m:num>
                          <m:r>
                            <a:rPr lang="en-US" sz="2800" b="1" i="1">
                              <a:latin typeface="Cambria Math" panose="02040503050406030204" pitchFamily="18" charset="0"/>
                            </a:rPr>
                            <m:t>𝒉𝒄</m:t>
                          </m:r>
                        </m:num>
                        <m:den>
                          <m:sSub>
                            <m:sSubPr>
                              <m:ctrlPr>
                                <a:rPr lang="en-US" sz="2800" b="1" i="1">
                                  <a:latin typeface="Cambria Math"/>
                                </a:rPr>
                              </m:ctrlPr>
                            </m:sSubPr>
                            <m:e>
                              <m:r>
                                <a:rPr lang="en-US" sz="2800" b="1" i="1">
                                  <a:latin typeface="Cambria Math" panose="02040503050406030204" pitchFamily="18" charset="0"/>
                                </a:rPr>
                                <m:t>𝑬</m:t>
                              </m:r>
                            </m:e>
                            <m:sub>
                              <m:r>
                                <a:rPr lang="en-US" sz="2800" b="1" i="1">
                                  <a:latin typeface="Cambria Math" panose="02040503050406030204" pitchFamily="18" charset="0"/>
                                </a:rPr>
                                <m:t>𝒈</m:t>
                              </m:r>
                            </m:sub>
                          </m:sSub>
                        </m:den>
                      </m:f>
                      <m:r>
                        <a:rPr lang="en-US" sz="2800" b="1" i="0">
                          <a:latin typeface="Cambria Math" panose="02040503050406030204" pitchFamily="18" charset="0"/>
                        </a:rPr>
                        <m:t>=</m:t>
                      </m:r>
                      <m:f>
                        <m:fPr>
                          <m:ctrlPr>
                            <a:rPr lang="en-US" sz="2800" b="1" i="1">
                              <a:latin typeface="Cambria Math"/>
                            </a:rPr>
                          </m:ctrlPr>
                        </m:fPr>
                        <m:num>
                          <m:r>
                            <a:rPr lang="en-US" sz="2800" b="1" i="0">
                              <a:latin typeface="Cambria Math" panose="02040503050406030204" pitchFamily="18" charset="0"/>
                            </a:rPr>
                            <m:t>𝟏</m:t>
                          </m:r>
                          <m:r>
                            <a:rPr lang="en-US" sz="2800" b="1" i="0">
                              <a:latin typeface="Cambria Math" panose="02040503050406030204" pitchFamily="18" charset="0"/>
                            </a:rPr>
                            <m:t>.</m:t>
                          </m:r>
                          <m:r>
                            <a:rPr lang="en-US" sz="2800" b="1" i="0">
                              <a:latin typeface="Cambria Math" panose="02040503050406030204" pitchFamily="18" charset="0"/>
                            </a:rPr>
                            <m:t>𝟐𝟒</m:t>
                          </m:r>
                        </m:num>
                        <m:den>
                          <m:sSub>
                            <m:sSubPr>
                              <m:ctrlPr>
                                <a:rPr lang="en-US" sz="2800" b="1" i="1">
                                  <a:latin typeface="Cambria Math"/>
                                </a:rPr>
                              </m:ctrlPr>
                            </m:sSubPr>
                            <m:e>
                              <m:r>
                                <a:rPr lang="en-US" sz="2800" b="1" i="1">
                                  <a:latin typeface="Cambria Math" panose="02040503050406030204" pitchFamily="18" charset="0"/>
                                </a:rPr>
                                <m:t>𝑬</m:t>
                              </m:r>
                            </m:e>
                            <m:sub>
                              <m:r>
                                <a:rPr lang="en-US" sz="2800" b="1" i="1">
                                  <a:latin typeface="Cambria Math" panose="02040503050406030204" pitchFamily="18" charset="0"/>
                                </a:rPr>
                                <m:t>𝒈</m:t>
                              </m:r>
                            </m:sub>
                          </m:sSub>
                        </m:den>
                      </m:f>
                    </m:oMath>
                  </m:oMathPara>
                </a14:m>
                <a:endParaRPr lang="en-US" sz="2800" b="1" dirty="0"/>
              </a:p>
            </p:txBody>
          </p:sp>
        </mc:Choice>
        <mc:Fallback xmlns="">
          <p:sp>
            <p:nvSpPr>
              <p:cNvPr id="6" name="Rectangle 5"/>
              <p:cNvSpPr>
                <a:spLocks noRot="1" noChangeAspect="1" noMove="1" noResize="1" noEditPoints="1" noAdjustHandles="1" noChangeArrowheads="1" noChangeShapeType="1" noTextEdit="1"/>
              </p:cNvSpPr>
              <p:nvPr/>
            </p:nvSpPr>
            <p:spPr>
              <a:xfrm>
                <a:off x="4848511" y="2711900"/>
                <a:ext cx="2757230" cy="1038426"/>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93382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23191" y="822434"/>
            <a:ext cx="6014545" cy="51816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en-US" altLang="en-US" sz="3200" b="1" dirty="0">
                <a:solidFill>
                  <a:srgbClr val="0000CC"/>
                </a:solidFill>
                <a:latin typeface="Comic Sans MS" panose="030F0702030302020204" pitchFamily="66" charset="0"/>
              </a:rPr>
              <a:t>4</a:t>
            </a:r>
            <a:r>
              <a:rPr lang="en-US" altLang="en-US" sz="3200" b="1" dirty="0" smtClean="0">
                <a:solidFill>
                  <a:srgbClr val="0000CC"/>
                </a:solidFill>
                <a:latin typeface="Comic Sans MS" panose="030F0702030302020204" pitchFamily="66" charset="0"/>
              </a:rPr>
              <a:t>. Capacitance of a detector</a:t>
            </a:r>
          </a:p>
          <a:p>
            <a:pPr lvl="1" algn="just"/>
            <a:r>
              <a:rPr lang="en-US" altLang="en-US" sz="2800" dirty="0" smtClean="0">
                <a:latin typeface="Comic Sans MS" panose="030F0702030302020204" pitchFamily="66" charset="0"/>
              </a:rPr>
              <a:t>dependent upon the active area of the device and the reverse voltage across the device.</a:t>
            </a:r>
          </a:p>
          <a:p>
            <a:pPr lvl="1" algn="just"/>
            <a:r>
              <a:rPr lang="en-US" altLang="en-US" sz="2800" dirty="0" smtClean="0">
                <a:latin typeface="Comic Sans MS" panose="030F0702030302020204" pitchFamily="66" charset="0"/>
              </a:rPr>
              <a:t>A smaller active diameter makes it harder to align the fiber to the detector.</a:t>
            </a:r>
          </a:p>
          <a:p>
            <a:pPr lvl="1" algn="just"/>
            <a:r>
              <a:rPr lang="en-US" altLang="en-US" sz="2800" dirty="0" smtClean="0">
                <a:latin typeface="Comic Sans MS" panose="030F0702030302020204" pitchFamily="66" charset="0"/>
              </a:rPr>
              <a:t>Also, only the center should be illuminated</a:t>
            </a:r>
          </a:p>
          <a:p>
            <a:pPr lvl="2" algn="just"/>
            <a:r>
              <a:rPr lang="en-US" altLang="en-US" sz="2400" dirty="0" smtClean="0">
                <a:latin typeface="Comic Sans MS" panose="030F0702030302020204" pitchFamily="66" charset="0"/>
              </a:rPr>
              <a:t>photodiode response is slow at the edges.</a:t>
            </a:r>
          </a:p>
        </p:txBody>
      </p:sp>
      <p:pic>
        <p:nvPicPr>
          <p:cNvPr id="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5264" y="990600"/>
            <a:ext cx="4595812" cy="305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 name="Text Box 7"/>
          <p:cNvSpPr txBox="1">
            <a:spLocks noChangeArrowheads="1"/>
          </p:cNvSpPr>
          <p:nvPr/>
        </p:nvSpPr>
        <p:spPr bwMode="auto">
          <a:xfrm>
            <a:off x="8240110" y="4167532"/>
            <a:ext cx="283396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dirty="0" smtClean="0"/>
              <a:t> </a:t>
            </a:r>
            <a:r>
              <a:rPr lang="en-US" altLang="en-US" sz="1000" dirty="0"/>
              <a:t>Capacitance versus Reverse </a:t>
            </a:r>
            <a:r>
              <a:rPr lang="en-US" altLang="en-US" sz="1000" dirty="0" smtClean="0"/>
              <a:t>Voltage</a:t>
            </a:r>
            <a:endParaRPr lang="en-US" altLang="en-US" sz="1000" dirty="0"/>
          </a:p>
        </p:txBody>
      </p:sp>
      <p:sp>
        <p:nvSpPr>
          <p:cNvPr id="5" name="TextBox 4"/>
          <p:cNvSpPr txBox="1"/>
          <p:nvPr/>
        </p:nvSpPr>
        <p:spPr>
          <a:xfrm>
            <a:off x="2785240" y="-6018"/>
            <a:ext cx="7388561" cy="646331"/>
          </a:xfrm>
          <a:prstGeom prst="rect">
            <a:avLst/>
          </a:prstGeom>
          <a:noFill/>
        </p:spPr>
        <p:txBody>
          <a:bodyPr wrap="none" rtlCol="0">
            <a:spAutoFit/>
          </a:bodyPr>
          <a:lstStyle/>
          <a:p>
            <a:r>
              <a:rPr lang="en-US" sz="3600" b="1" dirty="0" smtClean="0">
                <a:solidFill>
                  <a:srgbClr val="C00000"/>
                </a:solidFill>
                <a:latin typeface="Comic Sans MS" panose="030F0702030302020204" pitchFamily="66" charset="0"/>
              </a:rPr>
              <a:t>Photodetector - Characteristics</a:t>
            </a:r>
            <a:endParaRPr lang="en-US" sz="3600" b="1"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3881093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5240" y="-6018"/>
            <a:ext cx="7388561" cy="646331"/>
          </a:xfrm>
          <a:prstGeom prst="rect">
            <a:avLst/>
          </a:prstGeom>
          <a:noFill/>
        </p:spPr>
        <p:txBody>
          <a:bodyPr wrap="none" rtlCol="0">
            <a:spAutoFit/>
          </a:bodyPr>
          <a:lstStyle/>
          <a:p>
            <a:r>
              <a:rPr lang="en-US" sz="3600" b="1" dirty="0" smtClean="0">
                <a:solidFill>
                  <a:srgbClr val="C00000"/>
                </a:solidFill>
                <a:latin typeface="Comic Sans MS" panose="030F0702030302020204" pitchFamily="66" charset="0"/>
              </a:rPr>
              <a:t>Photodetector - Characteristics</a:t>
            </a:r>
            <a:endParaRPr lang="en-US" sz="3600" b="1" dirty="0">
              <a:solidFill>
                <a:srgbClr val="C00000"/>
              </a:solidFill>
              <a:latin typeface="Comic Sans MS" panose="030F0702030302020204" pitchFamily="66" charset="0"/>
            </a:endParaRPr>
          </a:p>
        </p:txBody>
      </p:sp>
      <p:grpSp>
        <p:nvGrpSpPr>
          <p:cNvPr id="3" name="Group 2"/>
          <p:cNvGrpSpPr/>
          <p:nvPr/>
        </p:nvGrpSpPr>
        <p:grpSpPr>
          <a:xfrm>
            <a:off x="304800" y="1600200"/>
            <a:ext cx="4324350" cy="3730625"/>
            <a:chOff x="304800" y="1600200"/>
            <a:chExt cx="4324350" cy="3730625"/>
          </a:xfrm>
        </p:grpSpPr>
        <p:sp>
          <p:nvSpPr>
            <p:cNvPr id="4" name="Freeform 5"/>
            <p:cNvSpPr>
              <a:spLocks/>
            </p:cNvSpPr>
            <p:nvPr/>
          </p:nvSpPr>
          <p:spPr bwMode="auto">
            <a:xfrm>
              <a:off x="457200" y="2768600"/>
              <a:ext cx="3670300" cy="850900"/>
            </a:xfrm>
            <a:custGeom>
              <a:avLst/>
              <a:gdLst>
                <a:gd name="T0" fmla="*/ 0 w 2312"/>
                <a:gd name="T1" fmla="*/ 2147483647 h 536"/>
                <a:gd name="T2" fmla="*/ 2147483647 w 2312"/>
                <a:gd name="T3" fmla="*/ 2147483647 h 536"/>
                <a:gd name="T4" fmla="*/ 2147483647 w 2312"/>
                <a:gd name="T5" fmla="*/ 2147483647 h 536"/>
                <a:gd name="T6" fmla="*/ 2147483647 w 2312"/>
                <a:gd name="T7" fmla="*/ 2147483647 h 536"/>
                <a:gd name="T8" fmla="*/ 2147483647 w 2312"/>
                <a:gd name="T9" fmla="*/ 2147483647 h 536"/>
                <a:gd name="T10" fmla="*/ 2147483647 w 2312"/>
                <a:gd name="T11" fmla="*/ 2147483647 h 536"/>
                <a:gd name="T12" fmla="*/ 2147483647 w 2312"/>
                <a:gd name="T13" fmla="*/ 2147483647 h 536"/>
                <a:gd name="T14" fmla="*/ 2147483647 w 2312"/>
                <a:gd name="T15" fmla="*/ 2147483647 h 536"/>
                <a:gd name="T16" fmla="*/ 2147483647 w 2312"/>
                <a:gd name="T17" fmla="*/ 2147483647 h 536"/>
                <a:gd name="T18" fmla="*/ 2147483647 w 2312"/>
                <a:gd name="T19" fmla="*/ 2147483647 h 536"/>
                <a:gd name="T20" fmla="*/ 2147483647 w 2312"/>
                <a:gd name="T21" fmla="*/ 2147483647 h 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12"/>
                <a:gd name="T34" fmla="*/ 0 h 536"/>
                <a:gd name="T35" fmla="*/ 2312 w 2312"/>
                <a:gd name="T36" fmla="*/ 536 h 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12" h="536">
                  <a:moveTo>
                    <a:pt x="0" y="512"/>
                  </a:moveTo>
                  <a:cubicBezTo>
                    <a:pt x="180" y="520"/>
                    <a:pt x="360" y="528"/>
                    <a:pt x="480" y="512"/>
                  </a:cubicBezTo>
                  <a:cubicBezTo>
                    <a:pt x="600" y="496"/>
                    <a:pt x="656" y="464"/>
                    <a:pt x="720" y="416"/>
                  </a:cubicBezTo>
                  <a:cubicBezTo>
                    <a:pt x="784" y="368"/>
                    <a:pt x="816" y="288"/>
                    <a:pt x="864" y="224"/>
                  </a:cubicBezTo>
                  <a:cubicBezTo>
                    <a:pt x="912" y="160"/>
                    <a:pt x="936" y="64"/>
                    <a:pt x="1008" y="32"/>
                  </a:cubicBezTo>
                  <a:cubicBezTo>
                    <a:pt x="1080" y="0"/>
                    <a:pt x="1216" y="32"/>
                    <a:pt x="1296" y="32"/>
                  </a:cubicBezTo>
                  <a:cubicBezTo>
                    <a:pt x="1376" y="32"/>
                    <a:pt x="1438" y="0"/>
                    <a:pt x="1488" y="32"/>
                  </a:cubicBezTo>
                  <a:cubicBezTo>
                    <a:pt x="1538" y="64"/>
                    <a:pt x="1560" y="148"/>
                    <a:pt x="1596" y="224"/>
                  </a:cubicBezTo>
                  <a:cubicBezTo>
                    <a:pt x="1632" y="300"/>
                    <a:pt x="1602" y="440"/>
                    <a:pt x="1704" y="488"/>
                  </a:cubicBezTo>
                  <a:cubicBezTo>
                    <a:pt x="1806" y="536"/>
                    <a:pt x="2108" y="508"/>
                    <a:pt x="2208" y="512"/>
                  </a:cubicBezTo>
                  <a:cubicBezTo>
                    <a:pt x="2308" y="516"/>
                    <a:pt x="2312" y="516"/>
                    <a:pt x="2304" y="51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MY" altLang="en-US"/>
            </a:p>
          </p:txBody>
        </p:sp>
        <p:sp>
          <p:nvSpPr>
            <p:cNvPr id="5" name="Line 6"/>
            <p:cNvSpPr>
              <a:spLocks noChangeShapeType="1"/>
            </p:cNvSpPr>
            <p:nvPr/>
          </p:nvSpPr>
          <p:spPr bwMode="auto">
            <a:xfrm>
              <a:off x="457200" y="3505200"/>
              <a:ext cx="36576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 name="Line 7"/>
            <p:cNvSpPr>
              <a:spLocks noChangeShapeType="1"/>
            </p:cNvSpPr>
            <p:nvPr/>
          </p:nvSpPr>
          <p:spPr bwMode="auto">
            <a:xfrm>
              <a:off x="457200" y="2895600"/>
              <a:ext cx="36576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7" name="Line 8"/>
            <p:cNvSpPr>
              <a:spLocks noChangeShapeType="1"/>
            </p:cNvSpPr>
            <p:nvPr/>
          </p:nvSpPr>
          <p:spPr bwMode="auto">
            <a:xfrm>
              <a:off x="1524000" y="2743200"/>
              <a:ext cx="0" cy="144780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1981200" y="2667000"/>
              <a:ext cx="0" cy="152400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2895600" y="2743200"/>
              <a:ext cx="0" cy="144780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1"/>
            <p:cNvSpPr>
              <a:spLocks noChangeShapeType="1"/>
            </p:cNvSpPr>
            <p:nvPr/>
          </p:nvSpPr>
          <p:spPr bwMode="auto">
            <a:xfrm>
              <a:off x="3124200" y="2743200"/>
              <a:ext cx="0" cy="144780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 name="Text Box 12"/>
            <p:cNvSpPr txBox="1">
              <a:spLocks noChangeArrowheads="1"/>
            </p:cNvSpPr>
            <p:nvPr/>
          </p:nvSpPr>
          <p:spPr bwMode="auto">
            <a:xfrm>
              <a:off x="898525" y="2552700"/>
              <a:ext cx="60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90%</a:t>
              </a:r>
            </a:p>
          </p:txBody>
        </p:sp>
        <p:sp>
          <p:nvSpPr>
            <p:cNvPr id="12" name="Text Box 13"/>
            <p:cNvSpPr txBox="1">
              <a:spLocks noChangeArrowheads="1"/>
            </p:cNvSpPr>
            <p:nvPr/>
          </p:nvSpPr>
          <p:spPr bwMode="auto">
            <a:xfrm>
              <a:off x="914400" y="3200400"/>
              <a:ext cx="603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10%</a:t>
              </a:r>
            </a:p>
          </p:txBody>
        </p:sp>
        <p:sp>
          <p:nvSpPr>
            <p:cNvPr id="13" name="Line 14"/>
            <p:cNvSpPr>
              <a:spLocks noChangeShapeType="1"/>
            </p:cNvSpPr>
            <p:nvPr/>
          </p:nvSpPr>
          <p:spPr bwMode="auto">
            <a:xfrm>
              <a:off x="685800" y="1981200"/>
              <a:ext cx="0" cy="205740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 name="Line 15"/>
            <p:cNvSpPr>
              <a:spLocks noChangeShapeType="1"/>
            </p:cNvSpPr>
            <p:nvPr/>
          </p:nvSpPr>
          <p:spPr bwMode="auto">
            <a:xfrm>
              <a:off x="304800" y="3733800"/>
              <a:ext cx="39624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Text Box 16"/>
            <p:cNvSpPr txBox="1">
              <a:spLocks noChangeArrowheads="1"/>
            </p:cNvSpPr>
            <p:nvPr/>
          </p:nvSpPr>
          <p:spPr bwMode="auto">
            <a:xfrm>
              <a:off x="381000" y="1600200"/>
              <a:ext cx="64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Vout</a:t>
              </a:r>
            </a:p>
          </p:txBody>
        </p:sp>
        <p:sp>
          <p:nvSpPr>
            <p:cNvPr id="16" name="Text Box 17"/>
            <p:cNvSpPr txBox="1">
              <a:spLocks noChangeArrowheads="1"/>
            </p:cNvSpPr>
            <p:nvPr/>
          </p:nvSpPr>
          <p:spPr bwMode="auto">
            <a:xfrm>
              <a:off x="3962400" y="3810000"/>
              <a:ext cx="666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Time</a:t>
              </a:r>
            </a:p>
          </p:txBody>
        </p:sp>
        <p:sp>
          <p:nvSpPr>
            <p:cNvPr id="17" name="AutoShape 18"/>
            <p:cNvSpPr>
              <a:spLocks/>
            </p:cNvSpPr>
            <p:nvPr/>
          </p:nvSpPr>
          <p:spPr bwMode="auto">
            <a:xfrm>
              <a:off x="533400" y="4400550"/>
              <a:ext cx="914400" cy="835025"/>
            </a:xfrm>
            <a:prstGeom prst="borderCallout2">
              <a:avLst>
                <a:gd name="adj1" fmla="val 18750"/>
                <a:gd name="adj2" fmla="val 108333"/>
                <a:gd name="adj3" fmla="val 18750"/>
                <a:gd name="adj4" fmla="val 118579"/>
                <a:gd name="adj5" fmla="val -46875"/>
                <a:gd name="adj6" fmla="val 129167"/>
              </a:avLst>
            </a:prstGeom>
            <a:solidFill>
              <a:schemeClr val="accent1"/>
            </a:solidFill>
            <a:ln w="12700">
              <a:solidFill>
                <a:schemeClr val="tx1"/>
              </a:solidFill>
              <a:miter lim="800000"/>
              <a:headEnd/>
              <a:tailEnd type="triangle" w="med" len="med"/>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Rise Time</a:t>
              </a:r>
            </a:p>
          </p:txBody>
        </p:sp>
        <p:sp>
          <p:nvSpPr>
            <p:cNvPr id="18" name="AutoShape 20"/>
            <p:cNvSpPr>
              <a:spLocks/>
            </p:cNvSpPr>
            <p:nvPr/>
          </p:nvSpPr>
          <p:spPr bwMode="auto">
            <a:xfrm>
              <a:off x="3124200" y="4495800"/>
              <a:ext cx="914400" cy="835025"/>
            </a:xfrm>
            <a:prstGeom prst="borderCallout2">
              <a:avLst>
                <a:gd name="adj1" fmla="val 13690"/>
                <a:gd name="adj2" fmla="val -8333"/>
                <a:gd name="adj3" fmla="val 13690"/>
                <a:gd name="adj4" fmla="val -9375"/>
                <a:gd name="adj5" fmla="val -44676"/>
                <a:gd name="adj6" fmla="val -10417"/>
              </a:avLst>
            </a:prstGeom>
            <a:solidFill>
              <a:schemeClr val="accent1"/>
            </a:solidFill>
            <a:ln w="12700">
              <a:solidFill>
                <a:schemeClr val="tx1"/>
              </a:solidFill>
              <a:miter lim="800000"/>
              <a:headEnd/>
              <a:tailEnd type="triangle" w="med" len="med"/>
            </a:ln>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Fall Time</a:t>
              </a:r>
            </a:p>
          </p:txBody>
        </p:sp>
      </p:grpSp>
      <p:sp>
        <p:nvSpPr>
          <p:cNvPr id="19" name="Rectangle 4"/>
          <p:cNvSpPr txBox="1">
            <a:spLocks noChangeArrowheads="1"/>
          </p:cNvSpPr>
          <p:nvPr/>
        </p:nvSpPr>
        <p:spPr>
          <a:xfrm>
            <a:off x="5281285" y="1219200"/>
            <a:ext cx="6542853" cy="5181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3200" dirty="0" smtClean="0">
                <a:latin typeface="Comic Sans MS" panose="030F0702030302020204" pitchFamily="66" charset="0"/>
              </a:rPr>
              <a:t>Time needed for the photodiode to respond to optical input and produce an external current</a:t>
            </a:r>
          </a:p>
          <a:p>
            <a:pPr algn="just"/>
            <a:r>
              <a:rPr lang="en-US" altLang="en-US" sz="3200" dirty="0" smtClean="0">
                <a:latin typeface="Comic Sans MS" panose="030F0702030302020204" pitchFamily="66" charset="0"/>
              </a:rPr>
              <a:t>Dependent on</a:t>
            </a:r>
          </a:p>
          <a:p>
            <a:pPr lvl="1" algn="just"/>
            <a:r>
              <a:rPr lang="en-US" altLang="en-US" sz="2800" dirty="0" smtClean="0">
                <a:latin typeface="Comic Sans MS" panose="030F0702030302020204" pitchFamily="66" charset="0"/>
              </a:rPr>
              <a:t>photodiode capacitance</a:t>
            </a:r>
          </a:p>
          <a:p>
            <a:pPr lvl="1" algn="just"/>
            <a:r>
              <a:rPr lang="en-US" altLang="en-US" sz="2800" dirty="0" smtClean="0">
                <a:latin typeface="Comic Sans MS" panose="030F0702030302020204" pitchFamily="66" charset="0"/>
              </a:rPr>
              <a:t>load resistance</a:t>
            </a:r>
          </a:p>
          <a:p>
            <a:pPr lvl="1" algn="just"/>
            <a:r>
              <a:rPr lang="en-US" altLang="en-US" sz="2800" dirty="0" smtClean="0">
                <a:latin typeface="Comic Sans MS" panose="030F0702030302020204" pitchFamily="66" charset="0"/>
              </a:rPr>
              <a:t>design of photodiode</a:t>
            </a:r>
          </a:p>
          <a:p>
            <a:pPr algn="just"/>
            <a:r>
              <a:rPr lang="en-US" altLang="en-US" sz="3200" dirty="0" smtClean="0">
                <a:latin typeface="Comic Sans MS" panose="030F0702030302020204" pitchFamily="66" charset="0"/>
              </a:rPr>
              <a:t>Measured between 10% and 90% of amplitude</a:t>
            </a:r>
            <a:endParaRPr lang="en-US" altLang="en-US" sz="3200" dirty="0">
              <a:latin typeface="Comic Sans MS" panose="030F0702030302020204" pitchFamily="66" charset="0"/>
            </a:endParaRPr>
          </a:p>
        </p:txBody>
      </p:sp>
      <p:sp>
        <p:nvSpPr>
          <p:cNvPr id="20" name="Rectangle 2"/>
          <p:cNvSpPr>
            <a:spLocks noGrp="1" noChangeArrowheads="1"/>
          </p:cNvSpPr>
          <p:nvPr>
            <p:ph type="title"/>
          </p:nvPr>
        </p:nvSpPr>
        <p:spPr>
          <a:xfrm>
            <a:off x="274529" y="953845"/>
            <a:ext cx="4527331" cy="488155"/>
          </a:xfrm>
        </p:spPr>
        <p:txBody>
          <a:bodyPr>
            <a:noAutofit/>
          </a:bodyPr>
          <a:lstStyle/>
          <a:p>
            <a:r>
              <a:rPr lang="en-US" altLang="en-US" sz="3600" b="1" dirty="0">
                <a:solidFill>
                  <a:srgbClr val="0000CC"/>
                </a:solidFill>
                <a:latin typeface="Comic Sans MS" panose="030F0702030302020204" pitchFamily="66" charset="0"/>
              </a:rPr>
              <a:t>5</a:t>
            </a:r>
            <a:r>
              <a:rPr lang="en-US" altLang="en-US" sz="3600" b="1" dirty="0" smtClean="0">
                <a:solidFill>
                  <a:srgbClr val="0000CC"/>
                </a:solidFill>
                <a:latin typeface="Comic Sans MS" panose="030F0702030302020204" pitchFamily="66" charset="0"/>
              </a:rPr>
              <a:t>. Response Time</a:t>
            </a:r>
          </a:p>
        </p:txBody>
      </p:sp>
    </p:spTree>
    <p:extLst>
      <p:ext uri="{BB962C8B-B14F-4D97-AF65-F5344CB8AC3E}">
        <p14:creationId xmlns:p14="http://schemas.microsoft.com/office/powerpoint/2010/main" val="3636581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027"/>
          <p:cNvSpPr txBox="1">
            <a:spLocks noChangeArrowheads="1"/>
          </p:cNvSpPr>
          <p:nvPr/>
        </p:nvSpPr>
        <p:spPr>
          <a:xfrm>
            <a:off x="228600" y="990600"/>
            <a:ext cx="11322269" cy="518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dirty="0" smtClean="0">
                <a:latin typeface="Comic Sans MS" panose="030F0702030302020204" pitchFamily="66" charset="0"/>
              </a:rPr>
              <a:t>Calculate the theoretical maximum responsivity of a detector at 1550nm.</a:t>
            </a:r>
            <a:br>
              <a:rPr lang="en-US" altLang="en-US" sz="2400" dirty="0" smtClean="0">
                <a:latin typeface="Comic Sans MS" panose="030F0702030302020204" pitchFamily="66" charset="0"/>
              </a:rPr>
            </a:br>
            <a:r>
              <a:rPr lang="en-US" altLang="en-US" sz="2400" dirty="0" smtClean="0">
                <a:latin typeface="Comic Sans MS" panose="030F0702030302020204" pitchFamily="66" charset="0"/>
              </a:rPr>
              <a:t> </a:t>
            </a:r>
            <a:r>
              <a:rPr lang="en-US" altLang="en-US" sz="2400" dirty="0" err="1" smtClean="0">
                <a:latin typeface="Comic Sans MS" panose="030F0702030302020204" pitchFamily="66" charset="0"/>
              </a:rPr>
              <a:t>Ans</a:t>
            </a:r>
            <a:r>
              <a:rPr lang="en-US" altLang="en-US" sz="2400" dirty="0" smtClean="0">
                <a:latin typeface="Comic Sans MS" panose="030F0702030302020204" pitchFamily="66" charset="0"/>
              </a:rPr>
              <a:t>: 125 A/W</a:t>
            </a:r>
          </a:p>
          <a:p>
            <a:pPr algn="just"/>
            <a:r>
              <a:rPr lang="en-US" altLang="en-US" sz="2400" dirty="0" smtClean="0">
                <a:latin typeface="Comic Sans MS" panose="030F0702030302020204" pitchFamily="66" charset="0"/>
              </a:rPr>
              <a:t>Calculate the -3dB frequency and rise time of a detector with a capacitance of 0.5pF operating into an impedance of 50W.</a:t>
            </a:r>
          </a:p>
          <a:p>
            <a:pPr algn="just">
              <a:buFont typeface="Wingdings" panose="05000000000000000000" pitchFamily="2" charset="2"/>
              <a:buNone/>
            </a:pPr>
            <a:endParaRPr lang="en-US" altLang="en-US" sz="2000" dirty="0" smtClean="0">
              <a:latin typeface="Comic Sans MS" panose="030F0702030302020204" pitchFamily="66" charset="0"/>
            </a:endParaRPr>
          </a:p>
          <a:p>
            <a:pPr algn="just">
              <a:buFont typeface="Wingdings" panose="05000000000000000000" pitchFamily="2" charset="2"/>
              <a:buNone/>
            </a:pPr>
            <a:endParaRPr lang="en-US" altLang="en-US" sz="2000" dirty="0" smtClean="0">
              <a:latin typeface="Comic Sans MS" panose="030F0702030302020204" pitchFamily="66" charset="0"/>
            </a:endParaRPr>
          </a:p>
          <a:p>
            <a:pPr algn="just"/>
            <a:r>
              <a:rPr lang="en-US" altLang="en-US" sz="2400" dirty="0" smtClean="0">
                <a:latin typeface="Comic Sans MS" panose="030F0702030302020204" pitchFamily="66" charset="0"/>
              </a:rPr>
              <a:t>Calculate the responsively of a detector with quantum efficiency of 10% at 800 nm.  </a:t>
            </a:r>
          </a:p>
          <a:p>
            <a:pPr algn="just">
              <a:buFont typeface="Wingdings" panose="05000000000000000000" pitchFamily="2" charset="2"/>
              <a:buNone/>
            </a:pPr>
            <a:r>
              <a:rPr lang="en-US" altLang="en-US" sz="2400" dirty="0" smtClean="0">
                <a:latin typeface="Comic Sans MS" panose="030F0702030302020204" pitchFamily="66" charset="0"/>
              </a:rPr>
              <a:t>      Ans: 6.45 A/W </a:t>
            </a:r>
          </a:p>
          <a:p>
            <a:pPr algn="just"/>
            <a:r>
              <a:rPr lang="en-US" altLang="en-US" sz="2400" dirty="0" smtClean="0">
                <a:latin typeface="Comic Sans MS" panose="030F0702030302020204" pitchFamily="66" charset="0"/>
              </a:rPr>
              <a:t>A detector operating at 800 nm produces an output current of 80 A for an incident light beam of power 800 W. Calculate the quantum efficiency and responsivity of the detector.    </a:t>
            </a:r>
          </a:p>
          <a:p>
            <a:pPr algn="just">
              <a:buFont typeface="Wingdings" panose="05000000000000000000" pitchFamily="2" charset="2"/>
              <a:buNone/>
            </a:pPr>
            <a:r>
              <a:rPr lang="en-US" altLang="en-US" sz="2400" dirty="0" smtClean="0">
                <a:latin typeface="Comic Sans MS" panose="030F0702030302020204" pitchFamily="66" charset="0"/>
              </a:rPr>
              <a:t>      Ans: 0.1 A/W , 15.5%</a:t>
            </a:r>
            <a:endParaRPr lang="en-US" altLang="en-US" sz="2400" dirty="0">
              <a:latin typeface="Comic Sans MS" panose="030F0702030302020204" pitchFamily="66" charset="0"/>
            </a:endParaRPr>
          </a:p>
        </p:txBody>
      </p:sp>
      <p:sp>
        <p:nvSpPr>
          <p:cNvPr id="3" name="Text Box 1029"/>
          <p:cNvSpPr txBox="1">
            <a:spLocks noChangeArrowheads="1"/>
          </p:cNvSpPr>
          <p:nvPr/>
        </p:nvSpPr>
        <p:spPr bwMode="auto">
          <a:xfrm>
            <a:off x="649482" y="2695915"/>
            <a:ext cx="93289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err="1" smtClean="0">
                <a:latin typeface="Comic Sans MS" panose="030F0702030302020204" pitchFamily="66" charset="0"/>
              </a:rPr>
              <a:t>Ans</a:t>
            </a:r>
            <a:r>
              <a:rPr lang="en-US" altLang="en-US" dirty="0" smtClean="0">
                <a:latin typeface="Comic Sans MS" panose="030F0702030302020204" pitchFamily="66" charset="0"/>
              </a:rPr>
              <a:t>: </a:t>
            </a:r>
            <a:r>
              <a:rPr lang="en-US" altLang="en-US" dirty="0">
                <a:latin typeface="Comic Sans MS" panose="030F0702030302020204" pitchFamily="66" charset="0"/>
              </a:rPr>
              <a:t>1.25 </a:t>
            </a:r>
            <a:r>
              <a:rPr lang="en-US" altLang="en-US" dirty="0" smtClean="0">
                <a:latin typeface="Comic Sans MS" panose="030F0702030302020204" pitchFamily="66" charset="0"/>
              </a:rPr>
              <a:t>A/W, </a:t>
            </a:r>
            <a:r>
              <a:rPr lang="en-US" altLang="en-US" dirty="0">
                <a:latin typeface="Comic Sans MS" panose="030F0702030302020204" pitchFamily="66" charset="0"/>
              </a:rPr>
              <a:t>0.661 </a:t>
            </a:r>
            <a:r>
              <a:rPr lang="en-US" altLang="en-US" dirty="0" smtClean="0">
                <a:latin typeface="Comic Sans MS" panose="030F0702030302020204" pitchFamily="66" charset="0"/>
              </a:rPr>
              <a:t>A/W, </a:t>
            </a:r>
            <a:r>
              <a:rPr lang="en-US" altLang="en-US" dirty="0">
                <a:latin typeface="Comic Sans MS" panose="030F0702030302020204" pitchFamily="66" charset="0"/>
              </a:rPr>
              <a:t>6.4 GHz</a:t>
            </a:r>
            <a:endParaRPr lang="en-US" altLang="en-US" i="1" dirty="0">
              <a:latin typeface="Comic Sans MS" panose="030F0702030302020204" pitchFamily="66" charset="0"/>
            </a:endParaRPr>
          </a:p>
        </p:txBody>
      </p:sp>
      <p:sp>
        <p:nvSpPr>
          <p:cNvPr id="4" name="TextBox 3"/>
          <p:cNvSpPr txBox="1"/>
          <p:nvPr/>
        </p:nvSpPr>
        <p:spPr>
          <a:xfrm>
            <a:off x="4906441" y="0"/>
            <a:ext cx="2135521" cy="646331"/>
          </a:xfrm>
          <a:prstGeom prst="rect">
            <a:avLst/>
          </a:prstGeom>
          <a:noFill/>
        </p:spPr>
        <p:txBody>
          <a:bodyPr wrap="none" rtlCol="0">
            <a:spAutoFit/>
          </a:bodyPr>
          <a:lstStyle/>
          <a:p>
            <a:r>
              <a:rPr lang="en-US" sz="3600" b="1" dirty="0" smtClean="0">
                <a:solidFill>
                  <a:srgbClr val="C00000"/>
                </a:solidFill>
                <a:latin typeface="Comic Sans MS" panose="030F0702030302020204" pitchFamily="66" charset="0"/>
              </a:rPr>
              <a:t>Problems</a:t>
            </a:r>
            <a:endParaRPr lang="en-US" sz="3600" b="1"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2634136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0" y="717330"/>
            <a:ext cx="11910849" cy="5909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altLang="zh-TW" dirty="0" smtClean="0">
                <a:latin typeface="Comic Sans MS" panose="030F0702030302020204" pitchFamily="66" charset="0"/>
                <a:ea typeface="新細明體" pitchFamily="18" charset="-120"/>
              </a:rPr>
              <a:t>The PIN photodiode is structured with </a:t>
            </a:r>
            <a:r>
              <a:rPr lang="en-US" altLang="zh-TW" i="1" dirty="0" smtClean="0">
                <a:latin typeface="Comic Sans MS" panose="030F0702030302020204" pitchFamily="66" charset="0"/>
                <a:ea typeface="新細明體" pitchFamily="18" charset="-120"/>
              </a:rPr>
              <a:t>p</a:t>
            </a:r>
            <a:r>
              <a:rPr lang="en-US" altLang="zh-TW" dirty="0" smtClean="0">
                <a:latin typeface="Comic Sans MS" panose="030F0702030302020204" pitchFamily="66" charset="0"/>
                <a:ea typeface="新細明體" pitchFamily="18" charset="-120"/>
              </a:rPr>
              <a:t> and </a:t>
            </a:r>
            <a:r>
              <a:rPr lang="en-US" altLang="zh-TW" i="1" dirty="0" smtClean="0">
                <a:latin typeface="Comic Sans MS" panose="030F0702030302020204" pitchFamily="66" charset="0"/>
                <a:ea typeface="新細明體" pitchFamily="18" charset="-120"/>
              </a:rPr>
              <a:t>n </a:t>
            </a:r>
            <a:r>
              <a:rPr lang="en-US" altLang="zh-TW" dirty="0" smtClean="0">
                <a:latin typeface="Comic Sans MS" panose="030F0702030302020204" pitchFamily="66" charset="0"/>
                <a:ea typeface="新細明體" pitchFamily="18" charset="-120"/>
              </a:rPr>
              <a:t>regions separated by a lightly </a:t>
            </a:r>
            <a:r>
              <a:rPr lang="en-US" altLang="zh-TW" i="1" dirty="0" smtClean="0">
                <a:latin typeface="Comic Sans MS" panose="030F0702030302020204" pitchFamily="66" charset="0"/>
                <a:ea typeface="新細明體" pitchFamily="18" charset="-120"/>
              </a:rPr>
              <a:t>n</a:t>
            </a:r>
            <a:r>
              <a:rPr lang="en-US" altLang="zh-TW" dirty="0" smtClean="0">
                <a:latin typeface="Comic Sans MS" panose="030F0702030302020204" pitchFamily="66" charset="0"/>
                <a:ea typeface="新細明體" pitchFamily="18" charset="-120"/>
              </a:rPr>
              <a:t>-doped intrinsic (</a:t>
            </a:r>
            <a:r>
              <a:rPr lang="en-US" altLang="zh-TW" i="1" dirty="0" smtClean="0">
                <a:latin typeface="Comic Sans MS" panose="030F0702030302020204" pitchFamily="66" charset="0"/>
                <a:ea typeface="新細明體" pitchFamily="18" charset="-120"/>
              </a:rPr>
              <a:t>i</a:t>
            </a:r>
            <a:r>
              <a:rPr lang="en-US" altLang="zh-TW" dirty="0" smtClean="0">
                <a:latin typeface="Comic Sans MS" panose="030F0702030302020204" pitchFamily="66" charset="0"/>
                <a:ea typeface="新細明體" pitchFamily="18" charset="-120"/>
              </a:rPr>
              <a:t>) region. </a:t>
            </a:r>
          </a:p>
          <a:p>
            <a:pPr algn="just">
              <a:lnSpc>
                <a:spcPct val="100000"/>
              </a:lnSpc>
            </a:pPr>
            <a:r>
              <a:rPr lang="en-US" altLang="zh-TW" dirty="0" smtClean="0">
                <a:latin typeface="Comic Sans MS" panose="030F0702030302020204" pitchFamily="66" charset="0"/>
                <a:ea typeface="新細明體" pitchFamily="18" charset="-120"/>
              </a:rPr>
              <a:t>Incident photon with energy ≥ band-gap energy of the photodiode will generate free electron-hole pairs, known as </a:t>
            </a:r>
            <a:r>
              <a:rPr lang="en-US" altLang="zh-TW" i="1" dirty="0" smtClean="0">
                <a:latin typeface="Comic Sans MS" panose="030F0702030302020204" pitchFamily="66" charset="0"/>
                <a:ea typeface="新細明體" pitchFamily="18" charset="-120"/>
              </a:rPr>
              <a:t>photo-carriers</a:t>
            </a:r>
            <a:r>
              <a:rPr lang="en-US" altLang="zh-TW" dirty="0" smtClean="0">
                <a:latin typeface="Comic Sans MS" panose="030F0702030302020204" pitchFamily="66" charset="0"/>
                <a:ea typeface="新細明體" pitchFamily="18" charset="-120"/>
              </a:rPr>
              <a:t>.</a:t>
            </a:r>
            <a:r>
              <a:rPr lang="en-US" altLang="zh-TW" dirty="0" smtClean="0">
                <a:latin typeface="Comic Sans MS" panose="030F0702030302020204" pitchFamily="66" charset="0"/>
              </a:rPr>
              <a:t> </a:t>
            </a:r>
          </a:p>
          <a:p>
            <a:pPr algn="just">
              <a:lnSpc>
                <a:spcPct val="100000"/>
              </a:lnSpc>
            </a:pPr>
            <a:r>
              <a:rPr lang="en-US" altLang="zh-TW" dirty="0" smtClean="0">
                <a:latin typeface="Comic Sans MS" panose="030F0702030302020204" pitchFamily="66" charset="0"/>
                <a:ea typeface="新細明體" pitchFamily="18" charset="-120"/>
              </a:rPr>
              <a:t>The high electric field present in the depletion region causes the carriers to separate and be collected across the reverse-biased junction. </a:t>
            </a:r>
          </a:p>
          <a:p>
            <a:pPr algn="just">
              <a:lnSpc>
                <a:spcPct val="100000"/>
              </a:lnSpc>
            </a:pPr>
            <a:r>
              <a:rPr lang="en-US" altLang="zh-TW" dirty="0" smtClean="0">
                <a:latin typeface="Comic Sans MS" panose="030F0702030302020204" pitchFamily="66" charset="0"/>
                <a:ea typeface="新細明體" pitchFamily="18" charset="-120"/>
              </a:rPr>
              <a:t>This gives rise to a </a:t>
            </a:r>
            <a:r>
              <a:rPr lang="en-US" altLang="zh-TW" i="1" dirty="0" smtClean="0">
                <a:latin typeface="Comic Sans MS" panose="030F0702030302020204" pitchFamily="66" charset="0"/>
                <a:ea typeface="新細明體" pitchFamily="18" charset="-120"/>
              </a:rPr>
              <a:t>photo-current</a:t>
            </a:r>
            <a:r>
              <a:rPr lang="en-US" altLang="zh-TW" dirty="0" smtClean="0">
                <a:latin typeface="Comic Sans MS" panose="030F0702030302020204" pitchFamily="66" charset="0"/>
                <a:ea typeface="新細明體" pitchFamily="18" charset="-120"/>
              </a:rPr>
              <a:t> flow in an external circuit, with one electron flowing for every carrier pair generated.</a:t>
            </a:r>
            <a:r>
              <a:rPr lang="en-US" altLang="zh-TW" dirty="0" smtClean="0">
                <a:latin typeface="Comic Sans MS" panose="030F0702030302020204" pitchFamily="66" charset="0"/>
              </a:rPr>
              <a:t> </a:t>
            </a:r>
          </a:p>
          <a:p>
            <a:pPr algn="just">
              <a:lnSpc>
                <a:spcPct val="100000"/>
              </a:lnSpc>
            </a:pPr>
            <a:r>
              <a:rPr lang="en-US" altLang="zh-TW" dirty="0" smtClean="0">
                <a:latin typeface="Comic Sans MS" panose="030F0702030302020204" pitchFamily="66" charset="0"/>
              </a:rPr>
              <a:t>In the absence of light, PIN photodiodes behave electrically just like an ordinary rectifier diode. If forward biased, they conduct large amount of current.</a:t>
            </a:r>
            <a:endParaRPr lang="en-US" altLang="zh-TW" dirty="0">
              <a:latin typeface="Comic Sans MS" panose="030F0702030302020204" pitchFamily="66" charset="0"/>
            </a:endParaRPr>
          </a:p>
        </p:txBody>
      </p:sp>
      <p:sp>
        <p:nvSpPr>
          <p:cNvPr id="3" name="Rectangle 2"/>
          <p:cNvSpPr>
            <a:spLocks noGrp="1" noChangeArrowheads="1"/>
          </p:cNvSpPr>
          <p:nvPr>
            <p:ph type="title"/>
          </p:nvPr>
        </p:nvSpPr>
        <p:spPr>
          <a:xfrm>
            <a:off x="2630213" y="131379"/>
            <a:ext cx="7011988" cy="685800"/>
          </a:xfrm>
        </p:spPr>
        <p:txBody>
          <a:bodyPr>
            <a:normAutofit/>
          </a:bodyPr>
          <a:lstStyle/>
          <a:p>
            <a:pPr>
              <a:lnSpc>
                <a:spcPct val="80000"/>
              </a:lnSpc>
            </a:pPr>
            <a:r>
              <a:rPr lang="en-US" altLang="zh-TW" sz="4000" b="1" dirty="0" smtClean="0">
                <a:solidFill>
                  <a:srgbClr val="C00000"/>
                </a:solidFill>
                <a:latin typeface="Comic Sans MS" panose="030F0702030302020204" pitchFamily="66" charset="0"/>
                <a:ea typeface="新細明體" pitchFamily="18" charset="-120"/>
              </a:rPr>
              <a:t>The </a:t>
            </a:r>
            <a:r>
              <a:rPr lang="en-US" altLang="zh-TW" sz="4000" b="1" dirty="0">
                <a:solidFill>
                  <a:srgbClr val="C00000"/>
                </a:solidFill>
                <a:latin typeface="Comic Sans MS" panose="030F0702030302020204" pitchFamily="66" charset="0"/>
                <a:ea typeface="新細明體" pitchFamily="18" charset="-120"/>
              </a:rPr>
              <a:t>PIN Photo-Detector</a:t>
            </a:r>
            <a:r>
              <a:rPr lang="en-US" altLang="zh-TW" sz="4000" b="1" dirty="0">
                <a:solidFill>
                  <a:srgbClr val="C00000"/>
                </a:solidFill>
                <a:latin typeface="Comic Sans MS" panose="030F0702030302020204" pitchFamily="66" charset="0"/>
              </a:rPr>
              <a:t> </a:t>
            </a:r>
          </a:p>
        </p:txBody>
      </p:sp>
    </p:spTree>
    <p:extLst>
      <p:ext uri="{BB962C8B-B14F-4D97-AF65-F5344CB8AC3E}">
        <p14:creationId xmlns:p14="http://schemas.microsoft.com/office/powerpoint/2010/main" val="28796695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29" descr="Fig. 6-01"/>
          <p:cNvPicPr>
            <a:picLocks noChangeAspect="1" noChangeArrowheads="1"/>
          </p:cNvPicPr>
          <p:nvPr/>
        </p:nvPicPr>
        <p:blipFill rotWithShape="1">
          <a:blip r:embed="rId2">
            <a:extLst>
              <a:ext uri="{28A0092B-C50C-407E-A947-70E740481C1C}">
                <a14:useLocalDpi xmlns:a14="http://schemas.microsoft.com/office/drawing/2010/main" val="0"/>
              </a:ext>
            </a:extLst>
          </a:blip>
          <a:srcRect l="5472" t="3967" r="8322" b="9604"/>
          <a:stretch/>
        </p:blipFill>
        <p:spPr bwMode="auto">
          <a:xfrm>
            <a:off x="1030014" y="830316"/>
            <a:ext cx="9975888" cy="5349765"/>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031"/>
          <p:cNvSpPr txBox="1">
            <a:spLocks noChangeArrowheads="1"/>
          </p:cNvSpPr>
          <p:nvPr/>
        </p:nvSpPr>
        <p:spPr bwMode="auto">
          <a:xfrm>
            <a:off x="870047" y="6272048"/>
            <a:ext cx="1058391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pPr>
            <a:r>
              <a:rPr lang="en-US" altLang="zh-TW" sz="2000" dirty="0" smtClean="0">
                <a:latin typeface="Comic Sans MS" panose="030F0702030302020204" pitchFamily="66" charset="0"/>
              </a:rPr>
              <a:t>Schematic </a:t>
            </a:r>
            <a:r>
              <a:rPr lang="en-US" altLang="zh-TW" sz="2000" dirty="0">
                <a:latin typeface="Comic Sans MS" panose="030F0702030302020204" pitchFamily="66" charset="0"/>
              </a:rPr>
              <a:t>representation of a PIN</a:t>
            </a:r>
            <a:r>
              <a:rPr lang="en-US" altLang="zh-TW" sz="2000" i="1" dirty="0">
                <a:latin typeface="Comic Sans MS" panose="030F0702030302020204" pitchFamily="66" charset="0"/>
              </a:rPr>
              <a:t> </a:t>
            </a:r>
            <a:r>
              <a:rPr lang="en-US" altLang="zh-TW" sz="2000" dirty="0">
                <a:latin typeface="Comic Sans MS" panose="030F0702030302020204" pitchFamily="66" charset="0"/>
              </a:rPr>
              <a:t>photodiode circuit with an applied reverse bias. </a:t>
            </a:r>
          </a:p>
        </p:txBody>
      </p:sp>
      <p:sp>
        <p:nvSpPr>
          <p:cNvPr id="4" name="Rectangle 2"/>
          <p:cNvSpPr>
            <a:spLocks noGrp="1" noChangeArrowheads="1"/>
          </p:cNvSpPr>
          <p:nvPr>
            <p:ph type="title"/>
          </p:nvPr>
        </p:nvSpPr>
        <p:spPr>
          <a:xfrm>
            <a:off x="2630213" y="131379"/>
            <a:ext cx="7011988" cy="685800"/>
          </a:xfrm>
        </p:spPr>
        <p:txBody>
          <a:bodyPr>
            <a:normAutofit/>
          </a:bodyPr>
          <a:lstStyle/>
          <a:p>
            <a:pPr>
              <a:lnSpc>
                <a:spcPct val="80000"/>
              </a:lnSpc>
            </a:pPr>
            <a:r>
              <a:rPr lang="en-US" altLang="zh-TW" sz="4000" b="1" dirty="0" smtClean="0">
                <a:solidFill>
                  <a:srgbClr val="C00000"/>
                </a:solidFill>
                <a:latin typeface="Comic Sans MS" panose="030F0702030302020204" pitchFamily="66" charset="0"/>
                <a:ea typeface="新細明體" pitchFamily="18" charset="-120"/>
              </a:rPr>
              <a:t>The </a:t>
            </a:r>
            <a:r>
              <a:rPr lang="en-US" altLang="zh-TW" sz="4000" b="1" dirty="0">
                <a:solidFill>
                  <a:srgbClr val="C00000"/>
                </a:solidFill>
                <a:latin typeface="Comic Sans MS" panose="030F0702030302020204" pitchFamily="66" charset="0"/>
                <a:ea typeface="新細明體" pitchFamily="18" charset="-120"/>
              </a:rPr>
              <a:t>PIN Photo-Detector</a:t>
            </a:r>
            <a:r>
              <a:rPr lang="en-US" altLang="zh-TW" sz="4000" b="1" dirty="0">
                <a:solidFill>
                  <a:srgbClr val="C00000"/>
                </a:solidFill>
                <a:latin typeface="Comic Sans MS" panose="030F0702030302020204" pitchFamily="66" charset="0"/>
              </a:rPr>
              <a:t> </a:t>
            </a:r>
          </a:p>
        </p:txBody>
      </p:sp>
    </p:spTree>
    <p:extLst>
      <p:ext uri="{BB962C8B-B14F-4D97-AF65-F5344CB8AC3E}">
        <p14:creationId xmlns:p14="http://schemas.microsoft.com/office/powerpoint/2010/main" val="2483766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Fig. 6-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605" y="520262"/>
            <a:ext cx="9802362" cy="5571816"/>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5"/>
          <p:cNvSpPr txBox="1">
            <a:spLocks noChangeArrowheads="1"/>
          </p:cNvSpPr>
          <p:nvPr/>
        </p:nvSpPr>
        <p:spPr bwMode="auto">
          <a:xfrm>
            <a:off x="472966" y="6092078"/>
            <a:ext cx="11319641"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80000"/>
              </a:lnSpc>
            </a:pPr>
            <a:r>
              <a:rPr lang="en-US" altLang="zh-TW" sz="2000" dirty="0" smtClean="0">
                <a:latin typeface="Comic Sans MS" panose="030F0702030302020204" pitchFamily="66" charset="0"/>
              </a:rPr>
              <a:t> </a:t>
            </a:r>
            <a:r>
              <a:rPr lang="en-US" altLang="zh-TW" sz="2000" dirty="0">
                <a:latin typeface="Comic Sans MS" panose="030F0702030302020204" pitchFamily="66" charset="0"/>
              </a:rPr>
              <a:t>Simple energy-band diagram for a PIN photodiode. Photons with energy </a:t>
            </a:r>
            <a:r>
              <a:rPr lang="en-US" altLang="zh-TW" sz="2000" u="sng" dirty="0">
                <a:latin typeface="Comic Sans MS" panose="030F0702030302020204" pitchFamily="66" charset="0"/>
              </a:rPr>
              <a:t>&gt;</a:t>
            </a:r>
            <a:r>
              <a:rPr lang="en-US" altLang="zh-TW" sz="2000" dirty="0">
                <a:latin typeface="Comic Sans MS" panose="030F0702030302020204" pitchFamily="66" charset="0"/>
              </a:rPr>
              <a:t> band-gap energy can generate free electron-hole pairs. </a:t>
            </a:r>
          </a:p>
        </p:txBody>
      </p:sp>
      <p:sp>
        <p:nvSpPr>
          <p:cNvPr id="4" name="Rectangle 2"/>
          <p:cNvSpPr>
            <a:spLocks noGrp="1" noChangeArrowheads="1"/>
          </p:cNvSpPr>
          <p:nvPr>
            <p:ph type="title"/>
          </p:nvPr>
        </p:nvSpPr>
        <p:spPr>
          <a:xfrm>
            <a:off x="2630213" y="131379"/>
            <a:ext cx="7011988" cy="685800"/>
          </a:xfrm>
        </p:spPr>
        <p:txBody>
          <a:bodyPr>
            <a:normAutofit/>
          </a:bodyPr>
          <a:lstStyle/>
          <a:p>
            <a:pPr>
              <a:lnSpc>
                <a:spcPct val="80000"/>
              </a:lnSpc>
            </a:pPr>
            <a:r>
              <a:rPr lang="en-US" altLang="zh-TW" sz="4000" b="1" dirty="0" smtClean="0">
                <a:solidFill>
                  <a:srgbClr val="C00000"/>
                </a:solidFill>
                <a:latin typeface="Comic Sans MS" panose="030F0702030302020204" pitchFamily="66" charset="0"/>
                <a:ea typeface="新細明體" pitchFamily="18" charset="-120"/>
              </a:rPr>
              <a:t>The </a:t>
            </a:r>
            <a:r>
              <a:rPr lang="en-US" altLang="zh-TW" sz="4000" b="1" dirty="0">
                <a:solidFill>
                  <a:srgbClr val="C00000"/>
                </a:solidFill>
                <a:latin typeface="Comic Sans MS" panose="030F0702030302020204" pitchFamily="66" charset="0"/>
                <a:ea typeface="新細明體" pitchFamily="18" charset="-120"/>
              </a:rPr>
              <a:t>PIN Photo-Detector</a:t>
            </a:r>
            <a:r>
              <a:rPr lang="en-US" altLang="zh-TW" sz="4000" b="1" dirty="0">
                <a:solidFill>
                  <a:srgbClr val="C00000"/>
                </a:solidFill>
                <a:latin typeface="Comic Sans MS" panose="030F0702030302020204" pitchFamily="66" charset="0"/>
              </a:rPr>
              <a:t> </a:t>
            </a:r>
          </a:p>
        </p:txBody>
      </p:sp>
    </p:spTree>
    <p:extLst>
      <p:ext uri="{BB962C8B-B14F-4D97-AF65-F5344CB8AC3E}">
        <p14:creationId xmlns:p14="http://schemas.microsoft.com/office/powerpoint/2010/main" val="3297006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710874" y="-34950"/>
            <a:ext cx="7011988" cy="685800"/>
          </a:xfrm>
        </p:spPr>
        <p:txBody>
          <a:bodyPr>
            <a:normAutofit/>
          </a:bodyPr>
          <a:lstStyle/>
          <a:p>
            <a:pPr>
              <a:lnSpc>
                <a:spcPct val="80000"/>
              </a:lnSpc>
            </a:pPr>
            <a:r>
              <a:rPr lang="en-US" altLang="zh-TW" sz="4000" b="1" dirty="0" smtClean="0">
                <a:solidFill>
                  <a:srgbClr val="C00000"/>
                </a:solidFill>
                <a:latin typeface="Comic Sans MS" panose="030F0702030302020204" pitchFamily="66" charset="0"/>
                <a:ea typeface="新細明體" pitchFamily="18" charset="-120"/>
              </a:rPr>
              <a:t>The </a:t>
            </a:r>
            <a:r>
              <a:rPr lang="en-US" altLang="zh-TW" sz="4000" b="1" dirty="0">
                <a:solidFill>
                  <a:srgbClr val="C00000"/>
                </a:solidFill>
                <a:latin typeface="Comic Sans MS" panose="030F0702030302020204" pitchFamily="66" charset="0"/>
                <a:ea typeface="新細明體" pitchFamily="18" charset="-120"/>
              </a:rPr>
              <a:t>PIN Photo-Detector</a:t>
            </a:r>
            <a:r>
              <a:rPr lang="en-US" altLang="zh-TW" sz="4000" b="1" dirty="0">
                <a:solidFill>
                  <a:srgbClr val="C00000"/>
                </a:solidFill>
                <a:latin typeface="Comic Sans MS" panose="030F0702030302020204" pitchFamily="66" charset="0"/>
              </a:rPr>
              <a:t> </a:t>
            </a:r>
          </a:p>
        </p:txBody>
      </p:sp>
      <p:sp>
        <p:nvSpPr>
          <p:cNvPr id="6" name="TextBox 5"/>
          <p:cNvSpPr txBox="1"/>
          <p:nvPr/>
        </p:nvSpPr>
        <p:spPr>
          <a:xfrm>
            <a:off x="168166" y="650059"/>
            <a:ext cx="2844048" cy="461665"/>
          </a:xfrm>
          <a:prstGeom prst="rect">
            <a:avLst/>
          </a:prstGeom>
          <a:noFill/>
        </p:spPr>
        <p:txBody>
          <a:bodyPr wrap="none" rtlCol="0">
            <a:spAutoFit/>
          </a:bodyPr>
          <a:lstStyle/>
          <a:p>
            <a:r>
              <a:rPr lang="en-US" sz="2400" b="1" dirty="0" smtClean="0">
                <a:latin typeface="Comic Sans MS" panose="030F0702030302020204" pitchFamily="66" charset="0"/>
              </a:rPr>
              <a:t>Operating Modes:</a:t>
            </a:r>
            <a:endParaRPr lang="en-US" sz="2400" b="1" dirty="0">
              <a:latin typeface="Comic Sans MS" panose="030F0702030302020204" pitchFamily="66" charset="0"/>
            </a:endParaRPr>
          </a:p>
        </p:txBody>
      </p:sp>
      <p:sp>
        <p:nvSpPr>
          <p:cNvPr id="7" name="TextBox 6"/>
          <p:cNvSpPr txBox="1"/>
          <p:nvPr/>
        </p:nvSpPr>
        <p:spPr>
          <a:xfrm>
            <a:off x="168166" y="1111724"/>
            <a:ext cx="11950261" cy="5693866"/>
          </a:xfrm>
          <a:prstGeom prst="rect">
            <a:avLst/>
          </a:prstGeom>
          <a:noFill/>
        </p:spPr>
        <p:txBody>
          <a:bodyPr wrap="square" rtlCol="0">
            <a:spAutoFit/>
          </a:bodyPr>
          <a:lstStyle/>
          <a:p>
            <a:pPr algn="just"/>
            <a:r>
              <a:rPr lang="en-US" sz="2000" dirty="0" smtClean="0">
                <a:latin typeface="Comic Sans MS" panose="030F0702030302020204" pitchFamily="66" charset="0"/>
              </a:rPr>
              <a:t>PIN detectors can be operated in two modes</a:t>
            </a:r>
          </a:p>
          <a:p>
            <a:pPr marL="342900" indent="-342900" algn="ctr">
              <a:buAutoNum type="arabicPeriod"/>
            </a:pPr>
            <a:r>
              <a:rPr lang="en-US" sz="2400" b="1" dirty="0" smtClean="0">
                <a:latin typeface="Comic Sans MS" panose="030F0702030302020204" pitchFamily="66" charset="0"/>
              </a:rPr>
              <a:t>Photovoltaic Mode</a:t>
            </a:r>
          </a:p>
          <a:p>
            <a:pPr marL="342900" indent="-342900" algn="ctr">
              <a:buAutoNum type="arabicPeriod"/>
            </a:pPr>
            <a:r>
              <a:rPr lang="en-US" sz="2400" b="1" dirty="0" smtClean="0">
                <a:latin typeface="Comic Sans MS" panose="030F0702030302020204" pitchFamily="66" charset="0"/>
              </a:rPr>
              <a:t>Photoconductive Mode</a:t>
            </a:r>
          </a:p>
          <a:p>
            <a:pPr marL="342900" indent="-342900" algn="just">
              <a:buAutoNum type="arabicPeriod"/>
            </a:pPr>
            <a:endParaRPr lang="en-US" sz="2000" dirty="0">
              <a:latin typeface="Comic Sans MS" panose="030F0702030302020204" pitchFamily="66" charset="0"/>
            </a:endParaRPr>
          </a:p>
          <a:p>
            <a:pPr algn="just"/>
            <a:r>
              <a:rPr lang="en-US" sz="2800" b="1" dirty="0" smtClean="0">
                <a:latin typeface="Comic Sans MS" panose="030F0702030302020204" pitchFamily="66" charset="0"/>
              </a:rPr>
              <a:t>1. Photovoltaic Mode:</a:t>
            </a:r>
          </a:p>
          <a:p>
            <a:pPr marL="342900" indent="-342900" algn="just">
              <a:buFont typeface="Arial" panose="020B0604020202020204" pitchFamily="34" charset="0"/>
              <a:buChar char="•"/>
            </a:pPr>
            <a:r>
              <a:rPr lang="en-US" sz="2000" dirty="0" smtClean="0">
                <a:latin typeface="Comic Sans MS" panose="030F0702030302020204" pitchFamily="66" charset="0"/>
              </a:rPr>
              <a:t>No bias is applied to the detector.</a:t>
            </a:r>
          </a:p>
          <a:p>
            <a:pPr marL="342900" indent="-342900" algn="just">
              <a:buFont typeface="Arial" panose="020B0604020202020204" pitchFamily="34" charset="0"/>
              <a:buChar char="•"/>
            </a:pPr>
            <a:r>
              <a:rPr lang="en-US" sz="2000" dirty="0" smtClean="0">
                <a:latin typeface="Comic Sans MS" panose="030F0702030302020204" pitchFamily="66" charset="0"/>
              </a:rPr>
              <a:t>In this case, the detector works very slow and output is approximately logarithmic to the input light level. </a:t>
            </a:r>
          </a:p>
          <a:p>
            <a:pPr marL="342900" indent="-342900" algn="just">
              <a:buFont typeface="Arial" panose="020B0604020202020204" pitchFamily="34" charset="0"/>
              <a:buChar char="•"/>
            </a:pPr>
            <a:r>
              <a:rPr lang="en-US" sz="2000" dirty="0" smtClean="0">
                <a:latin typeface="Comic Sans MS" panose="030F0702030302020204" pitchFamily="66" charset="0"/>
              </a:rPr>
              <a:t>Real world fiber optic receivers never use the photovoltaic mode.</a:t>
            </a:r>
          </a:p>
          <a:p>
            <a:pPr algn="just"/>
            <a:endParaRPr lang="en-US" sz="2000" dirty="0">
              <a:latin typeface="Comic Sans MS" panose="030F0702030302020204" pitchFamily="66" charset="0"/>
            </a:endParaRPr>
          </a:p>
          <a:p>
            <a:pPr algn="just"/>
            <a:r>
              <a:rPr lang="en-US" sz="2400" b="1" dirty="0" smtClean="0">
                <a:latin typeface="Comic Sans MS" panose="030F0702030302020204" pitchFamily="66" charset="0"/>
              </a:rPr>
              <a:t>2. </a:t>
            </a:r>
            <a:r>
              <a:rPr lang="en-US" sz="2800" b="1" dirty="0" smtClean="0">
                <a:latin typeface="Comic Sans MS" panose="030F0702030302020204" pitchFamily="66" charset="0"/>
              </a:rPr>
              <a:t>Photoconductive Mode:</a:t>
            </a:r>
          </a:p>
          <a:p>
            <a:pPr algn="just"/>
            <a:endParaRPr lang="en-US" sz="2000" dirty="0">
              <a:latin typeface="Comic Sans MS" panose="030F0702030302020204" pitchFamily="66" charset="0"/>
            </a:endParaRPr>
          </a:p>
          <a:p>
            <a:pPr marL="342900" indent="-342900" algn="just">
              <a:buFont typeface="Arial" panose="020B0604020202020204" pitchFamily="34" charset="0"/>
              <a:buChar char="•"/>
            </a:pPr>
            <a:r>
              <a:rPr lang="en-US" sz="2000" dirty="0" smtClean="0">
                <a:latin typeface="Comic Sans MS" panose="030F0702030302020204" pitchFamily="66" charset="0"/>
              </a:rPr>
              <a:t>The detector is reversed biased. </a:t>
            </a:r>
          </a:p>
          <a:p>
            <a:pPr marL="342900" indent="-342900" algn="just">
              <a:buFont typeface="Arial" panose="020B0604020202020204" pitchFamily="34" charset="0"/>
              <a:buChar char="•"/>
            </a:pPr>
            <a:r>
              <a:rPr lang="en-US" sz="2000" dirty="0" smtClean="0">
                <a:latin typeface="Comic Sans MS" panose="030F0702030302020204" pitchFamily="66" charset="0"/>
              </a:rPr>
              <a:t>The output in this case is a current that is very linear with the input light power.</a:t>
            </a:r>
          </a:p>
          <a:p>
            <a:pPr marL="342900" indent="-342900" algn="just">
              <a:buFont typeface="Arial" panose="020B0604020202020204" pitchFamily="34" charset="0"/>
              <a:buChar char="•"/>
            </a:pPr>
            <a:r>
              <a:rPr lang="en-US" sz="2000" dirty="0" smtClean="0">
                <a:latin typeface="Comic Sans MS" panose="030F0702030302020204" pitchFamily="66" charset="0"/>
              </a:rPr>
              <a:t> The intrinsic region somewhat improves the sensitivity of the device. It does not provide internal gain. The combination of different semiconductors operating at different wavelengths allow the selection of material capable of responding to the desired operating wavelength.</a:t>
            </a:r>
          </a:p>
        </p:txBody>
      </p:sp>
    </p:spTree>
    <p:extLst>
      <p:ext uri="{BB962C8B-B14F-4D97-AF65-F5344CB8AC3E}">
        <p14:creationId xmlns:p14="http://schemas.microsoft.com/office/powerpoint/2010/main" val="14972966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3008585" y="120869"/>
            <a:ext cx="5830615" cy="685800"/>
          </a:xfrm>
        </p:spPr>
        <p:txBody>
          <a:bodyPr>
            <a:normAutofit/>
          </a:bodyPr>
          <a:lstStyle/>
          <a:p>
            <a:pPr>
              <a:lnSpc>
                <a:spcPct val="80000"/>
              </a:lnSpc>
            </a:pPr>
            <a:r>
              <a:rPr lang="en-US" altLang="zh-TW" sz="3600" b="1" dirty="0" smtClean="0">
                <a:solidFill>
                  <a:srgbClr val="C00000"/>
                </a:solidFill>
                <a:latin typeface="Comic Sans MS" panose="030F0702030302020204" pitchFamily="66" charset="0"/>
                <a:ea typeface="新細明體" pitchFamily="18" charset="-120"/>
              </a:rPr>
              <a:t>The </a:t>
            </a:r>
            <a:r>
              <a:rPr lang="en-US" altLang="zh-TW" sz="3600" b="1" dirty="0">
                <a:solidFill>
                  <a:srgbClr val="C00000"/>
                </a:solidFill>
                <a:latin typeface="Comic Sans MS" panose="030F0702030302020204" pitchFamily="66" charset="0"/>
                <a:ea typeface="新細明體" pitchFamily="18" charset="-120"/>
              </a:rPr>
              <a:t>PIN Photo-Detector</a:t>
            </a:r>
            <a:r>
              <a:rPr lang="en-US" altLang="zh-TW" sz="3600" b="1" dirty="0">
                <a:solidFill>
                  <a:srgbClr val="C00000"/>
                </a:solidFill>
                <a:latin typeface="Comic Sans MS" panose="030F0702030302020204" pitchFamily="66" charset="0"/>
              </a:rPr>
              <a:t> </a:t>
            </a:r>
          </a:p>
        </p:txBody>
      </p:sp>
      <p:sp>
        <p:nvSpPr>
          <p:cNvPr id="3" name="Rectangle 3"/>
          <p:cNvSpPr txBox="1">
            <a:spLocks noChangeArrowheads="1"/>
          </p:cNvSpPr>
          <p:nvPr/>
        </p:nvSpPr>
        <p:spPr>
          <a:xfrm>
            <a:off x="0" y="591207"/>
            <a:ext cx="12192000" cy="57570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0000"/>
              </a:lnSpc>
              <a:buNone/>
            </a:pPr>
            <a:r>
              <a:rPr lang="en-US" altLang="zh-TW" b="1" dirty="0" smtClean="0">
                <a:latin typeface="Comic Sans MS" panose="030F0702030302020204" pitchFamily="66" charset="0"/>
                <a:ea typeface="新細明體" pitchFamily="18" charset="-120"/>
              </a:rPr>
              <a:t>Diffusion Length:</a:t>
            </a:r>
          </a:p>
          <a:p>
            <a:pPr algn="just">
              <a:lnSpc>
                <a:spcPct val="110000"/>
              </a:lnSpc>
            </a:pPr>
            <a:r>
              <a:rPr lang="en-US" altLang="zh-TW" sz="2000" dirty="0" smtClean="0">
                <a:latin typeface="Comic Sans MS" panose="030F0702030302020204" pitchFamily="66" charset="0"/>
                <a:ea typeface="新細明體" pitchFamily="18" charset="-120"/>
              </a:rPr>
              <a:t>As the charge carriers flow through the material, some electron-hole pairs will recombine and disappear. </a:t>
            </a:r>
          </a:p>
          <a:p>
            <a:pPr algn="just">
              <a:lnSpc>
                <a:spcPct val="110000"/>
              </a:lnSpc>
            </a:pPr>
            <a:r>
              <a:rPr lang="en-US" altLang="zh-TW" sz="2000" dirty="0" smtClean="0">
                <a:latin typeface="Comic Sans MS" panose="030F0702030302020204" pitchFamily="66" charset="0"/>
                <a:ea typeface="新細明體" pitchFamily="18" charset="-120"/>
              </a:rPr>
              <a:t>On the average, the charge carriers move a </a:t>
            </a:r>
            <a:r>
              <a:rPr lang="en-US" altLang="zh-TW" sz="2000" i="1" dirty="0" smtClean="0">
                <a:latin typeface="Comic Sans MS" panose="030F0702030302020204" pitchFamily="66" charset="0"/>
                <a:ea typeface="新細明體" pitchFamily="18" charset="-120"/>
              </a:rPr>
              <a:t>diffusion length</a:t>
            </a:r>
            <a:r>
              <a:rPr lang="en-US" altLang="zh-TW" sz="2000" dirty="0" smtClean="0">
                <a:latin typeface="Comic Sans MS" panose="030F0702030302020204" pitchFamily="66" charset="0"/>
                <a:ea typeface="新細明體" pitchFamily="18" charset="-120"/>
              </a:rPr>
              <a:t> </a:t>
            </a:r>
            <a:r>
              <a:rPr lang="en-US" altLang="zh-TW" sz="2000" i="1" dirty="0" smtClean="0">
                <a:latin typeface="Comic Sans MS" panose="030F0702030302020204" pitchFamily="66" charset="0"/>
                <a:ea typeface="新細明體" pitchFamily="18" charset="-120"/>
              </a:rPr>
              <a:t>L</a:t>
            </a:r>
            <a:r>
              <a:rPr lang="en-US" altLang="zh-TW" sz="2000" baseline="-20000" dirty="0" smtClean="0">
                <a:latin typeface="Comic Sans MS" panose="030F0702030302020204" pitchFamily="66" charset="0"/>
                <a:ea typeface="新細明體" pitchFamily="18" charset="-120"/>
              </a:rPr>
              <a:t>n</a:t>
            </a:r>
            <a:r>
              <a:rPr lang="en-US" altLang="zh-TW" sz="2000" dirty="0" smtClean="0">
                <a:latin typeface="Comic Sans MS" panose="030F0702030302020204" pitchFamily="66" charset="0"/>
                <a:ea typeface="新細明體" pitchFamily="18" charset="-120"/>
              </a:rPr>
              <a:t> or</a:t>
            </a:r>
            <a:r>
              <a:rPr lang="en-US" altLang="zh-TW" sz="2000" i="1" dirty="0" smtClean="0">
                <a:latin typeface="Comic Sans MS" panose="030F0702030302020204" pitchFamily="66" charset="0"/>
                <a:ea typeface="新細明體" pitchFamily="18" charset="-120"/>
              </a:rPr>
              <a:t> </a:t>
            </a:r>
            <a:r>
              <a:rPr lang="en-US" altLang="zh-TW" sz="2000" i="1" dirty="0" err="1" smtClean="0">
                <a:latin typeface="Comic Sans MS" panose="030F0702030302020204" pitchFamily="66" charset="0"/>
                <a:ea typeface="新細明體" pitchFamily="18" charset="-120"/>
              </a:rPr>
              <a:t>L</a:t>
            </a:r>
            <a:r>
              <a:rPr lang="en-US" altLang="zh-TW" sz="2000" baseline="-20000" dirty="0" err="1" smtClean="0">
                <a:latin typeface="Comic Sans MS" panose="030F0702030302020204" pitchFamily="66" charset="0"/>
                <a:ea typeface="新細明體" pitchFamily="18" charset="-120"/>
              </a:rPr>
              <a:t>p</a:t>
            </a:r>
            <a:r>
              <a:rPr lang="en-US" altLang="zh-TW" sz="2000" i="1" dirty="0" smtClean="0">
                <a:latin typeface="Comic Sans MS" panose="030F0702030302020204" pitchFamily="66" charset="0"/>
                <a:ea typeface="新細明體" pitchFamily="18" charset="-120"/>
              </a:rPr>
              <a:t> </a:t>
            </a:r>
            <a:r>
              <a:rPr lang="en-US" altLang="zh-TW" sz="2000" dirty="0" smtClean="0">
                <a:latin typeface="Comic Sans MS" panose="030F0702030302020204" pitchFamily="66" charset="0"/>
                <a:ea typeface="新細明體" pitchFamily="18" charset="-120"/>
              </a:rPr>
              <a:t>for electrons and holes, respectively. </a:t>
            </a:r>
          </a:p>
          <a:p>
            <a:pPr algn="just">
              <a:lnSpc>
                <a:spcPct val="110000"/>
              </a:lnSpc>
            </a:pPr>
            <a:endParaRPr lang="en-US" altLang="zh-TW" sz="1800" dirty="0">
              <a:latin typeface="Comic Sans MS" panose="030F0702030302020204" pitchFamily="66" charset="0"/>
              <a:ea typeface="新細明體" pitchFamily="18" charset="-120"/>
            </a:endParaRPr>
          </a:p>
          <a:p>
            <a:pPr marL="0" indent="0" algn="just">
              <a:lnSpc>
                <a:spcPct val="110000"/>
              </a:lnSpc>
              <a:buNone/>
            </a:pPr>
            <a:r>
              <a:rPr lang="en-US" altLang="zh-TW" b="1" dirty="0" smtClean="0">
                <a:latin typeface="Comic Sans MS" panose="030F0702030302020204" pitchFamily="66" charset="0"/>
                <a:ea typeface="新細明體" pitchFamily="18" charset="-120"/>
              </a:rPr>
              <a:t>Carrier Life time:</a:t>
            </a:r>
          </a:p>
          <a:p>
            <a:pPr algn="just">
              <a:lnSpc>
                <a:spcPct val="110000"/>
              </a:lnSpc>
            </a:pPr>
            <a:r>
              <a:rPr lang="en-US" altLang="zh-TW" sz="2000" dirty="0" smtClean="0">
                <a:latin typeface="Comic Sans MS" panose="030F0702030302020204" pitchFamily="66" charset="0"/>
                <a:ea typeface="新細明體" pitchFamily="18" charset="-120"/>
              </a:rPr>
              <a:t>The time it takes for an electron or hole to recombine is known as the </a:t>
            </a:r>
            <a:r>
              <a:rPr lang="en-US" altLang="zh-TW" sz="2000" i="1" dirty="0" smtClean="0">
                <a:latin typeface="Comic Sans MS" panose="030F0702030302020204" pitchFamily="66" charset="0"/>
                <a:ea typeface="新細明體" pitchFamily="18" charset="-120"/>
              </a:rPr>
              <a:t>carrier lifetime </a:t>
            </a:r>
            <a:r>
              <a:rPr lang="en-US" altLang="zh-TW" sz="2000" dirty="0" smtClean="0">
                <a:latin typeface="Comic Sans MS" panose="030F0702030302020204" pitchFamily="66" charset="0"/>
                <a:ea typeface="新細明體" pitchFamily="18" charset="-120"/>
              </a:rPr>
              <a:t>and is represented by </a:t>
            </a:r>
            <a:r>
              <a:rPr lang="en-US" altLang="zh-TW" sz="2000" dirty="0" err="1">
                <a:latin typeface="Times New Roman" panose="02020603050405020304" pitchFamily="18" charset="0"/>
                <a:ea typeface="新細明體" pitchFamily="18" charset="-120"/>
                <a:cs typeface="Times New Roman" panose="02020603050405020304" pitchFamily="18" charset="0"/>
              </a:rPr>
              <a:t>τ</a:t>
            </a:r>
            <a:r>
              <a:rPr lang="en-US" altLang="zh-TW" sz="2000" baseline="-20000" dirty="0" err="1" smtClean="0">
                <a:latin typeface="Comic Sans MS" panose="030F0702030302020204" pitchFamily="66" charset="0"/>
                <a:ea typeface="新細明體" pitchFamily="18" charset="-120"/>
              </a:rPr>
              <a:t>n</a:t>
            </a:r>
            <a:r>
              <a:rPr lang="en-US" altLang="zh-TW" sz="2000" dirty="0" smtClean="0">
                <a:latin typeface="Comic Sans MS" panose="030F0702030302020204" pitchFamily="66" charset="0"/>
                <a:ea typeface="新細明體" pitchFamily="18" charset="-120"/>
              </a:rPr>
              <a:t> and </a:t>
            </a:r>
            <a:r>
              <a:rPr lang="en-US" altLang="zh-TW" sz="2000" dirty="0" err="1">
                <a:latin typeface="Times New Roman" panose="02020603050405020304" pitchFamily="18" charset="0"/>
                <a:ea typeface="新細明體" pitchFamily="18" charset="-120"/>
                <a:cs typeface="Times New Roman" panose="02020603050405020304" pitchFamily="18" charset="0"/>
              </a:rPr>
              <a:t>τ</a:t>
            </a:r>
            <a:r>
              <a:rPr lang="en-US" altLang="zh-TW" sz="2000" baseline="-20000" dirty="0" err="1" smtClean="0">
                <a:latin typeface="Comic Sans MS" panose="030F0702030302020204" pitchFamily="66" charset="0"/>
                <a:ea typeface="新細明體" pitchFamily="18" charset="-120"/>
              </a:rPr>
              <a:t>p</a:t>
            </a:r>
            <a:r>
              <a:rPr lang="en-US" altLang="zh-TW" sz="2000" dirty="0" smtClean="0">
                <a:latin typeface="Comic Sans MS" panose="030F0702030302020204" pitchFamily="66" charset="0"/>
                <a:ea typeface="新細明體" pitchFamily="18" charset="-120"/>
              </a:rPr>
              <a:t>, respectively. </a:t>
            </a:r>
          </a:p>
          <a:p>
            <a:pPr algn="just">
              <a:lnSpc>
                <a:spcPct val="110000"/>
              </a:lnSpc>
            </a:pPr>
            <a:r>
              <a:rPr lang="en-US" altLang="zh-TW" sz="2000" dirty="0" smtClean="0">
                <a:latin typeface="Comic Sans MS" panose="030F0702030302020204" pitchFamily="66" charset="0"/>
                <a:ea typeface="新細明體" pitchFamily="18" charset="-120"/>
              </a:rPr>
              <a:t>The lifetimes and the diffusion lengths are related by </a:t>
            </a:r>
          </a:p>
          <a:p>
            <a:pPr algn="just">
              <a:lnSpc>
                <a:spcPct val="110000"/>
              </a:lnSpc>
              <a:buFont typeface="Wingdings" panose="05000000000000000000" pitchFamily="2" charset="2"/>
              <a:buNone/>
            </a:pPr>
            <a:r>
              <a:rPr lang="en-US" altLang="zh-TW" sz="2000" i="1" dirty="0" smtClean="0">
                <a:latin typeface="Times New Roman" panose="02020603050405020304" pitchFamily="18" charset="0"/>
                <a:ea typeface="新細明體" pitchFamily="18" charset="-120"/>
                <a:cs typeface="Times New Roman" panose="02020603050405020304" pitchFamily="18" charset="0"/>
              </a:rPr>
              <a:t>                 </a:t>
            </a:r>
            <a:r>
              <a:rPr lang="en-US" altLang="zh-TW" sz="2000" b="1" i="1" dirty="0" smtClean="0">
                <a:latin typeface="Times New Roman" panose="02020603050405020304" pitchFamily="18" charset="0"/>
                <a:ea typeface="新細明體" pitchFamily="18" charset="-120"/>
                <a:cs typeface="Times New Roman" panose="02020603050405020304" pitchFamily="18" charset="0"/>
              </a:rPr>
              <a:t>L</a:t>
            </a:r>
            <a:r>
              <a:rPr lang="en-US" altLang="zh-TW" sz="2000" b="1" baseline="-20000" dirty="0" smtClean="0">
                <a:latin typeface="Times New Roman" panose="02020603050405020304" pitchFamily="18" charset="0"/>
                <a:ea typeface="新細明體" pitchFamily="18" charset="-120"/>
                <a:cs typeface="Times New Roman" panose="02020603050405020304" pitchFamily="18" charset="0"/>
              </a:rPr>
              <a:t>n</a:t>
            </a:r>
            <a:r>
              <a:rPr lang="en-US" altLang="zh-TW" sz="2000" b="1" dirty="0" smtClean="0">
                <a:latin typeface="Times New Roman" panose="02020603050405020304" pitchFamily="18" charset="0"/>
                <a:ea typeface="新細明體" pitchFamily="18" charset="-120"/>
                <a:cs typeface="Times New Roman" panose="02020603050405020304" pitchFamily="18" charset="0"/>
              </a:rPr>
              <a:t> = (</a:t>
            </a:r>
            <a:r>
              <a:rPr lang="en-US" altLang="zh-TW" sz="2000" b="1" i="1" dirty="0" err="1" smtClean="0">
                <a:latin typeface="Times New Roman" panose="02020603050405020304" pitchFamily="18" charset="0"/>
                <a:ea typeface="新細明體" pitchFamily="18" charset="-120"/>
                <a:cs typeface="Times New Roman" panose="02020603050405020304" pitchFamily="18" charset="0"/>
              </a:rPr>
              <a:t>D</a:t>
            </a:r>
            <a:r>
              <a:rPr lang="en-US" altLang="zh-TW" sz="2000" b="1" baseline="-20000" dirty="0" err="1" smtClean="0">
                <a:latin typeface="Times New Roman" panose="02020603050405020304" pitchFamily="18" charset="0"/>
                <a:ea typeface="新細明體" pitchFamily="18" charset="-120"/>
                <a:cs typeface="Times New Roman" panose="02020603050405020304" pitchFamily="18" charset="0"/>
              </a:rPr>
              <a:t>n</a:t>
            </a:r>
            <a:r>
              <a:rPr lang="en-US" altLang="zh-TW" sz="2000" dirty="0" err="1">
                <a:latin typeface="Times New Roman" panose="02020603050405020304" pitchFamily="18" charset="0"/>
                <a:ea typeface="新細明體" pitchFamily="18" charset="-120"/>
                <a:cs typeface="Times New Roman" panose="02020603050405020304" pitchFamily="18" charset="0"/>
              </a:rPr>
              <a:t>τ</a:t>
            </a:r>
            <a:r>
              <a:rPr lang="en-US" altLang="zh-TW" sz="2000" b="1" baseline="-20000" dirty="0" err="1" smtClean="0">
                <a:latin typeface="Times New Roman" panose="02020603050405020304" pitchFamily="18" charset="0"/>
                <a:ea typeface="新細明體" pitchFamily="18" charset="-120"/>
                <a:cs typeface="Times New Roman" panose="02020603050405020304" pitchFamily="18" charset="0"/>
              </a:rPr>
              <a:t>n</a:t>
            </a:r>
            <a:r>
              <a:rPr lang="en-US" altLang="zh-TW" sz="2000" b="1" dirty="0" smtClean="0">
                <a:latin typeface="Times New Roman" panose="02020603050405020304" pitchFamily="18" charset="0"/>
                <a:ea typeface="新細明體" pitchFamily="18" charset="-120"/>
                <a:cs typeface="Times New Roman" panose="02020603050405020304" pitchFamily="18" charset="0"/>
              </a:rPr>
              <a:t>)</a:t>
            </a:r>
            <a:r>
              <a:rPr lang="en-US" altLang="zh-TW" sz="2000" b="1" baseline="30000" dirty="0" smtClean="0">
                <a:latin typeface="Times New Roman" panose="02020603050405020304" pitchFamily="18" charset="0"/>
                <a:ea typeface="新細明體" pitchFamily="18" charset="-120"/>
                <a:cs typeface="Times New Roman" panose="02020603050405020304" pitchFamily="18" charset="0"/>
              </a:rPr>
              <a:t>1/2</a:t>
            </a:r>
            <a:r>
              <a:rPr lang="en-US" altLang="zh-TW" sz="2000" b="1" dirty="0" smtClean="0">
                <a:latin typeface="Times New Roman" panose="02020603050405020304" pitchFamily="18" charset="0"/>
                <a:ea typeface="新細明體" pitchFamily="18" charset="-120"/>
                <a:cs typeface="Times New Roman" panose="02020603050405020304" pitchFamily="18" charset="0"/>
              </a:rPr>
              <a:t>        </a:t>
            </a:r>
            <a:r>
              <a:rPr lang="en-US" altLang="zh-TW" sz="2000" dirty="0" smtClean="0">
                <a:latin typeface="Comic Sans MS" panose="030F0702030302020204" pitchFamily="66" charset="0"/>
                <a:ea typeface="新細明體" pitchFamily="18" charset="-120"/>
              </a:rPr>
              <a:t>and       </a:t>
            </a:r>
            <a:r>
              <a:rPr lang="en-US" altLang="zh-TW" sz="2000" b="1" i="1" dirty="0" err="1" smtClean="0">
                <a:latin typeface="Times New Roman" panose="02020603050405020304" pitchFamily="18" charset="0"/>
                <a:ea typeface="新細明體" pitchFamily="18" charset="-120"/>
                <a:cs typeface="Times New Roman" panose="02020603050405020304" pitchFamily="18" charset="0"/>
              </a:rPr>
              <a:t>L</a:t>
            </a:r>
            <a:r>
              <a:rPr lang="en-US" altLang="zh-TW" sz="2000" b="1" baseline="-20000" dirty="0" err="1" smtClean="0">
                <a:latin typeface="Times New Roman" panose="02020603050405020304" pitchFamily="18" charset="0"/>
                <a:ea typeface="新細明體" pitchFamily="18" charset="-120"/>
                <a:cs typeface="Times New Roman" panose="02020603050405020304" pitchFamily="18" charset="0"/>
              </a:rPr>
              <a:t>p</a:t>
            </a:r>
            <a:r>
              <a:rPr lang="en-US" altLang="zh-TW" sz="2000" b="1" dirty="0" smtClean="0">
                <a:latin typeface="Times New Roman" panose="02020603050405020304" pitchFamily="18" charset="0"/>
                <a:ea typeface="新細明體" pitchFamily="18" charset="-120"/>
                <a:cs typeface="Times New Roman" panose="02020603050405020304" pitchFamily="18" charset="0"/>
              </a:rPr>
              <a:t> = (</a:t>
            </a:r>
            <a:r>
              <a:rPr lang="en-US" altLang="zh-TW" sz="2000" b="1" i="1" dirty="0" err="1" smtClean="0">
                <a:latin typeface="Times New Roman" panose="02020603050405020304" pitchFamily="18" charset="0"/>
                <a:ea typeface="新細明體" pitchFamily="18" charset="-120"/>
                <a:cs typeface="Times New Roman" panose="02020603050405020304" pitchFamily="18" charset="0"/>
              </a:rPr>
              <a:t>D</a:t>
            </a:r>
            <a:r>
              <a:rPr lang="en-US" altLang="zh-TW" sz="2000" b="1" baseline="-20000" dirty="0" err="1" smtClean="0">
                <a:latin typeface="Times New Roman" panose="02020603050405020304" pitchFamily="18" charset="0"/>
                <a:ea typeface="新細明體" pitchFamily="18" charset="-120"/>
                <a:cs typeface="Times New Roman" panose="02020603050405020304" pitchFamily="18" charset="0"/>
              </a:rPr>
              <a:t>p</a:t>
            </a:r>
            <a:r>
              <a:rPr lang="en-US" altLang="zh-TW" sz="2000" dirty="0" err="1" smtClean="0">
                <a:latin typeface="Times New Roman" panose="02020603050405020304" pitchFamily="18" charset="0"/>
                <a:ea typeface="新細明體" pitchFamily="18" charset="-120"/>
                <a:cs typeface="Times New Roman" panose="02020603050405020304" pitchFamily="18" charset="0"/>
              </a:rPr>
              <a:t>τ</a:t>
            </a:r>
            <a:r>
              <a:rPr lang="en-US" altLang="zh-TW" sz="2000" b="1" baseline="-20000" dirty="0" err="1" smtClean="0">
                <a:latin typeface="Times New Roman" panose="02020603050405020304" pitchFamily="18" charset="0"/>
                <a:ea typeface="新細明體" pitchFamily="18" charset="-120"/>
                <a:cs typeface="Times New Roman" panose="02020603050405020304" pitchFamily="18" charset="0"/>
              </a:rPr>
              <a:t>p</a:t>
            </a:r>
            <a:r>
              <a:rPr lang="en-US" altLang="zh-TW" sz="2000" b="1" dirty="0" smtClean="0">
                <a:latin typeface="Times New Roman" panose="02020603050405020304" pitchFamily="18" charset="0"/>
                <a:ea typeface="新細明體" pitchFamily="18" charset="-120"/>
                <a:cs typeface="Times New Roman" panose="02020603050405020304" pitchFamily="18" charset="0"/>
              </a:rPr>
              <a:t>)</a:t>
            </a:r>
            <a:r>
              <a:rPr lang="en-US" altLang="zh-TW" sz="2000" b="1" baseline="30000" dirty="0" smtClean="0">
                <a:latin typeface="Times New Roman" panose="02020603050405020304" pitchFamily="18" charset="0"/>
                <a:ea typeface="新細明體" pitchFamily="18" charset="-120"/>
                <a:cs typeface="Times New Roman" panose="02020603050405020304" pitchFamily="18" charset="0"/>
              </a:rPr>
              <a:t>1/2 </a:t>
            </a:r>
            <a:endParaRPr lang="en-US" altLang="zh-TW" sz="2000" b="1" dirty="0" smtClean="0">
              <a:latin typeface="Times New Roman" panose="02020603050405020304" pitchFamily="18" charset="0"/>
              <a:ea typeface="新細明體" pitchFamily="18" charset="-120"/>
              <a:cs typeface="Times New Roman" panose="02020603050405020304" pitchFamily="18" charset="0"/>
            </a:endParaRPr>
          </a:p>
          <a:p>
            <a:pPr algn="just">
              <a:lnSpc>
                <a:spcPct val="110000"/>
              </a:lnSpc>
              <a:buFont typeface="Wingdings" panose="05000000000000000000" pitchFamily="2" charset="2"/>
              <a:buNone/>
            </a:pPr>
            <a:r>
              <a:rPr lang="en-US" altLang="zh-TW" sz="2000" dirty="0" smtClean="0">
                <a:latin typeface="Comic Sans MS" panose="030F0702030302020204" pitchFamily="66" charset="0"/>
                <a:ea typeface="新細明體" pitchFamily="18" charset="-120"/>
              </a:rPr>
              <a:t>     where </a:t>
            </a:r>
            <a:r>
              <a:rPr lang="en-US" altLang="zh-TW" sz="2000" i="1" dirty="0" err="1" smtClean="0">
                <a:latin typeface="Comic Sans MS" panose="030F0702030302020204" pitchFamily="66" charset="0"/>
                <a:ea typeface="新細明體" pitchFamily="18" charset="-120"/>
              </a:rPr>
              <a:t>D</a:t>
            </a:r>
            <a:r>
              <a:rPr lang="en-US" altLang="zh-TW" sz="2000" baseline="-20000" dirty="0" err="1" smtClean="0">
                <a:latin typeface="Comic Sans MS" panose="030F0702030302020204" pitchFamily="66" charset="0"/>
                <a:ea typeface="新細明體" pitchFamily="18" charset="-120"/>
              </a:rPr>
              <a:t>n</a:t>
            </a:r>
            <a:r>
              <a:rPr lang="en-US" altLang="zh-TW" sz="2000" dirty="0" smtClean="0">
                <a:latin typeface="Comic Sans MS" panose="030F0702030302020204" pitchFamily="66" charset="0"/>
                <a:ea typeface="新細明體" pitchFamily="18" charset="-120"/>
              </a:rPr>
              <a:t> and </a:t>
            </a:r>
            <a:r>
              <a:rPr lang="en-US" altLang="zh-TW" sz="2000" i="1" dirty="0" err="1" smtClean="0">
                <a:latin typeface="Comic Sans MS" panose="030F0702030302020204" pitchFamily="66" charset="0"/>
                <a:ea typeface="新細明體" pitchFamily="18" charset="-120"/>
              </a:rPr>
              <a:t>D</a:t>
            </a:r>
            <a:r>
              <a:rPr lang="en-US" altLang="zh-TW" sz="2000" baseline="-20000" dirty="0" err="1" smtClean="0">
                <a:latin typeface="Comic Sans MS" panose="030F0702030302020204" pitchFamily="66" charset="0"/>
                <a:ea typeface="新細明體" pitchFamily="18" charset="-120"/>
              </a:rPr>
              <a:t>p</a:t>
            </a:r>
            <a:r>
              <a:rPr lang="en-US" altLang="zh-TW" sz="2000" i="1" dirty="0" smtClean="0">
                <a:latin typeface="Comic Sans MS" panose="030F0702030302020204" pitchFamily="66" charset="0"/>
                <a:ea typeface="新細明體" pitchFamily="18" charset="-120"/>
              </a:rPr>
              <a:t> </a:t>
            </a:r>
            <a:r>
              <a:rPr lang="en-US" altLang="zh-TW" sz="2000" dirty="0" smtClean="0">
                <a:latin typeface="Comic Sans MS" panose="030F0702030302020204" pitchFamily="66" charset="0"/>
                <a:ea typeface="新細明體" pitchFamily="18" charset="-120"/>
              </a:rPr>
              <a:t>are the electron and hole diffusion coefficients, expressed in units of cm</a:t>
            </a:r>
            <a:r>
              <a:rPr lang="en-US" altLang="zh-TW" sz="2000" baseline="30000" dirty="0" smtClean="0">
                <a:latin typeface="Comic Sans MS" panose="030F0702030302020204" pitchFamily="66" charset="0"/>
                <a:ea typeface="新細明體" pitchFamily="18" charset="-120"/>
              </a:rPr>
              <a:t>2</a:t>
            </a:r>
            <a:r>
              <a:rPr lang="en-US" altLang="zh-TW" sz="2000" dirty="0" smtClean="0">
                <a:latin typeface="Comic Sans MS" panose="030F0702030302020204" pitchFamily="66" charset="0"/>
                <a:ea typeface="新細明體" pitchFamily="18" charset="-120"/>
              </a:rPr>
              <a:t>/sec.</a:t>
            </a:r>
            <a:r>
              <a:rPr lang="en-US" altLang="zh-TW" sz="2000" dirty="0" smtClean="0">
                <a:latin typeface="Comic Sans MS" panose="030F0702030302020204" pitchFamily="66" charset="0"/>
              </a:rPr>
              <a:t> </a:t>
            </a:r>
            <a:endParaRPr lang="en-US" altLang="zh-TW" sz="2000" dirty="0">
              <a:latin typeface="Comic Sans MS" panose="030F0702030302020204" pitchFamily="66" charset="0"/>
            </a:endParaRPr>
          </a:p>
        </p:txBody>
      </p:sp>
    </p:spTree>
    <p:extLst>
      <p:ext uri="{BB962C8B-B14F-4D97-AF65-F5344CB8AC3E}">
        <p14:creationId xmlns:p14="http://schemas.microsoft.com/office/powerpoint/2010/main" val="1652035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1395" y="0"/>
            <a:ext cx="4179349" cy="646331"/>
          </a:xfrm>
          <a:prstGeom prst="rect">
            <a:avLst/>
          </a:prstGeom>
          <a:noFill/>
        </p:spPr>
        <p:txBody>
          <a:bodyPr wrap="none" rtlCol="0">
            <a:spAutoFit/>
          </a:bodyPr>
          <a:lstStyle/>
          <a:p>
            <a:r>
              <a:rPr lang="en-US" sz="3600" b="1" dirty="0" smtClean="0">
                <a:solidFill>
                  <a:srgbClr val="C00000"/>
                </a:solidFill>
                <a:latin typeface="Comic Sans MS" panose="030F0702030302020204" pitchFamily="66" charset="0"/>
              </a:rPr>
              <a:t>Optical Detectors</a:t>
            </a:r>
            <a:endParaRPr lang="en-US" sz="3600" b="1" dirty="0">
              <a:solidFill>
                <a:srgbClr val="C00000"/>
              </a:solidFill>
              <a:latin typeface="Comic Sans MS" panose="030F0702030302020204" pitchFamily="66" charset="0"/>
            </a:endParaRPr>
          </a:p>
        </p:txBody>
      </p:sp>
      <p:sp>
        <p:nvSpPr>
          <p:cNvPr id="5" name="TextBox 4"/>
          <p:cNvSpPr txBox="1"/>
          <p:nvPr/>
        </p:nvSpPr>
        <p:spPr>
          <a:xfrm>
            <a:off x="121086" y="803361"/>
            <a:ext cx="11839966" cy="5262979"/>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smtClean="0">
                <a:latin typeface="Comic Sans MS" panose="030F0702030302020204" pitchFamily="66" charset="0"/>
              </a:rPr>
              <a:t>Optical detectors are used to convert variation in optical power into corresponding variation in electric current.</a:t>
            </a:r>
          </a:p>
          <a:p>
            <a:pPr marL="457200" indent="-457200" algn="just">
              <a:buFont typeface="Arial" panose="020B0604020202020204" pitchFamily="34" charset="0"/>
              <a:buChar char="•"/>
            </a:pPr>
            <a:endParaRPr lang="en-US" sz="2800" dirty="0">
              <a:latin typeface="Comic Sans MS" panose="030F0702030302020204" pitchFamily="66" charset="0"/>
            </a:endParaRPr>
          </a:p>
          <a:p>
            <a:pPr marL="457200" indent="-457200" algn="just">
              <a:buFont typeface="Arial" panose="020B0604020202020204" pitchFamily="34" charset="0"/>
              <a:buChar char="•"/>
            </a:pPr>
            <a:r>
              <a:rPr lang="en-US" sz="2800" dirty="0" smtClean="0">
                <a:latin typeface="Comic Sans MS" panose="030F0702030302020204" pitchFamily="66" charset="0"/>
              </a:rPr>
              <a:t>The photodetector works on the principle of optical absorption. The main requirement of light detector is its fast response.</a:t>
            </a:r>
          </a:p>
          <a:p>
            <a:pPr marL="457200" indent="-457200" algn="just">
              <a:buFont typeface="Arial" panose="020B0604020202020204" pitchFamily="34" charset="0"/>
              <a:buChar char="•"/>
            </a:pPr>
            <a:endParaRPr lang="en-US" sz="2800" dirty="0">
              <a:latin typeface="Comic Sans MS" panose="030F0702030302020204" pitchFamily="66" charset="0"/>
            </a:endParaRPr>
          </a:p>
          <a:p>
            <a:pPr marL="457200" indent="-457200" algn="just">
              <a:buFont typeface="Arial" panose="020B0604020202020204" pitchFamily="34" charset="0"/>
              <a:buChar char="•"/>
            </a:pPr>
            <a:r>
              <a:rPr lang="en-US" sz="2800" dirty="0" smtClean="0">
                <a:latin typeface="Comic Sans MS" panose="030F0702030302020204" pitchFamily="66" charset="0"/>
              </a:rPr>
              <a:t>For fiber optic communication purpose most suited photodetectors are PIN (p – type – intrinsic – n- type) diode and Avalanche Photodiode (APD)</a:t>
            </a:r>
          </a:p>
          <a:p>
            <a:pPr marL="457200" indent="-457200" algn="just">
              <a:buFont typeface="Arial" panose="020B0604020202020204" pitchFamily="34" charset="0"/>
              <a:buChar char="•"/>
            </a:pPr>
            <a:endParaRPr lang="en-US" sz="2800" dirty="0">
              <a:latin typeface="Comic Sans MS" panose="030F0702030302020204" pitchFamily="66" charset="0"/>
            </a:endParaRPr>
          </a:p>
          <a:p>
            <a:pPr marL="457200" indent="-457200" algn="just">
              <a:buFont typeface="Arial" panose="020B0604020202020204" pitchFamily="34" charset="0"/>
              <a:buChar char="•"/>
            </a:pPr>
            <a:r>
              <a:rPr lang="en-US" sz="2800" dirty="0" smtClean="0">
                <a:latin typeface="Comic Sans MS" panose="030F0702030302020204" pitchFamily="66" charset="0"/>
              </a:rPr>
              <a:t>The performance parameters of a photodetector are responsivity, quantum efficiency, response time and dark current</a:t>
            </a:r>
            <a:endParaRPr lang="en-US" sz="2800" dirty="0">
              <a:latin typeface="Comic Sans MS" panose="030F0702030302020204" pitchFamily="66" charset="0"/>
            </a:endParaRPr>
          </a:p>
        </p:txBody>
      </p:sp>
    </p:spTree>
    <p:extLst>
      <p:ext uri="{BB962C8B-B14F-4D97-AF65-F5344CB8AC3E}">
        <p14:creationId xmlns:p14="http://schemas.microsoft.com/office/powerpoint/2010/main" val="22095430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7078" y="806669"/>
            <a:ext cx="11813627" cy="50633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zh-TW" sz="3200" b="1" dirty="0" smtClean="0">
                <a:latin typeface="Comic Sans MS" panose="030F0702030302020204" pitchFamily="66" charset="0"/>
                <a:ea typeface="新細明體" pitchFamily="18" charset="-120"/>
                <a:cs typeface="Times New Roman" panose="02020603050405020304" pitchFamily="18" charset="0"/>
              </a:rPr>
              <a:t>Optical power absorbed</a:t>
            </a:r>
          </a:p>
          <a:p>
            <a:pPr algn="just"/>
            <a:r>
              <a:rPr lang="en-US" altLang="zh-TW" sz="3200" dirty="0" smtClean="0">
                <a:latin typeface="Comic Sans MS" panose="030F0702030302020204" pitchFamily="66" charset="0"/>
                <a:ea typeface="新細明體" pitchFamily="18" charset="-120"/>
                <a:cs typeface="Times New Roman" panose="02020603050405020304" pitchFamily="18" charset="0"/>
              </a:rPr>
              <a:t>Optical radiation is absorbed in the semiconductor material according to the exponential law</a:t>
            </a:r>
          </a:p>
          <a:p>
            <a:pPr algn="just">
              <a:lnSpc>
                <a:spcPct val="80000"/>
              </a:lnSpc>
              <a:spcBef>
                <a:spcPct val="0"/>
              </a:spcBef>
              <a:buFont typeface="Wingdings" panose="05000000000000000000" pitchFamily="2" charset="2"/>
              <a:buNone/>
            </a:pPr>
            <a:endParaRPr lang="en-US" altLang="zh-TW" sz="1800" dirty="0" smtClean="0">
              <a:latin typeface="Comic Sans MS" panose="030F0702030302020204" pitchFamily="66" charset="0"/>
              <a:ea typeface="新細明體" pitchFamily="18" charset="-120"/>
              <a:cs typeface="Times New Roman" panose="02020603050405020304" pitchFamily="18" charset="0"/>
            </a:endParaRPr>
          </a:p>
          <a:p>
            <a:pPr algn="just">
              <a:lnSpc>
                <a:spcPct val="80000"/>
              </a:lnSpc>
              <a:spcBef>
                <a:spcPct val="0"/>
              </a:spcBef>
              <a:buFont typeface="Wingdings" panose="05000000000000000000" pitchFamily="2" charset="2"/>
              <a:buNone/>
            </a:pPr>
            <a:r>
              <a:rPr lang="en-US" altLang="zh-TW" sz="3200" i="1" dirty="0" smtClean="0">
                <a:latin typeface="Comic Sans MS" panose="030F0702030302020204" pitchFamily="66" charset="0"/>
                <a:ea typeface="新細明體" pitchFamily="18" charset="-120"/>
                <a:cs typeface="Times New Roman" panose="02020603050405020304" pitchFamily="18" charset="0"/>
              </a:rPr>
              <a:t>        </a:t>
            </a:r>
            <a:r>
              <a:rPr lang="en-US" altLang="zh-TW" sz="3200" i="1" dirty="0" smtClean="0">
                <a:latin typeface="Times New Roman" panose="02020603050405020304" pitchFamily="18" charset="0"/>
                <a:ea typeface="新細明體" pitchFamily="18" charset="-120"/>
                <a:cs typeface="Times New Roman" panose="02020603050405020304" pitchFamily="18" charset="0"/>
              </a:rPr>
              <a:t>P</a:t>
            </a:r>
            <a:r>
              <a:rPr lang="en-US" altLang="zh-TW" sz="3200" dirty="0" smtClean="0">
                <a:latin typeface="Times New Roman" panose="02020603050405020304" pitchFamily="18" charset="0"/>
                <a:ea typeface="新細明體" pitchFamily="18" charset="-120"/>
                <a:cs typeface="Times New Roman" panose="02020603050405020304" pitchFamily="18" charset="0"/>
              </a:rPr>
              <a:t>(</a:t>
            </a:r>
            <a:r>
              <a:rPr lang="en-US" altLang="zh-TW" sz="3200" i="1" dirty="0" smtClean="0">
                <a:latin typeface="Times New Roman" panose="02020603050405020304" pitchFamily="18" charset="0"/>
                <a:ea typeface="新細明體" pitchFamily="18" charset="-120"/>
                <a:cs typeface="Times New Roman" panose="02020603050405020304" pitchFamily="18" charset="0"/>
              </a:rPr>
              <a:t>x</a:t>
            </a:r>
            <a:r>
              <a:rPr lang="en-US" altLang="zh-TW" sz="3200" dirty="0" smtClean="0">
                <a:latin typeface="Times New Roman" panose="02020603050405020304" pitchFamily="18" charset="0"/>
                <a:ea typeface="新細明體" pitchFamily="18" charset="-120"/>
                <a:cs typeface="Times New Roman" panose="02020603050405020304" pitchFamily="18" charset="0"/>
              </a:rPr>
              <a:t>) = </a:t>
            </a:r>
            <a:r>
              <a:rPr lang="en-US" altLang="zh-TW" sz="3200" i="1" dirty="0" smtClean="0">
                <a:latin typeface="Times New Roman" panose="02020603050405020304" pitchFamily="18" charset="0"/>
                <a:ea typeface="新細明體" pitchFamily="18" charset="-120"/>
                <a:cs typeface="Times New Roman" panose="02020603050405020304" pitchFamily="18" charset="0"/>
              </a:rPr>
              <a:t>P</a:t>
            </a:r>
            <a:r>
              <a:rPr lang="en-US" altLang="zh-TW" sz="3200" baseline="-20000" dirty="0" smtClean="0">
                <a:latin typeface="Times New Roman" panose="02020603050405020304" pitchFamily="18" charset="0"/>
                <a:ea typeface="新細明體" pitchFamily="18" charset="-120"/>
                <a:cs typeface="Times New Roman" panose="02020603050405020304" pitchFamily="18" charset="0"/>
              </a:rPr>
              <a:t>o</a:t>
            </a:r>
            <a:r>
              <a:rPr lang="en-US" altLang="zh-TW" sz="3200" dirty="0" smtClean="0">
                <a:latin typeface="Times New Roman" panose="02020603050405020304" pitchFamily="18" charset="0"/>
                <a:ea typeface="新細明體" pitchFamily="18" charset="-120"/>
                <a:cs typeface="Times New Roman" panose="02020603050405020304" pitchFamily="18" charset="0"/>
              </a:rPr>
              <a:t>[1 - exp(-</a:t>
            </a:r>
            <a:r>
              <a:rPr lang="el-GR" altLang="zh-TW" sz="3200" dirty="0" smtClean="0">
                <a:latin typeface="Times New Roman" panose="02020603050405020304" pitchFamily="18" charset="0"/>
                <a:ea typeface="新細明體" pitchFamily="18" charset="-120"/>
                <a:cs typeface="Times New Roman" panose="02020603050405020304" pitchFamily="18" charset="0"/>
              </a:rPr>
              <a:t>α</a:t>
            </a:r>
            <a:r>
              <a:rPr lang="en-US" altLang="zh-TW" sz="3200" baseline="-20000" dirty="0" smtClean="0">
                <a:latin typeface="Times New Roman" panose="02020603050405020304" pitchFamily="18" charset="0"/>
                <a:ea typeface="新細明體" pitchFamily="18" charset="-120"/>
                <a:cs typeface="Times New Roman" panose="02020603050405020304" pitchFamily="18" charset="0"/>
              </a:rPr>
              <a:t>s</a:t>
            </a:r>
            <a:r>
              <a:rPr lang="en-US" altLang="zh-TW" sz="3200" dirty="0" smtClean="0">
                <a:latin typeface="Times New Roman" panose="02020603050405020304" pitchFamily="18" charset="0"/>
                <a:ea typeface="新細明體" pitchFamily="18" charset="-120"/>
                <a:cs typeface="Times New Roman" panose="02020603050405020304" pitchFamily="18" charset="0"/>
              </a:rPr>
              <a:t>(</a:t>
            </a:r>
            <a:r>
              <a:rPr lang="el-GR" altLang="zh-TW" sz="3200" dirty="0" smtClean="0">
                <a:latin typeface="Times New Roman" panose="02020603050405020304" pitchFamily="18" charset="0"/>
                <a:ea typeface="新細明體" pitchFamily="18" charset="-120"/>
                <a:cs typeface="Times New Roman" panose="02020603050405020304" pitchFamily="18" charset="0"/>
              </a:rPr>
              <a:t>λ</a:t>
            </a:r>
            <a:r>
              <a:rPr lang="en-US" altLang="zh-TW" sz="3200" dirty="0" smtClean="0">
                <a:latin typeface="Times New Roman" panose="02020603050405020304" pitchFamily="18" charset="0"/>
                <a:ea typeface="新細明體" pitchFamily="18" charset="-120"/>
                <a:cs typeface="Times New Roman" panose="02020603050405020304" pitchFamily="18" charset="0"/>
              </a:rPr>
              <a:t>)</a:t>
            </a:r>
            <a:r>
              <a:rPr lang="en-US" altLang="zh-TW" sz="3200" i="1" dirty="0" smtClean="0">
                <a:latin typeface="Times New Roman" panose="02020603050405020304" pitchFamily="18" charset="0"/>
                <a:ea typeface="新細明體" pitchFamily="18" charset="-120"/>
                <a:cs typeface="Times New Roman" panose="02020603050405020304" pitchFamily="18" charset="0"/>
              </a:rPr>
              <a:t>x</a:t>
            </a:r>
            <a:r>
              <a:rPr lang="en-US" altLang="zh-TW" sz="3200" dirty="0" smtClean="0">
                <a:latin typeface="Times New Roman" panose="02020603050405020304" pitchFamily="18" charset="0"/>
                <a:ea typeface="新細明體" pitchFamily="18" charset="-120"/>
                <a:cs typeface="Times New Roman" panose="02020603050405020304" pitchFamily="18" charset="0"/>
              </a:rPr>
              <a:t>)]                           </a:t>
            </a:r>
          </a:p>
          <a:p>
            <a:pPr algn="just">
              <a:lnSpc>
                <a:spcPct val="80000"/>
              </a:lnSpc>
              <a:spcBef>
                <a:spcPct val="0"/>
              </a:spcBef>
              <a:buFont typeface="Wingdings" panose="05000000000000000000" pitchFamily="2" charset="2"/>
              <a:buNone/>
            </a:pPr>
            <a:endParaRPr lang="en-US" altLang="zh-TW" sz="1800" dirty="0" smtClean="0">
              <a:latin typeface="Comic Sans MS" panose="030F0702030302020204" pitchFamily="66" charset="0"/>
              <a:ea typeface="新細明體" pitchFamily="18" charset="-120"/>
              <a:cs typeface="Times New Roman" panose="02020603050405020304" pitchFamily="18" charset="0"/>
            </a:endParaRPr>
          </a:p>
          <a:p>
            <a:pPr algn="just"/>
            <a:r>
              <a:rPr lang="en-US" altLang="zh-TW" sz="3200" dirty="0" smtClean="0">
                <a:latin typeface="Comic Sans MS" panose="030F0702030302020204" pitchFamily="66" charset="0"/>
                <a:ea typeface="新細明體" pitchFamily="18" charset="-120"/>
                <a:cs typeface="Times New Roman" panose="02020603050405020304" pitchFamily="18" charset="0"/>
              </a:rPr>
              <a:t>Here, </a:t>
            </a:r>
            <a:r>
              <a:rPr lang="el-GR" altLang="zh-TW" sz="3200" dirty="0" smtClean="0">
                <a:latin typeface="Times New Roman" panose="02020603050405020304" pitchFamily="18" charset="0"/>
                <a:ea typeface="新細明體" pitchFamily="18" charset="-120"/>
                <a:cs typeface="Times New Roman" panose="02020603050405020304" pitchFamily="18" charset="0"/>
              </a:rPr>
              <a:t>α</a:t>
            </a:r>
            <a:r>
              <a:rPr lang="en-US" altLang="zh-TW" sz="3200" baseline="-20000" dirty="0" smtClean="0">
                <a:latin typeface="Times New Roman" panose="02020603050405020304" pitchFamily="18" charset="0"/>
                <a:ea typeface="新細明體" pitchFamily="18" charset="-120"/>
                <a:cs typeface="Times New Roman" panose="02020603050405020304" pitchFamily="18" charset="0"/>
              </a:rPr>
              <a:t>s</a:t>
            </a:r>
            <a:r>
              <a:rPr lang="en-US" altLang="zh-TW" sz="3200" dirty="0" smtClean="0">
                <a:latin typeface="Times New Roman" panose="02020603050405020304" pitchFamily="18" charset="0"/>
                <a:ea typeface="新細明體" pitchFamily="18" charset="-120"/>
                <a:cs typeface="Times New Roman" panose="02020603050405020304" pitchFamily="18" charset="0"/>
              </a:rPr>
              <a:t>(</a:t>
            </a:r>
            <a:r>
              <a:rPr lang="el-GR" altLang="zh-TW" sz="3200" dirty="0" smtClean="0">
                <a:latin typeface="Times New Roman" panose="02020603050405020304" pitchFamily="18" charset="0"/>
                <a:ea typeface="新細明體" pitchFamily="18" charset="-120"/>
                <a:cs typeface="Times New Roman" panose="02020603050405020304" pitchFamily="18" charset="0"/>
              </a:rPr>
              <a:t>λ</a:t>
            </a:r>
            <a:r>
              <a:rPr lang="en-US" altLang="zh-TW" sz="3200" dirty="0" smtClean="0">
                <a:latin typeface="Times New Roman" panose="02020603050405020304" pitchFamily="18" charset="0"/>
                <a:ea typeface="新細明體" pitchFamily="18" charset="-120"/>
                <a:cs typeface="Times New Roman" panose="02020603050405020304" pitchFamily="18" charset="0"/>
              </a:rPr>
              <a:t>) </a:t>
            </a:r>
            <a:r>
              <a:rPr lang="en-US" altLang="zh-TW" sz="3200" dirty="0" smtClean="0">
                <a:latin typeface="Comic Sans MS" panose="030F0702030302020204" pitchFamily="66" charset="0"/>
                <a:ea typeface="新細明體" pitchFamily="18" charset="-120"/>
                <a:cs typeface="Times New Roman" panose="02020603050405020304" pitchFamily="18" charset="0"/>
              </a:rPr>
              <a:t>is the </a:t>
            </a:r>
            <a:r>
              <a:rPr lang="en-US" altLang="zh-TW" sz="3200" i="1" dirty="0" smtClean="0">
                <a:latin typeface="Comic Sans MS" panose="030F0702030302020204" pitchFamily="66" charset="0"/>
                <a:ea typeface="新細明體" pitchFamily="18" charset="-120"/>
                <a:cs typeface="Times New Roman" panose="02020603050405020304" pitchFamily="18" charset="0"/>
              </a:rPr>
              <a:t>absorption coefficient </a:t>
            </a:r>
            <a:r>
              <a:rPr lang="en-US" altLang="zh-TW" sz="3200" dirty="0" smtClean="0">
                <a:latin typeface="Comic Sans MS" panose="030F0702030302020204" pitchFamily="66" charset="0"/>
                <a:ea typeface="新細明體" pitchFamily="18" charset="-120"/>
                <a:cs typeface="Times New Roman" panose="02020603050405020304" pitchFamily="18" charset="0"/>
              </a:rPr>
              <a:t>at wavelength </a:t>
            </a:r>
            <a:r>
              <a:rPr lang="el-GR" altLang="zh-TW" sz="3200" dirty="0" smtClean="0">
                <a:latin typeface="Times New Roman" panose="02020603050405020304" pitchFamily="18" charset="0"/>
                <a:ea typeface="新細明體" pitchFamily="18" charset="-120"/>
                <a:cs typeface="Times New Roman" panose="02020603050405020304" pitchFamily="18" charset="0"/>
              </a:rPr>
              <a:t>λ</a:t>
            </a:r>
            <a:r>
              <a:rPr lang="en-US" altLang="zh-TW" sz="3200" dirty="0" smtClean="0">
                <a:latin typeface="Comic Sans MS" panose="030F0702030302020204" pitchFamily="66" charset="0"/>
                <a:ea typeface="新細明體" pitchFamily="18" charset="-120"/>
                <a:cs typeface="Times New Roman" panose="02020603050405020304" pitchFamily="18" charset="0"/>
              </a:rPr>
              <a:t>, </a:t>
            </a:r>
          </a:p>
          <a:p>
            <a:pPr algn="just">
              <a:buFont typeface="Wingdings" panose="05000000000000000000" pitchFamily="2" charset="2"/>
              <a:buNone/>
            </a:pPr>
            <a:r>
              <a:rPr lang="en-US" altLang="zh-TW" sz="3200" i="1" dirty="0" smtClean="0">
                <a:latin typeface="Comic Sans MS" panose="030F0702030302020204" pitchFamily="66" charset="0"/>
                <a:ea typeface="新細明體" pitchFamily="18" charset="-120"/>
                <a:cs typeface="Times New Roman" panose="02020603050405020304" pitchFamily="18" charset="0"/>
              </a:rPr>
              <a:t>     P</a:t>
            </a:r>
            <a:r>
              <a:rPr lang="en-US" altLang="zh-TW" sz="3200" baseline="-20000" dirty="0" smtClean="0">
                <a:latin typeface="Comic Sans MS" panose="030F0702030302020204" pitchFamily="66" charset="0"/>
                <a:ea typeface="新細明體" pitchFamily="18" charset="-120"/>
                <a:cs typeface="Times New Roman" panose="02020603050405020304" pitchFamily="18" charset="0"/>
              </a:rPr>
              <a:t>o</a:t>
            </a:r>
            <a:r>
              <a:rPr lang="en-US" altLang="zh-TW" sz="3200" i="1" dirty="0" smtClean="0">
                <a:latin typeface="Comic Sans MS" panose="030F0702030302020204" pitchFamily="66" charset="0"/>
                <a:ea typeface="新細明體" pitchFamily="18" charset="-120"/>
                <a:cs typeface="Times New Roman" panose="02020603050405020304" pitchFamily="18" charset="0"/>
              </a:rPr>
              <a:t> </a:t>
            </a:r>
            <a:r>
              <a:rPr lang="en-US" altLang="zh-TW" sz="3200" dirty="0" smtClean="0">
                <a:latin typeface="Comic Sans MS" panose="030F0702030302020204" pitchFamily="66" charset="0"/>
                <a:ea typeface="新細明體" pitchFamily="18" charset="-120"/>
                <a:cs typeface="Times New Roman" panose="02020603050405020304" pitchFamily="18" charset="0"/>
              </a:rPr>
              <a:t>is the incident optical power level,  and </a:t>
            </a:r>
          </a:p>
          <a:p>
            <a:pPr algn="just">
              <a:buFont typeface="Wingdings" panose="05000000000000000000" pitchFamily="2" charset="2"/>
              <a:buNone/>
            </a:pPr>
            <a:r>
              <a:rPr lang="en-US" altLang="zh-TW" sz="3200" i="1" dirty="0">
                <a:latin typeface="Comic Sans MS" panose="030F0702030302020204" pitchFamily="66" charset="0"/>
                <a:ea typeface="新細明體" pitchFamily="18" charset="-120"/>
                <a:cs typeface="Times New Roman" panose="02020603050405020304" pitchFamily="18" charset="0"/>
              </a:rPr>
              <a:t> </a:t>
            </a:r>
            <a:r>
              <a:rPr lang="en-US" altLang="zh-TW" sz="3200" i="1" dirty="0" smtClean="0">
                <a:latin typeface="Comic Sans MS" panose="030F0702030302020204" pitchFamily="66" charset="0"/>
                <a:ea typeface="新細明體" pitchFamily="18" charset="-120"/>
                <a:cs typeface="Times New Roman" panose="02020603050405020304" pitchFamily="18" charset="0"/>
              </a:rPr>
              <a:t>   P</a:t>
            </a:r>
            <a:r>
              <a:rPr lang="en-US" altLang="zh-TW" sz="3200" dirty="0" smtClean="0">
                <a:latin typeface="Comic Sans MS" panose="030F0702030302020204" pitchFamily="66" charset="0"/>
                <a:ea typeface="新細明體" pitchFamily="18" charset="-120"/>
                <a:cs typeface="Times New Roman" panose="02020603050405020304" pitchFamily="18" charset="0"/>
              </a:rPr>
              <a:t>(</a:t>
            </a:r>
            <a:r>
              <a:rPr lang="en-US" altLang="zh-TW" sz="3200" i="1" dirty="0" smtClean="0">
                <a:latin typeface="Comic Sans MS" panose="030F0702030302020204" pitchFamily="66" charset="0"/>
                <a:ea typeface="新細明體" pitchFamily="18" charset="-120"/>
                <a:cs typeface="Times New Roman" panose="02020603050405020304" pitchFamily="18" charset="0"/>
              </a:rPr>
              <a:t>x</a:t>
            </a:r>
            <a:r>
              <a:rPr lang="en-US" altLang="zh-TW" sz="3200" dirty="0" smtClean="0">
                <a:latin typeface="Comic Sans MS" panose="030F0702030302020204" pitchFamily="66" charset="0"/>
                <a:ea typeface="新細明體" pitchFamily="18" charset="-120"/>
                <a:cs typeface="Times New Roman" panose="02020603050405020304" pitchFamily="18" charset="0"/>
              </a:rPr>
              <a:t>)</a:t>
            </a:r>
            <a:r>
              <a:rPr lang="en-US" altLang="zh-TW" sz="3200" i="1" dirty="0" smtClean="0">
                <a:latin typeface="Comic Sans MS" panose="030F0702030302020204" pitchFamily="66" charset="0"/>
                <a:ea typeface="新細明體" pitchFamily="18" charset="-120"/>
                <a:cs typeface="Times New Roman" panose="02020603050405020304" pitchFamily="18" charset="0"/>
              </a:rPr>
              <a:t> </a:t>
            </a:r>
            <a:r>
              <a:rPr lang="en-US" altLang="zh-TW" sz="3200" dirty="0" smtClean="0">
                <a:latin typeface="Comic Sans MS" panose="030F0702030302020204" pitchFamily="66" charset="0"/>
                <a:ea typeface="新細明體" pitchFamily="18" charset="-120"/>
                <a:cs typeface="Times New Roman" panose="02020603050405020304" pitchFamily="18" charset="0"/>
              </a:rPr>
              <a:t>is the optical power absorbed in a </a:t>
            </a:r>
          </a:p>
          <a:p>
            <a:pPr algn="just">
              <a:buFont typeface="Wingdings" panose="05000000000000000000" pitchFamily="2" charset="2"/>
              <a:buNone/>
            </a:pPr>
            <a:r>
              <a:rPr lang="en-US" altLang="zh-TW" sz="3200" dirty="0" smtClean="0">
                <a:latin typeface="Comic Sans MS" panose="030F0702030302020204" pitchFamily="66" charset="0"/>
                <a:ea typeface="新細明體" pitchFamily="18" charset="-120"/>
                <a:cs typeface="Times New Roman" panose="02020603050405020304" pitchFamily="18" charset="0"/>
              </a:rPr>
              <a:t>     distance</a:t>
            </a:r>
            <a:r>
              <a:rPr lang="en-US" altLang="zh-TW" sz="3200" i="1" dirty="0" smtClean="0">
                <a:latin typeface="Comic Sans MS" panose="030F0702030302020204" pitchFamily="66" charset="0"/>
                <a:ea typeface="新細明體" pitchFamily="18" charset="-120"/>
                <a:cs typeface="Times New Roman" panose="02020603050405020304" pitchFamily="18" charset="0"/>
              </a:rPr>
              <a:t> x</a:t>
            </a:r>
            <a:r>
              <a:rPr lang="en-US" altLang="zh-TW" sz="3200" dirty="0" smtClean="0">
                <a:latin typeface="Comic Sans MS" panose="030F0702030302020204" pitchFamily="66" charset="0"/>
                <a:ea typeface="新細明體" pitchFamily="18" charset="-120"/>
                <a:cs typeface="Times New Roman" panose="02020603050405020304" pitchFamily="18" charset="0"/>
              </a:rPr>
              <a:t>. </a:t>
            </a:r>
            <a:endParaRPr lang="en-US" altLang="zh-TW" sz="3200" dirty="0">
              <a:latin typeface="Comic Sans MS" panose="030F0702030302020204" pitchFamily="66" charset="0"/>
              <a:ea typeface="新細明體" pitchFamily="18" charset="-120"/>
              <a:cs typeface="Times New Roman" panose="02020603050405020304" pitchFamily="18" charset="0"/>
            </a:endParaRPr>
          </a:p>
        </p:txBody>
      </p:sp>
      <p:sp>
        <p:nvSpPr>
          <p:cNvPr id="3" name="Rectangle 2"/>
          <p:cNvSpPr>
            <a:spLocks noGrp="1" noChangeArrowheads="1"/>
          </p:cNvSpPr>
          <p:nvPr>
            <p:ph type="title"/>
          </p:nvPr>
        </p:nvSpPr>
        <p:spPr>
          <a:xfrm>
            <a:off x="3008585" y="120869"/>
            <a:ext cx="5830615" cy="685800"/>
          </a:xfrm>
        </p:spPr>
        <p:txBody>
          <a:bodyPr>
            <a:normAutofit/>
          </a:bodyPr>
          <a:lstStyle/>
          <a:p>
            <a:pPr>
              <a:lnSpc>
                <a:spcPct val="80000"/>
              </a:lnSpc>
            </a:pPr>
            <a:r>
              <a:rPr lang="en-US" altLang="zh-TW" sz="3600" b="1" dirty="0" smtClean="0">
                <a:solidFill>
                  <a:srgbClr val="C00000"/>
                </a:solidFill>
                <a:latin typeface="Comic Sans MS" panose="030F0702030302020204" pitchFamily="66" charset="0"/>
                <a:ea typeface="新細明體" pitchFamily="18" charset="-120"/>
              </a:rPr>
              <a:t>The </a:t>
            </a:r>
            <a:r>
              <a:rPr lang="en-US" altLang="zh-TW" sz="3600" b="1" dirty="0">
                <a:solidFill>
                  <a:srgbClr val="C00000"/>
                </a:solidFill>
                <a:latin typeface="Comic Sans MS" panose="030F0702030302020204" pitchFamily="66" charset="0"/>
                <a:ea typeface="新細明體" pitchFamily="18" charset="-120"/>
              </a:rPr>
              <a:t>PIN Photo-Detector</a:t>
            </a:r>
            <a:r>
              <a:rPr lang="en-US" altLang="zh-TW" sz="3600" b="1" dirty="0">
                <a:solidFill>
                  <a:srgbClr val="C00000"/>
                </a:solidFill>
                <a:latin typeface="Comic Sans MS" panose="030F0702030302020204" pitchFamily="66" charset="0"/>
              </a:rPr>
              <a:t> </a:t>
            </a:r>
          </a:p>
        </p:txBody>
      </p:sp>
    </p:spTree>
    <p:extLst>
      <p:ext uri="{BB962C8B-B14F-4D97-AF65-F5344CB8AC3E}">
        <p14:creationId xmlns:p14="http://schemas.microsoft.com/office/powerpoint/2010/main" val="2850870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367862" y="1001111"/>
            <a:ext cx="11319641" cy="5431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TW" sz="3200" dirty="0" smtClean="0">
                <a:latin typeface="Comic Sans MS" panose="030F0702030302020204" pitchFamily="66" charset="0"/>
                <a:ea typeface="新細明體" pitchFamily="18" charset="-120"/>
              </a:rPr>
              <a:t>The optical absorption coefficient versus wavelength is shown in Fig. or several photodiode materials. </a:t>
            </a:r>
          </a:p>
          <a:p>
            <a:pPr algn="just">
              <a:lnSpc>
                <a:spcPct val="80000"/>
              </a:lnSpc>
              <a:spcBef>
                <a:spcPct val="0"/>
              </a:spcBef>
              <a:buFont typeface="Wingdings" panose="05000000000000000000" pitchFamily="2" charset="2"/>
              <a:buNone/>
            </a:pPr>
            <a:endParaRPr lang="en-US" altLang="zh-TW" sz="1800" dirty="0" smtClean="0">
              <a:ea typeface="新細明體" pitchFamily="18" charset="-120"/>
            </a:endParaRPr>
          </a:p>
          <a:p>
            <a:pPr algn="just">
              <a:spcBef>
                <a:spcPct val="0"/>
              </a:spcBef>
            </a:pPr>
            <a:r>
              <a:rPr lang="en-US" altLang="zh-TW" sz="3200" dirty="0" smtClean="0">
                <a:latin typeface="Comic Sans MS" panose="030F0702030302020204" pitchFamily="66" charset="0"/>
                <a:ea typeface="新細明體" pitchFamily="18" charset="-120"/>
              </a:rPr>
              <a:t>The cutoff </a:t>
            </a:r>
            <a:r>
              <a:rPr lang="el-GR" altLang="zh-TW" sz="3200" dirty="0" smtClean="0">
                <a:latin typeface="Times New Roman" panose="02020603050405020304" pitchFamily="18" charset="0"/>
                <a:ea typeface="新細明體" pitchFamily="18" charset="-120"/>
                <a:cs typeface="Times New Roman" panose="02020603050405020304" pitchFamily="18" charset="0"/>
              </a:rPr>
              <a:t>λ</a:t>
            </a:r>
            <a:r>
              <a:rPr lang="en-US" altLang="zh-TW" sz="3200" baseline="-20000" dirty="0" smtClean="0">
                <a:latin typeface="Comic Sans MS" panose="030F0702030302020204" pitchFamily="66" charset="0"/>
                <a:ea typeface="新細明體" pitchFamily="18" charset="-120"/>
              </a:rPr>
              <a:t>c</a:t>
            </a:r>
            <a:r>
              <a:rPr lang="en-US" altLang="zh-TW" sz="3200" dirty="0" smtClean="0">
                <a:latin typeface="Comic Sans MS" panose="030F0702030302020204" pitchFamily="66" charset="0"/>
                <a:ea typeface="新細明體" pitchFamily="18" charset="-120"/>
              </a:rPr>
              <a:t> is determined by the band-gap energy </a:t>
            </a:r>
            <a:r>
              <a:rPr lang="en-US" altLang="zh-TW" sz="3200" i="1" dirty="0" err="1" smtClean="0">
                <a:latin typeface="Comic Sans MS" panose="030F0702030302020204" pitchFamily="66" charset="0"/>
                <a:ea typeface="新細明體" pitchFamily="18" charset="-120"/>
              </a:rPr>
              <a:t>E</a:t>
            </a:r>
            <a:r>
              <a:rPr lang="en-US" altLang="zh-TW" sz="3200" baseline="-20000" dirty="0" err="1" smtClean="0">
                <a:latin typeface="Comic Sans MS" panose="030F0702030302020204" pitchFamily="66" charset="0"/>
                <a:ea typeface="新細明體" pitchFamily="18" charset="-120"/>
              </a:rPr>
              <a:t>g</a:t>
            </a:r>
            <a:r>
              <a:rPr lang="en-US" altLang="zh-TW" sz="3200" i="1" baseline="-30000" dirty="0" smtClean="0">
                <a:latin typeface="Comic Sans MS" panose="030F0702030302020204" pitchFamily="66" charset="0"/>
                <a:ea typeface="新細明體" pitchFamily="18" charset="-120"/>
              </a:rPr>
              <a:t> </a:t>
            </a:r>
            <a:r>
              <a:rPr lang="en-US" altLang="zh-TW" sz="3200" dirty="0" smtClean="0">
                <a:latin typeface="Comic Sans MS" panose="030F0702030302020204" pitchFamily="66" charset="0"/>
                <a:ea typeface="新細明體" pitchFamily="18" charset="-120"/>
              </a:rPr>
              <a:t>of the material: </a:t>
            </a:r>
          </a:p>
          <a:p>
            <a:pPr algn="just">
              <a:lnSpc>
                <a:spcPct val="80000"/>
              </a:lnSpc>
              <a:spcBef>
                <a:spcPct val="0"/>
              </a:spcBef>
              <a:buFont typeface="Wingdings" panose="05000000000000000000" pitchFamily="2" charset="2"/>
              <a:buNone/>
            </a:pPr>
            <a:endParaRPr lang="en-US" altLang="zh-TW" sz="2000" dirty="0" smtClean="0">
              <a:latin typeface="Comic Sans MS" panose="030F0702030302020204" pitchFamily="66" charset="0"/>
              <a:ea typeface="新細明體" pitchFamily="18" charset="-120"/>
            </a:endParaRPr>
          </a:p>
          <a:p>
            <a:pPr algn="just">
              <a:lnSpc>
                <a:spcPct val="80000"/>
              </a:lnSpc>
              <a:spcBef>
                <a:spcPct val="0"/>
              </a:spcBef>
              <a:buFont typeface="Wingdings" panose="05000000000000000000" pitchFamily="2" charset="2"/>
              <a:buNone/>
            </a:pPr>
            <a:r>
              <a:rPr lang="en-US" altLang="zh-TW" sz="3200" dirty="0" smtClean="0">
                <a:latin typeface="Comic Sans MS" panose="030F0702030302020204" pitchFamily="66" charset="0"/>
                <a:ea typeface="新細明體" pitchFamily="18" charset="-120"/>
              </a:rPr>
              <a:t>                 </a:t>
            </a:r>
            <a:r>
              <a:rPr lang="el-GR" altLang="zh-TW" sz="3200" dirty="0" smtClean="0">
                <a:latin typeface="Times New Roman" panose="02020603050405020304" pitchFamily="18" charset="0"/>
                <a:ea typeface="新細明體" pitchFamily="18" charset="-120"/>
                <a:cs typeface="Times New Roman" panose="02020603050405020304" pitchFamily="18" charset="0"/>
              </a:rPr>
              <a:t>λ</a:t>
            </a:r>
            <a:r>
              <a:rPr lang="en-US" altLang="zh-TW" sz="3200" baseline="-20000" dirty="0" smtClean="0">
                <a:latin typeface="Times New Roman" panose="02020603050405020304" pitchFamily="18" charset="0"/>
                <a:ea typeface="新細明體" pitchFamily="18" charset="-120"/>
                <a:cs typeface="Times New Roman" panose="02020603050405020304" pitchFamily="18" charset="0"/>
              </a:rPr>
              <a:t>c</a:t>
            </a:r>
            <a:r>
              <a:rPr lang="en-US" altLang="zh-TW" sz="3200" dirty="0" smtClean="0">
                <a:latin typeface="Times New Roman" panose="02020603050405020304" pitchFamily="18" charset="0"/>
                <a:ea typeface="新細明體" pitchFamily="18" charset="-120"/>
                <a:cs typeface="Times New Roman" panose="02020603050405020304" pitchFamily="18" charset="0"/>
              </a:rPr>
              <a:t>(mm)</a:t>
            </a:r>
            <a:r>
              <a:rPr lang="en-US" altLang="zh-TW" sz="3200" dirty="0" smtClean="0">
                <a:latin typeface="Comic Sans MS" panose="030F0702030302020204" pitchFamily="66" charset="0"/>
                <a:ea typeface="新細明體" pitchFamily="18" charset="-120"/>
              </a:rPr>
              <a:t> = </a:t>
            </a:r>
            <a:r>
              <a:rPr lang="en-US" altLang="zh-TW" sz="3200" i="1" dirty="0" err="1" smtClean="0">
                <a:latin typeface="Comic Sans MS" panose="030F0702030302020204" pitchFamily="66" charset="0"/>
                <a:ea typeface="新細明體" pitchFamily="18" charset="-120"/>
              </a:rPr>
              <a:t>hc</a:t>
            </a:r>
            <a:r>
              <a:rPr lang="en-US" altLang="zh-TW" sz="3200" dirty="0" smtClean="0">
                <a:latin typeface="Comic Sans MS" panose="030F0702030302020204" pitchFamily="66" charset="0"/>
                <a:ea typeface="新細明體" pitchFamily="18" charset="-120"/>
              </a:rPr>
              <a:t>/</a:t>
            </a:r>
            <a:r>
              <a:rPr lang="en-US" altLang="zh-TW" sz="3200" i="1" dirty="0" err="1" smtClean="0">
                <a:latin typeface="Comic Sans MS" panose="030F0702030302020204" pitchFamily="66" charset="0"/>
                <a:ea typeface="新細明體" pitchFamily="18" charset="-120"/>
              </a:rPr>
              <a:t>E</a:t>
            </a:r>
            <a:r>
              <a:rPr lang="en-US" altLang="zh-TW" sz="3200" baseline="-20000" dirty="0" err="1" smtClean="0">
                <a:latin typeface="Comic Sans MS" panose="030F0702030302020204" pitchFamily="66" charset="0"/>
                <a:ea typeface="新細明體" pitchFamily="18" charset="-120"/>
              </a:rPr>
              <a:t>g</a:t>
            </a:r>
            <a:r>
              <a:rPr lang="en-US" altLang="zh-TW" sz="3200" dirty="0" smtClean="0">
                <a:latin typeface="Comic Sans MS" panose="030F0702030302020204" pitchFamily="66" charset="0"/>
                <a:ea typeface="新細明體" pitchFamily="18" charset="-120"/>
              </a:rPr>
              <a:t> = 12.4 / </a:t>
            </a:r>
            <a:r>
              <a:rPr lang="en-US" altLang="zh-TW" sz="3200" i="1" dirty="0" err="1" smtClean="0">
                <a:latin typeface="Comic Sans MS" panose="030F0702030302020204" pitchFamily="66" charset="0"/>
                <a:ea typeface="新細明體" pitchFamily="18" charset="-120"/>
              </a:rPr>
              <a:t>E</a:t>
            </a:r>
            <a:r>
              <a:rPr lang="en-US" altLang="zh-TW" sz="3200" baseline="-20000" dirty="0" err="1" smtClean="0">
                <a:latin typeface="Comic Sans MS" panose="030F0702030302020204" pitchFamily="66" charset="0"/>
                <a:ea typeface="新細明體" pitchFamily="18" charset="-120"/>
              </a:rPr>
              <a:t>g</a:t>
            </a:r>
            <a:r>
              <a:rPr lang="en-US" altLang="zh-TW" sz="3200" dirty="0" smtClean="0">
                <a:latin typeface="Comic Sans MS" panose="030F0702030302020204" pitchFamily="66" charset="0"/>
                <a:ea typeface="新細明體" pitchFamily="18" charset="-120"/>
              </a:rPr>
              <a:t>(eV)              </a:t>
            </a:r>
          </a:p>
          <a:p>
            <a:pPr algn="just">
              <a:lnSpc>
                <a:spcPct val="80000"/>
              </a:lnSpc>
              <a:spcBef>
                <a:spcPct val="0"/>
              </a:spcBef>
              <a:buFont typeface="Wingdings" panose="05000000000000000000" pitchFamily="2" charset="2"/>
              <a:buNone/>
            </a:pPr>
            <a:endParaRPr lang="en-US" altLang="zh-TW" sz="2000" dirty="0" smtClean="0">
              <a:latin typeface="Comic Sans MS" panose="030F0702030302020204" pitchFamily="66" charset="0"/>
              <a:ea typeface="新細明體" pitchFamily="18" charset="-120"/>
            </a:endParaRPr>
          </a:p>
          <a:p>
            <a:pPr algn="just">
              <a:spcBef>
                <a:spcPct val="0"/>
              </a:spcBef>
            </a:pPr>
            <a:r>
              <a:rPr lang="en-US" altLang="zh-TW" sz="3200" dirty="0" smtClean="0">
                <a:latin typeface="Comic Sans MS" panose="030F0702030302020204" pitchFamily="66" charset="0"/>
                <a:ea typeface="新細明體" pitchFamily="18" charset="-120"/>
              </a:rPr>
              <a:t>The cutoff wavelength is about 1.06-µm for Si and 1.6-µm for Ge.</a:t>
            </a:r>
          </a:p>
          <a:p>
            <a:pPr algn="just">
              <a:lnSpc>
                <a:spcPct val="80000"/>
              </a:lnSpc>
              <a:spcBef>
                <a:spcPct val="0"/>
              </a:spcBef>
              <a:buFont typeface="Wingdings" panose="05000000000000000000" pitchFamily="2" charset="2"/>
              <a:buNone/>
            </a:pPr>
            <a:r>
              <a:rPr lang="en-US" altLang="zh-TW" sz="1800" dirty="0" smtClean="0">
                <a:latin typeface="Comic Sans MS" panose="030F0702030302020204" pitchFamily="66" charset="0"/>
                <a:ea typeface="新細明體" pitchFamily="18" charset="-120"/>
              </a:rPr>
              <a:t> </a:t>
            </a:r>
          </a:p>
          <a:p>
            <a:pPr algn="just">
              <a:spcBef>
                <a:spcPct val="0"/>
              </a:spcBef>
            </a:pPr>
            <a:r>
              <a:rPr lang="en-US" altLang="zh-TW" sz="3200" dirty="0" smtClean="0">
                <a:latin typeface="Comic Sans MS" panose="030F0702030302020204" pitchFamily="66" charset="0"/>
                <a:ea typeface="新細明體" pitchFamily="18" charset="-120"/>
              </a:rPr>
              <a:t>For longer wavelengths, the photon energy is not sufficient to excite an electron from the valence to the conduction band. </a:t>
            </a:r>
            <a:endParaRPr lang="en-US" altLang="zh-TW" sz="3200" dirty="0">
              <a:latin typeface="Comic Sans MS" panose="030F0702030302020204" pitchFamily="66" charset="0"/>
              <a:ea typeface="新細明體" pitchFamily="18" charset="-120"/>
            </a:endParaRPr>
          </a:p>
        </p:txBody>
      </p:sp>
      <p:sp>
        <p:nvSpPr>
          <p:cNvPr id="3" name="Rectangle 2"/>
          <p:cNvSpPr>
            <a:spLocks noGrp="1" noChangeArrowheads="1"/>
          </p:cNvSpPr>
          <p:nvPr>
            <p:ph type="title"/>
          </p:nvPr>
        </p:nvSpPr>
        <p:spPr>
          <a:xfrm>
            <a:off x="3008585" y="120869"/>
            <a:ext cx="5830615" cy="685800"/>
          </a:xfrm>
        </p:spPr>
        <p:txBody>
          <a:bodyPr>
            <a:normAutofit/>
          </a:bodyPr>
          <a:lstStyle/>
          <a:p>
            <a:pPr>
              <a:lnSpc>
                <a:spcPct val="80000"/>
              </a:lnSpc>
            </a:pPr>
            <a:r>
              <a:rPr lang="en-US" altLang="zh-TW" sz="3600" b="1" dirty="0" smtClean="0">
                <a:solidFill>
                  <a:srgbClr val="C00000"/>
                </a:solidFill>
                <a:latin typeface="Comic Sans MS" panose="030F0702030302020204" pitchFamily="66" charset="0"/>
                <a:ea typeface="新細明體" pitchFamily="18" charset="-120"/>
              </a:rPr>
              <a:t>The </a:t>
            </a:r>
            <a:r>
              <a:rPr lang="en-US" altLang="zh-TW" sz="3600" b="1" dirty="0">
                <a:solidFill>
                  <a:srgbClr val="C00000"/>
                </a:solidFill>
                <a:latin typeface="Comic Sans MS" panose="030F0702030302020204" pitchFamily="66" charset="0"/>
                <a:ea typeface="新細明體" pitchFamily="18" charset="-120"/>
              </a:rPr>
              <a:t>PIN Photo-Detector</a:t>
            </a:r>
            <a:r>
              <a:rPr lang="en-US" altLang="zh-TW" sz="3600" b="1" dirty="0">
                <a:solidFill>
                  <a:srgbClr val="C00000"/>
                </a:solidFill>
                <a:latin typeface="Comic Sans MS" panose="030F0702030302020204" pitchFamily="66" charset="0"/>
              </a:rPr>
              <a:t> </a:t>
            </a:r>
          </a:p>
        </p:txBody>
      </p:sp>
    </p:spTree>
    <p:extLst>
      <p:ext uri="{BB962C8B-B14F-4D97-AF65-F5344CB8AC3E}">
        <p14:creationId xmlns:p14="http://schemas.microsoft.com/office/powerpoint/2010/main" val="9766063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Fig. 6-03"/>
          <p:cNvPicPr>
            <a:picLocks noChangeAspect="1" noChangeArrowheads="1"/>
          </p:cNvPicPr>
          <p:nvPr/>
        </p:nvPicPr>
        <p:blipFill rotWithShape="1">
          <a:blip r:embed="rId2">
            <a:extLst>
              <a:ext uri="{28A0092B-C50C-407E-A947-70E740481C1C}">
                <a14:useLocalDpi xmlns:a14="http://schemas.microsoft.com/office/drawing/2010/main" val="0"/>
              </a:ext>
            </a:extLst>
          </a:blip>
          <a:srcRect l="4256" r="5992" b="6551"/>
          <a:stretch/>
        </p:blipFill>
        <p:spPr bwMode="auto">
          <a:xfrm>
            <a:off x="1860331" y="504496"/>
            <a:ext cx="7462345" cy="5514662"/>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9"/>
          <p:cNvSpPr txBox="1">
            <a:spLocks noChangeArrowheads="1"/>
          </p:cNvSpPr>
          <p:nvPr/>
        </p:nvSpPr>
        <p:spPr bwMode="auto">
          <a:xfrm>
            <a:off x="1426778" y="6243145"/>
            <a:ext cx="9693166" cy="313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pPr>
            <a:r>
              <a:rPr lang="en-US" altLang="zh-TW" dirty="0" smtClean="0">
                <a:latin typeface="Comic Sans MS" panose="030F0702030302020204" pitchFamily="66" charset="0"/>
              </a:rPr>
              <a:t>Optical </a:t>
            </a:r>
            <a:r>
              <a:rPr lang="en-US" altLang="zh-TW" dirty="0">
                <a:latin typeface="Comic Sans MS" panose="030F0702030302020204" pitchFamily="66" charset="0"/>
              </a:rPr>
              <a:t>absorption coefficient as a function of wavelength for Si, Ge, and GaAs. </a:t>
            </a:r>
          </a:p>
        </p:txBody>
      </p:sp>
    </p:spTree>
    <p:extLst>
      <p:ext uri="{BB962C8B-B14F-4D97-AF65-F5344CB8AC3E}">
        <p14:creationId xmlns:p14="http://schemas.microsoft.com/office/powerpoint/2010/main" val="2517217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47145" y="817178"/>
            <a:ext cx="11887199" cy="60408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altLang="zh-TW" sz="3200" dirty="0" smtClean="0">
                <a:latin typeface="Comic Sans MS" panose="030F0702030302020204" pitchFamily="66" charset="0"/>
                <a:ea typeface="新細明體" pitchFamily="18" charset="-120"/>
              </a:rPr>
              <a:t>When a p-n junction diode is applied with high reverse bias, breakdown can occur by two separate mechanisms.</a:t>
            </a:r>
          </a:p>
          <a:p>
            <a:pPr marL="514350" indent="-514350" algn="just">
              <a:lnSpc>
                <a:spcPct val="100000"/>
              </a:lnSpc>
              <a:buAutoNum type="arabicPeriod"/>
            </a:pPr>
            <a:r>
              <a:rPr lang="en-US" altLang="zh-TW" sz="3200" dirty="0" smtClean="0">
                <a:latin typeface="Comic Sans MS" panose="030F0702030302020204" pitchFamily="66" charset="0"/>
                <a:ea typeface="新細明體" pitchFamily="18" charset="-120"/>
              </a:rPr>
              <a:t>Direct ionization of the lattice atoms </a:t>
            </a:r>
            <a:r>
              <a:rPr lang="en-US" altLang="zh-TW" sz="3200" dirty="0" smtClean="0">
                <a:latin typeface="Comic Sans MS" panose="030F0702030302020204" pitchFamily="66" charset="0"/>
                <a:ea typeface="新細明體" pitchFamily="18" charset="-120"/>
                <a:sym typeface="Wingdings" panose="05000000000000000000" pitchFamily="2" charset="2"/>
              </a:rPr>
              <a:t> Zener breakdown</a:t>
            </a:r>
          </a:p>
          <a:p>
            <a:pPr marL="514350" indent="-514350" algn="just">
              <a:lnSpc>
                <a:spcPct val="100000"/>
              </a:lnSpc>
              <a:buAutoNum type="arabicPeriod"/>
            </a:pPr>
            <a:r>
              <a:rPr lang="en-US" altLang="zh-TW" sz="3200" b="1" dirty="0" smtClean="0">
                <a:latin typeface="Comic Sans MS" panose="030F0702030302020204" pitchFamily="66" charset="0"/>
                <a:ea typeface="新細明體" pitchFamily="18" charset="-120"/>
                <a:sym typeface="Wingdings" panose="05000000000000000000" pitchFamily="2" charset="2"/>
              </a:rPr>
              <a:t>High voltage carriers causing Impact Ionization of the lattice atoms  Avalanche breakdown.</a:t>
            </a:r>
          </a:p>
          <a:p>
            <a:pPr marL="514350" indent="-514350" algn="just">
              <a:lnSpc>
                <a:spcPct val="100000"/>
              </a:lnSpc>
              <a:buAutoNum type="arabicPeriod"/>
            </a:pPr>
            <a:endParaRPr lang="en-US" altLang="zh-TW" sz="3200" b="1" dirty="0">
              <a:latin typeface="Comic Sans MS" panose="030F0702030302020204" pitchFamily="66" charset="0"/>
              <a:ea typeface="新細明體" pitchFamily="18" charset="-120"/>
              <a:sym typeface="Wingdings" panose="05000000000000000000" pitchFamily="2" charset="2"/>
            </a:endParaRPr>
          </a:p>
          <a:p>
            <a:pPr marL="0" indent="0" algn="just">
              <a:lnSpc>
                <a:spcPct val="100000"/>
              </a:lnSpc>
              <a:buNone/>
            </a:pPr>
            <a:r>
              <a:rPr lang="en-US" altLang="zh-TW" sz="3200" dirty="0" smtClean="0">
                <a:latin typeface="Comic Sans MS" panose="030F0702030302020204" pitchFamily="66" charset="0"/>
                <a:ea typeface="新細明體" pitchFamily="18" charset="-120"/>
                <a:sym typeface="Wingdings" panose="05000000000000000000" pitchFamily="2" charset="2"/>
              </a:rPr>
              <a:t>APDs uses the avalanche breakdown phenomenon for its operation. The APD has its internal gain which increases its responsivity.</a:t>
            </a:r>
            <a:r>
              <a:rPr lang="en-US" altLang="zh-TW" sz="3200" dirty="0" smtClean="0">
                <a:latin typeface="Comic Sans MS" panose="030F0702030302020204" pitchFamily="66" charset="0"/>
                <a:ea typeface="新細明體" pitchFamily="18" charset="-120"/>
              </a:rPr>
              <a:t> </a:t>
            </a:r>
          </a:p>
          <a:p>
            <a:pPr algn="just">
              <a:lnSpc>
                <a:spcPct val="100000"/>
              </a:lnSpc>
            </a:pPr>
            <a:endParaRPr lang="en-US" altLang="zh-TW" sz="3200" dirty="0">
              <a:latin typeface="Comic Sans MS" panose="030F0702030302020204" pitchFamily="66" charset="0"/>
              <a:ea typeface="新細明體" pitchFamily="18" charset="-120"/>
            </a:endParaRPr>
          </a:p>
        </p:txBody>
      </p:sp>
      <p:sp>
        <p:nvSpPr>
          <p:cNvPr id="3" name="Rectangle 2"/>
          <p:cNvSpPr>
            <a:spLocks noGrp="1" noChangeArrowheads="1"/>
          </p:cNvSpPr>
          <p:nvPr>
            <p:ph type="title"/>
          </p:nvPr>
        </p:nvSpPr>
        <p:spPr>
          <a:xfrm>
            <a:off x="3471040" y="131378"/>
            <a:ext cx="5389180" cy="685800"/>
          </a:xfrm>
        </p:spPr>
        <p:txBody>
          <a:bodyPr>
            <a:normAutofit/>
          </a:bodyPr>
          <a:lstStyle/>
          <a:p>
            <a:pPr>
              <a:lnSpc>
                <a:spcPct val="80000"/>
              </a:lnSpc>
            </a:pPr>
            <a:r>
              <a:rPr lang="en-US" altLang="zh-TW" sz="3600" b="1" dirty="0" smtClean="0">
                <a:solidFill>
                  <a:srgbClr val="C00000"/>
                </a:solidFill>
                <a:latin typeface="Comic Sans MS" panose="030F0702030302020204" pitchFamily="66" charset="0"/>
                <a:ea typeface="新細明體" pitchFamily="18" charset="-120"/>
              </a:rPr>
              <a:t>Avalanche </a:t>
            </a:r>
            <a:r>
              <a:rPr lang="en-US" altLang="zh-TW" sz="3600" b="1" dirty="0">
                <a:solidFill>
                  <a:srgbClr val="C00000"/>
                </a:solidFill>
                <a:latin typeface="Comic Sans MS" panose="030F0702030302020204" pitchFamily="66" charset="0"/>
                <a:ea typeface="新細明體" pitchFamily="18" charset="-120"/>
              </a:rPr>
              <a:t>Photodiodes </a:t>
            </a:r>
          </a:p>
        </p:txBody>
      </p:sp>
    </p:spTree>
    <p:extLst>
      <p:ext uri="{BB962C8B-B14F-4D97-AF65-F5344CB8AC3E}">
        <p14:creationId xmlns:p14="http://schemas.microsoft.com/office/powerpoint/2010/main" val="21174371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Fig. 6-05"/>
          <p:cNvPicPr>
            <a:picLocks noChangeAspect="1" noChangeArrowheads="1"/>
          </p:cNvPicPr>
          <p:nvPr/>
        </p:nvPicPr>
        <p:blipFill rotWithShape="1">
          <a:blip r:embed="rId2">
            <a:extLst>
              <a:ext uri="{28A0092B-C50C-407E-A947-70E740481C1C}">
                <a14:useLocalDpi xmlns:a14="http://schemas.microsoft.com/office/drawing/2010/main" val="0"/>
              </a:ext>
            </a:extLst>
          </a:blip>
          <a:srcRect l="5248" t="3757" r="8018" b="9688"/>
          <a:stretch/>
        </p:blipFill>
        <p:spPr bwMode="auto">
          <a:xfrm>
            <a:off x="987972" y="817178"/>
            <a:ext cx="9820494" cy="53865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a:spLocks noGrp="1" noChangeArrowheads="1"/>
          </p:cNvSpPr>
          <p:nvPr>
            <p:ph type="title"/>
          </p:nvPr>
        </p:nvSpPr>
        <p:spPr>
          <a:xfrm>
            <a:off x="3471040" y="131378"/>
            <a:ext cx="5389180" cy="685800"/>
          </a:xfrm>
        </p:spPr>
        <p:txBody>
          <a:bodyPr>
            <a:normAutofit/>
          </a:bodyPr>
          <a:lstStyle/>
          <a:p>
            <a:pPr>
              <a:lnSpc>
                <a:spcPct val="80000"/>
              </a:lnSpc>
            </a:pPr>
            <a:r>
              <a:rPr lang="en-US" altLang="zh-TW" sz="3600" b="1" dirty="0" smtClean="0">
                <a:solidFill>
                  <a:srgbClr val="C00000"/>
                </a:solidFill>
                <a:latin typeface="Comic Sans MS" panose="030F0702030302020204" pitchFamily="66" charset="0"/>
                <a:ea typeface="新細明體" pitchFamily="18" charset="-120"/>
              </a:rPr>
              <a:t>Avalanche </a:t>
            </a:r>
            <a:r>
              <a:rPr lang="en-US" altLang="zh-TW" sz="3600" b="1" dirty="0">
                <a:solidFill>
                  <a:srgbClr val="C00000"/>
                </a:solidFill>
                <a:latin typeface="Comic Sans MS" panose="030F0702030302020204" pitchFamily="66" charset="0"/>
                <a:ea typeface="新細明體" pitchFamily="18" charset="-120"/>
              </a:rPr>
              <a:t>Photodiodes </a:t>
            </a:r>
          </a:p>
        </p:txBody>
      </p:sp>
      <p:sp>
        <p:nvSpPr>
          <p:cNvPr id="4" name="Text Box 7"/>
          <p:cNvSpPr txBox="1">
            <a:spLocks noChangeArrowheads="1"/>
          </p:cNvSpPr>
          <p:nvPr/>
        </p:nvSpPr>
        <p:spPr bwMode="auto">
          <a:xfrm>
            <a:off x="336332" y="6304075"/>
            <a:ext cx="11950262"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0000"/>
              </a:lnSpc>
            </a:pPr>
            <a:r>
              <a:rPr lang="en-US" altLang="zh-TW" dirty="0" smtClean="0">
                <a:latin typeface="Comic Sans MS" panose="030F0702030302020204" pitchFamily="66" charset="0"/>
              </a:rPr>
              <a:t>Reach-through </a:t>
            </a:r>
            <a:r>
              <a:rPr lang="en-US" altLang="zh-TW" dirty="0">
                <a:latin typeface="Comic Sans MS" panose="030F0702030302020204" pitchFamily="66" charset="0"/>
              </a:rPr>
              <a:t>avalanche photodiode structure and the electric fields </a:t>
            </a:r>
            <a:r>
              <a:rPr lang="en-US" altLang="zh-TW" dirty="0" smtClean="0">
                <a:latin typeface="Comic Sans MS" panose="030F0702030302020204" pitchFamily="66" charset="0"/>
              </a:rPr>
              <a:t>in </a:t>
            </a:r>
            <a:r>
              <a:rPr lang="en-US" altLang="zh-TW" dirty="0">
                <a:latin typeface="Comic Sans MS" panose="030F0702030302020204" pitchFamily="66" charset="0"/>
              </a:rPr>
              <a:t>the depletion and multiplication regions. </a:t>
            </a:r>
          </a:p>
        </p:txBody>
      </p:sp>
    </p:spTree>
    <p:extLst>
      <p:ext uri="{BB962C8B-B14F-4D97-AF65-F5344CB8AC3E}">
        <p14:creationId xmlns:p14="http://schemas.microsoft.com/office/powerpoint/2010/main" val="21906764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471040" y="131378"/>
            <a:ext cx="5389180" cy="685800"/>
          </a:xfrm>
        </p:spPr>
        <p:txBody>
          <a:bodyPr>
            <a:normAutofit/>
          </a:bodyPr>
          <a:lstStyle/>
          <a:p>
            <a:pPr>
              <a:lnSpc>
                <a:spcPct val="80000"/>
              </a:lnSpc>
            </a:pPr>
            <a:r>
              <a:rPr lang="en-US" altLang="zh-TW" sz="3600" b="1" dirty="0" smtClean="0">
                <a:solidFill>
                  <a:srgbClr val="C00000"/>
                </a:solidFill>
                <a:latin typeface="Comic Sans MS" panose="030F0702030302020204" pitchFamily="66" charset="0"/>
                <a:ea typeface="新細明體" pitchFamily="18" charset="-120"/>
              </a:rPr>
              <a:t>Avalanche </a:t>
            </a:r>
            <a:r>
              <a:rPr lang="en-US" altLang="zh-TW" sz="3600" b="1" dirty="0">
                <a:solidFill>
                  <a:srgbClr val="C00000"/>
                </a:solidFill>
                <a:latin typeface="Comic Sans MS" panose="030F0702030302020204" pitchFamily="66" charset="0"/>
                <a:ea typeface="新細明體" pitchFamily="18" charset="-120"/>
              </a:rPr>
              <a:t>Photodiodes </a:t>
            </a:r>
          </a:p>
        </p:txBody>
      </p:sp>
      <p:sp>
        <p:nvSpPr>
          <p:cNvPr id="5" name="TextBox 4"/>
          <p:cNvSpPr txBox="1"/>
          <p:nvPr/>
        </p:nvSpPr>
        <p:spPr>
          <a:xfrm>
            <a:off x="378373" y="809297"/>
            <a:ext cx="11666482" cy="5016758"/>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smtClean="0">
                <a:latin typeface="Comic Sans MS" panose="030F0702030302020204" pitchFamily="66" charset="0"/>
              </a:rPr>
              <a:t>The fig. shows the schematic structure of an APD. By virtue of the doping concentration and physical construction of the n</a:t>
            </a:r>
            <a:r>
              <a:rPr lang="en-US" sz="3200" baseline="30000" dirty="0" smtClean="0">
                <a:latin typeface="Comic Sans MS" panose="030F0702030302020204" pitchFamily="66" charset="0"/>
              </a:rPr>
              <a:t>+</a:t>
            </a:r>
            <a:r>
              <a:rPr lang="en-US" sz="3200" dirty="0" smtClean="0">
                <a:latin typeface="Comic Sans MS" panose="030F0702030302020204" pitchFamily="66" charset="0"/>
              </a:rPr>
              <a:t> p junction, the electric field is high enough to cause impact ionization.</a:t>
            </a:r>
          </a:p>
          <a:p>
            <a:pPr marL="457200" indent="-457200" algn="just">
              <a:buFont typeface="Arial" panose="020B0604020202020204" pitchFamily="34" charset="0"/>
              <a:buChar char="•"/>
            </a:pPr>
            <a:endParaRPr lang="en-US" sz="3200" dirty="0">
              <a:latin typeface="Comic Sans MS" panose="030F0702030302020204" pitchFamily="66" charset="0"/>
            </a:endParaRPr>
          </a:p>
          <a:p>
            <a:pPr marL="457200" indent="-457200" algn="just">
              <a:buFont typeface="Arial" panose="020B0604020202020204" pitchFamily="34" charset="0"/>
              <a:buChar char="•"/>
            </a:pPr>
            <a:r>
              <a:rPr lang="en-US" sz="3200" dirty="0" smtClean="0">
                <a:latin typeface="Comic Sans MS" panose="030F0702030302020204" pitchFamily="66" charset="0"/>
              </a:rPr>
              <a:t>Under normal operating bias, the I-layer is completely depleted.</a:t>
            </a:r>
          </a:p>
          <a:p>
            <a:pPr marL="457200" indent="-457200" algn="just">
              <a:buFont typeface="Arial" panose="020B0604020202020204" pitchFamily="34" charset="0"/>
              <a:buChar char="•"/>
            </a:pPr>
            <a:endParaRPr lang="en-US" sz="3200" dirty="0">
              <a:latin typeface="Comic Sans MS" panose="030F0702030302020204" pitchFamily="66" charset="0"/>
            </a:endParaRPr>
          </a:p>
          <a:p>
            <a:pPr marL="457200" indent="-457200" algn="just">
              <a:buFont typeface="Arial" panose="020B0604020202020204" pitchFamily="34" charset="0"/>
              <a:buChar char="•"/>
            </a:pPr>
            <a:r>
              <a:rPr lang="en-US" sz="3200" dirty="0" smtClean="0">
                <a:latin typeface="Comic Sans MS" panose="030F0702030302020204" pitchFamily="66" charset="0"/>
              </a:rPr>
              <a:t>This is known as reach through condition, hence APDs are also known as Reach through APDs or RAPDs.</a:t>
            </a:r>
            <a:endParaRPr lang="en-US" sz="3200" dirty="0">
              <a:latin typeface="Comic Sans MS" panose="030F0702030302020204" pitchFamily="66" charset="0"/>
            </a:endParaRPr>
          </a:p>
        </p:txBody>
      </p:sp>
    </p:spTree>
    <p:extLst>
      <p:ext uri="{BB962C8B-B14F-4D97-AF65-F5344CB8AC3E}">
        <p14:creationId xmlns:p14="http://schemas.microsoft.com/office/powerpoint/2010/main" val="13828327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592" y="175819"/>
            <a:ext cx="11719035" cy="6186309"/>
          </a:xfrm>
          <a:prstGeom prst="rect">
            <a:avLst/>
          </a:prstGeom>
        </p:spPr>
        <p:txBody>
          <a:bodyPr wrap="square">
            <a:spAutoFit/>
          </a:bodyPr>
          <a:lstStyle/>
          <a:p>
            <a:pPr algn="just">
              <a:lnSpc>
                <a:spcPct val="100000"/>
              </a:lnSpc>
            </a:pPr>
            <a:endParaRPr lang="en-US" altLang="zh-TW" sz="2800" dirty="0" smtClean="0">
              <a:latin typeface="Comic Sans MS" panose="030F0702030302020204" pitchFamily="66" charset="0"/>
              <a:ea typeface="新細明體" pitchFamily="18" charset="-120"/>
            </a:endParaRPr>
          </a:p>
          <a:p>
            <a:pPr algn="just">
              <a:lnSpc>
                <a:spcPct val="100000"/>
              </a:lnSpc>
            </a:pPr>
            <a:r>
              <a:rPr lang="en-US" altLang="zh-TW" sz="3600" b="1" dirty="0" smtClean="0">
                <a:latin typeface="Comic Sans MS" panose="030F0702030302020204" pitchFamily="66" charset="0"/>
                <a:ea typeface="新細明體" pitchFamily="18" charset="-120"/>
              </a:rPr>
              <a:t>Impact Ionization:</a:t>
            </a:r>
          </a:p>
          <a:p>
            <a:pPr algn="just">
              <a:lnSpc>
                <a:spcPct val="100000"/>
              </a:lnSpc>
            </a:pPr>
            <a:endParaRPr lang="en-US" altLang="zh-TW" sz="3600" b="1" dirty="0" smtClean="0">
              <a:latin typeface="Comic Sans MS" panose="030F0702030302020204" pitchFamily="66" charset="0"/>
              <a:ea typeface="新細明體" pitchFamily="18" charset="-120"/>
            </a:endParaRPr>
          </a:p>
          <a:p>
            <a:pPr algn="just">
              <a:lnSpc>
                <a:spcPct val="100000"/>
              </a:lnSpc>
            </a:pPr>
            <a:r>
              <a:rPr lang="en-US" altLang="zh-TW" sz="2800" dirty="0" smtClean="0">
                <a:latin typeface="Comic Sans MS" panose="030F0702030302020204" pitchFamily="66" charset="0"/>
                <a:ea typeface="新細明體" pitchFamily="18" charset="-120"/>
              </a:rPr>
              <a:t>The photo generated carriers traverse a region where a very high electric field is present. These carriers can gain enough energy under high electric field and excite new electron-hole pairs. This phenomenon is called Impact Ionization</a:t>
            </a:r>
            <a:br>
              <a:rPr lang="en-US" altLang="zh-TW" sz="2800" dirty="0" smtClean="0">
                <a:latin typeface="Comic Sans MS" panose="030F0702030302020204" pitchFamily="66" charset="0"/>
                <a:ea typeface="新細明體" pitchFamily="18" charset="-120"/>
              </a:rPr>
            </a:br>
            <a:endParaRPr lang="en-US" altLang="zh-TW" sz="2800" dirty="0" smtClean="0">
              <a:latin typeface="Comic Sans MS" panose="030F0702030302020204" pitchFamily="66" charset="0"/>
              <a:ea typeface="新細明體" pitchFamily="18" charset="-120"/>
            </a:endParaRPr>
          </a:p>
          <a:p>
            <a:pPr algn="just">
              <a:lnSpc>
                <a:spcPct val="100000"/>
              </a:lnSpc>
            </a:pPr>
            <a:r>
              <a:rPr lang="en-US" altLang="zh-TW" sz="3600" b="1" dirty="0" smtClean="0">
                <a:latin typeface="Comic Sans MS" panose="030F0702030302020204" pitchFamily="66" charset="0"/>
                <a:ea typeface="新細明體" pitchFamily="18" charset="-120"/>
              </a:rPr>
              <a:t>Avalanche Effect:</a:t>
            </a:r>
          </a:p>
          <a:p>
            <a:pPr algn="just">
              <a:lnSpc>
                <a:spcPct val="100000"/>
              </a:lnSpc>
            </a:pPr>
            <a:endParaRPr lang="en-US" altLang="zh-TW" sz="3600" b="1" dirty="0" smtClean="0">
              <a:latin typeface="Comic Sans MS" panose="030F0702030302020204" pitchFamily="66" charset="0"/>
              <a:ea typeface="新細明體" pitchFamily="18" charset="-120"/>
            </a:endParaRPr>
          </a:p>
          <a:p>
            <a:pPr algn="just">
              <a:lnSpc>
                <a:spcPct val="100000"/>
              </a:lnSpc>
            </a:pPr>
            <a:r>
              <a:rPr lang="en-US" altLang="zh-TW" sz="2800" dirty="0" smtClean="0">
                <a:latin typeface="Comic Sans MS" panose="030F0702030302020204" pitchFamily="66" charset="0"/>
                <a:ea typeface="新細明體" pitchFamily="18" charset="-120"/>
              </a:rPr>
              <a:t>During Ionization new generated carriers also accelerated by high electric field and gain enough energy to cause further impact ionization. This phenomenon is called avalanche effect.</a:t>
            </a:r>
          </a:p>
        </p:txBody>
      </p:sp>
      <p:sp>
        <p:nvSpPr>
          <p:cNvPr id="5" name="Rectangle 2"/>
          <p:cNvSpPr>
            <a:spLocks noGrp="1" noChangeArrowheads="1"/>
          </p:cNvSpPr>
          <p:nvPr>
            <p:ph type="title"/>
          </p:nvPr>
        </p:nvSpPr>
        <p:spPr>
          <a:xfrm>
            <a:off x="3471040" y="131378"/>
            <a:ext cx="5389180" cy="685800"/>
          </a:xfrm>
        </p:spPr>
        <p:txBody>
          <a:bodyPr>
            <a:normAutofit/>
          </a:bodyPr>
          <a:lstStyle/>
          <a:p>
            <a:pPr>
              <a:lnSpc>
                <a:spcPct val="80000"/>
              </a:lnSpc>
            </a:pPr>
            <a:r>
              <a:rPr lang="en-US" altLang="zh-TW" sz="3600" b="1" dirty="0" smtClean="0">
                <a:solidFill>
                  <a:srgbClr val="C00000"/>
                </a:solidFill>
                <a:latin typeface="Comic Sans MS" panose="030F0702030302020204" pitchFamily="66" charset="0"/>
                <a:ea typeface="新細明體" pitchFamily="18" charset="-120"/>
              </a:rPr>
              <a:t>Avalanche </a:t>
            </a:r>
            <a:r>
              <a:rPr lang="en-US" altLang="zh-TW" sz="3600" b="1" dirty="0">
                <a:solidFill>
                  <a:srgbClr val="C00000"/>
                </a:solidFill>
                <a:latin typeface="Comic Sans MS" panose="030F0702030302020204" pitchFamily="66" charset="0"/>
                <a:ea typeface="新細明體" pitchFamily="18" charset="-120"/>
              </a:rPr>
              <a:t>Photodiodes </a:t>
            </a:r>
          </a:p>
        </p:txBody>
      </p:sp>
    </p:spTree>
    <p:extLst>
      <p:ext uri="{BB962C8B-B14F-4D97-AF65-F5344CB8AC3E}">
        <p14:creationId xmlns:p14="http://schemas.microsoft.com/office/powerpoint/2010/main" val="12644544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115612" y="843455"/>
            <a:ext cx="11740056" cy="58516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TW" sz="3600" dirty="0" smtClean="0">
                <a:latin typeface="Comic Sans MS" panose="030F0702030302020204" pitchFamily="66" charset="0"/>
                <a:ea typeface="新細明體" pitchFamily="18" charset="-120"/>
              </a:rPr>
              <a:t>In normal usage, the RAPD is operated in the fully depleted mode.  Light enters the device through the p</a:t>
            </a:r>
            <a:r>
              <a:rPr lang="en-US" altLang="zh-TW" sz="3600" baseline="30000" dirty="0" smtClean="0">
                <a:latin typeface="Comic Sans MS" panose="030F0702030302020204" pitchFamily="66" charset="0"/>
                <a:ea typeface="新細明體" pitchFamily="18" charset="-120"/>
              </a:rPr>
              <a:t>+</a:t>
            </a:r>
            <a:r>
              <a:rPr lang="en-US" altLang="zh-TW" sz="3600" dirty="0" smtClean="0">
                <a:latin typeface="Comic Sans MS" panose="030F0702030302020204" pitchFamily="66" charset="0"/>
                <a:ea typeface="新細明體" pitchFamily="18" charset="-120"/>
              </a:rPr>
              <a:t> region and is absorbed in the p material, which acts as the collection region for the photo-generated carriers. </a:t>
            </a:r>
          </a:p>
          <a:p>
            <a:pPr algn="just">
              <a:lnSpc>
                <a:spcPct val="80000"/>
              </a:lnSpc>
              <a:spcBef>
                <a:spcPct val="0"/>
              </a:spcBef>
              <a:buFont typeface="Wingdings" panose="05000000000000000000" pitchFamily="2" charset="2"/>
              <a:buNone/>
            </a:pPr>
            <a:endParaRPr lang="en-US" altLang="zh-TW" sz="1800" dirty="0" smtClean="0">
              <a:latin typeface="Comic Sans MS" panose="030F0702030302020204" pitchFamily="66" charset="0"/>
              <a:ea typeface="新細明體" pitchFamily="18" charset="-120"/>
            </a:endParaRPr>
          </a:p>
          <a:p>
            <a:pPr algn="just"/>
            <a:r>
              <a:rPr lang="en-US" altLang="zh-TW" sz="3600" dirty="0" smtClean="0">
                <a:latin typeface="Comic Sans MS" panose="030F0702030302020204" pitchFamily="66" charset="0"/>
                <a:ea typeface="新細明體" pitchFamily="18" charset="-120"/>
              </a:rPr>
              <a:t>The photo-generated electrons drift through the p region in the </a:t>
            </a:r>
            <a:r>
              <a:rPr lang="en-US" altLang="zh-TW" sz="3600" i="1" dirty="0" err="1" smtClean="0">
                <a:latin typeface="Comic Sans MS" panose="030F0702030302020204" pitchFamily="66" charset="0"/>
                <a:ea typeface="新細明體" pitchFamily="18" charset="-120"/>
              </a:rPr>
              <a:t>pn</a:t>
            </a:r>
            <a:r>
              <a:rPr lang="en-US" altLang="zh-TW" sz="3600" baseline="30000" dirty="0" smtClean="0">
                <a:latin typeface="Comic Sans MS" panose="030F0702030302020204" pitchFamily="66" charset="0"/>
                <a:ea typeface="新細明體" pitchFamily="18" charset="-120"/>
              </a:rPr>
              <a:t>+</a:t>
            </a:r>
            <a:r>
              <a:rPr lang="en-US" altLang="zh-TW" sz="3600" dirty="0" smtClean="0">
                <a:latin typeface="Comic Sans MS" panose="030F0702030302020204" pitchFamily="66" charset="0"/>
                <a:ea typeface="新細明體" pitchFamily="18" charset="-120"/>
              </a:rPr>
              <a:t> junction, where a high electric field exists. </a:t>
            </a:r>
          </a:p>
          <a:p>
            <a:pPr algn="just">
              <a:lnSpc>
                <a:spcPct val="80000"/>
              </a:lnSpc>
              <a:spcBef>
                <a:spcPct val="0"/>
              </a:spcBef>
              <a:buFont typeface="Wingdings" panose="05000000000000000000" pitchFamily="2" charset="2"/>
              <a:buNone/>
            </a:pPr>
            <a:endParaRPr lang="en-US" altLang="zh-TW" sz="1800" dirty="0" smtClean="0">
              <a:latin typeface="Comic Sans MS" panose="030F0702030302020204" pitchFamily="66" charset="0"/>
              <a:ea typeface="新細明體" pitchFamily="18" charset="-120"/>
            </a:endParaRPr>
          </a:p>
          <a:p>
            <a:pPr algn="just"/>
            <a:r>
              <a:rPr lang="en-US" altLang="zh-TW" sz="3600" dirty="0" smtClean="0">
                <a:latin typeface="Comic Sans MS" panose="030F0702030302020204" pitchFamily="66" charset="0"/>
                <a:ea typeface="新細明體" pitchFamily="18" charset="-120"/>
              </a:rPr>
              <a:t>It is in this high-field region that carrier multiplication takes place. </a:t>
            </a:r>
            <a:endParaRPr lang="en-US" altLang="zh-TW" sz="3600" dirty="0">
              <a:latin typeface="Comic Sans MS" panose="030F0702030302020204" pitchFamily="66" charset="0"/>
              <a:ea typeface="新細明體" pitchFamily="18" charset="-120"/>
            </a:endParaRPr>
          </a:p>
        </p:txBody>
      </p:sp>
      <p:sp>
        <p:nvSpPr>
          <p:cNvPr id="3" name="Rectangle 2"/>
          <p:cNvSpPr>
            <a:spLocks noGrp="1" noChangeArrowheads="1"/>
          </p:cNvSpPr>
          <p:nvPr>
            <p:ph type="title"/>
          </p:nvPr>
        </p:nvSpPr>
        <p:spPr>
          <a:xfrm>
            <a:off x="3471040" y="131378"/>
            <a:ext cx="5389180" cy="685800"/>
          </a:xfrm>
        </p:spPr>
        <p:txBody>
          <a:bodyPr>
            <a:normAutofit/>
          </a:bodyPr>
          <a:lstStyle/>
          <a:p>
            <a:pPr>
              <a:lnSpc>
                <a:spcPct val="80000"/>
              </a:lnSpc>
            </a:pPr>
            <a:r>
              <a:rPr lang="en-US" altLang="zh-TW" sz="3600" b="1" dirty="0" smtClean="0">
                <a:solidFill>
                  <a:srgbClr val="C00000"/>
                </a:solidFill>
                <a:latin typeface="Comic Sans MS" panose="030F0702030302020204" pitchFamily="66" charset="0"/>
                <a:ea typeface="新細明體" pitchFamily="18" charset="-120"/>
              </a:rPr>
              <a:t>Avalanche </a:t>
            </a:r>
            <a:r>
              <a:rPr lang="en-US" altLang="zh-TW" sz="3600" b="1" dirty="0">
                <a:solidFill>
                  <a:srgbClr val="C00000"/>
                </a:solidFill>
                <a:latin typeface="Comic Sans MS" panose="030F0702030302020204" pitchFamily="66" charset="0"/>
                <a:ea typeface="新細明體" pitchFamily="18" charset="-120"/>
              </a:rPr>
              <a:t>Photodiodes </a:t>
            </a:r>
          </a:p>
        </p:txBody>
      </p:sp>
    </p:spTree>
    <p:extLst>
      <p:ext uri="{BB962C8B-B14F-4D97-AF65-F5344CB8AC3E}">
        <p14:creationId xmlns:p14="http://schemas.microsoft.com/office/powerpoint/2010/main" val="5134521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73573" y="843454"/>
            <a:ext cx="11929241" cy="57465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0000"/>
              </a:lnSpc>
            </a:pPr>
            <a:r>
              <a:rPr lang="en-US" altLang="zh-TW" sz="3200" dirty="0" smtClean="0">
                <a:latin typeface="Comic Sans MS" panose="030F0702030302020204" pitchFamily="66" charset="0"/>
                <a:ea typeface="新細明體" pitchFamily="18" charset="-120"/>
              </a:rPr>
              <a:t>The average number of electron-hole pairs created by a carrier per unit distance traveled is called the </a:t>
            </a:r>
            <a:r>
              <a:rPr lang="en-US" altLang="zh-TW" sz="3200" i="1" dirty="0" smtClean="0">
                <a:latin typeface="Comic Sans MS" panose="030F0702030302020204" pitchFamily="66" charset="0"/>
                <a:ea typeface="新細明體" pitchFamily="18" charset="-120"/>
              </a:rPr>
              <a:t>ionization rate</a:t>
            </a:r>
            <a:r>
              <a:rPr lang="en-US" altLang="zh-TW" sz="3200" dirty="0" smtClean="0">
                <a:latin typeface="Comic Sans MS" panose="030F0702030302020204" pitchFamily="66" charset="0"/>
                <a:ea typeface="新細明體" pitchFamily="18" charset="-120"/>
              </a:rPr>
              <a:t>. </a:t>
            </a:r>
          </a:p>
          <a:p>
            <a:pPr algn="just">
              <a:lnSpc>
                <a:spcPct val="110000"/>
              </a:lnSpc>
            </a:pPr>
            <a:r>
              <a:rPr lang="en-US" altLang="zh-TW" sz="3200" dirty="0" smtClean="0">
                <a:latin typeface="Comic Sans MS" panose="030F0702030302020204" pitchFamily="66" charset="0"/>
                <a:ea typeface="新細明體" pitchFamily="18" charset="-120"/>
              </a:rPr>
              <a:t>Most materials exhibit different </a:t>
            </a:r>
            <a:r>
              <a:rPr lang="en-US" altLang="zh-TW" sz="3200" i="1" dirty="0" smtClean="0">
                <a:latin typeface="Comic Sans MS" panose="030F0702030302020204" pitchFamily="66" charset="0"/>
                <a:ea typeface="新細明體" pitchFamily="18" charset="-120"/>
              </a:rPr>
              <a:t>electron ionization rates </a:t>
            </a:r>
            <a:r>
              <a:rPr lang="en-US" altLang="zh-TW" sz="3200" dirty="0" smtClean="0">
                <a:latin typeface="Times New Roman" panose="02020603050405020304" pitchFamily="18" charset="0"/>
                <a:ea typeface="新細明體" pitchFamily="18" charset="-120"/>
                <a:cs typeface="Times New Roman" panose="02020603050405020304" pitchFamily="18" charset="0"/>
              </a:rPr>
              <a:t>α</a:t>
            </a:r>
            <a:r>
              <a:rPr lang="en-US" altLang="zh-TW" sz="3200" i="1" dirty="0" smtClean="0">
                <a:latin typeface="Comic Sans MS" panose="030F0702030302020204" pitchFamily="66" charset="0"/>
                <a:ea typeface="新細明體" pitchFamily="18" charset="-120"/>
              </a:rPr>
              <a:t> </a:t>
            </a:r>
            <a:r>
              <a:rPr lang="en-US" altLang="zh-TW" sz="3200" dirty="0" smtClean="0">
                <a:latin typeface="Comic Sans MS" panose="030F0702030302020204" pitchFamily="66" charset="0"/>
                <a:ea typeface="新細明體" pitchFamily="18" charset="-120"/>
              </a:rPr>
              <a:t>and </a:t>
            </a:r>
            <a:r>
              <a:rPr lang="en-US" altLang="zh-TW" sz="3200" i="1" dirty="0" smtClean="0">
                <a:latin typeface="Comic Sans MS" panose="030F0702030302020204" pitchFamily="66" charset="0"/>
                <a:ea typeface="新細明體" pitchFamily="18" charset="-120"/>
              </a:rPr>
              <a:t>hole ionization rates </a:t>
            </a:r>
            <a:r>
              <a:rPr lang="en-US" altLang="zh-TW" sz="3200" dirty="0">
                <a:latin typeface="Times New Roman" panose="02020603050405020304" pitchFamily="18" charset="0"/>
                <a:ea typeface="新細明體" pitchFamily="18" charset="-120"/>
                <a:cs typeface="Times New Roman" panose="02020603050405020304" pitchFamily="18" charset="0"/>
              </a:rPr>
              <a:t>β</a:t>
            </a:r>
            <a:r>
              <a:rPr lang="en-US" altLang="zh-TW" sz="3200" dirty="0" smtClean="0">
                <a:latin typeface="Comic Sans MS" panose="030F0702030302020204" pitchFamily="66" charset="0"/>
                <a:ea typeface="新細明體" pitchFamily="18" charset="-120"/>
              </a:rPr>
              <a:t>. </a:t>
            </a:r>
          </a:p>
          <a:p>
            <a:pPr algn="just">
              <a:lnSpc>
                <a:spcPct val="110000"/>
              </a:lnSpc>
            </a:pPr>
            <a:r>
              <a:rPr lang="en-US" altLang="zh-TW" sz="3200" dirty="0" smtClean="0">
                <a:latin typeface="Comic Sans MS" panose="030F0702030302020204" pitchFamily="66" charset="0"/>
                <a:ea typeface="新細明體" pitchFamily="18" charset="-120"/>
              </a:rPr>
              <a:t>The ratio</a:t>
            </a:r>
            <a:r>
              <a:rPr lang="en-US" altLang="zh-TW" sz="3200" i="1" dirty="0" smtClean="0">
                <a:latin typeface="Comic Sans MS" panose="030F0702030302020204" pitchFamily="66" charset="0"/>
                <a:ea typeface="新細明體" pitchFamily="18" charset="-120"/>
              </a:rPr>
              <a:t> k</a:t>
            </a:r>
            <a:r>
              <a:rPr lang="en-US" altLang="zh-TW" sz="3200" dirty="0" smtClean="0">
                <a:latin typeface="Comic Sans MS" panose="030F0702030302020204" pitchFamily="66" charset="0"/>
                <a:ea typeface="新細明體" pitchFamily="18" charset="-120"/>
              </a:rPr>
              <a:t> </a:t>
            </a:r>
            <a:r>
              <a:rPr lang="en-US" altLang="zh-TW" sz="3200" i="1" dirty="0" smtClean="0">
                <a:latin typeface="Comic Sans MS" panose="030F0702030302020204" pitchFamily="66" charset="0"/>
                <a:ea typeface="新細明體" pitchFamily="18" charset="-120"/>
              </a:rPr>
              <a:t>=</a:t>
            </a:r>
            <a:r>
              <a:rPr lang="en-US" altLang="zh-TW" sz="3200" dirty="0" smtClean="0">
                <a:latin typeface="Comic Sans MS" panose="030F0702030302020204" pitchFamily="66" charset="0"/>
                <a:ea typeface="新細明體" pitchFamily="18" charset="-120"/>
              </a:rPr>
              <a:t> </a:t>
            </a:r>
            <a:r>
              <a:rPr lang="en-US" altLang="zh-TW" sz="3200" dirty="0" smtClean="0">
                <a:latin typeface="Times New Roman" panose="02020603050405020304" pitchFamily="18" charset="0"/>
                <a:ea typeface="新細明體" pitchFamily="18" charset="-120"/>
                <a:cs typeface="Times New Roman" panose="02020603050405020304" pitchFamily="18" charset="0"/>
              </a:rPr>
              <a:t>β</a:t>
            </a:r>
            <a:r>
              <a:rPr lang="en-US" altLang="zh-TW" sz="3200" dirty="0" smtClean="0">
                <a:latin typeface="Comic Sans MS" panose="030F0702030302020204" pitchFamily="66" charset="0"/>
                <a:ea typeface="新細明體" pitchFamily="18" charset="-120"/>
              </a:rPr>
              <a:t>/</a:t>
            </a:r>
            <a:r>
              <a:rPr lang="en-US" altLang="zh-TW" sz="3200" dirty="0" smtClean="0">
                <a:latin typeface="Times New Roman" panose="02020603050405020304" pitchFamily="18" charset="0"/>
                <a:ea typeface="新細明體" pitchFamily="18" charset="-120"/>
                <a:cs typeface="Times New Roman" panose="02020603050405020304" pitchFamily="18" charset="0"/>
              </a:rPr>
              <a:t>α</a:t>
            </a:r>
            <a:r>
              <a:rPr lang="en-US" altLang="zh-TW" sz="3200" i="1" dirty="0" smtClean="0">
                <a:latin typeface="Comic Sans MS" panose="030F0702030302020204" pitchFamily="66" charset="0"/>
                <a:ea typeface="新細明體" pitchFamily="18" charset="-120"/>
              </a:rPr>
              <a:t> </a:t>
            </a:r>
            <a:r>
              <a:rPr lang="en-US" altLang="zh-TW" sz="3200" dirty="0" smtClean="0">
                <a:latin typeface="Comic Sans MS" panose="030F0702030302020204" pitchFamily="66" charset="0"/>
                <a:ea typeface="新細明體" pitchFamily="18" charset="-120"/>
              </a:rPr>
              <a:t>of the electron and hole ionization rates is a measure of the photo-detector performance. </a:t>
            </a:r>
          </a:p>
          <a:p>
            <a:pPr algn="just">
              <a:lnSpc>
                <a:spcPct val="110000"/>
              </a:lnSpc>
            </a:pPr>
            <a:r>
              <a:rPr lang="en-US" altLang="zh-TW" sz="3200" dirty="0" smtClean="0">
                <a:latin typeface="Comic Sans MS" panose="030F0702030302020204" pitchFamily="66" charset="0"/>
                <a:ea typeface="新細明體" pitchFamily="18" charset="-120"/>
              </a:rPr>
              <a:t>APDs constructed of materials in which one type of carrier largely dominates impact ionization exhibit low noise and large gain-bandwidth products. </a:t>
            </a:r>
            <a:endParaRPr lang="en-US" altLang="zh-TW" sz="3200" dirty="0">
              <a:latin typeface="Comic Sans MS" panose="030F0702030302020204" pitchFamily="66" charset="0"/>
              <a:ea typeface="新細明體" pitchFamily="18" charset="-120"/>
            </a:endParaRPr>
          </a:p>
        </p:txBody>
      </p:sp>
      <p:sp>
        <p:nvSpPr>
          <p:cNvPr id="3" name="Rectangle 2"/>
          <p:cNvSpPr>
            <a:spLocks noGrp="1" noChangeArrowheads="1"/>
          </p:cNvSpPr>
          <p:nvPr>
            <p:ph type="title"/>
          </p:nvPr>
        </p:nvSpPr>
        <p:spPr>
          <a:xfrm>
            <a:off x="3471040" y="131378"/>
            <a:ext cx="5389180" cy="685800"/>
          </a:xfrm>
        </p:spPr>
        <p:txBody>
          <a:bodyPr>
            <a:normAutofit/>
          </a:bodyPr>
          <a:lstStyle/>
          <a:p>
            <a:pPr>
              <a:lnSpc>
                <a:spcPct val="80000"/>
              </a:lnSpc>
            </a:pPr>
            <a:r>
              <a:rPr lang="en-US" altLang="zh-TW" sz="3600" b="1" dirty="0" smtClean="0">
                <a:solidFill>
                  <a:srgbClr val="C00000"/>
                </a:solidFill>
                <a:latin typeface="Comic Sans MS" panose="030F0702030302020204" pitchFamily="66" charset="0"/>
                <a:ea typeface="新細明體" pitchFamily="18" charset="-120"/>
              </a:rPr>
              <a:t>Avalanche </a:t>
            </a:r>
            <a:r>
              <a:rPr lang="en-US" altLang="zh-TW" sz="3600" b="1" dirty="0">
                <a:solidFill>
                  <a:srgbClr val="C00000"/>
                </a:solidFill>
                <a:latin typeface="Comic Sans MS" panose="030F0702030302020204" pitchFamily="66" charset="0"/>
                <a:ea typeface="新細明體" pitchFamily="18" charset="-120"/>
              </a:rPr>
              <a:t>Photodiodes </a:t>
            </a:r>
          </a:p>
        </p:txBody>
      </p:sp>
    </p:spTree>
    <p:extLst>
      <p:ext uri="{BB962C8B-B14F-4D97-AF65-F5344CB8AC3E}">
        <p14:creationId xmlns:p14="http://schemas.microsoft.com/office/powerpoint/2010/main" val="1541978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0925" y="325821"/>
            <a:ext cx="11613930" cy="4524315"/>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smtClean="0">
                <a:latin typeface="Comic Sans MS" panose="030F0702030302020204" pitchFamily="66" charset="0"/>
              </a:rPr>
              <a:t>Similar to PIN photodiode, light absorption in APDs is most efficient in I-layer. In this region, E-field separates the carriers and the electrons drift into the avalanche region where carrier multiplication occurs.</a:t>
            </a:r>
          </a:p>
          <a:p>
            <a:pPr marL="457200" indent="-457200" algn="just">
              <a:buFont typeface="Arial" panose="020B0604020202020204" pitchFamily="34" charset="0"/>
              <a:buChar char="•"/>
            </a:pPr>
            <a:endParaRPr lang="en-US" sz="3200" dirty="0">
              <a:latin typeface="Comic Sans MS" panose="030F0702030302020204" pitchFamily="66" charset="0"/>
            </a:endParaRPr>
          </a:p>
          <a:p>
            <a:pPr marL="457200" indent="-457200" algn="just">
              <a:buFont typeface="Arial" panose="020B0604020202020204" pitchFamily="34" charset="0"/>
              <a:buChar char="•"/>
            </a:pPr>
            <a:r>
              <a:rPr lang="en-US" sz="3200" dirty="0" smtClean="0">
                <a:latin typeface="Comic Sans MS" panose="030F0702030302020204" pitchFamily="66" charset="0"/>
              </a:rPr>
              <a:t>If the APD is biased close to breakdown, it will result in reverse leakage current. Thus APDs are usually biased just below breakdown, </a:t>
            </a:r>
            <a:r>
              <a:rPr lang="en-US" sz="3200" dirty="0">
                <a:latin typeface="Comic Sans MS" panose="030F0702030302020204" pitchFamily="66" charset="0"/>
              </a:rPr>
              <a:t>w</a:t>
            </a:r>
            <a:r>
              <a:rPr lang="en-US" sz="3200" dirty="0" smtClean="0">
                <a:latin typeface="Comic Sans MS" panose="030F0702030302020204" pitchFamily="66" charset="0"/>
              </a:rPr>
              <a:t>ith the bias voltage being tightly controlled</a:t>
            </a:r>
            <a:endParaRPr lang="en-US" sz="3200" dirty="0">
              <a:latin typeface="Comic Sans MS" panose="030F0702030302020204" pitchFamily="66" charset="0"/>
            </a:endParaRPr>
          </a:p>
        </p:txBody>
      </p:sp>
    </p:spTree>
    <p:extLst>
      <p:ext uri="{BB962C8B-B14F-4D97-AF65-F5344CB8AC3E}">
        <p14:creationId xmlns:p14="http://schemas.microsoft.com/office/powerpoint/2010/main" val="9233430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26675" y="94593"/>
            <a:ext cx="6949338" cy="646331"/>
          </a:xfrm>
          <a:prstGeom prst="rect">
            <a:avLst/>
          </a:prstGeom>
          <a:noFill/>
        </p:spPr>
        <p:txBody>
          <a:bodyPr wrap="none" rtlCol="0">
            <a:spAutoFit/>
          </a:bodyPr>
          <a:lstStyle/>
          <a:p>
            <a:r>
              <a:rPr lang="en-US" sz="3600" b="1" dirty="0" smtClean="0">
                <a:solidFill>
                  <a:srgbClr val="C00000"/>
                </a:solidFill>
                <a:latin typeface="Comic Sans MS" panose="030F0702030302020204" pitchFamily="66" charset="0"/>
              </a:rPr>
              <a:t>Photodetector - Requirements</a:t>
            </a:r>
            <a:endParaRPr lang="en-US" sz="3600" b="1" dirty="0">
              <a:solidFill>
                <a:srgbClr val="C00000"/>
              </a:solidFill>
              <a:latin typeface="Comic Sans MS" panose="030F0702030302020204" pitchFamily="66" charset="0"/>
            </a:endParaRPr>
          </a:p>
        </p:txBody>
      </p:sp>
      <p:sp>
        <p:nvSpPr>
          <p:cNvPr id="5" name="Content Placeholder 2"/>
          <p:cNvSpPr>
            <a:spLocks noGrp="1"/>
          </p:cNvSpPr>
          <p:nvPr>
            <p:ph idx="1"/>
          </p:nvPr>
        </p:nvSpPr>
        <p:spPr>
          <a:xfrm>
            <a:off x="178677" y="943304"/>
            <a:ext cx="11929240" cy="4495800"/>
          </a:xfrm>
        </p:spPr>
        <p:txBody>
          <a:bodyPr>
            <a:noAutofit/>
          </a:bodyPr>
          <a:lstStyle/>
          <a:p>
            <a:pPr marL="533400" indent="-533400" algn="just">
              <a:buClrTx/>
              <a:buSzPct val="90000"/>
              <a:buFont typeface="Times New Roman" panose="02020603050405020304" pitchFamily="18" charset="0"/>
              <a:buAutoNum type="alphaLcParenR"/>
            </a:pPr>
            <a:r>
              <a:rPr lang="en-US" altLang="en-US" sz="3200" dirty="0" smtClean="0">
                <a:latin typeface="Comic Sans MS" panose="030F0702030302020204" pitchFamily="66" charset="0"/>
              </a:rPr>
              <a:t>High sensitivity (responsivity) at the desired wavelength.</a:t>
            </a:r>
          </a:p>
          <a:p>
            <a:pPr marL="0" indent="0" algn="just">
              <a:buClrTx/>
              <a:buSzPct val="90000"/>
              <a:buNone/>
            </a:pPr>
            <a:r>
              <a:rPr lang="en-US" altLang="en-US" sz="3200" dirty="0">
                <a:latin typeface="Comic Sans MS" panose="030F0702030302020204" pitchFamily="66" charset="0"/>
              </a:rPr>
              <a:t> </a:t>
            </a:r>
            <a:r>
              <a:rPr lang="en-US" altLang="en-US" sz="3200" dirty="0" smtClean="0">
                <a:latin typeface="Comic Sans MS" panose="030F0702030302020204" pitchFamily="66" charset="0"/>
              </a:rPr>
              <a:t>    and low responsivity elsewhere</a:t>
            </a:r>
          </a:p>
          <a:p>
            <a:pPr marL="533400" indent="-533400" algn="just">
              <a:buClrTx/>
              <a:buSzPct val="90000"/>
              <a:buFont typeface="Times New Roman" panose="02020603050405020304" pitchFamily="18" charset="0"/>
              <a:buAutoNum type="alphaLcParenR"/>
            </a:pPr>
            <a:r>
              <a:rPr lang="en-US" altLang="en-US" sz="3200" dirty="0" smtClean="0">
                <a:latin typeface="Comic Sans MS" panose="030F0702030302020204" pitchFamily="66" charset="0"/>
              </a:rPr>
              <a:t>High fidelity. To reproduce the received signal waveform with fidelity (Example: for analog transmission the response of the photodetector must be linear with regard to the optical signal over a wide range).</a:t>
            </a:r>
          </a:p>
          <a:p>
            <a:pPr marL="533400" indent="-533400" algn="just">
              <a:buClrTx/>
              <a:buSzPct val="90000"/>
              <a:buFont typeface="Times New Roman" panose="02020603050405020304" pitchFamily="18" charset="0"/>
              <a:buAutoNum type="alphaLcParenR"/>
            </a:pPr>
            <a:r>
              <a:rPr lang="en-US" altLang="en-US" sz="3200" dirty="0" smtClean="0">
                <a:latin typeface="Comic Sans MS" panose="030F0702030302020204" pitchFamily="66" charset="0"/>
              </a:rPr>
              <a:t>Large electrical response to the received optical signal. The photodetector should produce a maximum electrical signal for a given amount of optical power.  </a:t>
            </a:r>
          </a:p>
          <a:p>
            <a:pPr marL="533400" indent="-533400" algn="just">
              <a:spcBef>
                <a:spcPct val="20000"/>
              </a:spcBef>
              <a:buSzPct val="90000"/>
              <a:buFont typeface="+mj-lt"/>
              <a:buAutoNum type="alphaLcParenR" startAt="4"/>
              <a:defRPr/>
            </a:pPr>
            <a:r>
              <a:rPr lang="en-US" sz="3200" kern="0" dirty="0">
                <a:latin typeface="Comic Sans MS" panose="030F0702030302020204" pitchFamily="66" charset="0"/>
              </a:rPr>
              <a:t>Short response time. (</a:t>
            </a:r>
            <a:r>
              <a:rPr lang="en-US" sz="3200" kern="0" dirty="0" err="1">
                <a:latin typeface="Comic Sans MS" panose="030F0702030302020204" pitchFamily="66" charset="0"/>
              </a:rPr>
              <a:t>pn</a:t>
            </a:r>
            <a:r>
              <a:rPr lang="en-US" sz="3200" kern="0" dirty="0">
                <a:latin typeface="Comic Sans MS" panose="030F0702030302020204" pitchFamily="66" charset="0"/>
              </a:rPr>
              <a:t>-µsec, </a:t>
            </a:r>
            <a:r>
              <a:rPr lang="en-US" sz="3200" kern="0" dirty="0" smtClean="0">
                <a:latin typeface="Comic Sans MS" panose="030F0702030302020204" pitchFamily="66" charset="0"/>
              </a:rPr>
              <a:t>PIN/APD-</a:t>
            </a:r>
            <a:r>
              <a:rPr lang="en-US" sz="3200" kern="0" dirty="0" err="1" smtClean="0">
                <a:latin typeface="Comic Sans MS" panose="030F0702030302020204" pitchFamily="66" charset="0"/>
              </a:rPr>
              <a:t>nanosec</a:t>
            </a:r>
            <a:r>
              <a:rPr lang="en-US" sz="3200" kern="0" dirty="0">
                <a:latin typeface="Comic Sans MS" panose="030F0702030302020204" pitchFamily="66" charset="0"/>
              </a:rPr>
              <a:t>)</a:t>
            </a:r>
          </a:p>
          <a:p>
            <a:pPr marL="0" indent="0" algn="just">
              <a:buClrTx/>
              <a:buSzPct val="90000"/>
              <a:buNone/>
            </a:pPr>
            <a:endParaRPr lang="en-US" altLang="en-US" sz="4000" dirty="0" smtClean="0">
              <a:latin typeface="Comic Sans MS" panose="030F0702030302020204" pitchFamily="66" charset="0"/>
            </a:endParaRPr>
          </a:p>
        </p:txBody>
      </p:sp>
    </p:spTree>
    <p:extLst>
      <p:ext uri="{BB962C8B-B14F-4D97-AF65-F5344CB8AC3E}">
        <p14:creationId xmlns:p14="http://schemas.microsoft.com/office/powerpoint/2010/main" val="37018083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95602" y="534711"/>
            <a:ext cx="11740056" cy="608811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altLang="zh-TW" sz="3600" b="1" dirty="0" smtClean="0">
                <a:latin typeface="Comic Sans MS" panose="030F0702030302020204" pitchFamily="66" charset="0"/>
                <a:ea typeface="新細明體" pitchFamily="18" charset="-120"/>
              </a:rPr>
              <a:t>Avalanche Multiplication:</a:t>
            </a:r>
            <a:endParaRPr lang="en-US" altLang="zh-TW" dirty="0" smtClean="0">
              <a:latin typeface="Comic Sans MS" panose="030F0702030302020204" pitchFamily="66" charset="0"/>
              <a:ea typeface="新細明體" pitchFamily="18" charset="-120"/>
            </a:endParaRPr>
          </a:p>
          <a:p>
            <a:pPr>
              <a:lnSpc>
                <a:spcPct val="100000"/>
              </a:lnSpc>
            </a:pPr>
            <a:r>
              <a:rPr lang="en-US" altLang="zh-TW" dirty="0" smtClean="0">
                <a:latin typeface="Comic Sans MS" panose="030F0702030302020204" pitchFamily="66" charset="0"/>
                <a:ea typeface="新細明體" pitchFamily="18" charset="-120"/>
              </a:rPr>
              <a:t>The multiplication </a:t>
            </a:r>
            <a:r>
              <a:rPr lang="en-US" altLang="zh-TW" i="1" dirty="0" smtClean="0">
                <a:latin typeface="Comic Sans MS" panose="030F0702030302020204" pitchFamily="66" charset="0"/>
                <a:ea typeface="新細明體" pitchFamily="18" charset="-120"/>
              </a:rPr>
              <a:t>M</a:t>
            </a:r>
            <a:r>
              <a:rPr lang="en-US" altLang="zh-TW" dirty="0" smtClean="0">
                <a:latin typeface="Comic Sans MS" panose="030F0702030302020204" pitchFamily="66" charset="0"/>
                <a:ea typeface="新細明體" pitchFamily="18" charset="-120"/>
              </a:rPr>
              <a:t> for all carriers generated in the photodiode is defined by</a:t>
            </a:r>
            <a:r>
              <a:rPr lang="en-US" altLang="zh-TW" i="1" dirty="0" smtClean="0">
                <a:latin typeface="Comic Sans MS" panose="030F0702030302020204" pitchFamily="66" charset="0"/>
                <a:ea typeface="新細明體" pitchFamily="18" charset="-120"/>
              </a:rPr>
              <a:t/>
            </a:r>
            <a:br>
              <a:rPr lang="en-US" altLang="zh-TW" i="1" dirty="0" smtClean="0">
                <a:latin typeface="Comic Sans MS" panose="030F0702030302020204" pitchFamily="66" charset="0"/>
                <a:ea typeface="新細明體" pitchFamily="18" charset="-120"/>
              </a:rPr>
            </a:br>
            <a:r>
              <a:rPr lang="en-US" altLang="zh-TW" i="1" dirty="0" smtClean="0">
                <a:latin typeface="Comic Sans MS" panose="030F0702030302020204" pitchFamily="66" charset="0"/>
                <a:ea typeface="新細明體" pitchFamily="18" charset="-120"/>
              </a:rPr>
              <a:t>           M</a:t>
            </a:r>
            <a:r>
              <a:rPr lang="en-US" altLang="zh-TW" dirty="0" smtClean="0">
                <a:latin typeface="Comic Sans MS" panose="030F0702030302020204" pitchFamily="66" charset="0"/>
                <a:ea typeface="新細明體" pitchFamily="18" charset="-120"/>
              </a:rPr>
              <a:t> = </a:t>
            </a:r>
            <a:r>
              <a:rPr lang="en-US" altLang="zh-TW" i="1" dirty="0" smtClean="0">
                <a:latin typeface="Comic Sans MS" panose="030F0702030302020204" pitchFamily="66" charset="0"/>
                <a:ea typeface="新細明體" pitchFamily="18" charset="-120"/>
              </a:rPr>
              <a:t>I</a:t>
            </a:r>
            <a:r>
              <a:rPr lang="en-US" altLang="zh-TW" baseline="-20000" dirty="0" smtClean="0">
                <a:latin typeface="Comic Sans MS" panose="030F0702030302020204" pitchFamily="66" charset="0"/>
                <a:ea typeface="新細明體" pitchFamily="18" charset="-120"/>
              </a:rPr>
              <a:t>M</a:t>
            </a:r>
            <a:r>
              <a:rPr lang="en-US" altLang="zh-TW" dirty="0" smtClean="0">
                <a:latin typeface="Comic Sans MS" panose="030F0702030302020204" pitchFamily="66" charset="0"/>
                <a:ea typeface="新細明體" pitchFamily="18" charset="-120"/>
              </a:rPr>
              <a:t> / </a:t>
            </a:r>
            <a:r>
              <a:rPr lang="en-US" altLang="zh-TW" i="1" dirty="0" err="1" smtClean="0">
                <a:latin typeface="Comic Sans MS" panose="030F0702030302020204" pitchFamily="66" charset="0"/>
                <a:ea typeface="新細明體" pitchFamily="18" charset="-120"/>
              </a:rPr>
              <a:t>I</a:t>
            </a:r>
            <a:r>
              <a:rPr lang="en-US" altLang="zh-TW" baseline="-20000" dirty="0" err="1" smtClean="0">
                <a:latin typeface="Comic Sans MS" panose="030F0702030302020204" pitchFamily="66" charset="0"/>
                <a:ea typeface="新細明體" pitchFamily="18" charset="-120"/>
              </a:rPr>
              <a:t>p</a:t>
            </a:r>
            <a:r>
              <a:rPr lang="en-US" altLang="zh-TW" dirty="0" smtClean="0">
                <a:latin typeface="Comic Sans MS" panose="030F0702030302020204" pitchFamily="66" charset="0"/>
                <a:ea typeface="新細明體" pitchFamily="18" charset="-120"/>
              </a:rPr>
              <a:t>                                     </a:t>
            </a:r>
            <a:br>
              <a:rPr lang="en-US" altLang="zh-TW" dirty="0" smtClean="0">
                <a:latin typeface="Comic Sans MS" panose="030F0702030302020204" pitchFamily="66" charset="0"/>
                <a:ea typeface="新細明體" pitchFamily="18" charset="-120"/>
              </a:rPr>
            </a:br>
            <a:r>
              <a:rPr lang="en-US" altLang="zh-TW" dirty="0" smtClean="0">
                <a:latin typeface="Comic Sans MS" panose="030F0702030302020204" pitchFamily="66" charset="0"/>
                <a:ea typeface="新細明體" pitchFamily="18" charset="-120"/>
              </a:rPr>
              <a:t>where </a:t>
            </a:r>
            <a:r>
              <a:rPr lang="en-US" altLang="zh-TW" i="1" dirty="0" smtClean="0">
                <a:latin typeface="Comic Sans MS" panose="030F0702030302020204" pitchFamily="66" charset="0"/>
                <a:ea typeface="新細明體" pitchFamily="18" charset="-120"/>
              </a:rPr>
              <a:t>I</a:t>
            </a:r>
            <a:r>
              <a:rPr lang="en-US" altLang="zh-TW" baseline="-20000" dirty="0" smtClean="0">
                <a:latin typeface="Comic Sans MS" panose="030F0702030302020204" pitchFamily="66" charset="0"/>
                <a:ea typeface="新細明體" pitchFamily="18" charset="-120"/>
              </a:rPr>
              <a:t>M</a:t>
            </a:r>
            <a:r>
              <a:rPr lang="en-US" altLang="zh-TW" i="1" dirty="0" smtClean="0">
                <a:latin typeface="Comic Sans MS" panose="030F0702030302020204" pitchFamily="66" charset="0"/>
                <a:ea typeface="新細明體" pitchFamily="18" charset="-120"/>
              </a:rPr>
              <a:t> </a:t>
            </a:r>
            <a:r>
              <a:rPr lang="en-US" altLang="zh-TW" dirty="0" smtClean="0">
                <a:latin typeface="Comic Sans MS" panose="030F0702030302020204" pitchFamily="66" charset="0"/>
                <a:ea typeface="新細明體" pitchFamily="18" charset="-120"/>
              </a:rPr>
              <a:t>is the average value of the total multiplied output current and </a:t>
            </a:r>
            <a:r>
              <a:rPr lang="en-US" altLang="zh-TW" i="1" dirty="0" err="1" smtClean="0">
                <a:latin typeface="Comic Sans MS" panose="030F0702030302020204" pitchFamily="66" charset="0"/>
                <a:ea typeface="新細明體" pitchFamily="18" charset="-120"/>
              </a:rPr>
              <a:t>I</a:t>
            </a:r>
            <a:r>
              <a:rPr lang="en-US" altLang="zh-TW" baseline="-20000" dirty="0" err="1" smtClean="0">
                <a:latin typeface="Comic Sans MS" panose="030F0702030302020204" pitchFamily="66" charset="0"/>
                <a:ea typeface="新細明體" pitchFamily="18" charset="-120"/>
              </a:rPr>
              <a:t>p</a:t>
            </a:r>
            <a:r>
              <a:rPr lang="en-US" altLang="zh-TW" dirty="0" smtClean="0">
                <a:latin typeface="Comic Sans MS" panose="030F0702030302020204" pitchFamily="66" charset="0"/>
                <a:ea typeface="新細明體" pitchFamily="18" charset="-120"/>
              </a:rPr>
              <a:t> is the primary unmultiplied</a:t>
            </a:r>
            <a:r>
              <a:rPr lang="en-US" altLang="zh-TW" dirty="0">
                <a:latin typeface="Comic Sans MS" panose="030F0702030302020204" pitchFamily="66" charset="0"/>
                <a:ea typeface="新細明體" pitchFamily="18" charset="-120"/>
              </a:rPr>
              <a:t> </a:t>
            </a:r>
            <a:r>
              <a:rPr lang="en-US" altLang="zh-TW" dirty="0" smtClean="0">
                <a:latin typeface="Comic Sans MS" panose="030F0702030302020204" pitchFamily="66" charset="0"/>
                <a:ea typeface="新細明體" pitchFamily="18" charset="-120"/>
              </a:rPr>
              <a:t>photocurrent. </a:t>
            </a:r>
          </a:p>
          <a:p>
            <a:pPr>
              <a:lnSpc>
                <a:spcPct val="100000"/>
              </a:lnSpc>
            </a:pPr>
            <a:endParaRPr lang="en-US" altLang="zh-TW" dirty="0" smtClean="0">
              <a:latin typeface="Comic Sans MS" panose="030F0702030302020204" pitchFamily="66" charset="0"/>
              <a:ea typeface="新細明體" pitchFamily="18" charset="-120"/>
            </a:endParaRPr>
          </a:p>
          <a:p>
            <a:pPr marL="0" indent="0">
              <a:lnSpc>
                <a:spcPct val="100000"/>
              </a:lnSpc>
              <a:buNone/>
            </a:pPr>
            <a:r>
              <a:rPr lang="en-US" altLang="zh-TW" sz="3600" b="1" dirty="0" smtClean="0">
                <a:latin typeface="Comic Sans MS" panose="030F0702030302020204" pitchFamily="66" charset="0"/>
                <a:ea typeface="新細明體" pitchFamily="18" charset="-120"/>
              </a:rPr>
              <a:t>Responsivity:</a:t>
            </a:r>
            <a:endParaRPr lang="en-US" altLang="zh-TW" sz="1600" dirty="0" smtClean="0">
              <a:latin typeface="Comic Sans MS" panose="030F0702030302020204" pitchFamily="66" charset="0"/>
              <a:ea typeface="新細明體" pitchFamily="18" charset="-120"/>
            </a:endParaRPr>
          </a:p>
          <a:p>
            <a:pPr>
              <a:lnSpc>
                <a:spcPct val="100000"/>
              </a:lnSpc>
            </a:pPr>
            <a:r>
              <a:rPr lang="en-US" altLang="zh-TW" dirty="0" smtClean="0">
                <a:latin typeface="Comic Sans MS" panose="030F0702030302020204" pitchFamily="66" charset="0"/>
                <a:ea typeface="新細明體" pitchFamily="18" charset="-120"/>
              </a:rPr>
              <a:t>The performance of an APD is characterized by  the responsivity given by </a:t>
            </a:r>
          </a:p>
          <a:p>
            <a:pPr algn="just">
              <a:lnSpc>
                <a:spcPct val="100000"/>
              </a:lnSpc>
              <a:buFont typeface="Wingdings" panose="05000000000000000000" pitchFamily="2" charset="2"/>
              <a:buNone/>
            </a:pPr>
            <a:r>
              <a:rPr lang="en-US" altLang="zh-TW" i="1" dirty="0" smtClean="0">
                <a:latin typeface="Comic Sans MS" panose="030F0702030302020204" pitchFamily="66" charset="0"/>
                <a:ea typeface="新細明體" pitchFamily="18" charset="-120"/>
              </a:rPr>
              <a:t>              R</a:t>
            </a:r>
            <a:r>
              <a:rPr lang="en-US" altLang="zh-TW" baseline="-20000" dirty="0" smtClean="0">
                <a:latin typeface="Comic Sans MS" panose="030F0702030302020204" pitchFamily="66" charset="0"/>
                <a:ea typeface="新細明體" pitchFamily="18" charset="-120"/>
              </a:rPr>
              <a:t>APD</a:t>
            </a:r>
            <a:r>
              <a:rPr lang="en-US" altLang="zh-TW" dirty="0" smtClean="0">
                <a:latin typeface="Comic Sans MS" panose="030F0702030302020204" pitchFamily="66" charset="0"/>
                <a:ea typeface="新細明體" pitchFamily="18" charset="-120"/>
              </a:rPr>
              <a:t> = (</a:t>
            </a:r>
            <a:r>
              <a:rPr lang="en-US" altLang="zh-TW" dirty="0" err="1" smtClean="0">
                <a:latin typeface="Symbol" panose="05050102010706020507" pitchFamily="18" charset="2"/>
                <a:ea typeface="新細明體" pitchFamily="18" charset="-120"/>
              </a:rPr>
              <a:t>h</a:t>
            </a:r>
            <a:r>
              <a:rPr lang="en-US" altLang="zh-TW" i="1" dirty="0" err="1" smtClean="0">
                <a:ea typeface="新細明體" pitchFamily="18" charset="-120"/>
              </a:rPr>
              <a:t>q</a:t>
            </a:r>
            <a:r>
              <a:rPr lang="en-US" altLang="zh-TW" dirty="0" smtClean="0">
                <a:ea typeface="新細明體" pitchFamily="18" charset="-120"/>
              </a:rPr>
              <a:t>/</a:t>
            </a:r>
            <a:r>
              <a:rPr lang="en-US" altLang="zh-TW" i="1" dirty="0" err="1" smtClean="0">
                <a:ea typeface="新細明體" pitchFamily="18" charset="-120"/>
              </a:rPr>
              <a:t>h</a:t>
            </a:r>
            <a:r>
              <a:rPr lang="en-US" altLang="zh-TW" dirty="0" err="1" smtClean="0">
                <a:latin typeface="Symbol" panose="05050102010706020507" pitchFamily="18" charset="2"/>
                <a:ea typeface="新細明體" pitchFamily="18" charset="-120"/>
              </a:rPr>
              <a:t>n</a:t>
            </a:r>
            <a:r>
              <a:rPr lang="en-US" altLang="zh-TW" dirty="0" smtClean="0">
                <a:latin typeface="Comic Sans MS" panose="030F0702030302020204" pitchFamily="66" charset="0"/>
                <a:ea typeface="新細明體" pitchFamily="18" charset="-120"/>
              </a:rPr>
              <a:t>)</a:t>
            </a:r>
            <a:r>
              <a:rPr lang="en-US" altLang="zh-TW" i="1" dirty="0" smtClean="0">
                <a:latin typeface="Comic Sans MS" panose="030F0702030302020204" pitchFamily="66" charset="0"/>
                <a:ea typeface="新細明體" pitchFamily="18" charset="-120"/>
              </a:rPr>
              <a:t>M</a:t>
            </a:r>
            <a:r>
              <a:rPr lang="en-US" altLang="zh-TW" dirty="0" smtClean="0">
                <a:latin typeface="Comic Sans MS" panose="030F0702030302020204" pitchFamily="66" charset="0"/>
                <a:ea typeface="新細明體" pitchFamily="18" charset="-120"/>
              </a:rPr>
              <a:t> = </a:t>
            </a:r>
            <a:r>
              <a:rPr lang="en-US" altLang="zh-TW" i="1" dirty="0" err="1" smtClean="0">
                <a:latin typeface="Comic Sans MS" panose="030F0702030302020204" pitchFamily="66" charset="0"/>
                <a:ea typeface="新細明體" pitchFamily="18" charset="-120"/>
              </a:rPr>
              <a:t>R</a:t>
            </a:r>
            <a:r>
              <a:rPr lang="en-US" altLang="zh-TW" baseline="-20000" dirty="0" err="1" smtClean="0">
                <a:latin typeface="Comic Sans MS" panose="030F0702030302020204" pitchFamily="66" charset="0"/>
                <a:ea typeface="新細明體" pitchFamily="18" charset="-120"/>
              </a:rPr>
              <a:t>o</a:t>
            </a:r>
            <a:r>
              <a:rPr lang="en-US" altLang="zh-TW" i="1" dirty="0" err="1" smtClean="0">
                <a:latin typeface="Comic Sans MS" panose="030F0702030302020204" pitchFamily="66" charset="0"/>
                <a:ea typeface="新細明體" pitchFamily="18" charset="-120"/>
              </a:rPr>
              <a:t>M</a:t>
            </a:r>
            <a:r>
              <a:rPr lang="en-US" altLang="zh-TW" dirty="0" smtClean="0">
                <a:latin typeface="Comic Sans MS" panose="030F0702030302020204" pitchFamily="66" charset="0"/>
                <a:ea typeface="新細明體" pitchFamily="18" charset="-120"/>
              </a:rPr>
              <a:t>                </a:t>
            </a:r>
          </a:p>
          <a:p>
            <a:pPr>
              <a:lnSpc>
                <a:spcPct val="100000"/>
              </a:lnSpc>
              <a:buFont typeface="Wingdings" panose="05000000000000000000" pitchFamily="2" charset="2"/>
              <a:buNone/>
            </a:pPr>
            <a:r>
              <a:rPr lang="en-US" altLang="zh-TW" dirty="0" smtClean="0">
                <a:latin typeface="Comic Sans MS" panose="030F0702030302020204" pitchFamily="66" charset="0"/>
                <a:ea typeface="新細明體" pitchFamily="18" charset="-120"/>
              </a:rPr>
              <a:t>     where </a:t>
            </a:r>
            <a:r>
              <a:rPr lang="en-US" altLang="zh-TW" i="1" dirty="0" smtClean="0">
                <a:latin typeface="Comic Sans MS" panose="030F0702030302020204" pitchFamily="66" charset="0"/>
                <a:ea typeface="新細明體" pitchFamily="18" charset="-120"/>
              </a:rPr>
              <a:t>R</a:t>
            </a:r>
            <a:r>
              <a:rPr lang="en-US" altLang="zh-TW" baseline="-20000" dirty="0" smtClean="0">
                <a:latin typeface="Comic Sans MS" panose="030F0702030302020204" pitchFamily="66" charset="0"/>
                <a:ea typeface="新細明體" pitchFamily="18" charset="-120"/>
              </a:rPr>
              <a:t>o</a:t>
            </a:r>
            <a:r>
              <a:rPr lang="en-US" altLang="zh-TW" dirty="0" smtClean="0">
                <a:latin typeface="Comic Sans MS" panose="030F0702030302020204" pitchFamily="66" charset="0"/>
                <a:ea typeface="新細明體" pitchFamily="18" charset="-120"/>
              </a:rPr>
              <a:t> is the unity gain responsivity. </a:t>
            </a:r>
            <a:endParaRPr lang="en-US" altLang="zh-TW" dirty="0">
              <a:latin typeface="Comic Sans MS" panose="030F0702030302020204" pitchFamily="66" charset="0"/>
              <a:ea typeface="新細明體" pitchFamily="18" charset="-120"/>
            </a:endParaRPr>
          </a:p>
        </p:txBody>
      </p:sp>
      <p:sp>
        <p:nvSpPr>
          <p:cNvPr id="3" name="Rectangle 2"/>
          <p:cNvSpPr>
            <a:spLocks noGrp="1" noChangeArrowheads="1"/>
          </p:cNvSpPr>
          <p:nvPr>
            <p:ph type="title"/>
          </p:nvPr>
        </p:nvSpPr>
        <p:spPr>
          <a:xfrm>
            <a:off x="3471040" y="131378"/>
            <a:ext cx="5389180" cy="685800"/>
          </a:xfrm>
        </p:spPr>
        <p:txBody>
          <a:bodyPr>
            <a:normAutofit/>
          </a:bodyPr>
          <a:lstStyle/>
          <a:p>
            <a:pPr>
              <a:lnSpc>
                <a:spcPct val="80000"/>
              </a:lnSpc>
            </a:pPr>
            <a:r>
              <a:rPr lang="en-US" altLang="zh-TW" sz="3600" b="1" dirty="0" smtClean="0">
                <a:solidFill>
                  <a:srgbClr val="C00000"/>
                </a:solidFill>
                <a:latin typeface="Comic Sans MS" panose="030F0702030302020204" pitchFamily="66" charset="0"/>
                <a:ea typeface="新細明體" pitchFamily="18" charset="-120"/>
              </a:rPr>
              <a:t>Avalanche </a:t>
            </a:r>
            <a:r>
              <a:rPr lang="en-US" altLang="zh-TW" sz="3600" b="1" dirty="0">
                <a:solidFill>
                  <a:srgbClr val="C00000"/>
                </a:solidFill>
                <a:latin typeface="Comic Sans MS" panose="030F0702030302020204" pitchFamily="66" charset="0"/>
                <a:ea typeface="新細明體" pitchFamily="18" charset="-120"/>
              </a:rPr>
              <a:t>Photodiodes </a:t>
            </a:r>
          </a:p>
        </p:txBody>
      </p:sp>
    </p:spTree>
    <p:extLst>
      <p:ext uri="{BB962C8B-B14F-4D97-AF65-F5344CB8AC3E}">
        <p14:creationId xmlns:p14="http://schemas.microsoft.com/office/powerpoint/2010/main" val="32622374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4545" y="20993"/>
            <a:ext cx="8823249" cy="646331"/>
          </a:xfrm>
          <a:prstGeom prst="rect">
            <a:avLst/>
          </a:prstGeom>
          <a:noFill/>
        </p:spPr>
        <p:txBody>
          <a:bodyPr wrap="none" rtlCol="0">
            <a:spAutoFit/>
          </a:bodyPr>
          <a:lstStyle/>
          <a:p>
            <a:r>
              <a:rPr lang="en-US" sz="3600" b="1" dirty="0" smtClean="0">
                <a:solidFill>
                  <a:srgbClr val="C00000"/>
                </a:solidFill>
                <a:latin typeface="Comic Sans MS" panose="030F0702030302020204" pitchFamily="66" charset="0"/>
              </a:rPr>
              <a:t>Advantages and Disadvantages of APD</a:t>
            </a:r>
            <a:endParaRPr lang="en-US" sz="3600" b="1" dirty="0">
              <a:solidFill>
                <a:srgbClr val="C00000"/>
              </a:solidFill>
              <a:latin typeface="Comic Sans MS" panose="030F0702030302020204" pitchFamily="66" charset="0"/>
            </a:endParaRPr>
          </a:p>
        </p:txBody>
      </p:sp>
      <p:sp>
        <p:nvSpPr>
          <p:cNvPr id="5" name="TextBox 4"/>
          <p:cNvSpPr txBox="1"/>
          <p:nvPr/>
        </p:nvSpPr>
        <p:spPr>
          <a:xfrm>
            <a:off x="168166" y="527062"/>
            <a:ext cx="2310248" cy="523220"/>
          </a:xfrm>
          <a:prstGeom prst="rect">
            <a:avLst/>
          </a:prstGeom>
          <a:noFill/>
        </p:spPr>
        <p:txBody>
          <a:bodyPr wrap="none" rtlCol="0">
            <a:spAutoFit/>
          </a:bodyPr>
          <a:lstStyle/>
          <a:p>
            <a:r>
              <a:rPr lang="en-US" sz="2800" b="1" dirty="0" smtClean="0">
                <a:solidFill>
                  <a:srgbClr val="0000CC"/>
                </a:solidFill>
                <a:latin typeface="Comic Sans MS" panose="030F0702030302020204" pitchFamily="66" charset="0"/>
              </a:rPr>
              <a:t>Advantages:</a:t>
            </a:r>
          </a:p>
        </p:txBody>
      </p:sp>
      <p:sp>
        <p:nvSpPr>
          <p:cNvPr id="6" name="TextBox 5"/>
          <p:cNvSpPr txBox="1"/>
          <p:nvPr/>
        </p:nvSpPr>
        <p:spPr>
          <a:xfrm>
            <a:off x="593835" y="1051102"/>
            <a:ext cx="11177752"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Comic Sans MS" panose="030F0702030302020204" pitchFamily="66" charset="0"/>
              </a:rPr>
              <a:t>Excellent linearity over optical power range from nano watts to several microwatts.</a:t>
            </a:r>
          </a:p>
          <a:p>
            <a:pPr marL="342900" indent="-342900">
              <a:buFont typeface="Arial" panose="020B0604020202020204" pitchFamily="34" charset="0"/>
              <a:buChar char="•"/>
            </a:pPr>
            <a:r>
              <a:rPr lang="en-US" sz="2400" dirty="0" smtClean="0">
                <a:latin typeface="Comic Sans MS" panose="030F0702030302020204" pitchFamily="66" charset="0"/>
              </a:rPr>
              <a:t>Better sensitivity (5 to 15 dB)</a:t>
            </a:r>
          </a:p>
          <a:p>
            <a:pPr marL="342900" indent="-342900">
              <a:buFont typeface="Arial" panose="020B0604020202020204" pitchFamily="34" charset="0"/>
              <a:buChar char="•"/>
            </a:pPr>
            <a:r>
              <a:rPr lang="en-US" sz="2400" dirty="0" smtClean="0">
                <a:latin typeface="Comic Sans MS" panose="030F0702030302020204" pitchFamily="66" charset="0"/>
              </a:rPr>
              <a:t>Wide range of gain variation</a:t>
            </a:r>
          </a:p>
          <a:p>
            <a:pPr marL="342900" indent="-342900">
              <a:buFont typeface="Arial" panose="020B0604020202020204" pitchFamily="34" charset="0"/>
              <a:buChar char="•"/>
            </a:pPr>
            <a:r>
              <a:rPr lang="en-US" sz="2400" dirty="0" smtClean="0">
                <a:latin typeface="Comic Sans MS" panose="030F0702030302020204" pitchFamily="66" charset="0"/>
              </a:rPr>
              <a:t>APD offers internal gain</a:t>
            </a:r>
          </a:p>
          <a:p>
            <a:pPr marL="342900" indent="-342900">
              <a:buFont typeface="Arial" panose="020B0604020202020204" pitchFamily="34" charset="0"/>
              <a:buChar char="•"/>
            </a:pPr>
            <a:r>
              <a:rPr lang="en-US" sz="2400" dirty="0" smtClean="0">
                <a:latin typeface="Comic Sans MS" panose="030F0702030302020204" pitchFamily="66" charset="0"/>
              </a:rPr>
              <a:t>Better Signal to Noise ratio</a:t>
            </a:r>
            <a:endParaRPr lang="en-US" sz="2400" dirty="0">
              <a:latin typeface="Comic Sans MS" panose="030F0702030302020204" pitchFamily="66" charset="0"/>
            </a:endParaRPr>
          </a:p>
        </p:txBody>
      </p:sp>
      <p:sp>
        <p:nvSpPr>
          <p:cNvPr id="7" name="TextBox 6"/>
          <p:cNvSpPr txBox="1"/>
          <p:nvPr/>
        </p:nvSpPr>
        <p:spPr>
          <a:xfrm>
            <a:off x="410347" y="3481594"/>
            <a:ext cx="2781531" cy="523220"/>
          </a:xfrm>
          <a:prstGeom prst="rect">
            <a:avLst/>
          </a:prstGeom>
          <a:noFill/>
        </p:spPr>
        <p:txBody>
          <a:bodyPr wrap="none" rtlCol="0">
            <a:spAutoFit/>
          </a:bodyPr>
          <a:lstStyle/>
          <a:p>
            <a:r>
              <a:rPr lang="en-US" sz="2800" b="1" dirty="0" smtClean="0">
                <a:solidFill>
                  <a:srgbClr val="FF0000"/>
                </a:solidFill>
                <a:latin typeface="Comic Sans MS" panose="030F0702030302020204" pitchFamily="66" charset="0"/>
              </a:rPr>
              <a:t>Disadvantages:</a:t>
            </a:r>
          </a:p>
        </p:txBody>
      </p:sp>
      <p:sp>
        <p:nvSpPr>
          <p:cNvPr id="8" name="TextBox 7"/>
          <p:cNvSpPr txBox="1"/>
          <p:nvPr/>
        </p:nvSpPr>
        <p:spPr>
          <a:xfrm>
            <a:off x="410347" y="4264270"/>
            <a:ext cx="1141949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smtClean="0">
                <a:latin typeface="Comic Sans MS" panose="030F0702030302020204" pitchFamily="66" charset="0"/>
              </a:rPr>
              <a:t>Due to complex structure, fabrication is difficult</a:t>
            </a:r>
          </a:p>
          <a:p>
            <a:pPr marL="342900" indent="-342900">
              <a:buFont typeface="Arial" panose="020B0604020202020204" pitchFamily="34" charset="0"/>
              <a:buChar char="•"/>
            </a:pPr>
            <a:r>
              <a:rPr lang="en-US" sz="2400" dirty="0" smtClean="0">
                <a:latin typeface="Comic Sans MS" panose="030F0702030302020204" pitchFamily="66" charset="0"/>
              </a:rPr>
              <a:t>APD and supporting circuitry is more expensive</a:t>
            </a:r>
          </a:p>
          <a:p>
            <a:pPr marL="342900" indent="-342900">
              <a:buFont typeface="Arial" panose="020B0604020202020204" pitchFamily="34" charset="0"/>
              <a:buChar char="•"/>
            </a:pPr>
            <a:r>
              <a:rPr lang="en-US" sz="2400" dirty="0" smtClean="0">
                <a:latin typeface="Comic Sans MS" panose="030F0702030302020204" pitchFamily="66" charset="0"/>
              </a:rPr>
              <a:t>Random nature of gain mechanism contributes additional noise</a:t>
            </a:r>
          </a:p>
          <a:p>
            <a:pPr marL="342900" indent="-342900">
              <a:buFont typeface="Arial" panose="020B0604020202020204" pitchFamily="34" charset="0"/>
              <a:buChar char="•"/>
            </a:pPr>
            <a:r>
              <a:rPr lang="en-US" sz="2400" dirty="0" smtClean="0">
                <a:latin typeface="Comic Sans MS" panose="030F0702030302020204" pitchFamily="66" charset="0"/>
              </a:rPr>
              <a:t>High voltage (50 to 400 V) and temperature compensation is needed for stabilization</a:t>
            </a:r>
          </a:p>
          <a:p>
            <a:pPr marL="342900" indent="-342900">
              <a:buFont typeface="Arial" panose="020B0604020202020204" pitchFamily="34" charset="0"/>
              <a:buChar char="•"/>
            </a:pPr>
            <a:r>
              <a:rPr lang="en-US" sz="2400" dirty="0" smtClean="0">
                <a:latin typeface="Comic Sans MS" panose="030F0702030302020204" pitchFamily="66" charset="0"/>
              </a:rPr>
              <a:t>Internal gain of APD is temperature dependent.</a:t>
            </a:r>
            <a:endParaRPr lang="en-US" sz="2400" dirty="0">
              <a:latin typeface="Comic Sans MS" panose="030F0702030302020204" pitchFamily="66" charset="0"/>
            </a:endParaRPr>
          </a:p>
        </p:txBody>
      </p:sp>
    </p:spTree>
    <p:extLst>
      <p:ext uri="{BB962C8B-B14F-4D97-AF65-F5344CB8AC3E}">
        <p14:creationId xmlns:p14="http://schemas.microsoft.com/office/powerpoint/2010/main" val="19080897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43807" y="21020"/>
            <a:ext cx="5774338" cy="584775"/>
          </a:xfrm>
          <a:prstGeom prst="rect">
            <a:avLst/>
          </a:prstGeom>
          <a:noFill/>
        </p:spPr>
        <p:txBody>
          <a:bodyPr wrap="none" rtlCol="0">
            <a:spAutoFit/>
          </a:bodyPr>
          <a:lstStyle/>
          <a:p>
            <a:r>
              <a:rPr lang="en-US" sz="3200" b="1" dirty="0" smtClean="0">
                <a:solidFill>
                  <a:srgbClr val="C00000"/>
                </a:solidFill>
                <a:latin typeface="Comic Sans MS" panose="030F0702030302020204" pitchFamily="66" charset="0"/>
              </a:rPr>
              <a:t>Comparison of PIN and APD</a:t>
            </a:r>
            <a:endParaRPr lang="en-US" sz="3200" b="1" dirty="0">
              <a:solidFill>
                <a:srgbClr val="C00000"/>
              </a:solidFill>
              <a:latin typeface="Comic Sans MS" panose="030F0702030302020204" pitchFamily="66"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076712368"/>
              </p:ext>
            </p:extLst>
          </p:nvPr>
        </p:nvGraphicFramePr>
        <p:xfrm>
          <a:off x="293914" y="751113"/>
          <a:ext cx="11414610" cy="6035040"/>
        </p:xfrm>
        <a:graphic>
          <a:graphicData uri="http://schemas.openxmlformats.org/drawingml/2006/table">
            <a:tbl>
              <a:tblPr firstRow="1" bandRow="1">
                <a:tableStyleId>{5C22544A-7EE6-4342-B048-85BDC9FD1C3A}</a:tableStyleId>
              </a:tblPr>
              <a:tblGrid>
                <a:gridCol w="678650">
                  <a:extLst>
                    <a:ext uri="{9D8B030D-6E8A-4147-A177-3AD203B41FA5}">
                      <a16:colId xmlns:a16="http://schemas.microsoft.com/office/drawing/2014/main" xmlns="" val="1496600439"/>
                    </a:ext>
                  </a:extLst>
                </a:gridCol>
                <a:gridCol w="2843844">
                  <a:extLst>
                    <a:ext uri="{9D8B030D-6E8A-4147-A177-3AD203B41FA5}">
                      <a16:colId xmlns:a16="http://schemas.microsoft.com/office/drawing/2014/main" xmlns="" val="624897300"/>
                    </a:ext>
                  </a:extLst>
                </a:gridCol>
                <a:gridCol w="3662798">
                  <a:extLst>
                    <a:ext uri="{9D8B030D-6E8A-4147-A177-3AD203B41FA5}">
                      <a16:colId xmlns:a16="http://schemas.microsoft.com/office/drawing/2014/main" xmlns="" val="3554711323"/>
                    </a:ext>
                  </a:extLst>
                </a:gridCol>
                <a:gridCol w="4229318">
                  <a:extLst>
                    <a:ext uri="{9D8B030D-6E8A-4147-A177-3AD203B41FA5}">
                      <a16:colId xmlns:a16="http://schemas.microsoft.com/office/drawing/2014/main" xmlns="" val="460167870"/>
                    </a:ext>
                  </a:extLst>
                </a:gridCol>
              </a:tblGrid>
              <a:tr h="791473">
                <a:tc>
                  <a:txBody>
                    <a:bodyPr/>
                    <a:lstStyle/>
                    <a:p>
                      <a:r>
                        <a:rPr lang="en-US" sz="2400" dirty="0" smtClean="0">
                          <a:latin typeface="Comic Sans MS" panose="030F0702030302020204" pitchFamily="66" charset="0"/>
                        </a:rPr>
                        <a:t>S. No</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Parameters</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PIN</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APD</a:t>
                      </a:r>
                      <a:endParaRPr lang="en-US" sz="2400" dirty="0">
                        <a:latin typeface="Comic Sans MS" panose="030F0702030302020204" pitchFamily="66" charset="0"/>
                      </a:endParaRPr>
                    </a:p>
                  </a:txBody>
                  <a:tcPr/>
                </a:tc>
                <a:extLst>
                  <a:ext uri="{0D108BD9-81ED-4DB2-BD59-A6C34878D82A}">
                    <a16:rowId xmlns:a16="http://schemas.microsoft.com/office/drawing/2014/main" xmlns="" val="1962305145"/>
                  </a:ext>
                </a:extLst>
              </a:tr>
              <a:tr h="439707">
                <a:tc>
                  <a:txBody>
                    <a:bodyPr/>
                    <a:lstStyle/>
                    <a:p>
                      <a:r>
                        <a:rPr lang="en-US" sz="2400" dirty="0" smtClean="0">
                          <a:latin typeface="Comic Sans MS" panose="030F0702030302020204" pitchFamily="66" charset="0"/>
                        </a:rPr>
                        <a:t>1</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Sensitivity</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Less sensitive (0-12 dB)</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More</a:t>
                      </a:r>
                      <a:r>
                        <a:rPr lang="en-US" sz="2400" baseline="0" dirty="0" smtClean="0">
                          <a:latin typeface="Comic Sans MS" panose="030F0702030302020204" pitchFamily="66" charset="0"/>
                        </a:rPr>
                        <a:t> sensitive ( 5-15 dB)</a:t>
                      </a:r>
                      <a:endParaRPr lang="en-US" sz="2400" dirty="0">
                        <a:latin typeface="Comic Sans MS" panose="030F0702030302020204" pitchFamily="66" charset="0"/>
                      </a:endParaRPr>
                    </a:p>
                  </a:txBody>
                  <a:tcPr/>
                </a:tc>
                <a:extLst>
                  <a:ext uri="{0D108BD9-81ED-4DB2-BD59-A6C34878D82A}">
                    <a16:rowId xmlns:a16="http://schemas.microsoft.com/office/drawing/2014/main" xmlns="" val="4158977337"/>
                  </a:ext>
                </a:extLst>
              </a:tr>
              <a:tr h="791473">
                <a:tc>
                  <a:txBody>
                    <a:bodyPr/>
                    <a:lstStyle/>
                    <a:p>
                      <a:r>
                        <a:rPr lang="en-US" sz="2400" dirty="0" smtClean="0">
                          <a:latin typeface="Comic Sans MS" panose="030F0702030302020204" pitchFamily="66" charset="0"/>
                        </a:rPr>
                        <a:t>2</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Biasing</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Low reverse</a:t>
                      </a:r>
                      <a:r>
                        <a:rPr lang="en-US" sz="2400" baseline="0" dirty="0" smtClean="0">
                          <a:latin typeface="Comic Sans MS" panose="030F0702030302020204" pitchFamily="66" charset="0"/>
                        </a:rPr>
                        <a:t> biased voltage (5 to 10 V)</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High</a:t>
                      </a:r>
                      <a:r>
                        <a:rPr lang="en-US" sz="2400" baseline="0" dirty="0" smtClean="0">
                          <a:latin typeface="Comic Sans MS" panose="030F0702030302020204" pitchFamily="66" charset="0"/>
                        </a:rPr>
                        <a:t> reverse biased voltage (20 – 400 volts)</a:t>
                      </a:r>
                      <a:endParaRPr lang="en-US" sz="2400" dirty="0">
                        <a:latin typeface="Comic Sans MS" panose="030F0702030302020204" pitchFamily="66" charset="0"/>
                      </a:endParaRPr>
                    </a:p>
                  </a:txBody>
                  <a:tcPr/>
                </a:tc>
                <a:extLst>
                  <a:ext uri="{0D108BD9-81ED-4DB2-BD59-A6C34878D82A}">
                    <a16:rowId xmlns:a16="http://schemas.microsoft.com/office/drawing/2014/main" xmlns="" val="3164775601"/>
                  </a:ext>
                </a:extLst>
              </a:tr>
              <a:tr h="439707">
                <a:tc>
                  <a:txBody>
                    <a:bodyPr/>
                    <a:lstStyle/>
                    <a:p>
                      <a:r>
                        <a:rPr lang="en-US" sz="2400" dirty="0" smtClean="0">
                          <a:latin typeface="Comic Sans MS" panose="030F0702030302020204" pitchFamily="66" charset="0"/>
                        </a:rPr>
                        <a:t>3</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Wavelength region</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300 -1100 nm</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400 – 1000 nm</a:t>
                      </a:r>
                      <a:endParaRPr lang="en-US" sz="2400" dirty="0">
                        <a:latin typeface="Comic Sans MS" panose="030F0702030302020204" pitchFamily="66" charset="0"/>
                      </a:endParaRPr>
                    </a:p>
                  </a:txBody>
                  <a:tcPr/>
                </a:tc>
                <a:extLst>
                  <a:ext uri="{0D108BD9-81ED-4DB2-BD59-A6C34878D82A}">
                    <a16:rowId xmlns:a16="http://schemas.microsoft.com/office/drawing/2014/main" xmlns="" val="5240768"/>
                  </a:ext>
                </a:extLst>
              </a:tr>
              <a:tr h="439707">
                <a:tc>
                  <a:txBody>
                    <a:bodyPr/>
                    <a:lstStyle/>
                    <a:p>
                      <a:r>
                        <a:rPr lang="en-US" sz="2400" dirty="0" smtClean="0">
                          <a:latin typeface="Comic Sans MS" panose="030F0702030302020204" pitchFamily="66" charset="0"/>
                        </a:rPr>
                        <a:t>4</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Gain</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No Internal gain</a:t>
                      </a:r>
                      <a:r>
                        <a:rPr lang="en-US" sz="2400" baseline="0" dirty="0" smtClean="0">
                          <a:latin typeface="Comic Sans MS" panose="030F0702030302020204" pitchFamily="66" charset="0"/>
                        </a:rPr>
                        <a:t> </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Internal gain</a:t>
                      </a:r>
                      <a:endParaRPr lang="en-US" sz="2400" dirty="0">
                        <a:latin typeface="Comic Sans MS" panose="030F0702030302020204" pitchFamily="66" charset="0"/>
                      </a:endParaRPr>
                    </a:p>
                  </a:txBody>
                  <a:tcPr/>
                </a:tc>
                <a:extLst>
                  <a:ext uri="{0D108BD9-81ED-4DB2-BD59-A6C34878D82A}">
                    <a16:rowId xmlns:a16="http://schemas.microsoft.com/office/drawing/2014/main" xmlns="" val="1488301739"/>
                  </a:ext>
                </a:extLst>
              </a:tr>
              <a:tr h="439707">
                <a:tc>
                  <a:txBody>
                    <a:bodyPr/>
                    <a:lstStyle/>
                    <a:p>
                      <a:r>
                        <a:rPr lang="en-US" sz="2400" dirty="0" smtClean="0">
                          <a:latin typeface="Comic Sans MS" panose="030F0702030302020204" pitchFamily="66" charset="0"/>
                        </a:rPr>
                        <a:t>5</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S/N</a:t>
                      </a:r>
                      <a:r>
                        <a:rPr lang="en-US" sz="2400" baseline="0" dirty="0" smtClean="0">
                          <a:latin typeface="Comic Sans MS" panose="030F0702030302020204" pitchFamily="66" charset="0"/>
                        </a:rPr>
                        <a:t> Ratio</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Poor</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Better</a:t>
                      </a:r>
                      <a:endParaRPr lang="en-US" sz="2400" dirty="0">
                        <a:latin typeface="Comic Sans MS" panose="030F0702030302020204" pitchFamily="66" charset="0"/>
                      </a:endParaRPr>
                    </a:p>
                  </a:txBody>
                  <a:tcPr/>
                </a:tc>
                <a:extLst>
                  <a:ext uri="{0D108BD9-81ED-4DB2-BD59-A6C34878D82A}">
                    <a16:rowId xmlns:a16="http://schemas.microsoft.com/office/drawing/2014/main" xmlns="" val="2917525864"/>
                  </a:ext>
                </a:extLst>
              </a:tr>
              <a:tr h="439707">
                <a:tc>
                  <a:txBody>
                    <a:bodyPr/>
                    <a:lstStyle/>
                    <a:p>
                      <a:r>
                        <a:rPr lang="en-US" sz="2400" dirty="0" smtClean="0">
                          <a:latin typeface="Comic Sans MS" panose="030F0702030302020204" pitchFamily="66" charset="0"/>
                        </a:rPr>
                        <a:t>6</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Detector Circuit</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Simple</a:t>
                      </a:r>
                      <a:r>
                        <a:rPr lang="en-US" sz="2400" baseline="0" dirty="0" smtClean="0">
                          <a:latin typeface="Comic Sans MS" panose="030F0702030302020204" pitchFamily="66" charset="0"/>
                        </a:rPr>
                        <a:t> </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More complex</a:t>
                      </a:r>
                      <a:endParaRPr lang="en-US" sz="2400" dirty="0">
                        <a:latin typeface="Comic Sans MS" panose="030F0702030302020204" pitchFamily="66" charset="0"/>
                      </a:endParaRPr>
                    </a:p>
                  </a:txBody>
                  <a:tcPr/>
                </a:tc>
                <a:extLst>
                  <a:ext uri="{0D108BD9-81ED-4DB2-BD59-A6C34878D82A}">
                    <a16:rowId xmlns:a16="http://schemas.microsoft.com/office/drawing/2014/main" xmlns="" val="2762023130"/>
                  </a:ext>
                </a:extLst>
              </a:tr>
              <a:tr h="791473">
                <a:tc>
                  <a:txBody>
                    <a:bodyPr/>
                    <a:lstStyle/>
                    <a:p>
                      <a:r>
                        <a:rPr lang="en-US" sz="2400" dirty="0" smtClean="0">
                          <a:latin typeface="Comic Sans MS" panose="030F0702030302020204" pitchFamily="66" charset="0"/>
                        </a:rPr>
                        <a:t>7</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Conversion</a:t>
                      </a:r>
                      <a:r>
                        <a:rPr lang="en-US" sz="2400" baseline="0" dirty="0" smtClean="0">
                          <a:latin typeface="Comic Sans MS" panose="030F0702030302020204" pitchFamily="66" charset="0"/>
                        </a:rPr>
                        <a:t> efficiency</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0.5 to 1.0 A/W</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0.5 to 100 A/W</a:t>
                      </a:r>
                      <a:endParaRPr lang="en-US" sz="2400" dirty="0">
                        <a:latin typeface="Comic Sans MS" panose="030F0702030302020204" pitchFamily="66" charset="0"/>
                      </a:endParaRPr>
                    </a:p>
                  </a:txBody>
                  <a:tcPr/>
                </a:tc>
                <a:extLst>
                  <a:ext uri="{0D108BD9-81ED-4DB2-BD59-A6C34878D82A}">
                    <a16:rowId xmlns:a16="http://schemas.microsoft.com/office/drawing/2014/main" xmlns="" val="187842364"/>
                  </a:ext>
                </a:extLst>
              </a:tr>
              <a:tr h="439707">
                <a:tc>
                  <a:txBody>
                    <a:bodyPr/>
                    <a:lstStyle/>
                    <a:p>
                      <a:r>
                        <a:rPr lang="en-US" sz="2400" dirty="0" smtClean="0">
                          <a:latin typeface="Comic Sans MS" panose="030F0702030302020204" pitchFamily="66" charset="0"/>
                        </a:rPr>
                        <a:t>8</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Cost</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Cheaper </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More Expensive</a:t>
                      </a:r>
                      <a:endParaRPr lang="en-US" sz="2400" dirty="0">
                        <a:latin typeface="Comic Sans MS" panose="030F0702030302020204" pitchFamily="66" charset="0"/>
                      </a:endParaRPr>
                    </a:p>
                  </a:txBody>
                  <a:tcPr/>
                </a:tc>
                <a:extLst>
                  <a:ext uri="{0D108BD9-81ED-4DB2-BD59-A6C34878D82A}">
                    <a16:rowId xmlns:a16="http://schemas.microsoft.com/office/drawing/2014/main" xmlns="" val="758975926"/>
                  </a:ext>
                </a:extLst>
              </a:tr>
              <a:tr h="791473">
                <a:tc>
                  <a:txBody>
                    <a:bodyPr/>
                    <a:lstStyle/>
                    <a:p>
                      <a:r>
                        <a:rPr lang="en-US" sz="2400" dirty="0" smtClean="0">
                          <a:latin typeface="Comic Sans MS" panose="030F0702030302020204" pitchFamily="66" charset="0"/>
                        </a:rPr>
                        <a:t>9</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Support circuitry</a:t>
                      </a:r>
                      <a:r>
                        <a:rPr lang="en-US" sz="2400" baseline="0" dirty="0" smtClean="0">
                          <a:latin typeface="Comic Sans MS" panose="030F0702030302020204" pitchFamily="66" charset="0"/>
                        </a:rPr>
                        <a:t> required</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None </a:t>
                      </a:r>
                      <a:endParaRPr lang="en-US" sz="2400" dirty="0">
                        <a:latin typeface="Comic Sans MS" panose="030F0702030302020204" pitchFamily="66" charset="0"/>
                      </a:endParaRPr>
                    </a:p>
                  </a:txBody>
                  <a:tcPr/>
                </a:tc>
                <a:tc>
                  <a:txBody>
                    <a:bodyPr/>
                    <a:lstStyle/>
                    <a:p>
                      <a:r>
                        <a:rPr lang="en-US" sz="2400" dirty="0" smtClean="0">
                          <a:latin typeface="Comic Sans MS" panose="030F0702030302020204" pitchFamily="66" charset="0"/>
                        </a:rPr>
                        <a:t>High voltage and temperature</a:t>
                      </a:r>
                      <a:r>
                        <a:rPr lang="en-US" sz="2400" baseline="0" dirty="0" smtClean="0">
                          <a:latin typeface="Comic Sans MS" panose="030F0702030302020204" pitchFamily="66" charset="0"/>
                        </a:rPr>
                        <a:t> compensation</a:t>
                      </a:r>
                      <a:endParaRPr lang="en-US" sz="2400" dirty="0">
                        <a:latin typeface="Comic Sans MS" panose="030F0702030302020204" pitchFamily="66" charset="0"/>
                      </a:endParaRPr>
                    </a:p>
                  </a:txBody>
                  <a:tcPr/>
                </a:tc>
                <a:extLst>
                  <a:ext uri="{0D108BD9-81ED-4DB2-BD59-A6C34878D82A}">
                    <a16:rowId xmlns:a16="http://schemas.microsoft.com/office/drawing/2014/main" xmlns="" val="3767778312"/>
                  </a:ext>
                </a:extLst>
              </a:tr>
            </a:tbl>
          </a:graphicData>
        </a:graphic>
      </p:graphicFrame>
    </p:spTree>
    <p:extLst>
      <p:ext uri="{BB962C8B-B14F-4D97-AF65-F5344CB8AC3E}">
        <p14:creationId xmlns:p14="http://schemas.microsoft.com/office/powerpoint/2010/main" val="3101237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2979" y="1015462"/>
            <a:ext cx="8828689" cy="5299912"/>
          </a:xfrm>
          <a:prstGeom prst="rect">
            <a:avLst/>
          </a:prstGeom>
        </p:spPr>
        <p:txBody>
          <a:bodyPr wrap="square">
            <a:spAutoFit/>
          </a:bodyPr>
          <a:lstStyle/>
          <a:p>
            <a:pPr marL="533400" indent="-533400" algn="just">
              <a:spcBef>
                <a:spcPct val="20000"/>
              </a:spcBef>
              <a:buSzPct val="90000"/>
              <a:buFont typeface="+mj-lt"/>
              <a:buAutoNum type="alphaLcParenR" startAt="4"/>
              <a:defRPr/>
            </a:pPr>
            <a:r>
              <a:rPr lang="en-US" sz="3600" kern="0" dirty="0">
                <a:latin typeface="Comic Sans MS" panose="030F0702030302020204" pitchFamily="66" charset="0"/>
              </a:rPr>
              <a:t>Minimum </a:t>
            </a:r>
            <a:r>
              <a:rPr lang="en-US" sz="3600" kern="0" dirty="0" smtClean="0">
                <a:latin typeface="Comic Sans MS" panose="030F0702030302020204" pitchFamily="66" charset="0"/>
              </a:rPr>
              <a:t>noise and reasonable cost</a:t>
            </a:r>
          </a:p>
          <a:p>
            <a:pPr marL="533400" indent="-533400" algn="just">
              <a:spcBef>
                <a:spcPct val="20000"/>
              </a:spcBef>
              <a:buSzPct val="90000"/>
              <a:buFont typeface="+mj-lt"/>
              <a:buAutoNum type="alphaLcParenR" startAt="4"/>
              <a:defRPr/>
            </a:pPr>
            <a:r>
              <a:rPr lang="en-US" sz="3600" kern="0" dirty="0" smtClean="0">
                <a:latin typeface="Comic Sans MS" panose="030F0702030302020204" pitchFamily="66" charset="0"/>
              </a:rPr>
              <a:t>Insensitive to temperature variations</a:t>
            </a:r>
            <a:endParaRPr lang="en-US" sz="3600" kern="0" dirty="0">
              <a:latin typeface="Comic Sans MS" panose="030F0702030302020204" pitchFamily="66" charset="0"/>
            </a:endParaRPr>
          </a:p>
          <a:p>
            <a:pPr marL="533400" indent="-533400" algn="just">
              <a:spcBef>
                <a:spcPct val="20000"/>
              </a:spcBef>
              <a:buSzPct val="90000"/>
              <a:buFont typeface="+mj-lt"/>
              <a:buAutoNum type="alphaLcParenR" startAt="4"/>
              <a:defRPr/>
            </a:pPr>
            <a:r>
              <a:rPr lang="en-US" sz="3600" kern="0" dirty="0">
                <a:latin typeface="Comic Sans MS" panose="030F0702030302020204" pitchFamily="66" charset="0"/>
              </a:rPr>
              <a:t>Stability.</a:t>
            </a:r>
          </a:p>
          <a:p>
            <a:pPr marL="533400" indent="-533400" algn="just">
              <a:spcBef>
                <a:spcPct val="20000"/>
              </a:spcBef>
              <a:buSzPct val="90000"/>
              <a:buFont typeface="+mj-lt"/>
              <a:buAutoNum type="alphaLcParenR" startAt="4"/>
              <a:defRPr/>
            </a:pPr>
            <a:r>
              <a:rPr lang="en-US" sz="3600" kern="0" dirty="0">
                <a:latin typeface="Comic Sans MS" panose="030F0702030302020204" pitchFamily="66" charset="0"/>
              </a:rPr>
              <a:t>Small size</a:t>
            </a:r>
          </a:p>
          <a:p>
            <a:pPr marL="533400" indent="-533400" algn="just">
              <a:spcBef>
                <a:spcPct val="20000"/>
              </a:spcBef>
              <a:buSzPct val="90000"/>
              <a:buFont typeface="+mj-lt"/>
              <a:buAutoNum type="alphaLcParenR" startAt="4"/>
              <a:defRPr/>
            </a:pPr>
            <a:r>
              <a:rPr lang="en-US" sz="3600" kern="0" dirty="0">
                <a:latin typeface="Comic Sans MS" panose="030F0702030302020204" pitchFamily="66" charset="0"/>
              </a:rPr>
              <a:t>Low bias voltage.</a:t>
            </a:r>
          </a:p>
          <a:p>
            <a:pPr marL="533400" indent="-533400" algn="just">
              <a:spcBef>
                <a:spcPct val="20000"/>
              </a:spcBef>
              <a:buSzPct val="90000"/>
              <a:buFont typeface="+mj-lt"/>
              <a:buAutoNum type="alphaLcParenR" startAt="4"/>
              <a:defRPr/>
            </a:pPr>
            <a:r>
              <a:rPr lang="en-US" sz="3600" kern="0" dirty="0">
                <a:latin typeface="Comic Sans MS" panose="030F0702030302020204" pitchFamily="66" charset="0"/>
              </a:rPr>
              <a:t>High reliability</a:t>
            </a:r>
          </a:p>
          <a:p>
            <a:pPr marL="533400" indent="-533400" algn="just">
              <a:spcBef>
                <a:spcPct val="20000"/>
              </a:spcBef>
              <a:buSzPct val="90000"/>
              <a:buFont typeface="+mj-lt"/>
              <a:buAutoNum type="alphaLcParenR" startAt="4"/>
              <a:defRPr/>
            </a:pPr>
            <a:r>
              <a:rPr lang="en-US" sz="3600" kern="0" dirty="0">
                <a:latin typeface="Comic Sans MS" panose="030F0702030302020204" pitchFamily="66" charset="0"/>
              </a:rPr>
              <a:t>Low </a:t>
            </a:r>
            <a:r>
              <a:rPr lang="en-US" sz="3600" kern="0" dirty="0" smtClean="0">
                <a:latin typeface="Comic Sans MS" panose="030F0702030302020204" pitchFamily="66" charset="0"/>
              </a:rPr>
              <a:t>cost</a:t>
            </a:r>
          </a:p>
          <a:p>
            <a:pPr marL="533400" indent="-533400" algn="just">
              <a:spcBef>
                <a:spcPct val="20000"/>
              </a:spcBef>
              <a:buSzPct val="90000"/>
              <a:buFont typeface="+mj-lt"/>
              <a:buAutoNum type="alphaLcParenR" startAt="4"/>
              <a:defRPr/>
            </a:pPr>
            <a:r>
              <a:rPr lang="en-US" sz="3600" kern="0" dirty="0" smtClean="0">
                <a:latin typeface="Comic Sans MS" panose="030F0702030302020204" pitchFamily="66" charset="0"/>
              </a:rPr>
              <a:t>Long operating life</a:t>
            </a:r>
            <a:endParaRPr lang="en-US" sz="3600" kern="0" dirty="0">
              <a:latin typeface="Comic Sans MS" panose="030F0702030302020204" pitchFamily="66" charset="0"/>
            </a:endParaRPr>
          </a:p>
        </p:txBody>
      </p:sp>
      <p:sp>
        <p:nvSpPr>
          <p:cNvPr id="4" name="TextBox 3"/>
          <p:cNvSpPr txBox="1"/>
          <p:nvPr/>
        </p:nvSpPr>
        <p:spPr>
          <a:xfrm>
            <a:off x="2911365" y="126124"/>
            <a:ext cx="6949338" cy="646331"/>
          </a:xfrm>
          <a:prstGeom prst="rect">
            <a:avLst/>
          </a:prstGeom>
          <a:noFill/>
        </p:spPr>
        <p:txBody>
          <a:bodyPr wrap="none" rtlCol="0">
            <a:spAutoFit/>
          </a:bodyPr>
          <a:lstStyle/>
          <a:p>
            <a:r>
              <a:rPr lang="en-US" sz="3600" b="1" dirty="0" smtClean="0">
                <a:solidFill>
                  <a:srgbClr val="C00000"/>
                </a:solidFill>
                <a:latin typeface="Comic Sans MS" panose="030F0702030302020204" pitchFamily="66" charset="0"/>
              </a:rPr>
              <a:t>Photodetector - Requirements</a:t>
            </a:r>
            <a:endParaRPr lang="en-US" sz="3600" b="1" dirty="0">
              <a:solidFill>
                <a:srgbClr val="C00000"/>
              </a:solidFill>
              <a:latin typeface="Comic Sans MS" panose="030F0702030302020204" pitchFamily="66" charset="0"/>
            </a:endParaRPr>
          </a:p>
        </p:txBody>
      </p:sp>
    </p:spTree>
    <p:extLst>
      <p:ext uri="{BB962C8B-B14F-4D97-AF65-F5344CB8AC3E}">
        <p14:creationId xmlns:p14="http://schemas.microsoft.com/office/powerpoint/2010/main" val="2589066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534103" y="126124"/>
            <a:ext cx="3518338" cy="683172"/>
          </a:xfrm>
        </p:spPr>
        <p:txBody>
          <a:bodyPr>
            <a:normAutofit fontScale="90000"/>
          </a:bodyPr>
          <a:lstStyle/>
          <a:p>
            <a:r>
              <a:rPr lang="en-US" altLang="en-US" b="1" dirty="0" smtClean="0">
                <a:solidFill>
                  <a:srgbClr val="C00000"/>
                </a:solidFill>
                <a:latin typeface="Comic Sans MS" panose="030F0702030302020204" pitchFamily="66" charset="0"/>
              </a:rPr>
              <a:t>Photodiodes</a:t>
            </a:r>
            <a:endParaRPr lang="en-CA" altLang="en-US" b="1" dirty="0" smtClean="0">
              <a:solidFill>
                <a:srgbClr val="C00000"/>
              </a:solidFill>
              <a:latin typeface="Comic Sans MS" panose="030F0702030302020204" pitchFamily="66" charset="0"/>
            </a:endParaRPr>
          </a:p>
        </p:txBody>
      </p:sp>
      <p:sp>
        <p:nvSpPr>
          <p:cNvPr id="5" name="Rectangle 3"/>
          <p:cNvSpPr txBox="1">
            <a:spLocks noChangeArrowheads="1"/>
          </p:cNvSpPr>
          <p:nvPr/>
        </p:nvSpPr>
        <p:spPr>
          <a:xfrm>
            <a:off x="233854" y="722586"/>
            <a:ext cx="11695387" cy="61354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3600" dirty="0" smtClean="0">
                <a:latin typeface="Comic Sans MS" panose="030F0702030302020204" pitchFamily="66" charset="0"/>
              </a:rPr>
              <a:t>Due to above requirements, only </a:t>
            </a:r>
            <a:r>
              <a:rPr lang="en-US" altLang="en-US" sz="3600" i="1" dirty="0" smtClean="0">
                <a:latin typeface="Comic Sans MS" panose="030F0702030302020204" pitchFamily="66" charset="0"/>
              </a:rPr>
              <a:t>photodiodes </a:t>
            </a:r>
            <a:r>
              <a:rPr lang="en-US" altLang="en-US" sz="3600" dirty="0" smtClean="0">
                <a:latin typeface="Comic Sans MS" panose="030F0702030302020204" pitchFamily="66" charset="0"/>
              </a:rPr>
              <a:t>are used as photo detectors in optical communication systems</a:t>
            </a:r>
          </a:p>
          <a:p>
            <a:pPr algn="just"/>
            <a:endParaRPr lang="en-US" altLang="en-US" sz="3600" dirty="0" smtClean="0">
              <a:latin typeface="Comic Sans MS" panose="030F0702030302020204" pitchFamily="66" charset="0"/>
            </a:endParaRPr>
          </a:p>
          <a:p>
            <a:pPr algn="just"/>
            <a:r>
              <a:rPr lang="en-US" altLang="en-US" sz="3600" u="sng" dirty="0" smtClean="0">
                <a:solidFill>
                  <a:srgbClr val="0000CC"/>
                </a:solidFill>
                <a:latin typeface="Comic Sans MS" panose="030F0702030302020204" pitchFamily="66" charset="0"/>
              </a:rPr>
              <a:t>Positive-Intrinsic-Negative (</a:t>
            </a:r>
            <a:r>
              <a:rPr lang="en-US" altLang="en-US" sz="3600" i="1" u="sng" dirty="0" smtClean="0">
                <a:solidFill>
                  <a:srgbClr val="0000CC"/>
                </a:solidFill>
                <a:latin typeface="Comic Sans MS" panose="030F0702030302020204" pitchFamily="66" charset="0"/>
              </a:rPr>
              <a:t>pin</a:t>
            </a:r>
            <a:r>
              <a:rPr lang="en-US" altLang="en-US" sz="3600" u="sng" dirty="0" smtClean="0">
                <a:solidFill>
                  <a:srgbClr val="0000CC"/>
                </a:solidFill>
                <a:latin typeface="Comic Sans MS" panose="030F0702030302020204" pitchFamily="66" charset="0"/>
              </a:rPr>
              <a:t>)</a:t>
            </a:r>
            <a:r>
              <a:rPr lang="en-US" altLang="en-US" sz="3600" dirty="0" smtClean="0">
                <a:latin typeface="Comic Sans MS" panose="030F0702030302020204" pitchFamily="66" charset="0"/>
              </a:rPr>
              <a:t> photodiode</a:t>
            </a:r>
          </a:p>
          <a:p>
            <a:pPr lvl="1" algn="just"/>
            <a:r>
              <a:rPr lang="en-US" altLang="en-US" sz="3200" dirty="0" smtClean="0">
                <a:latin typeface="Comic Sans MS" panose="030F0702030302020204" pitchFamily="66" charset="0"/>
              </a:rPr>
              <a:t>No internal gain</a:t>
            </a:r>
          </a:p>
          <a:p>
            <a:pPr lvl="1" algn="just"/>
            <a:endParaRPr lang="en-US" altLang="en-US" sz="3200" dirty="0" smtClean="0">
              <a:latin typeface="Comic Sans MS" panose="030F0702030302020204" pitchFamily="66" charset="0"/>
            </a:endParaRPr>
          </a:p>
          <a:p>
            <a:pPr algn="just"/>
            <a:r>
              <a:rPr lang="en-US" altLang="en-US" sz="3600" u="sng" dirty="0" smtClean="0">
                <a:solidFill>
                  <a:srgbClr val="00B050"/>
                </a:solidFill>
                <a:latin typeface="Comic Sans MS" panose="030F0702030302020204" pitchFamily="66" charset="0"/>
              </a:rPr>
              <a:t>Avalanche Photo Diode (</a:t>
            </a:r>
            <a:r>
              <a:rPr lang="en-US" altLang="en-US" sz="3600" i="1" u="sng" dirty="0" smtClean="0">
                <a:solidFill>
                  <a:srgbClr val="00B050"/>
                </a:solidFill>
                <a:latin typeface="Comic Sans MS" panose="030F0702030302020204" pitchFamily="66" charset="0"/>
              </a:rPr>
              <a:t>APD</a:t>
            </a:r>
            <a:r>
              <a:rPr lang="en-US" altLang="en-US" sz="3600" u="sng" dirty="0" smtClean="0">
                <a:solidFill>
                  <a:srgbClr val="00B050"/>
                </a:solidFill>
                <a:latin typeface="Comic Sans MS" panose="030F0702030302020204" pitchFamily="66" charset="0"/>
              </a:rPr>
              <a:t>)</a:t>
            </a:r>
          </a:p>
          <a:p>
            <a:pPr lvl="1" algn="just"/>
            <a:r>
              <a:rPr lang="en-US" altLang="en-US" sz="3200" dirty="0" smtClean="0">
                <a:latin typeface="Comic Sans MS" panose="030F0702030302020204" pitchFamily="66" charset="0"/>
              </a:rPr>
              <a:t>An internal gain of </a:t>
            </a:r>
            <a:r>
              <a:rPr lang="en-US" altLang="en-US" sz="3200" i="1" dirty="0" smtClean="0">
                <a:latin typeface="Comic Sans MS" panose="030F0702030302020204" pitchFamily="66" charset="0"/>
              </a:rPr>
              <a:t>M </a:t>
            </a:r>
            <a:r>
              <a:rPr lang="en-US" altLang="en-US" sz="3200" dirty="0" smtClean="0">
                <a:latin typeface="Comic Sans MS" panose="030F0702030302020204" pitchFamily="66" charset="0"/>
              </a:rPr>
              <a:t>due to self multiplication</a:t>
            </a:r>
          </a:p>
          <a:p>
            <a:pPr lvl="1" algn="just"/>
            <a:endParaRPr lang="en-US" altLang="en-US" sz="3200" dirty="0" smtClean="0">
              <a:latin typeface="Comic Sans MS" panose="030F0702030302020204" pitchFamily="66" charset="0"/>
            </a:endParaRPr>
          </a:p>
          <a:p>
            <a:pPr algn="just"/>
            <a:r>
              <a:rPr lang="en-US" altLang="en-US" sz="3600" dirty="0" smtClean="0">
                <a:latin typeface="Comic Sans MS" panose="030F0702030302020204" pitchFamily="66" charset="0"/>
              </a:rPr>
              <a:t>Photodiodes are </a:t>
            </a:r>
            <a:r>
              <a:rPr lang="en-US" altLang="en-US" sz="3600" i="1" dirty="0" smtClean="0">
                <a:latin typeface="Comic Sans MS" panose="030F0702030302020204" pitchFamily="66" charset="0"/>
              </a:rPr>
              <a:t>reverse biased</a:t>
            </a:r>
            <a:r>
              <a:rPr lang="en-US" altLang="en-US" sz="3600" dirty="0" smtClean="0">
                <a:latin typeface="Comic Sans MS" panose="030F0702030302020204" pitchFamily="66" charset="0"/>
              </a:rPr>
              <a:t> for normal operation</a:t>
            </a:r>
            <a:endParaRPr lang="en-CA" altLang="en-US" sz="3600" dirty="0">
              <a:latin typeface="Comic Sans MS" panose="030F0702030302020204" pitchFamily="66" charset="0"/>
            </a:endParaRPr>
          </a:p>
        </p:txBody>
      </p:sp>
    </p:spTree>
    <p:extLst>
      <p:ext uri="{BB962C8B-B14F-4D97-AF65-F5344CB8AC3E}">
        <p14:creationId xmlns:p14="http://schemas.microsoft.com/office/powerpoint/2010/main" val="900836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6675" y="94593"/>
            <a:ext cx="7388561" cy="646331"/>
          </a:xfrm>
          <a:prstGeom prst="rect">
            <a:avLst/>
          </a:prstGeom>
          <a:noFill/>
        </p:spPr>
        <p:txBody>
          <a:bodyPr wrap="none" rtlCol="0">
            <a:spAutoFit/>
          </a:bodyPr>
          <a:lstStyle/>
          <a:p>
            <a:r>
              <a:rPr lang="en-US" sz="3600" b="1" dirty="0" smtClean="0">
                <a:solidFill>
                  <a:srgbClr val="C00000"/>
                </a:solidFill>
                <a:latin typeface="Comic Sans MS" panose="030F0702030302020204" pitchFamily="66" charset="0"/>
              </a:rPr>
              <a:t>Photodetector - Characteristics</a:t>
            </a:r>
            <a:endParaRPr lang="en-US" sz="3600" b="1" dirty="0">
              <a:solidFill>
                <a:srgbClr val="C00000"/>
              </a:solidFill>
              <a:latin typeface="Comic Sans MS" panose="030F0702030302020204" pitchFamily="66" charset="0"/>
            </a:endParaRPr>
          </a:p>
        </p:txBody>
      </p:sp>
      <p:sp>
        <p:nvSpPr>
          <p:cNvPr id="3" name="Rectangle 3"/>
          <p:cNvSpPr txBox="1">
            <a:spLocks noChangeArrowheads="1"/>
          </p:cNvSpPr>
          <p:nvPr/>
        </p:nvSpPr>
        <p:spPr>
          <a:xfrm>
            <a:off x="73573" y="740924"/>
            <a:ext cx="12044855" cy="61170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None/>
            </a:pPr>
            <a:r>
              <a:rPr lang="en-US" altLang="en-US" sz="4000" b="1" dirty="0" smtClean="0">
                <a:solidFill>
                  <a:srgbClr val="0000CC"/>
                </a:solidFill>
                <a:latin typeface="Comic Sans MS" panose="030F0702030302020204" pitchFamily="66" charset="0"/>
              </a:rPr>
              <a:t>1. Responsivity</a:t>
            </a:r>
          </a:p>
          <a:p>
            <a:pPr algn="just"/>
            <a:r>
              <a:rPr lang="en-US" altLang="en-US" sz="3600" dirty="0" smtClean="0">
                <a:latin typeface="Comic Sans MS" panose="030F0702030302020204" pitchFamily="66" charset="0"/>
              </a:rPr>
              <a:t>Responsivity – The ratio of current output (Amp) to the incident optical power (light input) [watts].</a:t>
            </a:r>
          </a:p>
          <a:p>
            <a:pPr lvl="1" algn="just"/>
            <a:r>
              <a:rPr lang="en-US" altLang="en-US" sz="3600" dirty="0" smtClean="0">
                <a:latin typeface="Comic Sans MS" panose="030F0702030302020204" pitchFamily="66" charset="0"/>
              </a:rPr>
              <a:t>varies with wavelength</a:t>
            </a:r>
          </a:p>
          <a:p>
            <a:pPr lvl="1" algn="just"/>
            <a:r>
              <a:rPr lang="en-US" altLang="en-US" sz="3600" dirty="0" smtClean="0">
                <a:latin typeface="Comic Sans MS" panose="030F0702030302020204" pitchFamily="66" charset="0"/>
              </a:rPr>
              <a:t>theoretical maximum responsivity: 1.05A/W at 1300nm</a:t>
            </a:r>
          </a:p>
          <a:p>
            <a:pPr lvl="1" algn="just"/>
            <a:r>
              <a:rPr lang="en-US" altLang="en-US" sz="3600" dirty="0" smtClean="0">
                <a:latin typeface="Comic Sans MS" panose="030F0702030302020204" pitchFamily="66" charset="0"/>
              </a:rPr>
              <a:t>typical responsivity: 0.8 - 0.9 A/W at 1300nm</a:t>
            </a:r>
          </a:p>
          <a:p>
            <a:pPr lvl="1" algn="just"/>
            <a:r>
              <a:rPr lang="en-US" altLang="en-US" sz="3600" dirty="0" smtClean="0">
                <a:latin typeface="Comic Sans MS" panose="030F0702030302020204" pitchFamily="66" charset="0"/>
              </a:rPr>
              <a:t>formula for theoretical maximum responsivity (quantum efficiency = 100%)</a:t>
            </a:r>
            <a:br>
              <a:rPr lang="en-US" altLang="en-US" sz="3600" dirty="0" smtClean="0">
                <a:latin typeface="Comic Sans MS" panose="030F0702030302020204" pitchFamily="66" charset="0"/>
              </a:rPr>
            </a:br>
            <a:r>
              <a:rPr lang="en-US" altLang="en-US" sz="3600" dirty="0" smtClean="0">
                <a:latin typeface="Comic Sans MS" panose="030F0702030302020204" pitchFamily="66" charset="0"/>
              </a:rPr>
              <a:t/>
            </a:r>
            <a:br>
              <a:rPr lang="en-US" altLang="en-US" sz="3600" dirty="0" smtClean="0">
                <a:latin typeface="Comic Sans MS" panose="030F0702030302020204" pitchFamily="66" charset="0"/>
              </a:rPr>
            </a:br>
            <a:r>
              <a:rPr lang="en-US" altLang="en-US" sz="3600" dirty="0" smtClean="0">
                <a:latin typeface="Comic Sans MS" panose="030F0702030302020204" pitchFamily="66" charset="0"/>
              </a:rPr>
              <a:t> </a:t>
            </a:r>
            <a:br>
              <a:rPr lang="en-US" altLang="en-US" sz="3600" dirty="0" smtClean="0">
                <a:latin typeface="Comic Sans MS" panose="030F0702030302020204" pitchFamily="66" charset="0"/>
              </a:rPr>
            </a:br>
            <a:r>
              <a:rPr lang="en-US" altLang="en-US" sz="3600" dirty="0" smtClean="0">
                <a:latin typeface="Comic Sans MS" panose="030F0702030302020204" pitchFamily="66" charset="0"/>
              </a:rPr>
              <a:t/>
            </a:r>
            <a:br>
              <a:rPr lang="en-US" altLang="en-US" sz="3600" dirty="0" smtClean="0">
                <a:latin typeface="Comic Sans MS" panose="030F0702030302020204" pitchFamily="66" charset="0"/>
              </a:rPr>
            </a:br>
            <a:endParaRPr lang="en-US" altLang="en-US" sz="3600" dirty="0" smtClean="0">
              <a:latin typeface="Comic Sans MS" panose="030F0702030302020204" pitchFamily="66" charset="0"/>
            </a:endParaRPr>
          </a:p>
          <a:p>
            <a:pPr lvl="1" algn="just"/>
            <a:endParaRPr lang="en-US" altLang="en-US" sz="3600" dirty="0">
              <a:latin typeface="Comic Sans MS" panose="030F0702030302020204" pitchFamily="66" charset="0"/>
            </a:endParaRPr>
          </a:p>
          <a:p>
            <a:pPr lvl="1" algn="just"/>
            <a:endParaRPr lang="en-US" altLang="en-US" sz="3600" dirty="0" smtClean="0">
              <a:latin typeface="Comic Sans MS" panose="030F0702030302020204" pitchFamily="66" charset="0"/>
            </a:endParaRPr>
          </a:p>
        </p:txBody>
      </p:sp>
      <p:graphicFrame>
        <p:nvGraphicFramePr>
          <p:cNvPr id="4" name="Object 7"/>
          <p:cNvGraphicFramePr>
            <a:graphicFrameLocks noChangeAspect="1"/>
          </p:cNvGraphicFramePr>
          <p:nvPr>
            <p:extLst>
              <p:ext uri="{D42A27DB-BD31-4B8C-83A1-F6EECF244321}">
                <p14:modId xmlns:p14="http://schemas.microsoft.com/office/powerpoint/2010/main" val="4161160872"/>
              </p:ext>
            </p:extLst>
          </p:nvPr>
        </p:nvGraphicFramePr>
        <p:xfrm>
          <a:off x="5096669" y="5757862"/>
          <a:ext cx="1998662" cy="1100138"/>
        </p:xfrm>
        <a:graphic>
          <a:graphicData uri="http://schemas.openxmlformats.org/presentationml/2006/ole">
            <mc:AlternateContent xmlns:mc="http://schemas.openxmlformats.org/markup-compatibility/2006">
              <mc:Choice xmlns:v="urn:schemas-microsoft-com:vml" Requires="v">
                <p:oleObj spid="_x0000_s1091" name="Equation" r:id="rId3" imgW="850680" imgH="469800" progId="">
                  <p:embed/>
                </p:oleObj>
              </mc:Choice>
              <mc:Fallback>
                <p:oleObj name="Equation" r:id="rId3" imgW="850680" imgH="469800" progId="">
                  <p:embed/>
                  <p:pic>
                    <p:nvPicPr>
                      <p:cNvPr id="0"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6669" y="5757862"/>
                        <a:ext cx="1998662" cy="1100138"/>
                      </a:xfrm>
                      <a:prstGeom prst="rect">
                        <a:avLst/>
                      </a:prstGeom>
                      <a:solidFill>
                        <a:srgbClr val="FF0000"/>
                      </a:solidFill>
                      <a:ln w="9525">
                        <a:solidFill>
                          <a:srgbClr val="FF0000"/>
                        </a:solidFill>
                        <a:miter lim="800000"/>
                        <a:headEnd/>
                        <a:tailEnd/>
                      </a:ln>
                    </p:spPr>
                  </p:pic>
                </p:oleObj>
              </mc:Fallback>
            </mc:AlternateContent>
          </a:graphicData>
        </a:graphic>
      </p:graphicFrame>
    </p:spTree>
    <p:extLst>
      <p:ext uri="{BB962C8B-B14F-4D97-AF65-F5344CB8AC3E}">
        <p14:creationId xmlns:p14="http://schemas.microsoft.com/office/powerpoint/2010/main" val="2207287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681664" y="690891"/>
                <a:ext cx="3422795" cy="10091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𝜂</m:t>
                      </m:r>
                      <m:r>
                        <a:rPr lang="en-US" sz="2800" i="0">
                          <a:latin typeface="Cambria Math" panose="02040503050406030204" pitchFamily="18" charset="0"/>
                        </a:rPr>
                        <m:t>=</m:t>
                      </m:r>
                      <m:f>
                        <m:fPr>
                          <m:ctrlPr>
                            <a:rPr lang="en-US" sz="2800" i="1">
                              <a:latin typeface="Cambria Math"/>
                            </a:rPr>
                          </m:ctrlPr>
                        </m:fPr>
                        <m:num>
                          <m:f>
                            <m:fPr>
                              <m:type m:val="lin"/>
                              <m:ctrlPr>
                                <a:rPr lang="en-US" sz="2800" i="1">
                                  <a:latin typeface="Cambria Math"/>
                                </a:rPr>
                              </m:ctrlPr>
                            </m:fPr>
                            <m:num>
                              <m:sSub>
                                <m:sSubPr>
                                  <m:ctrlPr>
                                    <a:rPr lang="en-US" sz="2800" i="1">
                                      <a:latin typeface="Cambria Math"/>
                                    </a:rPr>
                                  </m:ctrlPr>
                                </m:sSubPr>
                                <m:e>
                                  <m:r>
                                    <a:rPr lang="en-US" sz="2800" i="1">
                                      <a:latin typeface="Cambria Math" panose="02040503050406030204" pitchFamily="18" charset="0"/>
                                    </a:rPr>
                                    <m:t>𝐼</m:t>
                                  </m:r>
                                </m:e>
                                <m:sub>
                                  <m:r>
                                    <a:rPr lang="en-US" sz="2800" i="1">
                                      <a:latin typeface="Cambria Math" panose="02040503050406030204" pitchFamily="18" charset="0"/>
                                    </a:rPr>
                                    <m:t>𝑝</m:t>
                                  </m:r>
                                </m:sub>
                              </m:sSub>
                            </m:num>
                            <m:den>
                              <m:r>
                                <a:rPr lang="en-US" sz="2800" i="1">
                                  <a:latin typeface="Cambria Math" panose="02040503050406030204" pitchFamily="18" charset="0"/>
                                </a:rPr>
                                <m:t>𝑞</m:t>
                              </m:r>
                            </m:den>
                          </m:f>
                        </m:num>
                        <m:den>
                          <m:f>
                            <m:fPr>
                              <m:type m:val="lin"/>
                              <m:ctrlPr>
                                <a:rPr lang="en-US" sz="2800" i="1">
                                  <a:latin typeface="Cambria Math"/>
                                </a:rPr>
                              </m:ctrlPr>
                            </m:fPr>
                            <m:num>
                              <m:sSub>
                                <m:sSubPr>
                                  <m:ctrlPr>
                                    <a:rPr lang="en-US" sz="2800" i="1">
                                      <a:latin typeface="Cambria Math"/>
                                    </a:rPr>
                                  </m:ctrlPr>
                                </m:sSubPr>
                                <m:e>
                                  <m:r>
                                    <a:rPr lang="en-US" sz="2800" i="1">
                                      <a:latin typeface="Cambria Math" panose="02040503050406030204" pitchFamily="18" charset="0"/>
                                    </a:rPr>
                                    <m:t>𝑃</m:t>
                                  </m:r>
                                </m:e>
                                <m:sub>
                                  <m:r>
                                    <a:rPr lang="en-US" sz="2800" i="1">
                                      <a:latin typeface="Cambria Math" panose="02040503050406030204" pitchFamily="18" charset="0"/>
                                    </a:rPr>
                                    <m:t>𝑖𝑛</m:t>
                                  </m:r>
                                </m:sub>
                              </m:sSub>
                            </m:num>
                            <m:den>
                              <m:r>
                                <a:rPr lang="en-US" sz="2800" i="1">
                                  <a:latin typeface="Cambria Math" panose="02040503050406030204" pitchFamily="18" charset="0"/>
                                </a:rPr>
                                <m:t>h</m:t>
                              </m:r>
                            </m:den>
                          </m:f>
                          <m:r>
                            <a:rPr lang="en-US" sz="2800" i="1">
                              <a:latin typeface="Cambria Math" panose="02040503050406030204" pitchFamily="18" charset="0"/>
                            </a:rPr>
                            <m:t>𝜈</m:t>
                          </m:r>
                          <m:r>
                            <m:rPr>
                              <m:nor/>
                            </m:rPr>
                            <a:rPr lang="en-IN" sz="2800"/>
                            <m:t> </m:t>
                          </m:r>
                        </m:den>
                      </m:f>
                      <m:r>
                        <a:rPr lang="en-US" sz="2800" i="0">
                          <a:latin typeface="Cambria Math" panose="02040503050406030204" pitchFamily="18" charset="0"/>
                        </a:rPr>
                        <m:t>=</m:t>
                      </m:r>
                      <m:f>
                        <m:fPr>
                          <m:ctrlPr>
                            <a:rPr lang="en-US" sz="2800" i="1">
                              <a:latin typeface="Cambria Math"/>
                            </a:rPr>
                          </m:ctrlPr>
                        </m:fPr>
                        <m:num>
                          <m:sSub>
                            <m:sSubPr>
                              <m:ctrlPr>
                                <a:rPr lang="en-US" sz="2800" i="1">
                                  <a:latin typeface="Cambria Math"/>
                                </a:rPr>
                              </m:ctrlPr>
                            </m:sSubPr>
                            <m:e>
                              <m:r>
                                <a:rPr lang="en-US" sz="2800" i="1">
                                  <a:latin typeface="Cambria Math" panose="02040503050406030204" pitchFamily="18" charset="0"/>
                                </a:rPr>
                                <m:t>𝐼</m:t>
                              </m:r>
                            </m:e>
                            <m:sub>
                              <m:r>
                                <a:rPr lang="en-US" sz="2800" i="1">
                                  <a:latin typeface="Cambria Math" panose="02040503050406030204" pitchFamily="18" charset="0"/>
                                </a:rPr>
                                <m:t>𝑃</m:t>
                              </m:r>
                            </m:sub>
                          </m:sSub>
                        </m:num>
                        <m:den>
                          <m:r>
                            <a:rPr lang="en-US" sz="2800" i="1">
                              <a:latin typeface="Cambria Math" panose="02040503050406030204" pitchFamily="18" charset="0"/>
                            </a:rPr>
                            <m:t>𝑞</m:t>
                          </m:r>
                        </m:den>
                      </m:f>
                      <m:f>
                        <m:fPr>
                          <m:ctrlPr>
                            <a:rPr lang="en-US" sz="2800" i="1">
                              <a:latin typeface="Cambria Math"/>
                            </a:rPr>
                          </m:ctrlPr>
                        </m:fPr>
                        <m:num>
                          <m:r>
                            <a:rPr lang="en-US" sz="2800" i="1">
                              <a:latin typeface="Cambria Math" panose="02040503050406030204" pitchFamily="18" charset="0"/>
                            </a:rPr>
                            <m:t>h</m:t>
                          </m:r>
                          <m:r>
                            <a:rPr lang="en-US" sz="2800" i="1">
                              <a:latin typeface="Cambria Math" panose="02040503050406030204" pitchFamily="18" charset="0"/>
                            </a:rPr>
                            <m:t>𝜈</m:t>
                          </m:r>
                          <m:r>
                            <m:rPr>
                              <m:nor/>
                            </m:rPr>
                            <a:rPr lang="en-IN" sz="2800"/>
                            <m:t> </m:t>
                          </m:r>
                        </m:num>
                        <m:den>
                          <m:sSub>
                            <m:sSubPr>
                              <m:ctrlPr>
                                <a:rPr lang="en-US" sz="2800" i="1">
                                  <a:latin typeface="Cambria Math"/>
                                </a:rPr>
                              </m:ctrlPr>
                            </m:sSubPr>
                            <m:e>
                              <m:r>
                                <a:rPr lang="en-US" sz="2800" i="1">
                                  <a:latin typeface="Cambria Math" panose="02040503050406030204" pitchFamily="18" charset="0"/>
                                </a:rPr>
                                <m:t>𝑃</m:t>
                              </m:r>
                            </m:e>
                            <m:sub>
                              <m:r>
                                <a:rPr lang="en-US" sz="2800" i="1">
                                  <a:latin typeface="Cambria Math" panose="02040503050406030204" pitchFamily="18" charset="0"/>
                                </a:rPr>
                                <m:t>𝑖𝑛</m:t>
                              </m:r>
                            </m:sub>
                          </m:sSub>
                        </m:den>
                      </m:f>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1681664" y="690891"/>
                <a:ext cx="3422795" cy="1009187"/>
              </a:xfrm>
              <a:prstGeom prst="rect">
                <a:avLst/>
              </a:prstGeom>
              <a:blipFill rotWithShape="0">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764122" y="1902744"/>
                <a:ext cx="1661802" cy="9717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800" i="1">
                              <a:latin typeface="Cambria Math"/>
                            </a:rPr>
                          </m:ctrlPr>
                        </m:fPr>
                        <m:num>
                          <m:sSub>
                            <m:sSubPr>
                              <m:ctrlPr>
                                <a:rPr lang="en-US" sz="2800" i="1">
                                  <a:latin typeface="Cambria Math"/>
                                </a:rPr>
                              </m:ctrlPr>
                            </m:sSubPr>
                            <m:e>
                              <m:r>
                                <a:rPr lang="en-US" sz="2800" i="1">
                                  <a:latin typeface="Cambria Math" panose="02040503050406030204" pitchFamily="18" charset="0"/>
                                </a:rPr>
                                <m:t>𝐼</m:t>
                              </m:r>
                            </m:e>
                            <m:sub>
                              <m:r>
                                <a:rPr lang="en-US" sz="2800" i="1">
                                  <a:latin typeface="Cambria Math" panose="02040503050406030204" pitchFamily="18" charset="0"/>
                                </a:rPr>
                                <m:t>𝑃</m:t>
                              </m:r>
                            </m:sub>
                          </m:sSub>
                        </m:num>
                        <m:den>
                          <m:sSub>
                            <m:sSubPr>
                              <m:ctrlPr>
                                <a:rPr lang="en-US" sz="2800" i="1">
                                  <a:latin typeface="Cambria Math"/>
                                </a:rPr>
                              </m:ctrlPr>
                            </m:sSubPr>
                            <m:e>
                              <m:r>
                                <a:rPr lang="en-US" sz="2800" i="1">
                                  <a:latin typeface="Cambria Math" panose="02040503050406030204" pitchFamily="18" charset="0"/>
                                </a:rPr>
                                <m:t>𝑃</m:t>
                              </m:r>
                            </m:e>
                            <m:sub>
                              <m:r>
                                <a:rPr lang="en-US" sz="2800" i="1">
                                  <a:latin typeface="Cambria Math" panose="02040503050406030204" pitchFamily="18" charset="0"/>
                                </a:rPr>
                                <m:t>𝑖𝑛</m:t>
                              </m:r>
                            </m:sub>
                          </m:sSub>
                        </m:den>
                      </m:f>
                      <m:r>
                        <a:rPr lang="en-US" sz="2800" i="0">
                          <a:latin typeface="Cambria Math" panose="02040503050406030204" pitchFamily="18" charset="0"/>
                        </a:rPr>
                        <m:t>=</m:t>
                      </m:r>
                      <m:f>
                        <m:fPr>
                          <m:ctrlPr>
                            <a:rPr lang="en-US" sz="2800" i="1">
                              <a:latin typeface="Cambria Math"/>
                            </a:rPr>
                          </m:ctrlPr>
                        </m:fPr>
                        <m:num>
                          <m:r>
                            <a:rPr lang="en-US" sz="2800" i="1">
                              <a:latin typeface="Cambria Math" panose="02040503050406030204" pitchFamily="18" charset="0"/>
                            </a:rPr>
                            <m:t>𝜂</m:t>
                          </m:r>
                          <m:r>
                            <a:rPr lang="en-US" sz="2800" i="1">
                              <a:latin typeface="Cambria Math" panose="02040503050406030204" pitchFamily="18" charset="0"/>
                            </a:rPr>
                            <m:t>𝑞</m:t>
                          </m:r>
                        </m:num>
                        <m:den>
                          <m:r>
                            <a:rPr lang="en-US" sz="2800" i="1">
                              <a:latin typeface="Cambria Math" panose="02040503050406030204" pitchFamily="18" charset="0"/>
                            </a:rPr>
                            <m:t>h</m:t>
                          </m:r>
                          <m:r>
                            <a:rPr lang="en-US" sz="2800" i="1">
                              <a:latin typeface="Cambria Math" panose="02040503050406030204" pitchFamily="18" charset="0"/>
                            </a:rPr>
                            <m:t>𝜈</m:t>
                          </m:r>
                          <m:r>
                            <m:rPr>
                              <m:nor/>
                            </m:rPr>
                            <a:rPr lang="en-IN" sz="2800"/>
                            <m:t> </m:t>
                          </m:r>
                        </m:den>
                      </m:f>
                    </m:oMath>
                  </m:oMathPara>
                </a14:m>
                <a:endParaRPr lang="en-US" sz="2800" dirty="0"/>
              </a:p>
            </p:txBody>
          </p:sp>
        </mc:Choice>
        <mc:Fallback xmlns="">
          <p:sp>
            <p:nvSpPr>
              <p:cNvPr id="5" name="Rectangle 4"/>
              <p:cNvSpPr>
                <a:spLocks noRot="1" noChangeAspect="1" noMove="1" noResize="1" noEditPoints="1" noAdjustHandles="1" noChangeArrowheads="1" noChangeShapeType="1" noTextEdit="1"/>
              </p:cNvSpPr>
              <p:nvPr/>
            </p:nvSpPr>
            <p:spPr>
              <a:xfrm>
                <a:off x="1764122" y="1902744"/>
                <a:ext cx="1661802" cy="971741"/>
              </a:xfrm>
              <a:prstGeom prst="rect">
                <a:avLst/>
              </a:prstGeom>
              <a:blipFill rotWithShape="0">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681664" y="3077151"/>
                <a:ext cx="2477538"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𝑅</m:t>
                      </m:r>
                      <m:r>
                        <a:rPr lang="en-US" sz="2800" i="0">
                          <a:latin typeface="Cambria Math" panose="02040503050406030204" pitchFamily="18" charset="0"/>
                        </a:rPr>
                        <m:t>=</m:t>
                      </m:r>
                      <m:f>
                        <m:fPr>
                          <m:ctrlPr>
                            <a:rPr lang="en-US" sz="2800" i="1">
                              <a:latin typeface="Cambria Math"/>
                            </a:rPr>
                          </m:ctrlPr>
                        </m:fPr>
                        <m:num>
                          <m:r>
                            <a:rPr lang="en-US" sz="2800" i="1">
                              <a:latin typeface="Cambria Math" panose="02040503050406030204" pitchFamily="18" charset="0"/>
                            </a:rPr>
                            <m:t>𝜂</m:t>
                          </m:r>
                          <m:r>
                            <a:rPr lang="en-US" sz="2800" i="1">
                              <a:latin typeface="Cambria Math" panose="02040503050406030204" pitchFamily="18" charset="0"/>
                            </a:rPr>
                            <m:t>𝑞</m:t>
                          </m:r>
                        </m:num>
                        <m:den>
                          <m:r>
                            <a:rPr lang="en-US" sz="2800" i="1">
                              <a:latin typeface="Cambria Math" panose="02040503050406030204" pitchFamily="18" charset="0"/>
                            </a:rPr>
                            <m:t>h</m:t>
                          </m:r>
                          <m:r>
                            <a:rPr lang="en-US" sz="2800" i="1">
                              <a:latin typeface="Cambria Math" panose="02040503050406030204" pitchFamily="18" charset="0"/>
                            </a:rPr>
                            <m:t>𝜈</m:t>
                          </m:r>
                          <m:r>
                            <m:rPr>
                              <m:nor/>
                            </m:rPr>
                            <a:rPr lang="en-IN" sz="2800"/>
                            <m:t> </m:t>
                          </m:r>
                        </m:den>
                      </m:f>
                      <m:r>
                        <a:rPr lang="en-US" sz="2800" i="0">
                          <a:latin typeface="Cambria Math" panose="02040503050406030204" pitchFamily="18" charset="0"/>
                        </a:rPr>
                        <m:t>=</m:t>
                      </m:r>
                      <m:f>
                        <m:fPr>
                          <m:ctrlPr>
                            <a:rPr lang="en-US" sz="2800" i="1">
                              <a:latin typeface="Cambria Math"/>
                            </a:rPr>
                          </m:ctrlPr>
                        </m:fPr>
                        <m:num>
                          <m:r>
                            <a:rPr lang="en-US" sz="2800" i="1">
                              <a:latin typeface="Cambria Math" panose="02040503050406030204" pitchFamily="18" charset="0"/>
                            </a:rPr>
                            <m:t>𝜂</m:t>
                          </m:r>
                          <m:r>
                            <a:rPr lang="en-US" sz="2800" i="1">
                              <a:latin typeface="Cambria Math" panose="02040503050406030204" pitchFamily="18" charset="0"/>
                            </a:rPr>
                            <m:t>𝑞</m:t>
                          </m:r>
                          <m:r>
                            <a:rPr lang="en-US" sz="2800" i="1">
                              <a:latin typeface="Cambria Math" panose="02040503050406030204" pitchFamily="18" charset="0"/>
                            </a:rPr>
                            <m:t>𝜆</m:t>
                          </m:r>
                        </m:num>
                        <m:den>
                          <m:r>
                            <a:rPr lang="en-US" sz="2800" i="1">
                              <a:latin typeface="Cambria Math" panose="02040503050406030204" pitchFamily="18" charset="0"/>
                            </a:rPr>
                            <m:t>h𝑐</m:t>
                          </m:r>
                        </m:den>
                      </m:f>
                    </m:oMath>
                  </m:oMathPara>
                </a14:m>
                <a:endParaRPr lang="en-US" sz="2800" dirty="0"/>
              </a:p>
            </p:txBody>
          </p:sp>
        </mc:Choice>
        <mc:Fallback xmlns="">
          <p:sp>
            <p:nvSpPr>
              <p:cNvPr id="6" name="Rectangle 5"/>
              <p:cNvSpPr>
                <a:spLocks noRot="1" noChangeAspect="1" noMove="1" noResize="1" noEditPoints="1" noAdjustHandles="1" noChangeArrowheads="1" noChangeShapeType="1" noTextEdit="1"/>
              </p:cNvSpPr>
              <p:nvPr/>
            </p:nvSpPr>
            <p:spPr>
              <a:xfrm>
                <a:off x="1681664" y="3077151"/>
                <a:ext cx="2477538" cy="910699"/>
              </a:xfrm>
              <a:prstGeom prst="rect">
                <a:avLst/>
              </a:prstGeom>
              <a:blipFill rotWithShape="0">
                <a:blip r:embed="rId5"/>
                <a:stretch>
                  <a:fillRect/>
                </a:stretch>
              </a:blipFill>
            </p:spPr>
            <p:txBody>
              <a:bodyPr/>
              <a:lstStyle/>
              <a:p>
                <a:r>
                  <a:rPr lang="en-IN">
                    <a:noFill/>
                  </a:rPr>
                  <a:t> </a:t>
                </a:r>
              </a:p>
            </p:txBody>
          </p:sp>
        </mc:Fallback>
      </mc:AlternateContent>
      <p:graphicFrame>
        <p:nvGraphicFramePr>
          <p:cNvPr id="9" name="Object 2"/>
          <p:cNvGraphicFramePr>
            <a:graphicFrameLocks noChangeAspect="1"/>
          </p:cNvGraphicFramePr>
          <p:nvPr>
            <p:extLst>
              <p:ext uri="{D42A27DB-BD31-4B8C-83A1-F6EECF244321}">
                <p14:modId xmlns:p14="http://schemas.microsoft.com/office/powerpoint/2010/main" val="2788506790"/>
              </p:ext>
            </p:extLst>
          </p:nvPr>
        </p:nvGraphicFramePr>
        <p:xfrm>
          <a:off x="1520205" y="4141657"/>
          <a:ext cx="2734732" cy="1760484"/>
        </p:xfrm>
        <a:graphic>
          <a:graphicData uri="http://schemas.openxmlformats.org/presentationml/2006/ole">
            <mc:AlternateContent xmlns:mc="http://schemas.openxmlformats.org/markup-compatibility/2006">
              <mc:Choice xmlns:v="urn:schemas-microsoft-com:vml" Requires="v">
                <p:oleObj spid="_x0000_s18476" name="Equation" r:id="rId6" imgW="609336" imgH="393529" progId="Equation.3">
                  <p:embed/>
                </p:oleObj>
              </mc:Choice>
              <mc:Fallback>
                <p:oleObj name="Equation" r:id="rId6" imgW="609336" imgH="393529" progId="Equation.3">
                  <p:embed/>
                  <p:pic>
                    <p:nvPicPr>
                      <p:cNvPr id="0" name="Picture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0205" y="4141657"/>
                        <a:ext cx="2734732" cy="1760484"/>
                      </a:xfrm>
                      <a:prstGeom prst="rect">
                        <a:avLst/>
                      </a:prstGeom>
                      <a:solidFill>
                        <a:schemeClr val="accent1"/>
                      </a:solidFill>
                    </p:spPr>
                  </p:pic>
                </p:oleObj>
              </mc:Fallback>
            </mc:AlternateContent>
          </a:graphicData>
        </a:graphic>
      </p:graphicFrame>
      <p:sp>
        <p:nvSpPr>
          <p:cNvPr id="10" name="Text Box 6"/>
          <p:cNvSpPr txBox="1">
            <a:spLocks noChangeArrowheads="1"/>
          </p:cNvSpPr>
          <p:nvPr/>
        </p:nvSpPr>
        <p:spPr bwMode="auto">
          <a:xfrm>
            <a:off x="722586" y="6307473"/>
            <a:ext cx="457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dirty="0" smtClean="0">
                <a:cs typeface="Times New Roman" panose="02020603050405020304" pitchFamily="18" charset="0"/>
              </a:rPr>
              <a:t>q=1.6x10</a:t>
            </a:r>
            <a:r>
              <a:rPr lang="en-US" altLang="en-US" baseline="30000" dirty="0" smtClean="0">
                <a:cs typeface="Times New Roman" panose="02020603050405020304" pitchFamily="18" charset="0"/>
              </a:rPr>
              <a:t>-19</a:t>
            </a:r>
            <a:r>
              <a:rPr lang="en-US" altLang="en-US" dirty="0">
                <a:cs typeface="Times New Roman" panose="02020603050405020304" pitchFamily="18" charset="0"/>
              </a:rPr>
              <a:t>, </a:t>
            </a:r>
            <a:r>
              <a:rPr lang="en-US" altLang="en-US" dirty="0" smtClean="0">
                <a:cs typeface="Times New Roman" panose="02020603050405020304" pitchFamily="18" charset="0"/>
              </a:rPr>
              <a:t>h=6.63x10</a:t>
            </a:r>
            <a:r>
              <a:rPr lang="en-US" altLang="en-US" baseline="30000" dirty="0" smtClean="0">
                <a:cs typeface="Times New Roman" panose="02020603050405020304" pitchFamily="18" charset="0"/>
              </a:rPr>
              <a:t>-34</a:t>
            </a:r>
            <a:r>
              <a:rPr lang="en-US" altLang="en-US" dirty="0">
                <a:cs typeface="Times New Roman" panose="02020603050405020304" pitchFamily="18" charset="0"/>
              </a:rPr>
              <a:t>, </a:t>
            </a:r>
            <a:r>
              <a:rPr lang="en-US" altLang="en-US" dirty="0" smtClean="0">
                <a:cs typeface="Times New Roman" panose="02020603050405020304" pitchFamily="18" charset="0"/>
              </a:rPr>
              <a:t>c=3x10</a:t>
            </a:r>
            <a:r>
              <a:rPr lang="en-US" altLang="en-US" baseline="30000" dirty="0" smtClean="0">
                <a:cs typeface="Times New Roman" panose="02020603050405020304" pitchFamily="18" charset="0"/>
              </a:rPr>
              <a:t>8</a:t>
            </a:r>
            <a:endParaRPr lang="el-GR" altLang="en-US" baseline="30000" dirty="0">
              <a:cs typeface="Times New Roman" panose="02020603050405020304" pitchFamily="18" charset="0"/>
            </a:endParaRPr>
          </a:p>
        </p:txBody>
      </p:sp>
      <p:sp>
        <p:nvSpPr>
          <p:cNvPr id="11" name="Rectangle 10"/>
          <p:cNvSpPr/>
          <p:nvPr/>
        </p:nvSpPr>
        <p:spPr>
          <a:xfrm>
            <a:off x="4908350" y="4377560"/>
            <a:ext cx="6096000" cy="1785104"/>
          </a:xfrm>
          <a:prstGeom prst="rect">
            <a:avLst/>
          </a:prstGeom>
        </p:spPr>
        <p:txBody>
          <a:bodyPr>
            <a:spAutoFit/>
          </a:bodyPr>
          <a:lstStyle/>
          <a:p>
            <a:pPr lvl="1"/>
            <a:r>
              <a:rPr lang="en-US" altLang="en-US" sz="2200" dirty="0">
                <a:latin typeface="Comic Sans MS" panose="030F0702030302020204" pitchFamily="66" charset="0"/>
              </a:rPr>
              <a:t>where:</a:t>
            </a:r>
            <a:br>
              <a:rPr lang="en-US" altLang="en-US" sz="2200" dirty="0">
                <a:latin typeface="Comic Sans MS" panose="030F0702030302020204" pitchFamily="66" charset="0"/>
              </a:rPr>
            </a:br>
            <a:r>
              <a:rPr lang="en-US" altLang="en-US" sz="2200" dirty="0">
                <a:latin typeface="Comic Sans MS" panose="030F0702030302020204" pitchFamily="66" charset="0"/>
              </a:rPr>
              <a:t>R = theoretical maximum responitivity in Amps/Watt</a:t>
            </a:r>
            <a:br>
              <a:rPr lang="en-US" altLang="en-US" sz="2200" dirty="0">
                <a:latin typeface="Comic Sans MS" panose="030F0702030302020204" pitchFamily="66" charset="0"/>
              </a:rPr>
            </a:br>
            <a:r>
              <a:rPr lang="en-US" altLang="en-US" sz="2200" dirty="0">
                <a:latin typeface="Comic Sans MS" panose="030F0702030302020204" pitchFamily="66" charset="0"/>
                <a:sym typeface="Symbol" panose="05050102010706020507" pitchFamily="18" charset="2"/>
              </a:rPr>
              <a:t></a:t>
            </a:r>
            <a:r>
              <a:rPr lang="en-US" altLang="en-US" sz="2200" dirty="0">
                <a:latin typeface="Comic Sans MS" panose="030F0702030302020204" pitchFamily="66" charset="0"/>
              </a:rPr>
              <a:t> = quantum efficiency</a:t>
            </a:r>
            <a:br>
              <a:rPr lang="en-US" altLang="en-US" sz="2200" dirty="0">
                <a:latin typeface="Comic Sans MS" panose="030F0702030302020204" pitchFamily="66" charset="0"/>
              </a:rPr>
            </a:br>
            <a:r>
              <a:rPr lang="en-US" altLang="en-US" sz="2200" dirty="0">
                <a:latin typeface="Comic Sans MS" panose="030F0702030302020204" pitchFamily="66" charset="0"/>
                <a:sym typeface="Symbol" panose="05050102010706020507" pitchFamily="18" charset="2"/>
              </a:rPr>
              <a:t></a:t>
            </a:r>
            <a:r>
              <a:rPr lang="en-US" altLang="en-US" sz="2200" dirty="0">
                <a:latin typeface="Comic Sans MS" panose="030F0702030302020204" pitchFamily="66" charset="0"/>
              </a:rPr>
              <a:t> = wavelength in nanometers</a:t>
            </a:r>
          </a:p>
        </p:txBody>
      </p:sp>
      <p:sp>
        <p:nvSpPr>
          <p:cNvPr id="12" name="Rectangle 11"/>
          <p:cNvSpPr/>
          <p:nvPr/>
        </p:nvSpPr>
        <p:spPr>
          <a:xfrm>
            <a:off x="206246" y="164812"/>
            <a:ext cx="2278188" cy="523220"/>
          </a:xfrm>
          <a:prstGeom prst="rect">
            <a:avLst/>
          </a:prstGeom>
        </p:spPr>
        <p:txBody>
          <a:bodyPr wrap="none">
            <a:spAutoFit/>
          </a:bodyPr>
          <a:lstStyle/>
          <a:p>
            <a:pPr algn="just">
              <a:buFont typeface="Wingdings" panose="05000000000000000000" pitchFamily="2" charset="2"/>
              <a:buNone/>
            </a:pPr>
            <a:r>
              <a:rPr lang="en-US" altLang="en-US" sz="2800" b="1" dirty="0">
                <a:solidFill>
                  <a:srgbClr val="C00000"/>
                </a:solidFill>
                <a:latin typeface="Comic Sans MS" panose="030F0702030302020204" pitchFamily="66" charset="0"/>
              </a:rPr>
              <a:t>Responsivity</a:t>
            </a:r>
          </a:p>
        </p:txBody>
      </p:sp>
    </p:spTree>
    <p:extLst>
      <p:ext uri="{BB962C8B-B14F-4D97-AF65-F5344CB8AC3E}">
        <p14:creationId xmlns:p14="http://schemas.microsoft.com/office/powerpoint/2010/main" val="1110369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2249" y="483476"/>
            <a:ext cx="11592910" cy="5509200"/>
          </a:xfrm>
          <a:prstGeom prst="rect">
            <a:avLst/>
          </a:prstGeom>
          <a:noFill/>
        </p:spPr>
        <p:txBody>
          <a:bodyPr wrap="square" rtlCol="0">
            <a:spAutoFit/>
          </a:bodyPr>
          <a:lstStyle/>
          <a:p>
            <a:r>
              <a:rPr lang="en-US" sz="3200" dirty="0" smtClean="0">
                <a:latin typeface="Comic Sans MS" panose="030F0702030302020204" pitchFamily="66" charset="0"/>
              </a:rPr>
              <a:t>Responsivity gives transfer characteristics of detector i.e. photo current per unit incident optical power.</a:t>
            </a:r>
          </a:p>
          <a:p>
            <a:endParaRPr lang="en-US" sz="3200" dirty="0" smtClean="0">
              <a:latin typeface="Comic Sans MS" panose="030F0702030302020204" pitchFamily="66" charset="0"/>
            </a:endParaRPr>
          </a:p>
          <a:p>
            <a:r>
              <a:rPr lang="en-US" sz="3200" dirty="0" smtClean="0">
                <a:latin typeface="Comic Sans MS" panose="030F0702030302020204" pitchFamily="66" charset="0"/>
              </a:rPr>
              <a:t>Typical responsivities of PIN photodiodes are</a:t>
            </a:r>
          </a:p>
          <a:p>
            <a:endParaRPr lang="en-US" sz="3200" dirty="0">
              <a:latin typeface="Comic Sans MS" panose="030F0702030302020204" pitchFamily="66" charset="0"/>
            </a:endParaRPr>
          </a:p>
          <a:p>
            <a:pPr marL="457200" indent="-457200">
              <a:buFont typeface="Arial" panose="020B0604020202020204" pitchFamily="34" charset="0"/>
              <a:buChar char="•"/>
            </a:pPr>
            <a:r>
              <a:rPr lang="en-US" sz="3200" dirty="0" smtClean="0">
                <a:latin typeface="Comic Sans MS" panose="030F0702030302020204" pitchFamily="66" charset="0"/>
              </a:rPr>
              <a:t>Silicon PIN photodiode at 900 nm 		</a:t>
            </a:r>
            <a:r>
              <a:rPr lang="en-US" sz="3200" dirty="0" smtClean="0">
                <a:latin typeface="Comic Sans MS" panose="030F0702030302020204" pitchFamily="66" charset="0"/>
                <a:sym typeface="Wingdings" panose="05000000000000000000" pitchFamily="2" charset="2"/>
              </a:rPr>
              <a:t>  0.65 A/W</a:t>
            </a:r>
          </a:p>
          <a:p>
            <a:pPr marL="457200" indent="-457200">
              <a:buFont typeface="Arial" panose="020B0604020202020204" pitchFamily="34" charset="0"/>
              <a:buChar char="•"/>
            </a:pPr>
            <a:endParaRPr lang="en-US" sz="3200" dirty="0">
              <a:latin typeface="Comic Sans MS" panose="030F0702030302020204" pitchFamily="66" charset="0"/>
              <a:sym typeface="Wingdings" panose="05000000000000000000" pitchFamily="2" charset="2"/>
            </a:endParaRPr>
          </a:p>
          <a:p>
            <a:pPr marL="457200" indent="-457200">
              <a:buFont typeface="Arial" panose="020B0604020202020204" pitchFamily="34" charset="0"/>
              <a:buChar char="•"/>
            </a:pPr>
            <a:r>
              <a:rPr lang="en-US" sz="3200" dirty="0" smtClean="0">
                <a:latin typeface="Comic Sans MS" panose="030F0702030302020204" pitchFamily="66" charset="0"/>
                <a:sym typeface="Wingdings" panose="05000000000000000000" pitchFamily="2" charset="2"/>
              </a:rPr>
              <a:t>Germanium PIN photodiode at 1300 nm 	 0.45 A/W</a:t>
            </a:r>
          </a:p>
          <a:p>
            <a:pPr marL="457200" indent="-457200">
              <a:buFont typeface="Arial" panose="020B0604020202020204" pitchFamily="34" charset="0"/>
              <a:buChar char="•"/>
            </a:pPr>
            <a:endParaRPr lang="en-US" sz="3200" dirty="0">
              <a:latin typeface="Comic Sans MS" panose="030F0702030302020204" pitchFamily="66" charset="0"/>
              <a:sym typeface="Wingdings" panose="05000000000000000000" pitchFamily="2" charset="2"/>
            </a:endParaRPr>
          </a:p>
          <a:p>
            <a:pPr marL="457200" indent="-457200">
              <a:buFont typeface="Arial" panose="020B0604020202020204" pitchFamily="34" charset="0"/>
              <a:buChar char="•"/>
            </a:pPr>
            <a:r>
              <a:rPr lang="en-US" sz="3200" dirty="0" smtClean="0">
                <a:latin typeface="Comic Sans MS" panose="030F0702030302020204" pitchFamily="66" charset="0"/>
                <a:sym typeface="Wingdings" panose="05000000000000000000" pitchFamily="2" charset="2"/>
              </a:rPr>
              <a:t>InGaAs PIN photodiode at 1300 nm 	 0.9 A/W</a:t>
            </a:r>
            <a:endParaRPr lang="en-US" sz="3200" dirty="0" smtClean="0">
              <a:latin typeface="Comic Sans MS" panose="030F0702030302020204" pitchFamily="66" charset="0"/>
            </a:endParaRPr>
          </a:p>
          <a:p>
            <a:endParaRPr lang="en-US" sz="3200" dirty="0">
              <a:latin typeface="Comic Sans MS" panose="030F0702030302020204" pitchFamily="66" charset="0"/>
            </a:endParaRPr>
          </a:p>
        </p:txBody>
      </p:sp>
    </p:spTree>
    <p:extLst>
      <p:ext uri="{BB962C8B-B14F-4D97-AF65-F5344CB8AC3E}">
        <p14:creationId xmlns:p14="http://schemas.microsoft.com/office/powerpoint/2010/main" val="20456099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2351" y="772890"/>
            <a:ext cx="3578224" cy="461665"/>
          </a:xfrm>
          <a:prstGeom prst="rect">
            <a:avLst/>
          </a:prstGeom>
        </p:spPr>
        <p:txBody>
          <a:bodyPr wrap="none">
            <a:spAutoFit/>
          </a:bodyPr>
          <a:lstStyle/>
          <a:p>
            <a:pPr>
              <a:buFont typeface="Wingdings" panose="05000000000000000000" pitchFamily="2" charset="2"/>
              <a:buNone/>
            </a:pPr>
            <a:r>
              <a:rPr lang="en-US" altLang="en-US" sz="2400" b="1" dirty="0" smtClean="0">
                <a:solidFill>
                  <a:srgbClr val="0000CC"/>
                </a:solidFill>
                <a:latin typeface="Comic Sans MS" panose="030F0702030302020204" pitchFamily="66" charset="0"/>
              </a:rPr>
              <a:t>2. Quantum Efficiency</a:t>
            </a:r>
            <a:endParaRPr lang="en-US" altLang="en-US" sz="2400" b="1" dirty="0">
              <a:solidFill>
                <a:srgbClr val="0000CC"/>
              </a:solidFill>
              <a:latin typeface="Comic Sans MS" panose="030F0702030302020204" pitchFamily="66" charset="0"/>
            </a:endParaRPr>
          </a:p>
        </p:txBody>
      </p:sp>
      <p:sp>
        <p:nvSpPr>
          <p:cNvPr id="3" name="TextBox 2"/>
          <p:cNvSpPr txBox="1"/>
          <p:nvPr/>
        </p:nvSpPr>
        <p:spPr>
          <a:xfrm>
            <a:off x="2785240" y="-6018"/>
            <a:ext cx="7388561" cy="646331"/>
          </a:xfrm>
          <a:prstGeom prst="rect">
            <a:avLst/>
          </a:prstGeom>
          <a:noFill/>
        </p:spPr>
        <p:txBody>
          <a:bodyPr wrap="none" rtlCol="0">
            <a:spAutoFit/>
          </a:bodyPr>
          <a:lstStyle/>
          <a:p>
            <a:r>
              <a:rPr lang="en-US" sz="3600" b="1" dirty="0" smtClean="0">
                <a:solidFill>
                  <a:srgbClr val="C00000"/>
                </a:solidFill>
                <a:latin typeface="Comic Sans MS" panose="030F0702030302020204" pitchFamily="66" charset="0"/>
              </a:rPr>
              <a:t>Photodetector - Characteristics</a:t>
            </a:r>
            <a:endParaRPr lang="en-US" sz="3600" b="1" dirty="0">
              <a:solidFill>
                <a:srgbClr val="C00000"/>
              </a:solidFill>
              <a:latin typeface="Comic Sans MS" panose="030F0702030302020204" pitchFamily="66" charset="0"/>
            </a:endParaRPr>
          </a:p>
        </p:txBody>
      </p:sp>
      <p:pic>
        <p:nvPicPr>
          <p:cNvPr id="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0955" y="740924"/>
            <a:ext cx="4732338" cy="4137025"/>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 name="Rectangle 3"/>
          <p:cNvSpPr txBox="1">
            <a:spLocks noChangeArrowheads="1"/>
          </p:cNvSpPr>
          <p:nvPr/>
        </p:nvSpPr>
        <p:spPr>
          <a:xfrm>
            <a:off x="533400" y="1447800"/>
            <a:ext cx="5791200" cy="22098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dirty="0" smtClean="0">
                <a:latin typeface="Comic Sans MS" panose="030F0702030302020204" pitchFamily="66" charset="0"/>
              </a:rPr>
              <a:t>Quantum Efficiency -  ratio of primary  electron-hole pairs </a:t>
            </a:r>
            <a:br>
              <a:rPr lang="en-US" altLang="en-US" dirty="0" smtClean="0">
                <a:latin typeface="Comic Sans MS" panose="030F0702030302020204" pitchFamily="66" charset="0"/>
              </a:rPr>
            </a:br>
            <a:r>
              <a:rPr lang="en-US" altLang="en-US" dirty="0" smtClean="0">
                <a:latin typeface="Comic Sans MS" panose="030F0702030302020204" pitchFamily="66" charset="0"/>
              </a:rPr>
              <a:t>created by incident  photons to the  photons incident  on the diode material</a:t>
            </a:r>
            <a:endParaRPr lang="en-US" altLang="en-US" dirty="0">
              <a:latin typeface="Comic Sans MS" panose="030F0702030302020204" pitchFamily="66" charset="0"/>
            </a:endParaRPr>
          </a:p>
        </p:txBody>
      </p:sp>
      <p:grpSp>
        <p:nvGrpSpPr>
          <p:cNvPr id="6" name="Group 12"/>
          <p:cNvGrpSpPr>
            <a:grpSpLocks/>
          </p:cNvGrpSpPr>
          <p:nvPr/>
        </p:nvGrpSpPr>
        <p:grpSpPr bwMode="auto">
          <a:xfrm>
            <a:off x="811819" y="3533474"/>
            <a:ext cx="6061840" cy="707886"/>
            <a:chOff x="990600" y="3733800"/>
            <a:chExt cx="6061840" cy="708583"/>
          </a:xfrm>
        </p:grpSpPr>
        <p:graphicFrame>
          <p:nvGraphicFramePr>
            <p:cNvPr id="7" name="Object 4"/>
            <p:cNvGraphicFramePr>
              <a:graphicFrameLocks noChangeAspect="1"/>
            </p:cNvGraphicFramePr>
            <p:nvPr/>
          </p:nvGraphicFramePr>
          <p:xfrm>
            <a:off x="990600" y="3886200"/>
            <a:ext cx="594295" cy="381000"/>
          </p:xfrm>
          <a:graphic>
            <a:graphicData uri="http://schemas.openxmlformats.org/presentationml/2006/ole">
              <mc:AlternateContent xmlns:mc="http://schemas.openxmlformats.org/markup-compatibility/2006">
                <mc:Choice xmlns:v="urn:schemas-microsoft-com:vml" Requires="v">
                  <p:oleObj spid="_x0000_s2211" name="Equation" r:id="rId4" imgW="253780" imgH="164957" progId="Equation.3">
                    <p:embed/>
                  </p:oleObj>
                </mc:Choice>
                <mc:Fallback>
                  <p:oleObj name="Equation" r:id="rId4" imgW="253780" imgH="164957" progId="Equation.3">
                    <p:embed/>
                    <p:pic>
                      <p:nvPicPr>
                        <p:cNvPr id="0" name="Picture 1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886200"/>
                          <a:ext cx="59429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Box 11"/>
            <p:cNvSpPr txBox="1">
              <a:spLocks noChangeArrowheads="1"/>
            </p:cNvSpPr>
            <p:nvPr/>
          </p:nvSpPr>
          <p:spPr bwMode="auto">
            <a:xfrm>
              <a:off x="1523999" y="3733800"/>
              <a:ext cx="5528441" cy="708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b="1" u="sng" dirty="0">
                  <a:latin typeface="Comic Sans MS" panose="030F0702030302020204" pitchFamily="66" charset="0"/>
                </a:rPr>
                <a:t>number of </a:t>
              </a:r>
              <a:r>
                <a:rPr lang="en-US" altLang="en-US" sz="2000" b="1" u="sng" dirty="0" smtClean="0">
                  <a:latin typeface="Comic Sans MS" panose="030F0702030302020204" pitchFamily="66" charset="0"/>
                </a:rPr>
                <a:t>electrons-hole pairs generated</a:t>
              </a:r>
            </a:p>
            <a:p>
              <a:r>
                <a:rPr lang="en-US" altLang="en-US" sz="2000" b="1" dirty="0" smtClean="0">
                  <a:latin typeface="Comic Sans MS" panose="030F0702030302020204" pitchFamily="66" charset="0"/>
                </a:rPr>
                <a:t>number of incident photons</a:t>
              </a:r>
              <a:endParaRPr lang="en-US" altLang="en-US" sz="2000" b="1" dirty="0">
                <a:latin typeface="Comic Sans MS" panose="030F0702030302020204" pitchFamily="66" charset="0"/>
              </a:endParaRPr>
            </a:p>
          </p:txBody>
        </p:sp>
      </p:grpSp>
      <p:graphicFrame>
        <p:nvGraphicFramePr>
          <p:cNvPr id="9" name="Object 3"/>
          <p:cNvGraphicFramePr>
            <a:graphicFrameLocks noChangeAspect="1"/>
          </p:cNvGraphicFramePr>
          <p:nvPr>
            <p:extLst>
              <p:ext uri="{D42A27DB-BD31-4B8C-83A1-F6EECF244321}">
                <p14:modId xmlns:p14="http://schemas.microsoft.com/office/powerpoint/2010/main" val="351004379"/>
              </p:ext>
            </p:extLst>
          </p:nvPr>
        </p:nvGraphicFramePr>
        <p:xfrm>
          <a:off x="1447800" y="4422392"/>
          <a:ext cx="1547648" cy="1064008"/>
        </p:xfrm>
        <a:graphic>
          <a:graphicData uri="http://schemas.openxmlformats.org/presentationml/2006/ole">
            <mc:AlternateContent xmlns:mc="http://schemas.openxmlformats.org/markup-compatibility/2006">
              <mc:Choice xmlns:v="urn:schemas-microsoft-com:vml" Requires="v">
                <p:oleObj spid="_x0000_s2212" name="Equation" r:id="rId6" imgW="431613" imgH="469696" progId="">
                  <p:embed/>
                </p:oleObj>
              </mc:Choice>
              <mc:Fallback>
                <p:oleObj name="Equation" r:id="rId6" imgW="431613" imgH="469696" progId="">
                  <p:embed/>
                  <p:pic>
                    <p:nvPicPr>
                      <p:cNvPr id="0" name="Picture 1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4422392"/>
                        <a:ext cx="1547648" cy="1064008"/>
                      </a:xfrm>
                      <a:prstGeom prst="rect">
                        <a:avLst/>
                      </a:prstGeom>
                      <a:solidFill>
                        <a:srgbClr val="FF0000"/>
                      </a:solidFill>
                      <a:ln w="9525">
                        <a:solidFill>
                          <a:srgbClr val="FF0000"/>
                        </a:solidFill>
                        <a:miter lim="800000"/>
                        <a:headEnd/>
                        <a:tailEnd/>
                      </a:ln>
                    </p:spPr>
                  </p:pic>
                </p:oleObj>
              </mc:Fallback>
            </mc:AlternateContent>
          </a:graphicData>
        </a:graphic>
      </p:graphicFrame>
      <p:sp>
        <p:nvSpPr>
          <p:cNvPr id="10" name="TextBox 13"/>
          <p:cNvSpPr txBox="1">
            <a:spLocks noChangeArrowheads="1"/>
          </p:cNvSpPr>
          <p:nvPr/>
        </p:nvSpPr>
        <p:spPr bwMode="auto">
          <a:xfrm>
            <a:off x="304800" y="5486400"/>
            <a:ext cx="11634952"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latin typeface="Comic Sans MS" panose="030F0702030302020204" pitchFamily="66" charset="0"/>
              </a:rPr>
              <a:t>where </a:t>
            </a:r>
            <a:r>
              <a:rPr lang="en-US" altLang="en-US" sz="2000" dirty="0" err="1">
                <a:latin typeface="Comic Sans MS" panose="030F0702030302020204" pitchFamily="66" charset="0"/>
              </a:rPr>
              <a:t>r</a:t>
            </a:r>
            <a:r>
              <a:rPr lang="en-US" altLang="en-US" sz="2000" baseline="-25000" dirty="0" err="1">
                <a:latin typeface="Comic Sans MS" panose="030F0702030302020204" pitchFamily="66" charset="0"/>
              </a:rPr>
              <a:t>p</a:t>
            </a:r>
            <a:r>
              <a:rPr lang="en-US" altLang="en-US" sz="2000" dirty="0">
                <a:latin typeface="Comic Sans MS" panose="030F0702030302020204" pitchFamily="66" charset="0"/>
              </a:rPr>
              <a:t> is the incident photon rate (photon per second) and r</a:t>
            </a:r>
            <a:r>
              <a:rPr lang="en-US" altLang="en-US" sz="2000" baseline="-25000" dirty="0">
                <a:latin typeface="Comic Sans MS" panose="030F0702030302020204" pitchFamily="66" charset="0"/>
              </a:rPr>
              <a:t>e </a:t>
            </a:r>
            <a:r>
              <a:rPr lang="en-US" altLang="en-US" sz="2000" dirty="0">
                <a:latin typeface="Comic Sans MS" panose="030F0702030302020204" pitchFamily="66" charset="0"/>
              </a:rPr>
              <a:t>is the corresponding electron rate (electrons per second</a:t>
            </a:r>
            <a:r>
              <a:rPr lang="en-US" altLang="en-US" sz="2000" dirty="0" smtClean="0">
                <a:latin typeface="Comic Sans MS" panose="030F0702030302020204" pitchFamily="66" charset="0"/>
              </a:rPr>
              <a:t>)</a:t>
            </a:r>
          </a:p>
          <a:p>
            <a:endParaRPr lang="en-US" altLang="en-US" sz="2000" dirty="0">
              <a:latin typeface="Comic Sans MS" panose="030F0702030302020204" pitchFamily="66" charset="0"/>
            </a:endParaRPr>
          </a:p>
          <a:p>
            <a:r>
              <a:rPr lang="en-US" altLang="en-US" sz="2000" dirty="0" err="1" smtClean="0">
                <a:latin typeface="Comic Sans MS" panose="030F0702030302020204" pitchFamily="66" charset="0"/>
              </a:rPr>
              <a:t>I</a:t>
            </a:r>
            <a:r>
              <a:rPr lang="en-US" altLang="en-US" sz="2000" baseline="-25000" dirty="0" err="1" smtClean="0">
                <a:latin typeface="Comic Sans MS" panose="030F0702030302020204" pitchFamily="66" charset="0"/>
              </a:rPr>
              <a:t>p</a:t>
            </a:r>
            <a:r>
              <a:rPr lang="en-US" altLang="en-US" sz="2000" dirty="0" smtClean="0">
                <a:latin typeface="Comic Sans MS" panose="030F0702030302020204" pitchFamily="66" charset="0"/>
              </a:rPr>
              <a:t> is average photo current ; P</a:t>
            </a:r>
            <a:r>
              <a:rPr lang="en-US" altLang="en-US" sz="2000" baseline="-25000" dirty="0" smtClean="0">
                <a:latin typeface="Comic Sans MS" panose="030F0702030302020204" pitchFamily="66" charset="0"/>
              </a:rPr>
              <a:t>in</a:t>
            </a:r>
            <a:r>
              <a:rPr lang="en-US" altLang="en-US" sz="2000" dirty="0" smtClean="0">
                <a:latin typeface="Comic Sans MS" panose="030F0702030302020204" pitchFamily="66" charset="0"/>
              </a:rPr>
              <a:t> is average optical power incident on photodetector</a:t>
            </a:r>
            <a:endParaRPr lang="en-US" altLang="en-US" sz="2000" dirty="0">
              <a:latin typeface="Comic Sans MS" panose="030F0702030302020204" pitchFamily="66" charset="0"/>
            </a:endParaRPr>
          </a:p>
        </p:txBody>
      </p:sp>
      <p:sp>
        <p:nvSpPr>
          <p:cNvPr id="11" name="Text Box 6"/>
          <p:cNvSpPr txBox="1">
            <a:spLocks noChangeArrowheads="1"/>
          </p:cNvSpPr>
          <p:nvPr/>
        </p:nvSpPr>
        <p:spPr bwMode="auto">
          <a:xfrm>
            <a:off x="8284780" y="4898805"/>
            <a:ext cx="348812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000" dirty="0"/>
              <a:t>T</a:t>
            </a:r>
            <a:r>
              <a:rPr lang="en-US" altLang="en-US" sz="1000" dirty="0" smtClean="0"/>
              <a:t>ypical </a:t>
            </a:r>
            <a:r>
              <a:rPr lang="en-US" altLang="en-US" sz="1000" dirty="0"/>
              <a:t>Spectral Response of Various Detector Materials</a:t>
            </a:r>
          </a:p>
          <a:p>
            <a:pPr>
              <a:spcBef>
                <a:spcPct val="50000"/>
              </a:spcBef>
            </a:pPr>
            <a:endParaRPr lang="en-US" altLang="en-US" sz="1000" i="1" dirty="0"/>
          </a:p>
        </p:txBody>
      </p:sp>
      <p:graphicFrame>
        <p:nvGraphicFramePr>
          <p:cNvPr id="12" name="Object 5"/>
          <p:cNvGraphicFramePr>
            <a:graphicFrameLocks noChangeAspect="1"/>
          </p:cNvGraphicFramePr>
          <p:nvPr>
            <p:extLst>
              <p:ext uri="{D42A27DB-BD31-4B8C-83A1-F6EECF244321}">
                <p14:modId xmlns:p14="http://schemas.microsoft.com/office/powerpoint/2010/main" val="437971754"/>
              </p:ext>
            </p:extLst>
          </p:nvPr>
        </p:nvGraphicFramePr>
        <p:xfrm>
          <a:off x="3603625" y="4372429"/>
          <a:ext cx="1849438" cy="1168400"/>
        </p:xfrm>
        <a:graphic>
          <a:graphicData uri="http://schemas.openxmlformats.org/presentationml/2006/ole">
            <mc:AlternateContent xmlns:mc="http://schemas.openxmlformats.org/markup-compatibility/2006">
              <mc:Choice xmlns:v="urn:schemas-microsoft-com:vml" Requires="v">
                <p:oleObj spid="_x0000_s2213" name="Equation" r:id="rId8" imgW="723600" imgH="457200" progId="">
                  <p:embed/>
                </p:oleObj>
              </mc:Choice>
              <mc:Fallback>
                <p:oleObj name="Equation" r:id="rId8" imgW="723600" imgH="457200" progId="">
                  <p:embed/>
                  <p:pic>
                    <p:nvPicPr>
                      <p:cNvPr id="0" name="Picture 1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3625" y="4372429"/>
                        <a:ext cx="1849438" cy="116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116044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1981</Words>
  <Application>Microsoft Office PowerPoint</Application>
  <PresentationFormat>Custom</PresentationFormat>
  <Paragraphs>271</Paragraphs>
  <Slides>32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Office Theme</vt:lpstr>
      <vt:lpstr>Equation</vt:lpstr>
      <vt:lpstr>PowerPoint Presentation</vt:lpstr>
      <vt:lpstr>PowerPoint Presentation</vt:lpstr>
      <vt:lpstr>PowerPoint Presentation</vt:lpstr>
      <vt:lpstr>PowerPoint Presentation</vt:lpstr>
      <vt:lpstr>Photodiodes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Response Time</vt:lpstr>
      <vt:lpstr>PowerPoint Presentation</vt:lpstr>
      <vt:lpstr>The PIN Photo-Detector </vt:lpstr>
      <vt:lpstr>The PIN Photo-Detector </vt:lpstr>
      <vt:lpstr>The PIN Photo-Detector </vt:lpstr>
      <vt:lpstr>The PIN Photo-Detector </vt:lpstr>
      <vt:lpstr>The PIN Photo-Detector </vt:lpstr>
      <vt:lpstr>The PIN Photo-Detector </vt:lpstr>
      <vt:lpstr>The PIN Photo-Detector </vt:lpstr>
      <vt:lpstr>PowerPoint Presentation</vt:lpstr>
      <vt:lpstr>Avalanche Photodiodes </vt:lpstr>
      <vt:lpstr>Avalanche Photodiodes </vt:lpstr>
      <vt:lpstr>Avalanche Photodiodes </vt:lpstr>
      <vt:lpstr>Avalanche Photodiodes </vt:lpstr>
      <vt:lpstr>Avalanche Photodiodes </vt:lpstr>
      <vt:lpstr>Avalanche Photodiodes </vt:lpstr>
      <vt:lpstr>PowerPoint Presentation</vt:lpstr>
      <vt:lpstr>Avalanche Photodiodes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Sathiyan Samikannu</dc:creator>
  <cp:lastModifiedBy>Vimala</cp:lastModifiedBy>
  <cp:revision>60</cp:revision>
  <dcterms:created xsi:type="dcterms:W3CDTF">2018-08-24T05:29:32Z</dcterms:created>
  <dcterms:modified xsi:type="dcterms:W3CDTF">2021-03-25T07:00:55Z</dcterms:modified>
</cp:coreProperties>
</file>