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52"/>
  </p:notesMasterIdLst>
  <p:sldIdLst>
    <p:sldId id="258" r:id="rId2"/>
    <p:sldId id="259" r:id="rId3"/>
    <p:sldId id="304" r:id="rId4"/>
    <p:sldId id="262" r:id="rId5"/>
    <p:sldId id="306" r:id="rId6"/>
    <p:sldId id="307" r:id="rId7"/>
    <p:sldId id="308" r:id="rId8"/>
    <p:sldId id="309" r:id="rId9"/>
    <p:sldId id="310" r:id="rId10"/>
    <p:sldId id="311" r:id="rId11"/>
    <p:sldId id="313" r:id="rId12"/>
    <p:sldId id="363" r:id="rId13"/>
    <p:sldId id="263" r:id="rId14"/>
    <p:sldId id="315" r:id="rId15"/>
    <p:sldId id="316" r:id="rId16"/>
    <p:sldId id="317" r:id="rId17"/>
    <p:sldId id="318" r:id="rId18"/>
    <p:sldId id="319" r:id="rId19"/>
    <p:sldId id="266" r:id="rId20"/>
    <p:sldId id="267" r:id="rId21"/>
    <p:sldId id="361" r:id="rId22"/>
    <p:sldId id="268" r:id="rId23"/>
    <p:sldId id="321" r:id="rId24"/>
    <p:sldId id="357" r:id="rId25"/>
    <p:sldId id="358" r:id="rId26"/>
    <p:sldId id="322" r:id="rId27"/>
    <p:sldId id="324" r:id="rId28"/>
    <p:sldId id="325" r:id="rId29"/>
    <p:sldId id="326" r:id="rId30"/>
    <p:sldId id="327" r:id="rId31"/>
    <p:sldId id="328" r:id="rId32"/>
    <p:sldId id="330" r:id="rId33"/>
    <p:sldId id="354" r:id="rId34"/>
    <p:sldId id="355" r:id="rId35"/>
    <p:sldId id="332" r:id="rId36"/>
    <p:sldId id="333" r:id="rId37"/>
    <p:sldId id="334" r:id="rId38"/>
    <p:sldId id="335" r:id="rId39"/>
    <p:sldId id="359" r:id="rId40"/>
    <p:sldId id="337" r:id="rId41"/>
    <p:sldId id="338" r:id="rId42"/>
    <p:sldId id="351" r:id="rId43"/>
    <p:sldId id="349" r:id="rId44"/>
    <p:sldId id="341" r:id="rId45"/>
    <p:sldId id="353" r:id="rId46"/>
    <p:sldId id="352" r:id="rId47"/>
    <p:sldId id="342" r:id="rId48"/>
    <p:sldId id="343" r:id="rId49"/>
    <p:sldId id="344" r:id="rId50"/>
    <p:sldId id="345"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22" y="-14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3C7DB8B-3963-42B4-8E13-460C78F3ED2F}" type="datetimeFigureOut">
              <a:rPr lang="en-US"/>
              <a:pPr>
                <a:defRPr/>
              </a:pPr>
              <a:t>3/25/2021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35C23A47-A35B-46D5-A051-F2BEABF596FD}" type="slidenum">
              <a:rPr lang="en-IN"/>
              <a:pPr>
                <a:defRPr/>
              </a:pPr>
              <a:t>‹#›</a:t>
            </a:fld>
            <a:endParaRPr lang="en-IN"/>
          </a:p>
        </p:txBody>
      </p:sp>
    </p:spTree>
    <p:extLst>
      <p:ext uri="{BB962C8B-B14F-4D97-AF65-F5344CB8AC3E}">
        <p14:creationId xmlns:p14="http://schemas.microsoft.com/office/powerpoint/2010/main" val="2848133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55300"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850A5F9-1044-4C89-9D45-7C31A7956482}" type="slidenum">
              <a:rPr lang="en-US" altLang="en-US" smtClean="0"/>
              <a:pPr eaLnBrk="1" hangingPunct="1"/>
              <a:t>45</a:t>
            </a:fld>
            <a:endParaRPr lang="en-US" altLang="en-US" smtClean="0"/>
          </a:p>
        </p:txBody>
      </p:sp>
      <p:sp>
        <p:nvSpPr>
          <p:cNvPr id="6451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4178041-838C-4C79-9678-5C7B37A247D2}" type="slidenum">
              <a:rPr lang="en-US" altLang="en-US" smtClean="0"/>
              <a:pPr eaLnBrk="1" hangingPunct="1"/>
              <a:t>46</a:t>
            </a:fld>
            <a:endParaRPr lang="en-US" altLang="en-US" smtClean="0"/>
          </a:p>
        </p:txBody>
      </p:sp>
      <p:sp>
        <p:nvSpPr>
          <p:cNvPr id="6553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6EE727C-80DA-4300-B46A-31D05729AE35}" type="slidenum">
              <a:rPr lang="en-US" altLang="en-US" smtClean="0"/>
              <a:pPr eaLnBrk="1" hangingPunct="1"/>
              <a:t>21</a:t>
            </a:fld>
            <a:endParaRPr lang="en-US" altLang="en-US" smtClean="0"/>
          </a:p>
        </p:txBody>
      </p:sp>
      <p:sp>
        <p:nvSpPr>
          <p:cNvPr id="5632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2387B23-31F0-4C26-934D-F032840FE680}" type="slidenum">
              <a:rPr lang="en-US" altLang="en-US" smtClean="0"/>
              <a:pPr eaLnBrk="1" hangingPunct="1"/>
              <a:t>24</a:t>
            </a:fld>
            <a:endParaRPr lang="en-US" altLang="en-US" smtClean="0"/>
          </a:p>
        </p:txBody>
      </p:sp>
      <p:sp>
        <p:nvSpPr>
          <p:cNvPr id="5734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116058B-59F2-4A6A-BCDD-114330BAC2BD}" type="slidenum">
              <a:rPr lang="en-US" altLang="en-US" smtClean="0"/>
              <a:pPr eaLnBrk="1" hangingPunct="1"/>
              <a:t>25</a:t>
            </a:fld>
            <a:endParaRPr lang="en-US" altLang="en-US" smtClean="0"/>
          </a:p>
        </p:txBody>
      </p:sp>
      <p:sp>
        <p:nvSpPr>
          <p:cNvPr id="5837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9284E81-2E64-4BFD-B7FC-B51C2CB1ACEF}" type="slidenum">
              <a:rPr lang="en-US" altLang="en-US" smtClean="0"/>
              <a:pPr eaLnBrk="1" hangingPunct="1"/>
              <a:t>33</a:t>
            </a:fld>
            <a:endParaRPr lang="en-US" altLang="en-US" smtClean="0"/>
          </a:p>
        </p:txBody>
      </p:sp>
      <p:sp>
        <p:nvSpPr>
          <p:cNvPr id="5939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BCFB092-B9B7-4ECC-BC58-42878124A17E}" type="slidenum">
              <a:rPr lang="en-US" altLang="en-US" smtClean="0"/>
              <a:pPr eaLnBrk="1" hangingPunct="1"/>
              <a:t>34</a:t>
            </a:fld>
            <a:endParaRPr lang="en-US" altLang="en-US" smtClean="0"/>
          </a:p>
        </p:txBody>
      </p:sp>
      <p:sp>
        <p:nvSpPr>
          <p:cNvPr id="6041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679B91D-0E8A-4575-9A4B-F0FEFB98BC3C}" type="slidenum">
              <a:rPr lang="en-US" altLang="en-US" smtClean="0"/>
              <a:pPr eaLnBrk="1" hangingPunct="1"/>
              <a:t>39</a:t>
            </a:fld>
            <a:endParaRPr lang="en-US" altLang="en-US" smtClean="0"/>
          </a:p>
        </p:txBody>
      </p:sp>
      <p:sp>
        <p:nvSpPr>
          <p:cNvPr id="6144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C640E22-8BA3-4E18-8FC0-C18B80094CB5}" type="slidenum">
              <a:rPr lang="en-US" altLang="en-US" smtClean="0"/>
              <a:pPr eaLnBrk="1" hangingPunct="1"/>
              <a:t>42</a:t>
            </a:fld>
            <a:endParaRPr lang="en-US" altLang="en-US" smtClean="0"/>
          </a:p>
        </p:txBody>
      </p:sp>
      <p:sp>
        <p:nvSpPr>
          <p:cNvPr id="6246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C6909FB-D2B2-47E6-8515-24E29194BA53}" type="slidenum">
              <a:rPr lang="en-US" altLang="en-US" smtClean="0"/>
              <a:pPr eaLnBrk="1" hangingPunct="1"/>
              <a:t>43</a:t>
            </a:fld>
            <a:endParaRPr lang="en-US" altLang="en-US" smtClean="0"/>
          </a:p>
        </p:txBody>
      </p:sp>
      <p:sp>
        <p:nvSpPr>
          <p:cNvPr id="6349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4AD89F-2482-48D0-BF9E-E7687A8C6457}" type="slidenum">
              <a:rPr lang="en-US"/>
              <a:pPr>
                <a:defRPr/>
              </a:pPr>
              <a:t>‹#›</a:t>
            </a:fld>
            <a:endParaRPr lang="en-US"/>
          </a:p>
        </p:txBody>
      </p:sp>
    </p:spTree>
    <p:extLst>
      <p:ext uri="{BB962C8B-B14F-4D97-AF65-F5344CB8AC3E}">
        <p14:creationId xmlns:p14="http://schemas.microsoft.com/office/powerpoint/2010/main" val="38659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777E3D-0A35-4461-B8A3-9BE07BD049F2}" type="slidenum">
              <a:rPr lang="en-US"/>
              <a:pPr>
                <a:defRPr/>
              </a:pPr>
              <a:t>‹#›</a:t>
            </a:fld>
            <a:endParaRPr lang="en-US"/>
          </a:p>
        </p:txBody>
      </p:sp>
    </p:spTree>
    <p:extLst>
      <p:ext uri="{BB962C8B-B14F-4D97-AF65-F5344CB8AC3E}">
        <p14:creationId xmlns:p14="http://schemas.microsoft.com/office/powerpoint/2010/main" val="374110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4016F0-C54F-434D-8A86-9C61AECC66FE}" type="slidenum">
              <a:rPr lang="en-US"/>
              <a:pPr>
                <a:defRPr/>
              </a:pPr>
              <a:t>‹#›</a:t>
            </a:fld>
            <a:endParaRPr lang="en-US"/>
          </a:p>
        </p:txBody>
      </p:sp>
    </p:spTree>
    <p:extLst>
      <p:ext uri="{BB962C8B-B14F-4D97-AF65-F5344CB8AC3E}">
        <p14:creationId xmlns:p14="http://schemas.microsoft.com/office/powerpoint/2010/main" val="162042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3915A9-E769-4231-8605-DD9B1A81737F}" type="slidenum">
              <a:rPr lang="en-US"/>
              <a:pPr>
                <a:defRPr/>
              </a:pPr>
              <a:t>‹#›</a:t>
            </a:fld>
            <a:endParaRPr lang="en-US"/>
          </a:p>
        </p:txBody>
      </p:sp>
    </p:spTree>
    <p:extLst>
      <p:ext uri="{BB962C8B-B14F-4D97-AF65-F5344CB8AC3E}">
        <p14:creationId xmlns:p14="http://schemas.microsoft.com/office/powerpoint/2010/main" val="245639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7DFECF-258B-4FC7-90E3-B7193814C81B}" type="slidenum">
              <a:rPr lang="en-US"/>
              <a:pPr>
                <a:defRPr/>
              </a:pPr>
              <a:t>‹#›</a:t>
            </a:fld>
            <a:endParaRPr lang="en-US"/>
          </a:p>
        </p:txBody>
      </p:sp>
    </p:spTree>
    <p:extLst>
      <p:ext uri="{BB962C8B-B14F-4D97-AF65-F5344CB8AC3E}">
        <p14:creationId xmlns:p14="http://schemas.microsoft.com/office/powerpoint/2010/main" val="918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B05BC8-C7C7-4787-B718-2EDCCEE98F14}" type="slidenum">
              <a:rPr lang="en-US"/>
              <a:pPr>
                <a:defRPr/>
              </a:pPr>
              <a:t>‹#›</a:t>
            </a:fld>
            <a:endParaRPr lang="en-US"/>
          </a:p>
        </p:txBody>
      </p:sp>
    </p:spTree>
    <p:extLst>
      <p:ext uri="{BB962C8B-B14F-4D97-AF65-F5344CB8AC3E}">
        <p14:creationId xmlns:p14="http://schemas.microsoft.com/office/powerpoint/2010/main" val="337267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6F94403-BF7C-459A-8EF9-EFFDD2C9B241}" type="slidenum">
              <a:rPr lang="en-US"/>
              <a:pPr>
                <a:defRPr/>
              </a:pPr>
              <a:t>‹#›</a:t>
            </a:fld>
            <a:endParaRPr lang="en-US"/>
          </a:p>
        </p:txBody>
      </p:sp>
    </p:spTree>
    <p:extLst>
      <p:ext uri="{BB962C8B-B14F-4D97-AF65-F5344CB8AC3E}">
        <p14:creationId xmlns:p14="http://schemas.microsoft.com/office/powerpoint/2010/main" val="338134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D95335B-3670-4972-8FE8-99F669B7DA94}" type="slidenum">
              <a:rPr lang="en-US"/>
              <a:pPr>
                <a:defRPr/>
              </a:pPr>
              <a:t>‹#›</a:t>
            </a:fld>
            <a:endParaRPr lang="en-US"/>
          </a:p>
        </p:txBody>
      </p:sp>
    </p:spTree>
    <p:extLst>
      <p:ext uri="{BB962C8B-B14F-4D97-AF65-F5344CB8AC3E}">
        <p14:creationId xmlns:p14="http://schemas.microsoft.com/office/powerpoint/2010/main" val="118062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62D7619-2C55-4EE7-921F-F492EB14CF9C}" type="slidenum">
              <a:rPr lang="en-US"/>
              <a:pPr>
                <a:defRPr/>
              </a:pPr>
              <a:t>‹#›</a:t>
            </a:fld>
            <a:endParaRPr lang="en-US"/>
          </a:p>
        </p:txBody>
      </p:sp>
    </p:spTree>
    <p:extLst>
      <p:ext uri="{BB962C8B-B14F-4D97-AF65-F5344CB8AC3E}">
        <p14:creationId xmlns:p14="http://schemas.microsoft.com/office/powerpoint/2010/main" val="418724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7FC81A7-F672-433E-A73A-65BF0D0F9E03}" type="slidenum">
              <a:rPr lang="en-US"/>
              <a:pPr>
                <a:defRPr/>
              </a:pPr>
              <a:t>‹#›</a:t>
            </a:fld>
            <a:endParaRPr lang="en-US"/>
          </a:p>
        </p:txBody>
      </p:sp>
    </p:spTree>
    <p:extLst>
      <p:ext uri="{BB962C8B-B14F-4D97-AF65-F5344CB8AC3E}">
        <p14:creationId xmlns:p14="http://schemas.microsoft.com/office/powerpoint/2010/main" val="167551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D22255-E189-4975-BD81-7040D7B20C8A}" type="slidenum">
              <a:rPr lang="en-US"/>
              <a:pPr>
                <a:defRPr/>
              </a:pPr>
              <a:t>‹#›</a:t>
            </a:fld>
            <a:endParaRPr lang="en-US"/>
          </a:p>
        </p:txBody>
      </p:sp>
    </p:spTree>
    <p:extLst>
      <p:ext uri="{BB962C8B-B14F-4D97-AF65-F5344CB8AC3E}">
        <p14:creationId xmlns:p14="http://schemas.microsoft.com/office/powerpoint/2010/main" val="194813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FE8FE1E-4A03-47D2-A797-B4FC68F9F0CD}" type="slidenum">
              <a:rPr lang="en-US"/>
              <a:pPr>
                <a:defRPr/>
              </a:pPr>
              <a:t>‹#›</a:t>
            </a:fld>
            <a:endParaRPr lang="en-US"/>
          </a:p>
        </p:txBody>
      </p:sp>
    </p:spTree>
    <p:extLst>
      <p:ext uri="{BB962C8B-B14F-4D97-AF65-F5344CB8AC3E}">
        <p14:creationId xmlns:p14="http://schemas.microsoft.com/office/powerpoint/2010/main" val="122639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4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C2549EC9-061A-494E-84CF-39E3C6F77E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2.wmf"/><Relationship Id="rId3" Type="http://schemas.openxmlformats.org/officeDocument/2006/relationships/notesSlide" Target="../notesSlides/notesSlide5.xml"/><Relationship Id="rId7" Type="http://schemas.openxmlformats.org/officeDocument/2006/relationships/image" Target="../media/image19.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0.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7.wmf"/><Relationship Id="rId3" Type="http://schemas.openxmlformats.org/officeDocument/2006/relationships/notesSlide" Target="../notesSlides/notesSlide6.xml"/><Relationship Id="rId7" Type="http://schemas.openxmlformats.org/officeDocument/2006/relationships/image" Target="../media/image24.wmf"/><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7.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8.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4.bin"/><Relationship Id="rId5" Type="http://schemas.openxmlformats.org/officeDocument/2006/relationships/image" Target="../media/image37.wmf"/><Relationship Id="rId4" Type="http://schemas.openxmlformats.org/officeDocument/2006/relationships/oleObject" Target="../embeddings/oleObject23.bin"/><Relationship Id="rId9" Type="http://schemas.openxmlformats.org/officeDocument/2006/relationships/image" Target="../media/image39.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0.wmf"/><Relationship Id="rId4" Type="http://schemas.openxmlformats.org/officeDocument/2006/relationships/oleObject" Target="../embeddings/oleObject26.bin"/></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10.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4.png"/><Relationship Id="rId5" Type="http://schemas.openxmlformats.org/officeDocument/2006/relationships/image" Target="../media/image42.w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11.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4.png"/><Relationship Id="rId5" Type="http://schemas.openxmlformats.org/officeDocument/2006/relationships/image" Target="../media/image42.wmf"/><Relationship Id="rId4" Type="http://schemas.openxmlformats.org/officeDocument/2006/relationships/oleObject" Target="../embeddings/oleObject29.bin"/></Relationships>
</file>

<file path=ppt/slides/_rels/slide4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4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smtClean="0">
                <a:solidFill>
                  <a:schemeClr val="accent2"/>
                </a:solidFill>
                <a:latin typeface="Times New Roman" pitchFamily="18" charset="0"/>
                <a:cs typeface="Times New Roman" pitchFamily="18" charset="0"/>
              </a:rPr>
              <a:t>Signal Attenuation &amp; Distortion in </a:t>
            </a:r>
            <a:br>
              <a:rPr lang="en-US" sz="3200" smtClean="0">
                <a:solidFill>
                  <a:schemeClr val="accent2"/>
                </a:solidFill>
                <a:latin typeface="Times New Roman" pitchFamily="18" charset="0"/>
                <a:cs typeface="Times New Roman" pitchFamily="18" charset="0"/>
              </a:rPr>
            </a:br>
            <a:r>
              <a:rPr lang="en-US" sz="3200" smtClean="0">
                <a:solidFill>
                  <a:schemeClr val="accent2"/>
                </a:solidFill>
                <a:latin typeface="Times New Roman" pitchFamily="18" charset="0"/>
                <a:cs typeface="Times New Roman" pitchFamily="18" charset="0"/>
              </a:rPr>
              <a:t>Optical Fibers </a:t>
            </a:r>
          </a:p>
        </p:txBody>
      </p:sp>
      <p:sp>
        <p:nvSpPr>
          <p:cNvPr id="12291" name="Rectangle 3"/>
          <p:cNvSpPr>
            <a:spLocks noGrp="1" noChangeArrowheads="1"/>
          </p:cNvSpPr>
          <p:nvPr>
            <p:ph idx="1"/>
          </p:nvPr>
        </p:nvSpPr>
        <p:spPr/>
        <p:txBody>
          <a:bodyPr/>
          <a:lstStyle/>
          <a:p>
            <a:pPr marL="273050" indent="-273050">
              <a:spcBef>
                <a:spcPts val="575"/>
              </a:spcBef>
              <a:buFont typeface="Wingdings 2" pitchFamily="18" charset="2"/>
              <a:buChar char=""/>
            </a:pPr>
            <a:r>
              <a:rPr lang="en-US" sz="2400" smtClean="0">
                <a:latin typeface="Times New Roman" pitchFamily="18" charset="0"/>
                <a:cs typeface="Times New Roman" pitchFamily="18" charset="0"/>
              </a:rPr>
              <a:t>What are the loss or signal attenuation mechanism in a fiber?</a:t>
            </a:r>
          </a:p>
          <a:p>
            <a:pPr marL="273050" indent="-273050">
              <a:spcBef>
                <a:spcPts val="575"/>
              </a:spcBef>
              <a:buFont typeface="Wingdings 2" pitchFamily="18" charset="2"/>
              <a:buChar char=""/>
            </a:pPr>
            <a:r>
              <a:rPr lang="en-US" sz="2400" smtClean="0">
                <a:latin typeface="Times New Roman" pitchFamily="18" charset="0"/>
                <a:cs typeface="Times New Roman" pitchFamily="18" charset="0"/>
              </a:rPr>
              <a:t>Why &amp; to what degree do optical signals get distorted as they propagate down a fiber?</a:t>
            </a:r>
          </a:p>
          <a:p>
            <a:pPr marL="273050" indent="-273050">
              <a:spcBef>
                <a:spcPts val="575"/>
              </a:spcBef>
              <a:buFont typeface="Wingdings 2" pitchFamily="18" charset="2"/>
              <a:buChar char=""/>
            </a:pPr>
            <a:endParaRPr lang="en-US" sz="2400" smtClean="0">
              <a:latin typeface="Times New Roman" pitchFamily="18" charset="0"/>
              <a:cs typeface="Times New Roman" pitchFamily="18" charset="0"/>
            </a:endParaRPr>
          </a:p>
          <a:p>
            <a:pPr marL="273050" indent="-273050">
              <a:spcBef>
                <a:spcPts val="575"/>
              </a:spcBef>
              <a:buFont typeface="Wingdings 2" pitchFamily="18" charset="2"/>
              <a:buChar char=""/>
            </a:pPr>
            <a:r>
              <a:rPr lang="en-US" sz="2400" smtClean="0">
                <a:latin typeface="Times New Roman" pitchFamily="18" charset="0"/>
                <a:cs typeface="Times New Roman" pitchFamily="18" charset="0"/>
              </a:rPr>
              <a:t>Signal attenuation (fiber loss) largely determines the maximum repeaterless separation between optical transmitter &amp; receiver.</a:t>
            </a:r>
          </a:p>
          <a:p>
            <a:pPr marL="273050" indent="-273050">
              <a:spcBef>
                <a:spcPts val="575"/>
              </a:spcBef>
              <a:buFont typeface="Wingdings 2" pitchFamily="18" charset="2"/>
              <a:buChar char=""/>
            </a:pPr>
            <a:r>
              <a:rPr lang="en-US" sz="2400" smtClean="0">
                <a:latin typeface="Times New Roman" pitchFamily="18" charset="0"/>
                <a:cs typeface="Times New Roman" pitchFamily="18" charset="0"/>
              </a:rPr>
              <a:t>Signal distortion cause that optical pulses to broaden as they travel along a fiber, the overlap between neighboring pulses, creating errors in the receiver output, resulting in the limitation of information-carrying capacity of a fiber.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p:cNvSpPr>
            <a:spLocks noGrp="1"/>
          </p:cNvSpPr>
          <p:nvPr>
            <p:ph type="title"/>
          </p:nvPr>
        </p:nvSpPr>
        <p:spPr>
          <a:xfrm>
            <a:off x="457200" y="457200"/>
            <a:ext cx="8077200" cy="1206500"/>
          </a:xfrm>
        </p:spPr>
        <p:txBody>
          <a:bodyPr lIns="0" tIns="36195" rIns="0" bIns="0">
            <a:spAutoFit/>
          </a:bodyPr>
          <a:lstStyle/>
          <a:p>
            <a:pPr marL="90488" algn="l">
              <a:spcBef>
                <a:spcPts val="288"/>
              </a:spcBef>
            </a:pPr>
            <a:r>
              <a:rPr lang="en-US" sz="2400" smtClean="0">
                <a:solidFill>
                  <a:srgbClr val="000000"/>
                </a:solidFill>
                <a:latin typeface="Times New Roman" pitchFamily="18" charset="0"/>
                <a:cs typeface="Times New Roman" pitchFamily="18" charset="0"/>
              </a:rPr>
              <a:t>2</a:t>
            </a:r>
            <a:r>
              <a:rPr lang="en-US" sz="2800" smtClean="0">
                <a:solidFill>
                  <a:srgbClr val="000000"/>
                </a:solidFill>
                <a:latin typeface="Arial" pitchFamily="34" charset="0"/>
                <a:cs typeface="Arial" pitchFamily="34" charset="0"/>
              </a:rPr>
              <a:t>. </a:t>
            </a:r>
            <a:r>
              <a:rPr lang="en-US" sz="2400" smtClean="0">
                <a:solidFill>
                  <a:srgbClr val="000000"/>
                </a:solidFill>
                <a:latin typeface="Times New Roman" pitchFamily="18" charset="0"/>
                <a:cs typeface="Times New Roman" pitchFamily="18" charset="0"/>
              </a:rPr>
              <a:t>The inherent infrared absorption is  associated with the vibration frequency of  chemical bond between the atoms of which the  fiber is composed.</a:t>
            </a:r>
            <a:endParaRPr lang="en-US" sz="2400" smtClean="0">
              <a:latin typeface="Times New Roman" pitchFamily="18" charset="0"/>
              <a:cs typeface="Times New Roman" pitchFamily="18" charset="0"/>
            </a:endParaRPr>
          </a:p>
        </p:txBody>
      </p:sp>
      <p:sp>
        <p:nvSpPr>
          <p:cNvPr id="17" name="object 17"/>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20483" name="Slide Number Placeholder 17"/>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75B69CA7-CB22-4903-8A4B-C5639AF5FF42}" type="slidenum">
              <a:rPr lang="en-IN"/>
              <a:pPr>
                <a:defRPr/>
              </a:pPr>
              <a:t>10</a:t>
            </a:fld>
            <a:endParaRPr lang="en-IN"/>
          </a:p>
        </p:txBody>
      </p:sp>
      <p:sp>
        <p:nvSpPr>
          <p:cNvPr id="20485" name="object 4"/>
          <p:cNvSpPr>
            <a:spLocks noChangeArrowheads="1"/>
          </p:cNvSpPr>
          <p:nvPr/>
        </p:nvSpPr>
        <p:spPr bwMode="auto">
          <a:xfrm>
            <a:off x="457200" y="2743200"/>
            <a:ext cx="8153400" cy="1920875"/>
          </a:xfrm>
          <a:custGeom>
            <a:avLst/>
            <a:gdLst>
              <a:gd name="T0" fmla="*/ 0 w 8153400"/>
              <a:gd name="T1" fmla="*/ 0 h 1920875"/>
              <a:gd name="T2" fmla="*/ 8153400 w 8153400"/>
              <a:gd name="T3" fmla="*/ 1920875 h 1920875"/>
            </a:gdLst>
            <a:ahLst/>
            <a:cxnLst/>
            <a:rect l="T0" t="T1" r="T2" b="T3"/>
            <a:pathLst>
              <a:path w="8153400" h="1920875">
                <a:moveTo>
                  <a:pt x="0" y="1920875"/>
                </a:moveTo>
                <a:lnTo>
                  <a:pt x="8153400" y="1920875"/>
                </a:lnTo>
                <a:lnTo>
                  <a:pt x="8153400" y="0"/>
                </a:lnTo>
                <a:lnTo>
                  <a:pt x="0" y="0"/>
                </a:lnTo>
                <a:lnTo>
                  <a:pt x="0" y="192087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p>
            <a:endParaRPr lang="en-US"/>
          </a:p>
        </p:txBody>
      </p:sp>
      <p:sp>
        <p:nvSpPr>
          <p:cNvPr id="20486" name="object 5"/>
          <p:cNvSpPr txBox="1">
            <a:spLocks noChangeArrowheads="1"/>
          </p:cNvSpPr>
          <p:nvPr/>
        </p:nvSpPr>
        <p:spPr bwMode="auto">
          <a:xfrm>
            <a:off x="498475" y="2214563"/>
            <a:ext cx="8048625" cy="272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508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lnSpc>
                <a:spcPct val="120000"/>
              </a:lnSpc>
              <a:spcBef>
                <a:spcPts val="100"/>
              </a:spcBef>
              <a:buFont typeface="Wingdings" pitchFamily="2" charset="2"/>
              <a:buChar char="Ø"/>
            </a:pPr>
            <a:r>
              <a:rPr lang="en-US" sz="2400">
                <a:latin typeface="Times New Roman" pitchFamily="18" charset="0"/>
                <a:cs typeface="Times New Roman" pitchFamily="18" charset="0"/>
              </a:rPr>
              <a:t>An interaction between the vibrating bond and the  electromagnetic field of the optical signal results in a  transfer of energy from the field to the bond and  thereby giving rise to absorption</a:t>
            </a:r>
            <a:r>
              <a:rPr lang="en-US" sz="2400" b="1">
                <a:latin typeface="Times New Roman" pitchFamily="18" charset="0"/>
                <a:cs typeface="Times New Roman" pitchFamily="18" charset="0"/>
              </a:rPr>
              <a:t>.</a:t>
            </a:r>
            <a:endParaRPr lang="en-US" sz="2400">
              <a:latin typeface="Times New Roman" pitchFamily="18" charset="0"/>
              <a:cs typeface="Times New Roman" pitchFamily="18" charset="0"/>
            </a:endParaRPr>
          </a:p>
          <a:p>
            <a:pPr algn="just" eaLnBrk="1" hangingPunct="1">
              <a:spcBef>
                <a:spcPts val="1625"/>
              </a:spcBef>
              <a:buFont typeface="Wingdings" pitchFamily="2" charset="2"/>
              <a:buChar char="Ø"/>
            </a:pPr>
            <a:r>
              <a:rPr lang="en-US" sz="2400">
                <a:latin typeface="Times New Roman" pitchFamily="18" charset="0"/>
                <a:cs typeface="Times New Roman" pitchFamily="18" charset="0"/>
              </a:rPr>
              <a:t>This absorption is quite strong because of many bonds  present in the fiber. Example: GeO</a:t>
            </a:r>
            <a:r>
              <a:rPr lang="en-US" sz="2400" baseline="-21000">
                <a:latin typeface="Times New Roman" pitchFamily="18" charset="0"/>
                <a:cs typeface="Times New Roman" pitchFamily="18" charset="0"/>
              </a:rPr>
              <a:t>2</a:t>
            </a:r>
            <a:r>
              <a:rPr lang="en-US" sz="2400">
                <a:latin typeface="Times New Roman" pitchFamily="18" charset="0"/>
                <a:cs typeface="Times New Roman" pitchFamily="18" charset="0"/>
              </a:rPr>
              <a:t>-SiO</a:t>
            </a:r>
            <a:r>
              <a:rPr lang="en-US" sz="2400" baseline="-21000">
                <a:latin typeface="Times New Roman" pitchFamily="18" charset="0"/>
                <a:cs typeface="Times New Roman" pitchFamily="18" charset="0"/>
              </a:rPr>
              <a:t>2</a:t>
            </a:r>
            <a:r>
              <a:rPr lang="en-US" sz="2400">
                <a:cs typeface="Arial" pitchFamily="34" charset="0"/>
              </a:rPr>
              <a:t>.</a:t>
            </a:r>
          </a:p>
        </p:txBody>
      </p:sp>
      <p:sp>
        <p:nvSpPr>
          <p:cNvPr id="20487" name="object 6"/>
          <p:cNvSpPr>
            <a:spLocks noChangeArrowheads="1"/>
          </p:cNvSpPr>
          <p:nvPr/>
        </p:nvSpPr>
        <p:spPr bwMode="auto">
          <a:xfrm>
            <a:off x="4800600" y="6007100"/>
            <a:ext cx="993775" cy="0"/>
          </a:xfrm>
          <a:custGeom>
            <a:avLst/>
            <a:gdLst>
              <a:gd name="T0" fmla="*/ 0 w 993139"/>
              <a:gd name="T1" fmla="*/ 993139 w 993139"/>
            </a:gdLst>
            <a:ahLst/>
            <a:cxnLst/>
            <a:rect l="T0" t="0" r="T1" b="0"/>
            <a:pathLst>
              <a:path w="993139">
                <a:moveTo>
                  <a:pt x="0" y="0"/>
                </a:moveTo>
                <a:lnTo>
                  <a:pt x="993026" y="0"/>
                </a:lnTo>
              </a:path>
            </a:pathLst>
          </a:custGeom>
          <a:noFill/>
          <a:ln w="1307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 name="object 7"/>
          <p:cNvSpPr txBox="1"/>
          <p:nvPr/>
        </p:nvSpPr>
        <p:spPr>
          <a:xfrm>
            <a:off x="5821363" y="5778500"/>
            <a:ext cx="152400" cy="414338"/>
          </a:xfrm>
          <a:prstGeom prst="rect">
            <a:avLst/>
          </a:prstGeom>
        </p:spPr>
        <p:txBody>
          <a:bodyPr lIns="0" tIns="12700" rIns="0" bIns="0">
            <a:spAutoFit/>
          </a:bodyPr>
          <a:lstStyle/>
          <a:p>
            <a:pPr marL="12700">
              <a:spcBef>
                <a:spcPts val="100"/>
              </a:spcBef>
              <a:defRPr/>
            </a:pPr>
            <a:r>
              <a:rPr sz="2550" spc="15" dirty="0">
                <a:latin typeface="Symbol"/>
                <a:cs typeface="Symbol"/>
              </a:rPr>
              <a:t></a:t>
            </a:r>
            <a:endParaRPr sz="2550">
              <a:latin typeface="Symbol"/>
              <a:cs typeface="Symbol"/>
            </a:endParaRPr>
          </a:p>
        </p:txBody>
      </p:sp>
      <p:sp>
        <p:nvSpPr>
          <p:cNvPr id="15" name="object 15"/>
          <p:cNvSpPr txBox="1"/>
          <p:nvPr/>
        </p:nvSpPr>
        <p:spPr>
          <a:xfrm>
            <a:off x="4619625" y="6042025"/>
            <a:ext cx="152400" cy="422275"/>
          </a:xfrm>
          <a:prstGeom prst="rect">
            <a:avLst/>
          </a:prstGeom>
        </p:spPr>
        <p:txBody>
          <a:bodyPr lIns="0" tIns="14604" rIns="0" bIns="0">
            <a:spAutoFit/>
          </a:bodyPr>
          <a:lstStyle/>
          <a:p>
            <a:pPr marL="12700">
              <a:spcBef>
                <a:spcPts val="114"/>
              </a:spcBef>
              <a:defRPr/>
            </a:pPr>
            <a:r>
              <a:rPr sz="2550" spc="15" dirty="0">
                <a:latin typeface="Symbol"/>
                <a:cs typeface="Symbol"/>
              </a:rPr>
              <a:t></a:t>
            </a:r>
            <a:endParaRPr sz="2550">
              <a:latin typeface="Symbol"/>
              <a:cs typeface="Symbol"/>
            </a:endParaRPr>
          </a:p>
        </p:txBody>
      </p:sp>
      <p:sp>
        <p:nvSpPr>
          <p:cNvPr id="16" name="object 16"/>
          <p:cNvSpPr txBox="1"/>
          <p:nvPr/>
        </p:nvSpPr>
        <p:spPr>
          <a:xfrm>
            <a:off x="5821363" y="6042025"/>
            <a:ext cx="152400" cy="422275"/>
          </a:xfrm>
          <a:prstGeom prst="rect">
            <a:avLst/>
          </a:prstGeom>
        </p:spPr>
        <p:txBody>
          <a:bodyPr lIns="0" tIns="14604" rIns="0" bIns="0">
            <a:spAutoFit/>
          </a:bodyPr>
          <a:lstStyle/>
          <a:p>
            <a:pPr marL="12700">
              <a:spcBef>
                <a:spcPts val="114"/>
              </a:spcBef>
              <a:defRPr/>
            </a:pPr>
            <a:r>
              <a:rPr sz="2550" spc="15" dirty="0">
                <a:latin typeface="Symbol"/>
                <a:cs typeface="Symbol"/>
              </a:rPr>
              <a:t></a:t>
            </a:r>
            <a:endParaRPr sz="2550">
              <a:latin typeface="Symbol"/>
              <a:cs typeface="Symbol"/>
            </a:endParaRPr>
          </a:p>
        </p:txBody>
      </p:sp>
      <p:sp>
        <p:nvSpPr>
          <p:cNvPr id="8" name="object 8"/>
          <p:cNvSpPr txBox="1"/>
          <p:nvPr/>
        </p:nvSpPr>
        <p:spPr>
          <a:xfrm>
            <a:off x="5821363" y="5570538"/>
            <a:ext cx="152400" cy="414337"/>
          </a:xfrm>
          <a:prstGeom prst="rect">
            <a:avLst/>
          </a:prstGeom>
        </p:spPr>
        <p:txBody>
          <a:bodyPr lIns="0" tIns="12700" rIns="0" bIns="0">
            <a:spAutoFit/>
          </a:bodyPr>
          <a:lstStyle/>
          <a:p>
            <a:pPr marL="12700">
              <a:spcBef>
                <a:spcPts val="100"/>
              </a:spcBef>
              <a:defRPr/>
            </a:pPr>
            <a:r>
              <a:rPr sz="2550" spc="15" dirty="0">
                <a:latin typeface="Symbol"/>
                <a:cs typeface="Symbol"/>
              </a:rPr>
              <a:t></a:t>
            </a:r>
            <a:endParaRPr sz="2550">
              <a:latin typeface="Symbol"/>
              <a:cs typeface="Symbol"/>
            </a:endParaRPr>
          </a:p>
        </p:txBody>
      </p:sp>
      <p:sp>
        <p:nvSpPr>
          <p:cNvPr id="9" name="object 9"/>
          <p:cNvSpPr txBox="1"/>
          <p:nvPr/>
        </p:nvSpPr>
        <p:spPr>
          <a:xfrm>
            <a:off x="4619625" y="5778500"/>
            <a:ext cx="152400" cy="414338"/>
          </a:xfrm>
          <a:prstGeom prst="rect">
            <a:avLst/>
          </a:prstGeom>
        </p:spPr>
        <p:txBody>
          <a:bodyPr lIns="0" tIns="12700" rIns="0" bIns="0">
            <a:spAutoFit/>
          </a:bodyPr>
          <a:lstStyle/>
          <a:p>
            <a:pPr marL="12700">
              <a:spcBef>
                <a:spcPts val="100"/>
              </a:spcBef>
              <a:defRPr/>
            </a:pPr>
            <a:r>
              <a:rPr sz="2550" spc="15" dirty="0">
                <a:latin typeface="Symbol"/>
                <a:cs typeface="Symbol"/>
              </a:rPr>
              <a:t></a:t>
            </a:r>
            <a:endParaRPr sz="2550">
              <a:latin typeface="Symbol"/>
              <a:cs typeface="Symbol"/>
            </a:endParaRPr>
          </a:p>
        </p:txBody>
      </p:sp>
      <p:sp>
        <p:nvSpPr>
          <p:cNvPr id="10" name="object 10"/>
          <p:cNvSpPr txBox="1"/>
          <p:nvPr/>
        </p:nvSpPr>
        <p:spPr>
          <a:xfrm>
            <a:off x="4619625" y="5570538"/>
            <a:ext cx="152400" cy="414337"/>
          </a:xfrm>
          <a:prstGeom prst="rect">
            <a:avLst/>
          </a:prstGeom>
        </p:spPr>
        <p:txBody>
          <a:bodyPr lIns="0" tIns="12700" rIns="0" bIns="0">
            <a:spAutoFit/>
          </a:bodyPr>
          <a:lstStyle/>
          <a:p>
            <a:pPr marL="12700">
              <a:spcBef>
                <a:spcPts val="100"/>
              </a:spcBef>
              <a:defRPr/>
            </a:pPr>
            <a:r>
              <a:rPr sz="2550" spc="15" dirty="0">
                <a:latin typeface="Symbol"/>
                <a:cs typeface="Symbol"/>
              </a:rPr>
              <a:t></a:t>
            </a:r>
            <a:endParaRPr sz="2550">
              <a:latin typeface="Symbol"/>
              <a:cs typeface="Symbol"/>
            </a:endParaRPr>
          </a:p>
        </p:txBody>
      </p:sp>
      <p:sp>
        <p:nvSpPr>
          <p:cNvPr id="20494" name="object 11"/>
          <p:cNvSpPr txBox="1">
            <a:spLocks noChangeArrowheads="1"/>
          </p:cNvSpPr>
          <p:nvPr/>
        </p:nvSpPr>
        <p:spPr bwMode="auto">
          <a:xfrm>
            <a:off x="4810125" y="5497513"/>
            <a:ext cx="976313"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2229"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ts val="488"/>
              </a:spcBef>
            </a:pPr>
            <a:r>
              <a:rPr lang="en-US" sz="2500">
                <a:latin typeface="Symbol" pitchFamily="18" charset="2"/>
                <a:ea typeface="Symbol" pitchFamily="18" charset="2"/>
                <a:cs typeface="Symbol" pitchFamily="18" charset="2"/>
              </a:rPr>
              <a:t></a:t>
            </a:r>
            <a:r>
              <a:rPr lang="en-US" sz="2500">
                <a:latin typeface="Times New Roman" pitchFamily="18" charset="0"/>
                <a:cs typeface="Times New Roman" pitchFamily="18" charset="0"/>
              </a:rPr>
              <a:t> 48.48</a:t>
            </a:r>
          </a:p>
          <a:p>
            <a:pPr algn="ctr" eaLnBrk="1" hangingPunct="1">
              <a:spcBef>
                <a:spcPts val="400"/>
              </a:spcBef>
            </a:pPr>
            <a:r>
              <a:rPr lang="en-US" sz="2700" i="1">
                <a:latin typeface="Symbol" pitchFamily="18" charset="2"/>
                <a:ea typeface="Symbol" pitchFamily="18" charset="2"/>
                <a:cs typeface="Symbol" pitchFamily="18" charset="2"/>
              </a:rPr>
              <a:t></a:t>
            </a:r>
            <a:endParaRPr lang="en-US" sz="2700">
              <a:latin typeface="Symbol" pitchFamily="18" charset="2"/>
              <a:ea typeface="Symbol" pitchFamily="18" charset="2"/>
              <a:cs typeface="Symbol" pitchFamily="18" charset="2"/>
            </a:endParaRPr>
          </a:p>
        </p:txBody>
      </p:sp>
      <p:sp>
        <p:nvSpPr>
          <p:cNvPr id="12" name="object 12"/>
          <p:cNvSpPr txBox="1"/>
          <p:nvPr/>
        </p:nvSpPr>
        <p:spPr>
          <a:xfrm>
            <a:off x="1839913" y="5732463"/>
            <a:ext cx="2797175" cy="436562"/>
          </a:xfrm>
          <a:prstGeom prst="rect">
            <a:avLst/>
          </a:prstGeom>
        </p:spPr>
        <p:txBody>
          <a:bodyPr lIns="0" tIns="12065" rIns="0" bIns="0">
            <a:spAutoFit/>
          </a:bodyPr>
          <a:lstStyle/>
          <a:p>
            <a:pPr marL="12700">
              <a:spcBef>
                <a:spcPts val="95"/>
              </a:spcBef>
              <a:tabLst>
                <a:tab pos="539115" algn="l"/>
                <a:tab pos="2106930" algn="l"/>
              </a:tabLst>
              <a:defRPr/>
            </a:pPr>
            <a:r>
              <a:rPr sz="2700" i="1" spc="-70" dirty="0">
                <a:latin typeface="Symbol"/>
                <a:cs typeface="Symbol"/>
              </a:rPr>
              <a:t></a:t>
            </a:r>
            <a:r>
              <a:rPr sz="2700" spc="-70" dirty="0">
                <a:latin typeface="Times New Roman"/>
                <a:cs typeface="Times New Roman"/>
              </a:rPr>
              <a:t>	</a:t>
            </a:r>
            <a:r>
              <a:rPr sz="2550" spc="20" dirty="0">
                <a:latin typeface="Symbol"/>
                <a:cs typeface="Symbol"/>
              </a:rPr>
              <a:t></a:t>
            </a:r>
            <a:r>
              <a:rPr sz="2550" spc="-105" dirty="0">
                <a:latin typeface="Times New Roman"/>
                <a:cs typeface="Times New Roman"/>
              </a:rPr>
              <a:t> </a:t>
            </a:r>
            <a:r>
              <a:rPr sz="2550" dirty="0">
                <a:latin typeface="Times New Roman"/>
                <a:cs typeface="Times New Roman"/>
              </a:rPr>
              <a:t>7</a:t>
            </a:r>
            <a:r>
              <a:rPr sz="2550" spc="-5" dirty="0">
                <a:latin typeface="Times New Roman"/>
                <a:cs typeface="Times New Roman"/>
              </a:rPr>
              <a:t>.</a:t>
            </a:r>
            <a:r>
              <a:rPr sz="2550" spc="-50" dirty="0">
                <a:latin typeface="Times New Roman"/>
                <a:cs typeface="Times New Roman"/>
              </a:rPr>
              <a:t>8</a:t>
            </a:r>
            <a:r>
              <a:rPr sz="2550" spc="95" dirty="0">
                <a:latin typeface="Times New Roman"/>
                <a:cs typeface="Times New Roman"/>
              </a:rPr>
              <a:t>1</a:t>
            </a:r>
            <a:r>
              <a:rPr sz="2550" spc="75" dirty="0">
                <a:latin typeface="Symbol"/>
                <a:cs typeface="Symbol"/>
              </a:rPr>
              <a:t></a:t>
            </a:r>
            <a:r>
              <a:rPr sz="2550" spc="-50" dirty="0">
                <a:latin typeface="Times New Roman"/>
                <a:cs typeface="Times New Roman"/>
              </a:rPr>
              <a:t>1</a:t>
            </a:r>
            <a:r>
              <a:rPr sz="2550" spc="20" dirty="0">
                <a:latin typeface="Times New Roman"/>
                <a:cs typeface="Times New Roman"/>
              </a:rPr>
              <a:t>0</a:t>
            </a:r>
            <a:r>
              <a:rPr sz="2550" dirty="0">
                <a:latin typeface="Times New Roman"/>
                <a:cs typeface="Times New Roman"/>
              </a:rPr>
              <a:t>	</a:t>
            </a:r>
            <a:r>
              <a:rPr sz="2550" spc="315" dirty="0">
                <a:latin typeface="Symbol"/>
                <a:cs typeface="Symbol"/>
              </a:rPr>
              <a:t></a:t>
            </a:r>
            <a:r>
              <a:rPr sz="2550" spc="-45" dirty="0">
                <a:latin typeface="Times New Roman"/>
                <a:cs typeface="Times New Roman"/>
              </a:rPr>
              <a:t>e</a:t>
            </a:r>
            <a:r>
              <a:rPr sz="2550" spc="-50" dirty="0">
                <a:latin typeface="Times New Roman"/>
                <a:cs typeface="Times New Roman"/>
              </a:rPr>
              <a:t>x</a:t>
            </a:r>
            <a:r>
              <a:rPr sz="2550" spc="20" dirty="0">
                <a:latin typeface="Times New Roman"/>
                <a:cs typeface="Times New Roman"/>
              </a:rPr>
              <a:t>p</a:t>
            </a:r>
            <a:endParaRPr sz="2550">
              <a:latin typeface="Times New Roman"/>
              <a:cs typeface="Times New Roman"/>
            </a:endParaRPr>
          </a:p>
        </p:txBody>
      </p:sp>
      <p:sp>
        <p:nvSpPr>
          <p:cNvPr id="13" name="object 13"/>
          <p:cNvSpPr txBox="1"/>
          <p:nvPr/>
        </p:nvSpPr>
        <p:spPr>
          <a:xfrm>
            <a:off x="3694113" y="5741988"/>
            <a:ext cx="233362" cy="250825"/>
          </a:xfrm>
          <a:prstGeom prst="rect">
            <a:avLst/>
          </a:prstGeom>
        </p:spPr>
        <p:txBody>
          <a:bodyPr lIns="0" tIns="17145" rIns="0" bIns="0">
            <a:spAutoFit/>
          </a:bodyPr>
          <a:lstStyle/>
          <a:p>
            <a:pPr marL="12700">
              <a:spcBef>
                <a:spcPts val="135"/>
              </a:spcBef>
              <a:defRPr/>
            </a:pPr>
            <a:r>
              <a:rPr sz="1450" spc="90" dirty="0">
                <a:latin typeface="Times New Roman"/>
                <a:cs typeface="Times New Roman"/>
              </a:rPr>
              <a:t>11</a:t>
            </a:r>
            <a:endParaRPr sz="1450">
              <a:latin typeface="Times New Roman"/>
              <a:cs typeface="Times New Roman"/>
            </a:endParaRPr>
          </a:p>
        </p:txBody>
      </p:sp>
      <p:sp>
        <p:nvSpPr>
          <p:cNvPr id="14" name="object 14"/>
          <p:cNvSpPr txBox="1"/>
          <p:nvPr/>
        </p:nvSpPr>
        <p:spPr>
          <a:xfrm>
            <a:off x="2074863" y="5967413"/>
            <a:ext cx="219075" cy="252412"/>
          </a:xfrm>
          <a:prstGeom prst="rect">
            <a:avLst/>
          </a:prstGeom>
        </p:spPr>
        <p:txBody>
          <a:bodyPr lIns="0" tIns="17145" rIns="0" bIns="0">
            <a:spAutoFit/>
          </a:bodyPr>
          <a:lstStyle/>
          <a:p>
            <a:pPr marL="12700">
              <a:spcBef>
                <a:spcPts val="135"/>
              </a:spcBef>
              <a:defRPr/>
            </a:pPr>
            <a:r>
              <a:rPr sz="1450" i="1" spc="70" dirty="0">
                <a:latin typeface="Times New Roman"/>
                <a:cs typeface="Times New Roman"/>
              </a:rPr>
              <a:t>IR</a:t>
            </a:r>
            <a:endParaRPr sz="145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bject 2"/>
          <p:cNvSpPr>
            <a:spLocks noChangeArrowheads="1"/>
          </p:cNvSpPr>
          <p:nvPr/>
        </p:nvSpPr>
        <p:spPr bwMode="auto">
          <a:xfrm>
            <a:off x="1314450" y="581025"/>
            <a:ext cx="6296025" cy="50006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1507" name="object 3"/>
          <p:cNvSpPr txBox="1">
            <a:spLocks noChangeArrowheads="1"/>
          </p:cNvSpPr>
          <p:nvPr/>
        </p:nvSpPr>
        <p:spPr bwMode="auto">
          <a:xfrm>
            <a:off x="384175" y="6046788"/>
            <a:ext cx="74707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2000">
                <a:cs typeface="Arial" pitchFamily="34" charset="0"/>
              </a:rPr>
              <a:t>A comparison of the infrared absorption induced by various doping  materials in low-loss silica fibers.</a:t>
            </a:r>
          </a:p>
        </p:txBody>
      </p:sp>
      <p:sp>
        <p:nvSpPr>
          <p:cNvPr id="4" name="object 4"/>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22533"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FC226E62-43A6-487A-9580-073DCB977B87}" type="slidenum">
              <a:rPr lang="en-IN"/>
              <a:pPr>
                <a:defRPr/>
              </a:pPr>
              <a:t>11</a:t>
            </a:fld>
            <a:endParaRPr lang="en-IN"/>
          </a:p>
        </p:txBody>
      </p:sp>
      <p:sp>
        <p:nvSpPr>
          <p:cNvPr id="21510" name="Rectangle 5"/>
          <p:cNvSpPr>
            <a:spLocks noChangeArrowheads="1"/>
          </p:cNvSpPr>
          <p:nvPr/>
        </p:nvSpPr>
        <p:spPr bwMode="auto">
          <a:xfrm>
            <a:off x="428625" y="5429250"/>
            <a:ext cx="5643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a:cs typeface="Arial" pitchFamily="34" charset="0"/>
              </a:rPr>
              <a:t>Optical Fiber communications, 5th ed.,G.Keiser,McGrawHill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633412"/>
          </a:xfrm>
        </p:spPr>
        <p:txBody>
          <a:bodyPr/>
          <a:lstStyle/>
          <a:p>
            <a:r>
              <a:rPr lang="en-US" sz="3200" smtClean="0">
                <a:solidFill>
                  <a:schemeClr val="accent2"/>
                </a:solidFill>
                <a:latin typeface="Times New Roman" pitchFamily="18" charset="0"/>
                <a:cs typeface="Times New Roman" pitchFamily="18" charset="0"/>
              </a:rPr>
              <a:t>Absorption &amp; scattering losses in fibers</a:t>
            </a:r>
          </a:p>
        </p:txBody>
      </p:sp>
      <p:pic>
        <p:nvPicPr>
          <p:cNvPr id="22531"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339975" y="981075"/>
            <a:ext cx="4413250" cy="5360988"/>
          </a:xfrm>
          <a:noFill/>
        </p:spPr>
      </p:pic>
      <p:sp>
        <p:nvSpPr>
          <p:cNvPr id="22532" name="Text Box 4"/>
          <p:cNvSpPr txBox="1">
            <a:spLocks noChangeArrowheads="1"/>
          </p:cNvSpPr>
          <p:nvPr/>
        </p:nvSpPr>
        <p:spPr bwMode="auto">
          <a:xfrm>
            <a:off x="3132138" y="6524625"/>
            <a:ext cx="3013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800">
                <a:cs typeface="Arial" pitchFamily="34" charset="0"/>
              </a:rPr>
              <a:t>Optical Fiber communications, 5th ed.,G.Keiser,McGrawHill,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457200" y="274638"/>
            <a:ext cx="8229600" cy="706437"/>
          </a:xfrm>
        </p:spPr>
        <p:txBody>
          <a:bodyPr/>
          <a:lstStyle/>
          <a:p>
            <a:r>
              <a:rPr lang="en-US" sz="3200" smtClean="0">
                <a:solidFill>
                  <a:schemeClr val="accent2"/>
                </a:solidFill>
                <a:latin typeface="Times New Roman" pitchFamily="18" charset="0"/>
                <a:cs typeface="Times New Roman" pitchFamily="18" charset="0"/>
              </a:rPr>
              <a:t>Scattering Loss</a:t>
            </a:r>
          </a:p>
        </p:txBody>
      </p:sp>
      <p:sp>
        <p:nvSpPr>
          <p:cNvPr id="2055" name="Rectangle 3"/>
          <p:cNvSpPr>
            <a:spLocks noGrp="1" noChangeArrowheads="1"/>
          </p:cNvSpPr>
          <p:nvPr>
            <p:ph idx="1"/>
          </p:nvPr>
        </p:nvSpPr>
        <p:spPr>
          <a:xfrm>
            <a:off x="457200" y="1125538"/>
            <a:ext cx="8229600" cy="5399087"/>
          </a:xfrm>
        </p:spPr>
        <p:txBody>
          <a:bodyPr/>
          <a:lstStyle/>
          <a:p>
            <a:r>
              <a:rPr lang="en-US" sz="2000" smtClean="0">
                <a:latin typeface="Times New Roman" pitchFamily="18" charset="0"/>
                <a:cs typeface="Times New Roman" pitchFamily="18" charset="0"/>
              </a:rPr>
              <a:t>Small (compared to wavelength) variation in material density, chemical composition, and structural inhomogeneity scatter light in other directions and absorb energy from guided optical wave.</a:t>
            </a:r>
          </a:p>
          <a:p>
            <a:pPr>
              <a:buFontTx/>
              <a:buNone/>
            </a:pPr>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The essential mechanism is the Rayleigh scattering. Since the black body radiation classically is proportional to           (this is true for wavelength typically greater than 5 micrometer), the attenuation coefficient due to Rayleigh scattering is approximately proportional to       . This seems to me not precise, where the attenuation of fibers at 1.3 &amp; 1.55 micrometer can be exactly predicted with Planck’s formula &amp; can not be described with Rayleigh-Jeans law. Therefore I believe that the more accurate formula for scattering loss is</a:t>
            </a:r>
            <a:r>
              <a:rPr lang="en-US" sz="2400" smtClean="0">
                <a:latin typeface="Times New Roman" pitchFamily="18" charset="0"/>
                <a:cs typeface="Times New Roman" pitchFamily="18" charset="0"/>
              </a:rPr>
              <a:t> </a:t>
            </a:r>
          </a:p>
        </p:txBody>
      </p:sp>
      <p:graphicFrame>
        <p:nvGraphicFramePr>
          <p:cNvPr id="2050" name="Object 4"/>
          <p:cNvGraphicFramePr>
            <a:graphicFrameLocks noChangeAspect="1"/>
          </p:cNvGraphicFramePr>
          <p:nvPr/>
        </p:nvGraphicFramePr>
        <p:xfrm>
          <a:off x="4859338" y="2781300"/>
          <a:ext cx="576262" cy="385763"/>
        </p:xfrm>
        <a:graphic>
          <a:graphicData uri="http://schemas.openxmlformats.org/presentationml/2006/ole">
            <mc:AlternateContent xmlns:mc="http://schemas.openxmlformats.org/markup-compatibility/2006">
              <mc:Choice xmlns:v="urn:schemas-microsoft-com:vml" Requires="v">
                <p:oleObj spid="_x0000_s2060" name="Equation" r:id="rId3" imgW="228600" imgH="203040" progId="Equation.3">
                  <p:embed/>
                </p:oleObj>
              </mc:Choice>
              <mc:Fallback>
                <p:oleObj name="Equation" r:id="rId3" imgW="22860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781300"/>
                        <a:ext cx="576262"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6227763" y="3379788"/>
          <a:ext cx="504825" cy="336550"/>
        </p:xfrm>
        <a:graphic>
          <a:graphicData uri="http://schemas.openxmlformats.org/presentationml/2006/ole">
            <mc:AlternateContent xmlns:mc="http://schemas.openxmlformats.org/markup-compatibility/2006">
              <mc:Choice xmlns:v="urn:schemas-microsoft-com:vml" Requires="v">
                <p:oleObj spid="_x0000_s2061" name="Equation" r:id="rId5" imgW="228600" imgH="203040" progId="Equation.3">
                  <p:embed/>
                </p:oleObj>
              </mc:Choice>
              <mc:Fallback>
                <p:oleObj name="Equation" r:id="rId5" imgW="22860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3379788"/>
                        <a:ext cx="5048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nvGraphicFramePr>
        <p:xfrm>
          <a:off x="2987675" y="4941888"/>
          <a:ext cx="3316288" cy="887412"/>
        </p:xfrm>
        <a:graphic>
          <a:graphicData uri="http://schemas.openxmlformats.org/presentationml/2006/ole">
            <mc:AlternateContent xmlns:mc="http://schemas.openxmlformats.org/markup-compatibility/2006">
              <mc:Choice xmlns:v="urn:schemas-microsoft-com:vml" Requires="v">
                <p:oleObj spid="_x0000_s2062" name="Equation" r:id="rId7" imgW="1612800" imgH="507960" progId="Equation.3">
                  <p:embed/>
                </p:oleObj>
              </mc:Choice>
              <mc:Fallback>
                <p:oleObj name="Equation" r:id="rId7" imgW="1612800" imgH="5079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4941888"/>
                        <a:ext cx="3316288"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7"/>
          <p:cNvGraphicFramePr>
            <a:graphicFrameLocks noChangeAspect="1"/>
          </p:cNvGraphicFramePr>
          <p:nvPr/>
        </p:nvGraphicFramePr>
        <p:xfrm>
          <a:off x="1692275" y="5949950"/>
          <a:ext cx="6551613" cy="388938"/>
        </p:xfrm>
        <a:graphic>
          <a:graphicData uri="http://schemas.openxmlformats.org/presentationml/2006/ole">
            <mc:AlternateContent xmlns:mc="http://schemas.openxmlformats.org/markup-compatibility/2006">
              <mc:Choice xmlns:v="urn:schemas-microsoft-com:vml" Requires="v">
                <p:oleObj spid="_x0000_s2063" name="Equation" r:id="rId9" imgW="3949560" imgH="228600" progId="Equation.3">
                  <p:embed/>
                </p:oleObj>
              </mc:Choice>
              <mc:Fallback>
                <p:oleObj name="Equation" r:id="rId9" imgW="394956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5949950"/>
                        <a:ext cx="655161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3657600" cy="519113"/>
          </a:xfrm>
          <a:solidFill>
            <a:srgbClr val="008000"/>
          </a:solidFill>
        </p:spPr>
        <p:txBody>
          <a:bodyPr lIns="0" tIns="35560" rIns="0" bIns="0" rtlCol="0">
            <a:spAutoFit/>
          </a:bodyPr>
          <a:lstStyle/>
          <a:p>
            <a:pPr marL="90805" fontAlgn="auto">
              <a:spcBef>
                <a:spcPts val="280"/>
              </a:spcBef>
              <a:spcAft>
                <a:spcPts val="0"/>
              </a:spcAft>
              <a:defRPr/>
            </a:pPr>
            <a:r>
              <a:rPr sz="2800" spc="-5" dirty="0">
                <a:solidFill>
                  <a:srgbClr val="FFFFFF"/>
                </a:solidFill>
                <a:latin typeface="Arial"/>
                <a:cs typeface="Arial"/>
              </a:rPr>
              <a:t>Scattering</a:t>
            </a:r>
            <a:r>
              <a:rPr sz="2800" spc="-15" dirty="0">
                <a:solidFill>
                  <a:srgbClr val="FFFFFF"/>
                </a:solidFill>
                <a:latin typeface="Arial"/>
                <a:cs typeface="Arial"/>
              </a:rPr>
              <a:t> </a:t>
            </a:r>
            <a:r>
              <a:rPr sz="2800" spc="-5" dirty="0">
                <a:solidFill>
                  <a:srgbClr val="FFFFFF"/>
                </a:solidFill>
                <a:latin typeface="Arial"/>
                <a:cs typeface="Arial"/>
              </a:rPr>
              <a:t>Losses</a:t>
            </a:r>
            <a:endParaRPr sz="2800">
              <a:latin typeface="Arial"/>
              <a:cs typeface="Arial"/>
            </a:endParaRPr>
          </a:p>
        </p:txBody>
      </p:sp>
      <p:sp>
        <p:nvSpPr>
          <p:cNvPr id="7" name="object 7"/>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23555" name="Slide Number Placeholder 7"/>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3BCC421D-A36A-4094-951F-4B71E41902C5}" type="slidenum">
              <a:rPr lang="en-IN"/>
              <a:pPr>
                <a:defRPr/>
              </a:pPr>
              <a:t>14</a:t>
            </a:fld>
            <a:endParaRPr lang="en-IN"/>
          </a:p>
        </p:txBody>
      </p:sp>
      <p:sp>
        <p:nvSpPr>
          <p:cNvPr id="3" name="object 3"/>
          <p:cNvSpPr txBox="1"/>
          <p:nvPr/>
        </p:nvSpPr>
        <p:spPr>
          <a:xfrm>
            <a:off x="460375" y="1016000"/>
            <a:ext cx="8140700" cy="757238"/>
          </a:xfrm>
          <a:prstGeom prst="rect">
            <a:avLst/>
          </a:prstGeom>
        </p:spPr>
        <p:txBody>
          <a:bodyPr lIns="0" tIns="12700" rIns="0" bIns="0">
            <a:spAutoFit/>
          </a:bodyPr>
          <a:lstStyle/>
          <a:p>
            <a:pPr marL="12700">
              <a:spcBef>
                <a:spcPts val="100"/>
              </a:spcBef>
              <a:defRPr/>
            </a:pPr>
            <a:r>
              <a:rPr sz="2400" spc="-5" dirty="0">
                <a:latin typeface="Times New Roman" pitchFamily="18" charset="0"/>
                <a:cs typeface="Times New Roman" pitchFamily="18" charset="0"/>
              </a:rPr>
              <a:t>Scattering losses in glass arise </a:t>
            </a:r>
            <a:r>
              <a:rPr sz="2400" dirty="0">
                <a:latin typeface="Times New Roman" pitchFamily="18" charset="0"/>
                <a:cs typeface="Times New Roman" pitchFamily="18" charset="0"/>
              </a:rPr>
              <a:t>from </a:t>
            </a:r>
            <a:r>
              <a:rPr sz="2400" b="1" spc="-5" dirty="0">
                <a:latin typeface="Times New Roman" pitchFamily="18" charset="0"/>
                <a:cs typeface="Times New Roman" pitchFamily="18" charset="0"/>
              </a:rPr>
              <a:t>microscopic</a:t>
            </a:r>
            <a:r>
              <a:rPr sz="2400" b="1" spc="130" dirty="0">
                <a:latin typeface="Times New Roman" pitchFamily="18" charset="0"/>
                <a:cs typeface="Times New Roman" pitchFamily="18" charset="0"/>
              </a:rPr>
              <a:t> </a:t>
            </a:r>
            <a:r>
              <a:rPr sz="2400" b="1" spc="-5" dirty="0">
                <a:latin typeface="Times New Roman" pitchFamily="18" charset="0"/>
                <a:cs typeface="Times New Roman" pitchFamily="18" charset="0"/>
              </a:rPr>
              <a:t>variation</a:t>
            </a:r>
            <a:endParaRPr sz="2400">
              <a:latin typeface="Times New Roman" pitchFamily="18" charset="0"/>
              <a:cs typeface="Times New Roman" pitchFamily="18" charset="0"/>
            </a:endParaRPr>
          </a:p>
          <a:p>
            <a:pPr marL="12700">
              <a:defRPr/>
            </a:pPr>
            <a:r>
              <a:rPr sz="2400" spc="-5" dirty="0">
                <a:latin typeface="Times New Roman" pitchFamily="18" charset="0"/>
                <a:cs typeface="Times New Roman" pitchFamily="18" charset="0"/>
              </a:rPr>
              <a:t>in </a:t>
            </a:r>
            <a:r>
              <a:rPr sz="2400" dirty="0">
                <a:latin typeface="Times New Roman" pitchFamily="18" charset="0"/>
                <a:cs typeface="Times New Roman" pitchFamily="18" charset="0"/>
              </a:rPr>
              <a:t>the material </a:t>
            </a:r>
            <a:r>
              <a:rPr sz="2400" spc="-5" dirty="0">
                <a:latin typeface="Times New Roman" pitchFamily="18" charset="0"/>
                <a:cs typeface="Times New Roman" pitchFamily="18" charset="0"/>
              </a:rPr>
              <a:t>density</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from:</a:t>
            </a:r>
            <a:endParaRPr sz="2400">
              <a:latin typeface="Times New Roman" pitchFamily="18" charset="0"/>
              <a:cs typeface="Times New Roman" pitchFamily="18" charset="0"/>
            </a:endParaRPr>
          </a:p>
        </p:txBody>
      </p:sp>
      <p:sp>
        <p:nvSpPr>
          <p:cNvPr id="4" name="object 4"/>
          <p:cNvSpPr txBox="1"/>
          <p:nvPr/>
        </p:nvSpPr>
        <p:spPr>
          <a:xfrm>
            <a:off x="381000" y="1905000"/>
            <a:ext cx="8305800" cy="882650"/>
          </a:xfrm>
          <a:prstGeom prst="rect">
            <a:avLst/>
          </a:prstGeom>
          <a:ln w="76200">
            <a:noFill/>
          </a:ln>
        </p:spPr>
        <p:txBody>
          <a:bodyPr lIns="0" tIns="38100" rIns="0" bIns="0">
            <a:spAutoFit/>
          </a:bodyPr>
          <a:lstStyle/>
          <a:p>
            <a:pPr marL="434340" indent="-342900">
              <a:spcBef>
                <a:spcPts val="300"/>
              </a:spcBef>
              <a:buFontTx/>
              <a:buAutoNum type="arabicPeriod"/>
              <a:tabLst>
                <a:tab pos="434340" algn="l"/>
              </a:tabLst>
              <a:defRPr/>
            </a:pPr>
            <a:r>
              <a:rPr sz="2200" spc="-5" dirty="0">
                <a:latin typeface="Times New Roman" pitchFamily="18" charset="0"/>
                <a:cs typeface="Times New Roman" pitchFamily="18" charset="0"/>
              </a:rPr>
              <a:t>Compositional</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fluctuations</a:t>
            </a:r>
            <a:endParaRPr sz="2200">
              <a:latin typeface="Times New Roman" pitchFamily="18" charset="0"/>
              <a:cs typeface="Times New Roman" pitchFamily="18" charset="0"/>
            </a:endParaRPr>
          </a:p>
          <a:p>
            <a:pPr marL="434340" indent="-342900">
              <a:spcBef>
                <a:spcPts val="1320"/>
              </a:spcBef>
              <a:buFontTx/>
              <a:buAutoNum type="arabicPeriod"/>
              <a:tabLst>
                <a:tab pos="434340" algn="l"/>
              </a:tabLst>
              <a:defRPr/>
            </a:pPr>
            <a:r>
              <a:rPr sz="2200" spc="-5" dirty="0">
                <a:latin typeface="Times New Roman" pitchFamily="18" charset="0"/>
                <a:cs typeface="Times New Roman" pitchFamily="18" charset="0"/>
              </a:rPr>
              <a:t>Inhomogeneities or defects occurring during fiber</a:t>
            </a:r>
            <a:r>
              <a:rPr sz="2200" spc="110" dirty="0">
                <a:latin typeface="Times New Roman" pitchFamily="18" charset="0"/>
                <a:cs typeface="Times New Roman" pitchFamily="18" charset="0"/>
              </a:rPr>
              <a:t> </a:t>
            </a:r>
            <a:r>
              <a:rPr sz="2200" spc="-5" dirty="0">
                <a:latin typeface="Times New Roman" pitchFamily="18" charset="0"/>
                <a:cs typeface="Times New Roman" pitchFamily="18" charset="0"/>
              </a:rPr>
              <a:t>manufacture</a:t>
            </a:r>
            <a:endParaRPr sz="2200">
              <a:latin typeface="Times New Roman" pitchFamily="18" charset="0"/>
              <a:cs typeface="Times New Roman" pitchFamily="18" charset="0"/>
            </a:endParaRPr>
          </a:p>
        </p:txBody>
      </p:sp>
      <p:sp>
        <p:nvSpPr>
          <p:cNvPr id="23559" name="object 5"/>
          <p:cNvSpPr>
            <a:spLocks noChangeArrowheads="1"/>
          </p:cNvSpPr>
          <p:nvPr/>
        </p:nvSpPr>
        <p:spPr bwMode="auto">
          <a:xfrm>
            <a:off x="381000" y="3581400"/>
            <a:ext cx="8305800" cy="2724150"/>
          </a:xfrm>
          <a:custGeom>
            <a:avLst/>
            <a:gdLst>
              <a:gd name="T0" fmla="*/ 0 w 8305800"/>
              <a:gd name="T1" fmla="*/ 0 h 2724150"/>
              <a:gd name="T2" fmla="*/ 8305800 w 8305800"/>
              <a:gd name="T3" fmla="*/ 2724150 h 2724150"/>
            </a:gdLst>
            <a:ahLst/>
            <a:cxnLst/>
            <a:rect l="T0" t="T1" r="T2" b="T3"/>
            <a:pathLst>
              <a:path w="8305800" h="2724150">
                <a:moveTo>
                  <a:pt x="0" y="2724150"/>
                </a:moveTo>
                <a:lnTo>
                  <a:pt x="8305800" y="2724150"/>
                </a:lnTo>
                <a:lnTo>
                  <a:pt x="8305800" y="0"/>
                </a:lnTo>
                <a:lnTo>
                  <a:pt x="0" y="0"/>
                </a:lnTo>
                <a:lnTo>
                  <a:pt x="0" y="272415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p>
            <a:endParaRPr lang="en-US"/>
          </a:p>
        </p:txBody>
      </p:sp>
      <p:sp>
        <p:nvSpPr>
          <p:cNvPr id="23560" name="object 6"/>
          <p:cNvSpPr txBox="1">
            <a:spLocks noChangeArrowheads="1"/>
          </p:cNvSpPr>
          <p:nvPr/>
        </p:nvSpPr>
        <p:spPr bwMode="auto">
          <a:xfrm>
            <a:off x="460375" y="3608388"/>
            <a:ext cx="789781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100"/>
              </a:spcBef>
            </a:pPr>
            <a:r>
              <a:rPr lang="en-US" sz="2400">
                <a:latin typeface="Times New Roman" pitchFamily="18" charset="0"/>
                <a:cs typeface="Times New Roman" pitchFamily="18" charset="0"/>
              </a:rPr>
              <a:t>These two effects give rise to refractive index variation,  occurring within the glass over distances that are small  compared with the wavelength.</a:t>
            </a:r>
          </a:p>
          <a:p>
            <a:pPr eaLnBrk="1" hangingPunct="1">
              <a:spcBef>
                <a:spcPts val="1438"/>
              </a:spcBef>
            </a:pPr>
            <a:r>
              <a:rPr lang="en-US" sz="2400">
                <a:latin typeface="Times New Roman" pitchFamily="18" charset="0"/>
                <a:cs typeface="Times New Roman" pitchFamily="18" charset="0"/>
              </a:rPr>
              <a:t>These index variation case Rayleigh-type scattering of  the light and inversely proportional to wavelength</a:t>
            </a:r>
            <a:r>
              <a:rPr lang="en-US" sz="2400" b="1">
                <a:solidFill>
                  <a:srgbClr val="333399"/>
                </a:solidFill>
                <a:latin typeface="Times New Roman" pitchFamily="18" charset="0"/>
                <a:cs typeface="Times New Roman" pitchFamily="18" charset="0"/>
              </a:rPr>
              <a:t>.</a:t>
            </a:r>
            <a:endParaRPr lang="en-US" sz="2400">
              <a:latin typeface="Times New Roman" pitchFamily="18" charset="0"/>
              <a:cs typeface="Times New Roman" pitchFamily="18" charset="0"/>
            </a:endParaRPr>
          </a:p>
          <a:p>
            <a:pPr eaLnBrk="1" hangingPunct="1">
              <a:spcBef>
                <a:spcPts val="1450"/>
              </a:spcBef>
            </a:pPr>
            <a:r>
              <a:rPr lang="en-US" sz="2400" b="1">
                <a:latin typeface="Times New Roman" pitchFamily="18" charset="0"/>
                <a:cs typeface="Times New Roman" pitchFamily="18" charset="0"/>
              </a:rPr>
              <a:t>It decreases dramatically with increasing wavelength</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bject 3"/>
          <p:cNvSpPr>
            <a:spLocks noChangeArrowheads="1"/>
          </p:cNvSpPr>
          <p:nvPr/>
        </p:nvSpPr>
        <p:spPr bwMode="auto">
          <a:xfrm>
            <a:off x="906463" y="482600"/>
            <a:ext cx="7434262" cy="50069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 name="object 4"/>
          <p:cNvSpPr txBox="1"/>
          <p:nvPr/>
        </p:nvSpPr>
        <p:spPr>
          <a:xfrm>
            <a:off x="184150" y="5986463"/>
            <a:ext cx="8770938" cy="390525"/>
          </a:xfrm>
          <a:prstGeom prst="rect">
            <a:avLst/>
          </a:prstGeom>
        </p:spPr>
        <p:txBody>
          <a:bodyPr lIns="0" tIns="12700" rIns="0" bIns="0">
            <a:spAutoFit/>
          </a:bodyPr>
          <a:lstStyle/>
          <a:p>
            <a:pPr marL="12700">
              <a:spcBef>
                <a:spcPts val="100"/>
              </a:spcBef>
              <a:defRPr/>
            </a:pPr>
            <a:r>
              <a:rPr sz="2400" b="1" spc="-5" dirty="0">
                <a:latin typeface="Arial"/>
                <a:cs typeface="Arial"/>
              </a:rPr>
              <a:t>Combining the </a:t>
            </a:r>
            <a:r>
              <a:rPr sz="2400" b="1" dirty="0">
                <a:latin typeface="Arial"/>
                <a:cs typeface="Arial"/>
              </a:rPr>
              <a:t>infrared, ultraviolet, and </a:t>
            </a:r>
            <a:r>
              <a:rPr sz="2400" b="1" spc="-5" dirty="0">
                <a:latin typeface="Arial"/>
                <a:cs typeface="Arial"/>
              </a:rPr>
              <a:t>scattering losses</a:t>
            </a:r>
            <a:r>
              <a:rPr sz="2400" b="1" spc="-65" dirty="0">
                <a:latin typeface="Arial"/>
                <a:cs typeface="Arial"/>
              </a:rPr>
              <a:t> </a:t>
            </a:r>
            <a:r>
              <a:rPr sz="2400" b="1" dirty="0">
                <a:latin typeface="Arial"/>
                <a:cs typeface="Arial"/>
              </a:rPr>
              <a:t>for</a:t>
            </a:r>
            <a:endParaRPr sz="2400">
              <a:latin typeface="Arial"/>
              <a:cs typeface="Arial"/>
            </a:endParaRPr>
          </a:p>
        </p:txBody>
      </p:sp>
      <p:sp>
        <p:nvSpPr>
          <p:cNvPr id="5" name="object 5"/>
          <p:cNvSpPr txBox="1"/>
          <p:nvPr/>
        </p:nvSpPr>
        <p:spPr>
          <a:xfrm>
            <a:off x="3265488" y="6351588"/>
            <a:ext cx="2613025" cy="392112"/>
          </a:xfrm>
          <a:prstGeom prst="rect">
            <a:avLst/>
          </a:prstGeom>
        </p:spPr>
        <p:txBody>
          <a:bodyPr lIns="0" tIns="12700" rIns="0" bIns="0">
            <a:spAutoFit/>
          </a:bodyPr>
          <a:lstStyle/>
          <a:p>
            <a:pPr marL="12700">
              <a:spcBef>
                <a:spcPts val="100"/>
              </a:spcBef>
              <a:defRPr/>
            </a:pPr>
            <a:r>
              <a:rPr sz="2400" b="1" spc="-5" dirty="0">
                <a:latin typeface="Arial"/>
                <a:cs typeface="Arial"/>
              </a:rPr>
              <a:t>single mode</a:t>
            </a:r>
            <a:r>
              <a:rPr sz="2400" b="1" spc="-60" dirty="0">
                <a:latin typeface="Arial"/>
                <a:cs typeface="Arial"/>
              </a:rPr>
              <a:t> </a:t>
            </a:r>
            <a:r>
              <a:rPr sz="2400" b="1" spc="-25" dirty="0">
                <a:latin typeface="Arial"/>
                <a:cs typeface="Arial"/>
              </a:rPr>
              <a:t>fiber.</a:t>
            </a:r>
            <a:endParaRPr sz="2400">
              <a:latin typeface="Arial"/>
              <a:cs typeface="Arial"/>
            </a:endParaRPr>
          </a:p>
        </p:txBody>
      </p:sp>
      <p:sp>
        <p:nvSpPr>
          <p:cNvPr id="6" name="Footer Placeholder 5"/>
          <p:cNvSpPr>
            <a:spLocks noGrp="1"/>
          </p:cNvSpPr>
          <p:nvPr>
            <p:ph type="ftr" sz="quarter" idx="11"/>
          </p:nvPr>
        </p:nvSpPr>
        <p:spPr/>
        <p:txBody>
          <a:bodyPr/>
          <a:lstStyle/>
          <a:p>
            <a:pPr marL="12700">
              <a:spcBef>
                <a:spcPts val="25"/>
              </a:spcBef>
              <a:defRPr/>
            </a:pPr>
            <a:endParaRPr lang="en-IN" spc="-5" dirty="0"/>
          </a:p>
        </p:txBody>
      </p:sp>
      <p:sp>
        <p:nvSpPr>
          <p:cNvPr id="24582" name="Slide Number Placeholder 6"/>
          <p:cNvSpPr>
            <a:spLocks noGrp="1"/>
          </p:cNvSpPr>
          <p:nvPr>
            <p:ph type="sldNum" sz="quarter" idx="12"/>
          </p:nvPr>
        </p:nvSpPr>
        <p:spPr bwMode="auto">
          <a:xfrm>
            <a:off x="9829800" y="5410200"/>
            <a:ext cx="609600" cy="365125"/>
          </a:xfrm>
          <a:ln>
            <a:miter lim="800000"/>
            <a:headEnd/>
            <a:tailEnd/>
          </a:ln>
        </p:spPr>
        <p:txBody>
          <a:bodyPr wrap="square" numCol="1" anchorCtr="0" compatLnSpc="1">
            <a:prstTxWarp prst="textNoShape">
              <a:avLst/>
            </a:prstTxWarp>
          </a:bodyPr>
          <a:lstStyle/>
          <a:p>
            <a:pPr>
              <a:defRPr/>
            </a:pPr>
            <a:endParaRPr lang="en-IN"/>
          </a:p>
        </p:txBody>
      </p:sp>
      <p:sp>
        <p:nvSpPr>
          <p:cNvPr id="24583" name="Rectangle 6"/>
          <p:cNvSpPr>
            <a:spLocks noChangeArrowheads="1"/>
          </p:cNvSpPr>
          <p:nvPr/>
        </p:nvSpPr>
        <p:spPr bwMode="auto">
          <a:xfrm>
            <a:off x="571500" y="5429250"/>
            <a:ext cx="700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a:cs typeface="Arial" pitchFamily="34" charset="0"/>
              </a:rPr>
              <a:t>Optical Fiber communications, 5th ed.,G.Keiser,McGrawHill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6477000" cy="519113"/>
          </a:xfrm>
          <a:solidFill>
            <a:schemeClr val="bg1"/>
          </a:solidFill>
        </p:spPr>
        <p:txBody>
          <a:bodyPr lIns="0" tIns="35560" rIns="0" bIns="0" rtlCol="0">
            <a:spAutoFit/>
          </a:bodyPr>
          <a:lstStyle/>
          <a:p>
            <a:pPr marL="90805" fontAlgn="auto">
              <a:spcBef>
                <a:spcPts val="280"/>
              </a:spcBef>
              <a:spcAft>
                <a:spcPts val="0"/>
              </a:spcAft>
              <a:defRPr/>
            </a:pPr>
            <a:r>
              <a:rPr sz="2800" spc="-5" dirty="0">
                <a:solidFill>
                  <a:srgbClr val="FFFFFF"/>
                </a:solidFill>
                <a:latin typeface="Arial"/>
                <a:cs typeface="Arial"/>
              </a:rPr>
              <a:t>Radiative losses / Bending</a:t>
            </a:r>
            <a:r>
              <a:rPr sz="2800" spc="45" dirty="0">
                <a:solidFill>
                  <a:srgbClr val="FFFFFF"/>
                </a:solidFill>
                <a:latin typeface="Arial"/>
                <a:cs typeface="Arial"/>
              </a:rPr>
              <a:t> </a:t>
            </a:r>
            <a:r>
              <a:rPr sz="2800" spc="-5" dirty="0">
                <a:solidFill>
                  <a:srgbClr val="FFFFFF"/>
                </a:solidFill>
                <a:latin typeface="Arial"/>
                <a:cs typeface="Arial"/>
              </a:rPr>
              <a:t>Losses</a:t>
            </a:r>
            <a:endParaRPr sz="2800">
              <a:latin typeface="Arial"/>
              <a:cs typeface="Arial"/>
            </a:endParaRPr>
          </a:p>
        </p:txBody>
      </p:sp>
      <p:sp>
        <p:nvSpPr>
          <p:cNvPr id="7" name="object 7"/>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25603" name="Slide Number Placeholder 7"/>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29DC9870-ED54-4046-82A6-1194C346C50E}" type="slidenum">
              <a:rPr lang="en-IN"/>
              <a:pPr>
                <a:defRPr/>
              </a:pPr>
              <a:t>16</a:t>
            </a:fld>
            <a:endParaRPr lang="en-IN"/>
          </a:p>
        </p:txBody>
      </p:sp>
      <p:sp>
        <p:nvSpPr>
          <p:cNvPr id="25605" name="object 3"/>
          <p:cNvSpPr txBox="1">
            <a:spLocks noChangeArrowheads="1"/>
          </p:cNvSpPr>
          <p:nvPr/>
        </p:nvSpPr>
        <p:spPr bwMode="auto">
          <a:xfrm>
            <a:off x="384175" y="1016000"/>
            <a:ext cx="80756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2400">
                <a:latin typeface="Times New Roman" pitchFamily="18" charset="0"/>
                <a:cs typeface="Times New Roman" pitchFamily="18" charset="0"/>
              </a:rPr>
              <a:t>Radiative losses occur whenever an optical fiber undergoes  a bend of finite radius of curvature</a:t>
            </a:r>
            <a:r>
              <a:rPr lang="en-US" sz="2400">
                <a:cs typeface="Arial" pitchFamily="34" charset="0"/>
              </a:rPr>
              <a:t>.</a:t>
            </a:r>
          </a:p>
        </p:txBody>
      </p:sp>
      <p:sp>
        <p:nvSpPr>
          <p:cNvPr id="4" name="object 4"/>
          <p:cNvSpPr txBox="1"/>
          <p:nvPr/>
        </p:nvSpPr>
        <p:spPr>
          <a:xfrm>
            <a:off x="304800" y="1905000"/>
            <a:ext cx="8382000" cy="1506538"/>
          </a:xfrm>
          <a:prstGeom prst="rect">
            <a:avLst/>
          </a:prstGeom>
          <a:ln w="76200">
            <a:noFill/>
          </a:ln>
        </p:spPr>
        <p:txBody>
          <a:bodyPr lIns="0" tIns="38735" rIns="0" bIns="0">
            <a:spAutoFit/>
          </a:bodyPr>
          <a:lstStyle/>
          <a:p>
            <a:pPr marL="90805">
              <a:spcBef>
                <a:spcPts val="305"/>
              </a:spcBef>
              <a:defRPr/>
            </a:pPr>
            <a:r>
              <a:rPr sz="2400" spc="-5" dirty="0">
                <a:latin typeface="Times New Roman" pitchFamily="18" charset="0"/>
                <a:cs typeface="Times New Roman" pitchFamily="18" charset="0"/>
              </a:rPr>
              <a:t>Fiber can </a:t>
            </a:r>
            <a:r>
              <a:rPr sz="2400" dirty="0">
                <a:latin typeface="Times New Roman" pitchFamily="18" charset="0"/>
                <a:cs typeface="Times New Roman" pitchFamily="18" charset="0"/>
              </a:rPr>
              <a:t>be subject to two types of</a:t>
            </a:r>
            <a:r>
              <a:rPr sz="2400" spc="-40" dirty="0">
                <a:latin typeface="Times New Roman" pitchFamily="18" charset="0"/>
                <a:cs typeface="Times New Roman" pitchFamily="18" charset="0"/>
              </a:rPr>
              <a:t> </a:t>
            </a:r>
            <a:r>
              <a:rPr sz="2400" spc="-5" dirty="0">
                <a:latin typeface="Times New Roman" pitchFamily="18" charset="0"/>
                <a:cs typeface="Times New Roman" pitchFamily="18" charset="0"/>
              </a:rPr>
              <a:t>bends:</a:t>
            </a:r>
            <a:endParaRPr sz="2400">
              <a:latin typeface="Times New Roman" pitchFamily="18" charset="0"/>
              <a:cs typeface="Times New Roman" pitchFamily="18" charset="0"/>
            </a:endParaRPr>
          </a:p>
          <a:p>
            <a:pPr marL="434340" indent="-343535">
              <a:spcBef>
                <a:spcPts val="1440"/>
              </a:spcBef>
              <a:buFontTx/>
              <a:buAutoNum type="arabicPeriod"/>
              <a:tabLst>
                <a:tab pos="434340" algn="l"/>
              </a:tabLst>
              <a:defRPr/>
            </a:pPr>
            <a:r>
              <a:rPr sz="2400" spc="-5" dirty="0">
                <a:latin typeface="Times New Roman" pitchFamily="18" charset="0"/>
                <a:cs typeface="Times New Roman" pitchFamily="18" charset="0"/>
              </a:rPr>
              <a:t>Macroscopic bends</a:t>
            </a:r>
            <a:endParaRPr sz="2400">
              <a:latin typeface="Times New Roman" pitchFamily="18" charset="0"/>
              <a:cs typeface="Times New Roman" pitchFamily="18" charset="0"/>
            </a:endParaRPr>
          </a:p>
          <a:p>
            <a:pPr marL="434340" indent="-343535">
              <a:spcBef>
                <a:spcPts val="1440"/>
              </a:spcBef>
              <a:buFontTx/>
              <a:buAutoNum type="arabicPeriod"/>
              <a:tabLst>
                <a:tab pos="434340" algn="l"/>
              </a:tabLst>
              <a:defRPr/>
            </a:pPr>
            <a:r>
              <a:rPr sz="2400" spc="-5" dirty="0">
                <a:latin typeface="Times New Roman" pitchFamily="18" charset="0"/>
                <a:cs typeface="Times New Roman" pitchFamily="18" charset="0"/>
              </a:rPr>
              <a:t>Microscopic</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bends</a:t>
            </a:r>
            <a:endParaRPr sz="2400">
              <a:latin typeface="Times New Roman" pitchFamily="18" charset="0"/>
              <a:cs typeface="Times New Roman" pitchFamily="18" charset="0"/>
            </a:endParaRPr>
          </a:p>
        </p:txBody>
      </p:sp>
      <p:sp>
        <p:nvSpPr>
          <p:cNvPr id="25607" name="object 5"/>
          <p:cNvSpPr txBox="1">
            <a:spLocks noChangeArrowheads="1"/>
          </p:cNvSpPr>
          <p:nvPr/>
        </p:nvSpPr>
        <p:spPr bwMode="auto">
          <a:xfrm>
            <a:off x="304800" y="3810000"/>
            <a:ext cx="845820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8735"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00"/>
              </a:spcBef>
            </a:pPr>
            <a:r>
              <a:rPr lang="en-US" sz="2400" b="1" u="sng">
                <a:latin typeface="Times New Roman" pitchFamily="18" charset="0"/>
                <a:cs typeface="Times New Roman" pitchFamily="18" charset="0"/>
              </a:rPr>
              <a:t>Macrobending:</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Light lost from the optical core due to  macroscopic effects such as tight bends being induced in the  fiber itself.</a:t>
            </a:r>
          </a:p>
        </p:txBody>
      </p:sp>
      <p:sp>
        <p:nvSpPr>
          <p:cNvPr id="25608" name="object 6"/>
          <p:cNvSpPr txBox="1">
            <a:spLocks noChangeArrowheads="1"/>
          </p:cNvSpPr>
          <p:nvPr/>
        </p:nvSpPr>
        <p:spPr bwMode="auto">
          <a:xfrm>
            <a:off x="304800" y="5410200"/>
            <a:ext cx="853440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9369"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13"/>
              </a:spcBef>
            </a:pPr>
            <a:r>
              <a:rPr lang="en-US" sz="2400" b="1" u="sng">
                <a:latin typeface="Times New Roman" pitchFamily="18" charset="0"/>
                <a:cs typeface="Times New Roman" pitchFamily="18" charset="0"/>
              </a:rPr>
              <a:t>Microbending.</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Light lost from the optical core due to  microscopic effects resulting from deformation and damage to  the core cladding interface</a:t>
            </a:r>
            <a:r>
              <a:rPr lang="en-US" sz="2400">
                <a:cs typeface="Arial" pitchFamily="34"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2"/>
          <p:cNvSpPr>
            <a:spLocks noChangeArrowheads="1"/>
          </p:cNvSpPr>
          <p:nvPr/>
        </p:nvSpPr>
        <p:spPr bwMode="auto">
          <a:xfrm>
            <a:off x="381000" y="1019175"/>
            <a:ext cx="8229600" cy="5045075"/>
          </a:xfrm>
          <a:custGeom>
            <a:avLst/>
            <a:gdLst>
              <a:gd name="T0" fmla="*/ 0 w 8229600"/>
              <a:gd name="T1" fmla="*/ 0 h 5045075"/>
              <a:gd name="T2" fmla="*/ 8229600 w 8229600"/>
              <a:gd name="T3" fmla="*/ 5045075 h 5045075"/>
            </a:gdLst>
            <a:ahLst/>
            <a:cxnLst/>
            <a:rect l="T0" t="T1" r="T2" b="T3"/>
            <a:pathLst>
              <a:path w="8229600" h="5045075">
                <a:moveTo>
                  <a:pt x="0" y="5045075"/>
                </a:moveTo>
                <a:lnTo>
                  <a:pt x="8229600" y="5045075"/>
                </a:lnTo>
                <a:lnTo>
                  <a:pt x="8229600" y="0"/>
                </a:lnTo>
                <a:lnTo>
                  <a:pt x="0" y="0"/>
                </a:lnTo>
                <a:lnTo>
                  <a:pt x="0" y="504507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p>
            <a:endParaRPr lang="en-US"/>
          </a:p>
        </p:txBody>
      </p:sp>
      <p:sp>
        <p:nvSpPr>
          <p:cNvPr id="26627" name="object 3"/>
          <p:cNvSpPr txBox="1">
            <a:spLocks noChangeArrowheads="1"/>
          </p:cNvSpPr>
          <p:nvPr/>
        </p:nvSpPr>
        <p:spPr bwMode="auto">
          <a:xfrm>
            <a:off x="460375" y="1044575"/>
            <a:ext cx="8048625" cy="496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68275" indent="-157163" eaLnBrk="0" hangingPunct="0">
              <a:tabLst>
                <a:tab pos="169863" algn="l"/>
              </a:tabLst>
              <a:defRPr>
                <a:solidFill>
                  <a:schemeClr val="tx1"/>
                </a:solidFill>
                <a:latin typeface="Arial" pitchFamily="34" charset="0"/>
              </a:defRPr>
            </a:lvl1pPr>
            <a:lvl2pPr marL="742950" indent="-285750" eaLnBrk="0" hangingPunct="0">
              <a:tabLst>
                <a:tab pos="169863" algn="l"/>
              </a:tabLst>
              <a:defRPr>
                <a:solidFill>
                  <a:schemeClr val="tx1"/>
                </a:solidFill>
                <a:latin typeface="Arial" pitchFamily="34" charset="0"/>
              </a:defRPr>
            </a:lvl2pPr>
            <a:lvl3pPr marL="1143000" indent="-228600" eaLnBrk="0" hangingPunct="0">
              <a:tabLst>
                <a:tab pos="169863" algn="l"/>
              </a:tabLst>
              <a:defRPr>
                <a:solidFill>
                  <a:schemeClr val="tx1"/>
                </a:solidFill>
                <a:latin typeface="Arial" pitchFamily="34" charset="0"/>
              </a:defRPr>
            </a:lvl3pPr>
            <a:lvl4pPr marL="1600200" indent="-228600" eaLnBrk="0" hangingPunct="0">
              <a:tabLst>
                <a:tab pos="169863" algn="l"/>
              </a:tabLst>
              <a:defRPr>
                <a:solidFill>
                  <a:schemeClr val="tx1"/>
                </a:solidFill>
                <a:latin typeface="Arial" pitchFamily="34" charset="0"/>
              </a:defRPr>
            </a:lvl4pPr>
            <a:lvl5pPr marL="2057400" indent="-228600" eaLnBrk="0" hangingPunct="0">
              <a:tabLst>
                <a:tab pos="169863" algn="l"/>
              </a:tabLst>
              <a:defRPr>
                <a:solidFill>
                  <a:schemeClr val="tx1"/>
                </a:solidFill>
                <a:latin typeface="Arial" pitchFamily="34" charset="0"/>
              </a:defRPr>
            </a:lvl5pPr>
            <a:lvl6pPr marL="2514600" indent="-228600" eaLnBrk="0" fontAlgn="base" hangingPunct="0">
              <a:spcBef>
                <a:spcPct val="0"/>
              </a:spcBef>
              <a:spcAft>
                <a:spcPct val="0"/>
              </a:spcAft>
              <a:tabLst>
                <a:tab pos="169863" algn="l"/>
              </a:tabLst>
              <a:defRPr>
                <a:solidFill>
                  <a:schemeClr val="tx1"/>
                </a:solidFill>
                <a:latin typeface="Arial" pitchFamily="34" charset="0"/>
              </a:defRPr>
            </a:lvl6pPr>
            <a:lvl7pPr marL="2971800" indent="-228600" eaLnBrk="0" fontAlgn="base" hangingPunct="0">
              <a:spcBef>
                <a:spcPct val="0"/>
              </a:spcBef>
              <a:spcAft>
                <a:spcPct val="0"/>
              </a:spcAft>
              <a:tabLst>
                <a:tab pos="169863" algn="l"/>
              </a:tabLst>
              <a:defRPr>
                <a:solidFill>
                  <a:schemeClr val="tx1"/>
                </a:solidFill>
                <a:latin typeface="Arial" pitchFamily="34" charset="0"/>
              </a:defRPr>
            </a:lvl7pPr>
            <a:lvl8pPr marL="3429000" indent="-228600" eaLnBrk="0" fontAlgn="base" hangingPunct="0">
              <a:spcBef>
                <a:spcPct val="0"/>
              </a:spcBef>
              <a:spcAft>
                <a:spcPct val="0"/>
              </a:spcAft>
              <a:tabLst>
                <a:tab pos="169863" algn="l"/>
              </a:tabLst>
              <a:defRPr>
                <a:solidFill>
                  <a:schemeClr val="tx1"/>
                </a:solidFill>
                <a:latin typeface="Arial" pitchFamily="34" charset="0"/>
              </a:defRPr>
            </a:lvl8pPr>
            <a:lvl9pPr marL="3886200" indent="-228600" eaLnBrk="0" fontAlgn="base" hangingPunct="0">
              <a:spcBef>
                <a:spcPct val="0"/>
              </a:spcBef>
              <a:spcAft>
                <a:spcPct val="0"/>
              </a:spcAft>
              <a:tabLst>
                <a:tab pos="169863" algn="l"/>
              </a:tabLst>
              <a:defRPr>
                <a:solidFill>
                  <a:schemeClr val="tx1"/>
                </a:solidFill>
                <a:latin typeface="Arial" pitchFamily="34" charset="0"/>
              </a:defRPr>
            </a:lvl9pPr>
          </a:lstStyle>
          <a:p>
            <a:pPr eaLnBrk="1" hangingPunct="1">
              <a:spcBef>
                <a:spcPts val="100"/>
              </a:spcBef>
              <a:buFontTx/>
              <a:buChar char="•"/>
            </a:pPr>
            <a:r>
              <a:rPr lang="en-US" sz="2000">
                <a:latin typeface="Times New Roman" pitchFamily="18" charset="0"/>
                <a:cs typeface="Times New Roman" pitchFamily="18" charset="0"/>
              </a:rPr>
              <a:t>For the slight bends losses are unobservable</a:t>
            </a:r>
          </a:p>
          <a:p>
            <a:pPr eaLnBrk="1" hangingPunct="1">
              <a:spcBef>
                <a:spcPts val="38"/>
              </a:spcBef>
              <a:buFont typeface="Arial" pitchFamily="34" charset="0"/>
              <a:buChar char="•"/>
            </a:pPr>
            <a:endParaRPr lang="en-US" sz="2000">
              <a:latin typeface="Times New Roman" pitchFamily="18" charset="0"/>
              <a:cs typeface="Times New Roman" pitchFamily="18" charset="0"/>
            </a:endParaRPr>
          </a:p>
          <a:p>
            <a:pPr eaLnBrk="1" hangingPunct="1">
              <a:buFontTx/>
              <a:buChar char="•"/>
            </a:pPr>
            <a:r>
              <a:rPr lang="en-US" sz="2000">
                <a:latin typeface="Times New Roman" pitchFamily="18" charset="0"/>
                <a:cs typeface="Times New Roman" pitchFamily="18" charset="0"/>
              </a:rPr>
              <a:t>By decreasing radius of curvature we will come to the critical value  after which these losses increase drastically.</a:t>
            </a:r>
          </a:p>
          <a:p>
            <a:pPr eaLnBrk="1" hangingPunct="1">
              <a:spcBef>
                <a:spcPts val="50"/>
              </a:spcBef>
              <a:buFont typeface="Arial" pitchFamily="34" charset="0"/>
              <a:buChar char="•"/>
            </a:pPr>
            <a:endParaRPr lang="en-US" sz="2000">
              <a:latin typeface="Times New Roman" pitchFamily="18" charset="0"/>
              <a:cs typeface="Times New Roman" pitchFamily="18" charset="0"/>
            </a:endParaRPr>
          </a:p>
          <a:p>
            <a:pPr algn="just" eaLnBrk="1" hangingPunct="1">
              <a:buFontTx/>
              <a:buChar char="•"/>
            </a:pPr>
            <a:r>
              <a:rPr lang="en-US" sz="2000">
                <a:latin typeface="Times New Roman" pitchFamily="18" charset="0"/>
                <a:cs typeface="Times New Roman" pitchFamily="18" charset="0"/>
              </a:rPr>
              <a:t>As we know that the electric/magnetic field have a tail in the cladding  region so by bending the cable we come to the extent where cladding  field should move faster to keep up with the core field.</a:t>
            </a:r>
          </a:p>
          <a:p>
            <a:pPr eaLnBrk="1" hangingPunct="1">
              <a:spcBef>
                <a:spcPts val="50"/>
              </a:spcBef>
              <a:buFont typeface="Arial" pitchFamily="34" charset="0"/>
              <a:buChar char="•"/>
            </a:pPr>
            <a:endParaRPr lang="en-US" sz="2000">
              <a:latin typeface="Times New Roman" pitchFamily="18" charset="0"/>
              <a:cs typeface="Times New Roman" pitchFamily="18" charset="0"/>
            </a:endParaRPr>
          </a:p>
          <a:p>
            <a:pPr algn="just" eaLnBrk="1" hangingPunct="1">
              <a:buFontTx/>
              <a:buChar char="•"/>
            </a:pPr>
            <a:r>
              <a:rPr lang="en-US" sz="2000">
                <a:latin typeface="Times New Roman" pitchFamily="18" charset="0"/>
                <a:cs typeface="Times New Roman" pitchFamily="18" charset="0"/>
              </a:rPr>
              <a:t>As this is not possible so the energy in that region radiates away</a:t>
            </a:r>
          </a:p>
          <a:p>
            <a:pPr eaLnBrk="1" hangingPunct="1">
              <a:spcBef>
                <a:spcPts val="38"/>
              </a:spcBef>
              <a:buFont typeface="Arial" pitchFamily="34" charset="0"/>
              <a:buChar char="•"/>
            </a:pPr>
            <a:endParaRPr lang="en-US" sz="2000">
              <a:latin typeface="Times New Roman" pitchFamily="18" charset="0"/>
              <a:cs typeface="Times New Roman" pitchFamily="18" charset="0"/>
            </a:endParaRPr>
          </a:p>
          <a:p>
            <a:pPr algn="just" eaLnBrk="1" hangingPunct="1">
              <a:buFontTx/>
              <a:buChar char="•"/>
            </a:pPr>
            <a:r>
              <a:rPr lang="en-US" sz="2000">
                <a:latin typeface="Times New Roman" pitchFamily="18" charset="0"/>
                <a:cs typeface="Times New Roman" pitchFamily="18" charset="0"/>
              </a:rPr>
              <a:t>Radiation losses depend on the value of xc and radius of curvature R</a:t>
            </a:r>
          </a:p>
          <a:p>
            <a:pPr eaLnBrk="1" hangingPunct="1">
              <a:spcBef>
                <a:spcPts val="38"/>
              </a:spcBef>
              <a:buFont typeface="Arial" pitchFamily="34" charset="0"/>
              <a:buChar char="•"/>
            </a:pPr>
            <a:endParaRPr lang="en-US" sz="2000">
              <a:latin typeface="Times New Roman" pitchFamily="18" charset="0"/>
              <a:cs typeface="Times New Roman" pitchFamily="18" charset="0"/>
            </a:endParaRPr>
          </a:p>
          <a:p>
            <a:pPr algn="just" eaLnBrk="1" hangingPunct="1">
              <a:buFontTx/>
              <a:buChar char="•"/>
            </a:pPr>
            <a:r>
              <a:rPr lang="en-US" sz="2000">
                <a:latin typeface="Times New Roman" pitchFamily="18" charset="0"/>
                <a:cs typeface="Times New Roman" pitchFamily="18" charset="0"/>
              </a:rPr>
              <a:t>As the lower order modes remain close to the core axis and the higher  modes are closer to the cladding so the higher modes will radiate out of  the fiber first.</a:t>
            </a:r>
          </a:p>
        </p:txBody>
      </p:sp>
      <p:sp>
        <p:nvSpPr>
          <p:cNvPr id="4" name="object 4"/>
          <p:cNvSpPr txBox="1">
            <a:spLocks noGrp="1"/>
          </p:cNvSpPr>
          <p:nvPr>
            <p:ph type="title"/>
          </p:nvPr>
        </p:nvSpPr>
        <p:spPr>
          <a:xfrm>
            <a:off x="152400" y="228600"/>
            <a:ext cx="6477000" cy="519113"/>
          </a:xfrm>
          <a:solidFill>
            <a:srgbClr val="339966"/>
          </a:solidFill>
        </p:spPr>
        <p:txBody>
          <a:bodyPr lIns="0" tIns="35560" rIns="0" bIns="0" rtlCol="0">
            <a:spAutoFit/>
          </a:bodyPr>
          <a:lstStyle/>
          <a:p>
            <a:pPr marL="90805" fontAlgn="auto">
              <a:spcBef>
                <a:spcPts val="280"/>
              </a:spcBef>
              <a:spcAft>
                <a:spcPts val="0"/>
              </a:spcAft>
              <a:defRPr/>
            </a:pPr>
            <a:r>
              <a:rPr sz="2800" spc="-5" dirty="0">
                <a:solidFill>
                  <a:srgbClr val="FFFFFF"/>
                </a:solidFill>
                <a:latin typeface="Arial"/>
                <a:cs typeface="Arial"/>
              </a:rPr>
              <a:t>Radiative losses / Bending</a:t>
            </a:r>
            <a:r>
              <a:rPr sz="2800" spc="45" dirty="0">
                <a:solidFill>
                  <a:srgbClr val="FFFFFF"/>
                </a:solidFill>
                <a:latin typeface="Arial"/>
                <a:cs typeface="Arial"/>
              </a:rPr>
              <a:t> </a:t>
            </a:r>
            <a:r>
              <a:rPr sz="2800" spc="-5" dirty="0">
                <a:solidFill>
                  <a:srgbClr val="FFFFFF"/>
                </a:solidFill>
                <a:latin typeface="Arial"/>
                <a:cs typeface="Arial"/>
              </a:rPr>
              <a:t>Losses</a:t>
            </a:r>
            <a:endParaRPr sz="2800">
              <a:latin typeface="Arial"/>
              <a:cs typeface="Arial"/>
            </a:endParaRPr>
          </a:p>
        </p:txBody>
      </p:sp>
      <p:sp>
        <p:nvSpPr>
          <p:cNvPr id="5" name="object 5"/>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26629"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177B6DC9-64D5-4333-A228-1934E92495E3}" type="slidenum">
              <a:rPr lang="en-IN"/>
              <a:pPr>
                <a:defRPr/>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228600"/>
            <a:ext cx="6477000" cy="519113"/>
          </a:xfrm>
          <a:solidFill>
            <a:srgbClr val="339966"/>
          </a:solidFill>
        </p:spPr>
        <p:txBody>
          <a:bodyPr lIns="0" tIns="35560" rIns="0" bIns="0" rtlCol="0">
            <a:spAutoFit/>
          </a:bodyPr>
          <a:lstStyle/>
          <a:p>
            <a:pPr marL="90805" fontAlgn="auto">
              <a:spcBef>
                <a:spcPts val="280"/>
              </a:spcBef>
              <a:spcAft>
                <a:spcPts val="0"/>
              </a:spcAft>
              <a:defRPr/>
            </a:pPr>
            <a:r>
              <a:rPr sz="2800" spc="-5" dirty="0">
                <a:solidFill>
                  <a:srgbClr val="FFFFFF"/>
                </a:solidFill>
                <a:latin typeface="Arial"/>
                <a:cs typeface="Arial"/>
              </a:rPr>
              <a:t>Radiative losses / Bending</a:t>
            </a:r>
            <a:r>
              <a:rPr sz="2800" spc="45" dirty="0">
                <a:solidFill>
                  <a:srgbClr val="FFFFFF"/>
                </a:solidFill>
                <a:latin typeface="Arial"/>
                <a:cs typeface="Arial"/>
              </a:rPr>
              <a:t> </a:t>
            </a:r>
            <a:r>
              <a:rPr sz="2800" spc="-5" dirty="0">
                <a:solidFill>
                  <a:srgbClr val="FFFFFF"/>
                </a:solidFill>
                <a:latin typeface="Arial"/>
                <a:cs typeface="Arial"/>
              </a:rPr>
              <a:t>Losses</a:t>
            </a:r>
            <a:endParaRPr sz="2800">
              <a:latin typeface="Arial"/>
              <a:cs typeface="Arial"/>
            </a:endParaRPr>
          </a:p>
        </p:txBody>
      </p:sp>
      <p:pic>
        <p:nvPicPr>
          <p:cNvPr id="27651"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000250" y="3000375"/>
            <a:ext cx="5040313" cy="2965450"/>
          </a:xfrm>
          <a:noFill/>
        </p:spPr>
      </p:pic>
      <p:sp>
        <p:nvSpPr>
          <p:cNvPr id="4" name="object 4"/>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2"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9F95E472-B59C-466A-8216-44767C98829B}" type="slidenum">
              <a:rPr lang="en-IN"/>
              <a:pPr>
                <a:defRPr/>
              </a:pPr>
              <a:t>18</a:t>
            </a:fld>
            <a:endParaRPr lang="en-IN"/>
          </a:p>
        </p:txBody>
      </p:sp>
      <p:sp>
        <p:nvSpPr>
          <p:cNvPr id="27654" name="object 2"/>
          <p:cNvSpPr txBox="1">
            <a:spLocks noChangeArrowheads="1"/>
          </p:cNvSpPr>
          <p:nvPr/>
        </p:nvSpPr>
        <p:spPr bwMode="auto">
          <a:xfrm>
            <a:off x="381000" y="1019175"/>
            <a:ext cx="82296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7465"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00"/>
              </a:spcBef>
            </a:pPr>
            <a:r>
              <a:rPr lang="en-US" sz="2400" b="1">
                <a:latin typeface="Times New Roman" pitchFamily="18" charset="0"/>
                <a:cs typeface="Times New Roman" pitchFamily="18" charset="0"/>
              </a:rPr>
              <a:t>Macrobending losses</a:t>
            </a:r>
            <a:r>
              <a:rPr lang="en-US" sz="2400" b="1">
                <a:solidFill>
                  <a:srgbClr val="FF5050"/>
                </a:solidFill>
                <a:latin typeface="Times New Roman" pitchFamily="18" charset="0"/>
                <a:cs typeface="Times New Roman" pitchFamily="18" charset="0"/>
              </a:rPr>
              <a:t> </a:t>
            </a:r>
            <a:r>
              <a:rPr lang="en-US" sz="2400">
                <a:latin typeface="Times New Roman" pitchFamily="18" charset="0"/>
                <a:cs typeface="Times New Roman" pitchFamily="18" charset="0"/>
              </a:rPr>
              <a:t>are normally produced by poor  handling of fiber .</a:t>
            </a:r>
          </a:p>
          <a:p>
            <a:pPr eaLnBrk="1" hangingPunct="1">
              <a:spcBef>
                <a:spcPts val="1438"/>
              </a:spcBef>
            </a:pPr>
            <a:r>
              <a:rPr lang="en-US" sz="2400" b="1">
                <a:latin typeface="Times New Roman" pitchFamily="18" charset="0"/>
                <a:cs typeface="Times New Roman" pitchFamily="18" charset="0"/>
              </a:rPr>
              <a:t>Poor reeling and mishandling during installation </a:t>
            </a:r>
            <a:r>
              <a:rPr lang="en-US" sz="2400">
                <a:latin typeface="Times New Roman" pitchFamily="18" charset="0"/>
                <a:cs typeface="Times New Roman" pitchFamily="18" charset="0"/>
              </a:rPr>
              <a:t>can  create severe bending of the fiber resulting in small but  important localized losses</a:t>
            </a:r>
          </a:p>
        </p:txBody>
      </p:sp>
      <p:sp>
        <p:nvSpPr>
          <p:cNvPr id="27655" name="Rectangle 7"/>
          <p:cNvSpPr>
            <a:spLocks noChangeArrowheads="1"/>
          </p:cNvSpPr>
          <p:nvPr/>
        </p:nvSpPr>
        <p:spPr bwMode="auto">
          <a:xfrm>
            <a:off x="1428750" y="5857875"/>
            <a:ext cx="457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a:latin typeface="Times New Roman" pitchFamily="18" charset="0"/>
                <a:cs typeface="Times New Roman" pitchFamily="18" charset="0"/>
              </a:rPr>
              <a:t>Optical Fiber communications, 5th ed.,G.Keiser,McGrawHill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200" smtClean="0">
                <a:solidFill>
                  <a:schemeClr val="accent2"/>
                </a:solidFill>
                <a:latin typeface="Times New Roman" pitchFamily="18" charset="0"/>
                <a:cs typeface="Times New Roman" pitchFamily="18" charset="0"/>
              </a:rPr>
              <a:t>Bending Loss (Macrobending &amp; Microbending)</a:t>
            </a:r>
          </a:p>
        </p:txBody>
      </p:sp>
      <p:sp>
        <p:nvSpPr>
          <p:cNvPr id="28675" name="Rectangle 3"/>
          <p:cNvSpPr>
            <a:spLocks noGrp="1" noChangeArrowheads="1"/>
          </p:cNvSpPr>
          <p:nvPr>
            <p:ph type="body" sz="half" idx="1"/>
          </p:nvPr>
        </p:nvSpPr>
        <p:spPr>
          <a:xfrm>
            <a:off x="457200" y="1600200"/>
            <a:ext cx="3609975" cy="4525963"/>
          </a:xfrm>
        </p:spPr>
        <p:txBody>
          <a:bodyPr/>
          <a:lstStyle/>
          <a:p>
            <a:pPr algn="just"/>
            <a:r>
              <a:rPr lang="en-US" sz="1800" b="1" smtClean="0">
                <a:latin typeface="Times New Roman" pitchFamily="18" charset="0"/>
                <a:cs typeface="Times New Roman" pitchFamily="18" charset="0"/>
              </a:rPr>
              <a:t>Macrobending Loss</a:t>
            </a:r>
            <a:r>
              <a:rPr lang="en-US" sz="1800" smtClean="0">
                <a:latin typeface="Times New Roman" pitchFamily="18" charset="0"/>
                <a:cs typeface="Times New Roman" pitchFamily="18" charset="0"/>
              </a:rPr>
              <a:t>: The curvature of the bend is much larger than fiber diameter. Lightwave suffers sever loss due to radiation of the evanescent field in the cladding region. As the radius of the curvature decreases, the loss increases exponentially until it reaches at a certain critical radius. For any radius a bit smaller than this point, the losses suddenly becomes extremely large. Higher order modes radiate away faster than lower order modes.</a:t>
            </a:r>
          </a:p>
          <a:p>
            <a:pPr algn="just"/>
            <a:endParaRPr lang="en-US" sz="1800" smtClean="0">
              <a:latin typeface="Times New Roman" pitchFamily="18" charset="0"/>
              <a:cs typeface="Times New Roman" pitchFamily="18" charset="0"/>
            </a:endParaRPr>
          </a:p>
          <a:p>
            <a:endParaRPr lang="en-US" sz="1800" smtClean="0">
              <a:latin typeface="Times New Roman" pitchFamily="18" charset="0"/>
              <a:cs typeface="Times New Roman" pitchFamily="18" charset="0"/>
            </a:endParaRPr>
          </a:p>
          <a:p>
            <a:endParaRPr lang="en-US" sz="1800" smtClean="0">
              <a:latin typeface="Times New Roman" pitchFamily="18" charset="0"/>
              <a:cs typeface="Times New Roman" pitchFamily="18" charset="0"/>
            </a:endParaRPr>
          </a:p>
          <a:p>
            <a:endParaRPr lang="en-US" sz="1800" smtClean="0">
              <a:latin typeface="Times New Roman" pitchFamily="18" charset="0"/>
              <a:cs typeface="Times New Roman" pitchFamily="18" charset="0"/>
            </a:endParaRPr>
          </a:p>
          <a:p>
            <a:pPr>
              <a:buFontTx/>
              <a:buNone/>
            </a:pPr>
            <a:endParaRPr lang="en-US" sz="1800" smtClean="0">
              <a:latin typeface="Times New Roman" pitchFamily="18" charset="0"/>
              <a:cs typeface="Times New Roman" pitchFamily="18" charset="0"/>
            </a:endParaRPr>
          </a:p>
        </p:txBody>
      </p:sp>
      <p:pic>
        <p:nvPicPr>
          <p:cNvPr id="28676"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284663" y="2460625"/>
            <a:ext cx="4679950" cy="2754313"/>
          </a:xfrm>
          <a:noFill/>
        </p:spPr>
      </p:pic>
      <p:sp>
        <p:nvSpPr>
          <p:cNvPr id="28677" name="Text Box 5"/>
          <p:cNvSpPr txBox="1">
            <a:spLocks noChangeArrowheads="1"/>
          </p:cNvSpPr>
          <p:nvPr/>
        </p:nvSpPr>
        <p:spPr bwMode="auto">
          <a:xfrm>
            <a:off x="5148263" y="5734050"/>
            <a:ext cx="28971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800">
                <a:cs typeface="Arial" pitchFamily="34" charset="0"/>
              </a:rPr>
              <a:t>Optical Fiber communications, 5th ed.,G.Keiser,McGrawHill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457200" y="274638"/>
            <a:ext cx="8229600" cy="633412"/>
          </a:xfrm>
        </p:spPr>
        <p:txBody>
          <a:bodyPr/>
          <a:lstStyle/>
          <a:p>
            <a:r>
              <a:rPr lang="en-US" sz="3200" smtClean="0">
                <a:solidFill>
                  <a:schemeClr val="accent2"/>
                </a:solidFill>
                <a:latin typeface="Times New Roman" pitchFamily="18" charset="0"/>
                <a:cs typeface="Times New Roman" pitchFamily="18" charset="0"/>
              </a:rPr>
              <a:t>Attenuation (fiber loss)</a:t>
            </a:r>
          </a:p>
        </p:txBody>
      </p:sp>
      <p:sp>
        <p:nvSpPr>
          <p:cNvPr id="1031" name="Rectangle 3"/>
          <p:cNvSpPr>
            <a:spLocks noGrp="1" noChangeArrowheads="1"/>
          </p:cNvSpPr>
          <p:nvPr>
            <p:ph idx="1"/>
          </p:nvPr>
        </p:nvSpPr>
        <p:spPr>
          <a:xfrm>
            <a:off x="457200" y="1052513"/>
            <a:ext cx="8229600" cy="5400675"/>
          </a:xfrm>
        </p:spPr>
        <p:txBody>
          <a:bodyPr/>
          <a:lstStyle/>
          <a:p>
            <a:r>
              <a:rPr lang="en-US" sz="2000" smtClean="0">
                <a:latin typeface="Times New Roman" pitchFamily="18" charset="0"/>
                <a:cs typeface="Times New Roman" pitchFamily="18" charset="0"/>
              </a:rPr>
              <a:t>Power loss along a fiber:</a:t>
            </a: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The parameter         is called fiber attenuation coefficient in a units of for example [1/km] or [nepers/km]. A more common unit is [dB/km] that is defined by:</a:t>
            </a:r>
          </a:p>
        </p:txBody>
      </p:sp>
      <p:grpSp>
        <p:nvGrpSpPr>
          <p:cNvPr id="1032" name="Group 4"/>
          <p:cNvGrpSpPr>
            <a:grpSpLocks/>
          </p:cNvGrpSpPr>
          <p:nvPr/>
        </p:nvGrpSpPr>
        <p:grpSpPr bwMode="auto">
          <a:xfrm>
            <a:off x="2268538" y="1628775"/>
            <a:ext cx="4032250" cy="936625"/>
            <a:chOff x="1429" y="1026"/>
            <a:chExt cx="2540" cy="590"/>
          </a:xfrm>
        </p:grpSpPr>
        <p:sp>
          <p:nvSpPr>
            <p:cNvPr id="1037" name="Line 5"/>
            <p:cNvSpPr>
              <a:spLocks noChangeShapeType="1"/>
            </p:cNvSpPr>
            <p:nvPr/>
          </p:nvSpPr>
          <p:spPr bwMode="auto">
            <a:xfrm>
              <a:off x="1429" y="1298"/>
              <a:ext cx="2540"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 name="Line 6"/>
            <p:cNvSpPr>
              <a:spLocks noChangeShapeType="1"/>
            </p:cNvSpPr>
            <p:nvPr/>
          </p:nvSpPr>
          <p:spPr bwMode="auto">
            <a:xfrm>
              <a:off x="1429" y="1026"/>
              <a:ext cx="0" cy="59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39" name="Line 7"/>
            <p:cNvSpPr>
              <a:spLocks noChangeShapeType="1"/>
            </p:cNvSpPr>
            <p:nvPr/>
          </p:nvSpPr>
          <p:spPr bwMode="auto">
            <a:xfrm>
              <a:off x="3969" y="1026"/>
              <a:ext cx="0" cy="59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3" name="Text Box 8"/>
          <p:cNvSpPr txBox="1">
            <a:spLocks noChangeArrowheads="1"/>
          </p:cNvSpPr>
          <p:nvPr/>
        </p:nvSpPr>
        <p:spPr bwMode="auto">
          <a:xfrm>
            <a:off x="2032000" y="2635250"/>
            <a:ext cx="8842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i="1">
                <a:cs typeface="Arial" pitchFamily="34" charset="0"/>
              </a:rPr>
              <a:t>Z=0</a:t>
            </a:r>
          </a:p>
          <a:p>
            <a:pPr eaLnBrk="1" hangingPunct="1"/>
            <a:r>
              <a:rPr lang="en-US" sz="1400" i="1">
                <a:cs typeface="Arial" pitchFamily="34" charset="0"/>
              </a:rPr>
              <a:t>P(0) </a:t>
            </a:r>
            <a:r>
              <a:rPr lang="en-US" sz="1400">
                <a:cs typeface="Arial" pitchFamily="34" charset="0"/>
              </a:rPr>
              <a:t>mW</a:t>
            </a:r>
            <a:endParaRPr lang="en-US" sz="1400" i="1">
              <a:cs typeface="Arial" pitchFamily="34" charset="0"/>
            </a:endParaRPr>
          </a:p>
        </p:txBody>
      </p:sp>
      <p:sp>
        <p:nvSpPr>
          <p:cNvPr id="1034" name="Text Box 9"/>
          <p:cNvSpPr txBox="1">
            <a:spLocks noChangeArrowheads="1"/>
          </p:cNvSpPr>
          <p:nvPr/>
        </p:nvSpPr>
        <p:spPr bwMode="auto">
          <a:xfrm>
            <a:off x="6208713" y="2563813"/>
            <a:ext cx="19637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i="1">
                <a:cs typeface="Arial" pitchFamily="34" charset="0"/>
              </a:rPr>
              <a:t>Z= l</a:t>
            </a:r>
          </a:p>
          <a:p>
            <a:pPr eaLnBrk="1" hangingPunct="1"/>
            <a:endParaRPr lang="en-US" sz="1400" i="1">
              <a:cs typeface="Arial" pitchFamily="34" charset="0"/>
            </a:endParaRPr>
          </a:p>
        </p:txBody>
      </p:sp>
      <p:graphicFrame>
        <p:nvGraphicFramePr>
          <p:cNvPr id="1026" name="Object 10"/>
          <p:cNvGraphicFramePr>
            <a:graphicFrameLocks noChangeAspect="1"/>
          </p:cNvGraphicFramePr>
          <p:nvPr/>
        </p:nvGraphicFramePr>
        <p:xfrm>
          <a:off x="5435600" y="2781300"/>
          <a:ext cx="2089150" cy="409575"/>
        </p:xfrm>
        <a:graphic>
          <a:graphicData uri="http://schemas.openxmlformats.org/presentationml/2006/ole">
            <mc:AlternateContent xmlns:mc="http://schemas.openxmlformats.org/markup-compatibility/2006">
              <mc:Choice xmlns:v="urn:schemas-microsoft-com:vml" Requires="v">
                <p:oleObj spid="_x0000_s1044" name="Equation" r:id="rId3" imgW="1015920" imgH="241200" progId="Equation.3">
                  <p:embed/>
                </p:oleObj>
              </mc:Choice>
              <mc:Fallback>
                <p:oleObj name="Equation" r:id="rId3" imgW="1015920" imgH="241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2781300"/>
                        <a:ext cx="20891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1"/>
          <p:cNvSpPr txBox="1">
            <a:spLocks noChangeArrowheads="1"/>
          </p:cNvSpPr>
          <p:nvPr/>
        </p:nvSpPr>
        <p:spPr bwMode="auto">
          <a:xfrm>
            <a:off x="7575550" y="2852738"/>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a:cs typeface="Arial" pitchFamily="34" charset="0"/>
              </a:rPr>
              <a:t>mw</a:t>
            </a:r>
          </a:p>
        </p:txBody>
      </p:sp>
      <p:graphicFrame>
        <p:nvGraphicFramePr>
          <p:cNvPr id="1027" name="Object 12"/>
          <p:cNvGraphicFramePr>
            <a:graphicFrameLocks noChangeAspect="1"/>
          </p:cNvGraphicFramePr>
          <p:nvPr/>
        </p:nvGraphicFramePr>
        <p:xfrm>
          <a:off x="2700338" y="3500438"/>
          <a:ext cx="3168650" cy="782637"/>
        </p:xfrm>
        <a:graphic>
          <a:graphicData uri="http://schemas.openxmlformats.org/presentationml/2006/ole">
            <mc:AlternateContent xmlns:mc="http://schemas.openxmlformats.org/markup-compatibility/2006">
              <mc:Choice xmlns:v="urn:schemas-microsoft-com:vml" Requires="v">
                <p:oleObj spid="_x0000_s1045" name="Equation" r:id="rId5" imgW="1066680" imgH="241200" progId="Equation.3">
                  <p:embed/>
                </p:oleObj>
              </mc:Choice>
              <mc:Fallback>
                <p:oleObj name="Equation" r:id="rId5" imgW="1066680" imgH="241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500438"/>
                        <a:ext cx="3168650"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4"/>
          <p:cNvGraphicFramePr>
            <a:graphicFrameLocks noChangeAspect="1"/>
          </p:cNvGraphicFramePr>
          <p:nvPr/>
        </p:nvGraphicFramePr>
        <p:xfrm>
          <a:off x="2484438" y="4316413"/>
          <a:ext cx="431800" cy="481012"/>
        </p:xfrm>
        <a:graphic>
          <a:graphicData uri="http://schemas.openxmlformats.org/presentationml/2006/ole">
            <mc:AlternateContent xmlns:mc="http://schemas.openxmlformats.org/markup-compatibility/2006">
              <mc:Choice xmlns:v="urn:schemas-microsoft-com:vml" Requires="v">
                <p:oleObj spid="_x0000_s1046" name="Equation" r:id="rId7" imgW="203040" imgH="241200" progId="Equation.3">
                  <p:embed/>
                </p:oleObj>
              </mc:Choice>
              <mc:Fallback>
                <p:oleObj name="Equation" r:id="rId7" imgW="203040" imgH="241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316413"/>
                        <a:ext cx="4318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15"/>
          <p:cNvGraphicFramePr>
            <a:graphicFrameLocks noChangeAspect="1"/>
          </p:cNvGraphicFramePr>
          <p:nvPr/>
        </p:nvGraphicFramePr>
        <p:xfrm>
          <a:off x="1476375" y="5445125"/>
          <a:ext cx="5327650" cy="804863"/>
        </p:xfrm>
        <a:graphic>
          <a:graphicData uri="http://schemas.openxmlformats.org/presentationml/2006/ole">
            <mc:AlternateContent xmlns:mc="http://schemas.openxmlformats.org/markup-compatibility/2006">
              <mc:Choice xmlns:v="urn:schemas-microsoft-com:vml" Requires="v">
                <p:oleObj spid="_x0000_s1047" name="Equation" r:id="rId9" imgW="2743200" imgH="457200" progId="Equation.3">
                  <p:embed/>
                </p:oleObj>
              </mc:Choice>
              <mc:Fallback>
                <p:oleObj name="Equation" r:id="rId9" imgW="2743200" imgH="4572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445125"/>
                        <a:ext cx="5327650"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6" name="Text Box 16"/>
          <p:cNvSpPr txBox="1">
            <a:spLocks noChangeArrowheads="1"/>
          </p:cNvSpPr>
          <p:nvPr/>
        </p:nvSpPr>
        <p:spPr bwMode="auto">
          <a:xfrm>
            <a:off x="7143750" y="56086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706437"/>
          </a:xfrm>
        </p:spPr>
        <p:txBody>
          <a:bodyPr/>
          <a:lstStyle/>
          <a:p>
            <a:r>
              <a:rPr lang="en-US" sz="3200" smtClean="0">
                <a:solidFill>
                  <a:schemeClr val="accent2"/>
                </a:solidFill>
                <a:latin typeface="Times New Roman" pitchFamily="18" charset="0"/>
                <a:cs typeface="Times New Roman" pitchFamily="18" charset="0"/>
              </a:rPr>
              <a:t>Microbending Loss</a:t>
            </a:r>
          </a:p>
        </p:txBody>
      </p:sp>
      <p:sp>
        <p:nvSpPr>
          <p:cNvPr id="29699" name="Rectangle 3"/>
          <p:cNvSpPr>
            <a:spLocks noGrp="1" noChangeArrowheads="1"/>
          </p:cNvSpPr>
          <p:nvPr>
            <p:ph type="body" sz="half" idx="1"/>
          </p:nvPr>
        </p:nvSpPr>
        <p:spPr>
          <a:xfrm>
            <a:off x="457200" y="1600200"/>
            <a:ext cx="3394075" cy="4525963"/>
          </a:xfrm>
        </p:spPr>
        <p:txBody>
          <a:bodyPr/>
          <a:lstStyle/>
          <a:p>
            <a:endParaRPr lang="en-US" sz="1800" b="1"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Microbending Loss:  </a:t>
            </a:r>
            <a:r>
              <a:rPr lang="en-US" sz="2000" smtClean="0">
                <a:latin typeface="Times New Roman" pitchFamily="18" charset="0"/>
                <a:cs typeface="Times New Roman" pitchFamily="18" charset="0"/>
              </a:rPr>
              <a:t>microscopic bends of the fiber axis that can arise when the fibers are incorporated into cables.</a:t>
            </a:r>
            <a:r>
              <a:rPr lang="en-US" sz="2000" b="1" smtClean="0">
                <a:latin typeface="Times New Roman" pitchFamily="18" charset="0"/>
                <a:cs typeface="Times New Roman" pitchFamily="18" charset="0"/>
              </a:rPr>
              <a:t> </a:t>
            </a:r>
            <a:r>
              <a:rPr lang="en-US" sz="2000" smtClean="0">
                <a:latin typeface="Times New Roman" pitchFamily="18" charset="0"/>
                <a:cs typeface="Times New Roman" pitchFamily="18" charset="0"/>
              </a:rPr>
              <a:t>The power is dissipated through the microbended fiber, because of the repetitive coupling of energy between guided modes &amp; the leaky or radiation modes in the fiber</a:t>
            </a:r>
            <a:r>
              <a:rPr lang="en-US" sz="1800" smtClean="0">
                <a:latin typeface="Times New Roman" pitchFamily="18" charset="0"/>
                <a:cs typeface="Times New Roman" pitchFamily="18" charset="0"/>
              </a:rPr>
              <a:t>. </a:t>
            </a:r>
            <a:r>
              <a:rPr lang="en-US" sz="1800" b="1" smtClean="0">
                <a:latin typeface="Times New Roman" pitchFamily="18" charset="0"/>
                <a:cs typeface="Times New Roman" pitchFamily="18" charset="0"/>
              </a:rPr>
              <a:t> </a:t>
            </a:r>
          </a:p>
          <a:p>
            <a:endParaRPr lang="en-US" sz="2800" smtClean="0"/>
          </a:p>
        </p:txBody>
      </p:sp>
      <p:pic>
        <p:nvPicPr>
          <p:cNvPr id="29700"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211638" y="2247900"/>
            <a:ext cx="4475162" cy="2941638"/>
          </a:xfrm>
          <a:noFill/>
        </p:spPr>
      </p:pic>
      <p:sp>
        <p:nvSpPr>
          <p:cNvPr id="29701" name="Text Box 5"/>
          <p:cNvSpPr txBox="1">
            <a:spLocks noChangeArrowheads="1"/>
          </p:cNvSpPr>
          <p:nvPr/>
        </p:nvSpPr>
        <p:spPr bwMode="auto">
          <a:xfrm>
            <a:off x="5076825" y="5876925"/>
            <a:ext cx="3086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800">
                <a:cs typeface="Arial" pitchFamily="34" charset="0"/>
              </a:rPr>
              <a:t>Optical Fiber communications, 5th .edition  G.Keiser,McGrawHill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2047875"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p:txBody>
      </p:sp>
      <p:sp>
        <p:nvSpPr>
          <p:cNvPr id="30723" name="Text Box 4"/>
          <p:cNvSpPr txBox="1">
            <a:spLocks noChangeArrowheads="1"/>
          </p:cNvSpPr>
          <p:nvPr/>
        </p:nvSpPr>
        <p:spPr bwMode="auto">
          <a:xfrm>
            <a:off x="533400" y="5184775"/>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80000"/>
              </a:lnSpc>
            </a:pPr>
            <a:r>
              <a:rPr kumimoji="1" lang="en-US" altLang="zh-TW" sz="2000" b="1">
                <a:latin typeface="Times New Roman" pitchFamily="18" charset="0"/>
              </a:rPr>
              <a:t>A compressible jacket extruded over a fiber reduces microbending resulting from external forces. </a:t>
            </a:r>
          </a:p>
        </p:txBody>
      </p:sp>
      <p:sp>
        <p:nvSpPr>
          <p:cNvPr id="30724" name="Rectangle 5"/>
          <p:cNvSpPr>
            <a:spLocks noChangeArrowheads="1"/>
          </p:cNvSpPr>
          <p:nvPr/>
        </p:nvSpPr>
        <p:spPr bwMode="auto">
          <a:xfrm>
            <a:off x="2424113" y="2647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p:txBody>
      </p:sp>
      <p:pic>
        <p:nvPicPr>
          <p:cNvPr id="307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7315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 Box 7"/>
          <p:cNvSpPr txBox="1">
            <a:spLocks noChangeArrowheads="1"/>
          </p:cNvSpPr>
          <p:nvPr/>
        </p:nvSpPr>
        <p:spPr bwMode="auto">
          <a:xfrm>
            <a:off x="228600" y="228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sz="2400" b="1"/>
              <a:t>Minimizing microbending losses:</a:t>
            </a:r>
          </a:p>
        </p:txBody>
      </p:sp>
      <p:sp>
        <p:nvSpPr>
          <p:cNvPr id="30727" name="Rectangle 6"/>
          <p:cNvSpPr>
            <a:spLocks noChangeArrowheads="1"/>
          </p:cNvSpPr>
          <p:nvPr/>
        </p:nvSpPr>
        <p:spPr bwMode="auto">
          <a:xfrm>
            <a:off x="500063" y="4214813"/>
            <a:ext cx="7500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cs typeface="Arial" pitchFamily="34" charset="0"/>
              </a:rPr>
              <a:t>Optical Fiber communications, 5th ed.,G.Keiser,McGrawHill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850900"/>
          </a:xfrm>
        </p:spPr>
        <p:txBody>
          <a:bodyPr/>
          <a:lstStyle/>
          <a:p>
            <a:r>
              <a:rPr lang="en-US" sz="3200" smtClean="0">
                <a:solidFill>
                  <a:schemeClr val="accent2"/>
                </a:solidFill>
                <a:latin typeface="Times New Roman" pitchFamily="18" charset="0"/>
                <a:cs typeface="Times New Roman" pitchFamily="18" charset="0"/>
              </a:rPr>
              <a:t>Dispersion in Optical Fibers</a:t>
            </a:r>
          </a:p>
        </p:txBody>
      </p:sp>
      <p:sp>
        <p:nvSpPr>
          <p:cNvPr id="31747" name="Rectangle 3"/>
          <p:cNvSpPr>
            <a:spLocks noGrp="1" noChangeArrowheads="1"/>
          </p:cNvSpPr>
          <p:nvPr>
            <p:ph idx="1"/>
          </p:nvPr>
        </p:nvSpPr>
        <p:spPr>
          <a:xfrm>
            <a:off x="457200" y="1196975"/>
            <a:ext cx="8229600" cy="4929188"/>
          </a:xfrm>
        </p:spPr>
        <p:txBody>
          <a:bodyPr/>
          <a:lstStyle/>
          <a:p>
            <a:pPr>
              <a:lnSpc>
                <a:spcPct val="80000"/>
              </a:lnSpc>
            </a:pPr>
            <a:r>
              <a:rPr lang="en-US" sz="2000" b="1" smtClean="0">
                <a:latin typeface="Times New Roman" pitchFamily="18" charset="0"/>
                <a:cs typeface="Times New Roman" pitchFamily="18" charset="0"/>
              </a:rPr>
              <a:t>Dispersion</a:t>
            </a:r>
            <a:r>
              <a:rPr lang="en-US" sz="2000" smtClean="0">
                <a:latin typeface="Times New Roman" pitchFamily="18" charset="0"/>
                <a:cs typeface="Times New Roman" pitchFamily="18" charset="0"/>
              </a:rPr>
              <a:t>: Any phenomenon in which the velocity of propagation of any electromagnetic wave is wavelength dependent.  </a:t>
            </a:r>
          </a:p>
          <a:p>
            <a:pPr>
              <a:lnSpc>
                <a:spcPct val="80000"/>
              </a:lnSpc>
              <a:buFontTx/>
              <a:buNone/>
            </a:pPr>
            <a:endParaRPr lang="en-US" sz="2000" smtClean="0">
              <a:latin typeface="Times New Roman" pitchFamily="18" charset="0"/>
              <a:cs typeface="Times New Roman" pitchFamily="18" charset="0"/>
            </a:endParaRPr>
          </a:p>
          <a:p>
            <a:pPr>
              <a:lnSpc>
                <a:spcPct val="80000"/>
              </a:lnSpc>
            </a:pPr>
            <a:r>
              <a:rPr lang="en-US" sz="2000" smtClean="0">
                <a:latin typeface="Times New Roman" pitchFamily="18" charset="0"/>
                <a:cs typeface="Times New Roman" pitchFamily="18" charset="0"/>
              </a:rPr>
              <a:t>In communication, dispersion is used to describe any process by which any electromagnetic signal propagating in a physical medium is degraded because the various wave characteristics (i.e., frequencies) of the signal have different propagation velocities within the physical medium.</a:t>
            </a:r>
          </a:p>
          <a:p>
            <a:pPr>
              <a:lnSpc>
                <a:spcPct val="80000"/>
              </a:lnSpc>
              <a:buFontTx/>
              <a:buNone/>
            </a:pPr>
            <a:endParaRPr lang="en-US" sz="2000" smtClean="0">
              <a:latin typeface="Times New Roman" pitchFamily="18" charset="0"/>
              <a:cs typeface="Times New Roman" pitchFamily="18" charset="0"/>
            </a:endParaRPr>
          </a:p>
          <a:p>
            <a:pPr>
              <a:lnSpc>
                <a:spcPct val="80000"/>
              </a:lnSpc>
            </a:pPr>
            <a:r>
              <a:rPr lang="en-US" sz="2000" smtClean="0">
                <a:latin typeface="Times New Roman" pitchFamily="18" charset="0"/>
                <a:cs typeface="Times New Roman" pitchFamily="18" charset="0"/>
              </a:rPr>
              <a:t>There are 3 dispersion types in the optical fibers, in general:</a:t>
            </a:r>
          </a:p>
          <a:p>
            <a:pPr>
              <a:lnSpc>
                <a:spcPct val="80000"/>
              </a:lnSpc>
              <a:buFontTx/>
              <a:buNone/>
            </a:pPr>
            <a:endParaRPr lang="en-US" sz="2000" b="1" smtClean="0">
              <a:solidFill>
                <a:schemeClr val="accent2"/>
              </a:solidFill>
              <a:latin typeface="Times New Roman" pitchFamily="18" charset="0"/>
              <a:cs typeface="Times New Roman" pitchFamily="18" charset="0"/>
            </a:endParaRPr>
          </a:p>
          <a:p>
            <a:pPr>
              <a:lnSpc>
                <a:spcPct val="80000"/>
              </a:lnSpc>
              <a:buFontTx/>
              <a:buNone/>
            </a:pPr>
            <a:r>
              <a:rPr lang="en-US" sz="2000" b="1" smtClean="0">
                <a:solidFill>
                  <a:schemeClr val="accent2"/>
                </a:solidFill>
                <a:latin typeface="Times New Roman" pitchFamily="18" charset="0"/>
                <a:cs typeface="Times New Roman" pitchFamily="18" charset="0"/>
              </a:rPr>
              <a:t>     1- Material Dispersion</a:t>
            </a:r>
          </a:p>
          <a:p>
            <a:pPr>
              <a:lnSpc>
                <a:spcPct val="80000"/>
              </a:lnSpc>
              <a:buFontTx/>
              <a:buNone/>
            </a:pPr>
            <a:r>
              <a:rPr lang="en-US" sz="2000" b="1" smtClean="0">
                <a:solidFill>
                  <a:schemeClr val="accent2"/>
                </a:solidFill>
                <a:latin typeface="Times New Roman" pitchFamily="18" charset="0"/>
                <a:cs typeface="Times New Roman" pitchFamily="18" charset="0"/>
              </a:rPr>
              <a:t>     2- Waveguide Dispersion </a:t>
            </a:r>
          </a:p>
          <a:p>
            <a:pPr>
              <a:lnSpc>
                <a:spcPct val="80000"/>
              </a:lnSpc>
              <a:buFontTx/>
              <a:buNone/>
            </a:pPr>
            <a:r>
              <a:rPr lang="en-US" sz="2000" smtClean="0">
                <a:solidFill>
                  <a:schemeClr val="accent2"/>
                </a:solidFill>
                <a:latin typeface="Times New Roman" pitchFamily="18" charset="0"/>
                <a:cs typeface="Times New Roman" pitchFamily="18" charset="0"/>
              </a:rPr>
              <a:t>     </a:t>
            </a:r>
            <a:r>
              <a:rPr lang="en-US" sz="2000" b="1" smtClean="0">
                <a:solidFill>
                  <a:schemeClr val="accent2"/>
                </a:solidFill>
                <a:latin typeface="Times New Roman" pitchFamily="18" charset="0"/>
                <a:cs typeface="Times New Roman" pitchFamily="18" charset="0"/>
              </a:rPr>
              <a:t>3- Polarization-Mode Dispersion</a:t>
            </a:r>
          </a:p>
          <a:p>
            <a:pPr>
              <a:lnSpc>
                <a:spcPct val="80000"/>
              </a:lnSpc>
              <a:buFontTx/>
              <a:buNone/>
            </a:pPr>
            <a:r>
              <a:rPr lang="en-US" sz="2000" b="1" smtClean="0">
                <a:solidFill>
                  <a:schemeClr val="accent2"/>
                </a:solidFill>
                <a:latin typeface="Times New Roman" pitchFamily="18" charset="0"/>
                <a:cs typeface="Times New Roman" pitchFamily="18" charset="0"/>
              </a:rPr>
              <a:t> </a:t>
            </a:r>
          </a:p>
          <a:p>
            <a:pPr>
              <a:lnSpc>
                <a:spcPct val="80000"/>
              </a:lnSpc>
              <a:buFontTx/>
              <a:buNone/>
            </a:pPr>
            <a:r>
              <a:rPr lang="en-US" sz="2000" b="1" smtClean="0">
                <a:solidFill>
                  <a:schemeClr val="accent2"/>
                </a:solidFill>
                <a:latin typeface="Times New Roman" pitchFamily="18" charset="0"/>
                <a:cs typeface="Times New Roman" pitchFamily="18" charset="0"/>
              </a:rPr>
              <a:t>      </a:t>
            </a:r>
            <a:r>
              <a:rPr lang="en-US" sz="2000" b="1" smtClean="0">
                <a:latin typeface="Times New Roman" pitchFamily="18" charset="0"/>
                <a:cs typeface="Times New Roman" pitchFamily="18" charset="0"/>
              </a:rPr>
              <a:t>Material</a:t>
            </a: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&amp; waveguide dispersions are main causes of</a:t>
            </a:r>
            <a:r>
              <a:rPr lang="en-US" sz="2000" b="1" smtClean="0">
                <a:solidFill>
                  <a:schemeClr val="accent2"/>
                </a:solidFill>
                <a:latin typeface="Times New Roman" pitchFamily="18" charset="0"/>
                <a:cs typeface="Times New Roman" pitchFamily="18" charset="0"/>
              </a:rPr>
              <a:t> Intramodal Dispersion.</a:t>
            </a:r>
            <a:r>
              <a:rPr lang="en-US" sz="2000" smtClean="0">
                <a:solidFill>
                  <a:schemeClr val="accent2"/>
                </a:solidFill>
                <a:latin typeface="Times New Roman" pitchFamily="18" charset="0"/>
                <a:cs typeface="Times New Roman" pitchFamily="18" charset="0"/>
              </a:rPr>
              <a:t>  </a:t>
            </a:r>
          </a:p>
          <a:p>
            <a:pPr>
              <a:lnSpc>
                <a:spcPct val="80000"/>
              </a:lnSpc>
              <a:buFontTx/>
              <a:buNone/>
            </a:pPr>
            <a:endParaRPr lang="en-US" sz="2000" smtClean="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bject 2"/>
          <p:cNvSpPr>
            <a:spLocks noChangeArrowheads="1"/>
          </p:cNvSpPr>
          <p:nvPr/>
        </p:nvSpPr>
        <p:spPr bwMode="auto">
          <a:xfrm>
            <a:off x="2971800" y="838200"/>
            <a:ext cx="2743200" cy="990600"/>
          </a:xfrm>
          <a:custGeom>
            <a:avLst/>
            <a:gdLst>
              <a:gd name="T0" fmla="*/ 0 w 2743200"/>
              <a:gd name="T1" fmla="*/ 0 h 990600"/>
              <a:gd name="T2" fmla="*/ 2743200 w 2743200"/>
              <a:gd name="T3" fmla="*/ 990600 h 990600"/>
            </a:gdLst>
            <a:ahLst/>
            <a:cxnLst/>
            <a:rect l="T0" t="T1" r="T2" b="T3"/>
            <a:pathLst>
              <a:path w="2743200" h="990600">
                <a:moveTo>
                  <a:pt x="0" y="990600"/>
                </a:moveTo>
                <a:lnTo>
                  <a:pt x="2743200" y="990600"/>
                </a:lnTo>
                <a:lnTo>
                  <a:pt x="2743200" y="0"/>
                </a:lnTo>
                <a:lnTo>
                  <a:pt x="0" y="0"/>
                </a:lnTo>
                <a:lnTo>
                  <a:pt x="0" y="99060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71" name="object 3"/>
          <p:cNvSpPr>
            <a:spLocks noGrp="1"/>
          </p:cNvSpPr>
          <p:nvPr>
            <p:ph type="title"/>
          </p:nvPr>
        </p:nvSpPr>
        <p:spPr>
          <a:xfrm>
            <a:off x="3070225" y="673100"/>
            <a:ext cx="2544763" cy="1122363"/>
          </a:xfrm>
        </p:spPr>
        <p:txBody>
          <a:bodyPr lIns="0" tIns="12700" rIns="0" bIns="0">
            <a:spAutoFit/>
          </a:bodyPr>
          <a:lstStyle/>
          <a:p>
            <a:pPr marL="485775" indent="-473075">
              <a:lnSpc>
                <a:spcPct val="150000"/>
              </a:lnSpc>
              <a:spcBef>
                <a:spcPts val="100"/>
              </a:spcBef>
            </a:pPr>
            <a:r>
              <a:rPr lang="en-US" sz="2400" smtClean="0">
                <a:solidFill>
                  <a:srgbClr val="000000"/>
                </a:solidFill>
                <a:latin typeface="Arial" pitchFamily="34" charset="0"/>
                <a:cs typeface="Arial" pitchFamily="34" charset="0"/>
              </a:rPr>
              <a:t>Signal Distortion/  Dispersion</a:t>
            </a:r>
            <a:endParaRPr lang="en-US" sz="2400" smtClean="0">
              <a:latin typeface="Arial" pitchFamily="34" charset="0"/>
              <a:cs typeface="Arial" pitchFamily="34" charset="0"/>
            </a:endParaRPr>
          </a:p>
        </p:txBody>
      </p:sp>
      <p:sp>
        <p:nvSpPr>
          <p:cNvPr id="22" name="object 22"/>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32772" name="Slide Number Placeholder 22"/>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99607157-A611-4BF8-B1C2-10D5344FE4A0}" type="slidenum">
              <a:rPr lang="en-IN"/>
              <a:pPr>
                <a:defRPr/>
              </a:pPr>
              <a:t>23</a:t>
            </a:fld>
            <a:endParaRPr lang="en-IN"/>
          </a:p>
        </p:txBody>
      </p:sp>
      <p:sp>
        <p:nvSpPr>
          <p:cNvPr id="32774" name="object 4"/>
          <p:cNvSpPr>
            <a:spLocks noChangeArrowheads="1"/>
          </p:cNvSpPr>
          <p:nvPr/>
        </p:nvSpPr>
        <p:spPr bwMode="auto">
          <a:xfrm>
            <a:off x="6400800" y="2895600"/>
            <a:ext cx="2362200" cy="1295400"/>
          </a:xfrm>
          <a:custGeom>
            <a:avLst/>
            <a:gdLst>
              <a:gd name="T0" fmla="*/ 0 w 2362200"/>
              <a:gd name="T1" fmla="*/ 0 h 1295400"/>
              <a:gd name="T2" fmla="*/ 2362200 w 2362200"/>
              <a:gd name="T3" fmla="*/ 1295400 h 1295400"/>
            </a:gdLst>
            <a:ahLst/>
            <a:cxnLst/>
            <a:rect l="T0" t="T1" r="T2" b="T3"/>
            <a:pathLst>
              <a:path w="2362200" h="1295400">
                <a:moveTo>
                  <a:pt x="0" y="1295400"/>
                </a:moveTo>
                <a:lnTo>
                  <a:pt x="2362200" y="1295400"/>
                </a:lnTo>
                <a:lnTo>
                  <a:pt x="2362200" y="0"/>
                </a:lnTo>
                <a:lnTo>
                  <a:pt x="0" y="0"/>
                </a:lnTo>
                <a:lnTo>
                  <a:pt x="0" y="129540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 name="object 5"/>
          <p:cNvSpPr txBox="1"/>
          <p:nvPr/>
        </p:nvSpPr>
        <p:spPr>
          <a:xfrm>
            <a:off x="6578600" y="3251200"/>
            <a:ext cx="2009775" cy="574675"/>
          </a:xfrm>
          <a:prstGeom prst="rect">
            <a:avLst/>
          </a:prstGeom>
        </p:spPr>
        <p:txBody>
          <a:bodyPr lIns="0" tIns="12700" rIns="0" bIns="0">
            <a:spAutoFit/>
          </a:bodyPr>
          <a:lstStyle/>
          <a:p>
            <a:pPr algn="ctr">
              <a:spcBef>
                <a:spcPts val="100"/>
              </a:spcBef>
              <a:defRPr/>
            </a:pPr>
            <a:r>
              <a:rPr b="1" spc="-5" dirty="0">
                <a:latin typeface="Arial"/>
                <a:cs typeface="Arial"/>
              </a:rPr>
              <a:t>Polarization-mode</a:t>
            </a:r>
            <a:endParaRPr>
              <a:latin typeface="Arial"/>
              <a:cs typeface="Arial"/>
            </a:endParaRPr>
          </a:p>
          <a:p>
            <a:pPr algn="ctr">
              <a:defRPr/>
            </a:pPr>
            <a:r>
              <a:rPr b="1" spc="-5" dirty="0">
                <a:latin typeface="Arial"/>
                <a:cs typeface="Arial"/>
              </a:rPr>
              <a:t>Dispersion</a:t>
            </a:r>
            <a:endParaRPr>
              <a:latin typeface="Arial"/>
              <a:cs typeface="Arial"/>
            </a:endParaRPr>
          </a:p>
        </p:txBody>
      </p:sp>
      <p:sp>
        <p:nvSpPr>
          <p:cNvPr id="32776" name="object 6"/>
          <p:cNvSpPr>
            <a:spLocks noChangeArrowheads="1"/>
          </p:cNvSpPr>
          <p:nvPr/>
        </p:nvSpPr>
        <p:spPr bwMode="auto">
          <a:xfrm>
            <a:off x="3200400" y="2895600"/>
            <a:ext cx="2667000" cy="1295400"/>
          </a:xfrm>
          <a:custGeom>
            <a:avLst/>
            <a:gdLst>
              <a:gd name="T0" fmla="*/ 0 w 2667000"/>
              <a:gd name="T1" fmla="*/ 0 h 1295400"/>
              <a:gd name="T2" fmla="*/ 2667000 w 2667000"/>
              <a:gd name="T3" fmla="*/ 1295400 h 1295400"/>
            </a:gdLst>
            <a:ahLst/>
            <a:cxnLst/>
            <a:rect l="T0" t="T1" r="T2" b="T3"/>
            <a:pathLst>
              <a:path w="2667000" h="1295400">
                <a:moveTo>
                  <a:pt x="0" y="1295400"/>
                </a:moveTo>
                <a:lnTo>
                  <a:pt x="2667000" y="1295400"/>
                </a:lnTo>
                <a:lnTo>
                  <a:pt x="2667000" y="0"/>
                </a:lnTo>
                <a:lnTo>
                  <a:pt x="0" y="0"/>
                </a:lnTo>
                <a:lnTo>
                  <a:pt x="0" y="129540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 name="object 7"/>
          <p:cNvSpPr txBox="1"/>
          <p:nvPr/>
        </p:nvSpPr>
        <p:spPr>
          <a:xfrm>
            <a:off x="3282950" y="3044825"/>
            <a:ext cx="2500313" cy="849313"/>
          </a:xfrm>
          <a:prstGeom prst="rect">
            <a:avLst/>
          </a:prstGeom>
        </p:spPr>
        <p:txBody>
          <a:bodyPr lIns="0" tIns="149860" rIns="0" bIns="0">
            <a:spAutoFit/>
          </a:bodyPr>
          <a:lstStyle/>
          <a:p>
            <a:pPr marL="12700">
              <a:spcBef>
                <a:spcPts val="1180"/>
              </a:spcBef>
              <a:defRPr/>
            </a:pPr>
            <a:r>
              <a:rPr b="1" spc="-5" dirty="0">
                <a:latin typeface="Arial"/>
                <a:cs typeface="Arial"/>
              </a:rPr>
              <a:t>Intramodal</a:t>
            </a:r>
            <a:r>
              <a:rPr b="1" spc="-50" dirty="0">
                <a:latin typeface="Arial"/>
                <a:cs typeface="Arial"/>
              </a:rPr>
              <a:t> </a:t>
            </a:r>
            <a:r>
              <a:rPr b="1" spc="-5" dirty="0">
                <a:latin typeface="Arial"/>
                <a:cs typeface="Arial"/>
              </a:rPr>
              <a:t>Dispersion/</a:t>
            </a:r>
            <a:endParaRPr>
              <a:latin typeface="Arial"/>
              <a:cs typeface="Arial"/>
            </a:endParaRPr>
          </a:p>
          <a:p>
            <a:pPr marL="64135">
              <a:spcBef>
                <a:spcPts val="1080"/>
              </a:spcBef>
              <a:defRPr/>
            </a:pPr>
            <a:r>
              <a:rPr b="1" spc="-5" dirty="0">
                <a:latin typeface="Arial"/>
                <a:cs typeface="Arial"/>
              </a:rPr>
              <a:t>Chromatic</a:t>
            </a:r>
            <a:r>
              <a:rPr b="1" spc="-30" dirty="0">
                <a:latin typeface="Arial"/>
                <a:cs typeface="Arial"/>
              </a:rPr>
              <a:t> </a:t>
            </a:r>
            <a:r>
              <a:rPr b="1" spc="-5" dirty="0">
                <a:latin typeface="Arial"/>
                <a:cs typeface="Arial"/>
              </a:rPr>
              <a:t>Dispersion</a:t>
            </a:r>
            <a:endParaRPr>
              <a:latin typeface="Arial"/>
              <a:cs typeface="Arial"/>
            </a:endParaRPr>
          </a:p>
        </p:txBody>
      </p:sp>
      <p:sp>
        <p:nvSpPr>
          <p:cNvPr id="32778" name="object 8"/>
          <p:cNvSpPr>
            <a:spLocks noChangeArrowheads="1"/>
          </p:cNvSpPr>
          <p:nvPr/>
        </p:nvSpPr>
        <p:spPr bwMode="auto">
          <a:xfrm>
            <a:off x="1371600" y="2362200"/>
            <a:ext cx="6172200" cy="0"/>
          </a:xfrm>
          <a:custGeom>
            <a:avLst/>
            <a:gdLst>
              <a:gd name="T0" fmla="*/ 0 w 6172200"/>
              <a:gd name="T1" fmla="*/ 6172200 w 6172200"/>
            </a:gdLst>
            <a:ahLst/>
            <a:cxnLst/>
            <a:rect l="T0" t="0" r="T1" b="0"/>
            <a:pathLst>
              <a:path w="6172200">
                <a:moveTo>
                  <a:pt x="0" y="0"/>
                </a:moveTo>
                <a:lnTo>
                  <a:pt x="6172200" y="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79" name="object 9"/>
          <p:cNvSpPr>
            <a:spLocks noChangeArrowheads="1"/>
          </p:cNvSpPr>
          <p:nvPr/>
        </p:nvSpPr>
        <p:spPr bwMode="auto">
          <a:xfrm>
            <a:off x="1371600" y="2362200"/>
            <a:ext cx="0" cy="533400"/>
          </a:xfrm>
          <a:custGeom>
            <a:avLst/>
            <a:gdLst>
              <a:gd name="T0" fmla="*/ 0 h 533400"/>
              <a:gd name="T1" fmla="*/ 533400 h 533400"/>
            </a:gdLst>
            <a:ahLst/>
            <a:cxnLst/>
            <a:rect l="0" t="T0" r="0" b="T1"/>
            <a:pathLst>
              <a:path h="533400">
                <a:moveTo>
                  <a:pt x="0" y="0"/>
                </a:moveTo>
                <a:lnTo>
                  <a:pt x="0" y="53340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80" name="object 10"/>
          <p:cNvSpPr>
            <a:spLocks noChangeArrowheads="1"/>
          </p:cNvSpPr>
          <p:nvPr/>
        </p:nvSpPr>
        <p:spPr bwMode="auto">
          <a:xfrm>
            <a:off x="7543800" y="2362200"/>
            <a:ext cx="0" cy="533400"/>
          </a:xfrm>
          <a:custGeom>
            <a:avLst/>
            <a:gdLst>
              <a:gd name="T0" fmla="*/ 0 h 533400"/>
              <a:gd name="T1" fmla="*/ 533400 h 533400"/>
            </a:gdLst>
            <a:ahLst/>
            <a:cxnLst/>
            <a:rect l="0" t="T0" r="0" b="T1"/>
            <a:pathLst>
              <a:path h="533400">
                <a:moveTo>
                  <a:pt x="0" y="0"/>
                </a:moveTo>
                <a:lnTo>
                  <a:pt x="0" y="53340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81" name="object 11"/>
          <p:cNvSpPr>
            <a:spLocks noChangeArrowheads="1"/>
          </p:cNvSpPr>
          <p:nvPr/>
        </p:nvSpPr>
        <p:spPr bwMode="auto">
          <a:xfrm>
            <a:off x="4419600" y="1828800"/>
            <a:ext cx="0" cy="1066800"/>
          </a:xfrm>
          <a:custGeom>
            <a:avLst/>
            <a:gdLst>
              <a:gd name="T0" fmla="*/ 0 h 1066800"/>
              <a:gd name="T1" fmla="*/ 1066800 h 1066800"/>
            </a:gdLst>
            <a:ahLst/>
            <a:cxnLst/>
            <a:rect l="0" t="T0" r="0" b="T1"/>
            <a:pathLst>
              <a:path h="1066800">
                <a:moveTo>
                  <a:pt x="0" y="0"/>
                </a:moveTo>
                <a:lnTo>
                  <a:pt x="0" y="106680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82" name="object 12"/>
          <p:cNvSpPr>
            <a:spLocks noChangeArrowheads="1"/>
          </p:cNvSpPr>
          <p:nvPr/>
        </p:nvSpPr>
        <p:spPr bwMode="auto">
          <a:xfrm>
            <a:off x="304800" y="2895600"/>
            <a:ext cx="2362200" cy="1295400"/>
          </a:xfrm>
          <a:custGeom>
            <a:avLst/>
            <a:gdLst>
              <a:gd name="T0" fmla="*/ 0 w 2362200"/>
              <a:gd name="T1" fmla="*/ 0 h 1295400"/>
              <a:gd name="T2" fmla="*/ 2362200 w 2362200"/>
              <a:gd name="T3" fmla="*/ 1295400 h 1295400"/>
            </a:gdLst>
            <a:ahLst/>
            <a:cxnLst/>
            <a:rect l="T0" t="T1" r="T2" b="T3"/>
            <a:pathLst>
              <a:path w="2362200" h="1295400">
                <a:moveTo>
                  <a:pt x="0" y="1295400"/>
                </a:moveTo>
                <a:lnTo>
                  <a:pt x="2362200" y="1295400"/>
                </a:lnTo>
                <a:lnTo>
                  <a:pt x="2362200" y="0"/>
                </a:lnTo>
                <a:lnTo>
                  <a:pt x="0" y="0"/>
                </a:lnTo>
                <a:lnTo>
                  <a:pt x="0" y="129540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object 13"/>
          <p:cNvSpPr txBox="1"/>
          <p:nvPr/>
        </p:nvSpPr>
        <p:spPr>
          <a:xfrm>
            <a:off x="522288" y="3251200"/>
            <a:ext cx="1925637" cy="574675"/>
          </a:xfrm>
          <a:prstGeom prst="rect">
            <a:avLst/>
          </a:prstGeom>
        </p:spPr>
        <p:txBody>
          <a:bodyPr lIns="0" tIns="12700" rIns="0" bIns="0">
            <a:spAutoFit/>
          </a:bodyPr>
          <a:lstStyle/>
          <a:p>
            <a:pPr algn="ctr">
              <a:spcBef>
                <a:spcPts val="100"/>
              </a:spcBef>
              <a:defRPr/>
            </a:pPr>
            <a:r>
              <a:rPr b="1" spc="-5" dirty="0">
                <a:latin typeface="Arial"/>
                <a:cs typeface="Arial"/>
              </a:rPr>
              <a:t>Intermodal</a:t>
            </a:r>
            <a:r>
              <a:rPr b="1" spc="-60" dirty="0">
                <a:latin typeface="Arial"/>
                <a:cs typeface="Arial"/>
              </a:rPr>
              <a:t> </a:t>
            </a:r>
            <a:r>
              <a:rPr b="1" spc="-10" dirty="0">
                <a:latin typeface="Arial"/>
                <a:cs typeface="Arial"/>
              </a:rPr>
              <a:t>Delay/</a:t>
            </a:r>
            <a:endParaRPr>
              <a:latin typeface="Arial"/>
              <a:cs typeface="Arial"/>
            </a:endParaRPr>
          </a:p>
          <a:p>
            <a:pPr marL="1270" algn="ctr">
              <a:defRPr/>
            </a:pPr>
            <a:r>
              <a:rPr b="1" dirty="0">
                <a:latin typeface="Arial"/>
                <a:cs typeface="Arial"/>
              </a:rPr>
              <a:t>Modal</a:t>
            </a:r>
            <a:r>
              <a:rPr b="1" spc="-40" dirty="0">
                <a:latin typeface="Arial"/>
                <a:cs typeface="Arial"/>
              </a:rPr>
              <a:t> </a:t>
            </a:r>
            <a:r>
              <a:rPr b="1" spc="-5" dirty="0">
                <a:latin typeface="Arial"/>
                <a:cs typeface="Arial"/>
              </a:rPr>
              <a:t>Delay</a:t>
            </a:r>
            <a:endParaRPr>
              <a:latin typeface="Arial"/>
              <a:cs typeface="Arial"/>
            </a:endParaRPr>
          </a:p>
        </p:txBody>
      </p:sp>
      <p:sp>
        <p:nvSpPr>
          <p:cNvPr id="32784" name="object 14"/>
          <p:cNvSpPr>
            <a:spLocks noChangeArrowheads="1"/>
          </p:cNvSpPr>
          <p:nvPr/>
        </p:nvSpPr>
        <p:spPr bwMode="auto">
          <a:xfrm>
            <a:off x="2743200" y="4648200"/>
            <a:ext cx="1524000" cy="1295400"/>
          </a:xfrm>
          <a:custGeom>
            <a:avLst/>
            <a:gdLst>
              <a:gd name="T0" fmla="*/ 0 w 1524000"/>
              <a:gd name="T1" fmla="*/ 0 h 1295400"/>
              <a:gd name="T2" fmla="*/ 1524000 w 1524000"/>
              <a:gd name="T3" fmla="*/ 1295400 h 1295400"/>
            </a:gdLst>
            <a:ahLst/>
            <a:cxnLst/>
            <a:rect l="T0" t="T1" r="T2" b="T3"/>
            <a:pathLst>
              <a:path w="1524000" h="1295400">
                <a:moveTo>
                  <a:pt x="0" y="1295400"/>
                </a:moveTo>
                <a:lnTo>
                  <a:pt x="1524000" y="1295400"/>
                </a:lnTo>
                <a:lnTo>
                  <a:pt x="1524000" y="0"/>
                </a:lnTo>
                <a:lnTo>
                  <a:pt x="0" y="0"/>
                </a:lnTo>
                <a:lnTo>
                  <a:pt x="0" y="129540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85" name="object 15"/>
          <p:cNvSpPr txBox="1">
            <a:spLocks noChangeArrowheads="1"/>
          </p:cNvSpPr>
          <p:nvPr/>
        </p:nvSpPr>
        <p:spPr bwMode="auto">
          <a:xfrm>
            <a:off x="2933700" y="5003800"/>
            <a:ext cx="120491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1270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b="1">
                <a:cs typeface="Arial" pitchFamily="34" charset="0"/>
              </a:rPr>
              <a:t>Material  Dispersion</a:t>
            </a:r>
            <a:endParaRPr lang="en-US">
              <a:cs typeface="Arial" pitchFamily="34" charset="0"/>
            </a:endParaRPr>
          </a:p>
        </p:txBody>
      </p:sp>
      <p:sp>
        <p:nvSpPr>
          <p:cNvPr id="32786" name="object 16"/>
          <p:cNvSpPr>
            <a:spLocks noChangeArrowheads="1"/>
          </p:cNvSpPr>
          <p:nvPr/>
        </p:nvSpPr>
        <p:spPr bwMode="auto">
          <a:xfrm>
            <a:off x="4724400" y="4648200"/>
            <a:ext cx="1524000" cy="1295400"/>
          </a:xfrm>
          <a:custGeom>
            <a:avLst/>
            <a:gdLst>
              <a:gd name="T0" fmla="*/ 0 w 1524000"/>
              <a:gd name="T1" fmla="*/ 0 h 1295400"/>
              <a:gd name="T2" fmla="*/ 1524000 w 1524000"/>
              <a:gd name="T3" fmla="*/ 1295400 h 1295400"/>
            </a:gdLst>
            <a:ahLst/>
            <a:cxnLst/>
            <a:rect l="T0" t="T1" r="T2" b="T3"/>
            <a:pathLst>
              <a:path w="1524000" h="1295400">
                <a:moveTo>
                  <a:pt x="0" y="1295400"/>
                </a:moveTo>
                <a:lnTo>
                  <a:pt x="1524000" y="1295400"/>
                </a:lnTo>
                <a:lnTo>
                  <a:pt x="1524000" y="0"/>
                </a:lnTo>
                <a:lnTo>
                  <a:pt x="0" y="0"/>
                </a:lnTo>
                <a:lnTo>
                  <a:pt x="0" y="129540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87" name="object 17"/>
          <p:cNvSpPr txBox="1">
            <a:spLocks noChangeArrowheads="1"/>
          </p:cNvSpPr>
          <p:nvPr/>
        </p:nvSpPr>
        <p:spPr bwMode="auto">
          <a:xfrm>
            <a:off x="4878388" y="5003800"/>
            <a:ext cx="12414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47625" indent="-36513"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b="1">
                <a:cs typeface="Arial" pitchFamily="34" charset="0"/>
              </a:rPr>
              <a:t>Waveguide  Dispersion</a:t>
            </a:r>
            <a:endParaRPr lang="en-US">
              <a:cs typeface="Arial" pitchFamily="34" charset="0"/>
            </a:endParaRPr>
          </a:p>
        </p:txBody>
      </p:sp>
      <p:sp>
        <p:nvSpPr>
          <p:cNvPr id="32788" name="object 18"/>
          <p:cNvSpPr>
            <a:spLocks noChangeArrowheads="1"/>
          </p:cNvSpPr>
          <p:nvPr/>
        </p:nvSpPr>
        <p:spPr bwMode="auto">
          <a:xfrm>
            <a:off x="3276600" y="4419600"/>
            <a:ext cx="2209800" cy="0"/>
          </a:xfrm>
          <a:custGeom>
            <a:avLst/>
            <a:gdLst>
              <a:gd name="T0" fmla="*/ 0 w 2209800"/>
              <a:gd name="T1" fmla="*/ 2209800 w 2209800"/>
            </a:gdLst>
            <a:ahLst/>
            <a:cxnLst/>
            <a:rect l="T0" t="0" r="T1" b="0"/>
            <a:pathLst>
              <a:path w="2209800">
                <a:moveTo>
                  <a:pt x="0" y="0"/>
                </a:moveTo>
                <a:lnTo>
                  <a:pt x="2209800" y="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89" name="object 19"/>
          <p:cNvSpPr>
            <a:spLocks noChangeArrowheads="1"/>
          </p:cNvSpPr>
          <p:nvPr/>
        </p:nvSpPr>
        <p:spPr bwMode="auto">
          <a:xfrm>
            <a:off x="3276600" y="4419600"/>
            <a:ext cx="0" cy="228600"/>
          </a:xfrm>
          <a:custGeom>
            <a:avLst/>
            <a:gdLst>
              <a:gd name="T0" fmla="*/ 0 h 228600"/>
              <a:gd name="T1" fmla="*/ 228600 h 228600"/>
            </a:gdLst>
            <a:ahLst/>
            <a:cxnLst/>
            <a:rect l="0" t="T0" r="0" b="T1"/>
            <a:pathLst>
              <a:path h="228600">
                <a:moveTo>
                  <a:pt x="0" y="0"/>
                </a:moveTo>
                <a:lnTo>
                  <a:pt x="0" y="22860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90" name="object 20"/>
          <p:cNvSpPr>
            <a:spLocks noChangeArrowheads="1"/>
          </p:cNvSpPr>
          <p:nvPr/>
        </p:nvSpPr>
        <p:spPr bwMode="auto">
          <a:xfrm>
            <a:off x="5486400" y="4419600"/>
            <a:ext cx="0" cy="228600"/>
          </a:xfrm>
          <a:custGeom>
            <a:avLst/>
            <a:gdLst>
              <a:gd name="T0" fmla="*/ 0 h 228600"/>
              <a:gd name="T1" fmla="*/ 228600 h 228600"/>
            </a:gdLst>
            <a:ahLst/>
            <a:cxnLst/>
            <a:rect l="0" t="T0" r="0" b="T1"/>
            <a:pathLst>
              <a:path h="228600">
                <a:moveTo>
                  <a:pt x="0" y="0"/>
                </a:moveTo>
                <a:lnTo>
                  <a:pt x="0" y="22860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91" name="object 21"/>
          <p:cNvSpPr>
            <a:spLocks noChangeArrowheads="1"/>
          </p:cNvSpPr>
          <p:nvPr/>
        </p:nvSpPr>
        <p:spPr bwMode="auto">
          <a:xfrm>
            <a:off x="4419600" y="4191000"/>
            <a:ext cx="0" cy="228600"/>
          </a:xfrm>
          <a:custGeom>
            <a:avLst/>
            <a:gdLst>
              <a:gd name="T0" fmla="*/ 0 h 228600"/>
              <a:gd name="T1" fmla="*/ 228600 h 228600"/>
            </a:gdLst>
            <a:ahLst/>
            <a:cxnLst/>
            <a:rect l="0" t="T0" r="0" b="T1"/>
            <a:pathLst>
              <a:path h="228600">
                <a:moveTo>
                  <a:pt x="0" y="0"/>
                </a:moveTo>
                <a:lnTo>
                  <a:pt x="0" y="22860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457200" y="457200"/>
            <a:ext cx="2667000" cy="609600"/>
          </a:xfrm>
          <a:solidFill>
            <a:srgbClr val="FF0000"/>
          </a:solidFill>
        </p:spPr>
        <p:txBody>
          <a:bodyPr/>
          <a:lstStyle/>
          <a:p>
            <a:pPr>
              <a:buFontTx/>
              <a:buNone/>
            </a:pPr>
            <a:r>
              <a:rPr lang="en-US" altLang="en-US" b="1" smtClean="0">
                <a:solidFill>
                  <a:schemeClr val="bg1"/>
                </a:solidFill>
              </a:rPr>
              <a:t>Dispersion</a:t>
            </a:r>
          </a:p>
        </p:txBody>
      </p:sp>
      <p:sp>
        <p:nvSpPr>
          <p:cNvPr id="33795" name="Rectangle 4"/>
          <p:cNvSpPr>
            <a:spLocks noChangeArrowheads="1"/>
          </p:cNvSpPr>
          <p:nvPr/>
        </p:nvSpPr>
        <p:spPr bwMode="auto">
          <a:xfrm>
            <a:off x="247650" y="2895600"/>
            <a:ext cx="86487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57250" indent="-857250" algn="just">
              <a:spcBef>
                <a:spcPct val="5000"/>
              </a:spcBef>
              <a:buClr>
                <a:srgbClr val="CC00CC"/>
              </a:buClr>
              <a:buFont typeface="Monotype Sorts" pitchFamily="2" charset="2"/>
              <a:buChar char="2"/>
            </a:pPr>
            <a:r>
              <a:rPr lang="en-US" altLang="en-US" sz="2400">
                <a:latin typeface="Times New Roman" pitchFamily="18" charset="0"/>
              </a:rPr>
              <a:t>Attenuation only reduces the amplitude of the output waveform which  does not alter the shape of the signal</a:t>
            </a:r>
            <a:r>
              <a:rPr lang="en-US" altLang="en-US" sz="2800">
                <a:latin typeface="Times New Roman" pitchFamily="18" charset="0"/>
              </a:rPr>
              <a:t>.</a:t>
            </a:r>
          </a:p>
          <a:p>
            <a:pPr marL="857250" indent="-857250" algn="just">
              <a:spcBef>
                <a:spcPct val="5000"/>
              </a:spcBef>
              <a:buClr>
                <a:srgbClr val="CC00CC"/>
              </a:buClr>
              <a:buFont typeface="Monotype Sorts" pitchFamily="2" charset="2"/>
              <a:buNone/>
            </a:pPr>
            <a:endParaRPr lang="en-US" altLang="en-US" sz="2800">
              <a:latin typeface="Times New Roman" pitchFamily="18" charset="0"/>
            </a:endParaRPr>
          </a:p>
          <a:p>
            <a:pPr marL="857250" indent="-857250" algn="just">
              <a:spcBef>
                <a:spcPct val="5000"/>
              </a:spcBef>
              <a:buClr>
                <a:srgbClr val="CC00CC"/>
              </a:buClr>
              <a:buFont typeface="Monotype Sorts" pitchFamily="2" charset="2"/>
              <a:buChar char="2"/>
            </a:pPr>
            <a:r>
              <a:rPr lang="en-US" altLang="en-US" sz="2400">
                <a:latin typeface="Times New Roman" pitchFamily="18" charset="0"/>
              </a:rPr>
              <a:t>Dispersion distorts both pulse and analog modulation signals.</a:t>
            </a:r>
          </a:p>
          <a:p>
            <a:pPr marL="857250" indent="-857250" algn="just">
              <a:spcBef>
                <a:spcPct val="5000"/>
              </a:spcBef>
              <a:buClr>
                <a:srgbClr val="CC00CC"/>
              </a:buClr>
              <a:buFont typeface="Monotype Sorts" pitchFamily="2" charset="2"/>
              <a:buChar char="2"/>
            </a:pPr>
            <a:endParaRPr lang="en-US" altLang="en-US" sz="2800">
              <a:latin typeface="Times New Roman" pitchFamily="18" charset="0"/>
            </a:endParaRPr>
          </a:p>
        </p:txBody>
      </p:sp>
      <p:sp>
        <p:nvSpPr>
          <p:cNvPr id="33796" name="Rectangle 5"/>
          <p:cNvSpPr>
            <a:spLocks noChangeArrowheads="1"/>
          </p:cNvSpPr>
          <p:nvPr/>
        </p:nvSpPr>
        <p:spPr bwMode="auto">
          <a:xfrm>
            <a:off x="247650" y="1524000"/>
            <a:ext cx="86487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57250" indent="-857250" algn="just">
              <a:spcBef>
                <a:spcPct val="5000"/>
              </a:spcBef>
              <a:buClr>
                <a:srgbClr val="CC00CC"/>
              </a:buClr>
              <a:buSzPct val="110000"/>
              <a:buFont typeface="Monotype Sorts" pitchFamily="2" charset="2"/>
              <a:buChar char="2"/>
            </a:pPr>
            <a:r>
              <a:rPr lang="en-US" altLang="en-US" sz="2400">
                <a:latin typeface="Times New Roman" pitchFamily="18" charset="0"/>
              </a:rPr>
              <a:t>The basic need is to match the output waveform  to the input waveform as closely as possible</a:t>
            </a:r>
            <a:r>
              <a:rPr lang="en-US" altLang="en-US" sz="2800">
                <a:latin typeface="Times New Roman" pitchFamily="18"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304800" y="4953000"/>
            <a:ext cx="75057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57250" indent="-857250" algn="just">
              <a:spcBef>
                <a:spcPct val="50000"/>
              </a:spcBef>
              <a:buClr>
                <a:srgbClr val="CC00CC"/>
              </a:buClr>
              <a:buFont typeface="Wingdings" pitchFamily="2" charset="2"/>
              <a:buChar char="Ø"/>
            </a:pPr>
            <a:r>
              <a:rPr kumimoji="1" lang="en-US" altLang="en-US" sz="2800">
                <a:latin typeface="Times New Roman" pitchFamily="18" charset="0"/>
              </a:rPr>
              <a:t>	</a:t>
            </a:r>
            <a:r>
              <a:rPr lang="en-US" altLang="en-US" sz="2400">
                <a:latin typeface="Times New Roman" pitchFamily="18" charset="0"/>
              </a:rPr>
              <a:t>It is noted that actually no power is lost to dispersion, the spreading effect reduces the peak 	power</a:t>
            </a:r>
            <a:r>
              <a:rPr lang="en-US" altLang="en-US" sz="2800">
                <a:latin typeface="Times New Roman" pitchFamily="18" charset="0"/>
              </a:rPr>
              <a:t>. </a:t>
            </a:r>
          </a:p>
        </p:txBody>
      </p:sp>
      <p:sp>
        <p:nvSpPr>
          <p:cNvPr id="34819" name="Rectangle 5"/>
          <p:cNvSpPr>
            <a:spLocks noChangeArrowheads="1"/>
          </p:cNvSpPr>
          <p:nvPr/>
        </p:nvSpPr>
        <p:spPr bwMode="auto">
          <a:xfrm>
            <a:off x="228600" y="3124200"/>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65188" indent="-865188" algn="just">
              <a:spcBef>
                <a:spcPct val="50000"/>
              </a:spcBef>
              <a:buClr>
                <a:srgbClr val="CC00CC"/>
              </a:buClr>
              <a:buFont typeface="Wingdings" pitchFamily="2" charset="2"/>
              <a:buChar char="Ø"/>
            </a:pPr>
            <a:r>
              <a:rPr kumimoji="1" lang="en-US" altLang="en-US" sz="2400">
                <a:latin typeface="Times New Roman" pitchFamily="18" charset="0"/>
              </a:rPr>
              <a:t>	In a pulse modulated system, this causes the </a:t>
            </a:r>
            <a:r>
              <a:rPr lang="en-US" altLang="en-US" sz="2400">
                <a:latin typeface="Times New Roman" pitchFamily="18" charset="0"/>
              </a:rPr>
              <a:t>received</a:t>
            </a:r>
            <a:r>
              <a:rPr kumimoji="1" lang="en-US" altLang="en-US" sz="2400">
                <a:latin typeface="Times New Roman" pitchFamily="18" charset="0"/>
              </a:rPr>
              <a:t> pulse to be spread out over a longer period.</a:t>
            </a:r>
          </a:p>
        </p:txBody>
      </p:sp>
      <p:sp>
        <p:nvSpPr>
          <p:cNvPr id="34820" name="Rectangle 7"/>
          <p:cNvSpPr>
            <a:spLocks noChangeArrowheads="1"/>
          </p:cNvSpPr>
          <p:nvPr/>
        </p:nvSpPr>
        <p:spPr bwMode="auto">
          <a:xfrm>
            <a:off x="76200" y="76200"/>
            <a:ext cx="2667000" cy="609600"/>
          </a:xfrm>
          <a:prstGeom prst="rect">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marL="342900" indent="-342900">
              <a:spcBef>
                <a:spcPct val="20000"/>
              </a:spcBef>
            </a:pPr>
            <a:r>
              <a:rPr lang="en-US" altLang="en-US" sz="3200" b="1">
                <a:solidFill>
                  <a:schemeClr val="bg1"/>
                </a:solidFill>
              </a:rPr>
              <a:t>Dispersion</a:t>
            </a:r>
          </a:p>
        </p:txBody>
      </p:sp>
      <p:sp>
        <p:nvSpPr>
          <p:cNvPr id="39941" name="Text Box 10"/>
          <p:cNvSpPr txBox="1">
            <a:spLocks noChangeArrowheads="1"/>
          </p:cNvSpPr>
          <p:nvPr/>
        </p:nvSpPr>
        <p:spPr bwMode="auto">
          <a:xfrm>
            <a:off x="152400" y="1143000"/>
            <a:ext cx="7848600" cy="1846263"/>
          </a:xfrm>
          <a:prstGeom prst="rect">
            <a:avLst/>
          </a:prstGeom>
          <a:noFill/>
          <a:ln w="9525" algn="ctr">
            <a:noFill/>
            <a:miter lim="800000"/>
            <a:headEnd/>
            <a:tailEnd/>
          </a:ln>
        </p:spPr>
        <p:txBody>
          <a:bodyPr>
            <a:spAutoFit/>
          </a:bodyPr>
          <a:lstStyle/>
          <a:p>
            <a:pPr marL="522288" algn="just">
              <a:spcBef>
                <a:spcPct val="50000"/>
              </a:spcBef>
              <a:buClr>
                <a:srgbClr val="CC00CC"/>
              </a:buClr>
              <a:buFont typeface="Wingdings" pitchFamily="2" charset="2"/>
              <a:buChar char="Ø"/>
              <a:defRPr/>
            </a:pPr>
            <a:r>
              <a:rPr kumimoji="1" lang="en-US" altLang="en-US" sz="2400" dirty="0">
                <a:latin typeface="Times New Roman" pitchFamily="18" charset="0"/>
              </a:rPr>
              <a:t>Dispersion results when some components of the input signal spend more time traversing the fiber than other components.</a:t>
            </a:r>
          </a:p>
          <a:p>
            <a:pPr marL="865188" indent="-865188" algn="just">
              <a:spcBef>
                <a:spcPct val="50000"/>
              </a:spcBef>
              <a:buClr>
                <a:srgbClr val="CC00CC"/>
              </a:buClr>
              <a:buFont typeface="Monotype Sorts" pitchFamily="2" charset="2"/>
              <a:buChar char="2"/>
              <a:defRPr/>
            </a:pPr>
            <a:endParaRPr kumimoji="1" lang="en-US" alt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41488" y="6105525"/>
            <a:ext cx="5349875" cy="381000"/>
          </a:xfrm>
          <a:prstGeom prst="rect">
            <a:avLst/>
          </a:prstGeom>
        </p:spPr>
        <p:txBody>
          <a:bodyPr lIns="0" tIns="12065" rIns="0" bIns="0">
            <a:spAutoFit/>
          </a:bodyPr>
          <a:lstStyle/>
          <a:p>
            <a:pPr marL="12700">
              <a:spcBef>
                <a:spcPts val="95"/>
              </a:spcBef>
              <a:defRPr/>
            </a:pPr>
            <a:r>
              <a:rPr sz="2400" spc="-5" dirty="0">
                <a:latin typeface="Times New Roman" pitchFamily="18" charset="0"/>
                <a:cs typeface="Times New Roman" pitchFamily="18" charset="0"/>
              </a:rPr>
              <a:t>Pulse broadening and</a:t>
            </a:r>
            <a:r>
              <a:rPr sz="2400" spc="60" dirty="0">
                <a:latin typeface="Times New Roman" pitchFamily="18" charset="0"/>
                <a:cs typeface="Times New Roman" pitchFamily="18" charset="0"/>
              </a:rPr>
              <a:t> </a:t>
            </a:r>
            <a:r>
              <a:rPr sz="2400" spc="-5" dirty="0">
                <a:latin typeface="Times New Roman" pitchFamily="18" charset="0"/>
                <a:cs typeface="Times New Roman" pitchFamily="18" charset="0"/>
              </a:rPr>
              <a:t>attenuation</a:t>
            </a:r>
            <a:endParaRPr sz="2400">
              <a:latin typeface="Times New Roman" pitchFamily="18" charset="0"/>
              <a:cs typeface="Times New Roman" pitchFamily="18" charset="0"/>
            </a:endParaRPr>
          </a:p>
        </p:txBody>
      </p:sp>
      <p:sp>
        <p:nvSpPr>
          <p:cNvPr id="35843" name="object 3"/>
          <p:cNvSpPr>
            <a:spLocks noChangeArrowheads="1"/>
          </p:cNvSpPr>
          <p:nvPr/>
        </p:nvSpPr>
        <p:spPr bwMode="auto">
          <a:xfrm>
            <a:off x="1108075" y="969963"/>
            <a:ext cx="6632575" cy="47355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 name="object 4"/>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33797"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5CDD2967-681A-4CF7-8634-65FA373AE00E}" type="slidenum">
              <a:rPr lang="en-IN"/>
              <a:pPr>
                <a:defRPr/>
              </a:pPr>
              <a:t>26</a:t>
            </a:fld>
            <a:endParaRPr lang="en-IN"/>
          </a:p>
        </p:txBody>
      </p:sp>
      <p:sp>
        <p:nvSpPr>
          <p:cNvPr id="35846" name="Rectangle 5"/>
          <p:cNvSpPr>
            <a:spLocks noChangeArrowheads="1"/>
          </p:cNvSpPr>
          <p:nvPr/>
        </p:nvSpPr>
        <p:spPr bwMode="auto">
          <a:xfrm>
            <a:off x="1000125" y="5572125"/>
            <a:ext cx="6143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100">
              <a:cs typeface="Arial" pitchFamily="34" charset="0"/>
            </a:endParaRPr>
          </a:p>
          <a:p>
            <a:r>
              <a:rPr lang="en-US" sz="1100">
                <a:cs typeface="Arial" pitchFamily="34" charset="0"/>
              </a:rPr>
              <a:t>Optical Fiber communications, 5th ed.,G.Keiser,McGraw Hill</a:t>
            </a:r>
            <a:endParaRPr lang="en-IN" sz="11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bject 2"/>
          <p:cNvSpPr txBox="1">
            <a:spLocks noChangeArrowheads="1"/>
          </p:cNvSpPr>
          <p:nvPr/>
        </p:nvSpPr>
        <p:spPr bwMode="auto">
          <a:xfrm>
            <a:off x="1146175" y="1073150"/>
            <a:ext cx="72866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2800">
                <a:latin typeface="Times New Roman" pitchFamily="18" charset="0"/>
                <a:cs typeface="Times New Roman" pitchFamily="18" charset="0"/>
              </a:rPr>
              <a:t>Dispersion of optical energy within an optical fiber  falls into following categories:</a:t>
            </a:r>
          </a:p>
        </p:txBody>
      </p:sp>
      <p:sp>
        <p:nvSpPr>
          <p:cNvPr id="41987" name="object 3"/>
          <p:cNvSpPr>
            <a:spLocks noChangeArrowheads="1"/>
          </p:cNvSpPr>
          <p:nvPr/>
        </p:nvSpPr>
        <p:spPr bwMode="auto">
          <a:xfrm>
            <a:off x="500063" y="3290888"/>
            <a:ext cx="8339137" cy="2000250"/>
          </a:xfrm>
          <a:custGeom>
            <a:avLst/>
            <a:gdLst>
              <a:gd name="T0" fmla="*/ 0 w 8339455"/>
              <a:gd name="T1" fmla="*/ 0 h 2000250"/>
              <a:gd name="T2" fmla="*/ 8339455 w 8339455"/>
              <a:gd name="T3" fmla="*/ 2000250 h 2000250"/>
            </a:gdLst>
            <a:ahLst/>
            <a:cxnLst/>
            <a:rect l="T0" t="T1" r="T2" b="T3"/>
            <a:pathLst>
              <a:path w="8339455" h="2000250">
                <a:moveTo>
                  <a:pt x="0" y="2000250"/>
                </a:moveTo>
                <a:lnTo>
                  <a:pt x="8339074" y="2000250"/>
                </a:lnTo>
                <a:lnTo>
                  <a:pt x="8339074" y="0"/>
                </a:lnTo>
                <a:lnTo>
                  <a:pt x="0" y="0"/>
                </a:lnTo>
                <a:lnTo>
                  <a:pt x="0" y="2000250"/>
                </a:lnTo>
                <a:close/>
              </a:path>
            </a:pathLst>
          </a:custGeom>
          <a:ln>
            <a:noFill/>
            <a:headEnd/>
            <a:tailEnd/>
          </a:ln>
        </p:spPr>
        <p:style>
          <a:lnRef idx="2">
            <a:schemeClr val="dk1"/>
          </a:lnRef>
          <a:fillRef idx="1">
            <a:schemeClr val="lt1"/>
          </a:fillRef>
          <a:effectRef idx="0">
            <a:schemeClr val="dk1"/>
          </a:effectRef>
          <a:fontRef idx="minor">
            <a:schemeClr val="dk1"/>
          </a:fontRef>
        </p:style>
        <p:txBody>
          <a:bodyPr lIns="0" tIns="0" rIns="0" bIns="0"/>
          <a:lstStyle/>
          <a:p>
            <a:pPr>
              <a:defRPr/>
            </a:pPr>
            <a:endParaRPr lang="en-US"/>
          </a:p>
        </p:txBody>
      </p:sp>
      <p:sp>
        <p:nvSpPr>
          <p:cNvPr id="36868" name="object 4"/>
          <p:cNvSpPr>
            <a:spLocks noChangeArrowheads="1"/>
          </p:cNvSpPr>
          <p:nvPr/>
        </p:nvSpPr>
        <p:spPr bwMode="auto">
          <a:xfrm>
            <a:off x="500063" y="3290888"/>
            <a:ext cx="8339137" cy="2000250"/>
          </a:xfrm>
          <a:custGeom>
            <a:avLst/>
            <a:gdLst>
              <a:gd name="T0" fmla="*/ 0 w 8339455"/>
              <a:gd name="T1" fmla="*/ 0 h 2000250"/>
              <a:gd name="T2" fmla="*/ 8339455 w 8339455"/>
              <a:gd name="T3" fmla="*/ 2000250 h 2000250"/>
            </a:gdLst>
            <a:ahLst/>
            <a:cxnLst/>
            <a:rect l="T0" t="T1" r="T2" b="T3"/>
            <a:pathLst>
              <a:path w="8339455" h="2000250">
                <a:moveTo>
                  <a:pt x="0" y="2000250"/>
                </a:moveTo>
                <a:lnTo>
                  <a:pt x="8339074" y="2000250"/>
                </a:lnTo>
                <a:lnTo>
                  <a:pt x="8339074" y="0"/>
                </a:lnTo>
                <a:lnTo>
                  <a:pt x="0" y="0"/>
                </a:lnTo>
                <a:lnTo>
                  <a:pt x="0" y="200025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endParaRPr lang="en-US"/>
          </a:p>
        </p:txBody>
      </p:sp>
      <p:sp>
        <p:nvSpPr>
          <p:cNvPr id="5" name="object 5"/>
          <p:cNvSpPr txBox="1"/>
          <p:nvPr/>
        </p:nvSpPr>
        <p:spPr>
          <a:xfrm>
            <a:off x="592138" y="3225800"/>
            <a:ext cx="8150225" cy="1387475"/>
          </a:xfrm>
          <a:prstGeom prst="rect">
            <a:avLst/>
          </a:prstGeom>
          <a:ln>
            <a:noFill/>
          </a:ln>
        </p:spPr>
        <p:style>
          <a:lnRef idx="2">
            <a:schemeClr val="dk1"/>
          </a:lnRef>
          <a:fillRef idx="1">
            <a:schemeClr val="lt1"/>
          </a:fillRef>
          <a:effectRef idx="0">
            <a:schemeClr val="dk1"/>
          </a:effectRef>
          <a:fontRef idx="minor">
            <a:schemeClr val="dk1"/>
          </a:fontRef>
        </p:style>
        <p:txBody>
          <a:bodyPr lIns="0" tIns="98425" rIns="0" bIns="0">
            <a:spAutoFit/>
          </a:bodyPr>
          <a:lstStyle/>
          <a:p>
            <a:pPr marL="865505" indent="-866140">
              <a:spcBef>
                <a:spcPts val="775"/>
              </a:spcBef>
              <a:buClr>
                <a:srgbClr val="336600"/>
              </a:buClr>
              <a:buSzPct val="80357"/>
              <a:buFont typeface="Wingdings"/>
              <a:buChar char=""/>
              <a:tabLst>
                <a:tab pos="865505" algn="l"/>
                <a:tab pos="866140" algn="l"/>
              </a:tabLst>
              <a:defRPr/>
            </a:pPr>
            <a:r>
              <a:rPr sz="2400" dirty="0">
                <a:latin typeface="Times New Roman" pitchFamily="18" charset="0"/>
                <a:cs typeface="Times New Roman" pitchFamily="18" charset="0"/>
              </a:rPr>
              <a:t>Intramodal </a:t>
            </a:r>
            <a:r>
              <a:rPr sz="2400" spc="-5" dirty="0">
                <a:latin typeface="Times New Roman" pitchFamily="18" charset="0"/>
                <a:cs typeface="Times New Roman" pitchFamily="18" charset="0"/>
              </a:rPr>
              <a:t>Dispertion </a:t>
            </a:r>
            <a:r>
              <a:rPr sz="2400" dirty="0">
                <a:latin typeface="Times New Roman" pitchFamily="18" charset="0"/>
                <a:cs typeface="Times New Roman" pitchFamily="18" charset="0"/>
              </a:rPr>
              <a:t>or </a:t>
            </a:r>
            <a:r>
              <a:rPr sz="2400" spc="-10" dirty="0">
                <a:latin typeface="Times New Roman" pitchFamily="18" charset="0"/>
                <a:cs typeface="Times New Roman" pitchFamily="18" charset="0"/>
              </a:rPr>
              <a:t>Chromatic</a:t>
            </a:r>
            <a:r>
              <a:rPr sz="2400" spc="-65" dirty="0">
                <a:latin typeface="Times New Roman" pitchFamily="18" charset="0"/>
                <a:cs typeface="Times New Roman" pitchFamily="18" charset="0"/>
              </a:rPr>
              <a:t> </a:t>
            </a:r>
            <a:r>
              <a:rPr sz="2400" spc="-5" dirty="0">
                <a:latin typeface="Times New Roman" pitchFamily="18" charset="0"/>
                <a:cs typeface="Times New Roman" pitchFamily="18" charset="0"/>
              </a:rPr>
              <a:t>Dispersion</a:t>
            </a:r>
            <a:endParaRPr sz="2400">
              <a:latin typeface="Times New Roman" pitchFamily="18" charset="0"/>
              <a:cs typeface="Times New Roman" pitchFamily="18" charset="0"/>
            </a:endParaRPr>
          </a:p>
          <a:p>
            <a:pPr marL="2056130" lvl="1" indent="-227965">
              <a:spcBef>
                <a:spcPts val="670"/>
              </a:spcBef>
              <a:buClr>
                <a:srgbClr val="336600"/>
              </a:buClr>
              <a:buSzPct val="76785"/>
              <a:buFont typeface="Wingdings"/>
              <a:buChar char=""/>
              <a:tabLst>
                <a:tab pos="2056764" algn="l"/>
              </a:tabLst>
              <a:defRPr/>
            </a:pPr>
            <a:r>
              <a:rPr lang="en-IN" sz="2400" spc="-5" dirty="0">
                <a:latin typeface="Times New Roman" pitchFamily="18" charset="0"/>
                <a:cs typeface="Times New Roman" pitchFamily="18" charset="0"/>
              </a:rPr>
              <a:t> </a:t>
            </a:r>
            <a:r>
              <a:rPr sz="2400" spc="-5">
                <a:latin typeface="Times New Roman" pitchFamily="18" charset="0"/>
                <a:cs typeface="Times New Roman" pitchFamily="18" charset="0"/>
              </a:rPr>
              <a:t>Material</a:t>
            </a:r>
            <a:r>
              <a:rPr sz="2400" spc="-35">
                <a:latin typeface="Times New Roman" pitchFamily="18" charset="0"/>
                <a:cs typeface="Times New Roman" pitchFamily="18" charset="0"/>
              </a:rPr>
              <a:t> </a:t>
            </a:r>
            <a:r>
              <a:rPr sz="2400" spc="-5" dirty="0">
                <a:latin typeface="Times New Roman" pitchFamily="18" charset="0"/>
                <a:cs typeface="Times New Roman" pitchFamily="18" charset="0"/>
              </a:rPr>
              <a:t>Dispertion</a:t>
            </a:r>
            <a:endParaRPr sz="2400">
              <a:latin typeface="Times New Roman" pitchFamily="18" charset="0"/>
              <a:cs typeface="Times New Roman" pitchFamily="18" charset="0"/>
            </a:endParaRPr>
          </a:p>
          <a:p>
            <a:pPr marL="2056130" lvl="1" indent="-227965">
              <a:spcBef>
                <a:spcPts val="675"/>
              </a:spcBef>
              <a:buClr>
                <a:srgbClr val="336600"/>
              </a:buClr>
              <a:buSzPct val="76785"/>
              <a:buFont typeface="Wingdings"/>
              <a:buChar char=""/>
              <a:tabLst>
                <a:tab pos="2056764" algn="l"/>
              </a:tabLst>
              <a:defRPr/>
            </a:pPr>
            <a:r>
              <a:rPr lang="en-IN" sz="2400" spc="-20" dirty="0">
                <a:latin typeface="Times New Roman" pitchFamily="18" charset="0"/>
                <a:cs typeface="Times New Roman" pitchFamily="18" charset="0"/>
              </a:rPr>
              <a:t> </a:t>
            </a:r>
            <a:r>
              <a:rPr sz="2400" spc="-20">
                <a:latin typeface="Times New Roman" pitchFamily="18" charset="0"/>
                <a:cs typeface="Times New Roman" pitchFamily="18" charset="0"/>
              </a:rPr>
              <a:t>Waveguide </a:t>
            </a:r>
            <a:r>
              <a:rPr sz="2400" spc="-5" dirty="0">
                <a:latin typeface="Times New Roman" pitchFamily="18" charset="0"/>
                <a:cs typeface="Times New Roman" pitchFamily="18" charset="0"/>
              </a:rPr>
              <a:t>Dispertion</a:t>
            </a:r>
            <a:endParaRPr sz="2400">
              <a:latin typeface="Times New Roman" pitchFamily="18" charset="0"/>
              <a:cs typeface="Times New Roman" pitchFamily="18" charset="0"/>
            </a:endParaRPr>
          </a:p>
        </p:txBody>
      </p:sp>
      <p:sp>
        <p:nvSpPr>
          <p:cNvPr id="6" name="object 6"/>
          <p:cNvSpPr txBox="1"/>
          <p:nvPr/>
        </p:nvSpPr>
        <p:spPr>
          <a:xfrm>
            <a:off x="428625" y="2286000"/>
            <a:ext cx="8153400" cy="403225"/>
          </a:xfrm>
          <a:prstGeom prst="rect">
            <a:avLst/>
          </a:prstGeom>
          <a:ln>
            <a:noFill/>
          </a:ln>
        </p:spPr>
        <p:style>
          <a:lnRef idx="2">
            <a:schemeClr val="dk1"/>
          </a:lnRef>
          <a:fillRef idx="1">
            <a:schemeClr val="lt1"/>
          </a:fillRef>
          <a:effectRef idx="0">
            <a:schemeClr val="dk1"/>
          </a:effectRef>
          <a:fontRef idx="minor">
            <a:schemeClr val="dk1"/>
          </a:fontRef>
        </p:style>
        <p:txBody>
          <a:bodyPr lIns="0" tIns="33020" rIns="0" bIns="0">
            <a:spAutoFit/>
          </a:bodyPr>
          <a:lstStyle/>
          <a:p>
            <a:pPr marL="956944" indent="-866140">
              <a:spcBef>
                <a:spcPts val="260"/>
              </a:spcBef>
              <a:buClr>
                <a:srgbClr val="336600"/>
              </a:buClr>
              <a:buSzPct val="80357"/>
              <a:buFont typeface="Wingdings"/>
              <a:buChar char=""/>
              <a:tabLst>
                <a:tab pos="956944" algn="l"/>
                <a:tab pos="957580" algn="l"/>
              </a:tabLst>
              <a:defRPr/>
            </a:pPr>
            <a:r>
              <a:rPr sz="2400" spc="-5" dirty="0">
                <a:latin typeface="Times New Roman" pitchFamily="18" charset="0"/>
                <a:cs typeface="Times New Roman" pitchFamily="18" charset="0"/>
              </a:rPr>
              <a:t>Intermodal Delay or </a:t>
            </a:r>
            <a:r>
              <a:rPr sz="2400" spc="-5">
                <a:latin typeface="Times New Roman" pitchFamily="18" charset="0"/>
                <a:cs typeface="Times New Roman" pitchFamily="18" charset="0"/>
              </a:rPr>
              <a:t>Modal</a:t>
            </a:r>
            <a:r>
              <a:rPr sz="2400" spc="-50">
                <a:latin typeface="Times New Roman" pitchFamily="18" charset="0"/>
                <a:cs typeface="Times New Roman" pitchFamily="18" charset="0"/>
              </a:rPr>
              <a:t> </a:t>
            </a:r>
            <a:r>
              <a:rPr sz="2400" spc="-5">
                <a:latin typeface="Times New Roman" pitchFamily="18" charset="0"/>
                <a:cs typeface="Times New Roman" pitchFamily="18" charset="0"/>
              </a:rPr>
              <a:t>Delay</a:t>
            </a:r>
            <a:endParaRPr sz="2400">
              <a:latin typeface="Times New Roman" pitchFamily="18" charset="0"/>
              <a:cs typeface="Times New Roman" pitchFamily="18" charset="0"/>
            </a:endParaRPr>
          </a:p>
        </p:txBody>
      </p:sp>
      <p:sp>
        <p:nvSpPr>
          <p:cNvPr id="10" name="object 10"/>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35848" name="Slide Number Placeholder 10"/>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25978A9A-885B-49D6-918F-E180CA5DC61A}" type="slidenum">
              <a:rPr lang="en-IN"/>
              <a:pPr>
                <a:defRPr/>
              </a:pPr>
              <a:t>27</a:t>
            </a:fld>
            <a:endParaRPr lang="en-IN"/>
          </a:p>
        </p:txBody>
      </p:sp>
      <p:sp>
        <p:nvSpPr>
          <p:cNvPr id="9" name="object 9"/>
          <p:cNvSpPr txBox="1"/>
          <p:nvPr/>
        </p:nvSpPr>
        <p:spPr>
          <a:xfrm>
            <a:off x="533400" y="5700713"/>
            <a:ext cx="8229600" cy="403225"/>
          </a:xfrm>
          <a:prstGeom prst="rect">
            <a:avLst/>
          </a:prstGeom>
          <a:ln>
            <a:noFill/>
          </a:ln>
        </p:spPr>
        <p:style>
          <a:lnRef idx="2">
            <a:schemeClr val="dk1"/>
          </a:lnRef>
          <a:fillRef idx="1">
            <a:schemeClr val="lt1"/>
          </a:fillRef>
          <a:effectRef idx="0">
            <a:schemeClr val="dk1"/>
          </a:effectRef>
          <a:fontRef idx="minor">
            <a:schemeClr val="dk1"/>
          </a:fontRef>
        </p:style>
        <p:txBody>
          <a:bodyPr lIns="0" tIns="34290" rIns="0" bIns="0">
            <a:spAutoFit/>
          </a:bodyPr>
          <a:lstStyle/>
          <a:p>
            <a:pPr marL="956944" indent="-866140">
              <a:spcBef>
                <a:spcPts val="270"/>
              </a:spcBef>
              <a:buClr>
                <a:srgbClr val="336600"/>
              </a:buClr>
              <a:buSzPct val="80357"/>
              <a:buFont typeface="Wingdings"/>
              <a:buChar char=""/>
              <a:tabLst>
                <a:tab pos="956944" algn="l"/>
                <a:tab pos="957580" algn="l"/>
              </a:tabLst>
              <a:defRPr/>
            </a:pPr>
            <a:r>
              <a:rPr sz="2400" spc="-5" dirty="0">
                <a:latin typeface="Times New Roman" pitchFamily="18" charset="0"/>
                <a:cs typeface="Times New Roman" pitchFamily="18" charset="0"/>
              </a:rPr>
              <a:t>Polarization </a:t>
            </a:r>
            <a:r>
              <a:rPr sz="2400" dirty="0">
                <a:latin typeface="Times New Roman" pitchFamily="18" charset="0"/>
                <a:cs typeface="Times New Roman" pitchFamily="18" charset="0"/>
              </a:rPr>
              <a:t>–Mode</a:t>
            </a:r>
            <a:r>
              <a:rPr sz="2400" spc="-5" dirty="0">
                <a:latin typeface="Times New Roman" pitchFamily="18" charset="0"/>
                <a:cs typeface="Times New Roman" pitchFamily="18" charset="0"/>
              </a:rPr>
              <a:t> Dispersion</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bject 2"/>
          <p:cNvSpPr>
            <a:spLocks noChangeArrowheads="1"/>
          </p:cNvSpPr>
          <p:nvPr/>
        </p:nvSpPr>
        <p:spPr bwMode="auto">
          <a:xfrm>
            <a:off x="76200" y="762000"/>
            <a:ext cx="5105400" cy="457200"/>
          </a:xfrm>
          <a:custGeom>
            <a:avLst/>
            <a:gdLst>
              <a:gd name="T0" fmla="*/ 0 w 5105400"/>
              <a:gd name="T1" fmla="*/ 0 h 457200"/>
              <a:gd name="T2" fmla="*/ 5105400 w 5105400"/>
              <a:gd name="T3" fmla="*/ 457200 h 457200"/>
            </a:gdLst>
            <a:ahLst/>
            <a:cxnLst/>
            <a:rect l="T0" t="T1" r="T2" b="T3"/>
            <a:pathLst>
              <a:path w="5105400" h="457200">
                <a:moveTo>
                  <a:pt x="0" y="457200"/>
                </a:moveTo>
                <a:lnTo>
                  <a:pt x="5105400" y="457200"/>
                </a:lnTo>
                <a:lnTo>
                  <a:pt x="5105400" y="0"/>
                </a:lnTo>
                <a:lnTo>
                  <a:pt x="0" y="0"/>
                </a:lnTo>
                <a:lnTo>
                  <a:pt x="0" y="457200"/>
                </a:lnTo>
                <a:close/>
              </a:path>
            </a:pathLst>
          </a:custGeom>
          <a:solidFill>
            <a:srgbClr val="800080">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7891" name="Title 11"/>
          <p:cNvSpPr>
            <a:spLocks noGrp="1"/>
          </p:cNvSpPr>
          <p:nvPr>
            <p:ph type="title"/>
          </p:nvPr>
        </p:nvSpPr>
        <p:spPr>
          <a:xfrm>
            <a:off x="642938" y="500063"/>
            <a:ext cx="8043862" cy="917575"/>
          </a:xfrm>
        </p:spPr>
        <p:txBody>
          <a:bodyPr/>
          <a:lstStyle/>
          <a:p>
            <a:endParaRPr lang="en-IN" smtClean="0"/>
          </a:p>
        </p:txBody>
      </p:sp>
      <p:sp>
        <p:nvSpPr>
          <p:cNvPr id="9" name="object 9"/>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36868" name="Slide Number Placeholder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C67C2193-9739-4AC5-B7DC-31B4D8ACF3E1}" type="slidenum">
              <a:rPr lang="en-IN"/>
              <a:pPr>
                <a:defRPr/>
              </a:pPr>
              <a:t>28</a:t>
            </a:fld>
            <a:endParaRPr lang="en-IN"/>
          </a:p>
        </p:txBody>
      </p:sp>
      <p:sp>
        <p:nvSpPr>
          <p:cNvPr id="37894" name="object 5"/>
          <p:cNvSpPr>
            <a:spLocks noChangeArrowheads="1"/>
          </p:cNvSpPr>
          <p:nvPr/>
        </p:nvSpPr>
        <p:spPr bwMode="auto">
          <a:xfrm>
            <a:off x="152400" y="1371600"/>
            <a:ext cx="8686800" cy="2636838"/>
          </a:xfrm>
          <a:custGeom>
            <a:avLst/>
            <a:gdLst>
              <a:gd name="T0" fmla="*/ 0 w 8686800"/>
              <a:gd name="T1" fmla="*/ 0 h 2637154"/>
              <a:gd name="T2" fmla="*/ 8686800 w 8686800"/>
              <a:gd name="T3" fmla="*/ 2637154 h 2637154"/>
            </a:gdLst>
            <a:ahLst/>
            <a:cxnLst/>
            <a:rect l="T0" t="T1" r="T2" b="T3"/>
            <a:pathLst>
              <a:path w="8686800" h="2637154">
                <a:moveTo>
                  <a:pt x="0" y="2636901"/>
                </a:moveTo>
                <a:lnTo>
                  <a:pt x="8686800" y="2636901"/>
                </a:lnTo>
                <a:lnTo>
                  <a:pt x="8686800" y="0"/>
                </a:lnTo>
                <a:lnTo>
                  <a:pt x="0" y="0"/>
                </a:lnTo>
                <a:lnTo>
                  <a:pt x="0" y="263690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p>
            <a:endParaRPr lang="en-US"/>
          </a:p>
        </p:txBody>
      </p:sp>
      <p:sp>
        <p:nvSpPr>
          <p:cNvPr id="37895" name="object 6"/>
          <p:cNvSpPr txBox="1">
            <a:spLocks noChangeArrowheads="1"/>
          </p:cNvSpPr>
          <p:nvPr/>
        </p:nvSpPr>
        <p:spPr bwMode="auto">
          <a:xfrm>
            <a:off x="155575" y="787400"/>
            <a:ext cx="8137525"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2400" b="1">
                <a:solidFill>
                  <a:srgbClr val="FFFFFF"/>
                </a:solidFill>
                <a:cs typeface="Arial" pitchFamily="34" charset="0"/>
              </a:rPr>
              <a:t>Intermodal delay/ modal delay</a:t>
            </a:r>
            <a:endParaRPr lang="en-US" sz="2400">
              <a:cs typeface="Arial" pitchFamily="34" charset="0"/>
            </a:endParaRPr>
          </a:p>
          <a:p>
            <a:pPr eaLnBrk="1" hangingPunct="1">
              <a:spcBef>
                <a:spcPts val="2275"/>
              </a:spcBef>
              <a:buFont typeface="Wingdings" pitchFamily="2" charset="2"/>
              <a:buChar char="Ø"/>
            </a:pPr>
            <a:r>
              <a:rPr lang="en-US" sz="2400">
                <a:latin typeface="Times New Roman" pitchFamily="18" charset="0"/>
                <a:cs typeface="Times New Roman" pitchFamily="18" charset="0"/>
              </a:rPr>
              <a:t>Intermodal distortion or modal delay appears only in</a:t>
            </a:r>
          </a:p>
          <a:p>
            <a:pPr eaLnBrk="1" hangingPunct="1">
              <a:spcBef>
                <a:spcPts val="725"/>
              </a:spcBef>
            </a:pPr>
            <a:r>
              <a:rPr lang="en-US" sz="2400">
                <a:latin typeface="Times New Roman" pitchFamily="18" charset="0"/>
                <a:cs typeface="Times New Roman" pitchFamily="18" charset="0"/>
              </a:rPr>
              <a:t>multimode fibers.</a:t>
            </a:r>
          </a:p>
          <a:p>
            <a:pPr eaLnBrk="1" hangingPunct="1">
              <a:lnSpc>
                <a:spcPct val="125000"/>
              </a:lnSpc>
              <a:spcBef>
                <a:spcPts val="1438"/>
              </a:spcBef>
              <a:buFont typeface="Wingdings" pitchFamily="2" charset="2"/>
              <a:buChar char="Ø"/>
            </a:pPr>
            <a:r>
              <a:rPr lang="en-US" sz="2400">
                <a:latin typeface="Times New Roman" pitchFamily="18" charset="0"/>
                <a:cs typeface="Times New Roman" pitchFamily="18" charset="0"/>
              </a:rPr>
              <a:t>This signal distortion mechanism is a result of each mode  having a different value of the group velocity at a single  frequency.</a:t>
            </a:r>
          </a:p>
          <a:p>
            <a:pPr eaLnBrk="1" hangingPunct="1">
              <a:lnSpc>
                <a:spcPct val="125000"/>
              </a:lnSpc>
              <a:spcBef>
                <a:spcPts val="1438"/>
              </a:spcBef>
              <a:buFont typeface="Wingdings" pitchFamily="2" charset="2"/>
              <a:buChar char="Ø"/>
            </a:pPr>
            <a:endParaRPr lang="en-US" sz="2400">
              <a:latin typeface="Times New Roman" pitchFamily="18" charset="0"/>
              <a:cs typeface="Times New Roman" pitchFamily="18" charset="0"/>
            </a:endParaRPr>
          </a:p>
        </p:txBody>
      </p:sp>
      <p:sp>
        <p:nvSpPr>
          <p:cNvPr id="37896" name="object 7"/>
          <p:cNvSpPr txBox="1">
            <a:spLocks noChangeArrowheads="1"/>
          </p:cNvSpPr>
          <p:nvPr/>
        </p:nvSpPr>
        <p:spPr bwMode="auto">
          <a:xfrm>
            <a:off x="228600" y="5143500"/>
            <a:ext cx="8610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9370"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13"/>
              </a:spcBef>
              <a:buFont typeface="Wingdings" pitchFamily="2" charset="2"/>
              <a:buChar char="Ø"/>
            </a:pPr>
            <a:r>
              <a:rPr lang="en-US" sz="2400" i="1">
                <a:latin typeface="Times New Roman" pitchFamily="18" charset="0"/>
                <a:cs typeface="Times New Roman" pitchFamily="18" charset="0"/>
              </a:rPr>
              <a:t>Group Velocity: </a:t>
            </a:r>
            <a:r>
              <a:rPr lang="en-US" sz="2400">
                <a:latin typeface="Times New Roman" pitchFamily="18" charset="0"/>
                <a:cs typeface="Times New Roman" pitchFamily="18" charset="0"/>
              </a:rPr>
              <a:t>It is the speed at which energy in a particular  mode travels along the fiber</a:t>
            </a:r>
            <a:r>
              <a:rPr lang="en-US" sz="2400">
                <a:cs typeface="Arial" pitchFamily="34" charset="0"/>
              </a:rPr>
              <a:t>.</a:t>
            </a:r>
          </a:p>
        </p:txBody>
      </p:sp>
      <p:sp>
        <p:nvSpPr>
          <p:cNvPr id="37897" name="object 8"/>
          <p:cNvSpPr txBox="1">
            <a:spLocks noChangeArrowheads="1"/>
          </p:cNvSpPr>
          <p:nvPr/>
        </p:nvSpPr>
        <p:spPr bwMode="auto">
          <a:xfrm>
            <a:off x="0" y="3786188"/>
            <a:ext cx="86868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lIns="0" tIns="24130" rIns="0" bIns="0">
            <a:spAutoFit/>
          </a:bodyPr>
          <a:lstStyle>
            <a:lvl1pPr marL="90488" eaLnBrk="0" hangingPunct="0">
              <a:tabLst>
                <a:tab pos="5799138" algn="l"/>
              </a:tabLst>
              <a:defRPr>
                <a:solidFill>
                  <a:schemeClr val="tx1"/>
                </a:solidFill>
                <a:latin typeface="Arial" pitchFamily="34" charset="0"/>
              </a:defRPr>
            </a:lvl1pPr>
            <a:lvl2pPr marL="742950" indent="-285750" eaLnBrk="0" hangingPunct="0">
              <a:tabLst>
                <a:tab pos="5799138" algn="l"/>
              </a:tabLst>
              <a:defRPr>
                <a:solidFill>
                  <a:schemeClr val="tx1"/>
                </a:solidFill>
                <a:latin typeface="Arial" pitchFamily="34" charset="0"/>
              </a:defRPr>
            </a:lvl2pPr>
            <a:lvl3pPr marL="1143000" indent="-228600" eaLnBrk="0" hangingPunct="0">
              <a:tabLst>
                <a:tab pos="5799138" algn="l"/>
              </a:tabLst>
              <a:defRPr>
                <a:solidFill>
                  <a:schemeClr val="tx1"/>
                </a:solidFill>
                <a:latin typeface="Arial" pitchFamily="34" charset="0"/>
              </a:defRPr>
            </a:lvl3pPr>
            <a:lvl4pPr marL="1600200" indent="-228600" eaLnBrk="0" hangingPunct="0">
              <a:tabLst>
                <a:tab pos="5799138" algn="l"/>
              </a:tabLst>
              <a:defRPr>
                <a:solidFill>
                  <a:schemeClr val="tx1"/>
                </a:solidFill>
                <a:latin typeface="Arial" pitchFamily="34" charset="0"/>
              </a:defRPr>
            </a:lvl4pPr>
            <a:lvl5pPr marL="2057400" indent="-228600" eaLnBrk="0" hangingPunct="0">
              <a:tabLst>
                <a:tab pos="5799138" algn="l"/>
              </a:tabLst>
              <a:defRPr>
                <a:solidFill>
                  <a:schemeClr val="tx1"/>
                </a:solidFill>
                <a:latin typeface="Arial" pitchFamily="34" charset="0"/>
              </a:defRPr>
            </a:lvl5pPr>
            <a:lvl6pPr marL="2514600" indent="-228600" eaLnBrk="0" fontAlgn="base" hangingPunct="0">
              <a:spcBef>
                <a:spcPct val="0"/>
              </a:spcBef>
              <a:spcAft>
                <a:spcPct val="0"/>
              </a:spcAft>
              <a:tabLst>
                <a:tab pos="5799138" algn="l"/>
              </a:tabLst>
              <a:defRPr>
                <a:solidFill>
                  <a:schemeClr val="tx1"/>
                </a:solidFill>
                <a:latin typeface="Arial" pitchFamily="34" charset="0"/>
              </a:defRPr>
            </a:lvl6pPr>
            <a:lvl7pPr marL="2971800" indent="-228600" eaLnBrk="0" fontAlgn="base" hangingPunct="0">
              <a:spcBef>
                <a:spcPct val="0"/>
              </a:spcBef>
              <a:spcAft>
                <a:spcPct val="0"/>
              </a:spcAft>
              <a:tabLst>
                <a:tab pos="5799138" algn="l"/>
              </a:tabLst>
              <a:defRPr>
                <a:solidFill>
                  <a:schemeClr val="tx1"/>
                </a:solidFill>
                <a:latin typeface="Arial" pitchFamily="34" charset="0"/>
              </a:defRPr>
            </a:lvl7pPr>
            <a:lvl8pPr marL="3429000" indent="-228600" eaLnBrk="0" fontAlgn="base" hangingPunct="0">
              <a:spcBef>
                <a:spcPct val="0"/>
              </a:spcBef>
              <a:spcAft>
                <a:spcPct val="0"/>
              </a:spcAft>
              <a:tabLst>
                <a:tab pos="5799138" algn="l"/>
              </a:tabLst>
              <a:defRPr>
                <a:solidFill>
                  <a:schemeClr val="tx1"/>
                </a:solidFill>
                <a:latin typeface="Arial" pitchFamily="34" charset="0"/>
              </a:defRPr>
            </a:lvl8pPr>
            <a:lvl9pPr marL="3886200" indent="-228600" eaLnBrk="0" fontAlgn="base" hangingPunct="0">
              <a:spcBef>
                <a:spcPct val="0"/>
              </a:spcBef>
              <a:spcAft>
                <a:spcPct val="0"/>
              </a:spcAft>
              <a:tabLst>
                <a:tab pos="5799138" algn="l"/>
              </a:tabLst>
              <a:defRPr>
                <a:solidFill>
                  <a:schemeClr val="tx1"/>
                </a:solidFill>
                <a:latin typeface="Arial" pitchFamily="34" charset="0"/>
              </a:defRPr>
            </a:lvl9pPr>
          </a:lstStyle>
          <a:p>
            <a:pPr eaLnBrk="1" hangingPunct="1">
              <a:lnSpc>
                <a:spcPts val="3600"/>
              </a:lnSpc>
              <a:spcBef>
                <a:spcPts val="188"/>
              </a:spcBef>
              <a:buFont typeface="Wingdings" pitchFamily="2" charset="2"/>
              <a:buChar char="Ø"/>
            </a:pPr>
            <a:r>
              <a:rPr lang="en-US" sz="2400">
                <a:latin typeface="Times New Roman" pitchFamily="18" charset="0"/>
                <a:cs typeface="Times New Roman" pitchFamily="18" charset="0"/>
              </a:rPr>
              <a:t>The amount of spreading that occurs in a fiber is a function  of the number of modes propagated by the fiber and length  of the fiber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5105400" cy="457200"/>
          </a:xfrm>
          <a:solidFill>
            <a:srgbClr val="800080">
              <a:alpha val="90979"/>
            </a:srgbClr>
          </a:solidFill>
        </p:spPr>
        <p:txBody>
          <a:bodyPr lIns="0" tIns="38100" rIns="0" bIns="0" rtlCol="0">
            <a:spAutoFit/>
          </a:bodyPr>
          <a:lstStyle/>
          <a:p>
            <a:pPr marL="90805" fontAlgn="auto">
              <a:spcBef>
                <a:spcPts val="300"/>
              </a:spcBef>
              <a:spcAft>
                <a:spcPts val="0"/>
              </a:spcAft>
              <a:defRPr/>
            </a:pPr>
            <a:r>
              <a:rPr sz="2400" dirty="0">
                <a:solidFill>
                  <a:srgbClr val="FFFFFF"/>
                </a:solidFill>
                <a:latin typeface="Arial"/>
                <a:cs typeface="Arial"/>
              </a:rPr>
              <a:t>Intermodal </a:t>
            </a:r>
            <a:r>
              <a:rPr sz="2400" spc="-10" dirty="0">
                <a:solidFill>
                  <a:srgbClr val="FFFFFF"/>
                </a:solidFill>
                <a:latin typeface="Arial"/>
                <a:cs typeface="Arial"/>
              </a:rPr>
              <a:t>delay/ </a:t>
            </a:r>
            <a:r>
              <a:rPr sz="2400" spc="-5" dirty="0">
                <a:solidFill>
                  <a:srgbClr val="FFFFFF"/>
                </a:solidFill>
                <a:latin typeface="Arial"/>
                <a:cs typeface="Arial"/>
              </a:rPr>
              <a:t>modal</a:t>
            </a:r>
            <a:r>
              <a:rPr sz="2400" spc="-15" dirty="0">
                <a:solidFill>
                  <a:srgbClr val="FFFFFF"/>
                </a:solidFill>
                <a:latin typeface="Arial"/>
                <a:cs typeface="Arial"/>
              </a:rPr>
              <a:t> </a:t>
            </a:r>
            <a:r>
              <a:rPr sz="2400" spc="-5" dirty="0">
                <a:solidFill>
                  <a:srgbClr val="FFFFFF"/>
                </a:solidFill>
                <a:latin typeface="Arial"/>
                <a:cs typeface="Arial"/>
              </a:rPr>
              <a:t>delay</a:t>
            </a:r>
            <a:endParaRPr sz="2400">
              <a:latin typeface="Arial"/>
              <a:cs typeface="Arial"/>
            </a:endParaRPr>
          </a:p>
        </p:txBody>
      </p:sp>
      <p:sp>
        <p:nvSpPr>
          <p:cNvPr id="7" name="object 7"/>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37891" name="Slide Number Placeholder 7"/>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222C5365-410C-465E-81A4-1D9F20F1A8FD}" type="slidenum">
              <a:rPr lang="en-IN"/>
              <a:pPr>
                <a:defRPr/>
              </a:pPr>
              <a:t>29</a:t>
            </a:fld>
            <a:endParaRPr lang="en-IN"/>
          </a:p>
        </p:txBody>
      </p:sp>
      <p:sp>
        <p:nvSpPr>
          <p:cNvPr id="38917" name="object 3"/>
          <p:cNvSpPr txBox="1">
            <a:spLocks noChangeArrowheads="1"/>
          </p:cNvSpPr>
          <p:nvPr/>
        </p:nvSpPr>
        <p:spPr bwMode="auto">
          <a:xfrm>
            <a:off x="228600" y="1066800"/>
            <a:ext cx="83820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22860"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ts val="3600"/>
              </a:lnSpc>
              <a:spcBef>
                <a:spcPts val="175"/>
              </a:spcBef>
              <a:buFont typeface="Wingdings" pitchFamily="2" charset="2"/>
              <a:buChar char="Ø"/>
            </a:pPr>
            <a:r>
              <a:rPr lang="en-US" sz="2400">
                <a:latin typeface="Times New Roman" pitchFamily="18" charset="0"/>
                <a:cs typeface="Times New Roman" pitchFamily="18" charset="0"/>
              </a:rPr>
              <a:t>The maximum pulse broadening arising from the modal  delay is the difference between the travel time T</a:t>
            </a:r>
            <a:r>
              <a:rPr lang="en-US" sz="2400" baseline="-21000">
                <a:latin typeface="Times New Roman" pitchFamily="18" charset="0"/>
                <a:cs typeface="Times New Roman" pitchFamily="18" charset="0"/>
              </a:rPr>
              <a:t>max </a:t>
            </a:r>
            <a:r>
              <a:rPr lang="en-US" sz="2400">
                <a:latin typeface="Times New Roman" pitchFamily="18" charset="0"/>
                <a:cs typeface="Times New Roman" pitchFamily="18" charset="0"/>
              </a:rPr>
              <a:t>of the</a:t>
            </a:r>
          </a:p>
          <a:p>
            <a:pPr eaLnBrk="1" hangingPunct="1">
              <a:spcBef>
                <a:spcPts val="488"/>
              </a:spcBef>
            </a:pPr>
            <a:r>
              <a:rPr lang="en-US" sz="2400">
                <a:latin typeface="Times New Roman" pitchFamily="18" charset="0"/>
                <a:cs typeface="Times New Roman" pitchFamily="18" charset="0"/>
              </a:rPr>
              <a:t>longest ray and the travel time T</a:t>
            </a:r>
            <a:r>
              <a:rPr lang="en-US" sz="2400" baseline="-21000">
                <a:latin typeface="Times New Roman" pitchFamily="18" charset="0"/>
                <a:cs typeface="Times New Roman" pitchFamily="18" charset="0"/>
              </a:rPr>
              <a:t>min </a:t>
            </a:r>
            <a:r>
              <a:rPr lang="en-US" sz="2400">
                <a:latin typeface="Times New Roman" pitchFamily="18" charset="0"/>
                <a:cs typeface="Times New Roman" pitchFamily="18" charset="0"/>
              </a:rPr>
              <a:t>of the shortest ray </a:t>
            </a:r>
            <a:r>
              <a:rPr lang="en-US" sz="2400">
                <a:cs typeface="Arial" pitchFamily="34" charset="0"/>
              </a:rPr>
              <a:t>.</a:t>
            </a:r>
          </a:p>
        </p:txBody>
      </p:sp>
      <p:sp>
        <p:nvSpPr>
          <p:cNvPr id="38918" name="object 4"/>
          <p:cNvSpPr txBox="1">
            <a:spLocks noChangeArrowheads="1"/>
          </p:cNvSpPr>
          <p:nvPr/>
        </p:nvSpPr>
        <p:spPr bwMode="auto">
          <a:xfrm>
            <a:off x="304800" y="2971800"/>
            <a:ext cx="81534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8735"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00"/>
              </a:spcBef>
            </a:pPr>
            <a:r>
              <a:rPr lang="en-US" sz="2400">
                <a:latin typeface="Times New Roman" pitchFamily="18" charset="0"/>
                <a:cs typeface="Times New Roman" pitchFamily="18" charset="0"/>
              </a:rPr>
              <a:t>This broadening is simply obtained from ray tracing for a  fiber of length L:</a:t>
            </a:r>
          </a:p>
        </p:txBody>
      </p:sp>
      <p:sp>
        <p:nvSpPr>
          <p:cNvPr id="5" name="object 5"/>
          <p:cNvSpPr txBox="1"/>
          <p:nvPr/>
        </p:nvSpPr>
        <p:spPr>
          <a:xfrm>
            <a:off x="663575" y="4065588"/>
            <a:ext cx="6908800" cy="390525"/>
          </a:xfrm>
          <a:prstGeom prst="rect">
            <a:avLst/>
          </a:prstGeom>
        </p:spPr>
        <p:txBody>
          <a:bodyPr lIns="0" tIns="12700" rIns="0" bIns="0">
            <a:spAutoFit/>
          </a:bodyPr>
          <a:lstStyle/>
          <a:p>
            <a:pPr marL="38100">
              <a:spcBef>
                <a:spcPts val="100"/>
              </a:spcBef>
              <a:tabLst>
                <a:tab pos="5327650" algn="l"/>
              </a:tabLst>
              <a:defRPr/>
            </a:pPr>
            <a:r>
              <a:rPr sz="2400" b="1" spc="-5" dirty="0">
                <a:latin typeface="Arial"/>
                <a:cs typeface="Arial"/>
              </a:rPr>
              <a:t>∆T= T</a:t>
            </a:r>
            <a:r>
              <a:rPr sz="2400" b="1" spc="-7" baseline="-20833" dirty="0">
                <a:latin typeface="Arial"/>
                <a:cs typeface="Arial"/>
              </a:rPr>
              <a:t>max </a:t>
            </a:r>
            <a:r>
              <a:rPr sz="2400" b="1" dirty="0">
                <a:latin typeface="Arial"/>
                <a:cs typeface="Arial"/>
              </a:rPr>
              <a:t>– </a:t>
            </a:r>
            <a:r>
              <a:rPr sz="2400" b="1" spc="-5" dirty="0">
                <a:latin typeface="Arial"/>
                <a:cs typeface="Arial"/>
              </a:rPr>
              <a:t>T</a:t>
            </a:r>
            <a:r>
              <a:rPr sz="2400" b="1" spc="-7" baseline="-20833" dirty="0">
                <a:latin typeface="Arial"/>
                <a:cs typeface="Arial"/>
              </a:rPr>
              <a:t>min  </a:t>
            </a:r>
            <a:r>
              <a:rPr sz="2400" b="1" dirty="0">
                <a:latin typeface="Arial"/>
                <a:cs typeface="Arial"/>
              </a:rPr>
              <a:t>= </a:t>
            </a:r>
            <a:r>
              <a:rPr sz="2400" b="1" spc="-5" dirty="0">
                <a:latin typeface="Arial"/>
                <a:cs typeface="Arial"/>
              </a:rPr>
              <a:t>n1/c </a:t>
            </a:r>
            <a:r>
              <a:rPr sz="2400" b="1" dirty="0">
                <a:latin typeface="Arial"/>
                <a:cs typeface="Arial"/>
              </a:rPr>
              <a:t>( </a:t>
            </a:r>
            <a:r>
              <a:rPr sz="2400" b="1" spc="-5" dirty="0">
                <a:latin typeface="Arial"/>
                <a:cs typeface="Arial"/>
              </a:rPr>
              <a:t>L/sinø</a:t>
            </a:r>
            <a:r>
              <a:rPr sz="2400" b="1" spc="-7" baseline="-20833" dirty="0">
                <a:latin typeface="Arial"/>
                <a:cs typeface="Arial"/>
              </a:rPr>
              <a:t>c</a:t>
            </a:r>
            <a:r>
              <a:rPr sz="2400" b="1" spc="44" baseline="-20833" dirty="0">
                <a:latin typeface="Arial"/>
                <a:cs typeface="Arial"/>
              </a:rPr>
              <a:t> </a:t>
            </a:r>
            <a:r>
              <a:rPr sz="2400" b="1" spc="-5" dirty="0">
                <a:latin typeface="Arial"/>
                <a:cs typeface="Arial"/>
              </a:rPr>
              <a:t>–L)</a:t>
            </a:r>
            <a:r>
              <a:rPr sz="2400" b="1" spc="5" dirty="0">
                <a:latin typeface="Arial"/>
                <a:cs typeface="Arial"/>
              </a:rPr>
              <a:t> </a:t>
            </a:r>
            <a:r>
              <a:rPr sz="2400" b="1" dirty="0">
                <a:latin typeface="Arial"/>
                <a:cs typeface="Arial"/>
              </a:rPr>
              <a:t>=	</a:t>
            </a:r>
            <a:r>
              <a:rPr sz="2400" b="1" spc="-5" dirty="0">
                <a:latin typeface="Arial"/>
                <a:cs typeface="Arial"/>
              </a:rPr>
              <a:t>(Ln</a:t>
            </a:r>
            <a:r>
              <a:rPr sz="2400" b="1" spc="-7" baseline="-20833" dirty="0">
                <a:latin typeface="Arial"/>
                <a:cs typeface="Arial"/>
              </a:rPr>
              <a:t>1</a:t>
            </a:r>
            <a:r>
              <a:rPr sz="2400" b="1" spc="-7" baseline="24305" dirty="0">
                <a:latin typeface="Arial"/>
                <a:cs typeface="Arial"/>
              </a:rPr>
              <a:t>2</a:t>
            </a:r>
            <a:r>
              <a:rPr sz="2400" b="1" spc="-5" dirty="0">
                <a:latin typeface="Arial"/>
                <a:cs typeface="Arial"/>
              </a:rPr>
              <a:t>/cn</a:t>
            </a:r>
            <a:r>
              <a:rPr sz="2400" b="1" spc="-7" baseline="-20833" dirty="0">
                <a:latin typeface="Arial"/>
                <a:cs typeface="Arial"/>
              </a:rPr>
              <a:t>2</a:t>
            </a:r>
            <a:r>
              <a:rPr sz="2400" b="1" spc="-5" dirty="0">
                <a:latin typeface="Arial"/>
                <a:cs typeface="Arial"/>
              </a:rPr>
              <a:t>)∆</a:t>
            </a:r>
            <a:endParaRPr sz="2400">
              <a:latin typeface="Arial"/>
              <a:cs typeface="Arial"/>
            </a:endParaRPr>
          </a:p>
        </p:txBody>
      </p:sp>
      <p:sp>
        <p:nvSpPr>
          <p:cNvPr id="6" name="object 6"/>
          <p:cNvSpPr txBox="1"/>
          <p:nvPr/>
        </p:nvSpPr>
        <p:spPr>
          <a:xfrm>
            <a:off x="1524000" y="5059363"/>
            <a:ext cx="5943600" cy="655637"/>
          </a:xfrm>
          <a:prstGeom prst="rect">
            <a:avLst/>
          </a:prstGeom>
          <a:ln w="76200">
            <a:noFill/>
          </a:ln>
        </p:spPr>
        <p:txBody>
          <a:bodyPr lIns="0" tIns="34925" rIns="0" bIns="0">
            <a:spAutoFit/>
          </a:bodyPr>
          <a:lstStyle/>
          <a:p>
            <a:pPr marL="91440">
              <a:spcBef>
                <a:spcPts val="275"/>
              </a:spcBef>
              <a:defRPr/>
            </a:pPr>
            <a:r>
              <a:rPr sz="3200" b="1" dirty="0">
                <a:latin typeface="Arial"/>
                <a:cs typeface="Arial"/>
              </a:rPr>
              <a:t>∆T= </a:t>
            </a:r>
            <a:r>
              <a:rPr sz="3200" b="1" spc="15" dirty="0">
                <a:latin typeface="Arial"/>
                <a:cs typeface="Arial"/>
              </a:rPr>
              <a:t>T</a:t>
            </a:r>
            <a:r>
              <a:rPr sz="3150" b="1" spc="22" baseline="-21164" dirty="0">
                <a:latin typeface="Arial"/>
                <a:cs typeface="Arial"/>
              </a:rPr>
              <a:t>max </a:t>
            </a:r>
            <a:r>
              <a:rPr sz="3200" b="1" dirty="0">
                <a:latin typeface="Arial"/>
                <a:cs typeface="Arial"/>
              </a:rPr>
              <a:t>– </a:t>
            </a:r>
            <a:r>
              <a:rPr sz="3200" b="1" spc="10" dirty="0">
                <a:latin typeface="Arial"/>
                <a:cs typeface="Arial"/>
              </a:rPr>
              <a:t>T</a:t>
            </a:r>
            <a:r>
              <a:rPr sz="3150" b="1" spc="15" baseline="-21164" dirty="0">
                <a:latin typeface="Arial"/>
                <a:cs typeface="Arial"/>
              </a:rPr>
              <a:t>min </a:t>
            </a:r>
            <a:r>
              <a:rPr sz="3200" b="1" dirty="0">
                <a:latin typeface="Arial"/>
                <a:cs typeface="Arial"/>
              </a:rPr>
              <a:t>=</a:t>
            </a:r>
            <a:r>
              <a:rPr sz="3200" b="1" spc="-390" dirty="0">
                <a:latin typeface="Arial"/>
                <a:cs typeface="Arial"/>
              </a:rPr>
              <a:t> </a:t>
            </a:r>
            <a:r>
              <a:rPr sz="3200" b="1" spc="5" dirty="0">
                <a:latin typeface="Arial"/>
                <a:cs typeface="Arial"/>
              </a:rPr>
              <a:t>(Ln</a:t>
            </a:r>
            <a:r>
              <a:rPr sz="3150" b="1" spc="7" baseline="-21164" dirty="0">
                <a:latin typeface="Arial"/>
                <a:cs typeface="Arial"/>
              </a:rPr>
              <a:t>1</a:t>
            </a:r>
            <a:r>
              <a:rPr sz="3150" b="1" spc="7" baseline="25132" dirty="0">
                <a:latin typeface="Arial"/>
                <a:cs typeface="Arial"/>
              </a:rPr>
              <a:t>2</a:t>
            </a:r>
            <a:r>
              <a:rPr sz="3200" b="1" spc="5" dirty="0">
                <a:latin typeface="Arial"/>
                <a:cs typeface="Arial"/>
              </a:rPr>
              <a:t>/cn</a:t>
            </a:r>
            <a:r>
              <a:rPr sz="3150" b="1" spc="7" baseline="-21164" dirty="0">
                <a:latin typeface="Arial"/>
                <a:cs typeface="Arial"/>
              </a:rPr>
              <a:t>2</a:t>
            </a:r>
            <a:r>
              <a:rPr sz="3200" b="1" spc="5" dirty="0">
                <a:latin typeface="Arial"/>
                <a:cs typeface="Arial"/>
              </a:rPr>
              <a:t>)∆</a:t>
            </a:r>
            <a:endParaRPr sz="32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2"/>
          <p:cNvSpPr>
            <a:spLocks noChangeArrowheads="1"/>
          </p:cNvSpPr>
          <p:nvPr/>
        </p:nvSpPr>
        <p:spPr bwMode="auto">
          <a:xfrm>
            <a:off x="152400" y="4497388"/>
            <a:ext cx="1146175" cy="1141412"/>
          </a:xfrm>
          <a:custGeom>
            <a:avLst/>
            <a:gdLst>
              <a:gd name="T0" fmla="*/ 0 w 1146175"/>
              <a:gd name="T1" fmla="*/ 0 h 1141729"/>
              <a:gd name="T2" fmla="*/ 1146175 w 1146175"/>
              <a:gd name="T3" fmla="*/ 1141729 h 1141729"/>
            </a:gdLst>
            <a:ahLst/>
            <a:cxnLst/>
            <a:rect l="T0" t="T1" r="T2" b="T3"/>
            <a:pathLst>
              <a:path w="1146175" h="1141729">
                <a:moveTo>
                  <a:pt x="0" y="1141412"/>
                </a:moveTo>
                <a:lnTo>
                  <a:pt x="1146175" y="1141412"/>
                </a:lnTo>
                <a:lnTo>
                  <a:pt x="1146175" y="0"/>
                </a:lnTo>
                <a:lnTo>
                  <a:pt x="0" y="0"/>
                </a:lnTo>
                <a:lnTo>
                  <a:pt x="0" y="1141412"/>
                </a:lnTo>
                <a:close/>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15" name="object 3"/>
          <p:cNvSpPr txBox="1">
            <a:spLocks noChangeArrowheads="1"/>
          </p:cNvSpPr>
          <p:nvPr/>
        </p:nvSpPr>
        <p:spPr bwMode="auto">
          <a:xfrm>
            <a:off x="307975" y="4686300"/>
            <a:ext cx="833438"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ts val="100"/>
              </a:spcBef>
            </a:pPr>
            <a:r>
              <a:rPr lang="en-US" sz="1200" b="1">
                <a:cs typeface="Arial" pitchFamily="34" charset="0"/>
              </a:rPr>
              <a:t>Absorption  in</a:t>
            </a:r>
            <a:endParaRPr lang="en-US" sz="1200">
              <a:cs typeface="Arial" pitchFamily="34" charset="0"/>
            </a:endParaRPr>
          </a:p>
          <a:p>
            <a:pPr algn="ctr" eaLnBrk="1" hangingPunct="1"/>
            <a:r>
              <a:rPr lang="en-US" sz="1200" b="1">
                <a:cs typeface="Arial" pitchFamily="34" charset="0"/>
              </a:rPr>
              <a:t>Infrared  region</a:t>
            </a:r>
            <a:endParaRPr lang="en-US" sz="1200">
              <a:cs typeface="Arial" pitchFamily="34" charset="0"/>
            </a:endParaRPr>
          </a:p>
        </p:txBody>
      </p:sp>
      <p:sp>
        <p:nvSpPr>
          <p:cNvPr id="13316" name="object 4"/>
          <p:cNvSpPr>
            <a:spLocks noChangeArrowheads="1"/>
          </p:cNvSpPr>
          <p:nvPr/>
        </p:nvSpPr>
        <p:spPr bwMode="auto">
          <a:xfrm>
            <a:off x="1328738" y="1966913"/>
            <a:ext cx="1308100" cy="782637"/>
          </a:xfrm>
          <a:custGeom>
            <a:avLst/>
            <a:gdLst>
              <a:gd name="T0" fmla="*/ 0 w 1308100"/>
              <a:gd name="T1" fmla="*/ 0 h 782955"/>
              <a:gd name="T2" fmla="*/ 1308100 w 1308100"/>
              <a:gd name="T3" fmla="*/ 782955 h 782955"/>
            </a:gdLst>
            <a:ahLst/>
            <a:cxnLst/>
            <a:rect l="T0" t="T1" r="T2" b="T3"/>
            <a:pathLst>
              <a:path w="1308100" h="782955">
                <a:moveTo>
                  <a:pt x="0" y="782637"/>
                </a:moveTo>
                <a:lnTo>
                  <a:pt x="1308100" y="782637"/>
                </a:lnTo>
                <a:lnTo>
                  <a:pt x="1308100" y="0"/>
                </a:lnTo>
                <a:lnTo>
                  <a:pt x="0" y="0"/>
                </a:lnTo>
                <a:lnTo>
                  <a:pt x="0" y="782637"/>
                </a:lnTo>
                <a:close/>
              </a:path>
            </a:pathLst>
          </a:cu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 name="object 5"/>
          <p:cNvSpPr txBox="1"/>
          <p:nvPr/>
        </p:nvSpPr>
        <p:spPr>
          <a:xfrm>
            <a:off x="1566863" y="2249488"/>
            <a:ext cx="833437" cy="209550"/>
          </a:xfrm>
          <a:prstGeom prst="rect">
            <a:avLst/>
          </a:prstGeom>
        </p:spPr>
        <p:txBody>
          <a:bodyPr lIns="0" tIns="12700" rIns="0" bIns="0">
            <a:spAutoFit/>
          </a:bodyPr>
          <a:lstStyle/>
          <a:p>
            <a:pPr marL="12700">
              <a:spcBef>
                <a:spcPts val="100"/>
              </a:spcBef>
              <a:defRPr/>
            </a:pPr>
            <a:r>
              <a:rPr sz="1200" b="1" spc="-45" dirty="0">
                <a:latin typeface="Arial"/>
                <a:cs typeface="Arial"/>
              </a:rPr>
              <a:t>A</a:t>
            </a:r>
            <a:r>
              <a:rPr sz="1200" b="1" spc="-5" dirty="0">
                <a:latin typeface="Arial"/>
                <a:cs typeface="Arial"/>
              </a:rPr>
              <a:t>bsor</a:t>
            </a:r>
            <a:r>
              <a:rPr sz="1200" b="1" dirty="0">
                <a:latin typeface="Arial"/>
                <a:cs typeface="Arial"/>
              </a:rPr>
              <a:t>p</a:t>
            </a:r>
            <a:r>
              <a:rPr sz="1200" b="1" spc="-5" dirty="0">
                <a:latin typeface="Arial"/>
                <a:cs typeface="Arial"/>
              </a:rPr>
              <a:t>t</a:t>
            </a:r>
            <a:r>
              <a:rPr sz="1200" b="1" dirty="0">
                <a:latin typeface="Arial"/>
                <a:cs typeface="Arial"/>
              </a:rPr>
              <a:t>ion</a:t>
            </a:r>
            <a:endParaRPr sz="1200">
              <a:latin typeface="Arial"/>
              <a:cs typeface="Arial"/>
            </a:endParaRPr>
          </a:p>
        </p:txBody>
      </p:sp>
      <p:sp>
        <p:nvSpPr>
          <p:cNvPr id="13318" name="object 6"/>
          <p:cNvSpPr>
            <a:spLocks noChangeArrowheads="1"/>
          </p:cNvSpPr>
          <p:nvPr/>
        </p:nvSpPr>
        <p:spPr bwMode="auto">
          <a:xfrm>
            <a:off x="2671763" y="3171825"/>
            <a:ext cx="1079500" cy="842963"/>
          </a:xfrm>
          <a:custGeom>
            <a:avLst/>
            <a:gdLst>
              <a:gd name="T0" fmla="*/ 0 w 1079500"/>
              <a:gd name="T1" fmla="*/ 0 h 843279"/>
              <a:gd name="T2" fmla="*/ 1079500 w 1079500"/>
              <a:gd name="T3" fmla="*/ 843279 h 843279"/>
            </a:gdLst>
            <a:ahLst/>
            <a:cxnLst/>
            <a:rect l="T0" t="T1" r="T2" b="T3"/>
            <a:pathLst>
              <a:path w="1079500" h="843279">
                <a:moveTo>
                  <a:pt x="0" y="842962"/>
                </a:moveTo>
                <a:lnTo>
                  <a:pt x="1079500" y="842962"/>
                </a:lnTo>
                <a:lnTo>
                  <a:pt x="1079500" y="0"/>
                </a:lnTo>
                <a:lnTo>
                  <a:pt x="0" y="0"/>
                </a:lnTo>
                <a:lnTo>
                  <a:pt x="0" y="842962"/>
                </a:lnTo>
                <a:close/>
              </a:path>
            </a:pathLst>
          </a:cu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19" name="object 7"/>
          <p:cNvSpPr txBox="1">
            <a:spLocks noChangeArrowheads="1"/>
          </p:cNvSpPr>
          <p:nvPr/>
        </p:nvSpPr>
        <p:spPr bwMode="auto">
          <a:xfrm>
            <a:off x="2921000" y="3394075"/>
            <a:ext cx="5794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4288" indent="-3175"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1200" b="1">
                <a:cs typeface="Arial" pitchFamily="34" charset="0"/>
              </a:rPr>
              <a:t>Atomic  Defects</a:t>
            </a:r>
            <a:endParaRPr lang="en-US" sz="1200">
              <a:cs typeface="Arial" pitchFamily="34" charset="0"/>
            </a:endParaRPr>
          </a:p>
        </p:txBody>
      </p:sp>
      <p:sp>
        <p:nvSpPr>
          <p:cNvPr id="13320" name="object 8"/>
          <p:cNvSpPr>
            <a:spLocks noChangeArrowheads="1"/>
          </p:cNvSpPr>
          <p:nvPr/>
        </p:nvSpPr>
        <p:spPr bwMode="auto">
          <a:xfrm>
            <a:off x="1428750" y="3171825"/>
            <a:ext cx="1111250" cy="842963"/>
          </a:xfrm>
          <a:custGeom>
            <a:avLst/>
            <a:gdLst>
              <a:gd name="T0" fmla="*/ 0 w 1111250"/>
              <a:gd name="T1" fmla="*/ 0 h 843279"/>
              <a:gd name="T2" fmla="*/ 1111250 w 1111250"/>
              <a:gd name="T3" fmla="*/ 843279 h 843279"/>
            </a:gdLst>
            <a:ahLst/>
            <a:cxnLst/>
            <a:rect l="T0" t="T1" r="T2" b="T3"/>
            <a:pathLst>
              <a:path w="1111250" h="843279">
                <a:moveTo>
                  <a:pt x="0" y="842962"/>
                </a:moveTo>
                <a:lnTo>
                  <a:pt x="1111250" y="842962"/>
                </a:lnTo>
                <a:lnTo>
                  <a:pt x="1111250" y="0"/>
                </a:lnTo>
                <a:lnTo>
                  <a:pt x="0" y="0"/>
                </a:lnTo>
                <a:lnTo>
                  <a:pt x="0" y="842962"/>
                </a:lnTo>
                <a:close/>
              </a:path>
            </a:pathLst>
          </a:cu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1" name="object 9"/>
          <p:cNvSpPr txBox="1">
            <a:spLocks noChangeArrowheads="1"/>
          </p:cNvSpPr>
          <p:nvPr/>
        </p:nvSpPr>
        <p:spPr bwMode="auto">
          <a:xfrm>
            <a:off x="1628775" y="3302000"/>
            <a:ext cx="69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254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ts val="100"/>
              </a:spcBef>
            </a:pPr>
            <a:r>
              <a:rPr lang="en-US" sz="1200" b="1">
                <a:cs typeface="Arial" pitchFamily="34" charset="0"/>
              </a:rPr>
              <a:t>Extrinsic  (Impurity  atoms)</a:t>
            </a:r>
            <a:endParaRPr lang="en-US" sz="1200">
              <a:cs typeface="Arial" pitchFamily="34" charset="0"/>
            </a:endParaRPr>
          </a:p>
        </p:txBody>
      </p:sp>
      <p:sp>
        <p:nvSpPr>
          <p:cNvPr id="13322" name="object 10"/>
          <p:cNvSpPr>
            <a:spLocks noChangeArrowheads="1"/>
          </p:cNvSpPr>
          <p:nvPr/>
        </p:nvSpPr>
        <p:spPr bwMode="auto">
          <a:xfrm>
            <a:off x="250825" y="3171825"/>
            <a:ext cx="979488" cy="842963"/>
          </a:xfrm>
          <a:custGeom>
            <a:avLst/>
            <a:gdLst>
              <a:gd name="T0" fmla="*/ 0 w 979805"/>
              <a:gd name="T1" fmla="*/ 0 h 843279"/>
              <a:gd name="T2" fmla="*/ 979805 w 979805"/>
              <a:gd name="T3" fmla="*/ 843279 h 843279"/>
            </a:gdLst>
            <a:ahLst/>
            <a:cxnLst/>
            <a:rect l="T0" t="T1" r="T2" b="T3"/>
            <a:pathLst>
              <a:path w="979805" h="843279">
                <a:moveTo>
                  <a:pt x="0" y="842962"/>
                </a:moveTo>
                <a:lnTo>
                  <a:pt x="979487" y="842962"/>
                </a:lnTo>
                <a:lnTo>
                  <a:pt x="979487" y="0"/>
                </a:lnTo>
                <a:lnTo>
                  <a:pt x="0" y="0"/>
                </a:lnTo>
                <a:lnTo>
                  <a:pt x="0" y="842962"/>
                </a:lnTo>
                <a:close/>
              </a:path>
            </a:pathLst>
          </a:cu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3" name="object 11"/>
          <p:cNvSpPr txBox="1">
            <a:spLocks noChangeArrowheads="1"/>
          </p:cNvSpPr>
          <p:nvPr/>
        </p:nvSpPr>
        <p:spPr bwMode="auto">
          <a:xfrm>
            <a:off x="323850" y="3394075"/>
            <a:ext cx="8334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8413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1200" b="1">
                <a:cs typeface="Arial" pitchFamily="34" charset="0"/>
              </a:rPr>
              <a:t>Intrinsic  Absorption</a:t>
            </a:r>
            <a:endParaRPr lang="en-US" sz="1200">
              <a:cs typeface="Arial" pitchFamily="34" charset="0"/>
            </a:endParaRPr>
          </a:p>
        </p:txBody>
      </p:sp>
      <p:sp>
        <p:nvSpPr>
          <p:cNvPr id="13324" name="object 12"/>
          <p:cNvSpPr>
            <a:spLocks noChangeArrowheads="1"/>
          </p:cNvSpPr>
          <p:nvPr/>
        </p:nvSpPr>
        <p:spPr bwMode="auto">
          <a:xfrm>
            <a:off x="1428750" y="4497388"/>
            <a:ext cx="1149350" cy="1141412"/>
          </a:xfrm>
          <a:custGeom>
            <a:avLst/>
            <a:gdLst>
              <a:gd name="T0" fmla="*/ 0 w 1149350"/>
              <a:gd name="T1" fmla="*/ 0 h 1141729"/>
              <a:gd name="T2" fmla="*/ 1149350 w 1149350"/>
              <a:gd name="T3" fmla="*/ 1141729 h 1141729"/>
            </a:gdLst>
            <a:ahLst/>
            <a:cxnLst/>
            <a:rect l="T0" t="T1" r="T2" b="T3"/>
            <a:pathLst>
              <a:path w="1149350" h="1141729">
                <a:moveTo>
                  <a:pt x="0" y="1141412"/>
                </a:moveTo>
                <a:lnTo>
                  <a:pt x="1149350" y="1141412"/>
                </a:lnTo>
                <a:lnTo>
                  <a:pt x="1149350" y="0"/>
                </a:lnTo>
                <a:lnTo>
                  <a:pt x="0" y="0"/>
                </a:lnTo>
                <a:lnTo>
                  <a:pt x="0" y="1141412"/>
                </a:lnTo>
                <a:close/>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5" name="object 13"/>
          <p:cNvSpPr txBox="1">
            <a:spLocks noChangeArrowheads="1"/>
          </p:cNvSpPr>
          <p:nvPr/>
        </p:nvSpPr>
        <p:spPr bwMode="auto">
          <a:xfrm>
            <a:off x="1563688" y="4686300"/>
            <a:ext cx="8318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1113"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ts val="100"/>
              </a:spcBef>
            </a:pPr>
            <a:r>
              <a:rPr lang="en-US" sz="1200" b="1">
                <a:cs typeface="Arial" pitchFamily="34" charset="0"/>
              </a:rPr>
              <a:t>Absorption  in      Ultraviolet  region</a:t>
            </a:r>
            <a:endParaRPr lang="en-US" sz="1200">
              <a:cs typeface="Arial" pitchFamily="34" charset="0"/>
            </a:endParaRPr>
          </a:p>
        </p:txBody>
      </p:sp>
      <p:sp>
        <p:nvSpPr>
          <p:cNvPr id="13326" name="object 14"/>
          <p:cNvSpPr>
            <a:spLocks noChangeArrowheads="1"/>
          </p:cNvSpPr>
          <p:nvPr/>
        </p:nvSpPr>
        <p:spPr bwMode="auto">
          <a:xfrm>
            <a:off x="741363" y="2930525"/>
            <a:ext cx="2420937" cy="3175"/>
          </a:xfrm>
          <a:custGeom>
            <a:avLst/>
            <a:gdLst>
              <a:gd name="T0" fmla="*/ 0 w 2421255"/>
              <a:gd name="T1" fmla="*/ 0 h 3175"/>
              <a:gd name="T2" fmla="*/ 2421255 w 2421255"/>
              <a:gd name="T3" fmla="*/ 3175 h 3175"/>
            </a:gdLst>
            <a:ahLst/>
            <a:cxnLst/>
            <a:rect l="T0" t="T1" r="T2" b="T3"/>
            <a:pathLst>
              <a:path w="2421255" h="3175">
                <a:moveTo>
                  <a:pt x="2420937" y="0"/>
                </a:moveTo>
                <a:lnTo>
                  <a:pt x="0" y="3175"/>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7" name="object 15"/>
          <p:cNvSpPr>
            <a:spLocks noChangeArrowheads="1"/>
          </p:cNvSpPr>
          <p:nvPr/>
        </p:nvSpPr>
        <p:spPr bwMode="auto">
          <a:xfrm>
            <a:off x="3162300" y="2930525"/>
            <a:ext cx="1588" cy="241300"/>
          </a:xfrm>
          <a:custGeom>
            <a:avLst/>
            <a:gdLst>
              <a:gd name="T0" fmla="*/ 0 w 1905"/>
              <a:gd name="T1" fmla="*/ 0 h 241300"/>
              <a:gd name="T2" fmla="*/ 1905 w 1905"/>
              <a:gd name="T3" fmla="*/ 241300 h 241300"/>
            </a:gdLst>
            <a:ahLst/>
            <a:cxnLst/>
            <a:rect l="T0" t="T1" r="T2" b="T3"/>
            <a:pathLst>
              <a:path w="1905" h="241300">
                <a:moveTo>
                  <a:pt x="825" y="-14287"/>
                </a:moveTo>
                <a:lnTo>
                  <a:pt x="825" y="255587"/>
                </a:lnTo>
              </a:path>
            </a:pathLst>
          </a:custGeom>
          <a:noFill/>
          <a:ln w="30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8" name="object 16"/>
          <p:cNvSpPr>
            <a:spLocks noChangeArrowheads="1"/>
          </p:cNvSpPr>
          <p:nvPr/>
        </p:nvSpPr>
        <p:spPr bwMode="auto">
          <a:xfrm>
            <a:off x="741363" y="2930525"/>
            <a:ext cx="1587" cy="241300"/>
          </a:xfrm>
          <a:custGeom>
            <a:avLst/>
            <a:gdLst>
              <a:gd name="T0" fmla="*/ 0 w 1904"/>
              <a:gd name="T1" fmla="*/ 0 h 241300"/>
              <a:gd name="T2" fmla="*/ 1904 w 1904"/>
              <a:gd name="T3" fmla="*/ 241300 h 241300"/>
            </a:gdLst>
            <a:ahLst/>
            <a:cxnLst/>
            <a:rect l="T0" t="T1" r="T2" b="T3"/>
            <a:pathLst>
              <a:path w="1904" h="241300">
                <a:moveTo>
                  <a:pt x="793" y="-14287"/>
                </a:moveTo>
                <a:lnTo>
                  <a:pt x="793" y="255587"/>
                </a:lnTo>
              </a:path>
            </a:pathLst>
          </a:custGeom>
          <a:noFill/>
          <a:ln w="3016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9" name="object 17"/>
          <p:cNvSpPr>
            <a:spLocks noChangeArrowheads="1"/>
          </p:cNvSpPr>
          <p:nvPr/>
        </p:nvSpPr>
        <p:spPr bwMode="auto">
          <a:xfrm>
            <a:off x="2017713" y="2749550"/>
            <a:ext cx="1587" cy="422275"/>
          </a:xfrm>
          <a:custGeom>
            <a:avLst/>
            <a:gdLst>
              <a:gd name="T0" fmla="*/ 0 w 1905"/>
              <a:gd name="T1" fmla="*/ 0 h 422275"/>
              <a:gd name="T2" fmla="*/ 1905 w 1905"/>
              <a:gd name="T3" fmla="*/ 422275 h 422275"/>
            </a:gdLst>
            <a:ahLst/>
            <a:cxnLst/>
            <a:rect l="T0" t="T1" r="T2" b="T3"/>
            <a:pathLst>
              <a:path w="1905" h="422275">
                <a:moveTo>
                  <a:pt x="1524" y="0"/>
                </a:moveTo>
                <a:lnTo>
                  <a:pt x="0" y="422275"/>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0" name="object 18"/>
          <p:cNvSpPr>
            <a:spLocks noChangeArrowheads="1"/>
          </p:cNvSpPr>
          <p:nvPr/>
        </p:nvSpPr>
        <p:spPr bwMode="auto">
          <a:xfrm>
            <a:off x="479425" y="4256088"/>
            <a:ext cx="1635125" cy="1587"/>
          </a:xfrm>
          <a:custGeom>
            <a:avLst/>
            <a:gdLst>
              <a:gd name="T0" fmla="*/ 0 w 1635125"/>
              <a:gd name="T1" fmla="*/ 0 h 1904"/>
              <a:gd name="T2" fmla="*/ 1635125 w 1635125"/>
              <a:gd name="T3" fmla="*/ 1904 h 1904"/>
            </a:gdLst>
            <a:ahLst/>
            <a:cxnLst/>
            <a:rect l="T0" t="T1" r="T2" b="T3"/>
            <a:pathLst>
              <a:path w="1635125" h="1904">
                <a:moveTo>
                  <a:pt x="1635125" y="0"/>
                </a:moveTo>
                <a:lnTo>
                  <a:pt x="0" y="165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1" name="object 19"/>
          <p:cNvSpPr>
            <a:spLocks noChangeArrowheads="1"/>
          </p:cNvSpPr>
          <p:nvPr/>
        </p:nvSpPr>
        <p:spPr bwMode="auto">
          <a:xfrm>
            <a:off x="2114550" y="4256088"/>
            <a:ext cx="1588" cy="241300"/>
          </a:xfrm>
          <a:custGeom>
            <a:avLst/>
            <a:gdLst>
              <a:gd name="T0" fmla="*/ 0 w 1905"/>
              <a:gd name="T1" fmla="*/ 0 h 241300"/>
              <a:gd name="T2" fmla="*/ 1905 w 1905"/>
              <a:gd name="T3" fmla="*/ 241300 h 241300"/>
            </a:gdLst>
            <a:ahLst/>
            <a:cxnLst/>
            <a:rect l="T0" t="T1" r="T2" b="T3"/>
            <a:pathLst>
              <a:path w="1905" h="241300">
                <a:moveTo>
                  <a:pt x="825" y="-14287"/>
                </a:moveTo>
                <a:lnTo>
                  <a:pt x="825" y="255587"/>
                </a:lnTo>
              </a:path>
            </a:pathLst>
          </a:custGeom>
          <a:noFill/>
          <a:ln w="30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2" name="object 20"/>
          <p:cNvSpPr>
            <a:spLocks noChangeArrowheads="1"/>
          </p:cNvSpPr>
          <p:nvPr/>
        </p:nvSpPr>
        <p:spPr bwMode="auto">
          <a:xfrm>
            <a:off x="479425" y="4256088"/>
            <a:ext cx="1588" cy="241300"/>
          </a:xfrm>
          <a:custGeom>
            <a:avLst/>
            <a:gdLst>
              <a:gd name="T0" fmla="*/ 0 w 1904"/>
              <a:gd name="T1" fmla="*/ 0 h 241300"/>
              <a:gd name="T2" fmla="*/ 1904 w 1904"/>
              <a:gd name="T3" fmla="*/ 241300 h 241300"/>
            </a:gdLst>
            <a:ahLst/>
            <a:cxnLst/>
            <a:rect l="T0" t="T1" r="T2" b="T3"/>
            <a:pathLst>
              <a:path w="1904" h="241300">
                <a:moveTo>
                  <a:pt x="793" y="-14287"/>
                </a:moveTo>
                <a:lnTo>
                  <a:pt x="793" y="255587"/>
                </a:lnTo>
              </a:path>
            </a:pathLst>
          </a:custGeom>
          <a:noFill/>
          <a:ln w="3016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3" name="object 21"/>
          <p:cNvSpPr>
            <a:spLocks noChangeArrowheads="1"/>
          </p:cNvSpPr>
          <p:nvPr/>
        </p:nvSpPr>
        <p:spPr bwMode="auto">
          <a:xfrm>
            <a:off x="741363" y="4014788"/>
            <a:ext cx="1587" cy="241300"/>
          </a:xfrm>
          <a:custGeom>
            <a:avLst/>
            <a:gdLst>
              <a:gd name="T0" fmla="*/ 0 w 1904"/>
              <a:gd name="T1" fmla="*/ 0 h 241300"/>
              <a:gd name="T2" fmla="*/ 1904 w 1904"/>
              <a:gd name="T3" fmla="*/ 241300 h 241300"/>
            </a:gdLst>
            <a:ahLst/>
            <a:cxnLst/>
            <a:rect l="T0" t="T1" r="T2" b="T3"/>
            <a:pathLst>
              <a:path w="1904" h="241300">
                <a:moveTo>
                  <a:pt x="793" y="-14287"/>
                </a:moveTo>
                <a:lnTo>
                  <a:pt x="793" y="255587"/>
                </a:lnTo>
              </a:path>
            </a:pathLst>
          </a:custGeom>
          <a:noFill/>
          <a:ln w="3016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4" name="object 22"/>
          <p:cNvSpPr>
            <a:spLocks noChangeArrowheads="1"/>
          </p:cNvSpPr>
          <p:nvPr/>
        </p:nvSpPr>
        <p:spPr bwMode="auto">
          <a:xfrm>
            <a:off x="3906838" y="533400"/>
            <a:ext cx="2189162" cy="715963"/>
          </a:xfrm>
          <a:custGeom>
            <a:avLst/>
            <a:gdLst>
              <a:gd name="T0" fmla="*/ 0 w 2189479"/>
              <a:gd name="T1" fmla="*/ 0 h 716280"/>
              <a:gd name="T2" fmla="*/ 2189479 w 2189479"/>
              <a:gd name="T3" fmla="*/ 716280 h 716280"/>
            </a:gdLst>
            <a:ahLst/>
            <a:cxnLst/>
            <a:rect l="T0" t="T1" r="T2" b="T3"/>
            <a:pathLst>
              <a:path w="2189479" h="716280">
                <a:moveTo>
                  <a:pt x="0" y="715962"/>
                </a:moveTo>
                <a:lnTo>
                  <a:pt x="2189099" y="715962"/>
                </a:lnTo>
                <a:lnTo>
                  <a:pt x="2189099" y="0"/>
                </a:lnTo>
                <a:lnTo>
                  <a:pt x="0" y="0"/>
                </a:lnTo>
                <a:lnTo>
                  <a:pt x="0" y="715962"/>
                </a:lnTo>
                <a:close/>
              </a:path>
            </a:pathLst>
          </a:cu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 name="object 23"/>
          <p:cNvSpPr txBox="1">
            <a:spLocks noGrp="1"/>
          </p:cNvSpPr>
          <p:nvPr>
            <p:ph type="title"/>
          </p:nvPr>
        </p:nvSpPr>
        <p:spPr>
          <a:xfrm>
            <a:off x="4141788" y="688975"/>
            <a:ext cx="1719262" cy="390525"/>
          </a:xfrm>
        </p:spPr>
        <p:txBody>
          <a:bodyPr lIns="0" tIns="12700" rIns="0" bIns="0" rtlCol="0">
            <a:spAutoFit/>
          </a:bodyPr>
          <a:lstStyle/>
          <a:p>
            <a:pPr marL="12700" fontAlgn="auto">
              <a:spcBef>
                <a:spcPts val="100"/>
              </a:spcBef>
              <a:spcAft>
                <a:spcPts val="0"/>
              </a:spcAft>
              <a:defRPr/>
            </a:pPr>
            <a:r>
              <a:rPr sz="2400" spc="-5" dirty="0">
                <a:solidFill>
                  <a:srgbClr val="000000"/>
                </a:solidFill>
                <a:latin typeface="Arial"/>
                <a:cs typeface="Arial"/>
              </a:rPr>
              <a:t>Attenuation</a:t>
            </a:r>
            <a:endParaRPr sz="2400">
              <a:latin typeface="Arial"/>
              <a:cs typeface="Arial"/>
            </a:endParaRPr>
          </a:p>
        </p:txBody>
      </p:sp>
      <p:sp>
        <p:nvSpPr>
          <p:cNvPr id="46" name="object 46"/>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13336" name="Slide Number Placeholder 46"/>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BF93B86D-C1DA-4D48-B250-B0100A191D70}" type="slidenum">
              <a:rPr lang="en-IN"/>
              <a:pPr>
                <a:defRPr/>
              </a:pPr>
              <a:t>3</a:t>
            </a:fld>
            <a:endParaRPr lang="en-IN"/>
          </a:p>
        </p:txBody>
      </p:sp>
      <p:sp>
        <p:nvSpPr>
          <p:cNvPr id="13338" name="object 24"/>
          <p:cNvSpPr>
            <a:spLocks noChangeArrowheads="1"/>
          </p:cNvSpPr>
          <p:nvPr/>
        </p:nvSpPr>
        <p:spPr bwMode="auto">
          <a:xfrm>
            <a:off x="4454525" y="1876425"/>
            <a:ext cx="1252538" cy="806450"/>
          </a:xfrm>
          <a:custGeom>
            <a:avLst/>
            <a:gdLst>
              <a:gd name="T0" fmla="*/ 0 w 1252854"/>
              <a:gd name="T1" fmla="*/ 0 h 806450"/>
              <a:gd name="T2" fmla="*/ 1252854 w 1252854"/>
              <a:gd name="T3" fmla="*/ 806450 h 806450"/>
            </a:gdLst>
            <a:ahLst/>
            <a:cxnLst/>
            <a:rect l="T0" t="T1" r="T2" b="T3"/>
            <a:pathLst>
              <a:path w="1252854" h="806450">
                <a:moveTo>
                  <a:pt x="0" y="806450"/>
                </a:moveTo>
                <a:lnTo>
                  <a:pt x="1252537" y="806450"/>
                </a:lnTo>
                <a:lnTo>
                  <a:pt x="1252537" y="0"/>
                </a:lnTo>
                <a:lnTo>
                  <a:pt x="0" y="0"/>
                </a:lnTo>
                <a:lnTo>
                  <a:pt x="0" y="806450"/>
                </a:lnTo>
                <a:close/>
              </a:path>
            </a:pathLst>
          </a:cu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9" name="object 25"/>
          <p:cNvSpPr txBox="1">
            <a:spLocks noChangeArrowheads="1"/>
          </p:cNvSpPr>
          <p:nvPr/>
        </p:nvSpPr>
        <p:spPr bwMode="auto">
          <a:xfrm>
            <a:off x="4675188" y="2079625"/>
            <a:ext cx="7715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41288" indent="-1285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1200" b="1">
                <a:cs typeface="Arial" pitchFamily="34" charset="0"/>
              </a:rPr>
              <a:t>Scattering  Losses</a:t>
            </a:r>
            <a:endParaRPr lang="en-US" sz="1200">
              <a:cs typeface="Arial" pitchFamily="34" charset="0"/>
            </a:endParaRPr>
          </a:p>
        </p:txBody>
      </p:sp>
      <p:sp>
        <p:nvSpPr>
          <p:cNvPr id="13340" name="object 26"/>
          <p:cNvSpPr>
            <a:spLocks noChangeArrowheads="1"/>
          </p:cNvSpPr>
          <p:nvPr/>
        </p:nvSpPr>
        <p:spPr bwMode="auto">
          <a:xfrm>
            <a:off x="5159375" y="4384675"/>
            <a:ext cx="1173163" cy="1254125"/>
          </a:xfrm>
          <a:custGeom>
            <a:avLst/>
            <a:gdLst>
              <a:gd name="T0" fmla="*/ 0 w 1173479"/>
              <a:gd name="T1" fmla="*/ 0 h 1254125"/>
              <a:gd name="T2" fmla="*/ 1173479 w 1173479"/>
              <a:gd name="T3" fmla="*/ 1254125 h 1254125"/>
            </a:gdLst>
            <a:ahLst/>
            <a:cxnLst/>
            <a:rect l="T0" t="T1" r="T2" b="T3"/>
            <a:pathLst>
              <a:path w="1173479" h="1254125">
                <a:moveTo>
                  <a:pt x="0" y="1254125"/>
                </a:moveTo>
                <a:lnTo>
                  <a:pt x="1173162" y="1254125"/>
                </a:lnTo>
                <a:lnTo>
                  <a:pt x="1173162" y="0"/>
                </a:lnTo>
                <a:lnTo>
                  <a:pt x="0" y="0"/>
                </a:lnTo>
                <a:lnTo>
                  <a:pt x="0" y="1254125"/>
                </a:lnTo>
                <a:close/>
              </a:path>
            </a:pathLst>
          </a:cu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1" name="object 27"/>
          <p:cNvSpPr txBox="1">
            <a:spLocks noChangeArrowheads="1"/>
          </p:cNvSpPr>
          <p:nvPr/>
        </p:nvSpPr>
        <p:spPr bwMode="auto">
          <a:xfrm>
            <a:off x="5183188" y="4721225"/>
            <a:ext cx="10842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30175" indent="-119063"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1200" b="1">
                <a:cs typeface="Arial" pitchFamily="34" charset="0"/>
              </a:rPr>
              <a:t>Compositional  fluctuations  in material</a:t>
            </a:r>
            <a:endParaRPr lang="en-US" sz="1200">
              <a:cs typeface="Arial" pitchFamily="34" charset="0"/>
            </a:endParaRPr>
          </a:p>
        </p:txBody>
      </p:sp>
      <p:sp>
        <p:nvSpPr>
          <p:cNvPr id="13342" name="object 28"/>
          <p:cNvSpPr>
            <a:spLocks noChangeArrowheads="1"/>
          </p:cNvSpPr>
          <p:nvPr/>
        </p:nvSpPr>
        <p:spPr bwMode="auto">
          <a:xfrm>
            <a:off x="3514725" y="4384675"/>
            <a:ext cx="1254125" cy="1254125"/>
          </a:xfrm>
          <a:custGeom>
            <a:avLst/>
            <a:gdLst>
              <a:gd name="T0" fmla="*/ 0 w 1254125"/>
              <a:gd name="T1" fmla="*/ 0 h 1254125"/>
              <a:gd name="T2" fmla="*/ 1254125 w 1254125"/>
              <a:gd name="T3" fmla="*/ 1254125 h 1254125"/>
            </a:gdLst>
            <a:ahLst/>
            <a:cxnLst/>
            <a:rect l="T0" t="T1" r="T2" b="T3"/>
            <a:pathLst>
              <a:path w="1254125" h="1254125">
                <a:moveTo>
                  <a:pt x="0" y="1254125"/>
                </a:moveTo>
                <a:lnTo>
                  <a:pt x="1254125" y="1254125"/>
                </a:lnTo>
                <a:lnTo>
                  <a:pt x="1254125" y="0"/>
                </a:lnTo>
                <a:lnTo>
                  <a:pt x="0" y="0"/>
                </a:lnTo>
                <a:lnTo>
                  <a:pt x="0" y="1254125"/>
                </a:lnTo>
                <a:close/>
              </a:path>
            </a:pathLst>
          </a:cu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3" name="object 29"/>
          <p:cNvSpPr txBox="1">
            <a:spLocks noChangeArrowheads="1"/>
          </p:cNvSpPr>
          <p:nvPr/>
        </p:nvSpPr>
        <p:spPr bwMode="auto">
          <a:xfrm>
            <a:off x="3522663" y="4721225"/>
            <a:ext cx="12382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ts val="100"/>
              </a:spcBef>
            </a:pPr>
            <a:r>
              <a:rPr lang="en-US" sz="1200" b="1">
                <a:cs typeface="Arial" pitchFamily="34" charset="0"/>
              </a:rPr>
              <a:t>Inhomogeneities  or defects</a:t>
            </a:r>
            <a:endParaRPr lang="en-US" sz="1200">
              <a:cs typeface="Arial" pitchFamily="34" charset="0"/>
            </a:endParaRPr>
          </a:p>
          <a:p>
            <a:pPr algn="ctr" eaLnBrk="1" hangingPunct="1"/>
            <a:r>
              <a:rPr lang="en-US" sz="1200" b="1">
                <a:cs typeface="Arial" pitchFamily="34" charset="0"/>
              </a:rPr>
              <a:t>in fiber</a:t>
            </a:r>
            <a:endParaRPr lang="en-US" sz="1200">
              <a:cs typeface="Arial" pitchFamily="34" charset="0"/>
            </a:endParaRPr>
          </a:p>
        </p:txBody>
      </p:sp>
      <p:sp>
        <p:nvSpPr>
          <p:cNvPr id="13344" name="object 30"/>
          <p:cNvSpPr>
            <a:spLocks noChangeArrowheads="1"/>
          </p:cNvSpPr>
          <p:nvPr/>
        </p:nvSpPr>
        <p:spPr bwMode="auto">
          <a:xfrm>
            <a:off x="4219575" y="3221038"/>
            <a:ext cx="1565275" cy="0"/>
          </a:xfrm>
          <a:custGeom>
            <a:avLst/>
            <a:gdLst>
              <a:gd name="T0" fmla="*/ 0 w 1565275"/>
              <a:gd name="T1" fmla="*/ 1565275 w 1565275"/>
            </a:gdLst>
            <a:ahLst/>
            <a:cxnLst/>
            <a:rect l="T0" t="0" r="T1" b="0"/>
            <a:pathLst>
              <a:path w="1565275">
                <a:moveTo>
                  <a:pt x="1565275" y="0"/>
                </a:moveTo>
                <a:lnTo>
                  <a:pt x="0" y="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5" name="object 31"/>
          <p:cNvSpPr>
            <a:spLocks noChangeArrowheads="1"/>
          </p:cNvSpPr>
          <p:nvPr/>
        </p:nvSpPr>
        <p:spPr bwMode="auto">
          <a:xfrm>
            <a:off x="5784850" y="3221038"/>
            <a:ext cx="0" cy="1163637"/>
          </a:xfrm>
          <a:custGeom>
            <a:avLst/>
            <a:gdLst>
              <a:gd name="T0" fmla="*/ 0 h 1163954"/>
              <a:gd name="T1" fmla="*/ 1163954 h 1163954"/>
            </a:gdLst>
            <a:ahLst/>
            <a:cxnLst/>
            <a:rect l="0" t="T0" r="0" b="T1"/>
            <a:pathLst>
              <a:path h="1163954">
                <a:moveTo>
                  <a:pt x="0" y="0"/>
                </a:moveTo>
                <a:lnTo>
                  <a:pt x="0" y="1163701"/>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6" name="object 32"/>
          <p:cNvSpPr>
            <a:spLocks noChangeArrowheads="1"/>
          </p:cNvSpPr>
          <p:nvPr/>
        </p:nvSpPr>
        <p:spPr bwMode="auto">
          <a:xfrm>
            <a:off x="4219575" y="3205163"/>
            <a:ext cx="0" cy="1179512"/>
          </a:xfrm>
          <a:custGeom>
            <a:avLst/>
            <a:gdLst>
              <a:gd name="T0" fmla="*/ 0 h 1179829"/>
              <a:gd name="T1" fmla="*/ 1179829 h 1179829"/>
            </a:gdLst>
            <a:ahLst/>
            <a:cxnLst/>
            <a:rect l="0" t="T0" r="0" b="T1"/>
            <a:pathLst>
              <a:path h="1179829">
                <a:moveTo>
                  <a:pt x="0" y="0"/>
                </a:moveTo>
                <a:lnTo>
                  <a:pt x="0" y="1179576"/>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7" name="object 33"/>
          <p:cNvSpPr>
            <a:spLocks noChangeArrowheads="1"/>
          </p:cNvSpPr>
          <p:nvPr/>
        </p:nvSpPr>
        <p:spPr bwMode="auto">
          <a:xfrm>
            <a:off x="5159375" y="2682875"/>
            <a:ext cx="0" cy="538163"/>
          </a:xfrm>
          <a:custGeom>
            <a:avLst/>
            <a:gdLst>
              <a:gd name="T0" fmla="*/ 0 h 538480"/>
              <a:gd name="T1" fmla="*/ 538480 h 538480"/>
            </a:gdLst>
            <a:ahLst/>
            <a:cxnLst/>
            <a:rect l="0" t="T0" r="0" b="T1"/>
            <a:pathLst>
              <a:path h="538480">
                <a:moveTo>
                  <a:pt x="0" y="0"/>
                </a:moveTo>
                <a:lnTo>
                  <a:pt x="0" y="538099"/>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8" name="object 34"/>
          <p:cNvSpPr>
            <a:spLocks noChangeArrowheads="1"/>
          </p:cNvSpPr>
          <p:nvPr/>
        </p:nvSpPr>
        <p:spPr bwMode="auto">
          <a:xfrm>
            <a:off x="7113588" y="1966913"/>
            <a:ext cx="1287462" cy="806450"/>
          </a:xfrm>
          <a:custGeom>
            <a:avLst/>
            <a:gdLst>
              <a:gd name="T0" fmla="*/ 0 w 1287779"/>
              <a:gd name="T1" fmla="*/ 0 h 806450"/>
              <a:gd name="T2" fmla="*/ 1287779 w 1287779"/>
              <a:gd name="T3" fmla="*/ 806450 h 806450"/>
            </a:gdLst>
            <a:ahLst/>
            <a:cxnLst/>
            <a:rect l="T0" t="T1" r="T2" b="T3"/>
            <a:pathLst>
              <a:path w="1287779" h="806450">
                <a:moveTo>
                  <a:pt x="0" y="806450"/>
                </a:moveTo>
                <a:lnTo>
                  <a:pt x="1287399" y="806450"/>
                </a:lnTo>
                <a:lnTo>
                  <a:pt x="1287399" y="0"/>
                </a:lnTo>
                <a:lnTo>
                  <a:pt x="0" y="0"/>
                </a:lnTo>
                <a:lnTo>
                  <a:pt x="0" y="806450"/>
                </a:lnTo>
                <a:close/>
              </a:path>
            </a:pathLst>
          </a:cu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9" name="object 35"/>
          <p:cNvSpPr txBox="1">
            <a:spLocks noChangeArrowheads="1"/>
          </p:cNvSpPr>
          <p:nvPr/>
        </p:nvSpPr>
        <p:spPr bwMode="auto">
          <a:xfrm>
            <a:off x="7162800" y="2079625"/>
            <a:ext cx="119221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42863"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ts val="100"/>
              </a:spcBef>
            </a:pPr>
            <a:r>
              <a:rPr lang="en-US" sz="1200" b="1">
                <a:cs typeface="Arial" pitchFamily="34" charset="0"/>
              </a:rPr>
              <a:t>Radiative  losses/ Bending  losses</a:t>
            </a:r>
            <a:endParaRPr lang="en-US" sz="1200">
              <a:cs typeface="Arial" pitchFamily="34" charset="0"/>
            </a:endParaRPr>
          </a:p>
        </p:txBody>
      </p:sp>
      <p:sp>
        <p:nvSpPr>
          <p:cNvPr id="13350" name="object 36"/>
          <p:cNvSpPr txBox="1">
            <a:spLocks noChangeArrowheads="1"/>
          </p:cNvSpPr>
          <p:nvPr/>
        </p:nvSpPr>
        <p:spPr bwMode="auto">
          <a:xfrm>
            <a:off x="7896225" y="4405313"/>
            <a:ext cx="1095375" cy="12334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sz="1300">
              <a:latin typeface="Times New Roman" pitchFamily="18" charset="0"/>
              <a:cs typeface="Times New Roman" pitchFamily="18" charset="0"/>
            </a:endParaRPr>
          </a:p>
          <a:p>
            <a:pPr eaLnBrk="1" hangingPunct="1">
              <a:spcBef>
                <a:spcPts val="50"/>
              </a:spcBef>
            </a:pPr>
            <a:endParaRPr lang="en-US" sz="1600">
              <a:latin typeface="Times New Roman" pitchFamily="18" charset="0"/>
              <a:cs typeface="Times New Roman" pitchFamily="18" charset="0"/>
            </a:endParaRPr>
          </a:p>
          <a:p>
            <a:pPr eaLnBrk="1" hangingPunct="1"/>
            <a:r>
              <a:rPr lang="en-US" sz="1200" b="1">
                <a:cs typeface="Arial" pitchFamily="34" charset="0"/>
              </a:rPr>
              <a:t>Macroscopic  bends</a:t>
            </a:r>
            <a:endParaRPr lang="en-US" sz="1200">
              <a:cs typeface="Arial" pitchFamily="34" charset="0"/>
            </a:endParaRPr>
          </a:p>
        </p:txBody>
      </p:sp>
      <p:sp>
        <p:nvSpPr>
          <p:cNvPr id="13351" name="object 37"/>
          <p:cNvSpPr txBox="1">
            <a:spLocks noChangeArrowheads="1"/>
          </p:cNvSpPr>
          <p:nvPr/>
        </p:nvSpPr>
        <p:spPr bwMode="auto">
          <a:xfrm>
            <a:off x="6643688" y="4405313"/>
            <a:ext cx="1017587" cy="12334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sz="1300">
              <a:latin typeface="Times New Roman" pitchFamily="18" charset="0"/>
              <a:cs typeface="Times New Roman" pitchFamily="18" charset="0"/>
            </a:endParaRPr>
          </a:p>
          <a:p>
            <a:pPr eaLnBrk="1" hangingPunct="1">
              <a:spcBef>
                <a:spcPts val="50"/>
              </a:spcBef>
            </a:pPr>
            <a:endParaRPr lang="en-US" sz="1600">
              <a:latin typeface="Times New Roman" pitchFamily="18" charset="0"/>
              <a:cs typeface="Times New Roman" pitchFamily="18" charset="0"/>
            </a:endParaRPr>
          </a:p>
          <a:p>
            <a:pPr eaLnBrk="1" hangingPunct="1"/>
            <a:r>
              <a:rPr lang="en-US" sz="1200" b="1">
                <a:cs typeface="Arial" pitchFamily="34" charset="0"/>
              </a:rPr>
              <a:t>Microscopic  bends</a:t>
            </a:r>
            <a:endParaRPr lang="en-US" sz="1200">
              <a:cs typeface="Arial" pitchFamily="34" charset="0"/>
            </a:endParaRPr>
          </a:p>
        </p:txBody>
      </p:sp>
      <p:sp>
        <p:nvSpPr>
          <p:cNvPr id="13352" name="object 38"/>
          <p:cNvSpPr>
            <a:spLocks noChangeArrowheads="1"/>
          </p:cNvSpPr>
          <p:nvPr/>
        </p:nvSpPr>
        <p:spPr bwMode="auto">
          <a:xfrm>
            <a:off x="7192963" y="3309938"/>
            <a:ext cx="1328737" cy="0"/>
          </a:xfrm>
          <a:custGeom>
            <a:avLst/>
            <a:gdLst>
              <a:gd name="T0" fmla="*/ 0 w 1329054"/>
              <a:gd name="T1" fmla="*/ 1329054 w 1329054"/>
            </a:gdLst>
            <a:ahLst/>
            <a:cxnLst/>
            <a:rect l="T0" t="0" r="T1" b="0"/>
            <a:pathLst>
              <a:path w="1329054">
                <a:moveTo>
                  <a:pt x="1328674" y="0"/>
                </a:moveTo>
                <a:lnTo>
                  <a:pt x="0" y="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53" name="object 39"/>
          <p:cNvSpPr>
            <a:spLocks noChangeArrowheads="1"/>
          </p:cNvSpPr>
          <p:nvPr/>
        </p:nvSpPr>
        <p:spPr bwMode="auto">
          <a:xfrm>
            <a:off x="8521700" y="3309938"/>
            <a:ext cx="0" cy="1074737"/>
          </a:xfrm>
          <a:custGeom>
            <a:avLst/>
            <a:gdLst>
              <a:gd name="T0" fmla="*/ 0 h 1075054"/>
              <a:gd name="T1" fmla="*/ 1075054 h 1075054"/>
            </a:gdLst>
            <a:ahLst/>
            <a:cxnLst/>
            <a:rect l="0" t="T0" r="0" b="T1"/>
            <a:pathLst>
              <a:path h="1075054">
                <a:moveTo>
                  <a:pt x="0" y="0"/>
                </a:moveTo>
                <a:lnTo>
                  <a:pt x="0" y="1074674"/>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54" name="object 40"/>
          <p:cNvSpPr>
            <a:spLocks noChangeArrowheads="1"/>
          </p:cNvSpPr>
          <p:nvPr/>
        </p:nvSpPr>
        <p:spPr bwMode="auto">
          <a:xfrm>
            <a:off x="7192963" y="3309938"/>
            <a:ext cx="0" cy="1074737"/>
          </a:xfrm>
          <a:custGeom>
            <a:avLst/>
            <a:gdLst>
              <a:gd name="T0" fmla="*/ 0 h 1075054"/>
              <a:gd name="T1" fmla="*/ 1075054 h 1075054"/>
            </a:gdLst>
            <a:ahLst/>
            <a:cxnLst/>
            <a:rect l="0" t="T0" r="0" b="T1"/>
            <a:pathLst>
              <a:path h="1075054">
                <a:moveTo>
                  <a:pt x="0" y="0"/>
                </a:moveTo>
                <a:lnTo>
                  <a:pt x="0" y="1074674"/>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55" name="object 41"/>
          <p:cNvSpPr>
            <a:spLocks noChangeArrowheads="1"/>
          </p:cNvSpPr>
          <p:nvPr/>
        </p:nvSpPr>
        <p:spPr bwMode="auto">
          <a:xfrm>
            <a:off x="7818438" y="2773363"/>
            <a:ext cx="0" cy="506412"/>
          </a:xfrm>
          <a:custGeom>
            <a:avLst/>
            <a:gdLst>
              <a:gd name="T0" fmla="*/ 0 h 506729"/>
              <a:gd name="T1" fmla="*/ 506729 h 506729"/>
            </a:gdLst>
            <a:ahLst/>
            <a:cxnLst/>
            <a:rect l="0" t="T0" r="0" b="T1"/>
            <a:pathLst>
              <a:path h="506729">
                <a:moveTo>
                  <a:pt x="0" y="0"/>
                </a:moveTo>
                <a:lnTo>
                  <a:pt x="0" y="506475"/>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56" name="object 42"/>
          <p:cNvSpPr>
            <a:spLocks noChangeArrowheads="1"/>
          </p:cNvSpPr>
          <p:nvPr/>
        </p:nvSpPr>
        <p:spPr bwMode="auto">
          <a:xfrm>
            <a:off x="2030413" y="1519238"/>
            <a:ext cx="5865812" cy="0"/>
          </a:xfrm>
          <a:custGeom>
            <a:avLst/>
            <a:gdLst>
              <a:gd name="T0" fmla="*/ 0 w 5866130"/>
              <a:gd name="T1" fmla="*/ 5866130 w 5866130"/>
            </a:gdLst>
            <a:ahLst/>
            <a:cxnLst/>
            <a:rect l="T0" t="0" r="T1" b="0"/>
            <a:pathLst>
              <a:path w="5866130">
                <a:moveTo>
                  <a:pt x="5865749" y="0"/>
                </a:moveTo>
                <a:lnTo>
                  <a:pt x="0" y="0"/>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57" name="object 43"/>
          <p:cNvSpPr>
            <a:spLocks noChangeArrowheads="1"/>
          </p:cNvSpPr>
          <p:nvPr/>
        </p:nvSpPr>
        <p:spPr bwMode="auto">
          <a:xfrm>
            <a:off x="7896225" y="1519238"/>
            <a:ext cx="0" cy="447675"/>
          </a:xfrm>
          <a:custGeom>
            <a:avLst/>
            <a:gdLst>
              <a:gd name="T0" fmla="*/ 0 h 447675"/>
              <a:gd name="T1" fmla="*/ 447675 h 447675"/>
            </a:gdLst>
            <a:ahLst/>
            <a:cxnLst/>
            <a:rect l="0" t="T0" r="0" b="T1"/>
            <a:pathLst>
              <a:path h="447675">
                <a:moveTo>
                  <a:pt x="0" y="0"/>
                </a:moveTo>
                <a:lnTo>
                  <a:pt x="0" y="447675"/>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58" name="object 44"/>
          <p:cNvSpPr>
            <a:spLocks noChangeArrowheads="1"/>
          </p:cNvSpPr>
          <p:nvPr/>
        </p:nvSpPr>
        <p:spPr bwMode="auto">
          <a:xfrm>
            <a:off x="2030413" y="1519238"/>
            <a:ext cx="1587" cy="447675"/>
          </a:xfrm>
          <a:custGeom>
            <a:avLst/>
            <a:gdLst>
              <a:gd name="T0" fmla="*/ 0 w 1905"/>
              <a:gd name="T1" fmla="*/ 0 h 447675"/>
              <a:gd name="T2" fmla="*/ 1905 w 1905"/>
              <a:gd name="T3" fmla="*/ 447675 h 447675"/>
            </a:gdLst>
            <a:ahLst/>
            <a:cxnLst/>
            <a:rect l="T0" t="T1" r="T2" b="T3"/>
            <a:pathLst>
              <a:path w="1905" h="447675">
                <a:moveTo>
                  <a:pt x="1524" y="0"/>
                </a:moveTo>
                <a:lnTo>
                  <a:pt x="0" y="447675"/>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59" name="object 45"/>
          <p:cNvSpPr>
            <a:spLocks noChangeArrowheads="1"/>
          </p:cNvSpPr>
          <p:nvPr/>
        </p:nvSpPr>
        <p:spPr bwMode="auto">
          <a:xfrm>
            <a:off x="5080000" y="1249363"/>
            <a:ext cx="0" cy="627062"/>
          </a:xfrm>
          <a:custGeom>
            <a:avLst/>
            <a:gdLst>
              <a:gd name="T0" fmla="*/ 0 h 627380"/>
              <a:gd name="T1" fmla="*/ 627380 h 627380"/>
            </a:gdLst>
            <a:ahLst/>
            <a:cxnLst/>
            <a:rect l="0" t="T0" r="0" b="T1"/>
            <a:pathLst>
              <a:path h="627380">
                <a:moveTo>
                  <a:pt x="0" y="0"/>
                </a:moveTo>
                <a:lnTo>
                  <a:pt x="0" y="626999"/>
                </a:lnTo>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5105400" cy="457200"/>
          </a:xfrm>
          <a:solidFill>
            <a:srgbClr val="800080">
              <a:alpha val="90979"/>
            </a:srgbClr>
          </a:solidFill>
        </p:spPr>
        <p:txBody>
          <a:bodyPr lIns="0" tIns="38100" rIns="0" bIns="0" rtlCol="0">
            <a:spAutoFit/>
          </a:bodyPr>
          <a:lstStyle/>
          <a:p>
            <a:pPr marL="90805" fontAlgn="auto">
              <a:spcBef>
                <a:spcPts val="300"/>
              </a:spcBef>
              <a:spcAft>
                <a:spcPts val="0"/>
              </a:spcAft>
              <a:defRPr/>
            </a:pPr>
            <a:r>
              <a:rPr sz="2400" dirty="0">
                <a:solidFill>
                  <a:srgbClr val="FFFFFF"/>
                </a:solidFill>
                <a:latin typeface="Arial"/>
                <a:cs typeface="Arial"/>
              </a:rPr>
              <a:t>Intermodal </a:t>
            </a:r>
            <a:r>
              <a:rPr sz="2400" spc="-10" dirty="0">
                <a:solidFill>
                  <a:srgbClr val="FFFFFF"/>
                </a:solidFill>
                <a:latin typeface="Arial"/>
                <a:cs typeface="Arial"/>
              </a:rPr>
              <a:t>delay/ </a:t>
            </a:r>
            <a:r>
              <a:rPr sz="2400" spc="-5" dirty="0">
                <a:solidFill>
                  <a:srgbClr val="FFFFFF"/>
                </a:solidFill>
                <a:latin typeface="Arial"/>
                <a:cs typeface="Arial"/>
              </a:rPr>
              <a:t>modal</a:t>
            </a:r>
            <a:r>
              <a:rPr sz="2400" spc="-15" dirty="0">
                <a:solidFill>
                  <a:srgbClr val="FFFFFF"/>
                </a:solidFill>
                <a:latin typeface="Arial"/>
                <a:cs typeface="Arial"/>
              </a:rPr>
              <a:t> </a:t>
            </a:r>
            <a:r>
              <a:rPr sz="2400" spc="-5" dirty="0">
                <a:solidFill>
                  <a:srgbClr val="FFFFFF"/>
                </a:solidFill>
                <a:latin typeface="Arial"/>
                <a:cs typeface="Arial"/>
              </a:rPr>
              <a:t>delay</a:t>
            </a:r>
            <a:endParaRPr sz="2400">
              <a:latin typeface="Arial"/>
              <a:cs typeface="Arial"/>
            </a:endParaRPr>
          </a:p>
        </p:txBody>
      </p:sp>
      <p:sp>
        <p:nvSpPr>
          <p:cNvPr id="8" name="object 8"/>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38915" name="Slide Number Placeholder 8"/>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981C021C-8CBC-44D3-85C7-2967DF5A88ED}" type="slidenum">
              <a:rPr lang="en-IN"/>
              <a:pPr>
                <a:defRPr/>
              </a:pPr>
              <a:t>30</a:t>
            </a:fld>
            <a:endParaRPr lang="en-IN"/>
          </a:p>
        </p:txBody>
      </p:sp>
      <p:sp>
        <p:nvSpPr>
          <p:cNvPr id="3" name="object 3"/>
          <p:cNvSpPr txBox="1"/>
          <p:nvPr/>
        </p:nvSpPr>
        <p:spPr>
          <a:xfrm>
            <a:off x="152400" y="762000"/>
            <a:ext cx="2590800" cy="457200"/>
          </a:xfrm>
          <a:prstGeom prst="rect">
            <a:avLst/>
          </a:prstGeom>
          <a:solidFill>
            <a:srgbClr val="333399"/>
          </a:solidFill>
        </p:spPr>
        <p:txBody>
          <a:bodyPr lIns="0" tIns="38100" rIns="0" bIns="0">
            <a:spAutoFit/>
          </a:bodyPr>
          <a:lstStyle/>
          <a:p>
            <a:pPr marL="90805">
              <a:spcBef>
                <a:spcPts val="300"/>
              </a:spcBef>
              <a:defRPr/>
            </a:pPr>
            <a:r>
              <a:rPr sz="2400" b="1" spc="-5" dirty="0">
                <a:solidFill>
                  <a:srgbClr val="FFFFFF"/>
                </a:solidFill>
                <a:latin typeface="Arial"/>
                <a:cs typeface="Arial"/>
              </a:rPr>
              <a:t>Fiber</a:t>
            </a:r>
            <a:r>
              <a:rPr sz="2400" b="1" spc="-30" dirty="0">
                <a:solidFill>
                  <a:srgbClr val="FFFFFF"/>
                </a:solidFill>
                <a:latin typeface="Arial"/>
                <a:cs typeface="Arial"/>
              </a:rPr>
              <a:t> </a:t>
            </a:r>
            <a:r>
              <a:rPr sz="2400" b="1" spc="-10" dirty="0">
                <a:solidFill>
                  <a:srgbClr val="FFFFFF"/>
                </a:solidFill>
                <a:latin typeface="Arial"/>
                <a:cs typeface="Arial"/>
              </a:rPr>
              <a:t>Capacity:</a:t>
            </a:r>
            <a:endParaRPr sz="2400">
              <a:latin typeface="Arial"/>
              <a:cs typeface="Arial"/>
            </a:endParaRPr>
          </a:p>
        </p:txBody>
      </p:sp>
      <p:sp>
        <p:nvSpPr>
          <p:cNvPr id="4" name="object 4"/>
          <p:cNvSpPr txBox="1"/>
          <p:nvPr/>
        </p:nvSpPr>
        <p:spPr>
          <a:xfrm>
            <a:off x="222250" y="1365250"/>
            <a:ext cx="8470900" cy="1331913"/>
          </a:xfrm>
          <a:prstGeom prst="rect">
            <a:avLst/>
          </a:prstGeom>
          <a:ln>
            <a:noFill/>
          </a:ln>
        </p:spPr>
        <p:style>
          <a:lnRef idx="2">
            <a:schemeClr val="dk1"/>
          </a:lnRef>
          <a:fillRef idx="1">
            <a:schemeClr val="lt1"/>
          </a:fillRef>
          <a:effectRef idx="0">
            <a:schemeClr val="dk1"/>
          </a:effectRef>
          <a:fontRef idx="minor">
            <a:schemeClr val="dk1"/>
          </a:fontRef>
        </p:style>
        <p:txBody>
          <a:bodyPr lIns="0" tIns="44450" rIns="0" bIns="0">
            <a:spAutoFit/>
          </a:bodyPr>
          <a:lstStyle/>
          <a:p>
            <a:pPr marL="97155">
              <a:spcBef>
                <a:spcPts val="350"/>
              </a:spcBef>
              <a:buFont typeface="Wingdings" pitchFamily="2" charset="2"/>
              <a:buChar char="Ø"/>
              <a:defRPr/>
            </a:pPr>
            <a:r>
              <a:rPr sz="2400" spc="-5" dirty="0">
                <a:latin typeface="Times New Roman" pitchFamily="18" charset="0"/>
                <a:cs typeface="Times New Roman" pitchFamily="18" charset="0"/>
              </a:rPr>
              <a:t>Fiber capacity is specified in </a:t>
            </a:r>
            <a:r>
              <a:rPr sz="2400" dirty="0">
                <a:latin typeface="Times New Roman" pitchFamily="18" charset="0"/>
                <a:cs typeface="Times New Roman" pitchFamily="18" charset="0"/>
              </a:rPr>
              <a:t>terms of the </a:t>
            </a:r>
            <a:r>
              <a:rPr sz="2400" b="1" u="heavy" dirty="0">
                <a:uFill>
                  <a:solidFill>
                    <a:srgbClr val="000000"/>
                  </a:solidFill>
                </a:uFill>
                <a:latin typeface="Times New Roman" pitchFamily="18" charset="0"/>
                <a:cs typeface="Times New Roman" pitchFamily="18" charset="0"/>
              </a:rPr>
              <a:t>bit</a:t>
            </a:r>
            <a:r>
              <a:rPr sz="2400" b="1" u="heavy" spc="20" dirty="0">
                <a:uFill>
                  <a:solidFill>
                    <a:srgbClr val="000000"/>
                  </a:solidFill>
                </a:uFill>
                <a:latin typeface="Times New Roman" pitchFamily="18" charset="0"/>
                <a:cs typeface="Times New Roman" pitchFamily="18" charset="0"/>
              </a:rPr>
              <a:t> </a:t>
            </a:r>
            <a:r>
              <a:rPr sz="2400" b="1" u="heavy" dirty="0">
                <a:uFill>
                  <a:solidFill>
                    <a:srgbClr val="000000"/>
                  </a:solidFill>
                </a:uFill>
                <a:latin typeface="Times New Roman" pitchFamily="18" charset="0"/>
                <a:cs typeface="Times New Roman" pitchFamily="18" charset="0"/>
              </a:rPr>
              <a:t>rate-distance</a:t>
            </a:r>
            <a:endParaRPr sz="2400">
              <a:latin typeface="Times New Roman" pitchFamily="18" charset="0"/>
              <a:cs typeface="Times New Roman" pitchFamily="18" charset="0"/>
            </a:endParaRPr>
          </a:p>
          <a:p>
            <a:pPr marL="97155">
              <a:spcBef>
                <a:spcPts val="5"/>
              </a:spcBef>
              <a:defRPr/>
            </a:pPr>
            <a:r>
              <a:rPr sz="2400" spc="-5" dirty="0">
                <a:latin typeface="Times New Roman" pitchFamily="18" charset="0"/>
                <a:cs typeface="Times New Roman" pitchFamily="18" charset="0"/>
              </a:rPr>
              <a:t>product</a:t>
            </a:r>
            <a:r>
              <a:rPr sz="2400" spc="-10" dirty="0">
                <a:latin typeface="Times New Roman" pitchFamily="18" charset="0"/>
                <a:cs typeface="Times New Roman" pitchFamily="18" charset="0"/>
              </a:rPr>
              <a:t> </a:t>
            </a:r>
            <a:r>
              <a:rPr sz="2400" b="1" spc="-5" dirty="0">
                <a:latin typeface="Times New Roman" pitchFamily="18" charset="0"/>
                <a:cs typeface="Times New Roman" pitchFamily="18" charset="0"/>
              </a:rPr>
              <a:t>BL</a:t>
            </a:r>
            <a:r>
              <a:rPr sz="2400" spc="-5" dirty="0">
                <a:latin typeface="Times New Roman" pitchFamily="18" charset="0"/>
                <a:cs typeface="Times New Roman" pitchFamily="18" charset="0"/>
              </a:rPr>
              <a:t>.</a:t>
            </a:r>
            <a:endParaRPr sz="2400">
              <a:latin typeface="Times New Roman" pitchFamily="18" charset="0"/>
              <a:cs typeface="Times New Roman" pitchFamily="18" charset="0"/>
            </a:endParaRPr>
          </a:p>
          <a:p>
            <a:pPr marL="97155">
              <a:spcBef>
                <a:spcPts val="1440"/>
              </a:spcBef>
              <a:defRPr/>
            </a:pPr>
            <a:r>
              <a:rPr sz="2400" dirty="0">
                <a:latin typeface="Times New Roman" pitchFamily="18" charset="0"/>
                <a:cs typeface="Times New Roman" pitchFamily="18" charset="0"/>
              </a:rPr>
              <a:t>(Bit rate times the </a:t>
            </a:r>
            <a:r>
              <a:rPr sz="2400" spc="-5" dirty="0">
                <a:latin typeface="Times New Roman" pitchFamily="18" charset="0"/>
                <a:cs typeface="Times New Roman" pitchFamily="18" charset="0"/>
              </a:rPr>
              <a:t>possible transmission distance</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L)</a:t>
            </a:r>
            <a:endParaRPr sz="2400">
              <a:latin typeface="Times New Roman" pitchFamily="18" charset="0"/>
              <a:cs typeface="Times New Roman" pitchFamily="18" charset="0"/>
            </a:endParaRPr>
          </a:p>
        </p:txBody>
      </p:sp>
      <p:sp>
        <p:nvSpPr>
          <p:cNvPr id="39943" name="object 5"/>
          <p:cNvSpPr txBox="1">
            <a:spLocks noChangeArrowheads="1"/>
          </p:cNvSpPr>
          <p:nvPr/>
        </p:nvSpPr>
        <p:spPr bwMode="auto">
          <a:xfrm>
            <a:off x="304800" y="2971800"/>
            <a:ext cx="84582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8735"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00"/>
              </a:spcBef>
              <a:buFont typeface="Wingdings" pitchFamily="2" charset="2"/>
              <a:buChar char="Ø"/>
            </a:pPr>
            <a:r>
              <a:rPr lang="en-US" sz="2400">
                <a:latin typeface="Times New Roman" pitchFamily="18" charset="0"/>
                <a:cs typeface="Times New Roman" pitchFamily="18" charset="0"/>
              </a:rPr>
              <a:t>For neighboring signal pulses to remain distinguishable at  the receiver, the pulse spread should be less than 1/B.</a:t>
            </a:r>
          </a:p>
          <a:p>
            <a:pPr eaLnBrk="1" hangingPunct="1">
              <a:spcBef>
                <a:spcPts val="1438"/>
              </a:spcBef>
            </a:pPr>
            <a:r>
              <a:rPr lang="en-US" sz="2400">
                <a:latin typeface="Times New Roman" pitchFamily="18" charset="0"/>
                <a:cs typeface="Times New Roman" pitchFamily="18" charset="0"/>
              </a:rPr>
              <a:t>Or</a:t>
            </a:r>
          </a:p>
          <a:p>
            <a:pPr eaLnBrk="1" hangingPunct="1">
              <a:spcBef>
                <a:spcPts val="1375"/>
              </a:spcBef>
            </a:pPr>
            <a:r>
              <a:rPr lang="en-US" sz="2400">
                <a:latin typeface="Times New Roman" pitchFamily="18" charset="0"/>
                <a:cs typeface="Times New Roman" pitchFamily="18" charset="0"/>
              </a:rPr>
              <a:t>Pulse spread should be less than the width of a bit period</a:t>
            </a:r>
            <a:r>
              <a:rPr lang="en-US" sz="2400" b="1">
                <a:solidFill>
                  <a:srgbClr val="990033"/>
                </a:solidFill>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6" name="object 6"/>
          <p:cNvSpPr txBox="1"/>
          <p:nvPr/>
        </p:nvSpPr>
        <p:spPr>
          <a:xfrm>
            <a:off x="536575" y="5132388"/>
            <a:ext cx="5554663" cy="757237"/>
          </a:xfrm>
          <a:prstGeom prst="rect">
            <a:avLst/>
          </a:prstGeom>
        </p:spPr>
        <p:txBody>
          <a:bodyPr lIns="0" tIns="12700" rIns="0" bIns="0">
            <a:spAutoFit/>
          </a:bodyPr>
          <a:lstStyle/>
          <a:p>
            <a:pPr marL="12700">
              <a:spcBef>
                <a:spcPts val="100"/>
              </a:spcBef>
              <a:tabLst>
                <a:tab pos="814069" algn="l"/>
                <a:tab pos="1708150" algn="l"/>
                <a:tab pos="3012440" algn="l"/>
              </a:tabLst>
              <a:defRPr/>
            </a:pPr>
            <a:r>
              <a:rPr sz="2400" dirty="0">
                <a:latin typeface="Times New Roman" pitchFamily="18" charset="0"/>
                <a:cs typeface="Times New Roman" pitchFamily="18" charset="0"/>
              </a:rPr>
              <a:t>∆T</a:t>
            </a:r>
            <a:r>
              <a:rPr sz="2400" spc="-30" dirty="0">
                <a:latin typeface="Times New Roman" pitchFamily="18" charset="0"/>
                <a:cs typeface="Times New Roman" pitchFamily="18" charset="0"/>
              </a:rPr>
              <a:t> </a:t>
            </a:r>
            <a:r>
              <a:rPr sz="2400" dirty="0">
                <a:latin typeface="Times New Roman" pitchFamily="18" charset="0"/>
                <a:cs typeface="Times New Roman" pitchFamily="18" charset="0"/>
              </a:rPr>
              <a:t>&lt;	1</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/B	</a:t>
            </a:r>
            <a:r>
              <a:rPr sz="2400" spc="-5" dirty="0">
                <a:latin typeface="Times New Roman" pitchFamily="18" charset="0"/>
                <a:cs typeface="Times New Roman" pitchFamily="18" charset="0"/>
              </a:rPr>
              <a:t>General	requirement</a:t>
            </a:r>
            <a:endParaRPr sz="2400">
              <a:latin typeface="Times New Roman" pitchFamily="18" charset="0"/>
              <a:cs typeface="Times New Roman" pitchFamily="18" charset="0"/>
            </a:endParaRPr>
          </a:p>
          <a:p>
            <a:pPr marL="12700">
              <a:tabLst>
                <a:tab pos="1783714" algn="l"/>
              </a:tabLst>
              <a:defRPr/>
            </a:pPr>
            <a:r>
              <a:rPr sz="2400" dirty="0">
                <a:latin typeface="Times New Roman" pitchFamily="18" charset="0"/>
                <a:cs typeface="Times New Roman" pitchFamily="18" charset="0"/>
              </a:rPr>
              <a:t>∆T ≤</a:t>
            </a:r>
            <a:r>
              <a:rPr sz="2400" spc="-30" dirty="0">
                <a:latin typeface="Times New Roman" pitchFamily="18" charset="0"/>
                <a:cs typeface="Times New Roman" pitchFamily="18" charset="0"/>
              </a:rPr>
              <a:t> </a:t>
            </a:r>
            <a:r>
              <a:rPr sz="2400" spc="-5" dirty="0">
                <a:latin typeface="Times New Roman" pitchFamily="18" charset="0"/>
                <a:cs typeface="Times New Roman" pitchFamily="18" charset="0"/>
              </a:rPr>
              <a:t>0.1</a:t>
            </a:r>
            <a:r>
              <a:rPr sz="2400" dirty="0">
                <a:latin typeface="Times New Roman" pitchFamily="18" charset="0"/>
                <a:cs typeface="Times New Roman" pitchFamily="18" charset="0"/>
              </a:rPr>
              <a:t> /B	</a:t>
            </a:r>
            <a:r>
              <a:rPr sz="2400" spc="-5" dirty="0">
                <a:latin typeface="Times New Roman" pitchFamily="18" charset="0"/>
                <a:cs typeface="Times New Roman" pitchFamily="18" charset="0"/>
              </a:rPr>
              <a:t>For high </a:t>
            </a:r>
            <a:r>
              <a:rPr sz="2400" dirty="0">
                <a:latin typeface="Times New Roman" pitchFamily="18" charset="0"/>
                <a:cs typeface="Times New Roman" pitchFamily="18" charset="0"/>
              </a:rPr>
              <a:t>performance</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link</a:t>
            </a:r>
            <a:endParaRPr sz="2400">
              <a:latin typeface="Times New Roman" pitchFamily="18" charset="0"/>
              <a:cs typeface="Times New Roman" pitchFamily="18" charset="0"/>
            </a:endParaRPr>
          </a:p>
        </p:txBody>
      </p:sp>
      <p:sp>
        <p:nvSpPr>
          <p:cNvPr id="7" name="object 7"/>
          <p:cNvSpPr txBox="1"/>
          <p:nvPr/>
        </p:nvSpPr>
        <p:spPr>
          <a:xfrm>
            <a:off x="457200" y="6172200"/>
            <a:ext cx="8305800" cy="409575"/>
          </a:xfrm>
          <a:prstGeom prst="rect">
            <a:avLst/>
          </a:prstGeom>
          <a:ln w="76200">
            <a:noFill/>
          </a:ln>
        </p:spPr>
        <p:txBody>
          <a:bodyPr lIns="0" tIns="39370" rIns="0" bIns="0">
            <a:spAutoFit/>
          </a:bodyPr>
          <a:lstStyle/>
          <a:p>
            <a:pPr algn="ctr">
              <a:spcBef>
                <a:spcPts val="310"/>
              </a:spcBef>
              <a:defRPr/>
            </a:pPr>
            <a:r>
              <a:rPr sz="2400" spc="-5" dirty="0">
                <a:latin typeface="Times New Roman" pitchFamily="18" charset="0"/>
                <a:cs typeface="Times New Roman" pitchFamily="18" charset="0"/>
              </a:rPr>
              <a:t>Bit rate distance product </a:t>
            </a:r>
            <a:r>
              <a:rPr sz="2400" spc="-10" dirty="0">
                <a:latin typeface="Times New Roman" pitchFamily="18" charset="0"/>
                <a:cs typeface="Times New Roman" pitchFamily="18" charset="0"/>
              </a:rPr>
              <a:t>BL </a:t>
            </a:r>
            <a:r>
              <a:rPr sz="2400" dirty="0">
                <a:latin typeface="Times New Roman" pitchFamily="18" charset="0"/>
                <a:cs typeface="Times New Roman" pitchFamily="18" charset="0"/>
              </a:rPr>
              <a:t>&lt; </a:t>
            </a:r>
            <a:r>
              <a:rPr sz="2400" spc="-5" dirty="0">
                <a:latin typeface="Times New Roman" pitchFamily="18" charset="0"/>
                <a:cs typeface="Times New Roman" pitchFamily="18" charset="0"/>
              </a:rPr>
              <a:t>n</a:t>
            </a:r>
            <a:r>
              <a:rPr sz="2400" spc="-7" baseline="-20833" dirty="0">
                <a:latin typeface="Times New Roman" pitchFamily="18" charset="0"/>
                <a:cs typeface="Times New Roman" pitchFamily="18" charset="0"/>
              </a:rPr>
              <a:t>2 </a:t>
            </a:r>
            <a:r>
              <a:rPr sz="2400" spc="-5" dirty="0">
                <a:latin typeface="Times New Roman" pitchFamily="18" charset="0"/>
                <a:cs typeface="Times New Roman" pitchFamily="18" charset="0"/>
              </a:rPr>
              <a:t>c/ n</a:t>
            </a:r>
            <a:r>
              <a:rPr sz="2400" spc="-7" baseline="-20833" dirty="0">
                <a:latin typeface="Times New Roman" pitchFamily="18" charset="0"/>
                <a:cs typeface="Times New Roman" pitchFamily="18" charset="0"/>
              </a:rPr>
              <a:t>1</a:t>
            </a:r>
            <a:r>
              <a:rPr sz="2400" spc="-7" baseline="24305" dirty="0">
                <a:latin typeface="Times New Roman" pitchFamily="18" charset="0"/>
                <a:cs typeface="Times New Roman" pitchFamily="18" charset="0"/>
              </a:rPr>
              <a:t>2</a:t>
            </a:r>
            <a:r>
              <a:rPr sz="2400" spc="-375" baseline="24305" dirty="0">
                <a:latin typeface="Times New Roman" pitchFamily="18" charset="0"/>
                <a:cs typeface="Times New Roman" pitchFamily="18" charset="0"/>
              </a:rPr>
              <a:t> </a:t>
            </a:r>
            <a:r>
              <a:rPr sz="2400" dirty="0">
                <a:latin typeface="Times New Roman" pitchFamily="18" charset="0"/>
                <a:cs typeface="Times New Roman" pitchFamily="18" charset="0"/>
              </a:rPr>
              <a:t>∆</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39939" name="Slide Number Placeholder 6"/>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72DFAE03-D522-49A3-83D1-A13D0FEE014F}" type="slidenum">
              <a:rPr lang="en-IN"/>
              <a:pPr>
                <a:defRPr/>
              </a:pPr>
              <a:t>31</a:t>
            </a:fld>
            <a:endParaRPr lang="en-IN"/>
          </a:p>
        </p:txBody>
      </p:sp>
      <p:sp>
        <p:nvSpPr>
          <p:cNvPr id="40964" name="object 2"/>
          <p:cNvSpPr txBox="1">
            <a:spLocks noChangeArrowheads="1"/>
          </p:cNvSpPr>
          <p:nvPr/>
        </p:nvSpPr>
        <p:spPr bwMode="auto">
          <a:xfrm>
            <a:off x="381000" y="838200"/>
            <a:ext cx="83058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8100"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00"/>
              </a:spcBef>
              <a:buFont typeface="Wingdings" pitchFamily="2" charset="2"/>
              <a:buChar char="Ø"/>
            </a:pPr>
            <a:r>
              <a:rPr lang="en-US" sz="2400">
                <a:latin typeface="Times New Roman" pitchFamily="18" charset="0"/>
                <a:cs typeface="Times New Roman" pitchFamily="18" charset="0"/>
              </a:rPr>
              <a:t>we could decrease the number of modes by increasing the  wavelength of the light.</a:t>
            </a:r>
          </a:p>
          <a:p>
            <a:pPr eaLnBrk="1" hangingPunct="1">
              <a:spcBef>
                <a:spcPts val="13"/>
              </a:spcBef>
            </a:pPr>
            <a:endParaRPr lang="en-US" sz="2500">
              <a:latin typeface="Times New Roman" pitchFamily="18" charset="0"/>
              <a:cs typeface="Times New Roman" pitchFamily="18" charset="0"/>
            </a:endParaRPr>
          </a:p>
          <a:p>
            <a:pPr eaLnBrk="1" hangingPunct="1">
              <a:buFont typeface="Wingdings" pitchFamily="2" charset="2"/>
              <a:buChar char="Ø"/>
            </a:pPr>
            <a:r>
              <a:rPr lang="en-US" sz="2400">
                <a:latin typeface="Times New Roman" pitchFamily="18" charset="0"/>
                <a:cs typeface="Times New Roman" pitchFamily="18" charset="0"/>
              </a:rPr>
              <a:t>Changing from the 850 nm window to the 1550 nm window  will only reduce the number of modes by a factor of 3 or 4.</a:t>
            </a:r>
          </a:p>
        </p:txBody>
      </p:sp>
      <p:sp>
        <p:nvSpPr>
          <p:cNvPr id="40965" name="object 3"/>
          <p:cNvSpPr txBox="1">
            <a:spLocks noChangeArrowheads="1"/>
          </p:cNvSpPr>
          <p:nvPr/>
        </p:nvSpPr>
        <p:spPr bwMode="auto">
          <a:xfrm>
            <a:off x="381000" y="3071813"/>
            <a:ext cx="8305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8735"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00"/>
              </a:spcBef>
              <a:buFont typeface="Wingdings" pitchFamily="2" charset="2"/>
              <a:buChar char="Ø"/>
            </a:pPr>
            <a:r>
              <a:rPr lang="en-US" sz="2400">
                <a:latin typeface="Times New Roman" pitchFamily="18" charset="0"/>
                <a:cs typeface="Times New Roman" pitchFamily="18" charset="0"/>
              </a:rPr>
              <a:t>Change in the numerical aperture can help but it only  makes a marginal improvement.</a:t>
            </a:r>
          </a:p>
        </p:txBody>
      </p:sp>
      <p:sp>
        <p:nvSpPr>
          <p:cNvPr id="40966" name="object 4"/>
          <p:cNvSpPr txBox="1">
            <a:spLocks noChangeArrowheads="1"/>
          </p:cNvSpPr>
          <p:nvPr/>
        </p:nvSpPr>
        <p:spPr bwMode="auto">
          <a:xfrm>
            <a:off x="500063" y="4214813"/>
            <a:ext cx="84582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9370"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13"/>
              </a:spcBef>
              <a:buFont typeface="Wingdings" pitchFamily="2" charset="2"/>
              <a:buChar char="Ø"/>
            </a:pPr>
            <a:r>
              <a:rPr lang="en-US" sz="2400">
                <a:latin typeface="Times New Roman" pitchFamily="18" charset="0"/>
                <a:cs typeface="Times New Roman" pitchFamily="18" charset="0"/>
              </a:rPr>
              <a:t>We are left with the core diameter. The smaller the core,</a:t>
            </a:r>
          </a:p>
          <a:p>
            <a:pPr eaLnBrk="1" hangingPunct="1"/>
            <a:r>
              <a:rPr lang="en-US" sz="2400">
                <a:latin typeface="Times New Roman" pitchFamily="18" charset="0"/>
                <a:cs typeface="Times New Roman" pitchFamily="18" charset="0"/>
              </a:rPr>
              <a:t>the fewer the modes.</a:t>
            </a:r>
          </a:p>
          <a:p>
            <a:pPr eaLnBrk="1" hangingPunct="1"/>
            <a:endParaRPr lang="en-US" sz="2500">
              <a:latin typeface="Times New Roman" pitchFamily="18" charset="0"/>
              <a:cs typeface="Times New Roman" pitchFamily="18" charset="0"/>
            </a:endParaRPr>
          </a:p>
          <a:p>
            <a:pPr eaLnBrk="1" hangingPunct="1">
              <a:buFont typeface="Wingdings" pitchFamily="2" charset="2"/>
              <a:buChar char="Ø"/>
            </a:pPr>
            <a:r>
              <a:rPr lang="en-US" sz="2400">
                <a:latin typeface="Times New Roman" pitchFamily="18" charset="0"/>
                <a:cs typeface="Times New Roman" pitchFamily="18" charset="0"/>
              </a:rPr>
              <a:t>When the core is reduced sufficiently the number of modes  can be reduced to just one.</a:t>
            </a:r>
          </a:p>
        </p:txBody>
      </p:sp>
      <p:sp>
        <p:nvSpPr>
          <p:cNvPr id="5" name="object 5"/>
          <p:cNvSpPr txBox="1"/>
          <p:nvPr/>
        </p:nvSpPr>
        <p:spPr>
          <a:xfrm>
            <a:off x="1298575" y="177800"/>
            <a:ext cx="6418263" cy="390525"/>
          </a:xfrm>
          <a:prstGeom prst="rect">
            <a:avLst/>
          </a:prstGeom>
        </p:spPr>
        <p:txBody>
          <a:bodyPr lIns="0" tIns="12700" rIns="0" bIns="0">
            <a:spAutoFit/>
          </a:bodyPr>
          <a:lstStyle/>
          <a:p>
            <a:pPr marL="12700">
              <a:spcBef>
                <a:spcPts val="100"/>
              </a:spcBef>
              <a:defRPr/>
            </a:pPr>
            <a:r>
              <a:rPr sz="2400" b="1" spc="-5" dirty="0">
                <a:latin typeface="Arial"/>
                <a:cs typeface="Arial"/>
              </a:rPr>
              <a:t>How to get one mode and solve the</a:t>
            </a:r>
            <a:r>
              <a:rPr sz="2400" b="1" dirty="0">
                <a:latin typeface="Arial"/>
                <a:cs typeface="Arial"/>
              </a:rPr>
              <a:t> </a:t>
            </a:r>
            <a:r>
              <a:rPr sz="2400" b="1" spc="-5" dirty="0">
                <a:latin typeface="Arial"/>
                <a:cs typeface="Arial"/>
              </a:rPr>
              <a:t>problem</a:t>
            </a:r>
            <a:endParaRPr sz="240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43011"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0C9F0D43-E3CD-43A3-923A-9ACB3318D7E4}" type="slidenum">
              <a:rPr lang="en-IN"/>
              <a:pPr>
                <a:defRPr/>
              </a:pPr>
              <a:t>32</a:t>
            </a:fld>
            <a:endParaRPr lang="en-IN"/>
          </a:p>
        </p:txBody>
      </p:sp>
      <p:sp>
        <p:nvSpPr>
          <p:cNvPr id="41988" name="object 2"/>
          <p:cNvSpPr txBox="1">
            <a:spLocks noChangeArrowheads="1"/>
          </p:cNvSpPr>
          <p:nvPr/>
        </p:nvSpPr>
        <p:spPr bwMode="auto">
          <a:xfrm>
            <a:off x="228600" y="304800"/>
            <a:ext cx="86868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29209" rIns="0" bIns="0">
            <a:spAutoFit/>
          </a:bodyPr>
          <a:lstStyle>
            <a:lvl1pPr marL="90488" eaLnBrk="0" hangingPunct="0">
              <a:tabLst>
                <a:tab pos="7596188" algn="l"/>
              </a:tabLst>
              <a:defRPr>
                <a:solidFill>
                  <a:schemeClr val="tx1"/>
                </a:solidFill>
                <a:latin typeface="Arial" pitchFamily="34" charset="0"/>
              </a:defRPr>
            </a:lvl1pPr>
            <a:lvl2pPr marL="742950" indent="-285750" eaLnBrk="0" hangingPunct="0">
              <a:tabLst>
                <a:tab pos="7596188" algn="l"/>
              </a:tabLst>
              <a:defRPr>
                <a:solidFill>
                  <a:schemeClr val="tx1"/>
                </a:solidFill>
                <a:latin typeface="Arial" pitchFamily="34" charset="0"/>
              </a:defRPr>
            </a:lvl2pPr>
            <a:lvl3pPr marL="1143000" indent="-228600" eaLnBrk="0" hangingPunct="0">
              <a:tabLst>
                <a:tab pos="7596188" algn="l"/>
              </a:tabLst>
              <a:defRPr>
                <a:solidFill>
                  <a:schemeClr val="tx1"/>
                </a:solidFill>
                <a:latin typeface="Arial" pitchFamily="34" charset="0"/>
              </a:defRPr>
            </a:lvl3pPr>
            <a:lvl4pPr marL="1600200" indent="-228600" eaLnBrk="0" hangingPunct="0">
              <a:tabLst>
                <a:tab pos="7596188" algn="l"/>
              </a:tabLst>
              <a:defRPr>
                <a:solidFill>
                  <a:schemeClr val="tx1"/>
                </a:solidFill>
                <a:latin typeface="Arial" pitchFamily="34" charset="0"/>
              </a:defRPr>
            </a:lvl4pPr>
            <a:lvl5pPr marL="2057400" indent="-228600" eaLnBrk="0" hangingPunct="0">
              <a:tabLst>
                <a:tab pos="7596188" algn="l"/>
              </a:tabLst>
              <a:defRPr>
                <a:solidFill>
                  <a:schemeClr val="tx1"/>
                </a:solidFill>
                <a:latin typeface="Arial" pitchFamily="34" charset="0"/>
              </a:defRPr>
            </a:lvl5pPr>
            <a:lvl6pPr marL="2514600" indent="-228600" eaLnBrk="0" fontAlgn="base" hangingPunct="0">
              <a:spcBef>
                <a:spcPct val="0"/>
              </a:spcBef>
              <a:spcAft>
                <a:spcPct val="0"/>
              </a:spcAft>
              <a:tabLst>
                <a:tab pos="7596188" algn="l"/>
              </a:tabLst>
              <a:defRPr>
                <a:solidFill>
                  <a:schemeClr val="tx1"/>
                </a:solidFill>
                <a:latin typeface="Arial" pitchFamily="34" charset="0"/>
              </a:defRPr>
            </a:lvl6pPr>
            <a:lvl7pPr marL="2971800" indent="-228600" eaLnBrk="0" fontAlgn="base" hangingPunct="0">
              <a:spcBef>
                <a:spcPct val="0"/>
              </a:spcBef>
              <a:spcAft>
                <a:spcPct val="0"/>
              </a:spcAft>
              <a:tabLst>
                <a:tab pos="7596188" algn="l"/>
              </a:tabLst>
              <a:defRPr>
                <a:solidFill>
                  <a:schemeClr val="tx1"/>
                </a:solidFill>
                <a:latin typeface="Arial" pitchFamily="34" charset="0"/>
              </a:defRPr>
            </a:lvl7pPr>
            <a:lvl8pPr marL="3429000" indent="-228600" eaLnBrk="0" fontAlgn="base" hangingPunct="0">
              <a:spcBef>
                <a:spcPct val="0"/>
              </a:spcBef>
              <a:spcAft>
                <a:spcPct val="0"/>
              </a:spcAft>
              <a:tabLst>
                <a:tab pos="7596188" algn="l"/>
              </a:tabLst>
              <a:defRPr>
                <a:solidFill>
                  <a:schemeClr val="tx1"/>
                </a:solidFill>
                <a:latin typeface="Arial" pitchFamily="34" charset="0"/>
              </a:defRPr>
            </a:lvl8pPr>
            <a:lvl9pPr marL="3886200" indent="-228600" eaLnBrk="0" fontAlgn="base" hangingPunct="0">
              <a:spcBef>
                <a:spcPct val="0"/>
              </a:spcBef>
              <a:spcAft>
                <a:spcPct val="0"/>
              </a:spcAft>
              <a:tabLst>
                <a:tab pos="7596188" algn="l"/>
              </a:tabLst>
              <a:defRPr>
                <a:solidFill>
                  <a:schemeClr val="tx1"/>
                </a:solidFill>
                <a:latin typeface="Arial" pitchFamily="34" charset="0"/>
              </a:defRPr>
            </a:lvl9pPr>
          </a:lstStyle>
          <a:p>
            <a:pPr eaLnBrk="1" hangingPunct="1">
              <a:lnSpc>
                <a:spcPct val="101000"/>
              </a:lnSpc>
              <a:spcBef>
                <a:spcPts val="225"/>
              </a:spcBef>
            </a:pPr>
            <a:r>
              <a:rPr lang="en-US" sz="3600" b="1">
                <a:cs typeface="Arial" pitchFamily="34" charset="0"/>
              </a:rPr>
              <a:t>Q</a:t>
            </a:r>
            <a:r>
              <a:rPr lang="en-US" sz="2400" b="1">
                <a:cs typeface="Arial" pitchFamily="34" charset="0"/>
              </a:rPr>
              <a:t>: Consider a 1 Km long multimode fiber in which	n</a:t>
            </a:r>
            <a:r>
              <a:rPr lang="en-US" sz="2400" b="1" baseline="-21000">
                <a:cs typeface="Arial" pitchFamily="34" charset="0"/>
              </a:rPr>
              <a:t>1</a:t>
            </a:r>
            <a:r>
              <a:rPr lang="en-US" sz="2400" b="1">
                <a:cs typeface="Arial" pitchFamily="34" charset="0"/>
              </a:rPr>
              <a:t>=  1.480 and ∆ = 0.10 , so that n</a:t>
            </a:r>
            <a:r>
              <a:rPr lang="en-US" sz="2400" b="1" baseline="-21000">
                <a:cs typeface="Arial" pitchFamily="34" charset="0"/>
              </a:rPr>
              <a:t>2</a:t>
            </a:r>
            <a:r>
              <a:rPr lang="en-US" sz="2400" b="1">
                <a:cs typeface="Arial" pitchFamily="34" charset="0"/>
              </a:rPr>
              <a:t>= 1.465.</a:t>
            </a:r>
            <a:endParaRPr lang="en-US" sz="2400">
              <a:cs typeface="Arial" pitchFamily="34" charset="0"/>
            </a:endParaRPr>
          </a:p>
          <a:p>
            <a:pPr eaLnBrk="1" hangingPunct="1">
              <a:spcBef>
                <a:spcPts val="1438"/>
              </a:spcBef>
            </a:pPr>
            <a:r>
              <a:rPr lang="en-US" sz="2400" b="1">
                <a:cs typeface="Arial" pitchFamily="34" charset="0"/>
              </a:rPr>
              <a:t>Then find ∆T= ?</a:t>
            </a:r>
            <a:endParaRPr lang="en-US" sz="2400">
              <a:cs typeface="Arial" pitchFamily="34" charset="0"/>
            </a:endParaRPr>
          </a:p>
        </p:txBody>
      </p:sp>
      <p:sp>
        <p:nvSpPr>
          <p:cNvPr id="3" name="object 3"/>
          <p:cNvSpPr txBox="1"/>
          <p:nvPr/>
        </p:nvSpPr>
        <p:spPr>
          <a:xfrm>
            <a:off x="2590800" y="5440363"/>
            <a:ext cx="3581400" cy="655637"/>
          </a:xfrm>
          <a:prstGeom prst="rect">
            <a:avLst/>
          </a:prstGeom>
          <a:ln w="76200">
            <a:noFill/>
          </a:ln>
        </p:spPr>
        <p:txBody>
          <a:bodyPr lIns="0" tIns="34925" rIns="0" bIns="0">
            <a:spAutoFit/>
          </a:bodyPr>
          <a:lstStyle/>
          <a:p>
            <a:pPr marL="92075">
              <a:spcBef>
                <a:spcPts val="275"/>
              </a:spcBef>
              <a:defRPr/>
            </a:pPr>
            <a:r>
              <a:rPr sz="3200" b="1" dirty="0">
                <a:latin typeface="Arial"/>
                <a:cs typeface="Arial"/>
              </a:rPr>
              <a:t>∆T =</a:t>
            </a:r>
            <a:r>
              <a:rPr sz="3200" b="1" spc="-50" dirty="0">
                <a:latin typeface="Arial"/>
                <a:cs typeface="Arial"/>
              </a:rPr>
              <a:t> </a:t>
            </a:r>
            <a:r>
              <a:rPr sz="3200" b="1" spc="5" dirty="0">
                <a:latin typeface="Arial"/>
                <a:cs typeface="Arial"/>
              </a:rPr>
              <a:t>(Ln</a:t>
            </a:r>
            <a:r>
              <a:rPr sz="3150" b="1" spc="7" baseline="-21164" dirty="0">
                <a:latin typeface="Arial"/>
                <a:cs typeface="Arial"/>
              </a:rPr>
              <a:t>1</a:t>
            </a:r>
            <a:r>
              <a:rPr sz="3150" b="1" spc="7" baseline="25132" dirty="0">
                <a:latin typeface="Arial"/>
                <a:cs typeface="Arial"/>
              </a:rPr>
              <a:t>2</a:t>
            </a:r>
            <a:r>
              <a:rPr sz="3200" b="1" spc="5" dirty="0">
                <a:latin typeface="Arial"/>
                <a:cs typeface="Arial"/>
              </a:rPr>
              <a:t>/cn</a:t>
            </a:r>
            <a:r>
              <a:rPr sz="3150" b="1" spc="7" baseline="-21164" dirty="0">
                <a:latin typeface="Arial"/>
                <a:cs typeface="Arial"/>
              </a:rPr>
              <a:t>2</a:t>
            </a:r>
            <a:r>
              <a:rPr sz="3200" b="1" spc="5" dirty="0">
                <a:latin typeface="Arial"/>
                <a:cs typeface="Arial"/>
              </a:rPr>
              <a:t>)∆</a:t>
            </a:r>
            <a:endParaRPr sz="3200">
              <a:latin typeface="Arial"/>
              <a:cs typeface="Arial"/>
            </a:endParaRPr>
          </a:p>
        </p:txBody>
      </p:sp>
      <p:sp>
        <p:nvSpPr>
          <p:cNvPr id="41990" name="object 4"/>
          <p:cNvSpPr txBox="1">
            <a:spLocks noChangeArrowheads="1"/>
          </p:cNvSpPr>
          <p:nvPr/>
        </p:nvSpPr>
        <p:spPr bwMode="auto">
          <a:xfrm>
            <a:off x="228600" y="2305050"/>
            <a:ext cx="86868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8735"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00"/>
              </a:spcBef>
            </a:pPr>
            <a:r>
              <a:rPr lang="en-US" sz="2400">
                <a:cs typeface="Arial" pitchFamily="34" charset="0"/>
              </a:rPr>
              <a:t>Where:</a:t>
            </a:r>
          </a:p>
          <a:p>
            <a:pPr eaLnBrk="1" hangingPunct="1">
              <a:lnSpc>
                <a:spcPct val="150000"/>
              </a:lnSpc>
            </a:pPr>
            <a:r>
              <a:rPr lang="en-US" sz="2400">
                <a:cs typeface="Arial" pitchFamily="34" charset="0"/>
              </a:rPr>
              <a:t>L = 1 Km  n</a:t>
            </a:r>
            <a:r>
              <a:rPr lang="en-US" sz="2400" b="1" baseline="-21000">
                <a:cs typeface="Arial" pitchFamily="34" charset="0"/>
              </a:rPr>
              <a:t>1 </a:t>
            </a:r>
            <a:r>
              <a:rPr lang="en-US" sz="2400">
                <a:cs typeface="Arial" pitchFamily="34" charset="0"/>
              </a:rPr>
              <a:t>= 1.480</a:t>
            </a:r>
          </a:p>
          <a:p>
            <a:pPr eaLnBrk="1" hangingPunct="1">
              <a:spcBef>
                <a:spcPts val="1438"/>
              </a:spcBef>
            </a:pPr>
            <a:r>
              <a:rPr lang="en-US" sz="2400">
                <a:cs typeface="Arial" pitchFamily="34" charset="0"/>
              </a:rPr>
              <a:t>n</a:t>
            </a:r>
            <a:r>
              <a:rPr lang="en-US" sz="2400" b="1" baseline="-21000">
                <a:cs typeface="Arial" pitchFamily="34" charset="0"/>
              </a:rPr>
              <a:t>2</a:t>
            </a:r>
            <a:r>
              <a:rPr lang="en-US" sz="2400">
                <a:cs typeface="Arial" pitchFamily="34" charset="0"/>
              </a:rPr>
              <a:t>= 1.465</a:t>
            </a:r>
          </a:p>
          <a:p>
            <a:pPr eaLnBrk="1" hangingPunct="1">
              <a:spcBef>
                <a:spcPts val="1438"/>
              </a:spcBef>
            </a:pPr>
            <a:r>
              <a:rPr lang="en-US" sz="2400" b="1">
                <a:cs typeface="Arial" pitchFamily="34" charset="0"/>
              </a:rPr>
              <a:t>∆ = 0.10</a:t>
            </a:r>
            <a:endParaRPr lang="en-US" sz="240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a:xfrm>
            <a:off x="457200" y="274638"/>
            <a:ext cx="8229600" cy="706437"/>
          </a:xfrm>
        </p:spPr>
        <p:txBody>
          <a:bodyPr/>
          <a:lstStyle/>
          <a:p>
            <a:r>
              <a:rPr lang="en-US" altLang="en-US" sz="3200" smtClean="0">
                <a:solidFill>
                  <a:schemeClr val="accent2"/>
                </a:solidFill>
                <a:latin typeface="Times New Roman" pitchFamily="18" charset="0"/>
                <a:cs typeface="Times New Roman" pitchFamily="18" charset="0"/>
              </a:rPr>
              <a:t>How to characterize dispersion?</a:t>
            </a:r>
          </a:p>
        </p:txBody>
      </p:sp>
      <p:sp>
        <p:nvSpPr>
          <p:cNvPr id="3080" name="Rectangle 3"/>
          <p:cNvSpPr>
            <a:spLocks noGrp="1" noChangeArrowheads="1"/>
          </p:cNvSpPr>
          <p:nvPr>
            <p:ph idx="1"/>
          </p:nvPr>
        </p:nvSpPr>
        <p:spPr>
          <a:xfrm>
            <a:off x="457200" y="1052513"/>
            <a:ext cx="8229600" cy="5073650"/>
          </a:xfrm>
        </p:spPr>
        <p:txBody>
          <a:bodyPr/>
          <a:lstStyle/>
          <a:p>
            <a:r>
              <a:rPr lang="en-US" altLang="en-US" sz="2000" smtClean="0">
                <a:latin typeface="Times New Roman" pitchFamily="18" charset="0"/>
                <a:cs typeface="Times New Roman" pitchFamily="18" charset="0"/>
              </a:rPr>
              <a:t>Group delay per unit length can be defined as:</a:t>
            </a: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r>
              <a:rPr lang="en-US" altLang="en-US" sz="2000" smtClean="0">
                <a:latin typeface="Times New Roman" pitchFamily="18" charset="0"/>
                <a:cs typeface="Times New Roman" pitchFamily="18" charset="0"/>
              </a:rPr>
              <a:t>If the spectral width of the optical source is not too wide, then the delay difference per unit wavelength along the propagation path is approximately For spectral components which are       apart, symmetrical around center wavelength, the total delay difference        over a distance </a:t>
            </a:r>
            <a:r>
              <a:rPr lang="en-US" altLang="en-US" sz="2000" i="1" smtClean="0">
                <a:latin typeface="Times New Roman" pitchFamily="18" charset="0"/>
                <a:cs typeface="Times New Roman" pitchFamily="18" charset="0"/>
              </a:rPr>
              <a:t>L</a:t>
            </a:r>
            <a:r>
              <a:rPr lang="en-US" altLang="en-US" sz="2000" smtClean="0">
                <a:latin typeface="Times New Roman" pitchFamily="18" charset="0"/>
                <a:cs typeface="Times New Roman" pitchFamily="18" charset="0"/>
              </a:rPr>
              <a:t> is: </a:t>
            </a: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p:txBody>
      </p:sp>
      <p:graphicFrame>
        <p:nvGraphicFramePr>
          <p:cNvPr id="3074" name="Object 4"/>
          <p:cNvGraphicFramePr>
            <a:graphicFrameLocks noChangeAspect="1"/>
          </p:cNvGraphicFramePr>
          <p:nvPr/>
        </p:nvGraphicFramePr>
        <p:xfrm>
          <a:off x="2195513" y="1700213"/>
          <a:ext cx="4032250" cy="719137"/>
        </p:xfrm>
        <a:graphic>
          <a:graphicData uri="http://schemas.openxmlformats.org/presentationml/2006/ole">
            <mc:AlternateContent xmlns:mc="http://schemas.openxmlformats.org/markup-compatibility/2006">
              <mc:Choice xmlns:v="urn:schemas-microsoft-com:vml" Requires="v">
                <p:oleObj spid="_x0000_s3086" name="Equation" r:id="rId4" imgW="1816100" imgH="419100" progId="Equation.3">
                  <p:embed/>
                </p:oleObj>
              </mc:Choice>
              <mc:Fallback>
                <p:oleObj name="Equation" r:id="rId4" imgW="18161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700213"/>
                        <a:ext cx="403225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6"/>
          <p:cNvGraphicFramePr>
            <a:graphicFrameLocks noChangeAspect="1"/>
          </p:cNvGraphicFramePr>
          <p:nvPr/>
        </p:nvGraphicFramePr>
        <p:xfrm>
          <a:off x="8543925" y="2708275"/>
          <a:ext cx="600075" cy="679450"/>
        </p:xfrm>
        <a:graphic>
          <a:graphicData uri="http://schemas.openxmlformats.org/presentationml/2006/ole">
            <mc:AlternateContent xmlns:mc="http://schemas.openxmlformats.org/markup-compatibility/2006">
              <mc:Choice xmlns:v="urn:schemas-microsoft-com:vml" Requires="v">
                <p:oleObj spid="_x0000_s3087" name="Equation" r:id="rId6" imgW="317362" imgH="418918" progId="Equation.3">
                  <p:embed/>
                </p:oleObj>
              </mc:Choice>
              <mc:Fallback>
                <p:oleObj name="Equation" r:id="rId6" imgW="317362" imgH="41891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3925" y="2708275"/>
                        <a:ext cx="600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7"/>
          <p:cNvGraphicFramePr>
            <a:graphicFrameLocks noChangeAspect="1"/>
          </p:cNvGraphicFramePr>
          <p:nvPr/>
        </p:nvGraphicFramePr>
        <p:xfrm>
          <a:off x="4419600" y="3200400"/>
          <a:ext cx="503238" cy="334963"/>
        </p:xfrm>
        <a:graphic>
          <a:graphicData uri="http://schemas.openxmlformats.org/presentationml/2006/ole">
            <mc:AlternateContent xmlns:mc="http://schemas.openxmlformats.org/markup-compatibility/2006">
              <mc:Choice xmlns:v="urn:schemas-microsoft-com:vml" Requires="v">
                <p:oleObj spid="_x0000_s3088" name="Equation" r:id="rId8" imgW="202936" imgH="177569" progId="Equation.3">
                  <p:embed/>
                </p:oleObj>
              </mc:Choice>
              <mc:Fallback>
                <p:oleObj name="Equation" r:id="rId8" imgW="202936" imgH="177569"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3200400"/>
                        <a:ext cx="503238"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8"/>
          <p:cNvGraphicFramePr>
            <a:graphicFrameLocks noChangeAspect="1"/>
          </p:cNvGraphicFramePr>
          <p:nvPr/>
        </p:nvGraphicFramePr>
        <p:xfrm>
          <a:off x="4789488" y="3454400"/>
          <a:ext cx="503237" cy="334963"/>
        </p:xfrm>
        <a:graphic>
          <a:graphicData uri="http://schemas.openxmlformats.org/presentationml/2006/ole">
            <mc:AlternateContent xmlns:mc="http://schemas.openxmlformats.org/markup-compatibility/2006">
              <mc:Choice xmlns:v="urn:schemas-microsoft-com:vml" Requires="v">
                <p:oleObj spid="_x0000_s3089" name="Equation" r:id="rId10" imgW="202936" imgH="177569" progId="Equation.3">
                  <p:embed/>
                </p:oleObj>
              </mc:Choice>
              <mc:Fallback>
                <p:oleObj name="Equation" r:id="rId10" imgW="202936" imgH="177569"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9488" y="3454400"/>
                        <a:ext cx="503237"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9"/>
          <p:cNvGraphicFramePr>
            <a:graphicFrameLocks noChangeAspect="1"/>
          </p:cNvGraphicFramePr>
          <p:nvPr/>
        </p:nvGraphicFramePr>
        <p:xfrm>
          <a:off x="2195513" y="4221163"/>
          <a:ext cx="4319587" cy="1487487"/>
        </p:xfrm>
        <a:graphic>
          <a:graphicData uri="http://schemas.openxmlformats.org/presentationml/2006/ole">
            <mc:AlternateContent xmlns:mc="http://schemas.openxmlformats.org/markup-compatibility/2006">
              <mc:Choice xmlns:v="urn:schemas-microsoft-com:vml" Requires="v">
                <p:oleObj spid="_x0000_s3090" name="Equation" r:id="rId12" imgW="2692400" imgH="1016000" progId="Equation.3">
                  <p:embed/>
                </p:oleObj>
              </mc:Choice>
              <mc:Fallback>
                <p:oleObj name="Equation" r:id="rId12" imgW="2692400" imgH="10160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513" y="4221163"/>
                        <a:ext cx="4319587"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noChangeAspect="1"/>
          </p:cNvGraphicFramePr>
          <p:nvPr>
            <p:ph idx="1"/>
          </p:nvPr>
        </p:nvGraphicFramePr>
        <p:xfrm>
          <a:off x="996950" y="169863"/>
          <a:ext cx="885825" cy="584200"/>
        </p:xfrm>
        <a:graphic>
          <a:graphicData uri="http://schemas.openxmlformats.org/presentationml/2006/ole">
            <mc:AlternateContent xmlns:mc="http://schemas.openxmlformats.org/markup-compatibility/2006">
              <mc:Choice xmlns:v="urn:schemas-microsoft-com:vml" Requires="v">
                <p:oleObj spid="_x0000_s4109" name="Equation" r:id="rId4" imgW="634725" imgH="418918" progId="Equation.3">
                  <p:embed/>
                </p:oleObj>
              </mc:Choice>
              <mc:Fallback>
                <p:oleObj name="Equation" r:id="rId4" imgW="634725" imgH="418918"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169863"/>
                        <a:ext cx="8858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Rectangle 2"/>
          <p:cNvSpPr>
            <a:spLocks noGrp="1" noChangeArrowheads="1"/>
          </p:cNvSpPr>
          <p:nvPr>
            <p:ph type="body" idx="4294967295"/>
          </p:nvPr>
        </p:nvSpPr>
        <p:spPr>
          <a:xfrm>
            <a:off x="0" y="333375"/>
            <a:ext cx="8229600" cy="5792788"/>
          </a:xfrm>
        </p:spPr>
        <p:txBody>
          <a:bodyPr/>
          <a:lstStyle/>
          <a:p>
            <a:r>
              <a:rPr lang="en-US" altLang="en-US" sz="2000" smtClean="0"/>
              <a:t>                            </a:t>
            </a:r>
            <a:r>
              <a:rPr lang="en-US" altLang="en-US" sz="2000" smtClean="0">
                <a:latin typeface="Times New Roman" pitchFamily="18" charset="0"/>
                <a:cs typeface="Times New Roman" pitchFamily="18" charset="0"/>
              </a:rPr>
              <a:t>is called </a:t>
            </a:r>
            <a:r>
              <a:rPr lang="en-US" altLang="en-US" sz="2000" b="1" smtClean="0">
                <a:latin typeface="Times New Roman" pitchFamily="18" charset="0"/>
                <a:cs typeface="Times New Roman" pitchFamily="18" charset="0"/>
              </a:rPr>
              <a:t>GVD parameter, </a:t>
            </a:r>
            <a:r>
              <a:rPr lang="en-US" altLang="en-US" sz="2000" smtClean="0">
                <a:latin typeface="Times New Roman" pitchFamily="18" charset="0"/>
                <a:cs typeface="Times New Roman" pitchFamily="18" charset="0"/>
              </a:rPr>
              <a:t>and</a:t>
            </a:r>
            <a:r>
              <a:rPr lang="en-US" altLang="en-US" sz="2000" b="1" smtClean="0">
                <a:latin typeface="Times New Roman" pitchFamily="18" charset="0"/>
                <a:cs typeface="Times New Roman" pitchFamily="18" charset="0"/>
              </a:rPr>
              <a:t> </a:t>
            </a:r>
            <a:r>
              <a:rPr lang="en-US" altLang="en-US" sz="2000" smtClean="0">
                <a:latin typeface="Times New Roman" pitchFamily="18" charset="0"/>
                <a:cs typeface="Times New Roman" pitchFamily="18" charset="0"/>
              </a:rPr>
              <a:t>shows how much a light pulse broadens as it travels along an optical fiber. The more common parameter is called </a:t>
            </a:r>
            <a:r>
              <a:rPr lang="en-US" altLang="en-US" sz="2000" b="1" smtClean="0">
                <a:latin typeface="Times New Roman" pitchFamily="18" charset="0"/>
                <a:cs typeface="Times New Roman" pitchFamily="18" charset="0"/>
              </a:rPr>
              <a:t>Dispersion, </a:t>
            </a:r>
            <a:r>
              <a:rPr lang="en-US" altLang="en-US" sz="2000" smtClean="0">
                <a:latin typeface="Times New Roman" pitchFamily="18" charset="0"/>
                <a:cs typeface="Times New Roman" pitchFamily="18" charset="0"/>
              </a:rPr>
              <a:t>and can be defined as the delay difference per unit length per unit wavelength as follows:</a:t>
            </a: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r>
              <a:rPr lang="en-US" altLang="en-US" sz="2000" smtClean="0">
                <a:latin typeface="Times New Roman" pitchFamily="18" charset="0"/>
                <a:cs typeface="Times New Roman" pitchFamily="18" charset="0"/>
              </a:rPr>
              <a:t>In the case of optical pulse, if the spectral width of the optical source is characterized by its rms value of the Gaussian pulse          , the pulse spreading over the length of L,         can be well approximated by:</a:t>
            </a: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endParaRPr lang="en-US" altLang="en-US" sz="2000" smtClean="0">
              <a:latin typeface="Times New Roman" pitchFamily="18" charset="0"/>
              <a:cs typeface="Times New Roman" pitchFamily="18" charset="0"/>
            </a:endParaRPr>
          </a:p>
          <a:p>
            <a:r>
              <a:rPr lang="en-US" altLang="en-US" sz="2000" i="1" smtClean="0">
                <a:latin typeface="Times New Roman" pitchFamily="18" charset="0"/>
                <a:cs typeface="Times New Roman" pitchFamily="18" charset="0"/>
              </a:rPr>
              <a:t>D </a:t>
            </a:r>
            <a:r>
              <a:rPr lang="en-US" altLang="en-US" sz="2000" smtClean="0">
                <a:latin typeface="Times New Roman" pitchFamily="18" charset="0"/>
                <a:cs typeface="Times New Roman" pitchFamily="18" charset="0"/>
              </a:rPr>
              <a:t>has a typical unit of [ps/(nm.km)].</a:t>
            </a:r>
            <a:endParaRPr lang="en-US" altLang="en-US" sz="2000" b="1" smtClean="0">
              <a:latin typeface="Times New Roman" pitchFamily="18" charset="0"/>
              <a:cs typeface="Times New Roman" pitchFamily="18" charset="0"/>
            </a:endParaRPr>
          </a:p>
        </p:txBody>
      </p:sp>
      <p:graphicFrame>
        <p:nvGraphicFramePr>
          <p:cNvPr id="4099" name="Object 4"/>
          <p:cNvGraphicFramePr>
            <a:graphicFrameLocks noChangeAspect="1"/>
          </p:cNvGraphicFramePr>
          <p:nvPr/>
        </p:nvGraphicFramePr>
        <p:xfrm>
          <a:off x="2124075" y="1916113"/>
          <a:ext cx="4681538" cy="936625"/>
        </p:xfrm>
        <a:graphic>
          <a:graphicData uri="http://schemas.openxmlformats.org/presentationml/2006/ole">
            <mc:AlternateContent xmlns:mc="http://schemas.openxmlformats.org/markup-compatibility/2006">
              <mc:Choice xmlns:v="urn:schemas-microsoft-com:vml" Requires="v">
                <p:oleObj spid="_x0000_s4110" name="Equation" r:id="rId6" imgW="2120900" imgH="508000" progId="Equation.3">
                  <p:embed/>
                </p:oleObj>
              </mc:Choice>
              <mc:Fallback>
                <p:oleObj name="Equation" r:id="rId6" imgW="2120900" imgH="5080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1916113"/>
                        <a:ext cx="4681538"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6"/>
          <p:cNvGraphicFramePr>
            <a:graphicFrameLocks noChangeAspect="1"/>
          </p:cNvGraphicFramePr>
          <p:nvPr/>
        </p:nvGraphicFramePr>
        <p:xfrm>
          <a:off x="6227763" y="3357563"/>
          <a:ext cx="431800" cy="481012"/>
        </p:xfrm>
        <a:graphic>
          <a:graphicData uri="http://schemas.openxmlformats.org/presentationml/2006/ole">
            <mc:AlternateContent xmlns:mc="http://schemas.openxmlformats.org/markup-compatibility/2006">
              <mc:Choice xmlns:v="urn:schemas-microsoft-com:vml" Requires="v">
                <p:oleObj spid="_x0000_s4111" name="Equation" r:id="rId8" imgW="215806" imgH="228501" progId="Equation.3">
                  <p:embed/>
                </p:oleObj>
              </mc:Choice>
              <mc:Fallback>
                <p:oleObj name="Equation" r:id="rId8" imgW="215806" imgH="228501"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7763" y="3357563"/>
                        <a:ext cx="4318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7"/>
          <p:cNvGraphicFramePr>
            <a:graphicFrameLocks noChangeAspect="1"/>
          </p:cNvGraphicFramePr>
          <p:nvPr/>
        </p:nvGraphicFramePr>
        <p:xfrm>
          <a:off x="4067175" y="3670300"/>
          <a:ext cx="431800" cy="479425"/>
        </p:xfrm>
        <a:graphic>
          <a:graphicData uri="http://schemas.openxmlformats.org/presentationml/2006/ole">
            <mc:AlternateContent xmlns:mc="http://schemas.openxmlformats.org/markup-compatibility/2006">
              <mc:Choice xmlns:v="urn:schemas-microsoft-com:vml" Requires="v">
                <p:oleObj spid="_x0000_s4112" name="Equation" r:id="rId10" imgW="215713" imgH="241091" progId="Equation.3">
                  <p:embed/>
                </p:oleObj>
              </mc:Choice>
              <mc:Fallback>
                <p:oleObj name="Equation" r:id="rId10" imgW="215713" imgH="241091"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7175" y="3670300"/>
                        <a:ext cx="431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8"/>
          <p:cNvGraphicFramePr>
            <a:graphicFrameLocks noChangeAspect="1"/>
          </p:cNvGraphicFramePr>
          <p:nvPr/>
        </p:nvGraphicFramePr>
        <p:xfrm>
          <a:off x="2484438" y="4292600"/>
          <a:ext cx="3097212" cy="1055688"/>
        </p:xfrm>
        <a:graphic>
          <a:graphicData uri="http://schemas.openxmlformats.org/presentationml/2006/ole">
            <mc:AlternateContent xmlns:mc="http://schemas.openxmlformats.org/markup-compatibility/2006">
              <mc:Choice xmlns:v="urn:schemas-microsoft-com:vml" Requires="v">
                <p:oleObj spid="_x0000_s4113" name="Equation" r:id="rId12" imgW="1422400" imgH="482600" progId="Equation.3">
                  <p:embed/>
                </p:oleObj>
              </mc:Choice>
              <mc:Fallback>
                <p:oleObj name="Equation" r:id="rId12" imgW="1422400" imgH="4826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4438" y="4292600"/>
                        <a:ext cx="3097212"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bject 3"/>
          <p:cNvSpPr>
            <a:spLocks noGrp="1"/>
          </p:cNvSpPr>
          <p:nvPr>
            <p:ph type="title"/>
          </p:nvPr>
        </p:nvSpPr>
        <p:spPr>
          <a:xfrm>
            <a:off x="155575" y="96838"/>
            <a:ext cx="2125663" cy="644525"/>
          </a:xfrm>
        </p:spPr>
        <p:txBody>
          <a:bodyPr lIns="0" tIns="12700" rIns="0" bIns="0">
            <a:spAutoFit/>
          </a:bodyPr>
          <a:lstStyle/>
          <a:p>
            <a:pPr marL="12700">
              <a:spcBef>
                <a:spcPts val="100"/>
              </a:spcBef>
            </a:pPr>
            <a:endParaRPr lang="en-US" smtClean="0">
              <a:solidFill>
                <a:srgbClr val="FFFFFF"/>
              </a:solidFill>
              <a:latin typeface="Arial" pitchFamily="34" charset="0"/>
              <a:cs typeface="Arial" pitchFamily="34" charset="0"/>
            </a:endParaRPr>
          </a:p>
        </p:txBody>
      </p:sp>
      <p:sp>
        <p:nvSpPr>
          <p:cNvPr id="8" name="object 8"/>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45059" name="Slide Number Placeholder 8"/>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A111F20B-D7E8-4448-B7D2-5482AF36AA13}" type="slidenum">
              <a:rPr lang="en-IN"/>
              <a:pPr>
                <a:defRPr/>
              </a:pPr>
              <a:t>35</a:t>
            </a:fld>
            <a:endParaRPr lang="en-IN"/>
          </a:p>
        </p:txBody>
      </p:sp>
      <p:sp>
        <p:nvSpPr>
          <p:cNvPr id="43013" name="object 4"/>
          <p:cNvSpPr>
            <a:spLocks noChangeArrowheads="1"/>
          </p:cNvSpPr>
          <p:nvPr/>
        </p:nvSpPr>
        <p:spPr bwMode="auto">
          <a:xfrm>
            <a:off x="76200" y="838200"/>
            <a:ext cx="7239000" cy="457200"/>
          </a:xfrm>
          <a:custGeom>
            <a:avLst/>
            <a:gdLst>
              <a:gd name="T0" fmla="*/ 0 w 7239000"/>
              <a:gd name="T1" fmla="*/ 0 h 457200"/>
              <a:gd name="T2" fmla="*/ 7239000 w 7239000"/>
              <a:gd name="T3" fmla="*/ 457200 h 457200"/>
            </a:gdLst>
            <a:ahLst/>
            <a:cxnLst/>
            <a:rect l="T0" t="T1" r="T2" b="T3"/>
            <a:pathLst>
              <a:path w="7239000" h="457200">
                <a:moveTo>
                  <a:pt x="0" y="457200"/>
                </a:moveTo>
                <a:lnTo>
                  <a:pt x="7239000" y="457200"/>
                </a:lnTo>
                <a:lnTo>
                  <a:pt x="7239000" y="0"/>
                </a:lnTo>
                <a:lnTo>
                  <a:pt x="0" y="0"/>
                </a:lnTo>
                <a:lnTo>
                  <a:pt x="0" y="457200"/>
                </a:lnTo>
                <a:close/>
              </a:path>
            </a:pathLst>
          </a:custGeom>
          <a:solidFill>
            <a:srgbClr val="A40020">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 name="object 5"/>
          <p:cNvSpPr txBox="1"/>
          <p:nvPr/>
        </p:nvSpPr>
        <p:spPr>
          <a:xfrm>
            <a:off x="155575" y="863600"/>
            <a:ext cx="6878638" cy="1082675"/>
          </a:xfrm>
          <a:prstGeom prst="rect">
            <a:avLst/>
          </a:prstGeom>
        </p:spPr>
        <p:txBody>
          <a:bodyPr lIns="0" tIns="12700" rIns="0" bIns="0">
            <a:spAutoFit/>
          </a:bodyPr>
          <a:lstStyle/>
          <a:p>
            <a:pPr marL="12700">
              <a:spcBef>
                <a:spcPts val="100"/>
              </a:spcBef>
              <a:defRPr/>
            </a:pPr>
            <a:r>
              <a:rPr sz="2400" b="1" dirty="0">
                <a:solidFill>
                  <a:srgbClr val="FFFFFF"/>
                </a:solidFill>
                <a:latin typeface="Arial"/>
                <a:cs typeface="Arial"/>
              </a:rPr>
              <a:t>Intramodal </a:t>
            </a:r>
            <a:r>
              <a:rPr sz="2400" b="1" spc="-5" dirty="0">
                <a:solidFill>
                  <a:srgbClr val="FFFFFF"/>
                </a:solidFill>
                <a:latin typeface="Arial"/>
                <a:cs typeface="Arial"/>
              </a:rPr>
              <a:t>Dispersion or Chromatic</a:t>
            </a:r>
            <a:r>
              <a:rPr sz="2400" b="1" spc="10" dirty="0">
                <a:solidFill>
                  <a:srgbClr val="FFFFFF"/>
                </a:solidFill>
                <a:latin typeface="Arial"/>
                <a:cs typeface="Arial"/>
              </a:rPr>
              <a:t> </a:t>
            </a:r>
            <a:r>
              <a:rPr sz="2400" b="1" spc="-5" dirty="0">
                <a:solidFill>
                  <a:srgbClr val="FFFFFF"/>
                </a:solidFill>
                <a:latin typeface="Arial"/>
                <a:cs typeface="Arial"/>
              </a:rPr>
              <a:t>Dispersion</a:t>
            </a:r>
            <a:endParaRPr sz="2400">
              <a:latin typeface="Arial"/>
              <a:cs typeface="Arial"/>
            </a:endParaRPr>
          </a:p>
          <a:p>
            <a:pPr>
              <a:spcBef>
                <a:spcPts val="30"/>
              </a:spcBef>
              <a:defRPr/>
            </a:pPr>
            <a:endParaRPr sz="2150">
              <a:latin typeface="Times New Roman"/>
              <a:cs typeface="Times New Roman"/>
            </a:endParaRPr>
          </a:p>
          <a:p>
            <a:pPr marL="88900">
              <a:buFont typeface="Wingdings" pitchFamily="2" charset="2"/>
              <a:buChar char="Ø"/>
              <a:tabLst>
                <a:tab pos="3034030" algn="l"/>
              </a:tabLst>
              <a:defRPr/>
            </a:pPr>
            <a:r>
              <a:rPr sz="2400" spc="-5" dirty="0">
                <a:latin typeface="Times New Roman" pitchFamily="18" charset="0"/>
                <a:cs typeface="Times New Roman" pitchFamily="18" charset="0"/>
              </a:rPr>
              <a:t>This</a:t>
            </a:r>
            <a:r>
              <a:rPr sz="2400" spc="15" dirty="0">
                <a:latin typeface="Times New Roman" pitchFamily="18" charset="0"/>
                <a:cs typeface="Times New Roman" pitchFamily="18" charset="0"/>
              </a:rPr>
              <a:t> </a:t>
            </a:r>
            <a:r>
              <a:rPr sz="2400" spc="-5">
                <a:latin typeface="Times New Roman" pitchFamily="18" charset="0"/>
                <a:cs typeface="Times New Roman" pitchFamily="18" charset="0"/>
              </a:rPr>
              <a:t>takes</a:t>
            </a:r>
            <a:r>
              <a:rPr sz="2400" spc="5">
                <a:latin typeface="Times New Roman" pitchFamily="18" charset="0"/>
                <a:cs typeface="Times New Roman" pitchFamily="18" charset="0"/>
              </a:rPr>
              <a:t> </a:t>
            </a:r>
            <a:r>
              <a:rPr sz="2400" spc="-5">
                <a:latin typeface="Times New Roman" pitchFamily="18" charset="0"/>
                <a:cs typeface="Times New Roman" pitchFamily="18" charset="0"/>
              </a:rPr>
              <a:t>place</a:t>
            </a:r>
            <a:r>
              <a:rPr lang="en-IN" sz="2400" spc="-5" dirty="0">
                <a:latin typeface="Times New Roman" pitchFamily="18" charset="0"/>
                <a:cs typeface="Times New Roman" pitchFamily="18" charset="0"/>
              </a:rPr>
              <a:t> </a:t>
            </a:r>
            <a:r>
              <a:rPr sz="2400" spc="-5">
                <a:latin typeface="Times New Roman" pitchFamily="18" charset="0"/>
                <a:cs typeface="Times New Roman" pitchFamily="18" charset="0"/>
              </a:rPr>
              <a:t>within </a:t>
            </a:r>
            <a:r>
              <a:rPr sz="2400" spc="-5" dirty="0">
                <a:latin typeface="Times New Roman" pitchFamily="18" charset="0"/>
                <a:cs typeface="Times New Roman" pitchFamily="18" charset="0"/>
              </a:rPr>
              <a:t>a single</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mode</a:t>
            </a:r>
            <a:r>
              <a:rPr sz="2400" b="1" spc="-5" dirty="0">
                <a:latin typeface="Times New Roman" pitchFamily="18" charset="0"/>
                <a:cs typeface="Times New Roman" pitchFamily="18" charset="0"/>
              </a:rPr>
              <a:t>.</a:t>
            </a:r>
            <a:endParaRPr sz="2400">
              <a:latin typeface="Times New Roman" pitchFamily="18" charset="0"/>
              <a:cs typeface="Times New Roman" pitchFamily="18" charset="0"/>
            </a:endParaRPr>
          </a:p>
        </p:txBody>
      </p:sp>
      <p:sp>
        <p:nvSpPr>
          <p:cNvPr id="43015" name="object 6"/>
          <p:cNvSpPr txBox="1">
            <a:spLocks noChangeArrowheads="1"/>
          </p:cNvSpPr>
          <p:nvPr/>
        </p:nvSpPr>
        <p:spPr bwMode="auto">
          <a:xfrm>
            <a:off x="228600" y="2166938"/>
            <a:ext cx="8534400"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8100"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300"/>
              </a:spcBef>
              <a:buFont typeface="Wingdings" pitchFamily="2" charset="2"/>
              <a:buChar char="Ø"/>
            </a:pPr>
            <a:r>
              <a:rPr lang="en-US" sz="2400">
                <a:latin typeface="Times New Roman" pitchFamily="18" charset="0"/>
                <a:cs typeface="Times New Roman" pitchFamily="18" charset="0"/>
              </a:rPr>
              <a:t>Intramodal dispersion depends on the wavelength, its effect  on signal distortion increases with the spectral width of the  light source.</a:t>
            </a:r>
          </a:p>
          <a:p>
            <a:pPr eaLnBrk="1" hangingPunct="1">
              <a:spcBef>
                <a:spcPts val="1450"/>
              </a:spcBef>
              <a:buFont typeface="Wingdings" pitchFamily="2" charset="2"/>
              <a:buChar char="Ø"/>
            </a:pPr>
            <a:r>
              <a:rPr lang="en-US" sz="2400">
                <a:latin typeface="Times New Roman" pitchFamily="18" charset="0"/>
                <a:cs typeface="Times New Roman" pitchFamily="18" charset="0"/>
              </a:rPr>
              <a:t>Spectral width is approximately 4 to 9 percent of a central  wavelength</a:t>
            </a:r>
            <a:r>
              <a:rPr lang="en-US" sz="2400">
                <a:cs typeface="Arial" pitchFamily="34" charset="0"/>
              </a:rPr>
              <a:t>.</a:t>
            </a:r>
          </a:p>
        </p:txBody>
      </p:sp>
      <p:sp>
        <p:nvSpPr>
          <p:cNvPr id="7" name="object 7"/>
          <p:cNvSpPr txBox="1"/>
          <p:nvPr/>
        </p:nvSpPr>
        <p:spPr>
          <a:xfrm>
            <a:off x="307975" y="4675188"/>
            <a:ext cx="7226300" cy="1701800"/>
          </a:xfrm>
          <a:prstGeom prst="rect">
            <a:avLst/>
          </a:prstGeom>
        </p:spPr>
        <p:txBody>
          <a:bodyPr lIns="0" tIns="12700" rIns="0" bIns="0">
            <a:spAutoFit/>
          </a:bodyPr>
          <a:lstStyle/>
          <a:p>
            <a:pPr marL="12700">
              <a:spcBef>
                <a:spcPts val="100"/>
              </a:spcBef>
              <a:buFont typeface="Wingdings" pitchFamily="2" charset="2"/>
              <a:buChar char="Ø"/>
              <a:defRPr/>
            </a:pPr>
            <a:r>
              <a:rPr sz="2400" spc="-55" dirty="0">
                <a:latin typeface="Arial"/>
                <a:cs typeface="Arial"/>
              </a:rPr>
              <a:t>Two </a:t>
            </a:r>
            <a:r>
              <a:rPr sz="2400" spc="-5" dirty="0">
                <a:latin typeface="Arial"/>
                <a:cs typeface="Arial"/>
              </a:rPr>
              <a:t>main causes </a:t>
            </a:r>
            <a:r>
              <a:rPr sz="2400" dirty="0">
                <a:latin typeface="Arial"/>
                <a:cs typeface="Arial"/>
              </a:rPr>
              <a:t>of intramodal </a:t>
            </a:r>
            <a:r>
              <a:rPr sz="2400" spc="-5" dirty="0">
                <a:latin typeface="Arial"/>
                <a:cs typeface="Arial"/>
              </a:rPr>
              <a:t>dispersion are</a:t>
            </a:r>
            <a:r>
              <a:rPr sz="2400" spc="-15" dirty="0">
                <a:latin typeface="Arial"/>
                <a:cs typeface="Arial"/>
              </a:rPr>
              <a:t> </a:t>
            </a:r>
            <a:r>
              <a:rPr sz="2400" spc="-5" dirty="0">
                <a:latin typeface="Arial"/>
                <a:cs typeface="Arial"/>
              </a:rPr>
              <a:t>as</a:t>
            </a:r>
            <a:r>
              <a:rPr sz="2400" b="1" spc="-5" dirty="0">
                <a:latin typeface="Arial"/>
                <a:cs typeface="Arial"/>
              </a:rPr>
              <a:t>:</a:t>
            </a:r>
            <a:endParaRPr sz="2400">
              <a:latin typeface="Arial"/>
              <a:cs typeface="Arial"/>
            </a:endParaRPr>
          </a:p>
          <a:p>
            <a:pPr>
              <a:spcBef>
                <a:spcPts val="10"/>
              </a:spcBef>
              <a:defRPr/>
            </a:pPr>
            <a:endParaRPr sz="2700">
              <a:latin typeface="Times New Roman"/>
              <a:cs typeface="Times New Roman"/>
            </a:endParaRPr>
          </a:p>
          <a:p>
            <a:pPr marL="736600" indent="-343535">
              <a:spcBef>
                <a:spcPts val="5"/>
              </a:spcBef>
              <a:buFontTx/>
              <a:buAutoNum type="arabicPeriod"/>
              <a:tabLst>
                <a:tab pos="737235" algn="l"/>
              </a:tabLst>
              <a:defRPr/>
            </a:pPr>
            <a:r>
              <a:rPr sz="2400" b="1" dirty="0">
                <a:solidFill>
                  <a:srgbClr val="FF5050"/>
                </a:solidFill>
                <a:latin typeface="Arial"/>
                <a:cs typeface="Arial"/>
              </a:rPr>
              <a:t>Material</a:t>
            </a:r>
            <a:r>
              <a:rPr sz="2400" b="1" spc="-30" dirty="0">
                <a:solidFill>
                  <a:srgbClr val="FF5050"/>
                </a:solidFill>
                <a:latin typeface="Arial"/>
                <a:cs typeface="Arial"/>
              </a:rPr>
              <a:t> </a:t>
            </a:r>
            <a:r>
              <a:rPr sz="2400" b="1" spc="-5" dirty="0">
                <a:solidFill>
                  <a:srgbClr val="FF5050"/>
                </a:solidFill>
                <a:latin typeface="Arial"/>
                <a:cs typeface="Arial"/>
              </a:rPr>
              <a:t>Dispersion</a:t>
            </a:r>
            <a:endParaRPr sz="2400">
              <a:latin typeface="Arial"/>
              <a:cs typeface="Arial"/>
            </a:endParaRPr>
          </a:p>
          <a:p>
            <a:pPr marL="736600" indent="-343535">
              <a:spcBef>
                <a:spcPts val="1440"/>
              </a:spcBef>
              <a:buFontTx/>
              <a:buAutoNum type="arabicPeriod"/>
              <a:tabLst>
                <a:tab pos="737235" algn="l"/>
              </a:tabLst>
              <a:defRPr/>
            </a:pPr>
            <a:r>
              <a:rPr sz="2400" b="1" spc="-15" dirty="0">
                <a:solidFill>
                  <a:srgbClr val="FF5050"/>
                </a:solidFill>
                <a:latin typeface="Arial"/>
                <a:cs typeface="Arial"/>
              </a:rPr>
              <a:t>Waveguide</a:t>
            </a:r>
            <a:r>
              <a:rPr sz="2400" b="1" spc="-35" dirty="0">
                <a:solidFill>
                  <a:srgbClr val="FF5050"/>
                </a:solidFill>
                <a:latin typeface="Arial"/>
                <a:cs typeface="Arial"/>
              </a:rPr>
              <a:t> </a:t>
            </a:r>
            <a:r>
              <a:rPr sz="2400" b="1" dirty="0">
                <a:solidFill>
                  <a:srgbClr val="FF5050"/>
                </a:solidFill>
                <a:latin typeface="Arial"/>
                <a:cs typeface="Arial"/>
              </a:rPr>
              <a:t>Dispersion</a:t>
            </a:r>
            <a:endParaRPr sz="2400">
              <a:latin typeface="Arial"/>
              <a:cs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bject 2"/>
          <p:cNvSpPr>
            <a:spLocks noChangeArrowheads="1"/>
          </p:cNvSpPr>
          <p:nvPr/>
        </p:nvSpPr>
        <p:spPr bwMode="auto">
          <a:xfrm>
            <a:off x="1765300" y="3917950"/>
            <a:ext cx="0" cy="50800"/>
          </a:xfrm>
          <a:custGeom>
            <a:avLst/>
            <a:gdLst>
              <a:gd name="T0" fmla="*/ 0 h 50800"/>
              <a:gd name="T1" fmla="*/ 50800 h 50800"/>
            </a:gdLst>
            <a:ahLst/>
            <a:cxnLst/>
            <a:rect l="0" t="T0" r="0" b="T1"/>
            <a:pathLst>
              <a:path h="50800">
                <a:moveTo>
                  <a:pt x="0" y="50727"/>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35" name="object 3"/>
          <p:cNvSpPr>
            <a:spLocks noChangeArrowheads="1"/>
          </p:cNvSpPr>
          <p:nvPr/>
        </p:nvSpPr>
        <p:spPr bwMode="auto">
          <a:xfrm>
            <a:off x="1765300" y="3832225"/>
            <a:ext cx="0" cy="52388"/>
          </a:xfrm>
          <a:custGeom>
            <a:avLst/>
            <a:gdLst>
              <a:gd name="T0" fmla="*/ 0 h 51435"/>
              <a:gd name="T1" fmla="*/ 51435 h 51435"/>
            </a:gdLst>
            <a:ahLst/>
            <a:cxnLst/>
            <a:rect l="0" t="T0" r="0" b="T1"/>
            <a:pathLst>
              <a:path h="51435">
                <a:moveTo>
                  <a:pt x="0" y="51067"/>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36" name="object 4"/>
          <p:cNvSpPr>
            <a:spLocks noChangeArrowheads="1"/>
          </p:cNvSpPr>
          <p:nvPr/>
        </p:nvSpPr>
        <p:spPr bwMode="auto">
          <a:xfrm>
            <a:off x="1765300" y="3730625"/>
            <a:ext cx="0" cy="52388"/>
          </a:xfrm>
          <a:custGeom>
            <a:avLst/>
            <a:gdLst>
              <a:gd name="T0" fmla="*/ 0 h 51435"/>
              <a:gd name="T1" fmla="*/ 51435 h 51435"/>
            </a:gdLst>
            <a:ahLst/>
            <a:cxnLst/>
            <a:rect l="0" t="T0" r="0" b="T1"/>
            <a:pathLst>
              <a:path h="51435">
                <a:moveTo>
                  <a:pt x="0" y="51236"/>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37" name="object 5"/>
          <p:cNvSpPr>
            <a:spLocks noChangeArrowheads="1"/>
          </p:cNvSpPr>
          <p:nvPr/>
        </p:nvSpPr>
        <p:spPr bwMode="auto">
          <a:xfrm>
            <a:off x="1765300" y="3629025"/>
            <a:ext cx="0" cy="50800"/>
          </a:xfrm>
          <a:custGeom>
            <a:avLst/>
            <a:gdLst>
              <a:gd name="T0" fmla="*/ 0 h 51435"/>
              <a:gd name="T1" fmla="*/ 51435 h 51435"/>
            </a:gdLst>
            <a:ahLst/>
            <a:cxnLst/>
            <a:rect l="0" t="T0" r="0" b="T1"/>
            <a:pathLst>
              <a:path h="51435">
                <a:moveTo>
                  <a:pt x="0" y="51067"/>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38" name="object 6"/>
          <p:cNvSpPr>
            <a:spLocks noChangeArrowheads="1"/>
          </p:cNvSpPr>
          <p:nvPr/>
        </p:nvSpPr>
        <p:spPr bwMode="auto">
          <a:xfrm>
            <a:off x="1765300" y="3527425"/>
            <a:ext cx="0" cy="50800"/>
          </a:xfrm>
          <a:custGeom>
            <a:avLst/>
            <a:gdLst>
              <a:gd name="T0" fmla="*/ 0 h 51435"/>
              <a:gd name="T1" fmla="*/ 51435 h 51435"/>
            </a:gdLst>
            <a:ahLst/>
            <a:cxnLst/>
            <a:rect l="0" t="T0" r="0" b="T1"/>
            <a:pathLst>
              <a:path h="51435">
                <a:moveTo>
                  <a:pt x="0" y="51067"/>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39" name="object 7"/>
          <p:cNvSpPr>
            <a:spLocks noChangeArrowheads="1"/>
          </p:cNvSpPr>
          <p:nvPr/>
        </p:nvSpPr>
        <p:spPr bwMode="auto">
          <a:xfrm>
            <a:off x="1765300" y="3443288"/>
            <a:ext cx="0" cy="50800"/>
          </a:xfrm>
          <a:custGeom>
            <a:avLst/>
            <a:gdLst>
              <a:gd name="T0" fmla="*/ 0 h 50800"/>
              <a:gd name="T1" fmla="*/ 50800 h 50800"/>
            </a:gdLst>
            <a:ahLst/>
            <a:cxnLst/>
            <a:rect l="0" t="T0" r="0" b="T1"/>
            <a:pathLst>
              <a:path h="50800">
                <a:moveTo>
                  <a:pt x="0" y="50727"/>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40" name="object 8"/>
          <p:cNvSpPr>
            <a:spLocks noChangeArrowheads="1"/>
          </p:cNvSpPr>
          <p:nvPr/>
        </p:nvSpPr>
        <p:spPr bwMode="auto">
          <a:xfrm>
            <a:off x="1765300" y="3341688"/>
            <a:ext cx="0" cy="50800"/>
          </a:xfrm>
          <a:custGeom>
            <a:avLst/>
            <a:gdLst>
              <a:gd name="T0" fmla="*/ 0 h 50800"/>
              <a:gd name="T1" fmla="*/ 50800 h 50800"/>
            </a:gdLst>
            <a:ahLst/>
            <a:cxnLst/>
            <a:rect l="0" t="T0" r="0" b="T1"/>
            <a:pathLst>
              <a:path h="50800">
                <a:moveTo>
                  <a:pt x="0" y="50727"/>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41" name="object 9"/>
          <p:cNvSpPr>
            <a:spLocks noChangeArrowheads="1"/>
          </p:cNvSpPr>
          <p:nvPr/>
        </p:nvSpPr>
        <p:spPr bwMode="auto">
          <a:xfrm>
            <a:off x="7610475" y="3935413"/>
            <a:ext cx="0" cy="50800"/>
          </a:xfrm>
          <a:custGeom>
            <a:avLst/>
            <a:gdLst>
              <a:gd name="T0" fmla="*/ 0 h 51435"/>
              <a:gd name="T1" fmla="*/ 51435 h 51435"/>
            </a:gdLst>
            <a:ahLst/>
            <a:cxnLst/>
            <a:rect l="0" t="T0" r="0" b="T1"/>
            <a:pathLst>
              <a:path h="51435">
                <a:moveTo>
                  <a:pt x="0" y="51067"/>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42" name="object 10"/>
          <p:cNvSpPr>
            <a:spLocks noChangeArrowheads="1"/>
          </p:cNvSpPr>
          <p:nvPr/>
        </p:nvSpPr>
        <p:spPr bwMode="auto">
          <a:xfrm>
            <a:off x="7610475" y="3832225"/>
            <a:ext cx="0" cy="52388"/>
          </a:xfrm>
          <a:custGeom>
            <a:avLst/>
            <a:gdLst>
              <a:gd name="T0" fmla="*/ 0 h 51435"/>
              <a:gd name="T1" fmla="*/ 51435 h 51435"/>
            </a:gdLst>
            <a:ahLst/>
            <a:cxnLst/>
            <a:rect l="0" t="T0" r="0" b="T1"/>
            <a:pathLst>
              <a:path h="51435">
                <a:moveTo>
                  <a:pt x="0" y="51067"/>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43" name="object 11"/>
          <p:cNvSpPr>
            <a:spLocks noChangeArrowheads="1"/>
          </p:cNvSpPr>
          <p:nvPr/>
        </p:nvSpPr>
        <p:spPr bwMode="auto">
          <a:xfrm>
            <a:off x="7610475" y="3730625"/>
            <a:ext cx="0" cy="52388"/>
          </a:xfrm>
          <a:custGeom>
            <a:avLst/>
            <a:gdLst>
              <a:gd name="T0" fmla="*/ 0 h 51435"/>
              <a:gd name="T1" fmla="*/ 51435 h 51435"/>
            </a:gdLst>
            <a:ahLst/>
            <a:cxnLst/>
            <a:rect l="0" t="T0" r="0" b="T1"/>
            <a:pathLst>
              <a:path h="51435">
                <a:moveTo>
                  <a:pt x="0" y="51236"/>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44" name="object 12"/>
          <p:cNvSpPr>
            <a:spLocks noChangeArrowheads="1"/>
          </p:cNvSpPr>
          <p:nvPr/>
        </p:nvSpPr>
        <p:spPr bwMode="auto">
          <a:xfrm>
            <a:off x="7610475" y="3646488"/>
            <a:ext cx="0" cy="50800"/>
          </a:xfrm>
          <a:custGeom>
            <a:avLst/>
            <a:gdLst>
              <a:gd name="T0" fmla="*/ 0 h 50800"/>
              <a:gd name="T1" fmla="*/ 50800 h 50800"/>
            </a:gdLst>
            <a:ahLst/>
            <a:cxnLst/>
            <a:rect l="0" t="T0" r="0" b="T1"/>
            <a:pathLst>
              <a:path h="50800">
                <a:moveTo>
                  <a:pt x="0" y="50727"/>
                </a:moveTo>
                <a:lnTo>
                  <a:pt x="0" y="0"/>
                </a:lnTo>
              </a:path>
            </a:pathLst>
          </a:custGeom>
          <a:noFill/>
          <a:ln w="1672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45" name="object 13"/>
          <p:cNvSpPr>
            <a:spLocks noChangeArrowheads="1"/>
          </p:cNvSpPr>
          <p:nvPr/>
        </p:nvSpPr>
        <p:spPr bwMode="auto">
          <a:xfrm>
            <a:off x="6437313" y="4138613"/>
            <a:ext cx="136525" cy="101600"/>
          </a:xfrm>
          <a:custGeom>
            <a:avLst/>
            <a:gdLst>
              <a:gd name="T0" fmla="*/ 0 w 136525"/>
              <a:gd name="T1" fmla="*/ 0 h 102235"/>
              <a:gd name="T2" fmla="*/ 136525 w 136525"/>
              <a:gd name="T3" fmla="*/ 102235 h 102235"/>
            </a:gdLst>
            <a:ahLst/>
            <a:cxnLst/>
            <a:rect l="T0" t="T1" r="T2" b="T3"/>
            <a:pathLst>
              <a:path w="136525" h="102235">
                <a:moveTo>
                  <a:pt x="135966" y="0"/>
                </a:moveTo>
                <a:lnTo>
                  <a:pt x="0" y="50727"/>
                </a:lnTo>
                <a:lnTo>
                  <a:pt x="135966" y="101794"/>
                </a:lnTo>
                <a:lnTo>
                  <a:pt x="68152" y="50727"/>
                </a:lnTo>
                <a:lnTo>
                  <a:pt x="13596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46" name="object 14"/>
          <p:cNvSpPr>
            <a:spLocks noChangeArrowheads="1"/>
          </p:cNvSpPr>
          <p:nvPr/>
        </p:nvSpPr>
        <p:spPr bwMode="auto">
          <a:xfrm>
            <a:off x="7456488" y="4138613"/>
            <a:ext cx="153987" cy="101600"/>
          </a:xfrm>
          <a:custGeom>
            <a:avLst/>
            <a:gdLst>
              <a:gd name="T0" fmla="*/ 0 w 153670"/>
              <a:gd name="T1" fmla="*/ 0 h 102235"/>
              <a:gd name="T2" fmla="*/ 153670 w 153670"/>
              <a:gd name="T3" fmla="*/ 102235 h 102235"/>
            </a:gdLst>
            <a:ahLst/>
            <a:cxnLst/>
            <a:rect l="T0" t="T1" r="T2" b="T3"/>
            <a:pathLst>
              <a:path w="153670" h="102235">
                <a:moveTo>
                  <a:pt x="0" y="0"/>
                </a:moveTo>
                <a:lnTo>
                  <a:pt x="84936" y="50727"/>
                </a:lnTo>
                <a:lnTo>
                  <a:pt x="0" y="101794"/>
                </a:lnTo>
                <a:lnTo>
                  <a:pt x="153089" y="507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47" name="object 15"/>
          <p:cNvSpPr>
            <a:spLocks noChangeArrowheads="1"/>
          </p:cNvSpPr>
          <p:nvPr/>
        </p:nvSpPr>
        <p:spPr bwMode="auto">
          <a:xfrm>
            <a:off x="7083425" y="4189413"/>
            <a:ext cx="458788" cy="0"/>
          </a:xfrm>
          <a:custGeom>
            <a:avLst/>
            <a:gdLst>
              <a:gd name="T0" fmla="*/ 0 w 459104"/>
              <a:gd name="T1" fmla="*/ 459104 w 459104"/>
            </a:gdLst>
            <a:ahLst/>
            <a:cxnLst/>
            <a:rect l="T0" t="0" r="T1" b="0"/>
            <a:pathLst>
              <a:path w="459104">
                <a:moveTo>
                  <a:pt x="0" y="0"/>
                </a:moveTo>
                <a:lnTo>
                  <a:pt x="458726" y="0"/>
                </a:lnTo>
              </a:path>
            </a:pathLst>
          </a:custGeom>
          <a:noFill/>
          <a:ln w="1673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48" name="object 16"/>
          <p:cNvSpPr>
            <a:spLocks noChangeArrowheads="1"/>
          </p:cNvSpPr>
          <p:nvPr/>
        </p:nvSpPr>
        <p:spPr bwMode="auto">
          <a:xfrm>
            <a:off x="6505575" y="4189413"/>
            <a:ext cx="357188" cy="0"/>
          </a:xfrm>
          <a:custGeom>
            <a:avLst/>
            <a:gdLst>
              <a:gd name="T0" fmla="*/ 0 w 356870"/>
              <a:gd name="T1" fmla="*/ 356870 w 356870"/>
            </a:gdLst>
            <a:ahLst/>
            <a:cxnLst/>
            <a:rect l="T0" t="0" r="T1" b="0"/>
            <a:pathLst>
              <a:path w="356870">
                <a:moveTo>
                  <a:pt x="0" y="0"/>
                </a:moveTo>
                <a:lnTo>
                  <a:pt x="356701" y="0"/>
                </a:lnTo>
              </a:path>
            </a:pathLst>
          </a:custGeom>
          <a:noFill/>
          <a:ln w="1673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 name="object 17"/>
          <p:cNvSpPr txBox="1"/>
          <p:nvPr/>
        </p:nvSpPr>
        <p:spPr>
          <a:xfrm>
            <a:off x="6865938" y="3995738"/>
            <a:ext cx="123825" cy="303212"/>
          </a:xfrm>
          <a:prstGeom prst="rect">
            <a:avLst/>
          </a:prstGeom>
        </p:spPr>
        <p:txBody>
          <a:bodyPr lIns="0" tIns="15875" rIns="0" bIns="0">
            <a:spAutoFit/>
          </a:bodyPr>
          <a:lstStyle/>
          <a:p>
            <a:pPr marL="12700">
              <a:spcBef>
                <a:spcPts val="125"/>
              </a:spcBef>
              <a:defRPr/>
            </a:pPr>
            <a:r>
              <a:rPr i="1" spc="-30" dirty="0">
                <a:latin typeface="Symbol"/>
                <a:cs typeface="Symbol"/>
              </a:rPr>
              <a:t></a:t>
            </a:r>
            <a:endParaRPr>
              <a:latin typeface="Symbol"/>
              <a:cs typeface="Symbol"/>
            </a:endParaRPr>
          </a:p>
        </p:txBody>
      </p:sp>
      <p:sp>
        <p:nvSpPr>
          <p:cNvPr id="44050" name="object 18"/>
          <p:cNvSpPr>
            <a:spLocks noChangeArrowheads="1"/>
          </p:cNvSpPr>
          <p:nvPr/>
        </p:nvSpPr>
        <p:spPr bwMode="auto">
          <a:xfrm>
            <a:off x="8288338" y="3900488"/>
            <a:ext cx="255587" cy="169862"/>
          </a:xfrm>
          <a:custGeom>
            <a:avLst/>
            <a:gdLst>
              <a:gd name="T0" fmla="*/ 0 w 255270"/>
              <a:gd name="T1" fmla="*/ 0 h 170179"/>
              <a:gd name="T2" fmla="*/ 255270 w 255270"/>
              <a:gd name="T3" fmla="*/ 170179 h 170179"/>
            </a:gdLst>
            <a:ahLst/>
            <a:cxnLst/>
            <a:rect l="T0" t="T1" r="T2" b="T3"/>
            <a:pathLst>
              <a:path w="255270" h="170179">
                <a:moveTo>
                  <a:pt x="0" y="0"/>
                </a:moveTo>
                <a:lnTo>
                  <a:pt x="119182" y="84998"/>
                </a:lnTo>
                <a:lnTo>
                  <a:pt x="0" y="169658"/>
                </a:lnTo>
                <a:lnTo>
                  <a:pt x="255149" y="10179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51" name="object 19"/>
          <p:cNvSpPr>
            <a:spLocks noChangeArrowheads="1"/>
          </p:cNvSpPr>
          <p:nvPr/>
        </p:nvSpPr>
        <p:spPr bwMode="auto">
          <a:xfrm>
            <a:off x="6470650" y="4002088"/>
            <a:ext cx="1938338" cy="0"/>
          </a:xfrm>
          <a:custGeom>
            <a:avLst/>
            <a:gdLst>
              <a:gd name="T0" fmla="*/ 0 w 1937384"/>
              <a:gd name="T1" fmla="*/ 1937384 w 1937384"/>
            </a:gdLst>
            <a:ahLst/>
            <a:cxnLst/>
            <a:rect l="T0" t="0" r="T1" b="0"/>
            <a:pathLst>
              <a:path w="1937384">
                <a:moveTo>
                  <a:pt x="0" y="0"/>
                </a:moveTo>
                <a:lnTo>
                  <a:pt x="1937103" y="0"/>
                </a:lnTo>
              </a:path>
            </a:pathLst>
          </a:custGeom>
          <a:noFill/>
          <a:ln w="338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52" name="object 20"/>
          <p:cNvSpPr>
            <a:spLocks noChangeArrowheads="1"/>
          </p:cNvSpPr>
          <p:nvPr/>
        </p:nvSpPr>
        <p:spPr bwMode="auto">
          <a:xfrm>
            <a:off x="6369050" y="2730500"/>
            <a:ext cx="169863" cy="220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53" name="object 21"/>
          <p:cNvSpPr>
            <a:spLocks noChangeArrowheads="1"/>
          </p:cNvSpPr>
          <p:nvPr/>
        </p:nvSpPr>
        <p:spPr bwMode="auto">
          <a:xfrm>
            <a:off x="6454775" y="2849563"/>
            <a:ext cx="0" cy="1152525"/>
          </a:xfrm>
          <a:custGeom>
            <a:avLst/>
            <a:gdLst>
              <a:gd name="T0" fmla="*/ 0 h 1153795"/>
              <a:gd name="T1" fmla="*/ 1153795 h 1153795"/>
            </a:gdLst>
            <a:ahLst/>
            <a:cxnLst/>
            <a:rect l="0" t="T0" r="0" b="T1"/>
            <a:pathLst>
              <a:path h="1153795">
                <a:moveTo>
                  <a:pt x="0" y="1153674"/>
                </a:moveTo>
                <a:lnTo>
                  <a:pt x="0" y="0"/>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object 22"/>
          <p:cNvSpPr txBox="1"/>
          <p:nvPr/>
        </p:nvSpPr>
        <p:spPr>
          <a:xfrm>
            <a:off x="8616950" y="3752850"/>
            <a:ext cx="85725" cy="288925"/>
          </a:xfrm>
          <a:prstGeom prst="rect">
            <a:avLst/>
          </a:prstGeom>
        </p:spPr>
        <p:txBody>
          <a:bodyPr lIns="0" tIns="16510" rIns="0" bIns="0">
            <a:spAutoFit/>
          </a:bodyPr>
          <a:lstStyle/>
          <a:p>
            <a:pPr marL="12700">
              <a:spcBef>
                <a:spcPts val="130"/>
              </a:spcBef>
              <a:defRPr/>
            </a:pPr>
            <a:r>
              <a:rPr sz="1700" i="1" spc="5" dirty="0">
                <a:latin typeface="Times New Roman"/>
                <a:cs typeface="Times New Roman"/>
              </a:rPr>
              <a:t>t</a:t>
            </a:r>
            <a:endParaRPr sz="1700">
              <a:latin typeface="Times New Roman"/>
              <a:cs typeface="Times New Roman"/>
            </a:endParaRPr>
          </a:p>
        </p:txBody>
      </p:sp>
      <p:sp>
        <p:nvSpPr>
          <p:cNvPr id="44055" name="object 23"/>
          <p:cNvSpPr>
            <a:spLocks noChangeArrowheads="1"/>
          </p:cNvSpPr>
          <p:nvPr/>
        </p:nvSpPr>
        <p:spPr bwMode="auto">
          <a:xfrm>
            <a:off x="7966075" y="3443288"/>
            <a:ext cx="171450" cy="117475"/>
          </a:xfrm>
          <a:custGeom>
            <a:avLst/>
            <a:gdLst>
              <a:gd name="T0" fmla="*/ 0 w 170815"/>
              <a:gd name="T1" fmla="*/ 0 h 118745"/>
              <a:gd name="T2" fmla="*/ 170815 w 170815"/>
              <a:gd name="T3" fmla="*/ 118745 h 118745"/>
            </a:gdLst>
            <a:ahLst/>
            <a:cxnLst/>
            <a:rect l="T0" t="T1" r="T2" b="T3"/>
            <a:pathLst>
              <a:path w="170815" h="118745">
                <a:moveTo>
                  <a:pt x="0" y="0"/>
                </a:moveTo>
                <a:lnTo>
                  <a:pt x="85275" y="50727"/>
                </a:lnTo>
                <a:lnTo>
                  <a:pt x="0" y="118590"/>
                </a:lnTo>
                <a:lnTo>
                  <a:pt x="170212" y="678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56" name="object 24"/>
          <p:cNvSpPr>
            <a:spLocks noChangeArrowheads="1"/>
          </p:cNvSpPr>
          <p:nvPr/>
        </p:nvSpPr>
        <p:spPr bwMode="auto">
          <a:xfrm>
            <a:off x="7099300" y="3443288"/>
            <a:ext cx="136525" cy="117475"/>
          </a:xfrm>
          <a:custGeom>
            <a:avLst/>
            <a:gdLst>
              <a:gd name="T0" fmla="*/ 0 w 136525"/>
              <a:gd name="T1" fmla="*/ 0 h 118745"/>
              <a:gd name="T2" fmla="*/ 136525 w 136525"/>
              <a:gd name="T3" fmla="*/ 118745 h 118745"/>
            </a:gdLst>
            <a:ahLst/>
            <a:cxnLst/>
            <a:rect l="T0" t="T1" r="T2" b="T3"/>
            <a:pathLst>
              <a:path w="136525" h="118745">
                <a:moveTo>
                  <a:pt x="135966" y="0"/>
                </a:moveTo>
                <a:lnTo>
                  <a:pt x="0" y="67863"/>
                </a:lnTo>
                <a:lnTo>
                  <a:pt x="135966" y="118590"/>
                </a:lnTo>
                <a:lnTo>
                  <a:pt x="67813" y="50727"/>
                </a:lnTo>
                <a:lnTo>
                  <a:pt x="13596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57" name="object 25"/>
          <p:cNvSpPr>
            <a:spLocks noChangeArrowheads="1"/>
          </p:cNvSpPr>
          <p:nvPr/>
        </p:nvSpPr>
        <p:spPr bwMode="auto">
          <a:xfrm>
            <a:off x="7167563" y="3494088"/>
            <a:ext cx="884237" cy="0"/>
          </a:xfrm>
          <a:custGeom>
            <a:avLst/>
            <a:gdLst>
              <a:gd name="T0" fmla="*/ 0 w 883920"/>
              <a:gd name="T1" fmla="*/ 883920 w 883920"/>
            </a:gdLst>
            <a:ahLst/>
            <a:cxnLst/>
            <a:rect l="T0" t="0" r="T1" b="0"/>
            <a:pathLst>
              <a:path w="883920">
                <a:moveTo>
                  <a:pt x="0" y="0"/>
                </a:moveTo>
                <a:lnTo>
                  <a:pt x="883784" y="0"/>
                </a:lnTo>
              </a:path>
            </a:pathLst>
          </a:custGeom>
          <a:noFill/>
          <a:ln w="1673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 name="object 26"/>
          <p:cNvSpPr txBox="1"/>
          <p:nvPr/>
        </p:nvSpPr>
        <p:spPr>
          <a:xfrm>
            <a:off x="7138988" y="3130550"/>
            <a:ext cx="1004887" cy="303213"/>
          </a:xfrm>
          <a:prstGeom prst="rect">
            <a:avLst/>
          </a:prstGeom>
        </p:spPr>
        <p:txBody>
          <a:bodyPr lIns="0" tIns="15875" rIns="0" bIns="0">
            <a:spAutoFit/>
          </a:bodyPr>
          <a:lstStyle/>
          <a:p>
            <a:pPr marL="12700">
              <a:spcBef>
                <a:spcPts val="125"/>
              </a:spcBef>
              <a:defRPr/>
            </a:pPr>
            <a:r>
              <a:rPr sz="1700" spc="10" dirty="0">
                <a:latin typeface="Times New Roman"/>
                <a:cs typeface="Times New Roman"/>
              </a:rPr>
              <a:t>Spread, </a:t>
            </a:r>
            <a:r>
              <a:rPr sz="1700" spc="5" dirty="0">
                <a:latin typeface="Times New Roman"/>
                <a:cs typeface="Times New Roman"/>
              </a:rPr>
              <a:t>²</a:t>
            </a:r>
            <a:r>
              <a:rPr sz="1700" spc="250" dirty="0">
                <a:latin typeface="Times New Roman"/>
                <a:cs typeface="Times New Roman"/>
              </a:rPr>
              <a:t> </a:t>
            </a:r>
            <a:r>
              <a:rPr i="1" spc="-30" dirty="0">
                <a:latin typeface="Symbol"/>
                <a:cs typeface="Symbol"/>
              </a:rPr>
              <a:t></a:t>
            </a:r>
            <a:endParaRPr>
              <a:latin typeface="Symbol"/>
              <a:cs typeface="Symbol"/>
            </a:endParaRPr>
          </a:p>
        </p:txBody>
      </p:sp>
      <p:sp>
        <p:nvSpPr>
          <p:cNvPr id="44059" name="object 27"/>
          <p:cNvSpPr>
            <a:spLocks noChangeArrowheads="1"/>
          </p:cNvSpPr>
          <p:nvPr/>
        </p:nvSpPr>
        <p:spPr bwMode="auto">
          <a:xfrm>
            <a:off x="4279900" y="3917950"/>
            <a:ext cx="254000" cy="169863"/>
          </a:xfrm>
          <a:custGeom>
            <a:avLst/>
            <a:gdLst>
              <a:gd name="T0" fmla="*/ 0 w 255270"/>
              <a:gd name="T1" fmla="*/ 0 h 169545"/>
              <a:gd name="T2" fmla="*/ 255270 w 255270"/>
              <a:gd name="T3" fmla="*/ 169545 h 169545"/>
            </a:gdLst>
            <a:ahLst/>
            <a:cxnLst/>
            <a:rect l="T0" t="T1" r="T2" b="T3"/>
            <a:pathLst>
              <a:path w="255270" h="169545">
                <a:moveTo>
                  <a:pt x="0" y="0"/>
                </a:moveTo>
                <a:lnTo>
                  <a:pt x="119182" y="84659"/>
                </a:lnTo>
                <a:lnTo>
                  <a:pt x="0" y="169318"/>
                </a:lnTo>
                <a:lnTo>
                  <a:pt x="254980" y="846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60" name="object 28"/>
          <p:cNvSpPr>
            <a:spLocks noChangeArrowheads="1"/>
          </p:cNvSpPr>
          <p:nvPr/>
        </p:nvSpPr>
        <p:spPr bwMode="auto">
          <a:xfrm>
            <a:off x="3752850" y="4002088"/>
            <a:ext cx="663575" cy="0"/>
          </a:xfrm>
          <a:custGeom>
            <a:avLst/>
            <a:gdLst>
              <a:gd name="T0" fmla="*/ 0 w 662939"/>
              <a:gd name="T1" fmla="*/ 662939 w 662939"/>
            </a:gdLst>
            <a:ahLst/>
            <a:cxnLst/>
            <a:rect l="T0" t="0" r="T1" b="0"/>
            <a:pathLst>
              <a:path w="662939">
                <a:moveTo>
                  <a:pt x="0" y="0"/>
                </a:moveTo>
                <a:lnTo>
                  <a:pt x="662372" y="0"/>
                </a:lnTo>
              </a:path>
            </a:pathLst>
          </a:custGeom>
          <a:noFill/>
          <a:ln w="338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61" name="object 29"/>
          <p:cNvSpPr>
            <a:spLocks noChangeArrowheads="1"/>
          </p:cNvSpPr>
          <p:nvPr/>
        </p:nvSpPr>
        <p:spPr bwMode="auto">
          <a:xfrm>
            <a:off x="3667125" y="2695575"/>
            <a:ext cx="171450" cy="2381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62" name="object 30"/>
          <p:cNvSpPr>
            <a:spLocks noChangeArrowheads="1"/>
          </p:cNvSpPr>
          <p:nvPr/>
        </p:nvSpPr>
        <p:spPr bwMode="auto">
          <a:xfrm>
            <a:off x="3752850" y="2814638"/>
            <a:ext cx="0" cy="1189037"/>
          </a:xfrm>
          <a:custGeom>
            <a:avLst/>
            <a:gdLst>
              <a:gd name="T0" fmla="*/ 0 h 1188085"/>
              <a:gd name="T1" fmla="*/ 1188085 h 1188085"/>
            </a:gdLst>
            <a:ahLst/>
            <a:cxnLst/>
            <a:rect l="0" t="T0" r="0" b="T1"/>
            <a:pathLst>
              <a:path h="1188085">
                <a:moveTo>
                  <a:pt x="0" y="0"/>
                </a:moveTo>
                <a:lnTo>
                  <a:pt x="0" y="1187606"/>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 name="object 31"/>
          <p:cNvSpPr txBox="1"/>
          <p:nvPr/>
        </p:nvSpPr>
        <p:spPr>
          <a:xfrm>
            <a:off x="4572000" y="3821113"/>
            <a:ext cx="87313" cy="288925"/>
          </a:xfrm>
          <a:prstGeom prst="rect">
            <a:avLst/>
          </a:prstGeom>
        </p:spPr>
        <p:txBody>
          <a:bodyPr lIns="0" tIns="16510" rIns="0" bIns="0">
            <a:spAutoFit/>
          </a:bodyPr>
          <a:lstStyle/>
          <a:p>
            <a:pPr marL="12700">
              <a:spcBef>
                <a:spcPts val="130"/>
              </a:spcBef>
              <a:defRPr/>
            </a:pPr>
            <a:r>
              <a:rPr sz="1700" i="1" spc="5" dirty="0">
                <a:latin typeface="Times New Roman"/>
                <a:cs typeface="Times New Roman"/>
              </a:rPr>
              <a:t>t</a:t>
            </a:r>
            <a:endParaRPr sz="1700">
              <a:latin typeface="Times New Roman"/>
              <a:cs typeface="Times New Roman"/>
            </a:endParaRPr>
          </a:p>
        </p:txBody>
      </p:sp>
      <p:sp>
        <p:nvSpPr>
          <p:cNvPr id="32" name="object 32"/>
          <p:cNvSpPr txBox="1"/>
          <p:nvPr/>
        </p:nvSpPr>
        <p:spPr>
          <a:xfrm>
            <a:off x="3671888" y="4006850"/>
            <a:ext cx="136525" cy="290513"/>
          </a:xfrm>
          <a:prstGeom prst="rect">
            <a:avLst/>
          </a:prstGeom>
        </p:spPr>
        <p:txBody>
          <a:bodyPr lIns="0" tIns="16510" rIns="0" bIns="0">
            <a:spAutoFit/>
          </a:bodyPr>
          <a:lstStyle/>
          <a:p>
            <a:pPr marL="12700">
              <a:spcBef>
                <a:spcPts val="130"/>
              </a:spcBef>
              <a:defRPr/>
            </a:pPr>
            <a:r>
              <a:rPr sz="1700" spc="15" dirty="0">
                <a:latin typeface="Times New Roman"/>
                <a:cs typeface="Times New Roman"/>
              </a:rPr>
              <a:t>0</a:t>
            </a:r>
            <a:endParaRPr sz="1700">
              <a:latin typeface="Times New Roman"/>
              <a:cs typeface="Times New Roman"/>
            </a:endParaRPr>
          </a:p>
        </p:txBody>
      </p:sp>
      <p:sp>
        <p:nvSpPr>
          <p:cNvPr id="44065" name="object 33"/>
          <p:cNvSpPr>
            <a:spLocks noChangeArrowheads="1"/>
          </p:cNvSpPr>
          <p:nvPr/>
        </p:nvSpPr>
        <p:spPr bwMode="auto">
          <a:xfrm>
            <a:off x="2478088" y="3900488"/>
            <a:ext cx="255587" cy="187325"/>
          </a:xfrm>
          <a:custGeom>
            <a:avLst/>
            <a:gdLst>
              <a:gd name="T0" fmla="*/ 0 w 255269"/>
              <a:gd name="T1" fmla="*/ 0 h 186689"/>
              <a:gd name="T2" fmla="*/ 255269 w 255269"/>
              <a:gd name="T3" fmla="*/ 186689 h 186689"/>
            </a:gdLst>
            <a:ahLst/>
            <a:cxnLst/>
            <a:rect l="T0" t="T1" r="T2" b="T3"/>
            <a:pathLst>
              <a:path w="255269" h="186689">
                <a:moveTo>
                  <a:pt x="0" y="0"/>
                </a:moveTo>
                <a:lnTo>
                  <a:pt x="135966" y="84998"/>
                </a:lnTo>
                <a:lnTo>
                  <a:pt x="0" y="186454"/>
                </a:lnTo>
                <a:lnTo>
                  <a:pt x="254980" y="10179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66" name="object 34"/>
          <p:cNvSpPr>
            <a:spLocks noChangeArrowheads="1"/>
          </p:cNvSpPr>
          <p:nvPr/>
        </p:nvSpPr>
        <p:spPr bwMode="auto">
          <a:xfrm>
            <a:off x="949325" y="4002088"/>
            <a:ext cx="1665288" cy="0"/>
          </a:xfrm>
          <a:custGeom>
            <a:avLst/>
            <a:gdLst>
              <a:gd name="T0" fmla="*/ 0 w 1665605"/>
              <a:gd name="T1" fmla="*/ 1665605 w 1665605"/>
            </a:gdLst>
            <a:ahLst/>
            <a:cxnLst/>
            <a:rect l="T0" t="0" r="T1" b="0"/>
            <a:pathLst>
              <a:path w="1665605">
                <a:moveTo>
                  <a:pt x="0" y="0"/>
                </a:moveTo>
                <a:lnTo>
                  <a:pt x="1665000" y="0"/>
                </a:lnTo>
              </a:path>
            </a:pathLst>
          </a:custGeom>
          <a:noFill/>
          <a:ln w="338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67" name="object 35"/>
          <p:cNvSpPr>
            <a:spLocks noChangeArrowheads="1"/>
          </p:cNvSpPr>
          <p:nvPr/>
        </p:nvSpPr>
        <p:spPr bwMode="auto">
          <a:xfrm>
            <a:off x="847725" y="2730500"/>
            <a:ext cx="169863" cy="2365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68" name="object 36"/>
          <p:cNvSpPr>
            <a:spLocks noChangeArrowheads="1"/>
          </p:cNvSpPr>
          <p:nvPr/>
        </p:nvSpPr>
        <p:spPr bwMode="auto">
          <a:xfrm>
            <a:off x="931863" y="2849563"/>
            <a:ext cx="0" cy="1152525"/>
          </a:xfrm>
          <a:custGeom>
            <a:avLst/>
            <a:gdLst>
              <a:gd name="T0" fmla="*/ 0 h 1153795"/>
              <a:gd name="T1" fmla="*/ 1153795 h 1153795"/>
            </a:gdLst>
            <a:ahLst/>
            <a:cxnLst/>
            <a:rect l="0" t="T0" r="0" b="T1"/>
            <a:pathLst>
              <a:path h="1153795">
                <a:moveTo>
                  <a:pt x="0" y="1153674"/>
                </a:moveTo>
                <a:lnTo>
                  <a:pt x="0" y="0"/>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 name="object 37"/>
          <p:cNvSpPr txBox="1"/>
          <p:nvPr/>
        </p:nvSpPr>
        <p:spPr>
          <a:xfrm>
            <a:off x="2789238" y="3808413"/>
            <a:ext cx="146050" cy="304800"/>
          </a:xfrm>
          <a:prstGeom prst="rect">
            <a:avLst/>
          </a:prstGeom>
        </p:spPr>
        <p:txBody>
          <a:bodyPr lIns="0" tIns="15875" rIns="0" bIns="0">
            <a:spAutoFit/>
          </a:bodyPr>
          <a:lstStyle/>
          <a:p>
            <a:pPr marL="12700">
              <a:spcBef>
                <a:spcPts val="125"/>
              </a:spcBef>
              <a:defRPr/>
            </a:pPr>
            <a:r>
              <a:rPr i="1" spc="-40" dirty="0">
                <a:latin typeface="Symbol"/>
                <a:cs typeface="Symbol"/>
              </a:rPr>
              <a:t></a:t>
            </a:r>
            <a:endParaRPr>
              <a:latin typeface="Symbol"/>
              <a:cs typeface="Symbol"/>
            </a:endParaRPr>
          </a:p>
        </p:txBody>
      </p:sp>
      <p:sp>
        <p:nvSpPr>
          <p:cNvPr id="44070" name="object 38"/>
          <p:cNvSpPr>
            <a:spLocks noChangeArrowheads="1"/>
          </p:cNvSpPr>
          <p:nvPr/>
        </p:nvSpPr>
        <p:spPr bwMode="auto">
          <a:xfrm>
            <a:off x="2087563" y="3136900"/>
            <a:ext cx="152400" cy="119063"/>
          </a:xfrm>
          <a:custGeom>
            <a:avLst/>
            <a:gdLst>
              <a:gd name="T0" fmla="*/ 0 w 153035"/>
              <a:gd name="T1" fmla="*/ 0 h 118745"/>
              <a:gd name="T2" fmla="*/ 153035 w 153035"/>
              <a:gd name="T3" fmla="*/ 118745 h 118745"/>
            </a:gdLst>
            <a:ahLst/>
            <a:cxnLst/>
            <a:rect l="T0" t="T1" r="T2" b="T3"/>
            <a:pathLst>
              <a:path w="153035" h="118745">
                <a:moveTo>
                  <a:pt x="0" y="0"/>
                </a:moveTo>
                <a:lnTo>
                  <a:pt x="68152" y="67863"/>
                </a:lnTo>
                <a:lnTo>
                  <a:pt x="0" y="118590"/>
                </a:lnTo>
                <a:lnTo>
                  <a:pt x="153039" y="678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71" name="object 39"/>
          <p:cNvSpPr>
            <a:spLocks noChangeArrowheads="1"/>
          </p:cNvSpPr>
          <p:nvPr/>
        </p:nvSpPr>
        <p:spPr bwMode="auto">
          <a:xfrm>
            <a:off x="1339850" y="3136900"/>
            <a:ext cx="136525" cy="119063"/>
          </a:xfrm>
          <a:custGeom>
            <a:avLst/>
            <a:gdLst>
              <a:gd name="T0" fmla="*/ 0 w 135890"/>
              <a:gd name="T1" fmla="*/ 0 h 118745"/>
              <a:gd name="T2" fmla="*/ 135890 w 135890"/>
              <a:gd name="T3" fmla="*/ 118745 h 118745"/>
            </a:gdLst>
            <a:ahLst/>
            <a:cxnLst/>
            <a:rect l="T0" t="T1" r="T2" b="T3"/>
            <a:pathLst>
              <a:path w="135890" h="118745">
                <a:moveTo>
                  <a:pt x="135882" y="0"/>
                </a:moveTo>
                <a:lnTo>
                  <a:pt x="0" y="67863"/>
                </a:lnTo>
                <a:lnTo>
                  <a:pt x="135882" y="118590"/>
                </a:lnTo>
                <a:lnTo>
                  <a:pt x="51013" y="67863"/>
                </a:lnTo>
                <a:lnTo>
                  <a:pt x="135882"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072" name="object 40"/>
          <p:cNvSpPr>
            <a:spLocks noChangeArrowheads="1"/>
          </p:cNvSpPr>
          <p:nvPr/>
        </p:nvSpPr>
        <p:spPr bwMode="auto">
          <a:xfrm>
            <a:off x="1390650" y="3205163"/>
            <a:ext cx="765175" cy="0"/>
          </a:xfrm>
          <a:custGeom>
            <a:avLst/>
            <a:gdLst>
              <a:gd name="T0" fmla="*/ 0 w 765175"/>
              <a:gd name="T1" fmla="*/ 765175 w 765175"/>
            </a:gdLst>
            <a:ahLst/>
            <a:cxnLst/>
            <a:rect l="T0" t="0" r="T1" b="0"/>
            <a:pathLst>
              <a:path w="765175">
                <a:moveTo>
                  <a:pt x="0" y="0"/>
                </a:moveTo>
                <a:lnTo>
                  <a:pt x="764720" y="0"/>
                </a:lnTo>
              </a:path>
            </a:pathLst>
          </a:custGeom>
          <a:noFill/>
          <a:ln w="1673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 name="object 41"/>
          <p:cNvSpPr txBox="1"/>
          <p:nvPr/>
        </p:nvSpPr>
        <p:spPr>
          <a:xfrm>
            <a:off x="1293813" y="2808288"/>
            <a:ext cx="1266825" cy="303212"/>
          </a:xfrm>
          <a:prstGeom prst="rect">
            <a:avLst/>
          </a:prstGeom>
        </p:spPr>
        <p:txBody>
          <a:bodyPr lIns="0" tIns="15875" rIns="0" bIns="0">
            <a:spAutoFit/>
          </a:bodyPr>
          <a:lstStyle/>
          <a:p>
            <a:pPr marL="12700">
              <a:spcBef>
                <a:spcPts val="125"/>
              </a:spcBef>
              <a:tabLst>
                <a:tab pos="1133475" algn="l"/>
              </a:tabLst>
              <a:defRPr/>
            </a:pPr>
            <a:r>
              <a:rPr sz="1700" spc="-15" dirty="0">
                <a:latin typeface="Times New Roman"/>
                <a:cs typeface="Times New Roman"/>
              </a:rPr>
              <a:t>S</a:t>
            </a:r>
            <a:r>
              <a:rPr sz="1700" spc="-50" dirty="0">
                <a:latin typeface="Times New Roman"/>
                <a:cs typeface="Times New Roman"/>
              </a:rPr>
              <a:t>p</a:t>
            </a:r>
            <a:r>
              <a:rPr sz="1700" spc="40" dirty="0">
                <a:latin typeface="Times New Roman"/>
                <a:cs typeface="Times New Roman"/>
              </a:rPr>
              <a:t>ec</a:t>
            </a:r>
            <a:r>
              <a:rPr sz="1700" spc="-75" dirty="0">
                <a:latin typeface="Times New Roman"/>
                <a:cs typeface="Times New Roman"/>
              </a:rPr>
              <a:t>t</a:t>
            </a:r>
            <a:r>
              <a:rPr sz="1700" spc="100" dirty="0">
                <a:latin typeface="Times New Roman"/>
                <a:cs typeface="Times New Roman"/>
              </a:rPr>
              <a:t>r</a:t>
            </a:r>
            <a:r>
              <a:rPr sz="1700" spc="-185" dirty="0">
                <a:latin typeface="Times New Roman"/>
                <a:cs typeface="Times New Roman"/>
              </a:rPr>
              <a:t>u</a:t>
            </a:r>
            <a:r>
              <a:rPr sz="1700" spc="-130" dirty="0">
                <a:latin typeface="Times New Roman"/>
                <a:cs typeface="Times New Roman"/>
              </a:rPr>
              <a:t>m</a:t>
            </a:r>
            <a:r>
              <a:rPr sz="1700" spc="5" dirty="0">
                <a:latin typeface="Times New Roman"/>
                <a:cs typeface="Times New Roman"/>
              </a:rPr>
              <a:t>,</a:t>
            </a:r>
            <a:r>
              <a:rPr sz="1700" spc="75" dirty="0">
                <a:latin typeface="Times New Roman"/>
                <a:cs typeface="Times New Roman"/>
              </a:rPr>
              <a:t> </a:t>
            </a:r>
            <a:r>
              <a:rPr sz="1700" spc="5" dirty="0">
                <a:latin typeface="Times New Roman"/>
                <a:cs typeface="Times New Roman"/>
              </a:rPr>
              <a:t>²</a:t>
            </a:r>
            <a:r>
              <a:rPr sz="1700" dirty="0">
                <a:latin typeface="Times New Roman"/>
                <a:cs typeface="Times New Roman"/>
              </a:rPr>
              <a:t>	</a:t>
            </a:r>
            <a:r>
              <a:rPr i="1" spc="-40" dirty="0">
                <a:latin typeface="Symbol"/>
                <a:cs typeface="Symbol"/>
              </a:rPr>
              <a:t></a:t>
            </a:r>
            <a:endParaRPr>
              <a:latin typeface="Symbol"/>
              <a:cs typeface="Symbol"/>
            </a:endParaRPr>
          </a:p>
        </p:txBody>
      </p:sp>
      <p:sp>
        <p:nvSpPr>
          <p:cNvPr id="42" name="object 42"/>
          <p:cNvSpPr txBox="1"/>
          <p:nvPr/>
        </p:nvSpPr>
        <p:spPr>
          <a:xfrm>
            <a:off x="1166813" y="4011613"/>
            <a:ext cx="271462" cy="304800"/>
          </a:xfrm>
          <a:prstGeom prst="rect">
            <a:avLst/>
          </a:prstGeom>
        </p:spPr>
        <p:txBody>
          <a:bodyPr lIns="0" tIns="15875" rIns="0" bIns="0">
            <a:spAutoFit/>
          </a:bodyPr>
          <a:lstStyle/>
          <a:p>
            <a:pPr marL="38100">
              <a:spcBef>
                <a:spcPts val="125"/>
              </a:spcBef>
              <a:defRPr/>
            </a:pPr>
            <a:r>
              <a:rPr i="1" spc="-30" dirty="0">
                <a:latin typeface="Symbol"/>
                <a:cs typeface="Symbol"/>
              </a:rPr>
              <a:t></a:t>
            </a:r>
            <a:r>
              <a:rPr spc="-44" baseline="-25462" dirty="0">
                <a:latin typeface="Times New Roman"/>
                <a:cs typeface="Times New Roman"/>
              </a:rPr>
              <a:t>1</a:t>
            </a:r>
            <a:endParaRPr baseline="-25462">
              <a:latin typeface="Times New Roman"/>
              <a:cs typeface="Times New Roman"/>
            </a:endParaRPr>
          </a:p>
        </p:txBody>
      </p:sp>
      <p:sp>
        <p:nvSpPr>
          <p:cNvPr id="43" name="object 43"/>
          <p:cNvSpPr txBox="1"/>
          <p:nvPr/>
        </p:nvSpPr>
        <p:spPr>
          <a:xfrm>
            <a:off x="1646238" y="3944938"/>
            <a:ext cx="738187" cy="303212"/>
          </a:xfrm>
          <a:prstGeom prst="rect">
            <a:avLst/>
          </a:prstGeom>
        </p:spPr>
        <p:txBody>
          <a:bodyPr lIns="0" tIns="15875" rIns="0" bIns="0">
            <a:spAutoFit/>
          </a:bodyPr>
          <a:lstStyle/>
          <a:p>
            <a:pPr marL="50800">
              <a:spcBef>
                <a:spcPts val="125"/>
              </a:spcBef>
              <a:tabLst>
                <a:tab pos="492125" algn="l"/>
              </a:tabLst>
              <a:defRPr/>
            </a:pPr>
            <a:r>
              <a:rPr i="1" spc="-30" dirty="0">
                <a:latin typeface="Symbol"/>
                <a:cs typeface="Symbol"/>
              </a:rPr>
              <a:t></a:t>
            </a:r>
            <a:r>
              <a:rPr spc="-44" baseline="-25462" dirty="0">
                <a:latin typeface="Times New Roman"/>
                <a:cs typeface="Times New Roman"/>
              </a:rPr>
              <a:t>o	</a:t>
            </a:r>
            <a:r>
              <a:rPr i="1" spc="-30" dirty="0">
                <a:latin typeface="Symbol"/>
                <a:cs typeface="Symbol"/>
              </a:rPr>
              <a:t></a:t>
            </a:r>
            <a:r>
              <a:rPr spc="-44" baseline="-25462" dirty="0">
                <a:latin typeface="Times New Roman"/>
                <a:cs typeface="Times New Roman"/>
              </a:rPr>
              <a:t>2</a:t>
            </a:r>
            <a:endParaRPr baseline="-25462">
              <a:latin typeface="Times New Roman"/>
              <a:cs typeface="Times New Roman"/>
            </a:endParaRPr>
          </a:p>
        </p:txBody>
      </p:sp>
      <p:sp>
        <p:nvSpPr>
          <p:cNvPr id="44" name="object 44"/>
          <p:cNvSpPr txBox="1"/>
          <p:nvPr/>
        </p:nvSpPr>
        <p:spPr>
          <a:xfrm>
            <a:off x="614363" y="2395538"/>
            <a:ext cx="763587" cy="288925"/>
          </a:xfrm>
          <a:prstGeom prst="rect">
            <a:avLst/>
          </a:prstGeom>
        </p:spPr>
        <p:txBody>
          <a:bodyPr lIns="0" tIns="16510" rIns="0" bIns="0">
            <a:spAutoFit/>
          </a:bodyPr>
          <a:lstStyle/>
          <a:p>
            <a:pPr marL="12700">
              <a:spcBef>
                <a:spcPts val="130"/>
              </a:spcBef>
              <a:defRPr/>
            </a:pPr>
            <a:r>
              <a:rPr sz="1700" spc="-20" dirty="0">
                <a:latin typeface="Times New Roman"/>
                <a:cs typeface="Times New Roman"/>
              </a:rPr>
              <a:t>Intensity</a:t>
            </a:r>
            <a:endParaRPr sz="1700">
              <a:latin typeface="Times New Roman"/>
              <a:cs typeface="Times New Roman"/>
            </a:endParaRPr>
          </a:p>
        </p:txBody>
      </p:sp>
      <p:sp>
        <p:nvSpPr>
          <p:cNvPr id="45" name="object 45"/>
          <p:cNvSpPr txBox="1"/>
          <p:nvPr/>
        </p:nvSpPr>
        <p:spPr>
          <a:xfrm>
            <a:off x="3400425" y="2360613"/>
            <a:ext cx="763588" cy="290512"/>
          </a:xfrm>
          <a:prstGeom prst="rect">
            <a:avLst/>
          </a:prstGeom>
        </p:spPr>
        <p:txBody>
          <a:bodyPr lIns="0" tIns="16510" rIns="0" bIns="0">
            <a:spAutoFit/>
          </a:bodyPr>
          <a:lstStyle/>
          <a:p>
            <a:pPr marL="12700">
              <a:spcBef>
                <a:spcPts val="130"/>
              </a:spcBef>
              <a:defRPr/>
            </a:pPr>
            <a:r>
              <a:rPr sz="1700" spc="-20" dirty="0">
                <a:latin typeface="Times New Roman"/>
                <a:cs typeface="Times New Roman"/>
              </a:rPr>
              <a:t>Intensity</a:t>
            </a:r>
            <a:endParaRPr sz="1700">
              <a:latin typeface="Times New Roman"/>
              <a:cs typeface="Times New Roman"/>
            </a:endParaRPr>
          </a:p>
        </p:txBody>
      </p:sp>
      <p:sp>
        <p:nvSpPr>
          <p:cNvPr id="46" name="object 46"/>
          <p:cNvSpPr txBox="1"/>
          <p:nvPr/>
        </p:nvSpPr>
        <p:spPr>
          <a:xfrm>
            <a:off x="6049963" y="2378075"/>
            <a:ext cx="763587" cy="290513"/>
          </a:xfrm>
          <a:prstGeom prst="rect">
            <a:avLst/>
          </a:prstGeom>
        </p:spPr>
        <p:txBody>
          <a:bodyPr lIns="0" tIns="16510" rIns="0" bIns="0">
            <a:spAutoFit/>
          </a:bodyPr>
          <a:lstStyle/>
          <a:p>
            <a:pPr marL="12700">
              <a:spcBef>
                <a:spcPts val="130"/>
              </a:spcBef>
              <a:defRPr/>
            </a:pPr>
            <a:r>
              <a:rPr sz="1700" spc="-20" dirty="0">
                <a:latin typeface="Times New Roman"/>
                <a:cs typeface="Times New Roman"/>
              </a:rPr>
              <a:t>Intensity</a:t>
            </a:r>
            <a:endParaRPr sz="1700">
              <a:latin typeface="Times New Roman"/>
              <a:cs typeface="Times New Roman"/>
            </a:endParaRPr>
          </a:p>
        </p:txBody>
      </p:sp>
      <p:sp>
        <p:nvSpPr>
          <p:cNvPr id="44079" name="object 47"/>
          <p:cNvSpPr>
            <a:spLocks noChangeArrowheads="1"/>
          </p:cNvSpPr>
          <p:nvPr/>
        </p:nvSpPr>
        <p:spPr bwMode="auto">
          <a:xfrm>
            <a:off x="7610475" y="3578225"/>
            <a:ext cx="68263" cy="0"/>
          </a:xfrm>
          <a:custGeom>
            <a:avLst/>
            <a:gdLst>
              <a:gd name="T0" fmla="*/ 0 w 68579"/>
              <a:gd name="T1" fmla="*/ 68579 w 68579"/>
            </a:gdLst>
            <a:ahLst/>
            <a:cxnLst/>
            <a:rect l="T0" t="0" r="T1" b="0"/>
            <a:pathLst>
              <a:path w="68579">
                <a:moveTo>
                  <a:pt x="0" y="0"/>
                </a:moveTo>
                <a:lnTo>
                  <a:pt x="68152" y="0"/>
                </a:lnTo>
              </a:path>
            </a:pathLst>
          </a:custGeom>
          <a:noFill/>
          <a:ln w="33890">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0" name="object 48"/>
          <p:cNvSpPr>
            <a:spLocks noChangeArrowheads="1"/>
          </p:cNvSpPr>
          <p:nvPr/>
        </p:nvSpPr>
        <p:spPr bwMode="auto">
          <a:xfrm>
            <a:off x="7677150" y="3578225"/>
            <a:ext cx="50800" cy="17463"/>
          </a:xfrm>
          <a:custGeom>
            <a:avLst/>
            <a:gdLst>
              <a:gd name="T0" fmla="*/ 0 w 50800"/>
              <a:gd name="T1" fmla="*/ 0 h 17145"/>
              <a:gd name="T2" fmla="*/ 50800 w 50800"/>
              <a:gd name="T3" fmla="*/ 17145 h 17145"/>
            </a:gdLst>
            <a:ahLst/>
            <a:cxnLst/>
            <a:rect l="T0" t="T1" r="T2" b="T3"/>
            <a:pathLst>
              <a:path w="50800" h="17145">
                <a:moveTo>
                  <a:pt x="0" y="0"/>
                </a:moveTo>
                <a:lnTo>
                  <a:pt x="50521" y="16796"/>
                </a:lnTo>
              </a:path>
            </a:pathLst>
          </a:custGeom>
          <a:noFill/>
          <a:ln w="33888">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1" name="object 49"/>
          <p:cNvSpPr>
            <a:spLocks noChangeArrowheads="1"/>
          </p:cNvSpPr>
          <p:nvPr/>
        </p:nvSpPr>
        <p:spPr bwMode="auto">
          <a:xfrm>
            <a:off x="7727950" y="3595688"/>
            <a:ext cx="52388" cy="33337"/>
          </a:xfrm>
          <a:custGeom>
            <a:avLst/>
            <a:gdLst>
              <a:gd name="T0" fmla="*/ 0 w 51434"/>
              <a:gd name="T1" fmla="*/ 0 h 34289"/>
              <a:gd name="T2" fmla="*/ 51434 w 51434"/>
              <a:gd name="T3" fmla="*/ 34289 h 34289"/>
            </a:gdLst>
            <a:ahLst/>
            <a:cxnLst/>
            <a:rect l="T0" t="T1" r="T2" b="T3"/>
            <a:pathLst>
              <a:path w="51434" h="34289">
                <a:moveTo>
                  <a:pt x="0" y="0"/>
                </a:moveTo>
                <a:lnTo>
                  <a:pt x="51029" y="33931"/>
                </a:lnTo>
              </a:path>
            </a:pathLst>
          </a:custGeom>
          <a:noFill/>
          <a:ln w="33883">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2" name="object 50"/>
          <p:cNvSpPr>
            <a:spLocks noChangeArrowheads="1"/>
          </p:cNvSpPr>
          <p:nvPr/>
        </p:nvSpPr>
        <p:spPr bwMode="auto">
          <a:xfrm>
            <a:off x="7778750" y="3629025"/>
            <a:ext cx="17463" cy="34925"/>
          </a:xfrm>
          <a:custGeom>
            <a:avLst/>
            <a:gdLst>
              <a:gd name="T0" fmla="*/ 0 w 17145"/>
              <a:gd name="T1" fmla="*/ 0 h 34289"/>
              <a:gd name="T2" fmla="*/ 17145 w 17145"/>
              <a:gd name="T3" fmla="*/ 34289 h 34289"/>
            </a:gdLst>
            <a:ahLst/>
            <a:cxnLst/>
            <a:rect l="T0" t="T1" r="T2" b="T3"/>
            <a:pathLst>
              <a:path w="17145" h="34289">
                <a:moveTo>
                  <a:pt x="0" y="0"/>
                </a:moveTo>
                <a:lnTo>
                  <a:pt x="17123" y="33931"/>
                </a:lnTo>
              </a:path>
            </a:pathLst>
          </a:custGeom>
          <a:noFill/>
          <a:ln w="33871">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3" name="object 51"/>
          <p:cNvSpPr>
            <a:spLocks noChangeArrowheads="1"/>
          </p:cNvSpPr>
          <p:nvPr/>
        </p:nvSpPr>
        <p:spPr bwMode="auto">
          <a:xfrm>
            <a:off x="7796213" y="3662363"/>
            <a:ext cx="68262" cy="85725"/>
          </a:xfrm>
          <a:custGeom>
            <a:avLst/>
            <a:gdLst>
              <a:gd name="T0" fmla="*/ 0 w 68579"/>
              <a:gd name="T1" fmla="*/ 0 h 85725"/>
              <a:gd name="T2" fmla="*/ 68579 w 68579"/>
              <a:gd name="T3" fmla="*/ 85725 h 85725"/>
            </a:gdLst>
            <a:ahLst/>
            <a:cxnLst/>
            <a:rect l="T0" t="T1" r="T2" b="T3"/>
            <a:pathLst>
              <a:path w="68579" h="85725">
                <a:moveTo>
                  <a:pt x="0" y="0"/>
                </a:moveTo>
                <a:lnTo>
                  <a:pt x="68152" y="85168"/>
                </a:lnTo>
              </a:path>
            </a:pathLst>
          </a:custGeom>
          <a:noFill/>
          <a:ln w="33875">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4" name="object 52"/>
          <p:cNvSpPr>
            <a:spLocks noChangeArrowheads="1"/>
          </p:cNvSpPr>
          <p:nvPr/>
        </p:nvSpPr>
        <p:spPr bwMode="auto">
          <a:xfrm>
            <a:off x="7864475" y="3748088"/>
            <a:ext cx="34925" cy="68262"/>
          </a:xfrm>
          <a:custGeom>
            <a:avLst/>
            <a:gdLst>
              <a:gd name="T0" fmla="*/ 0 w 34290"/>
              <a:gd name="T1" fmla="*/ 0 h 67945"/>
              <a:gd name="T2" fmla="*/ 34290 w 34290"/>
              <a:gd name="T3" fmla="*/ 67945 h 67945"/>
            </a:gdLst>
            <a:ahLst/>
            <a:cxnLst/>
            <a:rect l="T0" t="T1" r="T2" b="T3"/>
            <a:pathLst>
              <a:path w="34290" h="67945">
                <a:moveTo>
                  <a:pt x="0" y="0"/>
                </a:moveTo>
                <a:lnTo>
                  <a:pt x="33906" y="67863"/>
                </a:lnTo>
              </a:path>
            </a:pathLst>
          </a:custGeom>
          <a:noFill/>
          <a:ln w="33871">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5" name="object 53"/>
          <p:cNvSpPr>
            <a:spLocks noChangeArrowheads="1"/>
          </p:cNvSpPr>
          <p:nvPr/>
        </p:nvSpPr>
        <p:spPr bwMode="auto">
          <a:xfrm>
            <a:off x="7897813" y="3816350"/>
            <a:ext cx="52387" cy="68263"/>
          </a:xfrm>
          <a:custGeom>
            <a:avLst/>
            <a:gdLst>
              <a:gd name="T0" fmla="*/ 0 w 51434"/>
              <a:gd name="T1" fmla="*/ 0 h 67945"/>
              <a:gd name="T2" fmla="*/ 51434 w 51434"/>
              <a:gd name="T3" fmla="*/ 67945 h 67945"/>
            </a:gdLst>
            <a:ahLst/>
            <a:cxnLst/>
            <a:rect l="T0" t="T1" r="T2" b="T3"/>
            <a:pathLst>
              <a:path w="51434" h="67945">
                <a:moveTo>
                  <a:pt x="0" y="0"/>
                </a:moveTo>
                <a:lnTo>
                  <a:pt x="51029" y="67863"/>
                </a:lnTo>
              </a:path>
            </a:pathLst>
          </a:custGeom>
          <a:noFill/>
          <a:ln w="33875">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6" name="object 54"/>
          <p:cNvSpPr>
            <a:spLocks noChangeArrowheads="1"/>
          </p:cNvSpPr>
          <p:nvPr/>
        </p:nvSpPr>
        <p:spPr bwMode="auto">
          <a:xfrm>
            <a:off x="7950200" y="3884613"/>
            <a:ext cx="66675" cy="50800"/>
          </a:xfrm>
          <a:custGeom>
            <a:avLst/>
            <a:gdLst>
              <a:gd name="T0" fmla="*/ 0 w 67945"/>
              <a:gd name="T1" fmla="*/ 0 h 50800"/>
              <a:gd name="T2" fmla="*/ 67945 w 67945"/>
              <a:gd name="T3" fmla="*/ 50800 h 50800"/>
            </a:gdLst>
            <a:ahLst/>
            <a:cxnLst/>
            <a:rect l="T0" t="T1" r="T2" b="T3"/>
            <a:pathLst>
              <a:path w="67945" h="50800">
                <a:moveTo>
                  <a:pt x="0" y="0"/>
                </a:moveTo>
                <a:lnTo>
                  <a:pt x="67644" y="50727"/>
                </a:lnTo>
              </a:path>
            </a:pathLst>
          </a:custGeom>
          <a:noFill/>
          <a:ln w="33882">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7" name="object 55"/>
          <p:cNvSpPr>
            <a:spLocks noChangeArrowheads="1"/>
          </p:cNvSpPr>
          <p:nvPr/>
        </p:nvSpPr>
        <p:spPr bwMode="auto">
          <a:xfrm>
            <a:off x="8016875" y="3935413"/>
            <a:ext cx="34925" cy="15875"/>
          </a:xfrm>
          <a:custGeom>
            <a:avLst/>
            <a:gdLst>
              <a:gd name="T0" fmla="*/ 0 w 34290"/>
              <a:gd name="T1" fmla="*/ 0 h 17145"/>
              <a:gd name="T2" fmla="*/ 34290 w 34290"/>
              <a:gd name="T3" fmla="*/ 17145 h 17145"/>
            </a:gdLst>
            <a:ahLst/>
            <a:cxnLst/>
            <a:rect l="T0" t="T1" r="T2" b="T3"/>
            <a:pathLst>
              <a:path w="34290" h="17145">
                <a:moveTo>
                  <a:pt x="0" y="0"/>
                </a:moveTo>
                <a:lnTo>
                  <a:pt x="34246" y="17135"/>
                </a:lnTo>
              </a:path>
            </a:pathLst>
          </a:custGeom>
          <a:noFill/>
          <a:ln w="33885">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8" name="object 56"/>
          <p:cNvSpPr>
            <a:spLocks noChangeArrowheads="1"/>
          </p:cNvSpPr>
          <p:nvPr/>
        </p:nvSpPr>
        <p:spPr bwMode="auto">
          <a:xfrm>
            <a:off x="8051800" y="3951288"/>
            <a:ext cx="84138" cy="17462"/>
          </a:xfrm>
          <a:custGeom>
            <a:avLst/>
            <a:gdLst>
              <a:gd name="T0" fmla="*/ 0 w 85090"/>
              <a:gd name="T1" fmla="*/ 0 h 17145"/>
              <a:gd name="T2" fmla="*/ 85090 w 85090"/>
              <a:gd name="T3" fmla="*/ 17145 h 17145"/>
            </a:gdLst>
            <a:ahLst/>
            <a:cxnLst/>
            <a:rect l="T0" t="T1" r="T2" b="T3"/>
            <a:pathLst>
              <a:path w="85090" h="17145">
                <a:moveTo>
                  <a:pt x="0" y="0"/>
                </a:moveTo>
                <a:lnTo>
                  <a:pt x="84936" y="16796"/>
                </a:lnTo>
              </a:path>
            </a:pathLst>
          </a:custGeom>
          <a:noFill/>
          <a:ln w="33889">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89" name="object 57"/>
          <p:cNvSpPr>
            <a:spLocks noChangeArrowheads="1"/>
          </p:cNvSpPr>
          <p:nvPr/>
        </p:nvSpPr>
        <p:spPr bwMode="auto">
          <a:xfrm>
            <a:off x="8135938" y="3968750"/>
            <a:ext cx="103187" cy="17463"/>
          </a:xfrm>
          <a:custGeom>
            <a:avLst/>
            <a:gdLst>
              <a:gd name="T0" fmla="*/ 0 w 102234"/>
              <a:gd name="T1" fmla="*/ 0 h 17145"/>
              <a:gd name="T2" fmla="*/ 102234 w 102234"/>
              <a:gd name="T3" fmla="*/ 17145 h 17145"/>
            </a:gdLst>
            <a:ahLst/>
            <a:cxnLst/>
            <a:rect l="T0" t="T1" r="T2" b="T3"/>
            <a:pathLst>
              <a:path w="102234" h="17145">
                <a:moveTo>
                  <a:pt x="0" y="0"/>
                </a:moveTo>
                <a:lnTo>
                  <a:pt x="102059" y="17135"/>
                </a:lnTo>
              </a:path>
            </a:pathLst>
          </a:custGeom>
          <a:noFill/>
          <a:ln w="33890">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0" name="object 58"/>
          <p:cNvSpPr>
            <a:spLocks noChangeArrowheads="1"/>
          </p:cNvSpPr>
          <p:nvPr/>
        </p:nvSpPr>
        <p:spPr bwMode="auto">
          <a:xfrm>
            <a:off x="8239125" y="3986213"/>
            <a:ext cx="152400" cy="0"/>
          </a:xfrm>
          <a:custGeom>
            <a:avLst/>
            <a:gdLst>
              <a:gd name="T0" fmla="*/ 0 w 153034"/>
              <a:gd name="T1" fmla="*/ 153034 w 153034"/>
            </a:gdLst>
            <a:ahLst/>
            <a:cxnLst/>
            <a:rect l="T0" t="0" r="T1" b="0"/>
            <a:pathLst>
              <a:path w="153034">
                <a:moveTo>
                  <a:pt x="0" y="0"/>
                </a:moveTo>
                <a:lnTo>
                  <a:pt x="152581" y="0"/>
                </a:lnTo>
              </a:path>
            </a:pathLst>
          </a:custGeom>
          <a:noFill/>
          <a:ln w="33890">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1" name="object 59"/>
          <p:cNvSpPr>
            <a:spLocks noChangeArrowheads="1"/>
          </p:cNvSpPr>
          <p:nvPr/>
        </p:nvSpPr>
        <p:spPr bwMode="auto">
          <a:xfrm>
            <a:off x="7542213" y="3578225"/>
            <a:ext cx="68262" cy="0"/>
          </a:xfrm>
          <a:custGeom>
            <a:avLst/>
            <a:gdLst>
              <a:gd name="T0" fmla="*/ 0 w 68579"/>
              <a:gd name="T1" fmla="*/ 68579 w 68579"/>
            </a:gdLst>
            <a:ahLst/>
            <a:cxnLst/>
            <a:rect l="T0" t="0" r="T1" b="0"/>
            <a:pathLst>
              <a:path w="68579">
                <a:moveTo>
                  <a:pt x="68152" y="0"/>
                </a:moveTo>
                <a:lnTo>
                  <a:pt x="0" y="0"/>
                </a:lnTo>
              </a:path>
            </a:pathLst>
          </a:custGeom>
          <a:noFill/>
          <a:ln w="33890">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2" name="object 60"/>
          <p:cNvSpPr>
            <a:spLocks noChangeArrowheads="1"/>
          </p:cNvSpPr>
          <p:nvPr/>
        </p:nvSpPr>
        <p:spPr bwMode="auto">
          <a:xfrm>
            <a:off x="7491413" y="3578225"/>
            <a:ext cx="50800" cy="17463"/>
          </a:xfrm>
          <a:custGeom>
            <a:avLst/>
            <a:gdLst>
              <a:gd name="T0" fmla="*/ 0 w 50800"/>
              <a:gd name="T1" fmla="*/ 0 h 17145"/>
              <a:gd name="T2" fmla="*/ 50800 w 50800"/>
              <a:gd name="T3" fmla="*/ 17145 h 17145"/>
            </a:gdLst>
            <a:ahLst/>
            <a:cxnLst/>
            <a:rect l="T0" t="T1" r="T2" b="T3"/>
            <a:pathLst>
              <a:path w="50800" h="17145">
                <a:moveTo>
                  <a:pt x="50690" y="0"/>
                </a:moveTo>
                <a:lnTo>
                  <a:pt x="0" y="16796"/>
                </a:lnTo>
              </a:path>
            </a:pathLst>
          </a:custGeom>
          <a:noFill/>
          <a:ln w="33888">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3" name="object 61"/>
          <p:cNvSpPr>
            <a:spLocks noChangeArrowheads="1"/>
          </p:cNvSpPr>
          <p:nvPr/>
        </p:nvSpPr>
        <p:spPr bwMode="auto">
          <a:xfrm>
            <a:off x="7439025" y="3595688"/>
            <a:ext cx="52388" cy="33337"/>
          </a:xfrm>
          <a:custGeom>
            <a:avLst/>
            <a:gdLst>
              <a:gd name="T0" fmla="*/ 0 w 51434"/>
              <a:gd name="T1" fmla="*/ 0 h 34289"/>
              <a:gd name="T2" fmla="*/ 51434 w 51434"/>
              <a:gd name="T3" fmla="*/ 34289 h 34289"/>
            </a:gdLst>
            <a:ahLst/>
            <a:cxnLst/>
            <a:rect l="T0" t="T1" r="T2" b="T3"/>
            <a:pathLst>
              <a:path w="51434" h="34289">
                <a:moveTo>
                  <a:pt x="51029" y="0"/>
                </a:moveTo>
                <a:lnTo>
                  <a:pt x="0" y="33931"/>
                </a:lnTo>
              </a:path>
            </a:pathLst>
          </a:custGeom>
          <a:noFill/>
          <a:ln w="33883">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4" name="object 62"/>
          <p:cNvSpPr>
            <a:spLocks noChangeArrowheads="1"/>
          </p:cNvSpPr>
          <p:nvPr/>
        </p:nvSpPr>
        <p:spPr bwMode="auto">
          <a:xfrm>
            <a:off x="7405688" y="3629025"/>
            <a:ext cx="34925" cy="34925"/>
          </a:xfrm>
          <a:custGeom>
            <a:avLst/>
            <a:gdLst>
              <a:gd name="T0" fmla="*/ 0 w 34290"/>
              <a:gd name="T1" fmla="*/ 0 h 34289"/>
              <a:gd name="T2" fmla="*/ 34290 w 34290"/>
              <a:gd name="T3" fmla="*/ 34289 h 34289"/>
            </a:gdLst>
            <a:ahLst/>
            <a:cxnLst/>
            <a:rect l="T0" t="T1" r="T2" b="T3"/>
            <a:pathLst>
              <a:path w="34290" h="34289">
                <a:moveTo>
                  <a:pt x="34246" y="0"/>
                </a:moveTo>
                <a:lnTo>
                  <a:pt x="0" y="33931"/>
                </a:lnTo>
              </a:path>
            </a:pathLst>
          </a:custGeom>
          <a:noFill/>
          <a:ln w="33878">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5" name="object 63"/>
          <p:cNvSpPr>
            <a:spLocks noChangeArrowheads="1"/>
          </p:cNvSpPr>
          <p:nvPr/>
        </p:nvSpPr>
        <p:spPr bwMode="auto">
          <a:xfrm>
            <a:off x="7354888" y="3662363"/>
            <a:ext cx="50800" cy="85725"/>
          </a:xfrm>
          <a:custGeom>
            <a:avLst/>
            <a:gdLst>
              <a:gd name="T0" fmla="*/ 0 w 51434"/>
              <a:gd name="T1" fmla="*/ 0 h 85725"/>
              <a:gd name="T2" fmla="*/ 51434 w 51434"/>
              <a:gd name="T3" fmla="*/ 85725 h 85725"/>
            </a:gdLst>
            <a:ahLst/>
            <a:cxnLst/>
            <a:rect l="T0" t="T1" r="T2" b="T3"/>
            <a:pathLst>
              <a:path w="51434" h="85725">
                <a:moveTo>
                  <a:pt x="51029" y="0"/>
                </a:moveTo>
                <a:lnTo>
                  <a:pt x="0" y="85168"/>
                </a:lnTo>
              </a:path>
            </a:pathLst>
          </a:custGeom>
          <a:noFill/>
          <a:ln w="33872">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6" name="object 64"/>
          <p:cNvSpPr>
            <a:spLocks noChangeArrowheads="1"/>
          </p:cNvSpPr>
          <p:nvPr/>
        </p:nvSpPr>
        <p:spPr bwMode="auto">
          <a:xfrm>
            <a:off x="7319963" y="3748088"/>
            <a:ext cx="34925" cy="68262"/>
          </a:xfrm>
          <a:custGeom>
            <a:avLst/>
            <a:gdLst>
              <a:gd name="T0" fmla="*/ 0 w 34290"/>
              <a:gd name="T1" fmla="*/ 0 h 67945"/>
              <a:gd name="T2" fmla="*/ 34290 w 34290"/>
              <a:gd name="T3" fmla="*/ 67945 h 67945"/>
            </a:gdLst>
            <a:ahLst/>
            <a:cxnLst/>
            <a:rect l="T0" t="T1" r="T2" b="T3"/>
            <a:pathLst>
              <a:path w="34290" h="67945">
                <a:moveTo>
                  <a:pt x="33906" y="0"/>
                </a:moveTo>
                <a:lnTo>
                  <a:pt x="0" y="67863"/>
                </a:lnTo>
              </a:path>
            </a:pathLst>
          </a:custGeom>
          <a:noFill/>
          <a:ln w="33871">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7" name="object 65"/>
          <p:cNvSpPr>
            <a:spLocks noChangeArrowheads="1"/>
          </p:cNvSpPr>
          <p:nvPr/>
        </p:nvSpPr>
        <p:spPr bwMode="auto">
          <a:xfrm>
            <a:off x="7269163" y="3816350"/>
            <a:ext cx="52387" cy="68263"/>
          </a:xfrm>
          <a:custGeom>
            <a:avLst/>
            <a:gdLst>
              <a:gd name="T0" fmla="*/ 0 w 51434"/>
              <a:gd name="T1" fmla="*/ 0 h 67945"/>
              <a:gd name="T2" fmla="*/ 51434 w 51434"/>
              <a:gd name="T3" fmla="*/ 67945 h 67945"/>
            </a:gdLst>
            <a:ahLst/>
            <a:cxnLst/>
            <a:rect l="T0" t="T1" r="T2" b="T3"/>
            <a:pathLst>
              <a:path w="51434" h="67945">
                <a:moveTo>
                  <a:pt x="50860" y="0"/>
                </a:moveTo>
                <a:lnTo>
                  <a:pt x="0" y="67863"/>
                </a:lnTo>
              </a:path>
            </a:pathLst>
          </a:custGeom>
          <a:noFill/>
          <a:ln w="33875">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8" name="object 66"/>
          <p:cNvSpPr>
            <a:spLocks noChangeArrowheads="1"/>
          </p:cNvSpPr>
          <p:nvPr/>
        </p:nvSpPr>
        <p:spPr bwMode="auto">
          <a:xfrm>
            <a:off x="7202488" y="3884613"/>
            <a:ext cx="66675" cy="50800"/>
          </a:xfrm>
          <a:custGeom>
            <a:avLst/>
            <a:gdLst>
              <a:gd name="T0" fmla="*/ 0 w 67945"/>
              <a:gd name="T1" fmla="*/ 0 h 50800"/>
              <a:gd name="T2" fmla="*/ 67945 w 67945"/>
              <a:gd name="T3" fmla="*/ 50800 h 50800"/>
            </a:gdLst>
            <a:ahLst/>
            <a:cxnLst/>
            <a:rect l="T0" t="T1" r="T2" b="T3"/>
            <a:pathLst>
              <a:path w="67945" h="50800">
                <a:moveTo>
                  <a:pt x="67813" y="0"/>
                </a:moveTo>
                <a:lnTo>
                  <a:pt x="0" y="50727"/>
                </a:lnTo>
              </a:path>
            </a:pathLst>
          </a:custGeom>
          <a:noFill/>
          <a:ln w="33882">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099" name="object 67"/>
          <p:cNvSpPr>
            <a:spLocks noChangeArrowheads="1"/>
          </p:cNvSpPr>
          <p:nvPr/>
        </p:nvSpPr>
        <p:spPr bwMode="auto">
          <a:xfrm>
            <a:off x="7167563" y="3935413"/>
            <a:ext cx="34925" cy="15875"/>
          </a:xfrm>
          <a:custGeom>
            <a:avLst/>
            <a:gdLst>
              <a:gd name="T0" fmla="*/ 0 w 34290"/>
              <a:gd name="T1" fmla="*/ 0 h 17145"/>
              <a:gd name="T2" fmla="*/ 34290 w 34290"/>
              <a:gd name="T3" fmla="*/ 17145 h 17145"/>
            </a:gdLst>
            <a:ahLst/>
            <a:cxnLst/>
            <a:rect l="T0" t="T1" r="T2" b="T3"/>
            <a:pathLst>
              <a:path w="34290" h="17145">
                <a:moveTo>
                  <a:pt x="34246" y="0"/>
                </a:moveTo>
                <a:lnTo>
                  <a:pt x="0" y="17135"/>
                </a:lnTo>
              </a:path>
            </a:pathLst>
          </a:custGeom>
          <a:noFill/>
          <a:ln w="33885">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0" name="object 68"/>
          <p:cNvSpPr>
            <a:spLocks noChangeArrowheads="1"/>
          </p:cNvSpPr>
          <p:nvPr/>
        </p:nvSpPr>
        <p:spPr bwMode="auto">
          <a:xfrm>
            <a:off x="7083425" y="3951288"/>
            <a:ext cx="84138" cy="17462"/>
          </a:xfrm>
          <a:custGeom>
            <a:avLst/>
            <a:gdLst>
              <a:gd name="T0" fmla="*/ 0 w 85090"/>
              <a:gd name="T1" fmla="*/ 0 h 17145"/>
              <a:gd name="T2" fmla="*/ 85090 w 85090"/>
              <a:gd name="T3" fmla="*/ 17145 h 17145"/>
            </a:gdLst>
            <a:ahLst/>
            <a:cxnLst/>
            <a:rect l="T0" t="T1" r="T2" b="T3"/>
            <a:pathLst>
              <a:path w="85090" h="17145">
                <a:moveTo>
                  <a:pt x="84936" y="0"/>
                </a:moveTo>
                <a:lnTo>
                  <a:pt x="0" y="16796"/>
                </a:lnTo>
              </a:path>
            </a:pathLst>
          </a:custGeom>
          <a:noFill/>
          <a:ln w="33889">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1" name="object 69"/>
          <p:cNvSpPr>
            <a:spLocks noChangeArrowheads="1"/>
          </p:cNvSpPr>
          <p:nvPr/>
        </p:nvSpPr>
        <p:spPr bwMode="auto">
          <a:xfrm>
            <a:off x="6980238" y="3968750"/>
            <a:ext cx="103187" cy="17463"/>
          </a:xfrm>
          <a:custGeom>
            <a:avLst/>
            <a:gdLst>
              <a:gd name="T0" fmla="*/ 0 w 102234"/>
              <a:gd name="T1" fmla="*/ 0 h 17145"/>
              <a:gd name="T2" fmla="*/ 102234 w 102234"/>
              <a:gd name="T3" fmla="*/ 17145 h 17145"/>
            </a:gdLst>
            <a:ahLst/>
            <a:cxnLst/>
            <a:rect l="T0" t="T1" r="T2" b="T3"/>
            <a:pathLst>
              <a:path w="102234" h="17145">
                <a:moveTo>
                  <a:pt x="102059" y="0"/>
                </a:moveTo>
                <a:lnTo>
                  <a:pt x="0" y="17135"/>
                </a:lnTo>
              </a:path>
            </a:pathLst>
          </a:custGeom>
          <a:noFill/>
          <a:ln w="33890">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2" name="object 70"/>
          <p:cNvSpPr>
            <a:spLocks noChangeArrowheads="1"/>
          </p:cNvSpPr>
          <p:nvPr/>
        </p:nvSpPr>
        <p:spPr bwMode="auto">
          <a:xfrm>
            <a:off x="6827838" y="3986213"/>
            <a:ext cx="153987" cy="0"/>
          </a:xfrm>
          <a:custGeom>
            <a:avLst/>
            <a:gdLst>
              <a:gd name="T0" fmla="*/ 0 w 153034"/>
              <a:gd name="T1" fmla="*/ 153034 w 153034"/>
            </a:gdLst>
            <a:ahLst/>
            <a:cxnLst/>
            <a:rect l="T0" t="0" r="T1" b="0"/>
            <a:pathLst>
              <a:path w="153034">
                <a:moveTo>
                  <a:pt x="152581" y="0"/>
                </a:moveTo>
                <a:lnTo>
                  <a:pt x="0" y="0"/>
                </a:lnTo>
              </a:path>
            </a:pathLst>
          </a:custGeom>
          <a:noFill/>
          <a:ln w="33890">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3" name="object 71"/>
          <p:cNvSpPr>
            <a:spLocks noChangeArrowheads="1"/>
          </p:cNvSpPr>
          <p:nvPr/>
        </p:nvSpPr>
        <p:spPr bwMode="auto">
          <a:xfrm>
            <a:off x="1782763" y="3273425"/>
            <a:ext cx="50800" cy="15875"/>
          </a:xfrm>
          <a:custGeom>
            <a:avLst/>
            <a:gdLst>
              <a:gd name="T0" fmla="*/ 0 w 51435"/>
              <a:gd name="T1" fmla="*/ 0 h 17145"/>
              <a:gd name="T2" fmla="*/ 51435 w 51435"/>
              <a:gd name="T3" fmla="*/ 17145 h 17145"/>
            </a:gdLst>
            <a:ahLst/>
            <a:cxnLst/>
            <a:rect l="T0" t="T1" r="T2" b="T3"/>
            <a:pathLst>
              <a:path w="51435" h="17145">
                <a:moveTo>
                  <a:pt x="0" y="0"/>
                </a:moveTo>
                <a:lnTo>
                  <a:pt x="51012" y="16796"/>
                </a:lnTo>
              </a:path>
            </a:pathLst>
          </a:custGeom>
          <a:noFill/>
          <a:ln w="33888">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4" name="object 72"/>
          <p:cNvSpPr>
            <a:spLocks noChangeArrowheads="1"/>
          </p:cNvSpPr>
          <p:nvPr/>
        </p:nvSpPr>
        <p:spPr bwMode="auto">
          <a:xfrm>
            <a:off x="1833563" y="3289300"/>
            <a:ext cx="50800" cy="17463"/>
          </a:xfrm>
          <a:custGeom>
            <a:avLst/>
            <a:gdLst>
              <a:gd name="T0" fmla="*/ 0 w 51435"/>
              <a:gd name="T1" fmla="*/ 0 h 17779"/>
              <a:gd name="T2" fmla="*/ 51435 w 51435"/>
              <a:gd name="T3" fmla="*/ 17779 h 17779"/>
            </a:gdLst>
            <a:ahLst/>
            <a:cxnLst/>
            <a:rect l="T0" t="T1" r="T2" b="T3"/>
            <a:pathLst>
              <a:path w="51435" h="17779">
                <a:moveTo>
                  <a:pt x="0" y="0"/>
                </a:moveTo>
                <a:lnTo>
                  <a:pt x="51012" y="17305"/>
                </a:lnTo>
              </a:path>
            </a:pathLst>
          </a:custGeom>
          <a:noFill/>
          <a:ln w="33888">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5" name="object 73"/>
          <p:cNvSpPr>
            <a:spLocks noChangeArrowheads="1"/>
          </p:cNvSpPr>
          <p:nvPr/>
        </p:nvSpPr>
        <p:spPr bwMode="auto">
          <a:xfrm>
            <a:off x="1884363" y="3306763"/>
            <a:ext cx="33337" cy="50800"/>
          </a:xfrm>
          <a:custGeom>
            <a:avLst/>
            <a:gdLst>
              <a:gd name="T0" fmla="*/ 0 w 34289"/>
              <a:gd name="T1" fmla="*/ 0 h 50800"/>
              <a:gd name="T2" fmla="*/ 34289 w 34289"/>
              <a:gd name="T3" fmla="*/ 50800 h 50800"/>
            </a:gdLst>
            <a:ahLst/>
            <a:cxnLst/>
            <a:rect l="T0" t="T1" r="T2" b="T3"/>
            <a:pathLst>
              <a:path w="34289" h="50800">
                <a:moveTo>
                  <a:pt x="0" y="0"/>
                </a:moveTo>
                <a:lnTo>
                  <a:pt x="33856" y="50558"/>
                </a:lnTo>
              </a:path>
            </a:pathLst>
          </a:custGeom>
          <a:noFill/>
          <a:ln w="33873">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6" name="object 74"/>
          <p:cNvSpPr>
            <a:spLocks noChangeArrowheads="1"/>
          </p:cNvSpPr>
          <p:nvPr/>
        </p:nvSpPr>
        <p:spPr bwMode="auto">
          <a:xfrm>
            <a:off x="1917700" y="3357563"/>
            <a:ext cx="17463" cy="68262"/>
          </a:xfrm>
          <a:custGeom>
            <a:avLst/>
            <a:gdLst>
              <a:gd name="T0" fmla="*/ 0 w 17144"/>
              <a:gd name="T1" fmla="*/ 0 h 68579"/>
              <a:gd name="T2" fmla="*/ 17144 w 17144"/>
              <a:gd name="T3" fmla="*/ 68579 h 68579"/>
            </a:gdLst>
            <a:ahLst/>
            <a:cxnLst/>
            <a:rect l="T0" t="T1" r="T2" b="T3"/>
            <a:pathLst>
              <a:path w="17144" h="68579">
                <a:moveTo>
                  <a:pt x="0" y="0"/>
                </a:moveTo>
                <a:lnTo>
                  <a:pt x="17139" y="68032"/>
                </a:lnTo>
              </a:path>
            </a:pathLst>
          </a:custGeom>
          <a:noFill/>
          <a:ln w="33867">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7" name="object 75"/>
          <p:cNvSpPr>
            <a:spLocks noChangeArrowheads="1"/>
          </p:cNvSpPr>
          <p:nvPr/>
        </p:nvSpPr>
        <p:spPr bwMode="auto">
          <a:xfrm>
            <a:off x="1935163" y="3425825"/>
            <a:ext cx="50800" cy="134938"/>
          </a:xfrm>
          <a:custGeom>
            <a:avLst/>
            <a:gdLst>
              <a:gd name="T0" fmla="*/ 0 w 51435"/>
              <a:gd name="T1" fmla="*/ 0 h 135889"/>
              <a:gd name="T2" fmla="*/ 51435 w 51435"/>
              <a:gd name="T3" fmla="*/ 135889 h 135889"/>
            </a:gdLst>
            <a:ahLst/>
            <a:cxnLst/>
            <a:rect l="T0" t="T1" r="T2" b="T3"/>
            <a:pathLst>
              <a:path w="51435" h="135889">
                <a:moveTo>
                  <a:pt x="0" y="0"/>
                </a:moveTo>
                <a:lnTo>
                  <a:pt x="51012" y="135726"/>
                </a:lnTo>
              </a:path>
            </a:pathLst>
          </a:custGeom>
          <a:noFill/>
          <a:ln w="33869">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8" name="object 76"/>
          <p:cNvSpPr>
            <a:spLocks noChangeArrowheads="1"/>
          </p:cNvSpPr>
          <p:nvPr/>
        </p:nvSpPr>
        <p:spPr bwMode="auto">
          <a:xfrm>
            <a:off x="1985963" y="3560763"/>
            <a:ext cx="34925" cy="136525"/>
          </a:xfrm>
          <a:custGeom>
            <a:avLst/>
            <a:gdLst>
              <a:gd name="T0" fmla="*/ 0 w 34289"/>
              <a:gd name="T1" fmla="*/ 0 h 135889"/>
              <a:gd name="T2" fmla="*/ 34289 w 34289"/>
              <a:gd name="T3" fmla="*/ 135889 h 135889"/>
            </a:gdLst>
            <a:ahLst/>
            <a:cxnLst/>
            <a:rect l="T0" t="T1" r="T2" b="T3"/>
            <a:pathLst>
              <a:path w="34289" h="135889">
                <a:moveTo>
                  <a:pt x="0" y="0"/>
                </a:moveTo>
                <a:lnTo>
                  <a:pt x="33873" y="135726"/>
                </a:lnTo>
              </a:path>
            </a:pathLst>
          </a:custGeom>
          <a:noFill/>
          <a:ln w="33867">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09" name="object 77"/>
          <p:cNvSpPr>
            <a:spLocks noChangeArrowheads="1"/>
          </p:cNvSpPr>
          <p:nvPr/>
        </p:nvSpPr>
        <p:spPr bwMode="auto">
          <a:xfrm>
            <a:off x="2019300" y="3697288"/>
            <a:ext cx="52388" cy="101600"/>
          </a:xfrm>
          <a:custGeom>
            <a:avLst/>
            <a:gdLst>
              <a:gd name="T0" fmla="*/ 0 w 51435"/>
              <a:gd name="T1" fmla="*/ 0 h 102235"/>
              <a:gd name="T2" fmla="*/ 51435 w 51435"/>
              <a:gd name="T3" fmla="*/ 102235 h 102235"/>
            </a:gdLst>
            <a:ahLst/>
            <a:cxnLst/>
            <a:rect l="T0" t="T1" r="T2" b="T3"/>
            <a:pathLst>
              <a:path w="51435" h="102235">
                <a:moveTo>
                  <a:pt x="0" y="0"/>
                </a:moveTo>
                <a:lnTo>
                  <a:pt x="51012" y="101794"/>
                </a:lnTo>
              </a:path>
            </a:pathLst>
          </a:custGeom>
          <a:noFill/>
          <a:ln w="33871">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0" name="object 78"/>
          <p:cNvSpPr>
            <a:spLocks noChangeArrowheads="1"/>
          </p:cNvSpPr>
          <p:nvPr/>
        </p:nvSpPr>
        <p:spPr bwMode="auto">
          <a:xfrm>
            <a:off x="2071688" y="3798888"/>
            <a:ext cx="33337" cy="101600"/>
          </a:xfrm>
          <a:custGeom>
            <a:avLst/>
            <a:gdLst>
              <a:gd name="T0" fmla="*/ 0 w 34289"/>
              <a:gd name="T1" fmla="*/ 0 h 102235"/>
              <a:gd name="T2" fmla="*/ 34289 w 34289"/>
              <a:gd name="T3" fmla="*/ 102235 h 102235"/>
            </a:gdLst>
            <a:ahLst/>
            <a:cxnLst/>
            <a:rect l="T0" t="T1" r="T2" b="T3"/>
            <a:pathLst>
              <a:path w="34289" h="102235">
                <a:moveTo>
                  <a:pt x="0" y="0"/>
                </a:moveTo>
                <a:lnTo>
                  <a:pt x="33856" y="101964"/>
                </a:lnTo>
              </a:path>
            </a:pathLst>
          </a:custGeom>
          <a:noFill/>
          <a:ln w="33868">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1" name="object 79"/>
          <p:cNvSpPr>
            <a:spLocks noChangeArrowheads="1"/>
          </p:cNvSpPr>
          <p:nvPr/>
        </p:nvSpPr>
        <p:spPr bwMode="auto">
          <a:xfrm>
            <a:off x="2105025" y="3900488"/>
            <a:ext cx="50800" cy="52387"/>
          </a:xfrm>
          <a:custGeom>
            <a:avLst/>
            <a:gdLst>
              <a:gd name="T0" fmla="*/ 0 w 51435"/>
              <a:gd name="T1" fmla="*/ 0 h 51435"/>
              <a:gd name="T2" fmla="*/ 51435 w 51435"/>
              <a:gd name="T3" fmla="*/ 51435 h 51435"/>
            </a:gdLst>
            <a:ahLst/>
            <a:cxnLst/>
            <a:rect l="T0" t="T1" r="T2" b="T3"/>
            <a:pathLst>
              <a:path w="51435" h="51435">
                <a:moveTo>
                  <a:pt x="0" y="0"/>
                </a:moveTo>
                <a:lnTo>
                  <a:pt x="51012" y="51067"/>
                </a:lnTo>
              </a:path>
            </a:pathLst>
          </a:custGeom>
          <a:noFill/>
          <a:ln w="33878">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2" name="object 80"/>
          <p:cNvSpPr>
            <a:spLocks noChangeArrowheads="1"/>
          </p:cNvSpPr>
          <p:nvPr/>
        </p:nvSpPr>
        <p:spPr bwMode="auto">
          <a:xfrm>
            <a:off x="2155825" y="3951288"/>
            <a:ext cx="68263" cy="17462"/>
          </a:xfrm>
          <a:custGeom>
            <a:avLst/>
            <a:gdLst>
              <a:gd name="T0" fmla="*/ 0 w 67944"/>
              <a:gd name="T1" fmla="*/ 0 h 17145"/>
              <a:gd name="T2" fmla="*/ 67944 w 67944"/>
              <a:gd name="T3" fmla="*/ 17145 h 17145"/>
            </a:gdLst>
            <a:ahLst/>
            <a:cxnLst/>
            <a:rect l="T0" t="T1" r="T2" b="T3"/>
            <a:pathLst>
              <a:path w="67944" h="17145">
                <a:moveTo>
                  <a:pt x="0" y="0"/>
                </a:moveTo>
                <a:lnTo>
                  <a:pt x="67729" y="16796"/>
                </a:lnTo>
              </a:path>
            </a:pathLst>
          </a:custGeom>
          <a:noFill/>
          <a:ln w="33889">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3" name="object 81"/>
          <p:cNvSpPr>
            <a:spLocks noChangeArrowheads="1"/>
          </p:cNvSpPr>
          <p:nvPr/>
        </p:nvSpPr>
        <p:spPr bwMode="auto">
          <a:xfrm>
            <a:off x="2224088" y="3968750"/>
            <a:ext cx="85725" cy="17463"/>
          </a:xfrm>
          <a:custGeom>
            <a:avLst/>
            <a:gdLst>
              <a:gd name="T0" fmla="*/ 0 w 85725"/>
              <a:gd name="T1" fmla="*/ 0 h 17145"/>
              <a:gd name="T2" fmla="*/ 85725 w 85725"/>
              <a:gd name="T3" fmla="*/ 17145 h 17145"/>
            </a:gdLst>
            <a:ahLst/>
            <a:cxnLst/>
            <a:rect l="T0" t="T1" r="T2" b="T3"/>
            <a:pathLst>
              <a:path w="85725" h="17145">
                <a:moveTo>
                  <a:pt x="0" y="0"/>
                </a:moveTo>
                <a:lnTo>
                  <a:pt x="85343" y="17135"/>
                </a:lnTo>
              </a:path>
            </a:pathLst>
          </a:custGeom>
          <a:noFill/>
          <a:ln w="33889">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4" name="object 82"/>
          <p:cNvSpPr>
            <a:spLocks noChangeArrowheads="1"/>
          </p:cNvSpPr>
          <p:nvPr/>
        </p:nvSpPr>
        <p:spPr bwMode="auto">
          <a:xfrm>
            <a:off x="2308225" y="3986213"/>
            <a:ext cx="119063" cy="17462"/>
          </a:xfrm>
          <a:custGeom>
            <a:avLst/>
            <a:gdLst>
              <a:gd name="T0" fmla="*/ 0 w 118744"/>
              <a:gd name="T1" fmla="*/ 0 h 17145"/>
              <a:gd name="T2" fmla="*/ 118744 w 118744"/>
              <a:gd name="T3" fmla="*/ 17145 h 17145"/>
            </a:gdLst>
            <a:ahLst/>
            <a:cxnLst/>
            <a:rect l="T0" t="T1" r="T2" b="T3"/>
            <a:pathLst>
              <a:path w="118744" h="17145">
                <a:moveTo>
                  <a:pt x="0" y="0"/>
                </a:moveTo>
                <a:lnTo>
                  <a:pt x="118674" y="16796"/>
                </a:lnTo>
              </a:path>
            </a:pathLst>
          </a:custGeom>
          <a:noFill/>
          <a:ln w="3389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5" name="object 83"/>
          <p:cNvSpPr>
            <a:spLocks noChangeArrowheads="1"/>
          </p:cNvSpPr>
          <p:nvPr/>
        </p:nvSpPr>
        <p:spPr bwMode="auto">
          <a:xfrm>
            <a:off x="1714500" y="3273425"/>
            <a:ext cx="50800" cy="15875"/>
          </a:xfrm>
          <a:custGeom>
            <a:avLst/>
            <a:gdLst>
              <a:gd name="T0" fmla="*/ 0 w 51435"/>
              <a:gd name="T1" fmla="*/ 0 h 17145"/>
              <a:gd name="T2" fmla="*/ 51435 w 51435"/>
              <a:gd name="T3" fmla="*/ 17145 h 17145"/>
            </a:gdLst>
            <a:ahLst/>
            <a:cxnLst/>
            <a:rect l="T0" t="T1" r="T2" b="T3"/>
            <a:pathLst>
              <a:path w="51435" h="17145">
                <a:moveTo>
                  <a:pt x="51012" y="0"/>
                </a:moveTo>
                <a:lnTo>
                  <a:pt x="0" y="16796"/>
                </a:lnTo>
              </a:path>
            </a:pathLst>
          </a:custGeom>
          <a:noFill/>
          <a:ln w="33888">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6" name="object 84"/>
          <p:cNvSpPr>
            <a:spLocks noChangeArrowheads="1"/>
          </p:cNvSpPr>
          <p:nvPr/>
        </p:nvSpPr>
        <p:spPr bwMode="auto">
          <a:xfrm>
            <a:off x="1679575" y="3289300"/>
            <a:ext cx="34925" cy="17463"/>
          </a:xfrm>
          <a:custGeom>
            <a:avLst/>
            <a:gdLst>
              <a:gd name="T0" fmla="*/ 0 w 34289"/>
              <a:gd name="T1" fmla="*/ 0 h 17779"/>
              <a:gd name="T2" fmla="*/ 34289 w 34289"/>
              <a:gd name="T3" fmla="*/ 17779 h 17779"/>
            </a:gdLst>
            <a:ahLst/>
            <a:cxnLst/>
            <a:rect l="T0" t="T1" r="T2" b="T3"/>
            <a:pathLst>
              <a:path w="34289" h="17779">
                <a:moveTo>
                  <a:pt x="33873" y="0"/>
                </a:moveTo>
                <a:lnTo>
                  <a:pt x="0" y="17305"/>
                </a:lnTo>
              </a:path>
            </a:pathLst>
          </a:custGeom>
          <a:noFill/>
          <a:ln w="3388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7" name="object 85"/>
          <p:cNvSpPr>
            <a:spLocks noChangeArrowheads="1"/>
          </p:cNvSpPr>
          <p:nvPr/>
        </p:nvSpPr>
        <p:spPr bwMode="auto">
          <a:xfrm>
            <a:off x="1646238" y="3306763"/>
            <a:ext cx="34925" cy="50800"/>
          </a:xfrm>
          <a:custGeom>
            <a:avLst/>
            <a:gdLst>
              <a:gd name="T0" fmla="*/ 0 w 34289"/>
              <a:gd name="T1" fmla="*/ 0 h 50800"/>
              <a:gd name="T2" fmla="*/ 34289 w 34289"/>
              <a:gd name="T3" fmla="*/ 50800 h 50800"/>
            </a:gdLst>
            <a:ahLst/>
            <a:cxnLst/>
            <a:rect l="T0" t="T1" r="T2" b="T3"/>
            <a:pathLst>
              <a:path w="34289" h="50800">
                <a:moveTo>
                  <a:pt x="33856" y="0"/>
                </a:moveTo>
                <a:lnTo>
                  <a:pt x="0" y="50558"/>
                </a:lnTo>
              </a:path>
            </a:pathLst>
          </a:custGeom>
          <a:noFill/>
          <a:ln w="33873">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8" name="object 86"/>
          <p:cNvSpPr>
            <a:spLocks noChangeArrowheads="1"/>
          </p:cNvSpPr>
          <p:nvPr/>
        </p:nvSpPr>
        <p:spPr bwMode="auto">
          <a:xfrm>
            <a:off x="1612900" y="3357563"/>
            <a:ext cx="33338" cy="68262"/>
          </a:xfrm>
          <a:custGeom>
            <a:avLst/>
            <a:gdLst>
              <a:gd name="T0" fmla="*/ 0 w 34289"/>
              <a:gd name="T1" fmla="*/ 0 h 68579"/>
              <a:gd name="T2" fmla="*/ 34289 w 34289"/>
              <a:gd name="T3" fmla="*/ 68579 h 68579"/>
            </a:gdLst>
            <a:ahLst/>
            <a:cxnLst/>
            <a:rect l="T0" t="T1" r="T2" b="T3"/>
            <a:pathLst>
              <a:path w="34289" h="68579">
                <a:moveTo>
                  <a:pt x="33873" y="0"/>
                </a:moveTo>
                <a:lnTo>
                  <a:pt x="0" y="68032"/>
                </a:lnTo>
              </a:path>
            </a:pathLst>
          </a:custGeom>
          <a:noFill/>
          <a:ln w="33871">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19" name="object 87"/>
          <p:cNvSpPr>
            <a:spLocks noChangeArrowheads="1"/>
          </p:cNvSpPr>
          <p:nvPr/>
        </p:nvSpPr>
        <p:spPr bwMode="auto">
          <a:xfrm>
            <a:off x="1577975" y="3425825"/>
            <a:ext cx="34925" cy="134938"/>
          </a:xfrm>
          <a:custGeom>
            <a:avLst/>
            <a:gdLst>
              <a:gd name="T0" fmla="*/ 0 w 34290"/>
              <a:gd name="T1" fmla="*/ 0 h 135889"/>
              <a:gd name="T2" fmla="*/ 34290 w 34290"/>
              <a:gd name="T3" fmla="*/ 135889 h 135889"/>
            </a:gdLst>
            <a:ahLst/>
            <a:cxnLst/>
            <a:rect l="T0" t="T1" r="T2" b="T3"/>
            <a:pathLst>
              <a:path w="34290" h="135889">
                <a:moveTo>
                  <a:pt x="34279" y="0"/>
                </a:moveTo>
                <a:lnTo>
                  <a:pt x="0" y="135726"/>
                </a:lnTo>
              </a:path>
            </a:pathLst>
          </a:custGeom>
          <a:noFill/>
          <a:ln w="33867">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0" name="object 88"/>
          <p:cNvSpPr>
            <a:spLocks noChangeArrowheads="1"/>
          </p:cNvSpPr>
          <p:nvPr/>
        </p:nvSpPr>
        <p:spPr bwMode="auto">
          <a:xfrm>
            <a:off x="1527175" y="3560763"/>
            <a:ext cx="50800" cy="136525"/>
          </a:xfrm>
          <a:custGeom>
            <a:avLst/>
            <a:gdLst>
              <a:gd name="T0" fmla="*/ 0 w 51434"/>
              <a:gd name="T1" fmla="*/ 0 h 135889"/>
              <a:gd name="T2" fmla="*/ 51434 w 51434"/>
              <a:gd name="T3" fmla="*/ 135889 h 135889"/>
            </a:gdLst>
            <a:ahLst/>
            <a:cxnLst/>
            <a:rect l="T0" t="T1" r="T2" b="T3"/>
            <a:pathLst>
              <a:path w="51434" h="135889">
                <a:moveTo>
                  <a:pt x="51012" y="0"/>
                </a:moveTo>
                <a:lnTo>
                  <a:pt x="0" y="135726"/>
                </a:lnTo>
              </a:path>
            </a:pathLst>
          </a:custGeom>
          <a:noFill/>
          <a:ln w="33869">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1" name="object 89"/>
          <p:cNvSpPr>
            <a:spLocks noChangeArrowheads="1"/>
          </p:cNvSpPr>
          <p:nvPr/>
        </p:nvSpPr>
        <p:spPr bwMode="auto">
          <a:xfrm>
            <a:off x="1493838" y="3697288"/>
            <a:ext cx="33337" cy="101600"/>
          </a:xfrm>
          <a:custGeom>
            <a:avLst/>
            <a:gdLst>
              <a:gd name="T0" fmla="*/ 0 w 34290"/>
              <a:gd name="T1" fmla="*/ 0 h 102235"/>
              <a:gd name="T2" fmla="*/ 34290 w 34290"/>
              <a:gd name="T3" fmla="*/ 102235 h 102235"/>
            </a:gdLst>
            <a:ahLst/>
            <a:cxnLst/>
            <a:rect l="T0" t="T1" r="T2" b="T3"/>
            <a:pathLst>
              <a:path w="34290" h="102235">
                <a:moveTo>
                  <a:pt x="33873" y="0"/>
                </a:moveTo>
                <a:lnTo>
                  <a:pt x="0" y="101794"/>
                </a:lnTo>
              </a:path>
            </a:pathLst>
          </a:custGeom>
          <a:noFill/>
          <a:ln w="33868">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2" name="object 90"/>
          <p:cNvSpPr>
            <a:spLocks noChangeArrowheads="1"/>
          </p:cNvSpPr>
          <p:nvPr/>
        </p:nvSpPr>
        <p:spPr bwMode="auto">
          <a:xfrm>
            <a:off x="1441450" y="3798888"/>
            <a:ext cx="52388" cy="101600"/>
          </a:xfrm>
          <a:custGeom>
            <a:avLst/>
            <a:gdLst>
              <a:gd name="T0" fmla="*/ 0 w 51434"/>
              <a:gd name="T1" fmla="*/ 0 h 102235"/>
              <a:gd name="T2" fmla="*/ 51434 w 51434"/>
              <a:gd name="T3" fmla="*/ 102235 h 102235"/>
            </a:gdLst>
            <a:ahLst/>
            <a:cxnLst/>
            <a:rect l="T0" t="T1" r="T2" b="T3"/>
            <a:pathLst>
              <a:path w="51434" h="102235">
                <a:moveTo>
                  <a:pt x="50996" y="0"/>
                </a:moveTo>
                <a:lnTo>
                  <a:pt x="0" y="101964"/>
                </a:lnTo>
              </a:path>
            </a:pathLst>
          </a:custGeom>
          <a:noFill/>
          <a:ln w="33871">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3" name="object 91"/>
          <p:cNvSpPr>
            <a:spLocks noChangeArrowheads="1"/>
          </p:cNvSpPr>
          <p:nvPr/>
        </p:nvSpPr>
        <p:spPr bwMode="auto">
          <a:xfrm>
            <a:off x="1408113" y="3900488"/>
            <a:ext cx="34925" cy="52387"/>
          </a:xfrm>
          <a:custGeom>
            <a:avLst/>
            <a:gdLst>
              <a:gd name="T0" fmla="*/ 0 w 34290"/>
              <a:gd name="T1" fmla="*/ 0 h 51435"/>
              <a:gd name="T2" fmla="*/ 34290 w 34290"/>
              <a:gd name="T3" fmla="*/ 51435 h 51435"/>
            </a:gdLst>
            <a:ahLst/>
            <a:cxnLst/>
            <a:rect l="T0" t="T1" r="T2" b="T3"/>
            <a:pathLst>
              <a:path w="34290" h="51435">
                <a:moveTo>
                  <a:pt x="33873" y="0"/>
                </a:moveTo>
                <a:lnTo>
                  <a:pt x="0" y="51067"/>
                </a:lnTo>
              </a:path>
            </a:pathLst>
          </a:custGeom>
          <a:noFill/>
          <a:ln w="33873">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4" name="object 92"/>
          <p:cNvSpPr>
            <a:spLocks noChangeArrowheads="1"/>
          </p:cNvSpPr>
          <p:nvPr/>
        </p:nvSpPr>
        <p:spPr bwMode="auto">
          <a:xfrm>
            <a:off x="1339850" y="3951288"/>
            <a:ext cx="68263" cy="17462"/>
          </a:xfrm>
          <a:custGeom>
            <a:avLst/>
            <a:gdLst>
              <a:gd name="T0" fmla="*/ 0 w 68580"/>
              <a:gd name="T1" fmla="*/ 0 h 17145"/>
              <a:gd name="T2" fmla="*/ 68580 w 68580"/>
              <a:gd name="T3" fmla="*/ 17145 h 17145"/>
            </a:gdLst>
            <a:ahLst/>
            <a:cxnLst/>
            <a:rect l="T0" t="T1" r="T2" b="T3"/>
            <a:pathLst>
              <a:path w="68580" h="17145">
                <a:moveTo>
                  <a:pt x="68152" y="0"/>
                </a:moveTo>
                <a:lnTo>
                  <a:pt x="0" y="16796"/>
                </a:lnTo>
              </a:path>
            </a:pathLst>
          </a:custGeom>
          <a:noFill/>
          <a:ln w="33889">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5" name="object 93"/>
          <p:cNvSpPr>
            <a:spLocks noChangeArrowheads="1"/>
          </p:cNvSpPr>
          <p:nvPr/>
        </p:nvSpPr>
        <p:spPr bwMode="auto">
          <a:xfrm>
            <a:off x="1255713" y="3968750"/>
            <a:ext cx="84137" cy="17463"/>
          </a:xfrm>
          <a:custGeom>
            <a:avLst/>
            <a:gdLst>
              <a:gd name="T0" fmla="*/ 0 w 85090"/>
              <a:gd name="T1" fmla="*/ 0 h 17145"/>
              <a:gd name="T2" fmla="*/ 85090 w 85090"/>
              <a:gd name="T3" fmla="*/ 17145 h 17145"/>
            </a:gdLst>
            <a:ahLst/>
            <a:cxnLst/>
            <a:rect l="T0" t="T1" r="T2" b="T3"/>
            <a:pathLst>
              <a:path w="85090" h="17145">
                <a:moveTo>
                  <a:pt x="84869" y="0"/>
                </a:moveTo>
                <a:lnTo>
                  <a:pt x="0" y="17135"/>
                </a:lnTo>
              </a:path>
            </a:pathLst>
          </a:custGeom>
          <a:noFill/>
          <a:ln w="33889">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6" name="object 94"/>
          <p:cNvSpPr>
            <a:spLocks noChangeArrowheads="1"/>
          </p:cNvSpPr>
          <p:nvPr/>
        </p:nvSpPr>
        <p:spPr bwMode="auto">
          <a:xfrm>
            <a:off x="1136650" y="3986213"/>
            <a:ext cx="119063" cy="17462"/>
          </a:xfrm>
          <a:custGeom>
            <a:avLst/>
            <a:gdLst>
              <a:gd name="T0" fmla="*/ 0 w 119380"/>
              <a:gd name="T1" fmla="*/ 0 h 17145"/>
              <a:gd name="T2" fmla="*/ 119380 w 119380"/>
              <a:gd name="T3" fmla="*/ 17145 h 17145"/>
            </a:gdLst>
            <a:ahLst/>
            <a:cxnLst/>
            <a:rect l="T0" t="T1" r="T2" b="T3"/>
            <a:pathLst>
              <a:path w="119380" h="17145">
                <a:moveTo>
                  <a:pt x="118759" y="0"/>
                </a:moveTo>
                <a:lnTo>
                  <a:pt x="0" y="16796"/>
                </a:lnTo>
              </a:path>
            </a:pathLst>
          </a:custGeom>
          <a:noFill/>
          <a:ln w="3389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7" name="object 95"/>
          <p:cNvSpPr>
            <a:spLocks noChangeArrowheads="1"/>
          </p:cNvSpPr>
          <p:nvPr/>
        </p:nvSpPr>
        <p:spPr bwMode="auto">
          <a:xfrm>
            <a:off x="3889375" y="2916238"/>
            <a:ext cx="17463" cy="0"/>
          </a:xfrm>
          <a:custGeom>
            <a:avLst/>
            <a:gdLst>
              <a:gd name="T0" fmla="*/ 0 w 17145"/>
              <a:gd name="T1" fmla="*/ 17145 w 17145"/>
            </a:gdLst>
            <a:ahLst/>
            <a:cxnLst/>
            <a:rect l="T0" t="0" r="T1" b="0"/>
            <a:pathLst>
              <a:path w="17145">
                <a:moveTo>
                  <a:pt x="8307" y="-16945"/>
                </a:moveTo>
                <a:lnTo>
                  <a:pt x="8307" y="16945"/>
                </a:lnTo>
              </a:path>
            </a:pathLst>
          </a:custGeom>
          <a:noFill/>
          <a:ln w="1661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8" name="object 96"/>
          <p:cNvSpPr>
            <a:spLocks noChangeArrowheads="1"/>
          </p:cNvSpPr>
          <p:nvPr/>
        </p:nvSpPr>
        <p:spPr bwMode="auto">
          <a:xfrm>
            <a:off x="3905250" y="2916238"/>
            <a:ext cx="0" cy="119062"/>
          </a:xfrm>
          <a:custGeom>
            <a:avLst/>
            <a:gdLst>
              <a:gd name="T0" fmla="*/ 0 h 118744"/>
              <a:gd name="T1" fmla="*/ 118744 h 118744"/>
            </a:gdLst>
            <a:ahLst/>
            <a:cxnLst/>
            <a:rect l="0" t="T0" r="0" b="T1"/>
            <a:pathLst>
              <a:path h="118744">
                <a:moveTo>
                  <a:pt x="0" y="0"/>
                </a:moveTo>
                <a:lnTo>
                  <a:pt x="0" y="118590"/>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29" name="object 97"/>
          <p:cNvSpPr>
            <a:spLocks noChangeArrowheads="1"/>
          </p:cNvSpPr>
          <p:nvPr/>
        </p:nvSpPr>
        <p:spPr bwMode="auto">
          <a:xfrm>
            <a:off x="3905250" y="3035300"/>
            <a:ext cx="17463" cy="85725"/>
          </a:xfrm>
          <a:custGeom>
            <a:avLst/>
            <a:gdLst>
              <a:gd name="T0" fmla="*/ 0 w 17145"/>
              <a:gd name="T1" fmla="*/ 0 h 85089"/>
              <a:gd name="T2" fmla="*/ 17145 w 17145"/>
              <a:gd name="T3" fmla="*/ 85089 h 85089"/>
            </a:gdLst>
            <a:ahLst/>
            <a:cxnLst/>
            <a:rect l="T0" t="T1" r="T2" b="T3"/>
            <a:pathLst>
              <a:path w="17145" h="85089">
                <a:moveTo>
                  <a:pt x="0" y="0"/>
                </a:moveTo>
                <a:lnTo>
                  <a:pt x="17123" y="84998"/>
                </a:lnTo>
              </a:path>
            </a:pathLst>
          </a:custGeom>
          <a:noFill/>
          <a:ln w="33867">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0" name="object 98"/>
          <p:cNvSpPr>
            <a:spLocks noChangeArrowheads="1"/>
          </p:cNvSpPr>
          <p:nvPr/>
        </p:nvSpPr>
        <p:spPr bwMode="auto">
          <a:xfrm>
            <a:off x="3922713" y="3121025"/>
            <a:ext cx="0" cy="203200"/>
          </a:xfrm>
          <a:custGeom>
            <a:avLst/>
            <a:gdLst>
              <a:gd name="T0" fmla="*/ 0 h 203835"/>
              <a:gd name="T1" fmla="*/ 203835 h 203835"/>
            </a:gdLst>
            <a:ahLst/>
            <a:cxnLst/>
            <a:rect l="0" t="T0" r="0" b="T1"/>
            <a:pathLst>
              <a:path h="203835">
                <a:moveTo>
                  <a:pt x="0" y="0"/>
                </a:moveTo>
                <a:lnTo>
                  <a:pt x="0" y="203622"/>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1" name="object 99"/>
          <p:cNvSpPr>
            <a:spLocks noChangeArrowheads="1"/>
          </p:cNvSpPr>
          <p:nvPr/>
        </p:nvSpPr>
        <p:spPr bwMode="auto">
          <a:xfrm>
            <a:off x="3922713" y="3341688"/>
            <a:ext cx="17462" cy="203200"/>
          </a:xfrm>
          <a:custGeom>
            <a:avLst/>
            <a:gdLst>
              <a:gd name="T0" fmla="*/ 0 w 17779"/>
              <a:gd name="T1" fmla="*/ 0 h 203835"/>
              <a:gd name="T2" fmla="*/ 17779 w 17779"/>
              <a:gd name="T3" fmla="*/ 203835 h 203835"/>
            </a:gdLst>
            <a:ahLst/>
            <a:cxnLst/>
            <a:rect l="T0" t="T1" r="T2" b="T3"/>
            <a:pathLst>
              <a:path w="17779" h="203835">
                <a:moveTo>
                  <a:pt x="8646" y="-16933"/>
                </a:moveTo>
                <a:lnTo>
                  <a:pt x="8646" y="220522"/>
                </a:lnTo>
              </a:path>
            </a:pathLst>
          </a:custGeom>
          <a:noFill/>
          <a:ln w="5115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2" name="object 100"/>
          <p:cNvSpPr>
            <a:spLocks noChangeArrowheads="1"/>
          </p:cNvSpPr>
          <p:nvPr/>
        </p:nvSpPr>
        <p:spPr bwMode="auto">
          <a:xfrm>
            <a:off x="3940175" y="3544888"/>
            <a:ext cx="0" cy="169862"/>
          </a:xfrm>
          <a:custGeom>
            <a:avLst/>
            <a:gdLst>
              <a:gd name="T0" fmla="*/ 0 h 170179"/>
              <a:gd name="T1" fmla="*/ 170179 h 170179"/>
            </a:gdLst>
            <a:ahLst/>
            <a:cxnLst/>
            <a:rect l="0" t="T0" r="0" b="T1"/>
            <a:pathLst>
              <a:path h="170179">
                <a:moveTo>
                  <a:pt x="0" y="0"/>
                </a:moveTo>
                <a:lnTo>
                  <a:pt x="0" y="169658"/>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3" name="object 101"/>
          <p:cNvSpPr>
            <a:spLocks noChangeArrowheads="1"/>
          </p:cNvSpPr>
          <p:nvPr/>
        </p:nvSpPr>
        <p:spPr bwMode="auto">
          <a:xfrm>
            <a:off x="3940175" y="3714750"/>
            <a:ext cx="0" cy="134938"/>
          </a:xfrm>
          <a:custGeom>
            <a:avLst/>
            <a:gdLst>
              <a:gd name="T0" fmla="*/ 0 h 135889"/>
              <a:gd name="T1" fmla="*/ 135889 h 135889"/>
            </a:gdLst>
            <a:ahLst/>
            <a:cxnLst/>
            <a:rect l="0" t="T0" r="0" b="T1"/>
            <a:pathLst>
              <a:path h="135889">
                <a:moveTo>
                  <a:pt x="0" y="0"/>
                </a:moveTo>
                <a:lnTo>
                  <a:pt x="0" y="135896"/>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4" name="object 102"/>
          <p:cNvSpPr>
            <a:spLocks noChangeArrowheads="1"/>
          </p:cNvSpPr>
          <p:nvPr/>
        </p:nvSpPr>
        <p:spPr bwMode="auto">
          <a:xfrm>
            <a:off x="3940175" y="3849688"/>
            <a:ext cx="17463" cy="68262"/>
          </a:xfrm>
          <a:custGeom>
            <a:avLst/>
            <a:gdLst>
              <a:gd name="T0" fmla="*/ 0 w 17145"/>
              <a:gd name="T1" fmla="*/ 0 h 67945"/>
              <a:gd name="T2" fmla="*/ 17145 w 17145"/>
              <a:gd name="T3" fmla="*/ 67945 h 67945"/>
            </a:gdLst>
            <a:ahLst/>
            <a:cxnLst/>
            <a:rect l="T0" t="T1" r="T2" b="T3"/>
            <a:pathLst>
              <a:path w="17145" h="67945">
                <a:moveTo>
                  <a:pt x="0" y="0"/>
                </a:moveTo>
                <a:lnTo>
                  <a:pt x="16614" y="67863"/>
                </a:lnTo>
              </a:path>
            </a:pathLst>
          </a:custGeom>
          <a:noFill/>
          <a:ln w="33867">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5" name="object 103"/>
          <p:cNvSpPr>
            <a:spLocks noChangeArrowheads="1"/>
          </p:cNvSpPr>
          <p:nvPr/>
        </p:nvSpPr>
        <p:spPr bwMode="auto">
          <a:xfrm>
            <a:off x="3956050" y="3917950"/>
            <a:ext cx="17463" cy="50800"/>
          </a:xfrm>
          <a:custGeom>
            <a:avLst/>
            <a:gdLst>
              <a:gd name="T0" fmla="*/ 0 w 17145"/>
              <a:gd name="T1" fmla="*/ 0 h 50800"/>
              <a:gd name="T2" fmla="*/ 17145 w 17145"/>
              <a:gd name="T3" fmla="*/ 50800 h 50800"/>
            </a:gdLst>
            <a:ahLst/>
            <a:cxnLst/>
            <a:rect l="T0" t="T1" r="T2" b="T3"/>
            <a:pathLst>
              <a:path w="17145" h="50800">
                <a:moveTo>
                  <a:pt x="0" y="0"/>
                </a:moveTo>
                <a:lnTo>
                  <a:pt x="17123" y="50727"/>
                </a:lnTo>
              </a:path>
            </a:pathLst>
          </a:custGeom>
          <a:noFill/>
          <a:ln w="3386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6" name="object 104"/>
          <p:cNvSpPr>
            <a:spLocks noChangeArrowheads="1"/>
          </p:cNvSpPr>
          <p:nvPr/>
        </p:nvSpPr>
        <p:spPr bwMode="auto">
          <a:xfrm>
            <a:off x="3973513" y="3968750"/>
            <a:ext cx="17462" cy="17463"/>
          </a:xfrm>
          <a:custGeom>
            <a:avLst/>
            <a:gdLst>
              <a:gd name="T0" fmla="*/ 0 w 17145"/>
              <a:gd name="T1" fmla="*/ 0 h 17145"/>
              <a:gd name="T2" fmla="*/ 17145 w 17145"/>
              <a:gd name="T3" fmla="*/ 17145 h 17145"/>
            </a:gdLst>
            <a:ahLst/>
            <a:cxnLst/>
            <a:rect l="T0" t="T1" r="T2" b="T3"/>
            <a:pathLst>
              <a:path w="17145" h="17145">
                <a:moveTo>
                  <a:pt x="0" y="0"/>
                </a:moveTo>
                <a:lnTo>
                  <a:pt x="17123" y="17135"/>
                </a:lnTo>
              </a:path>
            </a:pathLst>
          </a:custGeom>
          <a:noFill/>
          <a:ln w="3387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7" name="object 105"/>
          <p:cNvSpPr>
            <a:spLocks noChangeArrowheads="1"/>
          </p:cNvSpPr>
          <p:nvPr/>
        </p:nvSpPr>
        <p:spPr bwMode="auto">
          <a:xfrm>
            <a:off x="3990975" y="3986213"/>
            <a:ext cx="17463" cy="17462"/>
          </a:xfrm>
          <a:custGeom>
            <a:avLst/>
            <a:gdLst>
              <a:gd name="T0" fmla="*/ 0 w 17145"/>
              <a:gd name="T1" fmla="*/ 0 h 17145"/>
              <a:gd name="T2" fmla="*/ 17145 w 17145"/>
              <a:gd name="T3" fmla="*/ 17145 h 17145"/>
            </a:gdLst>
            <a:ahLst/>
            <a:cxnLst/>
            <a:rect l="T0" t="T1" r="T2" b="T3"/>
            <a:pathLst>
              <a:path w="17145" h="17145">
                <a:moveTo>
                  <a:pt x="0" y="0"/>
                </a:moveTo>
                <a:lnTo>
                  <a:pt x="16783" y="16796"/>
                </a:lnTo>
              </a:path>
            </a:pathLst>
          </a:custGeom>
          <a:noFill/>
          <a:ln w="3387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8" name="object 106"/>
          <p:cNvSpPr>
            <a:spLocks noChangeArrowheads="1"/>
          </p:cNvSpPr>
          <p:nvPr/>
        </p:nvSpPr>
        <p:spPr bwMode="auto">
          <a:xfrm>
            <a:off x="3871913" y="2916238"/>
            <a:ext cx="17462" cy="0"/>
          </a:xfrm>
          <a:custGeom>
            <a:avLst/>
            <a:gdLst>
              <a:gd name="T0" fmla="*/ 0 w 17145"/>
              <a:gd name="T1" fmla="*/ 17145 w 17145"/>
            </a:gdLst>
            <a:ahLst/>
            <a:cxnLst/>
            <a:rect l="T0" t="0" r="T1" b="0"/>
            <a:pathLst>
              <a:path w="17145">
                <a:moveTo>
                  <a:pt x="17123" y="0"/>
                </a:moveTo>
                <a:lnTo>
                  <a:pt x="0" y="0"/>
                </a:lnTo>
              </a:path>
            </a:pathLst>
          </a:custGeom>
          <a:noFill/>
          <a:ln w="338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39" name="object 107"/>
          <p:cNvSpPr>
            <a:spLocks noChangeArrowheads="1"/>
          </p:cNvSpPr>
          <p:nvPr/>
        </p:nvSpPr>
        <p:spPr bwMode="auto">
          <a:xfrm>
            <a:off x="3871913" y="2916238"/>
            <a:ext cx="0" cy="50800"/>
          </a:xfrm>
          <a:custGeom>
            <a:avLst/>
            <a:gdLst>
              <a:gd name="T0" fmla="*/ 0 h 50800"/>
              <a:gd name="T1" fmla="*/ 50800 h 50800"/>
            </a:gdLst>
            <a:ahLst/>
            <a:cxnLst/>
            <a:rect l="0" t="T0" r="0" b="T1"/>
            <a:pathLst>
              <a:path h="50800">
                <a:moveTo>
                  <a:pt x="-16933" y="25363"/>
                </a:moveTo>
                <a:lnTo>
                  <a:pt x="16933" y="25363"/>
                </a:lnTo>
              </a:path>
            </a:pathLst>
          </a:custGeom>
          <a:noFill/>
          <a:ln w="50727">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0" name="object 108"/>
          <p:cNvSpPr>
            <a:spLocks noChangeArrowheads="1"/>
          </p:cNvSpPr>
          <p:nvPr/>
        </p:nvSpPr>
        <p:spPr bwMode="auto">
          <a:xfrm>
            <a:off x="3854450" y="2967038"/>
            <a:ext cx="17463" cy="68262"/>
          </a:xfrm>
          <a:custGeom>
            <a:avLst/>
            <a:gdLst>
              <a:gd name="T0" fmla="*/ 0 w 17779"/>
              <a:gd name="T1" fmla="*/ 0 h 67944"/>
              <a:gd name="T2" fmla="*/ 17779 w 17779"/>
              <a:gd name="T3" fmla="*/ 67944 h 67944"/>
            </a:gdLst>
            <a:ahLst/>
            <a:cxnLst/>
            <a:rect l="T0" t="T1" r="T2" b="T3"/>
            <a:pathLst>
              <a:path w="17779" h="67944">
                <a:moveTo>
                  <a:pt x="17292" y="0"/>
                </a:moveTo>
                <a:lnTo>
                  <a:pt x="0" y="67863"/>
                </a:lnTo>
              </a:path>
            </a:pathLst>
          </a:custGeom>
          <a:noFill/>
          <a:ln w="33867">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1" name="object 109"/>
          <p:cNvSpPr>
            <a:spLocks noChangeArrowheads="1"/>
          </p:cNvSpPr>
          <p:nvPr/>
        </p:nvSpPr>
        <p:spPr bwMode="auto">
          <a:xfrm>
            <a:off x="3854450" y="3035300"/>
            <a:ext cx="0" cy="85725"/>
          </a:xfrm>
          <a:custGeom>
            <a:avLst/>
            <a:gdLst>
              <a:gd name="T0" fmla="*/ 0 h 85089"/>
              <a:gd name="T1" fmla="*/ 85089 h 85089"/>
            </a:gdLst>
            <a:ahLst/>
            <a:cxnLst/>
            <a:rect l="0" t="T0" r="0" b="T1"/>
            <a:pathLst>
              <a:path h="85089">
                <a:moveTo>
                  <a:pt x="0" y="0"/>
                </a:moveTo>
                <a:lnTo>
                  <a:pt x="0" y="84998"/>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2" name="object 110"/>
          <p:cNvSpPr>
            <a:spLocks noChangeArrowheads="1"/>
          </p:cNvSpPr>
          <p:nvPr/>
        </p:nvSpPr>
        <p:spPr bwMode="auto">
          <a:xfrm>
            <a:off x="3854450" y="3121025"/>
            <a:ext cx="0" cy="220663"/>
          </a:xfrm>
          <a:custGeom>
            <a:avLst/>
            <a:gdLst>
              <a:gd name="T0" fmla="*/ 0 h 220979"/>
              <a:gd name="T1" fmla="*/ 220979 h 220979"/>
            </a:gdLst>
            <a:ahLst/>
            <a:cxnLst/>
            <a:rect l="0" t="T0" r="0" b="T1"/>
            <a:pathLst>
              <a:path h="220979">
                <a:moveTo>
                  <a:pt x="0" y="0"/>
                </a:moveTo>
                <a:lnTo>
                  <a:pt x="0" y="220555"/>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3" name="object 111"/>
          <p:cNvSpPr>
            <a:spLocks noChangeArrowheads="1"/>
          </p:cNvSpPr>
          <p:nvPr/>
        </p:nvSpPr>
        <p:spPr bwMode="auto">
          <a:xfrm>
            <a:off x="3838575" y="3341688"/>
            <a:ext cx="15875" cy="203200"/>
          </a:xfrm>
          <a:custGeom>
            <a:avLst/>
            <a:gdLst>
              <a:gd name="T0" fmla="*/ 0 w 17145"/>
              <a:gd name="T1" fmla="*/ 0 h 203835"/>
              <a:gd name="T2" fmla="*/ 17145 w 17145"/>
              <a:gd name="T3" fmla="*/ 203835 h 203835"/>
            </a:gdLst>
            <a:ahLst/>
            <a:cxnLst/>
            <a:rect l="T0" t="T1" r="T2" b="T3"/>
            <a:pathLst>
              <a:path w="17145" h="203835">
                <a:moveTo>
                  <a:pt x="8307" y="-16933"/>
                </a:moveTo>
                <a:lnTo>
                  <a:pt x="8307" y="220522"/>
                </a:lnTo>
              </a:path>
            </a:pathLst>
          </a:custGeom>
          <a:noFill/>
          <a:ln w="5048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4" name="object 112"/>
          <p:cNvSpPr>
            <a:spLocks noChangeArrowheads="1"/>
          </p:cNvSpPr>
          <p:nvPr/>
        </p:nvSpPr>
        <p:spPr bwMode="auto">
          <a:xfrm>
            <a:off x="3838575" y="3544888"/>
            <a:ext cx="0" cy="169862"/>
          </a:xfrm>
          <a:custGeom>
            <a:avLst/>
            <a:gdLst>
              <a:gd name="T0" fmla="*/ 0 h 170179"/>
              <a:gd name="T1" fmla="*/ 170179 h 170179"/>
            </a:gdLst>
            <a:ahLst/>
            <a:cxnLst/>
            <a:rect l="0" t="T0" r="0" b="T1"/>
            <a:pathLst>
              <a:path h="170179">
                <a:moveTo>
                  <a:pt x="0" y="0"/>
                </a:moveTo>
                <a:lnTo>
                  <a:pt x="0" y="169658"/>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5" name="object 113"/>
          <p:cNvSpPr>
            <a:spLocks noChangeArrowheads="1"/>
          </p:cNvSpPr>
          <p:nvPr/>
        </p:nvSpPr>
        <p:spPr bwMode="auto">
          <a:xfrm>
            <a:off x="3821113" y="3714750"/>
            <a:ext cx="17462" cy="134938"/>
          </a:xfrm>
          <a:custGeom>
            <a:avLst/>
            <a:gdLst>
              <a:gd name="T0" fmla="*/ 0 w 17145"/>
              <a:gd name="T1" fmla="*/ 0 h 135889"/>
              <a:gd name="T2" fmla="*/ 17145 w 17145"/>
              <a:gd name="T3" fmla="*/ 135889 h 135889"/>
            </a:gdLst>
            <a:ahLst/>
            <a:cxnLst/>
            <a:rect l="T0" t="T1" r="T2" b="T3"/>
            <a:pathLst>
              <a:path w="17145" h="135889">
                <a:moveTo>
                  <a:pt x="17123" y="0"/>
                </a:moveTo>
                <a:lnTo>
                  <a:pt x="0" y="135896"/>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6" name="object 114"/>
          <p:cNvSpPr>
            <a:spLocks noChangeArrowheads="1"/>
          </p:cNvSpPr>
          <p:nvPr/>
        </p:nvSpPr>
        <p:spPr bwMode="auto">
          <a:xfrm>
            <a:off x="3821113" y="3849688"/>
            <a:ext cx="0" cy="68262"/>
          </a:xfrm>
          <a:custGeom>
            <a:avLst/>
            <a:gdLst>
              <a:gd name="T0" fmla="*/ 0 h 67945"/>
              <a:gd name="T1" fmla="*/ 67945 h 67945"/>
            </a:gdLst>
            <a:ahLst/>
            <a:cxnLst/>
            <a:rect l="0" t="T0" r="0" b="T1"/>
            <a:pathLst>
              <a:path h="67945">
                <a:moveTo>
                  <a:pt x="0" y="0"/>
                </a:moveTo>
                <a:lnTo>
                  <a:pt x="0" y="67863"/>
                </a:lnTo>
              </a:path>
            </a:pathLst>
          </a:custGeom>
          <a:noFill/>
          <a:ln w="3386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7" name="object 115"/>
          <p:cNvSpPr>
            <a:spLocks noChangeArrowheads="1"/>
          </p:cNvSpPr>
          <p:nvPr/>
        </p:nvSpPr>
        <p:spPr bwMode="auto">
          <a:xfrm>
            <a:off x="3803650" y="3917950"/>
            <a:ext cx="17463" cy="50800"/>
          </a:xfrm>
          <a:custGeom>
            <a:avLst/>
            <a:gdLst>
              <a:gd name="T0" fmla="*/ 0 w 17145"/>
              <a:gd name="T1" fmla="*/ 0 h 50800"/>
              <a:gd name="T2" fmla="*/ 17145 w 17145"/>
              <a:gd name="T3" fmla="*/ 50800 h 50800"/>
            </a:gdLst>
            <a:ahLst/>
            <a:cxnLst/>
            <a:rect l="T0" t="T1" r="T2" b="T3"/>
            <a:pathLst>
              <a:path w="17145" h="50800">
                <a:moveTo>
                  <a:pt x="16783" y="0"/>
                </a:moveTo>
                <a:lnTo>
                  <a:pt x="0" y="50727"/>
                </a:lnTo>
              </a:path>
            </a:pathLst>
          </a:custGeom>
          <a:noFill/>
          <a:ln w="3386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8" name="object 116"/>
          <p:cNvSpPr>
            <a:spLocks noChangeArrowheads="1"/>
          </p:cNvSpPr>
          <p:nvPr/>
        </p:nvSpPr>
        <p:spPr bwMode="auto">
          <a:xfrm>
            <a:off x="3786188" y="3968750"/>
            <a:ext cx="17462" cy="17463"/>
          </a:xfrm>
          <a:custGeom>
            <a:avLst/>
            <a:gdLst>
              <a:gd name="T0" fmla="*/ 0 w 17145"/>
              <a:gd name="T1" fmla="*/ 0 h 17145"/>
              <a:gd name="T2" fmla="*/ 17145 w 17145"/>
              <a:gd name="T3" fmla="*/ 17145 h 17145"/>
            </a:gdLst>
            <a:ahLst/>
            <a:cxnLst/>
            <a:rect l="T0" t="T1" r="T2" b="T3"/>
            <a:pathLst>
              <a:path w="17145" h="17145">
                <a:moveTo>
                  <a:pt x="17123" y="0"/>
                </a:moveTo>
                <a:lnTo>
                  <a:pt x="0" y="17135"/>
                </a:lnTo>
              </a:path>
            </a:pathLst>
          </a:custGeom>
          <a:noFill/>
          <a:ln w="3387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49" name="object 117"/>
          <p:cNvSpPr>
            <a:spLocks noChangeArrowheads="1"/>
          </p:cNvSpPr>
          <p:nvPr/>
        </p:nvSpPr>
        <p:spPr bwMode="auto">
          <a:xfrm>
            <a:off x="3770313" y="3986213"/>
            <a:ext cx="15875" cy="17462"/>
          </a:xfrm>
          <a:custGeom>
            <a:avLst/>
            <a:gdLst>
              <a:gd name="T0" fmla="*/ 0 w 17145"/>
              <a:gd name="T1" fmla="*/ 0 h 17145"/>
              <a:gd name="T2" fmla="*/ 17145 w 17145"/>
              <a:gd name="T3" fmla="*/ 17145 h 17145"/>
            </a:gdLst>
            <a:ahLst/>
            <a:cxnLst/>
            <a:rect l="T0" t="T1" r="T2" b="T3"/>
            <a:pathLst>
              <a:path w="17145" h="17145">
                <a:moveTo>
                  <a:pt x="17123" y="0"/>
                </a:moveTo>
                <a:lnTo>
                  <a:pt x="0" y="16796"/>
                </a:lnTo>
              </a:path>
            </a:pathLst>
          </a:custGeom>
          <a:noFill/>
          <a:ln w="3387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50" name="object 118"/>
          <p:cNvSpPr>
            <a:spLocks noChangeArrowheads="1"/>
          </p:cNvSpPr>
          <p:nvPr/>
        </p:nvSpPr>
        <p:spPr bwMode="auto">
          <a:xfrm>
            <a:off x="3294063" y="1203325"/>
            <a:ext cx="2719387" cy="679450"/>
          </a:xfrm>
          <a:custGeom>
            <a:avLst/>
            <a:gdLst>
              <a:gd name="T0" fmla="*/ 0 w 2719070"/>
              <a:gd name="T1" fmla="*/ 0 h 679450"/>
              <a:gd name="T2" fmla="*/ 2719070 w 2719070"/>
              <a:gd name="T3" fmla="*/ 679450 h 679450"/>
            </a:gdLst>
            <a:ahLst/>
            <a:cxnLst/>
            <a:rect l="T0" t="T1" r="T2" b="T3"/>
            <a:pathLst>
              <a:path w="2719070" h="679450">
                <a:moveTo>
                  <a:pt x="0" y="678903"/>
                </a:moveTo>
                <a:lnTo>
                  <a:pt x="2718489" y="678903"/>
                </a:lnTo>
                <a:lnTo>
                  <a:pt x="2718489" y="0"/>
                </a:lnTo>
                <a:lnTo>
                  <a:pt x="0" y="0"/>
                </a:lnTo>
                <a:lnTo>
                  <a:pt x="0" y="6789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51" name="object 119"/>
          <p:cNvSpPr>
            <a:spLocks noChangeArrowheads="1"/>
          </p:cNvSpPr>
          <p:nvPr/>
        </p:nvSpPr>
        <p:spPr bwMode="auto">
          <a:xfrm>
            <a:off x="4194175" y="1287463"/>
            <a:ext cx="238125" cy="187325"/>
          </a:xfrm>
          <a:custGeom>
            <a:avLst/>
            <a:gdLst>
              <a:gd name="T0" fmla="*/ 0 w 238125"/>
              <a:gd name="T1" fmla="*/ 0 h 186690"/>
              <a:gd name="T2" fmla="*/ 238125 w 238125"/>
              <a:gd name="T3" fmla="*/ 186690 h 186690"/>
            </a:gdLst>
            <a:ahLst/>
            <a:cxnLst/>
            <a:rect l="T0" t="T1" r="T2" b="T3"/>
            <a:pathLst>
              <a:path w="238125" h="186690">
                <a:moveTo>
                  <a:pt x="0" y="0"/>
                </a:moveTo>
                <a:lnTo>
                  <a:pt x="0" y="186454"/>
                </a:lnTo>
                <a:lnTo>
                  <a:pt x="238026" y="846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52" name="object 120"/>
          <p:cNvSpPr>
            <a:spLocks noChangeArrowheads="1"/>
          </p:cNvSpPr>
          <p:nvPr/>
        </p:nvSpPr>
        <p:spPr bwMode="auto">
          <a:xfrm>
            <a:off x="3735388" y="1389063"/>
            <a:ext cx="458787" cy="0"/>
          </a:xfrm>
          <a:custGeom>
            <a:avLst/>
            <a:gdLst>
              <a:gd name="T0" fmla="*/ 0 w 459104"/>
              <a:gd name="T1" fmla="*/ 459104 w 459104"/>
            </a:gdLst>
            <a:ahLst/>
            <a:cxnLst/>
            <a:rect l="T0" t="0" r="T1" b="0"/>
            <a:pathLst>
              <a:path w="459104">
                <a:moveTo>
                  <a:pt x="0" y="0"/>
                </a:moveTo>
                <a:lnTo>
                  <a:pt x="458591" y="0"/>
                </a:lnTo>
              </a:path>
            </a:pathLst>
          </a:custGeom>
          <a:noFill/>
          <a:ln w="338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53" name="object 121"/>
          <p:cNvSpPr>
            <a:spLocks noChangeArrowheads="1"/>
          </p:cNvSpPr>
          <p:nvPr/>
        </p:nvSpPr>
        <p:spPr bwMode="auto">
          <a:xfrm>
            <a:off x="3005138" y="1474788"/>
            <a:ext cx="254000" cy="169862"/>
          </a:xfrm>
          <a:custGeom>
            <a:avLst/>
            <a:gdLst>
              <a:gd name="T0" fmla="*/ 0 w 254635"/>
              <a:gd name="T1" fmla="*/ 0 h 170180"/>
              <a:gd name="T2" fmla="*/ 254635 w 254635"/>
              <a:gd name="T3" fmla="*/ 170180 h 170180"/>
            </a:gdLst>
            <a:ahLst/>
            <a:cxnLst/>
            <a:rect l="T0" t="T1" r="T2" b="T3"/>
            <a:pathLst>
              <a:path w="254635" h="170180">
                <a:moveTo>
                  <a:pt x="0" y="0"/>
                </a:moveTo>
                <a:lnTo>
                  <a:pt x="118843" y="84998"/>
                </a:lnTo>
                <a:lnTo>
                  <a:pt x="0" y="169658"/>
                </a:lnTo>
                <a:lnTo>
                  <a:pt x="254641" y="101794"/>
                </a:lnTo>
                <a:lnTo>
                  <a:pt x="0" y="0"/>
                </a:lnTo>
                <a:close/>
              </a:path>
            </a:pathLst>
          </a:cu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54" name="object 122"/>
          <p:cNvSpPr>
            <a:spLocks noChangeArrowheads="1"/>
          </p:cNvSpPr>
          <p:nvPr/>
        </p:nvSpPr>
        <p:spPr bwMode="auto">
          <a:xfrm>
            <a:off x="2767013" y="1576388"/>
            <a:ext cx="374650" cy="0"/>
          </a:xfrm>
          <a:custGeom>
            <a:avLst/>
            <a:gdLst>
              <a:gd name="T0" fmla="*/ 0 w 374014"/>
              <a:gd name="T1" fmla="*/ 374014 w 374014"/>
            </a:gdLst>
            <a:ahLst/>
            <a:cxnLst/>
            <a:rect l="T0" t="0" r="T1" b="0"/>
            <a:pathLst>
              <a:path w="374014">
                <a:moveTo>
                  <a:pt x="0" y="0"/>
                </a:moveTo>
                <a:lnTo>
                  <a:pt x="373824" y="0"/>
                </a:lnTo>
              </a:path>
            </a:pathLst>
          </a:custGeom>
          <a:noFill/>
          <a:ln w="3389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55" name="object 123"/>
          <p:cNvSpPr>
            <a:spLocks noChangeArrowheads="1"/>
          </p:cNvSpPr>
          <p:nvPr/>
        </p:nvSpPr>
        <p:spPr bwMode="auto">
          <a:xfrm>
            <a:off x="3022600" y="1627188"/>
            <a:ext cx="254000" cy="187325"/>
          </a:xfrm>
          <a:custGeom>
            <a:avLst/>
            <a:gdLst>
              <a:gd name="T0" fmla="*/ 0 w 255270"/>
              <a:gd name="T1" fmla="*/ 0 h 186689"/>
              <a:gd name="T2" fmla="*/ 255270 w 255270"/>
              <a:gd name="T3" fmla="*/ 186689 h 186689"/>
            </a:gdLst>
            <a:ahLst/>
            <a:cxnLst/>
            <a:rect l="T0" t="T1" r="T2" b="T3"/>
            <a:pathLst>
              <a:path w="255270" h="186689">
                <a:moveTo>
                  <a:pt x="68152" y="0"/>
                </a:moveTo>
                <a:lnTo>
                  <a:pt x="135966" y="135387"/>
                </a:lnTo>
                <a:lnTo>
                  <a:pt x="0" y="169318"/>
                </a:lnTo>
                <a:lnTo>
                  <a:pt x="255149" y="186623"/>
                </a:lnTo>
                <a:lnTo>
                  <a:pt x="68152" y="0"/>
                </a:lnTo>
                <a:close/>
              </a:path>
            </a:pathLst>
          </a:cu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56" name="object 124"/>
          <p:cNvSpPr>
            <a:spLocks noChangeArrowheads="1"/>
          </p:cNvSpPr>
          <p:nvPr/>
        </p:nvSpPr>
        <p:spPr bwMode="auto">
          <a:xfrm>
            <a:off x="2749550" y="1576388"/>
            <a:ext cx="425450" cy="185737"/>
          </a:xfrm>
          <a:custGeom>
            <a:avLst/>
            <a:gdLst>
              <a:gd name="T0" fmla="*/ 0 w 425450"/>
              <a:gd name="T1" fmla="*/ 0 h 186689"/>
              <a:gd name="T2" fmla="*/ 425450 w 425450"/>
              <a:gd name="T3" fmla="*/ 186689 h 186689"/>
            </a:gdLst>
            <a:ahLst/>
            <a:cxnLst/>
            <a:rect l="T0" t="T1" r="T2" b="T3"/>
            <a:pathLst>
              <a:path w="425450" h="186689">
                <a:moveTo>
                  <a:pt x="424854" y="186454"/>
                </a:moveTo>
                <a:lnTo>
                  <a:pt x="0" y="0"/>
                </a:lnTo>
              </a:path>
            </a:pathLst>
          </a:custGeom>
          <a:noFill/>
          <a:ln w="33886">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57" name="object 125"/>
          <p:cNvSpPr>
            <a:spLocks noChangeArrowheads="1"/>
          </p:cNvSpPr>
          <p:nvPr/>
        </p:nvSpPr>
        <p:spPr bwMode="auto">
          <a:xfrm>
            <a:off x="2987675" y="1270000"/>
            <a:ext cx="273050" cy="187325"/>
          </a:xfrm>
          <a:custGeom>
            <a:avLst/>
            <a:gdLst>
              <a:gd name="T0" fmla="*/ 0 w 271779"/>
              <a:gd name="T1" fmla="*/ 0 h 187325"/>
              <a:gd name="T2" fmla="*/ 271779 w 271779"/>
              <a:gd name="T3" fmla="*/ 187325 h 187325"/>
            </a:gdLst>
            <a:ahLst/>
            <a:cxnLst/>
            <a:rect l="T0" t="T1" r="T2" b="T3"/>
            <a:pathLst>
              <a:path w="271779" h="187325">
                <a:moveTo>
                  <a:pt x="271764" y="0"/>
                </a:moveTo>
                <a:lnTo>
                  <a:pt x="0" y="33931"/>
                </a:lnTo>
                <a:lnTo>
                  <a:pt x="153089" y="51236"/>
                </a:lnTo>
                <a:lnTo>
                  <a:pt x="102059" y="186963"/>
                </a:lnTo>
                <a:lnTo>
                  <a:pt x="271764" y="0"/>
                </a:lnTo>
                <a:close/>
              </a:path>
            </a:pathLst>
          </a:cu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58" name="object 126"/>
          <p:cNvSpPr>
            <a:spLocks noChangeArrowheads="1"/>
          </p:cNvSpPr>
          <p:nvPr/>
        </p:nvSpPr>
        <p:spPr bwMode="auto">
          <a:xfrm>
            <a:off x="2733675" y="1322388"/>
            <a:ext cx="425450" cy="254000"/>
          </a:xfrm>
          <a:custGeom>
            <a:avLst/>
            <a:gdLst>
              <a:gd name="T0" fmla="*/ 0 w 424814"/>
              <a:gd name="T1" fmla="*/ 0 h 254634"/>
              <a:gd name="T2" fmla="*/ 424814 w 424814"/>
              <a:gd name="T3" fmla="*/ 254634 h 254634"/>
            </a:gdLst>
            <a:ahLst/>
            <a:cxnLst/>
            <a:rect l="T0" t="T1" r="T2" b="T3"/>
            <a:pathLst>
              <a:path w="424814" h="254634">
                <a:moveTo>
                  <a:pt x="0" y="254317"/>
                </a:moveTo>
                <a:lnTo>
                  <a:pt x="424514" y="0"/>
                </a:lnTo>
              </a:path>
            </a:pathLst>
          </a:custGeom>
          <a:noFill/>
          <a:ln w="33884">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59" name="object 127"/>
          <p:cNvSpPr>
            <a:spLocks noChangeArrowheads="1"/>
          </p:cNvSpPr>
          <p:nvPr/>
        </p:nvSpPr>
        <p:spPr bwMode="auto">
          <a:xfrm>
            <a:off x="6165850" y="1423988"/>
            <a:ext cx="254000" cy="185737"/>
          </a:xfrm>
          <a:custGeom>
            <a:avLst/>
            <a:gdLst>
              <a:gd name="T0" fmla="*/ 0 w 254635"/>
              <a:gd name="T1" fmla="*/ 0 h 186690"/>
              <a:gd name="T2" fmla="*/ 254635 w 254635"/>
              <a:gd name="T3" fmla="*/ 186690 h 186690"/>
            </a:gdLst>
            <a:ahLst/>
            <a:cxnLst/>
            <a:rect l="T0" t="T1" r="T2" b="T3"/>
            <a:pathLst>
              <a:path w="254635" h="186690">
                <a:moveTo>
                  <a:pt x="0" y="0"/>
                </a:moveTo>
                <a:lnTo>
                  <a:pt x="135966" y="84659"/>
                </a:lnTo>
                <a:lnTo>
                  <a:pt x="0" y="186454"/>
                </a:lnTo>
                <a:lnTo>
                  <a:pt x="254641" y="101794"/>
                </a:lnTo>
                <a:lnTo>
                  <a:pt x="0" y="0"/>
                </a:lnTo>
                <a:close/>
              </a:path>
            </a:pathLst>
          </a:custGeom>
          <a:solidFill>
            <a:srgbClr val="E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60" name="object 128"/>
          <p:cNvSpPr>
            <a:spLocks noChangeArrowheads="1"/>
          </p:cNvSpPr>
          <p:nvPr/>
        </p:nvSpPr>
        <p:spPr bwMode="auto">
          <a:xfrm>
            <a:off x="6062663" y="1525588"/>
            <a:ext cx="238125" cy="0"/>
          </a:xfrm>
          <a:custGeom>
            <a:avLst/>
            <a:gdLst>
              <a:gd name="T0" fmla="*/ 0 w 238125"/>
              <a:gd name="T1" fmla="*/ 238125 w 238125"/>
            </a:gdLst>
            <a:ahLst/>
            <a:cxnLst/>
            <a:rect l="T0" t="0" r="T1" b="0"/>
            <a:pathLst>
              <a:path w="238125">
                <a:moveTo>
                  <a:pt x="0" y="0"/>
                </a:moveTo>
                <a:lnTo>
                  <a:pt x="238026" y="0"/>
                </a:lnTo>
              </a:path>
            </a:pathLst>
          </a:custGeom>
          <a:noFill/>
          <a:ln w="33890">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61" name="object 129"/>
          <p:cNvSpPr>
            <a:spLocks noChangeArrowheads="1"/>
          </p:cNvSpPr>
          <p:nvPr/>
        </p:nvSpPr>
        <p:spPr bwMode="auto">
          <a:xfrm>
            <a:off x="6097588" y="1185863"/>
            <a:ext cx="255587" cy="203200"/>
          </a:xfrm>
          <a:custGeom>
            <a:avLst/>
            <a:gdLst>
              <a:gd name="T0" fmla="*/ 0 w 255270"/>
              <a:gd name="T1" fmla="*/ 0 h 203834"/>
              <a:gd name="T2" fmla="*/ 255270 w 255270"/>
              <a:gd name="T3" fmla="*/ 203834 h 203834"/>
            </a:gdLst>
            <a:ahLst/>
            <a:cxnLst/>
            <a:rect l="T0" t="T1" r="T2" b="T3"/>
            <a:pathLst>
              <a:path w="255270" h="203834">
                <a:moveTo>
                  <a:pt x="255149" y="0"/>
                </a:moveTo>
                <a:lnTo>
                  <a:pt x="0" y="68032"/>
                </a:lnTo>
                <a:lnTo>
                  <a:pt x="153089" y="68032"/>
                </a:lnTo>
                <a:lnTo>
                  <a:pt x="119182" y="203759"/>
                </a:lnTo>
                <a:lnTo>
                  <a:pt x="255149" y="0"/>
                </a:lnTo>
                <a:close/>
              </a:path>
            </a:pathLst>
          </a:custGeom>
          <a:solidFill>
            <a:srgbClr val="E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62" name="object 130"/>
          <p:cNvSpPr>
            <a:spLocks noChangeArrowheads="1"/>
          </p:cNvSpPr>
          <p:nvPr/>
        </p:nvSpPr>
        <p:spPr bwMode="auto">
          <a:xfrm>
            <a:off x="6062663" y="1254125"/>
            <a:ext cx="204787" cy="152400"/>
          </a:xfrm>
          <a:custGeom>
            <a:avLst/>
            <a:gdLst>
              <a:gd name="T0" fmla="*/ 0 w 204470"/>
              <a:gd name="T1" fmla="*/ 0 h 153034"/>
              <a:gd name="T2" fmla="*/ 204470 w 204470"/>
              <a:gd name="T3" fmla="*/ 153034 h 153034"/>
            </a:gdLst>
            <a:ahLst/>
            <a:cxnLst/>
            <a:rect l="T0" t="T1" r="T2" b="T3"/>
            <a:pathLst>
              <a:path w="204470" h="153034">
                <a:moveTo>
                  <a:pt x="0" y="152522"/>
                </a:moveTo>
                <a:lnTo>
                  <a:pt x="204119" y="0"/>
                </a:lnTo>
              </a:path>
            </a:pathLst>
          </a:custGeom>
          <a:noFill/>
          <a:ln w="33882">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63" name="object 131"/>
          <p:cNvSpPr>
            <a:spLocks noChangeArrowheads="1"/>
          </p:cNvSpPr>
          <p:nvPr/>
        </p:nvSpPr>
        <p:spPr bwMode="auto">
          <a:xfrm>
            <a:off x="6148388" y="1627188"/>
            <a:ext cx="255587" cy="203200"/>
          </a:xfrm>
          <a:custGeom>
            <a:avLst/>
            <a:gdLst>
              <a:gd name="T0" fmla="*/ 0 w 255270"/>
              <a:gd name="T1" fmla="*/ 0 h 203835"/>
              <a:gd name="T2" fmla="*/ 255270 w 255270"/>
              <a:gd name="T3" fmla="*/ 203835 h 203835"/>
            </a:gdLst>
            <a:ahLst/>
            <a:cxnLst/>
            <a:rect l="T0" t="T1" r="T2" b="T3"/>
            <a:pathLst>
              <a:path w="255270" h="203835">
                <a:moveTo>
                  <a:pt x="68152" y="0"/>
                </a:moveTo>
                <a:lnTo>
                  <a:pt x="135966" y="135387"/>
                </a:lnTo>
                <a:lnTo>
                  <a:pt x="0" y="169318"/>
                </a:lnTo>
                <a:lnTo>
                  <a:pt x="255149" y="203250"/>
                </a:lnTo>
                <a:lnTo>
                  <a:pt x="68152" y="0"/>
                </a:lnTo>
                <a:close/>
              </a:path>
            </a:pathLst>
          </a:custGeom>
          <a:solidFill>
            <a:srgbClr val="E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64" name="object 132"/>
          <p:cNvSpPr>
            <a:spLocks noChangeArrowheads="1"/>
          </p:cNvSpPr>
          <p:nvPr/>
        </p:nvSpPr>
        <p:spPr bwMode="auto">
          <a:xfrm>
            <a:off x="6046788" y="1660525"/>
            <a:ext cx="254000" cy="120650"/>
          </a:xfrm>
          <a:custGeom>
            <a:avLst/>
            <a:gdLst>
              <a:gd name="T0" fmla="*/ 0 w 254635"/>
              <a:gd name="T1" fmla="*/ 0 h 119380"/>
              <a:gd name="T2" fmla="*/ 254635 w 254635"/>
              <a:gd name="T3" fmla="*/ 119380 h 119380"/>
            </a:gdLst>
            <a:ahLst/>
            <a:cxnLst/>
            <a:rect l="T0" t="T1" r="T2" b="T3"/>
            <a:pathLst>
              <a:path w="254635" h="119380">
                <a:moveTo>
                  <a:pt x="0" y="0"/>
                </a:moveTo>
                <a:lnTo>
                  <a:pt x="254641" y="118760"/>
                </a:lnTo>
              </a:path>
            </a:pathLst>
          </a:custGeom>
          <a:noFill/>
          <a:ln w="33886">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165" name="object 133"/>
          <p:cNvSpPr>
            <a:spLocks noChangeArrowheads="1"/>
          </p:cNvSpPr>
          <p:nvPr/>
        </p:nvSpPr>
        <p:spPr bwMode="auto">
          <a:xfrm>
            <a:off x="2462213" y="1457325"/>
            <a:ext cx="254000" cy="187325"/>
          </a:xfrm>
          <a:custGeom>
            <a:avLst/>
            <a:gdLst>
              <a:gd name="T0" fmla="*/ 0 w 255269"/>
              <a:gd name="T1" fmla="*/ 0 h 186689"/>
              <a:gd name="T2" fmla="*/ 255269 w 255269"/>
              <a:gd name="T3" fmla="*/ 186689 h 186689"/>
            </a:gdLst>
            <a:ahLst/>
            <a:cxnLst/>
            <a:rect l="T0" t="T1" r="T2" b="T3"/>
            <a:pathLst>
              <a:path w="255269" h="186689">
                <a:moveTo>
                  <a:pt x="0" y="186488"/>
                </a:moveTo>
                <a:lnTo>
                  <a:pt x="255048" y="186488"/>
                </a:lnTo>
                <a:lnTo>
                  <a:pt x="255048" y="0"/>
                </a:lnTo>
                <a:lnTo>
                  <a:pt x="0" y="0"/>
                </a:lnTo>
                <a:lnTo>
                  <a:pt x="0" y="18648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66" name="object 134"/>
          <p:cNvSpPr>
            <a:spLocks noChangeArrowheads="1"/>
          </p:cNvSpPr>
          <p:nvPr/>
        </p:nvSpPr>
        <p:spPr bwMode="auto">
          <a:xfrm>
            <a:off x="2462213" y="1457325"/>
            <a:ext cx="254000" cy="187325"/>
          </a:xfrm>
          <a:custGeom>
            <a:avLst/>
            <a:gdLst>
              <a:gd name="T0" fmla="*/ 0 w 255269"/>
              <a:gd name="T1" fmla="*/ 0 h 186689"/>
              <a:gd name="T2" fmla="*/ 255269 w 255269"/>
              <a:gd name="T3" fmla="*/ 186689 h 186689"/>
            </a:gdLst>
            <a:ahLst/>
            <a:cxnLst/>
            <a:rect l="T0" t="T1" r="T2" b="T3"/>
            <a:pathLst>
              <a:path w="255269" h="186689">
                <a:moveTo>
                  <a:pt x="0" y="186488"/>
                </a:moveTo>
                <a:lnTo>
                  <a:pt x="255048" y="186488"/>
                </a:lnTo>
                <a:lnTo>
                  <a:pt x="255048" y="0"/>
                </a:lnTo>
                <a:lnTo>
                  <a:pt x="0" y="0"/>
                </a:lnTo>
                <a:lnTo>
                  <a:pt x="0" y="186488"/>
                </a:lnTo>
                <a:close/>
              </a:path>
            </a:pathLst>
          </a:custGeom>
          <a:noFill/>
          <a:ln w="3346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5" name="object 135"/>
          <p:cNvSpPr txBox="1"/>
          <p:nvPr/>
        </p:nvSpPr>
        <p:spPr>
          <a:xfrm>
            <a:off x="1770063" y="1427163"/>
            <a:ext cx="596900" cy="269875"/>
          </a:xfrm>
          <a:prstGeom prst="rect">
            <a:avLst/>
          </a:prstGeom>
        </p:spPr>
        <p:txBody>
          <a:bodyPr lIns="0" tIns="12700" rIns="0" bIns="0">
            <a:spAutoFit/>
          </a:bodyPr>
          <a:lstStyle/>
          <a:p>
            <a:pPr marL="12700">
              <a:spcBef>
                <a:spcPts val="100"/>
              </a:spcBef>
              <a:defRPr/>
            </a:pPr>
            <a:r>
              <a:rPr sz="1600" spc="-45" dirty="0">
                <a:latin typeface="Times New Roman"/>
                <a:cs typeface="Times New Roman"/>
              </a:rPr>
              <a:t>Emitter</a:t>
            </a:r>
            <a:endParaRPr sz="1600">
              <a:latin typeface="Times New Roman"/>
              <a:cs typeface="Times New Roman"/>
            </a:endParaRPr>
          </a:p>
        </p:txBody>
      </p:sp>
      <p:sp>
        <p:nvSpPr>
          <p:cNvPr id="44168" name="object 136"/>
          <p:cNvSpPr txBox="1">
            <a:spLocks noChangeArrowheads="1"/>
          </p:cNvSpPr>
          <p:nvPr/>
        </p:nvSpPr>
        <p:spPr bwMode="auto">
          <a:xfrm>
            <a:off x="2176463" y="1733550"/>
            <a:ext cx="879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905"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04000"/>
              </a:lnSpc>
              <a:spcBef>
                <a:spcPts val="13"/>
              </a:spcBef>
            </a:pPr>
            <a:r>
              <a:rPr lang="en-US" sz="1600">
                <a:latin typeface="Times New Roman" pitchFamily="18" charset="0"/>
                <a:cs typeface="Times New Roman" pitchFamily="18" charset="0"/>
              </a:rPr>
              <a:t>Very short  light pulse</a:t>
            </a:r>
          </a:p>
        </p:txBody>
      </p:sp>
      <p:sp>
        <p:nvSpPr>
          <p:cNvPr id="44169" name="object 137"/>
          <p:cNvSpPr>
            <a:spLocks noChangeArrowheads="1"/>
          </p:cNvSpPr>
          <p:nvPr/>
        </p:nvSpPr>
        <p:spPr bwMode="auto">
          <a:xfrm>
            <a:off x="4483100" y="1627188"/>
            <a:ext cx="238125" cy="169862"/>
          </a:xfrm>
          <a:custGeom>
            <a:avLst/>
            <a:gdLst>
              <a:gd name="T0" fmla="*/ 0 w 238125"/>
              <a:gd name="T1" fmla="*/ 0 h 169544"/>
              <a:gd name="T2" fmla="*/ 238125 w 238125"/>
              <a:gd name="T3" fmla="*/ 169544 h 169544"/>
            </a:gdLst>
            <a:ahLst/>
            <a:cxnLst/>
            <a:rect l="T0" t="T1" r="T2" b="T3"/>
            <a:pathLst>
              <a:path w="238125" h="169544">
                <a:moveTo>
                  <a:pt x="0" y="0"/>
                </a:moveTo>
                <a:lnTo>
                  <a:pt x="0" y="169318"/>
                </a:lnTo>
                <a:lnTo>
                  <a:pt x="237857" y="8465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4170" name="object 138"/>
          <p:cNvSpPr>
            <a:spLocks noChangeArrowheads="1"/>
          </p:cNvSpPr>
          <p:nvPr/>
        </p:nvSpPr>
        <p:spPr bwMode="auto">
          <a:xfrm>
            <a:off x="3735388" y="1728788"/>
            <a:ext cx="747712" cy="0"/>
          </a:xfrm>
          <a:custGeom>
            <a:avLst/>
            <a:gdLst>
              <a:gd name="T0" fmla="*/ 0 w 748029"/>
              <a:gd name="T1" fmla="*/ 748029 w 748029"/>
            </a:gdLst>
            <a:ahLst/>
            <a:cxnLst/>
            <a:rect l="T0" t="0" r="T1" b="0"/>
            <a:pathLst>
              <a:path w="748029">
                <a:moveTo>
                  <a:pt x="0" y="0"/>
                </a:moveTo>
                <a:lnTo>
                  <a:pt x="747648" y="0"/>
                </a:lnTo>
              </a:path>
            </a:pathLst>
          </a:custGeom>
          <a:noFill/>
          <a:ln w="3389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139" name="object 139"/>
          <p:cNvGraphicFramePr>
            <a:graphicFrameLocks noGrp="1"/>
          </p:cNvGraphicFramePr>
          <p:nvPr/>
        </p:nvGraphicFramePr>
        <p:xfrm>
          <a:off x="3260725" y="914400"/>
          <a:ext cx="2717800" cy="1222375"/>
        </p:xfrm>
        <a:graphic>
          <a:graphicData uri="http://schemas.openxmlformats.org/drawingml/2006/table">
            <a:tbl>
              <a:tblPr/>
              <a:tblGrid>
                <a:gridCol w="2717800"/>
              </a:tblGrid>
              <a:tr h="288925">
                <a:tc>
                  <a:txBody>
                    <a:bodyPr/>
                    <a:lstStyle/>
                    <a:p>
                      <a:pPr marL="0" marR="0" lvl="0" indent="0" algn="r" defTabSz="914400" rtl="0" eaLnBrk="1" fontAlgn="base" latinLnBrk="0" hangingPunct="1">
                        <a:lnSpc>
                          <a:spcPct val="100000"/>
                        </a:lnSpc>
                        <a:spcBef>
                          <a:spcPts val="15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Cladding</a:t>
                      </a:r>
                    </a:p>
                  </a:txBody>
                  <a:tcPr marL="0" marR="0" marT="19050" marB="0" horzOverflow="overflow">
                    <a:lnL w="762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a:noFill/>
                    </a:lnT>
                    <a:lnB w="76200" cap="flat" cmpd="sng" algn="ctr">
                      <a:solidFill>
                        <a:srgbClr val="000000"/>
                      </a:solidFill>
                      <a:prstDash val="solid"/>
                      <a:round/>
                      <a:headEnd type="none" w="med" len="med"/>
                      <a:tailEnd type="none" w="med" len="med"/>
                    </a:lnB>
                    <a:lnTlToBr>
                      <a:noFill/>
                    </a:lnTlToBr>
                    <a:lnBlToTr>
                      <a:noFill/>
                    </a:lnBlToTr>
                    <a:solidFill>
                      <a:srgbClr val="FFFF00"/>
                    </a:solidFill>
                  </a:tcPr>
                </a:tc>
              </a:tr>
              <a:tr h="679450">
                <a:tc>
                  <a:txBody>
                    <a:bodyPr/>
                    <a:lstStyle/>
                    <a:p>
                      <a:pPr marL="1257300" marR="0" lvl="0" indent="0" algn="l" defTabSz="914400" rtl="0" eaLnBrk="1" fontAlgn="base" latinLnBrk="0" hangingPunct="1">
                        <a:lnSpc>
                          <a:spcPts val="1800"/>
                        </a:lnSpc>
                        <a:spcBef>
                          <a:spcPct val="0"/>
                        </a:spcBef>
                        <a:spcAft>
                          <a:spcPct val="0"/>
                        </a:spcAft>
                        <a:buClrTx/>
                        <a:buSzTx/>
                        <a:buFontTx/>
                        <a:buNone/>
                        <a:tabLst>
                          <a:tab pos="2309813" algn="l"/>
                        </a:tabLst>
                      </a:pPr>
                      <a:r>
                        <a:rPr kumimoji="0" lang="en-US" sz="1600" b="0" i="1" u="none" strike="noStrike" cap="none" normalizeH="0" baseline="0" smtClean="0">
                          <a:ln>
                            <a:noFill/>
                          </a:ln>
                          <a:solidFill>
                            <a:schemeClr val="tx1"/>
                          </a:solidFill>
                          <a:effectLst/>
                          <a:latin typeface="Arial" charset="0"/>
                          <a:cs typeface="Arial" charset="0"/>
                        </a:rPr>
                        <a:t>v</a:t>
                      </a:r>
                      <a:r>
                        <a:rPr kumimoji="0" lang="en-US" sz="1500" b="0" i="1" u="none" strike="noStrike" cap="none" normalizeH="0" baseline="-29000" smtClean="0">
                          <a:ln>
                            <a:noFill/>
                          </a:ln>
                          <a:solidFill>
                            <a:schemeClr val="tx1"/>
                          </a:solidFill>
                          <a:effectLst/>
                          <a:latin typeface="Arial" charset="0"/>
                          <a:cs typeface="Arial" charset="0"/>
                        </a:rPr>
                        <a:t>g</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600" b="0" i="1" u="none" strike="noStrike" cap="none" normalizeH="0" baseline="0" smtClean="0">
                          <a:ln>
                            <a:noFill/>
                          </a:ln>
                          <a:solidFill>
                            <a:schemeClr val="tx1"/>
                          </a:solidFill>
                          <a:effectLst/>
                          <a:latin typeface="Symbol" pitchFamily="18" charset="2"/>
                          <a:ea typeface="Symbol" pitchFamily="18" charset="2"/>
                          <a:cs typeface="Symbol" pitchFamily="18" charset="2"/>
                        </a:rPr>
                        <a:t></a:t>
                      </a:r>
                      <a:r>
                        <a:rPr kumimoji="0" lang="en-US" sz="1500" b="0" i="0" u="none" strike="noStrike" cap="none" normalizeH="0" baseline="-29000" smtClean="0">
                          <a:ln>
                            <a:noFill/>
                          </a:ln>
                          <a:solidFill>
                            <a:schemeClr val="tx1"/>
                          </a:solidFill>
                          <a:effectLst/>
                          <a:latin typeface="Times New Roman" pitchFamily="18" charset="0"/>
                          <a:cs typeface="Times New Roman" pitchFamily="18" charset="0"/>
                        </a:rPr>
                        <a:t>1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100" b="0" i="0" u="none" strike="noStrike" cap="none" normalizeH="0" baseline="-46000" smtClean="0">
                          <a:ln>
                            <a:noFill/>
                          </a:ln>
                          <a:solidFill>
                            <a:schemeClr val="tx1"/>
                          </a:solidFill>
                          <a:effectLst/>
                          <a:latin typeface="Times New Roman" pitchFamily="18" charset="0"/>
                          <a:cs typeface="Times New Roman" pitchFamily="18" charset="0"/>
                        </a:rPr>
                        <a:t>Core</a:t>
                      </a:r>
                    </a:p>
                    <a:p>
                      <a:pPr marL="1257300" marR="0" lvl="0" indent="0" algn="l" defTabSz="914400" rtl="0" eaLnBrk="1" fontAlgn="base" latinLnBrk="0" hangingPunct="1">
                        <a:lnSpc>
                          <a:spcPct val="100000"/>
                        </a:lnSpc>
                        <a:spcBef>
                          <a:spcPts val="550"/>
                        </a:spcBef>
                        <a:spcAft>
                          <a:spcPct val="0"/>
                        </a:spcAft>
                        <a:buClrTx/>
                        <a:buSzTx/>
                        <a:buFontTx/>
                        <a:buNone/>
                        <a:tabLst>
                          <a:tab pos="2309813" algn="l"/>
                        </a:tabLst>
                      </a:pPr>
                      <a:r>
                        <a:rPr kumimoji="0" lang="en-US" sz="1600" b="0" i="1" u="none" strike="noStrike" cap="none" normalizeH="0" baseline="0" smtClean="0">
                          <a:ln>
                            <a:noFill/>
                          </a:ln>
                          <a:solidFill>
                            <a:schemeClr val="tx1"/>
                          </a:solidFill>
                          <a:effectLst/>
                          <a:latin typeface="Arial" charset="0"/>
                          <a:cs typeface="Arial" charset="0"/>
                        </a:rPr>
                        <a:t>v</a:t>
                      </a:r>
                      <a:r>
                        <a:rPr kumimoji="0" lang="en-US" sz="1500" b="0" i="1" u="none" strike="noStrike" cap="none" normalizeH="0" baseline="-29000" smtClean="0">
                          <a:ln>
                            <a:noFill/>
                          </a:ln>
                          <a:solidFill>
                            <a:schemeClr val="tx1"/>
                          </a:solidFill>
                          <a:effectLst/>
                          <a:latin typeface="Arial" charset="0"/>
                          <a:cs typeface="Arial" charset="0"/>
                        </a:rPr>
                        <a:t>g</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600" b="0" i="1" u="none" strike="noStrike" cap="none" normalizeH="0" baseline="0" smtClean="0">
                          <a:ln>
                            <a:noFill/>
                          </a:ln>
                          <a:solidFill>
                            <a:schemeClr val="tx1"/>
                          </a:solidFill>
                          <a:effectLst/>
                          <a:latin typeface="Symbol" pitchFamily="18" charset="2"/>
                          <a:ea typeface="Symbol" pitchFamily="18" charset="2"/>
                          <a:cs typeface="Symbol" pitchFamily="18" charset="2"/>
                        </a:rPr>
                        <a:t></a:t>
                      </a:r>
                      <a:r>
                        <a:rPr kumimoji="0" lang="en-US" sz="1500" b="0" i="0" u="none" strike="noStrike" cap="none" normalizeH="0" baseline="-29000" smtClean="0">
                          <a:ln>
                            <a:noFill/>
                          </a:ln>
                          <a:solidFill>
                            <a:schemeClr val="tx1"/>
                          </a:solidFill>
                          <a:effectLst/>
                          <a:latin typeface="Times New Roman" pitchFamily="18" charset="0"/>
                          <a:cs typeface="Times New Roman" pitchFamily="18" charset="0"/>
                        </a:rPr>
                        <a:t>2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p>
                  </a:txBody>
                  <a:tcPr marL="0" marR="0" marT="0" marB="0" horzOverflow="overflow">
                    <a:lnL w="762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76200" cap="flat" cmpd="sng" algn="ctr">
                      <a:solidFill>
                        <a:srgbClr val="000000"/>
                      </a:solidFill>
                      <a:prstDash val="solid"/>
                      <a:round/>
                      <a:headEnd type="none" w="med" len="med"/>
                      <a:tailEnd type="none" w="med" len="med"/>
                    </a:lnT>
                    <a:lnB w="762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horzOverflow="overflow">
                    <a:lnL w="762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76200" cap="flat" cmpd="sng" algn="ctr">
                      <a:solidFill>
                        <a:srgbClr val="000000"/>
                      </a:solidFill>
                      <a:prstDash val="solid"/>
                      <a:round/>
                      <a:headEnd type="none" w="med" len="med"/>
                      <a:tailEnd type="none" w="med" len="med"/>
                    </a:lnT>
                    <a:lnB w="762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143" name="object 143"/>
          <p:cNvSpPr txBox="1">
            <a:spLocks noGrp="1"/>
          </p:cNvSpPr>
          <p:nvPr>
            <p:ph type="title"/>
          </p:nvPr>
        </p:nvSpPr>
        <p:spPr>
          <a:xfrm>
            <a:off x="2214563" y="247650"/>
            <a:ext cx="3992562" cy="444500"/>
          </a:xfrm>
        </p:spPr>
        <p:txBody>
          <a:bodyPr lIns="0" tIns="12700" rIns="0" bIns="0" rtlCol="0">
            <a:spAutoFit/>
          </a:bodyPr>
          <a:lstStyle/>
          <a:p>
            <a:pPr marL="12700" fontAlgn="auto">
              <a:spcBef>
                <a:spcPts val="100"/>
              </a:spcBef>
              <a:spcAft>
                <a:spcPts val="0"/>
              </a:spcAft>
              <a:defRPr/>
            </a:pPr>
            <a:r>
              <a:rPr sz="2800" dirty="0"/>
              <a:t>Material</a:t>
            </a:r>
            <a:r>
              <a:rPr sz="2800" spc="-75" dirty="0"/>
              <a:t> </a:t>
            </a:r>
            <a:r>
              <a:rPr sz="2800" dirty="0"/>
              <a:t>Dispersion</a:t>
            </a:r>
          </a:p>
        </p:txBody>
      </p:sp>
      <p:sp>
        <p:nvSpPr>
          <p:cNvPr id="144" name="object 144"/>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46229" name="Slide Number Placeholder 14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207BA48D-FD5A-4D97-AC6F-E9049568985F}" type="slidenum">
              <a:rPr lang="en-IN"/>
              <a:pPr>
                <a:defRPr/>
              </a:pPr>
              <a:t>36</a:t>
            </a:fld>
            <a:endParaRPr lang="en-IN"/>
          </a:p>
        </p:txBody>
      </p:sp>
      <p:sp>
        <p:nvSpPr>
          <p:cNvPr id="44183" name="object 140"/>
          <p:cNvSpPr txBox="1">
            <a:spLocks noChangeArrowheads="1"/>
          </p:cNvSpPr>
          <p:nvPr/>
        </p:nvSpPr>
        <p:spPr bwMode="auto">
          <a:xfrm>
            <a:off x="2652713" y="969963"/>
            <a:ext cx="45561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1600">
                <a:latin typeface="Times New Roman" pitchFamily="18" charset="0"/>
                <a:cs typeface="Times New Roman" pitchFamily="18" charset="0"/>
              </a:rPr>
              <a:t>Input</a:t>
            </a:r>
          </a:p>
        </p:txBody>
      </p:sp>
      <p:sp>
        <p:nvSpPr>
          <p:cNvPr id="141" name="object 141"/>
          <p:cNvSpPr txBox="1"/>
          <p:nvPr/>
        </p:nvSpPr>
        <p:spPr>
          <a:xfrm>
            <a:off x="6492875" y="1377950"/>
            <a:ext cx="590550" cy="269875"/>
          </a:xfrm>
          <a:prstGeom prst="rect">
            <a:avLst/>
          </a:prstGeom>
        </p:spPr>
        <p:txBody>
          <a:bodyPr lIns="0" tIns="12700" rIns="0" bIns="0">
            <a:spAutoFit/>
          </a:bodyPr>
          <a:lstStyle/>
          <a:p>
            <a:pPr marL="12700">
              <a:spcBef>
                <a:spcPts val="100"/>
              </a:spcBef>
              <a:defRPr/>
            </a:pPr>
            <a:r>
              <a:rPr sz="1600" spc="40" dirty="0">
                <a:latin typeface="Times New Roman"/>
                <a:cs typeface="Times New Roman"/>
              </a:rPr>
              <a:t>O</a:t>
            </a:r>
            <a:r>
              <a:rPr sz="1600" dirty="0">
                <a:latin typeface="Times New Roman"/>
                <a:cs typeface="Times New Roman"/>
              </a:rPr>
              <a:t>u</a:t>
            </a:r>
            <a:r>
              <a:rPr sz="1600" spc="-40" dirty="0">
                <a:latin typeface="Times New Roman"/>
                <a:cs typeface="Times New Roman"/>
              </a:rPr>
              <a:t>t</a:t>
            </a:r>
            <a:r>
              <a:rPr sz="1600" dirty="0">
                <a:latin typeface="Times New Roman"/>
                <a:cs typeface="Times New Roman"/>
              </a:rPr>
              <a:t>put</a:t>
            </a:r>
            <a:endParaRPr sz="1600">
              <a:latin typeface="Times New Roman"/>
              <a:cs typeface="Times New Roman"/>
            </a:endParaRPr>
          </a:p>
        </p:txBody>
      </p:sp>
      <p:sp>
        <p:nvSpPr>
          <p:cNvPr id="44185" name="object 142"/>
          <p:cNvSpPr txBox="1">
            <a:spLocks noChangeArrowheads="1"/>
          </p:cNvSpPr>
          <p:nvPr/>
        </p:nvSpPr>
        <p:spPr bwMode="auto">
          <a:xfrm>
            <a:off x="758825" y="4481513"/>
            <a:ext cx="80264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355" rIns="0" bIns="0">
            <a:spAutoFit/>
          </a:bodyPr>
          <a:lstStyle>
            <a:lvl1pPr marL="38100" eaLnBrk="0" hangingPunct="0">
              <a:tabLst>
                <a:tab pos="2647950" algn="l"/>
                <a:tab pos="3057525" algn="l"/>
              </a:tabLst>
              <a:defRPr>
                <a:solidFill>
                  <a:schemeClr val="tx1"/>
                </a:solidFill>
                <a:latin typeface="Arial" pitchFamily="34" charset="0"/>
              </a:defRPr>
            </a:lvl1pPr>
            <a:lvl2pPr marL="742950" indent="-285750" eaLnBrk="0" hangingPunct="0">
              <a:tabLst>
                <a:tab pos="2647950" algn="l"/>
                <a:tab pos="3057525" algn="l"/>
              </a:tabLst>
              <a:defRPr>
                <a:solidFill>
                  <a:schemeClr val="tx1"/>
                </a:solidFill>
                <a:latin typeface="Arial" pitchFamily="34" charset="0"/>
              </a:defRPr>
            </a:lvl2pPr>
            <a:lvl3pPr marL="1143000" indent="-228600" eaLnBrk="0" hangingPunct="0">
              <a:tabLst>
                <a:tab pos="2647950" algn="l"/>
                <a:tab pos="3057525" algn="l"/>
              </a:tabLst>
              <a:defRPr>
                <a:solidFill>
                  <a:schemeClr val="tx1"/>
                </a:solidFill>
                <a:latin typeface="Arial" pitchFamily="34" charset="0"/>
              </a:defRPr>
            </a:lvl3pPr>
            <a:lvl4pPr marL="1600200" indent="-228600" eaLnBrk="0" hangingPunct="0">
              <a:tabLst>
                <a:tab pos="2647950" algn="l"/>
                <a:tab pos="3057525" algn="l"/>
              </a:tabLst>
              <a:defRPr>
                <a:solidFill>
                  <a:schemeClr val="tx1"/>
                </a:solidFill>
                <a:latin typeface="Arial" pitchFamily="34" charset="0"/>
              </a:defRPr>
            </a:lvl4pPr>
            <a:lvl5pPr marL="2057400" indent="-228600" eaLnBrk="0" hangingPunct="0">
              <a:tabLst>
                <a:tab pos="2647950" algn="l"/>
                <a:tab pos="3057525" algn="l"/>
              </a:tabLst>
              <a:defRPr>
                <a:solidFill>
                  <a:schemeClr val="tx1"/>
                </a:solidFill>
                <a:latin typeface="Arial" pitchFamily="34" charset="0"/>
              </a:defRPr>
            </a:lvl5pPr>
            <a:lvl6pPr marL="2514600" indent="-228600" eaLnBrk="0" fontAlgn="base" hangingPunct="0">
              <a:spcBef>
                <a:spcPct val="0"/>
              </a:spcBef>
              <a:spcAft>
                <a:spcPct val="0"/>
              </a:spcAft>
              <a:tabLst>
                <a:tab pos="2647950" algn="l"/>
                <a:tab pos="3057525" algn="l"/>
              </a:tabLst>
              <a:defRPr>
                <a:solidFill>
                  <a:schemeClr val="tx1"/>
                </a:solidFill>
                <a:latin typeface="Arial" pitchFamily="34" charset="0"/>
              </a:defRPr>
            </a:lvl6pPr>
            <a:lvl7pPr marL="2971800" indent="-228600" eaLnBrk="0" fontAlgn="base" hangingPunct="0">
              <a:spcBef>
                <a:spcPct val="0"/>
              </a:spcBef>
              <a:spcAft>
                <a:spcPct val="0"/>
              </a:spcAft>
              <a:tabLst>
                <a:tab pos="2647950" algn="l"/>
                <a:tab pos="3057525" algn="l"/>
              </a:tabLst>
              <a:defRPr>
                <a:solidFill>
                  <a:schemeClr val="tx1"/>
                </a:solidFill>
                <a:latin typeface="Arial" pitchFamily="34" charset="0"/>
              </a:defRPr>
            </a:lvl7pPr>
            <a:lvl8pPr marL="3429000" indent="-228600" eaLnBrk="0" fontAlgn="base" hangingPunct="0">
              <a:spcBef>
                <a:spcPct val="0"/>
              </a:spcBef>
              <a:spcAft>
                <a:spcPct val="0"/>
              </a:spcAft>
              <a:tabLst>
                <a:tab pos="2647950" algn="l"/>
                <a:tab pos="3057525" algn="l"/>
              </a:tabLst>
              <a:defRPr>
                <a:solidFill>
                  <a:schemeClr val="tx1"/>
                </a:solidFill>
                <a:latin typeface="Arial" pitchFamily="34" charset="0"/>
              </a:defRPr>
            </a:lvl8pPr>
            <a:lvl9pPr marL="3886200" indent="-228600" eaLnBrk="0" fontAlgn="base" hangingPunct="0">
              <a:spcBef>
                <a:spcPct val="0"/>
              </a:spcBef>
              <a:spcAft>
                <a:spcPct val="0"/>
              </a:spcAft>
              <a:tabLst>
                <a:tab pos="2647950" algn="l"/>
                <a:tab pos="3057525" algn="l"/>
              </a:tabLst>
              <a:defRPr>
                <a:solidFill>
                  <a:schemeClr val="tx1"/>
                </a:solidFill>
                <a:latin typeface="Arial" pitchFamily="34" charset="0"/>
              </a:defRPr>
            </a:lvl9pPr>
          </a:lstStyle>
          <a:p>
            <a:pPr eaLnBrk="1" hangingPunct="1">
              <a:lnSpc>
                <a:spcPct val="89000"/>
              </a:lnSpc>
              <a:spcBef>
                <a:spcPts val="363"/>
              </a:spcBef>
            </a:pPr>
            <a:r>
              <a:rPr lang="en-US">
                <a:latin typeface="Times New Roman" pitchFamily="18" charset="0"/>
                <a:cs typeface="Times New Roman" pitchFamily="18" charset="0"/>
              </a:rPr>
              <a:t>All excitation sources are inherently non-monochromatic and emit within a  spectrum, ²  </a:t>
            </a:r>
            <a:r>
              <a:rPr lang="en-US" sz="1900" i="1">
                <a:latin typeface="Symbol" pitchFamily="18" charset="2"/>
                <a:ea typeface="Symbol" pitchFamily="18" charset="2"/>
                <a:cs typeface="Symbol" pitchFamily="18" charset="2"/>
              </a:rPr>
              <a:t></a:t>
            </a:r>
            <a:r>
              <a:rPr lang="en-US">
                <a:latin typeface="Times New Roman" pitchFamily="18" charset="0"/>
                <a:cs typeface="Times New Roman" pitchFamily="18" charset="0"/>
              </a:rPr>
              <a:t>, of wavelengths.	Waves in the guide with different free space  wavelengths travel at different group velocities due to the wavelength dependence  of </a:t>
            </a:r>
            <a:r>
              <a:rPr lang="en-US" i="1">
                <a:latin typeface="Times New Roman" pitchFamily="18" charset="0"/>
                <a:cs typeface="Times New Roman" pitchFamily="18" charset="0"/>
              </a:rPr>
              <a:t>n</a:t>
            </a:r>
            <a:r>
              <a:rPr lang="en-US" sz="1900" baseline="-17000">
                <a:latin typeface="Times New Roman" pitchFamily="18" charset="0"/>
                <a:cs typeface="Times New Roman" pitchFamily="18" charset="0"/>
              </a:rPr>
              <a:t>1</a:t>
            </a:r>
            <a:r>
              <a:rPr lang="en-US">
                <a:latin typeface="Times New Roman" pitchFamily="18" charset="0"/>
                <a:cs typeface="Times New Roman" pitchFamily="18" charset="0"/>
              </a:rPr>
              <a:t>. The waves arrive at	the end of the fiber at different times and hence result in</a:t>
            </a:r>
          </a:p>
          <a:p>
            <a:pPr eaLnBrk="1" hangingPunct="1">
              <a:spcBef>
                <a:spcPts val="50"/>
              </a:spcBef>
            </a:pPr>
            <a:r>
              <a:rPr lang="en-US">
                <a:latin typeface="Times New Roman" pitchFamily="18" charset="0"/>
                <a:cs typeface="Times New Roman" pitchFamily="18" charset="0"/>
              </a:rPr>
              <a:t>a broadened output pulse.</a:t>
            </a:r>
          </a:p>
          <a:p>
            <a:pPr eaLnBrk="1" hangingPunct="1">
              <a:spcBef>
                <a:spcPts val="1375"/>
              </a:spcBef>
            </a:pPr>
            <a:r>
              <a:rPr lang="en-US" sz="1600">
                <a:latin typeface="Times New Roman" pitchFamily="18" charset="0"/>
                <a:cs typeface="Times New Roman" pitchFamily="18" charset="0"/>
              </a:rPr>
              <a:t>© 1999 S .O. Kasap, </a:t>
            </a:r>
            <a:r>
              <a:rPr lang="en-US" sz="1600" i="1">
                <a:latin typeface="Times New Roman" pitchFamily="18" charset="0"/>
                <a:cs typeface="Times New Roman" pitchFamily="18" charset="0"/>
              </a:rPr>
              <a:t>Optoelectronics </a:t>
            </a:r>
            <a:r>
              <a:rPr lang="en-US" sz="1600">
                <a:latin typeface="Times New Roman" pitchFamily="18" charset="0"/>
                <a:cs typeface="Times New Roman" pitchFamily="18" charset="0"/>
              </a:rPr>
              <a:t>(Prentice Hall)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bject 2"/>
          <p:cNvSpPr>
            <a:spLocks noChangeArrowheads="1"/>
          </p:cNvSpPr>
          <p:nvPr/>
        </p:nvSpPr>
        <p:spPr bwMode="auto">
          <a:xfrm>
            <a:off x="76200" y="76200"/>
            <a:ext cx="7239000" cy="457200"/>
          </a:xfrm>
          <a:custGeom>
            <a:avLst/>
            <a:gdLst>
              <a:gd name="T0" fmla="*/ 0 w 7239000"/>
              <a:gd name="T1" fmla="*/ 0 h 457200"/>
              <a:gd name="T2" fmla="*/ 7239000 w 7239000"/>
              <a:gd name="T3" fmla="*/ 457200 h 457200"/>
            </a:gdLst>
            <a:ahLst/>
            <a:cxnLst/>
            <a:rect l="T0" t="T1" r="T2" b="T3"/>
            <a:pathLst>
              <a:path w="7239000" h="457200">
                <a:moveTo>
                  <a:pt x="0" y="457200"/>
                </a:moveTo>
                <a:lnTo>
                  <a:pt x="7239000" y="457200"/>
                </a:lnTo>
                <a:lnTo>
                  <a:pt x="7239000" y="0"/>
                </a:lnTo>
                <a:lnTo>
                  <a:pt x="0" y="0"/>
                </a:lnTo>
                <a:lnTo>
                  <a:pt x="0" y="457200"/>
                </a:lnTo>
                <a:close/>
              </a:path>
            </a:pathLst>
          </a:custGeom>
          <a:solidFill>
            <a:srgbClr val="A40020">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 name="object 3"/>
          <p:cNvSpPr txBox="1"/>
          <p:nvPr/>
        </p:nvSpPr>
        <p:spPr>
          <a:xfrm>
            <a:off x="155575" y="101600"/>
            <a:ext cx="6878638" cy="390525"/>
          </a:xfrm>
          <a:prstGeom prst="rect">
            <a:avLst/>
          </a:prstGeom>
        </p:spPr>
        <p:txBody>
          <a:bodyPr lIns="0" tIns="12700" rIns="0" bIns="0">
            <a:spAutoFit/>
          </a:bodyPr>
          <a:lstStyle/>
          <a:p>
            <a:pPr marL="12700">
              <a:spcBef>
                <a:spcPts val="100"/>
              </a:spcBef>
              <a:defRPr/>
            </a:pPr>
            <a:r>
              <a:rPr sz="2400" b="1" dirty="0">
                <a:solidFill>
                  <a:srgbClr val="FFFFFF"/>
                </a:solidFill>
                <a:latin typeface="Arial"/>
                <a:cs typeface="Arial"/>
              </a:rPr>
              <a:t>Intramodal </a:t>
            </a:r>
            <a:r>
              <a:rPr sz="2400" b="1" spc="-5" dirty="0">
                <a:solidFill>
                  <a:srgbClr val="FFFFFF"/>
                </a:solidFill>
                <a:latin typeface="Arial"/>
                <a:cs typeface="Arial"/>
              </a:rPr>
              <a:t>Dispersion or Chromatic</a:t>
            </a:r>
            <a:r>
              <a:rPr sz="2400" b="1" spc="10" dirty="0">
                <a:solidFill>
                  <a:srgbClr val="FFFFFF"/>
                </a:solidFill>
                <a:latin typeface="Arial"/>
                <a:cs typeface="Arial"/>
              </a:rPr>
              <a:t> </a:t>
            </a:r>
            <a:r>
              <a:rPr sz="2400" b="1" spc="-5" dirty="0">
                <a:solidFill>
                  <a:srgbClr val="FFFFFF"/>
                </a:solidFill>
                <a:latin typeface="Arial"/>
                <a:cs typeface="Arial"/>
              </a:rPr>
              <a:t>Dispersion</a:t>
            </a:r>
            <a:endParaRPr sz="2400">
              <a:latin typeface="Arial"/>
              <a:cs typeface="Arial"/>
            </a:endParaRPr>
          </a:p>
        </p:txBody>
      </p:sp>
      <p:sp>
        <p:nvSpPr>
          <p:cNvPr id="4" name="object 4"/>
          <p:cNvSpPr txBox="1"/>
          <p:nvPr/>
        </p:nvSpPr>
        <p:spPr>
          <a:xfrm>
            <a:off x="152400" y="838200"/>
            <a:ext cx="3276600" cy="457200"/>
          </a:xfrm>
          <a:prstGeom prst="rect">
            <a:avLst/>
          </a:prstGeom>
          <a:solidFill>
            <a:srgbClr val="333399"/>
          </a:solidFill>
        </p:spPr>
        <p:txBody>
          <a:bodyPr lIns="0" tIns="38100" rIns="0" bIns="0">
            <a:spAutoFit/>
          </a:bodyPr>
          <a:lstStyle/>
          <a:p>
            <a:pPr marL="90805">
              <a:spcBef>
                <a:spcPts val="300"/>
              </a:spcBef>
              <a:defRPr/>
            </a:pPr>
            <a:r>
              <a:rPr sz="2400" b="1" spc="-5" dirty="0">
                <a:solidFill>
                  <a:srgbClr val="FFFFFF"/>
                </a:solidFill>
                <a:latin typeface="Arial"/>
                <a:cs typeface="Arial"/>
              </a:rPr>
              <a:t>Material</a:t>
            </a:r>
            <a:r>
              <a:rPr sz="2400" b="1" spc="-30" dirty="0">
                <a:solidFill>
                  <a:srgbClr val="FFFFFF"/>
                </a:solidFill>
                <a:latin typeface="Arial"/>
                <a:cs typeface="Arial"/>
              </a:rPr>
              <a:t> </a:t>
            </a:r>
            <a:r>
              <a:rPr sz="2400" b="1" spc="-5" dirty="0">
                <a:solidFill>
                  <a:srgbClr val="FFFFFF"/>
                </a:solidFill>
                <a:latin typeface="Arial"/>
                <a:cs typeface="Arial"/>
              </a:rPr>
              <a:t>Dispersion:</a:t>
            </a:r>
            <a:endParaRPr sz="2400">
              <a:latin typeface="Arial"/>
              <a:cs typeface="Arial"/>
            </a:endParaRPr>
          </a:p>
        </p:txBody>
      </p:sp>
      <p:sp>
        <p:nvSpPr>
          <p:cNvPr id="45061" name="object 5"/>
          <p:cNvSpPr>
            <a:spLocks noChangeArrowheads="1"/>
          </p:cNvSpPr>
          <p:nvPr/>
        </p:nvSpPr>
        <p:spPr bwMode="auto">
          <a:xfrm>
            <a:off x="152400" y="1371600"/>
            <a:ext cx="8534400" cy="2363788"/>
          </a:xfrm>
          <a:custGeom>
            <a:avLst/>
            <a:gdLst>
              <a:gd name="T0" fmla="*/ 0 w 8534400"/>
              <a:gd name="T1" fmla="*/ 0 h 2364104"/>
              <a:gd name="T2" fmla="*/ 8534400 w 8534400"/>
              <a:gd name="T3" fmla="*/ 2364104 h 2364104"/>
            </a:gdLst>
            <a:ahLst/>
            <a:cxnLst/>
            <a:rect l="T0" t="T1" r="T2" b="T3"/>
            <a:pathLst>
              <a:path w="8534400" h="2364104">
                <a:moveTo>
                  <a:pt x="0" y="2363851"/>
                </a:moveTo>
                <a:lnTo>
                  <a:pt x="8534400" y="2363851"/>
                </a:lnTo>
                <a:lnTo>
                  <a:pt x="8534400" y="0"/>
                </a:lnTo>
                <a:lnTo>
                  <a:pt x="0" y="0"/>
                </a:lnTo>
                <a:lnTo>
                  <a:pt x="0" y="236385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p>
            <a:endParaRPr lang="en-US"/>
          </a:p>
        </p:txBody>
      </p:sp>
      <p:sp>
        <p:nvSpPr>
          <p:cNvPr id="45062" name="object 6"/>
          <p:cNvSpPr>
            <a:spLocks noChangeArrowheads="1"/>
          </p:cNvSpPr>
          <p:nvPr/>
        </p:nvSpPr>
        <p:spPr bwMode="auto">
          <a:xfrm>
            <a:off x="152400" y="3962400"/>
            <a:ext cx="8458200" cy="2305050"/>
          </a:xfrm>
          <a:custGeom>
            <a:avLst/>
            <a:gdLst>
              <a:gd name="T0" fmla="*/ 0 w 8458200"/>
              <a:gd name="T1" fmla="*/ 0 h 2305050"/>
              <a:gd name="T2" fmla="*/ 8458200 w 8458200"/>
              <a:gd name="T3" fmla="*/ 2305050 h 2305050"/>
            </a:gdLst>
            <a:ahLst/>
            <a:cxnLst/>
            <a:rect l="T0" t="T1" r="T2" b="T3"/>
            <a:pathLst>
              <a:path w="8458200" h="2305050">
                <a:moveTo>
                  <a:pt x="0" y="2305050"/>
                </a:moveTo>
                <a:lnTo>
                  <a:pt x="8458200" y="2305050"/>
                </a:lnTo>
                <a:lnTo>
                  <a:pt x="8458200" y="0"/>
                </a:lnTo>
                <a:lnTo>
                  <a:pt x="0" y="0"/>
                </a:lnTo>
                <a:lnTo>
                  <a:pt x="0" y="230505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p>
            <a:endParaRPr lang="en-US"/>
          </a:p>
        </p:txBody>
      </p:sp>
      <p:sp>
        <p:nvSpPr>
          <p:cNvPr id="45063" name="object 7"/>
          <p:cNvSpPr txBox="1">
            <a:spLocks noChangeArrowheads="1"/>
          </p:cNvSpPr>
          <p:nvPr/>
        </p:nvSpPr>
        <p:spPr bwMode="auto">
          <a:xfrm>
            <a:off x="231775" y="1350963"/>
            <a:ext cx="8002588"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eaLnBrk="0" hangingPunct="0">
              <a:tabLst>
                <a:tab pos="5160963" algn="l"/>
              </a:tabLst>
              <a:defRPr>
                <a:solidFill>
                  <a:schemeClr val="tx1"/>
                </a:solidFill>
                <a:latin typeface="Arial" pitchFamily="34" charset="0"/>
              </a:defRPr>
            </a:lvl1pPr>
            <a:lvl2pPr marL="742950" indent="-285750" eaLnBrk="0" hangingPunct="0">
              <a:tabLst>
                <a:tab pos="5160963" algn="l"/>
              </a:tabLst>
              <a:defRPr>
                <a:solidFill>
                  <a:schemeClr val="tx1"/>
                </a:solidFill>
                <a:latin typeface="Arial" pitchFamily="34" charset="0"/>
              </a:defRPr>
            </a:lvl2pPr>
            <a:lvl3pPr marL="1143000" indent="-228600" eaLnBrk="0" hangingPunct="0">
              <a:tabLst>
                <a:tab pos="5160963" algn="l"/>
              </a:tabLst>
              <a:defRPr>
                <a:solidFill>
                  <a:schemeClr val="tx1"/>
                </a:solidFill>
                <a:latin typeface="Arial" pitchFamily="34" charset="0"/>
              </a:defRPr>
            </a:lvl3pPr>
            <a:lvl4pPr marL="1600200" indent="-228600" eaLnBrk="0" hangingPunct="0">
              <a:tabLst>
                <a:tab pos="5160963" algn="l"/>
              </a:tabLst>
              <a:defRPr>
                <a:solidFill>
                  <a:schemeClr val="tx1"/>
                </a:solidFill>
                <a:latin typeface="Arial" pitchFamily="34" charset="0"/>
              </a:defRPr>
            </a:lvl4pPr>
            <a:lvl5pPr marL="2057400" indent="-228600" eaLnBrk="0" hangingPunct="0">
              <a:tabLst>
                <a:tab pos="5160963" algn="l"/>
              </a:tabLst>
              <a:defRPr>
                <a:solidFill>
                  <a:schemeClr val="tx1"/>
                </a:solidFill>
                <a:latin typeface="Arial" pitchFamily="34" charset="0"/>
              </a:defRPr>
            </a:lvl5pPr>
            <a:lvl6pPr marL="2514600" indent="-228600" eaLnBrk="0" fontAlgn="base" hangingPunct="0">
              <a:spcBef>
                <a:spcPct val="0"/>
              </a:spcBef>
              <a:spcAft>
                <a:spcPct val="0"/>
              </a:spcAft>
              <a:tabLst>
                <a:tab pos="5160963" algn="l"/>
              </a:tabLst>
              <a:defRPr>
                <a:solidFill>
                  <a:schemeClr val="tx1"/>
                </a:solidFill>
                <a:latin typeface="Arial" pitchFamily="34" charset="0"/>
              </a:defRPr>
            </a:lvl6pPr>
            <a:lvl7pPr marL="2971800" indent="-228600" eaLnBrk="0" fontAlgn="base" hangingPunct="0">
              <a:spcBef>
                <a:spcPct val="0"/>
              </a:spcBef>
              <a:spcAft>
                <a:spcPct val="0"/>
              </a:spcAft>
              <a:tabLst>
                <a:tab pos="5160963" algn="l"/>
              </a:tabLst>
              <a:defRPr>
                <a:solidFill>
                  <a:schemeClr val="tx1"/>
                </a:solidFill>
                <a:latin typeface="Arial" pitchFamily="34" charset="0"/>
              </a:defRPr>
            </a:lvl7pPr>
            <a:lvl8pPr marL="3429000" indent="-228600" eaLnBrk="0" fontAlgn="base" hangingPunct="0">
              <a:spcBef>
                <a:spcPct val="0"/>
              </a:spcBef>
              <a:spcAft>
                <a:spcPct val="0"/>
              </a:spcAft>
              <a:tabLst>
                <a:tab pos="5160963" algn="l"/>
              </a:tabLst>
              <a:defRPr>
                <a:solidFill>
                  <a:schemeClr val="tx1"/>
                </a:solidFill>
                <a:latin typeface="Arial" pitchFamily="34" charset="0"/>
              </a:defRPr>
            </a:lvl8pPr>
            <a:lvl9pPr marL="3886200" indent="-228600" eaLnBrk="0" fontAlgn="base" hangingPunct="0">
              <a:spcBef>
                <a:spcPct val="0"/>
              </a:spcBef>
              <a:spcAft>
                <a:spcPct val="0"/>
              </a:spcAft>
              <a:tabLst>
                <a:tab pos="5160963" algn="l"/>
              </a:tabLst>
              <a:defRPr>
                <a:solidFill>
                  <a:schemeClr val="tx1"/>
                </a:solidFill>
                <a:latin typeface="Arial" pitchFamily="34" charset="0"/>
              </a:defRPr>
            </a:lvl9pPr>
          </a:lstStyle>
          <a:p>
            <a:pPr eaLnBrk="1" hangingPunct="1">
              <a:lnSpc>
                <a:spcPct val="125000"/>
              </a:lnSpc>
              <a:spcBef>
                <a:spcPts val="100"/>
              </a:spcBef>
              <a:buFont typeface="Wingdings" pitchFamily="2" charset="2"/>
              <a:buChar char="Ø"/>
            </a:pPr>
            <a:r>
              <a:rPr lang="en-US" sz="2400">
                <a:latin typeface="Times New Roman" pitchFamily="18" charset="0"/>
                <a:cs typeface="Times New Roman" pitchFamily="18" charset="0"/>
              </a:rPr>
              <a:t>This refractive index property causes a wavelength  dependence of the group velocity of a given mode; that is,</a:t>
            </a:r>
          </a:p>
          <a:p>
            <a:pPr eaLnBrk="1" hangingPunct="1">
              <a:lnSpc>
                <a:spcPct val="125000"/>
              </a:lnSpc>
              <a:spcBef>
                <a:spcPts val="1613"/>
              </a:spcBef>
              <a:buFont typeface="Wingdings" pitchFamily="2" charset="2"/>
              <a:buChar char="Ø"/>
            </a:pPr>
            <a:r>
              <a:rPr lang="en-US" sz="2400">
                <a:latin typeface="Times New Roman" pitchFamily="18" charset="0"/>
                <a:cs typeface="Times New Roman" pitchFamily="18" charset="0"/>
              </a:rPr>
              <a:t>Pulse spreading occurs even when different  wavelength follow the same path.</a:t>
            </a:r>
          </a:p>
          <a:p>
            <a:pPr eaLnBrk="1" hangingPunct="1">
              <a:spcBef>
                <a:spcPts val="25"/>
              </a:spcBef>
            </a:pPr>
            <a:endParaRPr lang="en-US" sz="3000">
              <a:latin typeface="Times New Roman" pitchFamily="18" charset="0"/>
              <a:cs typeface="Times New Roman" pitchFamily="18" charset="0"/>
            </a:endParaRPr>
          </a:p>
          <a:p>
            <a:pPr eaLnBrk="1" hangingPunct="1">
              <a:buFont typeface="Wingdings" pitchFamily="2" charset="2"/>
              <a:buChar char="Ø"/>
            </a:pPr>
            <a:r>
              <a:rPr lang="en-US" sz="2400">
                <a:latin typeface="Times New Roman" pitchFamily="18" charset="0"/>
                <a:cs typeface="Times New Roman" pitchFamily="18" charset="0"/>
              </a:rPr>
              <a:t>Material dispersion can be reduced:</a:t>
            </a:r>
          </a:p>
          <a:p>
            <a:pPr eaLnBrk="1" hangingPunct="1">
              <a:spcBef>
                <a:spcPts val="1675"/>
              </a:spcBef>
              <a:buSzPct val="96000"/>
              <a:buFont typeface="Wingdings" pitchFamily="2" charset="2"/>
              <a:buChar char="Ø"/>
            </a:pPr>
            <a:r>
              <a:rPr lang="en-US" sz="2400">
                <a:latin typeface="Times New Roman" pitchFamily="18" charset="0"/>
                <a:cs typeface="Times New Roman" pitchFamily="18" charset="0"/>
              </a:rPr>
              <a:t>Either by choosing sources with narrower spectral  output widths or by operating at longer wavelengths</a:t>
            </a:r>
            <a:r>
              <a:rPr lang="en-US" sz="2800">
                <a:latin typeface="Times New Roman" pitchFamily="18" charset="0"/>
                <a:cs typeface="Times New Roman" pitchFamily="18" charset="0"/>
              </a:rPr>
              <a:t>.</a:t>
            </a:r>
          </a:p>
        </p:txBody>
      </p:sp>
      <p:sp>
        <p:nvSpPr>
          <p:cNvPr id="8" name="object 8"/>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47113" name="Slide Number Placeholder 8"/>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7EF669B4-13CE-4BF0-8674-182B696F5809}" type="slidenum">
              <a:rPr lang="en-IN"/>
              <a:pPr>
                <a:defRPr/>
              </a:pPr>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bject 2"/>
          <p:cNvSpPr>
            <a:spLocks noChangeArrowheads="1"/>
          </p:cNvSpPr>
          <p:nvPr/>
        </p:nvSpPr>
        <p:spPr bwMode="auto">
          <a:xfrm>
            <a:off x="974725" y="1220788"/>
            <a:ext cx="7218363" cy="38385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 name="object 3"/>
          <p:cNvSpPr txBox="1"/>
          <p:nvPr/>
        </p:nvSpPr>
        <p:spPr>
          <a:xfrm>
            <a:off x="381000" y="5791200"/>
            <a:ext cx="8458200" cy="777875"/>
          </a:xfrm>
          <a:prstGeom prst="rect">
            <a:avLst/>
          </a:prstGeom>
          <a:ln w="76200">
            <a:solidFill>
              <a:srgbClr val="808080"/>
            </a:solidFill>
          </a:ln>
        </p:spPr>
        <p:txBody>
          <a:bodyPr lIns="0" tIns="39370" rIns="0" bIns="0">
            <a:spAutoFit/>
          </a:bodyPr>
          <a:lstStyle/>
          <a:p>
            <a:pPr marL="91440">
              <a:spcBef>
                <a:spcPts val="310"/>
              </a:spcBef>
              <a:defRPr/>
            </a:pPr>
            <a:r>
              <a:rPr sz="2000" spc="-5" dirty="0">
                <a:latin typeface="Arial"/>
                <a:cs typeface="Arial"/>
              </a:rPr>
              <a:t>LASER </a:t>
            </a:r>
            <a:r>
              <a:rPr sz="2000" dirty="0">
                <a:latin typeface="Arial"/>
                <a:cs typeface="Arial"/>
              </a:rPr>
              <a:t>source will produce far less </a:t>
            </a:r>
            <a:r>
              <a:rPr sz="2000" b="1" dirty="0">
                <a:latin typeface="Arial"/>
                <a:cs typeface="Arial"/>
              </a:rPr>
              <a:t>spectral dispersion or</a:t>
            </a:r>
            <a:r>
              <a:rPr sz="2000" b="1" spc="-150" dirty="0">
                <a:latin typeface="Arial"/>
                <a:cs typeface="Arial"/>
              </a:rPr>
              <a:t> </a:t>
            </a:r>
            <a:r>
              <a:rPr sz="2000" b="1" dirty="0">
                <a:latin typeface="Arial"/>
                <a:cs typeface="Arial"/>
              </a:rPr>
              <a:t>intramodal</a:t>
            </a:r>
            <a:endParaRPr sz="2000">
              <a:latin typeface="Arial"/>
              <a:cs typeface="Arial"/>
            </a:endParaRPr>
          </a:p>
          <a:p>
            <a:pPr marL="91440">
              <a:spcBef>
                <a:spcPts val="5"/>
              </a:spcBef>
              <a:defRPr/>
            </a:pPr>
            <a:r>
              <a:rPr sz="2000" b="1" dirty="0">
                <a:latin typeface="Arial"/>
                <a:cs typeface="Arial"/>
              </a:rPr>
              <a:t>dispersion </a:t>
            </a:r>
            <a:r>
              <a:rPr sz="2000" dirty="0">
                <a:latin typeface="Arial"/>
                <a:cs typeface="Arial"/>
              </a:rPr>
              <a:t>than an LED source since it is more nearly</a:t>
            </a:r>
            <a:r>
              <a:rPr sz="2000" spc="-190" dirty="0">
                <a:latin typeface="Arial"/>
                <a:cs typeface="Arial"/>
              </a:rPr>
              <a:t> </a:t>
            </a:r>
            <a:r>
              <a:rPr sz="2000" dirty="0">
                <a:latin typeface="Arial"/>
                <a:cs typeface="Arial"/>
              </a:rPr>
              <a:t>monochromatic</a:t>
            </a:r>
            <a:endParaRPr sz="2000">
              <a:latin typeface="Arial"/>
              <a:cs typeface="Arial"/>
            </a:endParaRPr>
          </a:p>
        </p:txBody>
      </p:sp>
      <p:sp>
        <p:nvSpPr>
          <p:cNvPr id="4" name="object 4"/>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48133"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6B1A255A-7A6E-4E02-A15F-5C576778C59A}" type="slidenum">
              <a:rPr lang="en-IN"/>
              <a:pPr>
                <a:defRPr/>
              </a:pPr>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a:xfrm>
            <a:off x="457200" y="274638"/>
            <a:ext cx="8229600" cy="639762"/>
          </a:xfrm>
        </p:spPr>
        <p:txBody>
          <a:bodyPr/>
          <a:lstStyle/>
          <a:p>
            <a:r>
              <a:rPr lang="en-CA" altLang="en-US" sz="3200" smtClean="0">
                <a:solidFill>
                  <a:schemeClr val="accent2"/>
                </a:solidFill>
                <a:latin typeface="Times New Roman" pitchFamily="18" charset="0"/>
              </a:rPr>
              <a:t>Material Dispersion</a:t>
            </a:r>
          </a:p>
        </p:txBody>
      </p:sp>
      <p:sp>
        <p:nvSpPr>
          <p:cNvPr id="5127" name="Rectangle 3"/>
          <p:cNvSpPr>
            <a:spLocks noGrp="1" noChangeArrowheads="1"/>
          </p:cNvSpPr>
          <p:nvPr>
            <p:ph idx="1"/>
          </p:nvPr>
        </p:nvSpPr>
        <p:spPr>
          <a:xfrm>
            <a:off x="457200" y="1066800"/>
            <a:ext cx="8229600" cy="5059363"/>
          </a:xfrm>
        </p:spPr>
        <p:txBody>
          <a:bodyPr/>
          <a:lstStyle/>
          <a:p>
            <a:r>
              <a:rPr lang="en-CA" altLang="en-US" sz="2000" smtClean="0">
                <a:latin typeface="Times New Roman" pitchFamily="18" charset="0"/>
              </a:rPr>
              <a:t>The refractive index of the material varies as a function of wavelength,</a:t>
            </a:r>
          </a:p>
          <a:p>
            <a:r>
              <a:rPr lang="en-CA" altLang="en-US" sz="2000" smtClean="0">
                <a:latin typeface="Times New Roman" pitchFamily="18" charset="0"/>
              </a:rPr>
              <a:t>Material-induced dispersion for a plane wave propagation in homogeneous medium of refractive index </a:t>
            </a:r>
            <a:r>
              <a:rPr lang="en-CA" altLang="en-US" sz="2000" i="1" smtClean="0">
                <a:latin typeface="Times New Roman" pitchFamily="18" charset="0"/>
              </a:rPr>
              <a:t>n</a:t>
            </a:r>
            <a:r>
              <a:rPr lang="en-CA" altLang="en-US" sz="2000" smtClean="0">
                <a:latin typeface="Times New Roman" pitchFamily="18" charset="0"/>
              </a:rPr>
              <a:t>:  </a:t>
            </a:r>
          </a:p>
          <a:p>
            <a:endParaRPr lang="en-CA" altLang="en-US" sz="2000" smtClean="0">
              <a:latin typeface="Times New Roman" pitchFamily="18" charset="0"/>
            </a:endParaRPr>
          </a:p>
          <a:p>
            <a:endParaRPr lang="en-CA" altLang="en-US" sz="2000" smtClean="0">
              <a:latin typeface="Times New Roman" pitchFamily="18" charset="0"/>
            </a:endParaRPr>
          </a:p>
          <a:p>
            <a:endParaRPr lang="en-CA" altLang="en-US" sz="2000" smtClean="0">
              <a:latin typeface="Times New Roman" pitchFamily="18" charset="0"/>
            </a:endParaRPr>
          </a:p>
          <a:p>
            <a:endParaRPr lang="en-CA" altLang="en-US" sz="2000" smtClean="0">
              <a:latin typeface="Times New Roman" pitchFamily="18" charset="0"/>
            </a:endParaRPr>
          </a:p>
          <a:p>
            <a:endParaRPr lang="en-CA" altLang="en-US" sz="2000" smtClean="0">
              <a:latin typeface="Times New Roman" pitchFamily="18" charset="0"/>
            </a:endParaRPr>
          </a:p>
          <a:p>
            <a:r>
              <a:rPr lang="en-CA" altLang="en-US" sz="2000" smtClean="0">
                <a:latin typeface="Times New Roman" pitchFamily="18" charset="0"/>
              </a:rPr>
              <a:t>The pulse spread due to material dispersion is therefore:        </a:t>
            </a:r>
          </a:p>
        </p:txBody>
      </p:sp>
      <p:graphicFrame>
        <p:nvGraphicFramePr>
          <p:cNvPr id="5122" name="Object 4"/>
          <p:cNvGraphicFramePr>
            <a:graphicFrameLocks noChangeAspect="1"/>
          </p:cNvGraphicFramePr>
          <p:nvPr/>
        </p:nvGraphicFramePr>
        <p:xfrm>
          <a:off x="8077200" y="1111250"/>
          <a:ext cx="546100" cy="336550"/>
        </p:xfrm>
        <a:graphic>
          <a:graphicData uri="http://schemas.openxmlformats.org/presentationml/2006/ole">
            <mc:AlternateContent xmlns:mc="http://schemas.openxmlformats.org/markup-compatibility/2006">
              <mc:Choice xmlns:v="urn:schemas-microsoft-com:vml" Requires="v">
                <p:oleObj spid="_x0000_s5133" name="Equation" r:id="rId4" imgW="330057" imgH="203112" progId="Equation.3">
                  <p:embed/>
                </p:oleObj>
              </mc:Choice>
              <mc:Fallback>
                <p:oleObj name="Equation" r:id="rId4" imgW="330057"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1111250"/>
                        <a:ext cx="5461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1447800" y="2362200"/>
          <a:ext cx="5499100" cy="1590675"/>
        </p:xfrm>
        <a:graphic>
          <a:graphicData uri="http://schemas.openxmlformats.org/presentationml/2006/ole">
            <mc:AlternateContent xmlns:mc="http://schemas.openxmlformats.org/markup-compatibility/2006">
              <mc:Choice xmlns:v="urn:schemas-microsoft-com:vml" Requires="v">
                <p:oleObj spid="_x0000_s5134" name="Equation" r:id="rId6" imgW="3073400" imgH="889000" progId="Equation.3">
                  <p:embed/>
                </p:oleObj>
              </mc:Choice>
              <mc:Fallback>
                <p:oleObj name="Equation" r:id="rId6" imgW="3073400" imgH="889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362200"/>
                        <a:ext cx="5499100" cy="159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7"/>
          <p:cNvGraphicFramePr>
            <a:graphicFrameLocks noChangeAspect="1"/>
          </p:cNvGraphicFramePr>
          <p:nvPr/>
        </p:nvGraphicFramePr>
        <p:xfrm>
          <a:off x="1447800" y="4648200"/>
          <a:ext cx="5041900" cy="882650"/>
        </p:xfrm>
        <a:graphic>
          <a:graphicData uri="http://schemas.openxmlformats.org/presentationml/2006/ole">
            <mc:AlternateContent xmlns:mc="http://schemas.openxmlformats.org/markup-compatibility/2006">
              <mc:Choice xmlns:v="urn:schemas-microsoft-com:vml" Requires="v">
                <p:oleObj spid="_x0000_s5135" name="Equation" r:id="rId8" imgW="2755900" imgH="482600" progId="Equation.3">
                  <p:embed/>
                </p:oleObj>
              </mc:Choice>
              <mc:Fallback>
                <p:oleObj name="Equation" r:id="rId8" imgW="2755900" imgH="482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4648200"/>
                        <a:ext cx="50419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9"/>
          <p:cNvGraphicFramePr>
            <a:graphicFrameLocks noChangeAspect="1"/>
          </p:cNvGraphicFramePr>
          <p:nvPr/>
        </p:nvGraphicFramePr>
        <p:xfrm>
          <a:off x="990600" y="5715000"/>
          <a:ext cx="914400" cy="401638"/>
        </p:xfrm>
        <a:graphic>
          <a:graphicData uri="http://schemas.openxmlformats.org/presentationml/2006/ole">
            <mc:AlternateContent xmlns:mc="http://schemas.openxmlformats.org/markup-compatibility/2006">
              <mc:Choice xmlns:v="urn:schemas-microsoft-com:vml" Requires="v">
                <p:oleObj spid="_x0000_s5136" name="Equation" r:id="rId10" imgW="520700" imgH="228600" progId="Equation.3">
                  <p:embed/>
                </p:oleObj>
              </mc:Choice>
              <mc:Fallback>
                <p:oleObj name="Equation" r:id="rId10" imgW="520700" imgH="228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5715000"/>
                        <a:ext cx="914400"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Text Box 10"/>
          <p:cNvSpPr txBox="1">
            <a:spLocks noChangeArrowheads="1"/>
          </p:cNvSpPr>
          <p:nvPr/>
        </p:nvSpPr>
        <p:spPr bwMode="auto">
          <a:xfrm>
            <a:off x="1828800" y="5715000"/>
            <a:ext cx="213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CA" altLang="en-US">
                <a:latin typeface="Times New Roman" pitchFamily="18" charset="0"/>
              </a:rPr>
              <a:t>is material dispersion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06437"/>
          </a:xfrm>
        </p:spPr>
        <p:txBody>
          <a:bodyPr/>
          <a:lstStyle/>
          <a:p>
            <a:r>
              <a:rPr lang="en-US" sz="3200" smtClean="0">
                <a:solidFill>
                  <a:schemeClr val="accent2"/>
                </a:solidFill>
                <a:latin typeface="Times New Roman" pitchFamily="18" charset="0"/>
                <a:cs typeface="Times New Roman" pitchFamily="18" charset="0"/>
              </a:rPr>
              <a:t>Absorption</a:t>
            </a:r>
          </a:p>
        </p:txBody>
      </p:sp>
      <p:sp>
        <p:nvSpPr>
          <p:cNvPr id="14339" name="Rectangle 3"/>
          <p:cNvSpPr>
            <a:spLocks noGrp="1" noChangeArrowheads="1"/>
          </p:cNvSpPr>
          <p:nvPr>
            <p:ph idx="1"/>
          </p:nvPr>
        </p:nvSpPr>
        <p:spPr>
          <a:xfrm>
            <a:off x="457200" y="1412875"/>
            <a:ext cx="8229600" cy="4713288"/>
          </a:xfrm>
        </p:spPr>
        <p:txBody>
          <a:bodyPr/>
          <a:lstStyle/>
          <a:p>
            <a:r>
              <a:rPr lang="en-US" sz="2400" smtClean="0">
                <a:latin typeface="Times New Roman" pitchFamily="18" charset="0"/>
                <a:cs typeface="Times New Roman" pitchFamily="18" charset="0"/>
              </a:rPr>
              <a:t>Absorption is caused by three different mechanisms:</a:t>
            </a:r>
          </a:p>
          <a:p>
            <a:pPr>
              <a:buFontTx/>
              <a:buNone/>
            </a:pPr>
            <a:r>
              <a:rPr lang="en-US" sz="2400" smtClean="0">
                <a:latin typeface="Times New Roman" pitchFamily="18" charset="0"/>
                <a:cs typeface="Times New Roman" pitchFamily="18" charset="0"/>
              </a:rPr>
              <a:t>1. Impurities in fiber material: from transition metal ions (must be in order of ppb) &amp; particularly from OH ions with absorption peaks at wavelengths 2700 nm, 400 nm, 950 nm &amp; 725nm.</a:t>
            </a:r>
          </a:p>
          <a:p>
            <a:pPr>
              <a:buFontTx/>
              <a:buNone/>
            </a:pPr>
            <a:endParaRPr lang="en-US" sz="2400" smtClean="0">
              <a:latin typeface="Times New Roman" pitchFamily="18" charset="0"/>
              <a:cs typeface="Times New Roman" pitchFamily="18" charset="0"/>
            </a:endParaRPr>
          </a:p>
          <a:p>
            <a:pPr>
              <a:buFontTx/>
              <a:buNone/>
            </a:pPr>
            <a:r>
              <a:rPr lang="en-US" sz="2400" smtClean="0">
                <a:latin typeface="Times New Roman" pitchFamily="18" charset="0"/>
                <a:cs typeface="Times New Roman" pitchFamily="18" charset="0"/>
              </a:rPr>
              <a:t>2. Intrinsic absorption (fundamental lower limit): electronic absorption band (UV region) &amp; atomic bond vibration band (IR region) in basic SiO2.</a:t>
            </a:r>
          </a:p>
          <a:p>
            <a:pPr>
              <a:buFontTx/>
              <a:buNone/>
            </a:pPr>
            <a:endParaRPr lang="en-US" sz="2400" smtClean="0">
              <a:latin typeface="Times New Roman" pitchFamily="18" charset="0"/>
              <a:cs typeface="Times New Roman" pitchFamily="18" charset="0"/>
            </a:endParaRPr>
          </a:p>
          <a:p>
            <a:pPr>
              <a:buFontTx/>
              <a:buNone/>
            </a:pPr>
            <a:r>
              <a:rPr lang="en-US" sz="2400" smtClean="0">
                <a:latin typeface="Times New Roman" pitchFamily="18" charset="0"/>
                <a:cs typeface="Times New Roman" pitchFamily="18" charset="0"/>
              </a:rPr>
              <a:t>3. Radiation defects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bject 2"/>
          <p:cNvSpPr>
            <a:spLocks noChangeArrowheads="1"/>
          </p:cNvSpPr>
          <p:nvPr/>
        </p:nvSpPr>
        <p:spPr bwMode="auto">
          <a:xfrm>
            <a:off x="1928813" y="285750"/>
            <a:ext cx="5105400" cy="52593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 name="object 3"/>
          <p:cNvSpPr txBox="1"/>
          <p:nvPr/>
        </p:nvSpPr>
        <p:spPr>
          <a:xfrm>
            <a:off x="282575" y="5818188"/>
            <a:ext cx="8229600" cy="635000"/>
          </a:xfrm>
          <a:prstGeom prst="rect">
            <a:avLst/>
          </a:prstGeom>
        </p:spPr>
        <p:txBody>
          <a:bodyPr lIns="0" tIns="13335" rIns="0" bIns="0">
            <a:spAutoFit/>
          </a:bodyPr>
          <a:lstStyle/>
          <a:p>
            <a:pPr marL="38100">
              <a:spcBef>
                <a:spcPts val="105"/>
              </a:spcBef>
              <a:defRPr/>
            </a:pPr>
            <a:r>
              <a:rPr sz="2000" dirty="0">
                <a:latin typeface="Arial"/>
                <a:cs typeface="Arial"/>
              </a:rPr>
              <a:t>Material dispersion as a function of optical wavelength for pure silica</a:t>
            </a:r>
            <a:r>
              <a:rPr sz="2000" spc="-195" dirty="0">
                <a:latin typeface="Arial"/>
                <a:cs typeface="Arial"/>
              </a:rPr>
              <a:t> </a:t>
            </a:r>
            <a:r>
              <a:rPr sz="2000" dirty="0">
                <a:latin typeface="Arial"/>
                <a:cs typeface="Arial"/>
              </a:rPr>
              <a:t>and</a:t>
            </a:r>
            <a:endParaRPr sz="2000">
              <a:latin typeface="Arial"/>
              <a:cs typeface="Arial"/>
            </a:endParaRPr>
          </a:p>
          <a:p>
            <a:pPr marL="38100">
              <a:defRPr/>
            </a:pPr>
            <a:r>
              <a:rPr sz="2000" dirty="0">
                <a:latin typeface="Arial"/>
                <a:cs typeface="Arial"/>
              </a:rPr>
              <a:t>13.5 percent </a:t>
            </a:r>
            <a:r>
              <a:rPr sz="2000" spc="5" dirty="0">
                <a:latin typeface="Arial"/>
                <a:cs typeface="Arial"/>
              </a:rPr>
              <a:t>GeO</a:t>
            </a:r>
            <a:r>
              <a:rPr sz="1950" spc="7" baseline="-21367" dirty="0">
                <a:latin typeface="Arial"/>
                <a:cs typeface="Arial"/>
              </a:rPr>
              <a:t>2</a:t>
            </a:r>
            <a:r>
              <a:rPr sz="2000" spc="5" dirty="0">
                <a:latin typeface="Arial"/>
                <a:cs typeface="Arial"/>
              </a:rPr>
              <a:t>/ </a:t>
            </a:r>
            <a:r>
              <a:rPr sz="2000" dirty="0">
                <a:latin typeface="Arial"/>
                <a:cs typeface="Arial"/>
              </a:rPr>
              <a:t>86.5 percent</a:t>
            </a:r>
            <a:r>
              <a:rPr sz="2000" spc="-190" dirty="0">
                <a:latin typeface="Arial"/>
                <a:cs typeface="Arial"/>
              </a:rPr>
              <a:t> </a:t>
            </a:r>
            <a:r>
              <a:rPr sz="2000" spc="5" dirty="0">
                <a:latin typeface="Arial"/>
                <a:cs typeface="Arial"/>
              </a:rPr>
              <a:t>SiO</a:t>
            </a:r>
            <a:r>
              <a:rPr sz="1950" spc="7" baseline="-21367" dirty="0">
                <a:latin typeface="Arial"/>
                <a:cs typeface="Arial"/>
              </a:rPr>
              <a:t>2</a:t>
            </a:r>
            <a:r>
              <a:rPr sz="2000" spc="5" dirty="0">
                <a:latin typeface="Arial"/>
                <a:cs typeface="Arial"/>
              </a:rPr>
              <a:t>.</a:t>
            </a:r>
            <a:endParaRPr sz="2000">
              <a:latin typeface="Arial"/>
              <a:cs typeface="Arial"/>
            </a:endParaRPr>
          </a:p>
        </p:txBody>
      </p:sp>
      <p:sp>
        <p:nvSpPr>
          <p:cNvPr id="4" name="object 4"/>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50181"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F6B8D31D-0540-4384-94A0-99A81F88C880}" type="slidenum">
              <a:rPr lang="en-IN"/>
              <a:pPr>
                <a:defRPr/>
              </a:pPr>
              <a:t>40</a:t>
            </a:fld>
            <a:endParaRPr lang="en-IN"/>
          </a:p>
        </p:txBody>
      </p:sp>
      <p:sp>
        <p:nvSpPr>
          <p:cNvPr id="47110" name="Rectangle 6"/>
          <p:cNvSpPr>
            <a:spLocks noChangeArrowheads="1"/>
          </p:cNvSpPr>
          <p:nvPr/>
        </p:nvSpPr>
        <p:spPr bwMode="auto">
          <a:xfrm>
            <a:off x="357188" y="5572125"/>
            <a:ext cx="55721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a:cs typeface="Arial" pitchFamily="34" charset="0"/>
              </a:rPr>
              <a:t>Optical Fiber communications, 5th ed.,G.Keiser,McGrawHill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bject 2"/>
          <p:cNvSpPr>
            <a:spLocks noChangeArrowheads="1"/>
          </p:cNvSpPr>
          <p:nvPr/>
        </p:nvSpPr>
        <p:spPr bwMode="auto">
          <a:xfrm>
            <a:off x="76200" y="76200"/>
            <a:ext cx="7239000" cy="457200"/>
          </a:xfrm>
          <a:custGeom>
            <a:avLst/>
            <a:gdLst>
              <a:gd name="T0" fmla="*/ 0 w 7239000"/>
              <a:gd name="T1" fmla="*/ 0 h 457200"/>
              <a:gd name="T2" fmla="*/ 7239000 w 7239000"/>
              <a:gd name="T3" fmla="*/ 457200 h 457200"/>
            </a:gdLst>
            <a:ahLst/>
            <a:cxnLst/>
            <a:rect l="T0" t="T1" r="T2" b="T3"/>
            <a:pathLst>
              <a:path w="7239000" h="457200">
                <a:moveTo>
                  <a:pt x="0" y="457200"/>
                </a:moveTo>
                <a:lnTo>
                  <a:pt x="7239000" y="457200"/>
                </a:lnTo>
                <a:lnTo>
                  <a:pt x="7239000" y="0"/>
                </a:lnTo>
                <a:lnTo>
                  <a:pt x="0" y="0"/>
                </a:lnTo>
                <a:lnTo>
                  <a:pt x="0" y="457200"/>
                </a:lnTo>
                <a:close/>
              </a:path>
            </a:pathLst>
          </a:custGeom>
          <a:solidFill>
            <a:srgbClr val="A40020">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 name="object 3"/>
          <p:cNvSpPr txBox="1"/>
          <p:nvPr/>
        </p:nvSpPr>
        <p:spPr>
          <a:xfrm>
            <a:off x="155575" y="101600"/>
            <a:ext cx="6878638" cy="390525"/>
          </a:xfrm>
          <a:prstGeom prst="rect">
            <a:avLst/>
          </a:prstGeom>
        </p:spPr>
        <p:txBody>
          <a:bodyPr lIns="0" tIns="12700" rIns="0" bIns="0">
            <a:spAutoFit/>
          </a:bodyPr>
          <a:lstStyle/>
          <a:p>
            <a:pPr marL="12700">
              <a:spcBef>
                <a:spcPts val="100"/>
              </a:spcBef>
              <a:defRPr/>
            </a:pPr>
            <a:r>
              <a:rPr sz="2400" b="1" dirty="0">
                <a:solidFill>
                  <a:srgbClr val="FFFFFF"/>
                </a:solidFill>
                <a:latin typeface="Arial"/>
                <a:cs typeface="Arial"/>
              </a:rPr>
              <a:t>Intramodal </a:t>
            </a:r>
            <a:r>
              <a:rPr sz="2400" b="1" spc="-5" dirty="0">
                <a:solidFill>
                  <a:srgbClr val="FFFFFF"/>
                </a:solidFill>
                <a:latin typeface="Arial"/>
                <a:cs typeface="Arial"/>
              </a:rPr>
              <a:t>Dispersion or Chromatic</a:t>
            </a:r>
            <a:r>
              <a:rPr sz="2400" b="1" spc="10" dirty="0">
                <a:solidFill>
                  <a:srgbClr val="FFFFFF"/>
                </a:solidFill>
                <a:latin typeface="Arial"/>
                <a:cs typeface="Arial"/>
              </a:rPr>
              <a:t> </a:t>
            </a:r>
            <a:r>
              <a:rPr sz="2400" b="1" spc="-5" dirty="0">
                <a:solidFill>
                  <a:srgbClr val="FFFFFF"/>
                </a:solidFill>
                <a:latin typeface="Arial"/>
                <a:cs typeface="Arial"/>
              </a:rPr>
              <a:t>Dispersion</a:t>
            </a:r>
            <a:endParaRPr sz="2400">
              <a:latin typeface="Arial"/>
              <a:cs typeface="Arial"/>
            </a:endParaRPr>
          </a:p>
        </p:txBody>
      </p:sp>
      <p:sp>
        <p:nvSpPr>
          <p:cNvPr id="4" name="object 4"/>
          <p:cNvSpPr txBox="1"/>
          <p:nvPr/>
        </p:nvSpPr>
        <p:spPr>
          <a:xfrm>
            <a:off x="152400" y="762000"/>
            <a:ext cx="3657600" cy="457200"/>
          </a:xfrm>
          <a:prstGeom prst="rect">
            <a:avLst/>
          </a:prstGeom>
          <a:solidFill>
            <a:srgbClr val="333399"/>
          </a:solidFill>
        </p:spPr>
        <p:txBody>
          <a:bodyPr lIns="0" tIns="38100" rIns="0" bIns="0">
            <a:spAutoFit/>
          </a:bodyPr>
          <a:lstStyle/>
          <a:p>
            <a:pPr marL="90805">
              <a:spcBef>
                <a:spcPts val="300"/>
              </a:spcBef>
              <a:tabLst>
                <a:tab pos="1855470" algn="l"/>
              </a:tabLst>
              <a:defRPr/>
            </a:pPr>
            <a:r>
              <a:rPr sz="2400" b="1" spc="-15" dirty="0">
                <a:solidFill>
                  <a:srgbClr val="FFFFFF"/>
                </a:solidFill>
                <a:latin typeface="Arial"/>
                <a:cs typeface="Arial"/>
              </a:rPr>
              <a:t>Waveguide	</a:t>
            </a:r>
            <a:r>
              <a:rPr sz="2400" b="1" spc="-5" dirty="0">
                <a:solidFill>
                  <a:srgbClr val="FFFFFF"/>
                </a:solidFill>
                <a:latin typeface="Arial"/>
                <a:cs typeface="Arial"/>
              </a:rPr>
              <a:t>Dispersion:</a:t>
            </a:r>
            <a:endParaRPr sz="2400">
              <a:latin typeface="Arial"/>
              <a:cs typeface="Arial"/>
            </a:endParaRPr>
          </a:p>
        </p:txBody>
      </p:sp>
      <p:sp>
        <p:nvSpPr>
          <p:cNvPr id="48133" name="object 5"/>
          <p:cNvSpPr txBox="1">
            <a:spLocks noChangeArrowheads="1"/>
          </p:cNvSpPr>
          <p:nvPr/>
        </p:nvSpPr>
        <p:spPr bwMode="auto">
          <a:xfrm>
            <a:off x="304800" y="2308225"/>
            <a:ext cx="83820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24130"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ts val="3463"/>
              </a:lnSpc>
              <a:spcBef>
                <a:spcPts val="188"/>
              </a:spcBef>
              <a:buFont typeface="Wingdings" pitchFamily="2" charset="2"/>
              <a:buChar char="Ø"/>
            </a:pPr>
            <a:r>
              <a:rPr lang="en-US" sz="2400">
                <a:latin typeface="Times New Roman" pitchFamily="18" charset="0"/>
                <a:cs typeface="Times New Roman" pitchFamily="18" charset="0"/>
              </a:rPr>
              <a:t>Dispersion arises because the fraction of light power  propagating in the cladding travels faster than the light  confined to core</a:t>
            </a:r>
            <a:r>
              <a:rPr lang="en-US" sz="2400">
                <a:cs typeface="Arial" pitchFamily="34" charset="0"/>
              </a:rPr>
              <a:t>.</a:t>
            </a:r>
          </a:p>
        </p:txBody>
      </p:sp>
      <p:sp>
        <p:nvSpPr>
          <p:cNvPr id="48134" name="object 6"/>
          <p:cNvSpPr txBox="1">
            <a:spLocks noChangeArrowheads="1"/>
          </p:cNvSpPr>
          <p:nvPr/>
        </p:nvSpPr>
        <p:spPr bwMode="auto">
          <a:xfrm>
            <a:off x="307975" y="1397000"/>
            <a:ext cx="77851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buFont typeface="Wingdings" pitchFamily="2" charset="2"/>
              <a:buChar char="Ø"/>
            </a:pPr>
            <a:r>
              <a:rPr lang="en-US" sz="2400">
                <a:latin typeface="Times New Roman" pitchFamily="18" charset="0"/>
                <a:cs typeface="Times New Roman" pitchFamily="18" charset="0"/>
              </a:rPr>
              <a:t>It causes pulse spreading because only part of the optical  power propagation along a fiber is confined to core</a:t>
            </a:r>
            <a:r>
              <a:rPr lang="en-US" sz="2400">
                <a:cs typeface="Arial" pitchFamily="34" charset="0"/>
              </a:rPr>
              <a:t>.</a:t>
            </a:r>
          </a:p>
        </p:txBody>
      </p:sp>
      <p:sp>
        <p:nvSpPr>
          <p:cNvPr id="48135" name="object 7"/>
          <p:cNvSpPr>
            <a:spLocks noChangeArrowheads="1"/>
          </p:cNvSpPr>
          <p:nvPr/>
        </p:nvSpPr>
        <p:spPr bwMode="auto">
          <a:xfrm>
            <a:off x="304800" y="4113213"/>
            <a:ext cx="8534400" cy="2363787"/>
          </a:xfrm>
          <a:custGeom>
            <a:avLst/>
            <a:gdLst>
              <a:gd name="T0" fmla="*/ 0 w 8534400"/>
              <a:gd name="T1" fmla="*/ 0 h 2364104"/>
              <a:gd name="T2" fmla="*/ 8534400 w 8534400"/>
              <a:gd name="T3" fmla="*/ 2364104 h 2364104"/>
            </a:gdLst>
            <a:ahLst/>
            <a:cxnLst/>
            <a:rect l="T0" t="T1" r="T2" b="T3"/>
            <a:pathLst>
              <a:path w="8534400" h="2364104">
                <a:moveTo>
                  <a:pt x="0" y="2363724"/>
                </a:moveTo>
                <a:lnTo>
                  <a:pt x="8534400" y="2363724"/>
                </a:lnTo>
                <a:lnTo>
                  <a:pt x="8534400" y="0"/>
                </a:lnTo>
                <a:lnTo>
                  <a:pt x="0" y="0"/>
                </a:lnTo>
                <a:lnTo>
                  <a:pt x="0" y="236372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p>
            <a:endParaRPr lang="en-US"/>
          </a:p>
        </p:txBody>
      </p:sp>
      <p:sp>
        <p:nvSpPr>
          <p:cNvPr id="48136" name="object 8"/>
          <p:cNvSpPr txBox="1">
            <a:spLocks noChangeArrowheads="1"/>
          </p:cNvSpPr>
          <p:nvPr/>
        </p:nvSpPr>
        <p:spPr bwMode="auto">
          <a:xfrm>
            <a:off x="384175" y="3643313"/>
            <a:ext cx="7954963"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tabLst>
                <a:tab pos="6789738" algn="l"/>
              </a:tabLst>
              <a:defRPr>
                <a:solidFill>
                  <a:schemeClr val="tx1"/>
                </a:solidFill>
                <a:latin typeface="Arial" pitchFamily="34" charset="0"/>
              </a:defRPr>
            </a:lvl1pPr>
            <a:lvl2pPr marL="742950" indent="-285750" eaLnBrk="0" hangingPunct="0">
              <a:tabLst>
                <a:tab pos="6789738" algn="l"/>
              </a:tabLst>
              <a:defRPr>
                <a:solidFill>
                  <a:schemeClr val="tx1"/>
                </a:solidFill>
                <a:latin typeface="Arial" pitchFamily="34" charset="0"/>
              </a:defRPr>
            </a:lvl2pPr>
            <a:lvl3pPr marL="1143000" indent="-228600" eaLnBrk="0" hangingPunct="0">
              <a:tabLst>
                <a:tab pos="6789738" algn="l"/>
              </a:tabLst>
              <a:defRPr>
                <a:solidFill>
                  <a:schemeClr val="tx1"/>
                </a:solidFill>
                <a:latin typeface="Arial" pitchFamily="34" charset="0"/>
              </a:defRPr>
            </a:lvl3pPr>
            <a:lvl4pPr marL="1600200" indent="-228600" eaLnBrk="0" hangingPunct="0">
              <a:tabLst>
                <a:tab pos="6789738" algn="l"/>
              </a:tabLst>
              <a:defRPr>
                <a:solidFill>
                  <a:schemeClr val="tx1"/>
                </a:solidFill>
                <a:latin typeface="Arial" pitchFamily="34" charset="0"/>
              </a:defRPr>
            </a:lvl4pPr>
            <a:lvl5pPr marL="2057400" indent="-228600" eaLnBrk="0" hangingPunct="0">
              <a:tabLst>
                <a:tab pos="6789738" algn="l"/>
              </a:tabLst>
              <a:defRPr>
                <a:solidFill>
                  <a:schemeClr val="tx1"/>
                </a:solidFill>
                <a:latin typeface="Arial" pitchFamily="34" charset="0"/>
              </a:defRPr>
            </a:lvl5pPr>
            <a:lvl6pPr marL="2514600" indent="-228600" eaLnBrk="0" fontAlgn="base" hangingPunct="0">
              <a:spcBef>
                <a:spcPct val="0"/>
              </a:spcBef>
              <a:spcAft>
                <a:spcPct val="0"/>
              </a:spcAft>
              <a:tabLst>
                <a:tab pos="6789738" algn="l"/>
              </a:tabLst>
              <a:defRPr>
                <a:solidFill>
                  <a:schemeClr val="tx1"/>
                </a:solidFill>
                <a:latin typeface="Arial" pitchFamily="34" charset="0"/>
              </a:defRPr>
            </a:lvl6pPr>
            <a:lvl7pPr marL="2971800" indent="-228600" eaLnBrk="0" fontAlgn="base" hangingPunct="0">
              <a:spcBef>
                <a:spcPct val="0"/>
              </a:spcBef>
              <a:spcAft>
                <a:spcPct val="0"/>
              </a:spcAft>
              <a:tabLst>
                <a:tab pos="6789738" algn="l"/>
              </a:tabLst>
              <a:defRPr>
                <a:solidFill>
                  <a:schemeClr val="tx1"/>
                </a:solidFill>
                <a:latin typeface="Arial" pitchFamily="34" charset="0"/>
              </a:defRPr>
            </a:lvl7pPr>
            <a:lvl8pPr marL="3429000" indent="-228600" eaLnBrk="0" fontAlgn="base" hangingPunct="0">
              <a:spcBef>
                <a:spcPct val="0"/>
              </a:spcBef>
              <a:spcAft>
                <a:spcPct val="0"/>
              </a:spcAft>
              <a:tabLst>
                <a:tab pos="6789738" algn="l"/>
              </a:tabLst>
              <a:defRPr>
                <a:solidFill>
                  <a:schemeClr val="tx1"/>
                </a:solidFill>
                <a:latin typeface="Arial" pitchFamily="34" charset="0"/>
              </a:defRPr>
            </a:lvl8pPr>
            <a:lvl9pPr marL="3886200" indent="-228600" eaLnBrk="0" fontAlgn="base" hangingPunct="0">
              <a:spcBef>
                <a:spcPct val="0"/>
              </a:spcBef>
              <a:spcAft>
                <a:spcPct val="0"/>
              </a:spcAft>
              <a:tabLst>
                <a:tab pos="6789738" algn="l"/>
              </a:tabLst>
              <a:defRPr>
                <a:solidFill>
                  <a:schemeClr val="tx1"/>
                </a:solidFill>
                <a:latin typeface="Arial" pitchFamily="34" charset="0"/>
              </a:defRPr>
            </a:lvl9pPr>
          </a:lstStyle>
          <a:p>
            <a:pPr eaLnBrk="1" hangingPunct="1">
              <a:lnSpc>
                <a:spcPct val="125000"/>
              </a:lnSpc>
              <a:spcBef>
                <a:spcPts val="100"/>
              </a:spcBef>
              <a:buFont typeface="Wingdings" pitchFamily="2" charset="2"/>
              <a:buChar char="Ø"/>
            </a:pPr>
            <a:r>
              <a:rPr lang="en-US" sz="2400">
                <a:latin typeface="Times New Roman" pitchFamily="18" charset="0"/>
                <a:cs typeface="Times New Roman" pitchFamily="18" charset="0"/>
              </a:rPr>
              <a:t>Single mode fiber confines only 80 percent of the	power in  the core for V values around 2</a:t>
            </a:r>
            <a:r>
              <a:rPr lang="en-US" sz="2400">
                <a:cs typeface="Arial" pitchFamily="34" charset="0"/>
              </a:rPr>
              <a:t>.</a:t>
            </a:r>
          </a:p>
          <a:p>
            <a:pPr eaLnBrk="1" hangingPunct="1">
              <a:lnSpc>
                <a:spcPct val="125000"/>
              </a:lnSpc>
              <a:spcBef>
                <a:spcPts val="1613"/>
              </a:spcBef>
              <a:buFont typeface="Wingdings" pitchFamily="2" charset="2"/>
              <a:buChar char="Ø"/>
            </a:pPr>
            <a:r>
              <a:rPr lang="en-US" sz="2400">
                <a:latin typeface="Times New Roman" pitchFamily="18" charset="0"/>
                <a:cs typeface="Times New Roman" pitchFamily="18" charset="0"/>
              </a:rPr>
              <a:t>The amount of waveguide dispersion depends  on the fiber design</a:t>
            </a:r>
            <a:r>
              <a:rPr lang="en-US" sz="2800" b="1">
                <a:solidFill>
                  <a:srgbClr val="FF5050"/>
                </a:solidFill>
                <a:cs typeface="Arial" pitchFamily="34" charset="0"/>
              </a:rPr>
              <a:t>.</a:t>
            </a:r>
            <a:endParaRPr lang="en-US" sz="2800">
              <a:cs typeface="Arial" pitchFamily="34" charset="0"/>
            </a:endParaRPr>
          </a:p>
        </p:txBody>
      </p:sp>
      <p:sp>
        <p:nvSpPr>
          <p:cNvPr id="9" name="object 9"/>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51210" name="Slide Number Placeholder 9"/>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B261BCE0-12B9-4344-82C8-9F8915AE004C}" type="slidenum">
              <a:rPr lang="en-IN"/>
              <a:pPr>
                <a:defRPr/>
              </a:pPr>
              <a:t>41</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457200" y="274638"/>
            <a:ext cx="8229600" cy="563562"/>
          </a:xfrm>
        </p:spPr>
        <p:txBody>
          <a:bodyPr rtlCol="0">
            <a:normAutofit fontScale="90000"/>
          </a:bodyPr>
          <a:lstStyle/>
          <a:p>
            <a:pPr fontAlgn="auto">
              <a:spcAft>
                <a:spcPts val="0"/>
              </a:spcAft>
              <a:defRPr/>
            </a:pPr>
            <a:r>
              <a:rPr lang="en-CA" altLang="en-US" sz="3200" smtClean="0">
                <a:solidFill>
                  <a:schemeClr val="accent2"/>
                </a:solidFill>
                <a:latin typeface="Times New Roman" pitchFamily="18" charset="0"/>
              </a:rPr>
              <a:t>Waveguide Dispersion</a:t>
            </a:r>
            <a:r>
              <a:rPr lang="en-CA" altLang="en-US" sz="3200" smtClean="0">
                <a:latin typeface="Times New Roman" pitchFamily="18" charset="0"/>
              </a:rPr>
              <a:t> </a:t>
            </a:r>
          </a:p>
        </p:txBody>
      </p:sp>
      <p:sp>
        <p:nvSpPr>
          <p:cNvPr id="6150" name="Rectangle 3"/>
          <p:cNvSpPr>
            <a:spLocks noGrp="1" noChangeArrowheads="1"/>
          </p:cNvSpPr>
          <p:nvPr>
            <p:ph idx="1"/>
          </p:nvPr>
        </p:nvSpPr>
        <p:spPr>
          <a:xfrm>
            <a:off x="457200" y="990600"/>
            <a:ext cx="8229600" cy="5486400"/>
          </a:xfrm>
        </p:spPr>
        <p:txBody>
          <a:bodyPr/>
          <a:lstStyle/>
          <a:p>
            <a:r>
              <a:rPr lang="en-CA" altLang="en-US" sz="2000" smtClean="0">
                <a:latin typeface="Times New Roman" pitchFamily="18" charset="0"/>
              </a:rPr>
              <a:t>Waveguide dispersion is due to the dependency of the group velocity of the fundamental mode as well as other modes on the </a:t>
            </a:r>
            <a:r>
              <a:rPr lang="en-CA" altLang="en-US" sz="2000" i="1" smtClean="0">
                <a:latin typeface="Times New Roman" pitchFamily="18" charset="0"/>
              </a:rPr>
              <a:t>V</a:t>
            </a:r>
            <a:r>
              <a:rPr lang="en-CA" altLang="en-US" sz="2000" smtClean="0">
                <a:latin typeface="Times New Roman" pitchFamily="18" charset="0"/>
              </a:rPr>
              <a:t> number, (see Fig 2-18 of the textbook). In order to calculate waveguide dispersion, we consider that </a:t>
            </a:r>
            <a:r>
              <a:rPr lang="en-CA" altLang="en-US" sz="2000" i="1" smtClean="0">
                <a:latin typeface="Times New Roman" pitchFamily="18" charset="0"/>
              </a:rPr>
              <a:t>n</a:t>
            </a:r>
            <a:r>
              <a:rPr lang="en-CA" altLang="en-US" sz="2000" smtClean="0">
                <a:latin typeface="Times New Roman" pitchFamily="18" charset="0"/>
              </a:rPr>
              <a:t> is not dependent on wavelength. Defining the normalized propagation constant </a:t>
            </a:r>
            <a:r>
              <a:rPr lang="en-CA" altLang="en-US" sz="2000" i="1" smtClean="0">
                <a:latin typeface="Times New Roman" pitchFamily="18" charset="0"/>
              </a:rPr>
              <a:t>b</a:t>
            </a:r>
            <a:r>
              <a:rPr lang="en-CA" altLang="en-US" sz="2000" smtClean="0">
                <a:latin typeface="Times New Roman" pitchFamily="18" charset="0"/>
              </a:rPr>
              <a:t> as:</a:t>
            </a:r>
          </a:p>
          <a:p>
            <a:endParaRPr lang="en-CA" altLang="en-US" sz="2000" smtClean="0">
              <a:latin typeface="Times New Roman" pitchFamily="18" charset="0"/>
            </a:endParaRPr>
          </a:p>
          <a:p>
            <a:endParaRPr lang="en-CA" altLang="en-US" sz="2000" smtClean="0">
              <a:latin typeface="Times New Roman" pitchFamily="18" charset="0"/>
            </a:endParaRPr>
          </a:p>
          <a:p>
            <a:endParaRPr lang="en-CA" altLang="en-US" sz="2000" smtClean="0">
              <a:latin typeface="Times New Roman" pitchFamily="18" charset="0"/>
            </a:endParaRPr>
          </a:p>
          <a:p>
            <a:endParaRPr lang="en-CA" altLang="en-US" sz="2000" smtClean="0">
              <a:latin typeface="Times New Roman" pitchFamily="18" charset="0"/>
            </a:endParaRPr>
          </a:p>
          <a:p>
            <a:r>
              <a:rPr lang="en-CA" altLang="en-US" sz="2000" smtClean="0">
                <a:latin typeface="Times New Roman" pitchFamily="18" charset="0"/>
              </a:rPr>
              <a:t> solving for propagation constant:</a:t>
            </a:r>
          </a:p>
          <a:p>
            <a:endParaRPr lang="en-CA" altLang="en-US" sz="2000" smtClean="0">
              <a:latin typeface="Times New Roman" pitchFamily="18" charset="0"/>
            </a:endParaRPr>
          </a:p>
          <a:p>
            <a:endParaRPr lang="en-CA" altLang="en-US" sz="2000" smtClean="0">
              <a:latin typeface="Times New Roman" pitchFamily="18" charset="0"/>
            </a:endParaRPr>
          </a:p>
          <a:p>
            <a:endParaRPr lang="en-CA" altLang="en-US" sz="2000" smtClean="0">
              <a:latin typeface="Times New Roman" pitchFamily="18" charset="0"/>
            </a:endParaRPr>
          </a:p>
          <a:p>
            <a:r>
              <a:rPr lang="en-CA" altLang="en-US" sz="2000" smtClean="0">
                <a:latin typeface="Times New Roman" pitchFamily="18" charset="0"/>
              </a:rPr>
              <a:t>Using </a:t>
            </a:r>
            <a:r>
              <a:rPr lang="en-CA" altLang="en-US" sz="2000" i="1" smtClean="0">
                <a:latin typeface="Times New Roman" pitchFamily="18" charset="0"/>
              </a:rPr>
              <a:t>V</a:t>
            </a:r>
            <a:r>
              <a:rPr lang="en-CA" altLang="en-US" sz="2000" smtClean="0">
                <a:latin typeface="Times New Roman" pitchFamily="18" charset="0"/>
              </a:rPr>
              <a:t> number:</a:t>
            </a:r>
          </a:p>
        </p:txBody>
      </p:sp>
      <p:graphicFrame>
        <p:nvGraphicFramePr>
          <p:cNvPr id="6146" name="Object 4"/>
          <p:cNvGraphicFramePr>
            <a:graphicFrameLocks noChangeAspect="1"/>
          </p:cNvGraphicFramePr>
          <p:nvPr/>
        </p:nvGraphicFramePr>
        <p:xfrm>
          <a:off x="2438400" y="2819400"/>
          <a:ext cx="3708400" cy="1006475"/>
        </p:xfrm>
        <a:graphic>
          <a:graphicData uri="http://schemas.openxmlformats.org/presentationml/2006/ole">
            <mc:AlternateContent xmlns:mc="http://schemas.openxmlformats.org/markup-compatibility/2006">
              <mc:Choice xmlns:v="urn:schemas-microsoft-com:vml" Requires="v">
                <p:oleObj spid="_x0000_s6154" name="Equation" r:id="rId4" imgW="1777229" imgH="482391" progId="Equation.3">
                  <p:embed/>
                </p:oleObj>
              </mc:Choice>
              <mc:Fallback>
                <p:oleObj name="Equation" r:id="rId4" imgW="1777229" imgH="48239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819400"/>
                        <a:ext cx="37084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6"/>
          <p:cNvGraphicFramePr>
            <a:graphicFrameLocks noChangeAspect="1"/>
          </p:cNvGraphicFramePr>
          <p:nvPr/>
        </p:nvGraphicFramePr>
        <p:xfrm>
          <a:off x="2819400" y="4657725"/>
          <a:ext cx="2501900" cy="552450"/>
        </p:xfrm>
        <a:graphic>
          <a:graphicData uri="http://schemas.openxmlformats.org/presentationml/2006/ole">
            <mc:AlternateContent xmlns:mc="http://schemas.openxmlformats.org/markup-compatibility/2006">
              <mc:Choice xmlns:v="urn:schemas-microsoft-com:vml" Requires="v">
                <p:oleObj spid="_x0000_s6155" name="Equation" r:id="rId6" imgW="977476" imgH="215806" progId="Equation.3">
                  <p:embed/>
                </p:oleObj>
              </mc:Choice>
              <mc:Fallback>
                <p:oleObj name="Equation" r:id="rId6" imgW="977476" imgH="215806"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657725"/>
                        <a:ext cx="25019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8"/>
          <p:cNvGraphicFramePr>
            <a:graphicFrameLocks noChangeAspect="1"/>
          </p:cNvGraphicFramePr>
          <p:nvPr/>
        </p:nvGraphicFramePr>
        <p:xfrm>
          <a:off x="1981200" y="5953125"/>
          <a:ext cx="3759200" cy="469900"/>
        </p:xfrm>
        <a:graphic>
          <a:graphicData uri="http://schemas.openxmlformats.org/presentationml/2006/ole">
            <mc:AlternateContent xmlns:mc="http://schemas.openxmlformats.org/markup-compatibility/2006">
              <mc:Choice xmlns:v="urn:schemas-microsoft-com:vml" Requires="v">
                <p:oleObj spid="_x0000_s6156" name="Equation" r:id="rId8" imgW="1930400" imgH="241300" progId="Equation.3">
                  <p:embed/>
                </p:oleObj>
              </mc:Choice>
              <mc:Fallback>
                <p:oleObj name="Equation" r:id="rId8" imgW="1930400" imgH="241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5953125"/>
                        <a:ext cx="3759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74638"/>
            <a:ext cx="8229600" cy="792162"/>
          </a:xfrm>
        </p:spPr>
        <p:txBody>
          <a:bodyPr/>
          <a:lstStyle/>
          <a:p>
            <a:r>
              <a:rPr lang="en-CA" altLang="en-US" sz="3200" smtClean="0">
                <a:solidFill>
                  <a:schemeClr val="accent2"/>
                </a:solidFill>
                <a:latin typeface="Times New Roman" pitchFamily="18" charset="0"/>
              </a:rPr>
              <a:t>Waveguide Dispersion</a:t>
            </a:r>
          </a:p>
        </p:txBody>
      </p:sp>
      <p:sp>
        <p:nvSpPr>
          <p:cNvPr id="7172" name="Rectangle 3"/>
          <p:cNvSpPr>
            <a:spLocks noGrp="1" noChangeArrowheads="1"/>
          </p:cNvSpPr>
          <p:nvPr>
            <p:ph idx="1"/>
          </p:nvPr>
        </p:nvSpPr>
        <p:spPr>
          <a:xfrm>
            <a:off x="457200" y="1066800"/>
            <a:ext cx="8229600" cy="5059363"/>
          </a:xfrm>
        </p:spPr>
        <p:txBody>
          <a:bodyPr/>
          <a:lstStyle/>
          <a:p>
            <a:r>
              <a:rPr lang="en-CA" altLang="en-US" sz="2000" smtClean="0">
                <a:latin typeface="Times New Roman" pitchFamily="18" charset="0"/>
              </a:rPr>
              <a:t>Delay time due to waveguide dispersion can then be expressed as:</a:t>
            </a:r>
          </a:p>
        </p:txBody>
      </p:sp>
      <p:graphicFrame>
        <p:nvGraphicFramePr>
          <p:cNvPr id="7170" name="Object 4"/>
          <p:cNvGraphicFramePr>
            <a:graphicFrameLocks noChangeAspect="1"/>
          </p:cNvGraphicFramePr>
          <p:nvPr/>
        </p:nvGraphicFramePr>
        <p:xfrm>
          <a:off x="2286000" y="1600200"/>
          <a:ext cx="3600450" cy="995363"/>
        </p:xfrm>
        <a:graphic>
          <a:graphicData uri="http://schemas.openxmlformats.org/presentationml/2006/ole">
            <mc:AlternateContent xmlns:mc="http://schemas.openxmlformats.org/markup-compatibility/2006">
              <mc:Choice xmlns:v="urn:schemas-microsoft-com:vml" Requires="v">
                <p:oleObj spid="_x0000_s7175" name="Equation" r:id="rId4" imgW="1562100" imgH="431800" progId="Equation.3">
                  <p:embed/>
                </p:oleObj>
              </mc:Choice>
              <mc:Fallback>
                <p:oleObj name="Equation" r:id="rId4" imgW="15621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600200"/>
                        <a:ext cx="360045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Text Box 7"/>
          <p:cNvSpPr txBox="1">
            <a:spLocks noChangeArrowheads="1"/>
          </p:cNvSpPr>
          <p:nvPr/>
        </p:nvSpPr>
        <p:spPr bwMode="auto">
          <a:xfrm>
            <a:off x="3276600" y="6453188"/>
            <a:ext cx="31257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800"/>
              <a:t>Optical Fiber communications, 3</a:t>
            </a:r>
            <a:r>
              <a:rPr lang="en-US" altLang="en-US" sz="800" baseline="30000"/>
              <a:t>rd</a:t>
            </a:r>
            <a:r>
              <a:rPr lang="en-US" altLang="en-US" sz="800"/>
              <a:t> ed.,G.Keiser,McGrawHill, 2000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375" y="438150"/>
            <a:ext cx="7786688" cy="506413"/>
          </a:xfrm>
        </p:spPr>
        <p:txBody>
          <a:bodyPr lIns="0" tIns="13335" rIns="0" bIns="0" rtlCol="0">
            <a:spAutoFit/>
          </a:bodyPr>
          <a:lstStyle/>
          <a:p>
            <a:pPr marL="12700" fontAlgn="auto">
              <a:spcBef>
                <a:spcPts val="105"/>
              </a:spcBef>
              <a:spcAft>
                <a:spcPts val="0"/>
              </a:spcAft>
              <a:defRPr/>
            </a:pPr>
            <a:r>
              <a:rPr sz="3200" dirty="0"/>
              <a:t>Signal Distortion in single mode</a:t>
            </a:r>
            <a:r>
              <a:rPr sz="3200" spc="-125" dirty="0"/>
              <a:t> </a:t>
            </a:r>
            <a:r>
              <a:rPr sz="3200" dirty="0"/>
              <a:t>fibers</a:t>
            </a:r>
          </a:p>
        </p:txBody>
      </p:sp>
      <p:sp>
        <p:nvSpPr>
          <p:cNvPr id="22" name="object 22"/>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54275" name="Slide Number Placeholder 22"/>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41B09229-EB0D-42DF-A8D8-F0FAE8F2ECCF}" type="slidenum">
              <a:rPr lang="en-IN"/>
              <a:pPr>
                <a:defRPr/>
              </a:pPr>
              <a:t>44</a:t>
            </a:fld>
            <a:endParaRPr lang="en-IN"/>
          </a:p>
        </p:txBody>
      </p:sp>
      <p:sp>
        <p:nvSpPr>
          <p:cNvPr id="49157" name="object 3"/>
          <p:cNvSpPr txBox="1">
            <a:spLocks noChangeArrowheads="1"/>
          </p:cNvSpPr>
          <p:nvPr/>
        </p:nvSpPr>
        <p:spPr bwMode="auto">
          <a:xfrm>
            <a:off x="536575" y="1243013"/>
            <a:ext cx="73088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eaLnBrk="0" hangingPunct="0">
              <a:tabLst>
                <a:tab pos="355600" algn="l"/>
              </a:tabLst>
              <a:defRPr>
                <a:solidFill>
                  <a:schemeClr val="tx1"/>
                </a:solidFill>
                <a:latin typeface="Arial" pitchFamily="34" charset="0"/>
              </a:defRPr>
            </a:lvl1pPr>
            <a:lvl2pPr marL="742950" indent="-285750" eaLnBrk="0" hangingPunct="0">
              <a:tabLst>
                <a:tab pos="355600" algn="l"/>
              </a:tabLst>
              <a:defRPr>
                <a:solidFill>
                  <a:schemeClr val="tx1"/>
                </a:solidFill>
                <a:latin typeface="Arial" pitchFamily="34" charset="0"/>
              </a:defRPr>
            </a:lvl2pPr>
            <a:lvl3pPr marL="1143000" indent="-228600" eaLnBrk="0" hangingPunct="0">
              <a:tabLst>
                <a:tab pos="355600" algn="l"/>
              </a:tabLst>
              <a:defRPr>
                <a:solidFill>
                  <a:schemeClr val="tx1"/>
                </a:solidFill>
                <a:latin typeface="Arial" pitchFamily="34" charset="0"/>
              </a:defRPr>
            </a:lvl3pPr>
            <a:lvl4pPr marL="1600200" indent="-228600" eaLnBrk="0" hangingPunct="0">
              <a:tabLst>
                <a:tab pos="355600" algn="l"/>
              </a:tabLst>
              <a:defRPr>
                <a:solidFill>
                  <a:schemeClr val="tx1"/>
                </a:solidFill>
                <a:latin typeface="Arial" pitchFamily="34" charset="0"/>
              </a:defRPr>
            </a:lvl4pPr>
            <a:lvl5pPr marL="2057400" indent="-228600" eaLnBrk="0" hangingPunct="0">
              <a:tabLst>
                <a:tab pos="355600" algn="l"/>
              </a:tabLst>
              <a:defRPr>
                <a:solidFill>
                  <a:schemeClr val="tx1"/>
                </a:solidFill>
                <a:latin typeface="Arial" pitchFamily="34" charset="0"/>
              </a:defRPr>
            </a:lvl5pPr>
            <a:lvl6pPr marL="2514600" indent="-228600" eaLnBrk="0" fontAlgn="base" hangingPunct="0">
              <a:spcBef>
                <a:spcPct val="0"/>
              </a:spcBef>
              <a:spcAft>
                <a:spcPct val="0"/>
              </a:spcAft>
              <a:tabLst>
                <a:tab pos="355600" algn="l"/>
              </a:tabLst>
              <a:defRPr>
                <a:solidFill>
                  <a:schemeClr val="tx1"/>
                </a:solidFill>
                <a:latin typeface="Arial" pitchFamily="34" charset="0"/>
              </a:defRPr>
            </a:lvl6pPr>
            <a:lvl7pPr marL="2971800" indent="-228600" eaLnBrk="0" fontAlgn="base" hangingPunct="0">
              <a:spcBef>
                <a:spcPct val="0"/>
              </a:spcBef>
              <a:spcAft>
                <a:spcPct val="0"/>
              </a:spcAft>
              <a:tabLst>
                <a:tab pos="355600" algn="l"/>
              </a:tabLst>
              <a:defRPr>
                <a:solidFill>
                  <a:schemeClr val="tx1"/>
                </a:solidFill>
                <a:latin typeface="Arial" pitchFamily="34" charset="0"/>
              </a:defRPr>
            </a:lvl7pPr>
            <a:lvl8pPr marL="3429000" indent="-228600" eaLnBrk="0" fontAlgn="base" hangingPunct="0">
              <a:spcBef>
                <a:spcPct val="0"/>
              </a:spcBef>
              <a:spcAft>
                <a:spcPct val="0"/>
              </a:spcAft>
              <a:tabLst>
                <a:tab pos="355600" algn="l"/>
              </a:tabLst>
              <a:defRPr>
                <a:solidFill>
                  <a:schemeClr val="tx1"/>
                </a:solidFill>
                <a:latin typeface="Arial" pitchFamily="34" charset="0"/>
              </a:defRPr>
            </a:lvl8pPr>
            <a:lvl9pPr marL="3886200" indent="-228600" eaLnBrk="0" fontAlgn="base" hangingPunct="0">
              <a:spcBef>
                <a:spcPct val="0"/>
              </a:spcBef>
              <a:spcAft>
                <a:spcPct val="0"/>
              </a:spcAft>
              <a:tabLst>
                <a:tab pos="355600" algn="l"/>
              </a:tabLst>
              <a:defRPr>
                <a:solidFill>
                  <a:schemeClr val="tx1"/>
                </a:solidFill>
                <a:latin typeface="Arial" pitchFamily="34" charset="0"/>
              </a:defRPr>
            </a:lvl9pPr>
          </a:lstStyle>
          <a:p>
            <a:pPr eaLnBrk="1" hangingPunct="1">
              <a:spcBef>
                <a:spcPts val="100"/>
              </a:spcBef>
              <a:buFontTx/>
              <a:buChar char="•"/>
            </a:pPr>
            <a:r>
              <a:rPr lang="en-US" sz="2000">
                <a:latin typeface="Times New Roman" pitchFamily="18" charset="0"/>
                <a:cs typeface="Times New Roman" pitchFamily="18" charset="0"/>
              </a:rPr>
              <a:t>For single mode fibers, waveguide dispersion is in the same order of  material dispersion. The pulse spread can be well approximated as:</a:t>
            </a:r>
          </a:p>
        </p:txBody>
      </p:sp>
      <p:sp>
        <p:nvSpPr>
          <p:cNvPr id="49158" name="object 4"/>
          <p:cNvSpPr>
            <a:spLocks noChangeArrowheads="1"/>
          </p:cNvSpPr>
          <p:nvPr/>
        </p:nvSpPr>
        <p:spPr bwMode="auto">
          <a:xfrm>
            <a:off x="1711325" y="2546350"/>
            <a:ext cx="622300" cy="0"/>
          </a:xfrm>
          <a:custGeom>
            <a:avLst/>
            <a:gdLst>
              <a:gd name="T0" fmla="*/ 0 w 622300"/>
              <a:gd name="T1" fmla="*/ 622300 w 622300"/>
            </a:gdLst>
            <a:ahLst/>
            <a:cxnLst/>
            <a:rect l="T0" t="0" r="T1" b="0"/>
            <a:pathLst>
              <a:path w="622300">
                <a:moveTo>
                  <a:pt x="0" y="0"/>
                </a:moveTo>
                <a:lnTo>
                  <a:pt x="621936" y="0"/>
                </a:lnTo>
              </a:path>
            </a:pathLst>
          </a:custGeom>
          <a:noFill/>
          <a:ln w="1259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59" name="object 5"/>
          <p:cNvSpPr>
            <a:spLocks noChangeArrowheads="1"/>
          </p:cNvSpPr>
          <p:nvPr/>
        </p:nvSpPr>
        <p:spPr bwMode="auto">
          <a:xfrm>
            <a:off x="1673225" y="2128838"/>
            <a:ext cx="0" cy="835025"/>
          </a:xfrm>
          <a:custGeom>
            <a:avLst/>
            <a:gdLst>
              <a:gd name="T0" fmla="*/ 0 h 835025"/>
              <a:gd name="T1" fmla="*/ 835025 h 835025"/>
            </a:gdLst>
            <a:ahLst/>
            <a:cxnLst/>
            <a:rect l="0" t="T0" r="0" b="T1"/>
            <a:pathLst>
              <a:path h="835025">
                <a:moveTo>
                  <a:pt x="0" y="0"/>
                </a:moveTo>
                <a:lnTo>
                  <a:pt x="0" y="834429"/>
                </a:lnTo>
              </a:path>
            </a:pathLst>
          </a:custGeom>
          <a:noFill/>
          <a:ln w="1269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0" name="object 6"/>
          <p:cNvSpPr>
            <a:spLocks noChangeArrowheads="1"/>
          </p:cNvSpPr>
          <p:nvPr/>
        </p:nvSpPr>
        <p:spPr bwMode="auto">
          <a:xfrm>
            <a:off x="2363788" y="2128838"/>
            <a:ext cx="0" cy="835025"/>
          </a:xfrm>
          <a:custGeom>
            <a:avLst/>
            <a:gdLst>
              <a:gd name="T0" fmla="*/ 0 h 835025"/>
              <a:gd name="T1" fmla="*/ 835025 h 835025"/>
            </a:gdLst>
            <a:ahLst/>
            <a:cxnLst/>
            <a:rect l="0" t="T0" r="0" b="T1"/>
            <a:pathLst>
              <a:path h="835025">
                <a:moveTo>
                  <a:pt x="0" y="0"/>
                </a:moveTo>
                <a:lnTo>
                  <a:pt x="0" y="834429"/>
                </a:lnTo>
              </a:path>
            </a:pathLst>
          </a:custGeom>
          <a:noFill/>
          <a:ln w="1269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1" name="object 7"/>
          <p:cNvSpPr>
            <a:spLocks noChangeArrowheads="1"/>
          </p:cNvSpPr>
          <p:nvPr/>
        </p:nvSpPr>
        <p:spPr bwMode="auto">
          <a:xfrm>
            <a:off x="3630613" y="2327275"/>
            <a:ext cx="0" cy="438150"/>
          </a:xfrm>
          <a:custGeom>
            <a:avLst/>
            <a:gdLst>
              <a:gd name="T0" fmla="*/ 0 h 439419"/>
              <a:gd name="T1" fmla="*/ 439419 h 439419"/>
            </a:gdLst>
            <a:ahLst/>
            <a:cxnLst/>
            <a:rect l="0" t="T0" r="0" b="T1"/>
            <a:pathLst>
              <a:path h="439419">
                <a:moveTo>
                  <a:pt x="0" y="0"/>
                </a:moveTo>
                <a:lnTo>
                  <a:pt x="0" y="438943"/>
                </a:lnTo>
              </a:path>
            </a:pathLst>
          </a:custGeom>
          <a:noFill/>
          <a:ln w="1269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2" name="object 8"/>
          <p:cNvSpPr>
            <a:spLocks noChangeArrowheads="1"/>
          </p:cNvSpPr>
          <p:nvPr/>
        </p:nvSpPr>
        <p:spPr bwMode="auto">
          <a:xfrm>
            <a:off x="4573588" y="2327275"/>
            <a:ext cx="0" cy="438150"/>
          </a:xfrm>
          <a:custGeom>
            <a:avLst/>
            <a:gdLst>
              <a:gd name="T0" fmla="*/ 0 h 439419"/>
              <a:gd name="T1" fmla="*/ 439419 h 439419"/>
            </a:gdLst>
            <a:ahLst/>
            <a:cxnLst/>
            <a:rect l="0" t="T0" r="0" b="T1"/>
            <a:pathLst>
              <a:path h="439419">
                <a:moveTo>
                  <a:pt x="0" y="0"/>
                </a:moveTo>
                <a:lnTo>
                  <a:pt x="0" y="438943"/>
                </a:lnTo>
              </a:path>
            </a:pathLst>
          </a:custGeom>
          <a:noFill/>
          <a:ln w="1269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3" name="object 9"/>
          <p:cNvSpPr>
            <a:spLocks noChangeArrowheads="1"/>
          </p:cNvSpPr>
          <p:nvPr/>
        </p:nvSpPr>
        <p:spPr bwMode="auto">
          <a:xfrm>
            <a:off x="6257925" y="2546350"/>
            <a:ext cx="895350" cy="0"/>
          </a:xfrm>
          <a:custGeom>
            <a:avLst/>
            <a:gdLst>
              <a:gd name="T0" fmla="*/ 0 w 894715"/>
              <a:gd name="T1" fmla="*/ 894715 w 894715"/>
            </a:gdLst>
            <a:ahLst/>
            <a:cxnLst/>
            <a:rect l="T0" t="0" r="T1" b="0"/>
            <a:pathLst>
              <a:path w="894715">
                <a:moveTo>
                  <a:pt x="0" y="0"/>
                </a:moveTo>
                <a:lnTo>
                  <a:pt x="894215" y="0"/>
                </a:lnTo>
              </a:path>
            </a:pathLst>
          </a:custGeom>
          <a:noFill/>
          <a:ln w="1259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object 10"/>
          <p:cNvSpPr txBox="1"/>
          <p:nvPr/>
        </p:nvSpPr>
        <p:spPr>
          <a:xfrm>
            <a:off x="6407150" y="2543175"/>
            <a:ext cx="571500" cy="395288"/>
          </a:xfrm>
          <a:prstGeom prst="rect">
            <a:avLst/>
          </a:prstGeom>
        </p:spPr>
        <p:txBody>
          <a:bodyPr lIns="0" tIns="15875" rIns="0" bIns="0">
            <a:spAutoFit/>
          </a:bodyPr>
          <a:lstStyle/>
          <a:p>
            <a:pPr marL="38100">
              <a:spcBef>
                <a:spcPts val="125"/>
              </a:spcBef>
              <a:defRPr/>
            </a:pPr>
            <a:r>
              <a:rPr sz="2400" i="1" spc="60" dirty="0">
                <a:latin typeface="Times New Roman"/>
                <a:cs typeface="Times New Roman"/>
              </a:rPr>
              <a:t>dV</a:t>
            </a:r>
            <a:r>
              <a:rPr sz="2400" i="1" spc="-270" dirty="0">
                <a:latin typeface="Times New Roman"/>
                <a:cs typeface="Times New Roman"/>
              </a:rPr>
              <a:t> </a:t>
            </a:r>
            <a:r>
              <a:rPr sz="2100" spc="15" baseline="43650" dirty="0">
                <a:latin typeface="Times New Roman"/>
                <a:cs typeface="Times New Roman"/>
              </a:rPr>
              <a:t>2</a:t>
            </a:r>
            <a:endParaRPr sz="2100" baseline="43650">
              <a:latin typeface="Times New Roman"/>
              <a:cs typeface="Times New Roman"/>
            </a:endParaRPr>
          </a:p>
        </p:txBody>
      </p:sp>
      <p:sp>
        <p:nvSpPr>
          <p:cNvPr id="11" name="object 11"/>
          <p:cNvSpPr txBox="1"/>
          <p:nvPr/>
        </p:nvSpPr>
        <p:spPr>
          <a:xfrm>
            <a:off x="6240463" y="2108200"/>
            <a:ext cx="935037" cy="395288"/>
          </a:xfrm>
          <a:prstGeom prst="rect">
            <a:avLst/>
          </a:prstGeom>
        </p:spPr>
        <p:txBody>
          <a:bodyPr lIns="0" tIns="15875" rIns="0" bIns="0">
            <a:spAutoFit/>
          </a:bodyPr>
          <a:lstStyle/>
          <a:p>
            <a:pPr marL="38100">
              <a:spcBef>
                <a:spcPts val="125"/>
              </a:spcBef>
              <a:defRPr/>
            </a:pPr>
            <a:r>
              <a:rPr sz="2400" i="1" spc="20" dirty="0">
                <a:latin typeface="Times New Roman"/>
                <a:cs typeface="Times New Roman"/>
              </a:rPr>
              <a:t>d</a:t>
            </a:r>
            <a:r>
              <a:rPr sz="2400" i="1" spc="-395" dirty="0">
                <a:latin typeface="Times New Roman"/>
                <a:cs typeface="Times New Roman"/>
              </a:rPr>
              <a:t> </a:t>
            </a:r>
            <a:r>
              <a:rPr sz="2100" spc="15" baseline="43650" dirty="0">
                <a:latin typeface="Times New Roman"/>
                <a:cs typeface="Times New Roman"/>
              </a:rPr>
              <a:t>2 </a:t>
            </a:r>
            <a:r>
              <a:rPr sz="2400" spc="-20" dirty="0">
                <a:latin typeface="Times New Roman"/>
                <a:cs typeface="Times New Roman"/>
              </a:rPr>
              <a:t>(</a:t>
            </a:r>
            <a:r>
              <a:rPr sz="2400" i="1" spc="-20" dirty="0">
                <a:latin typeface="Times New Roman"/>
                <a:cs typeface="Times New Roman"/>
              </a:rPr>
              <a:t>Vb</a:t>
            </a:r>
            <a:r>
              <a:rPr sz="2400" spc="-20" dirty="0">
                <a:latin typeface="Times New Roman"/>
                <a:cs typeface="Times New Roman"/>
              </a:rPr>
              <a:t>)</a:t>
            </a:r>
            <a:endParaRPr sz="2400">
              <a:latin typeface="Times New Roman"/>
              <a:cs typeface="Times New Roman"/>
            </a:endParaRPr>
          </a:p>
        </p:txBody>
      </p:sp>
      <p:sp>
        <p:nvSpPr>
          <p:cNvPr id="12" name="object 12"/>
          <p:cNvSpPr txBox="1"/>
          <p:nvPr/>
        </p:nvSpPr>
        <p:spPr>
          <a:xfrm>
            <a:off x="5259388" y="2527300"/>
            <a:ext cx="331787" cy="414338"/>
          </a:xfrm>
          <a:prstGeom prst="rect">
            <a:avLst/>
          </a:prstGeom>
        </p:spPr>
        <p:txBody>
          <a:bodyPr lIns="0" tIns="13335" rIns="0" bIns="0">
            <a:spAutoFit/>
          </a:bodyPr>
          <a:lstStyle/>
          <a:p>
            <a:pPr marL="12700">
              <a:spcBef>
                <a:spcPts val="105"/>
              </a:spcBef>
              <a:defRPr/>
            </a:pPr>
            <a:r>
              <a:rPr sz="2400" i="1" spc="-10" dirty="0">
                <a:latin typeface="Times New Roman"/>
                <a:cs typeface="Times New Roman"/>
              </a:rPr>
              <a:t>c</a:t>
            </a:r>
            <a:r>
              <a:rPr sz="2550" i="1" spc="-60" dirty="0">
                <a:latin typeface="Symbol"/>
                <a:cs typeface="Symbol"/>
              </a:rPr>
              <a:t></a:t>
            </a:r>
            <a:endParaRPr sz="2550">
              <a:latin typeface="Symbol"/>
              <a:cs typeface="Symbol"/>
            </a:endParaRPr>
          </a:p>
        </p:txBody>
      </p:sp>
      <p:sp>
        <p:nvSpPr>
          <p:cNvPr id="13" name="object 13"/>
          <p:cNvSpPr txBox="1"/>
          <p:nvPr/>
        </p:nvSpPr>
        <p:spPr>
          <a:xfrm>
            <a:off x="1693863" y="1970088"/>
            <a:ext cx="608012" cy="971550"/>
          </a:xfrm>
          <a:prstGeom prst="rect">
            <a:avLst/>
          </a:prstGeom>
        </p:spPr>
        <p:txBody>
          <a:bodyPr lIns="0" tIns="96520" rIns="0" bIns="0">
            <a:spAutoFit/>
          </a:bodyPr>
          <a:lstStyle/>
          <a:p>
            <a:pPr marL="38100">
              <a:spcBef>
                <a:spcPts val="760"/>
              </a:spcBef>
              <a:defRPr/>
            </a:pPr>
            <a:r>
              <a:rPr sz="2400" i="1" spc="-20" dirty="0">
                <a:latin typeface="Times New Roman"/>
                <a:cs typeface="Times New Roman"/>
              </a:rPr>
              <a:t>d</a:t>
            </a:r>
            <a:r>
              <a:rPr sz="2550" i="1" spc="-20" dirty="0">
                <a:latin typeface="Symbol"/>
                <a:cs typeface="Symbol"/>
              </a:rPr>
              <a:t></a:t>
            </a:r>
            <a:r>
              <a:rPr sz="2550" i="1" spc="-425" dirty="0">
                <a:latin typeface="Times New Roman"/>
                <a:cs typeface="Times New Roman"/>
              </a:rPr>
              <a:t> </a:t>
            </a:r>
            <a:r>
              <a:rPr sz="2100" i="1" spc="-44" baseline="-23809" dirty="0">
                <a:latin typeface="Times New Roman"/>
                <a:cs typeface="Times New Roman"/>
              </a:rPr>
              <a:t>wg</a:t>
            </a:r>
            <a:endParaRPr sz="2100" baseline="-23809">
              <a:latin typeface="Times New Roman"/>
              <a:cs typeface="Times New Roman"/>
            </a:endParaRPr>
          </a:p>
          <a:p>
            <a:pPr marL="158115">
              <a:spcBef>
                <a:spcPts val="665"/>
              </a:spcBef>
              <a:defRPr/>
            </a:pPr>
            <a:r>
              <a:rPr sz="2400" i="1" spc="-25" dirty="0">
                <a:latin typeface="Times New Roman"/>
                <a:cs typeface="Times New Roman"/>
              </a:rPr>
              <a:t>d</a:t>
            </a:r>
            <a:r>
              <a:rPr sz="2550" i="1" spc="-25" dirty="0">
                <a:latin typeface="Symbol"/>
                <a:cs typeface="Symbol"/>
              </a:rPr>
              <a:t></a:t>
            </a:r>
            <a:endParaRPr sz="2550">
              <a:latin typeface="Symbol"/>
              <a:cs typeface="Symbol"/>
            </a:endParaRPr>
          </a:p>
        </p:txBody>
      </p:sp>
      <p:sp>
        <p:nvSpPr>
          <p:cNvPr id="14" name="object 14"/>
          <p:cNvSpPr txBox="1"/>
          <p:nvPr/>
        </p:nvSpPr>
        <p:spPr>
          <a:xfrm>
            <a:off x="822325" y="2362200"/>
            <a:ext cx="511175" cy="415925"/>
          </a:xfrm>
          <a:prstGeom prst="rect">
            <a:avLst/>
          </a:prstGeom>
        </p:spPr>
        <p:txBody>
          <a:bodyPr lIns="0" tIns="13335" rIns="0" bIns="0">
            <a:spAutoFit/>
          </a:bodyPr>
          <a:lstStyle/>
          <a:p>
            <a:pPr marL="38100">
              <a:spcBef>
                <a:spcPts val="105"/>
              </a:spcBef>
              <a:defRPr/>
            </a:pPr>
            <a:r>
              <a:rPr sz="3825" i="1" spc="104" baseline="13071" dirty="0">
                <a:latin typeface="Symbol"/>
                <a:cs typeface="Symbol"/>
              </a:rPr>
              <a:t></a:t>
            </a:r>
            <a:r>
              <a:rPr sz="3825" i="1" spc="-502" baseline="13071" dirty="0">
                <a:latin typeface="Times New Roman"/>
                <a:cs typeface="Times New Roman"/>
              </a:rPr>
              <a:t> </a:t>
            </a:r>
            <a:r>
              <a:rPr sz="1400" i="1" spc="-30" dirty="0">
                <a:latin typeface="Times New Roman"/>
                <a:cs typeface="Times New Roman"/>
              </a:rPr>
              <a:t>wg</a:t>
            </a:r>
            <a:endParaRPr sz="1400">
              <a:latin typeface="Times New Roman"/>
              <a:cs typeface="Times New Roman"/>
            </a:endParaRPr>
          </a:p>
        </p:txBody>
      </p:sp>
      <p:sp>
        <p:nvSpPr>
          <p:cNvPr id="15" name="object 15"/>
          <p:cNvSpPr txBox="1"/>
          <p:nvPr/>
        </p:nvSpPr>
        <p:spPr>
          <a:xfrm>
            <a:off x="4922838" y="2090738"/>
            <a:ext cx="844550" cy="414337"/>
          </a:xfrm>
          <a:prstGeom prst="rect">
            <a:avLst/>
          </a:prstGeom>
        </p:spPr>
        <p:txBody>
          <a:bodyPr lIns="0" tIns="13335" rIns="0" bIns="0">
            <a:spAutoFit/>
          </a:bodyPr>
          <a:lstStyle/>
          <a:p>
            <a:pPr marL="12700">
              <a:spcBef>
                <a:spcPts val="105"/>
              </a:spcBef>
              <a:defRPr/>
            </a:pPr>
            <a:r>
              <a:rPr sz="2400" i="1" spc="20" dirty="0">
                <a:latin typeface="Times New Roman"/>
                <a:cs typeface="Times New Roman"/>
              </a:rPr>
              <a:t>n</a:t>
            </a:r>
            <a:r>
              <a:rPr sz="2400" i="1" spc="210" dirty="0">
                <a:latin typeface="Times New Roman"/>
                <a:cs typeface="Times New Roman"/>
              </a:rPr>
              <a:t> </a:t>
            </a:r>
            <a:r>
              <a:rPr sz="2400" i="1" spc="10" dirty="0">
                <a:latin typeface="Times New Roman"/>
                <a:cs typeface="Times New Roman"/>
              </a:rPr>
              <a:t>L</a:t>
            </a:r>
            <a:r>
              <a:rPr sz="2400" spc="10" dirty="0">
                <a:latin typeface="Symbol"/>
                <a:cs typeface="Symbol"/>
              </a:rPr>
              <a:t></a:t>
            </a:r>
            <a:r>
              <a:rPr sz="2550" i="1" spc="10" dirty="0">
                <a:latin typeface="Symbol"/>
                <a:cs typeface="Symbol"/>
              </a:rPr>
              <a:t></a:t>
            </a:r>
            <a:endParaRPr sz="2550">
              <a:latin typeface="Symbol"/>
              <a:cs typeface="Symbol"/>
            </a:endParaRPr>
          </a:p>
        </p:txBody>
      </p:sp>
      <p:sp>
        <p:nvSpPr>
          <p:cNvPr id="16" name="object 16"/>
          <p:cNvSpPr txBox="1"/>
          <p:nvPr/>
        </p:nvSpPr>
        <p:spPr>
          <a:xfrm>
            <a:off x="2333625" y="2286000"/>
            <a:ext cx="3871913" cy="414338"/>
          </a:xfrm>
          <a:prstGeom prst="rect">
            <a:avLst/>
          </a:prstGeom>
        </p:spPr>
        <p:txBody>
          <a:bodyPr lIns="0" tIns="13335" rIns="0" bIns="0">
            <a:spAutoFit/>
          </a:bodyPr>
          <a:lstStyle/>
          <a:p>
            <a:pPr marL="38100">
              <a:spcBef>
                <a:spcPts val="105"/>
              </a:spcBef>
              <a:tabLst>
                <a:tab pos="2756535" algn="l"/>
                <a:tab pos="3460750" algn="l"/>
              </a:tabLst>
              <a:defRPr/>
            </a:pPr>
            <a:r>
              <a:rPr sz="2550" i="1" spc="170" dirty="0">
                <a:latin typeface="Symbol"/>
                <a:cs typeface="Symbol"/>
              </a:rPr>
              <a:t></a:t>
            </a:r>
            <a:r>
              <a:rPr sz="2250" i="1" spc="254" baseline="-22222" dirty="0">
                <a:latin typeface="Symbol"/>
                <a:cs typeface="Symbol"/>
              </a:rPr>
              <a:t></a:t>
            </a:r>
            <a:r>
              <a:rPr sz="2250" i="1" spc="254" baseline="-22222" dirty="0">
                <a:latin typeface="Times New Roman"/>
                <a:cs typeface="Times New Roman"/>
              </a:rPr>
              <a:t>  </a:t>
            </a:r>
            <a:r>
              <a:rPr sz="2400" spc="20" dirty="0">
                <a:latin typeface="Symbol"/>
                <a:cs typeface="Symbol"/>
              </a:rPr>
              <a:t></a:t>
            </a:r>
            <a:r>
              <a:rPr sz="2400" spc="20" dirty="0">
                <a:latin typeface="Times New Roman"/>
                <a:cs typeface="Times New Roman"/>
              </a:rPr>
              <a:t> </a:t>
            </a:r>
            <a:r>
              <a:rPr sz="2400" i="1" spc="125" dirty="0">
                <a:latin typeface="Times New Roman"/>
                <a:cs typeface="Times New Roman"/>
              </a:rPr>
              <a:t>L</a:t>
            </a:r>
            <a:r>
              <a:rPr sz="2550" i="1" spc="125" dirty="0">
                <a:latin typeface="Symbol"/>
                <a:cs typeface="Symbol"/>
              </a:rPr>
              <a:t></a:t>
            </a:r>
            <a:r>
              <a:rPr sz="2250" i="1" spc="187" baseline="-22222" dirty="0">
                <a:latin typeface="Symbol"/>
                <a:cs typeface="Symbol"/>
              </a:rPr>
              <a:t></a:t>
            </a:r>
            <a:r>
              <a:rPr sz="2250" i="1" spc="592" baseline="-22222" dirty="0">
                <a:latin typeface="Times New Roman"/>
                <a:cs typeface="Times New Roman"/>
              </a:rPr>
              <a:t> </a:t>
            </a:r>
            <a:r>
              <a:rPr sz="2400" i="1" spc="-10" dirty="0">
                <a:latin typeface="Times New Roman"/>
                <a:cs typeface="Times New Roman"/>
              </a:rPr>
              <a:t>D</a:t>
            </a:r>
            <a:r>
              <a:rPr sz="2100" i="1" spc="-15" baseline="-23809" dirty="0">
                <a:latin typeface="Times New Roman"/>
                <a:cs typeface="Times New Roman"/>
              </a:rPr>
              <a:t>wg </a:t>
            </a:r>
            <a:r>
              <a:rPr sz="2400" spc="55" dirty="0">
                <a:latin typeface="Times New Roman"/>
                <a:cs typeface="Times New Roman"/>
              </a:rPr>
              <a:t>(</a:t>
            </a:r>
            <a:r>
              <a:rPr sz="2550" i="1" spc="55" dirty="0">
                <a:latin typeface="Symbol"/>
                <a:cs typeface="Symbol"/>
              </a:rPr>
              <a:t></a:t>
            </a:r>
            <a:r>
              <a:rPr sz="2400" spc="55" dirty="0">
                <a:latin typeface="Times New Roman"/>
                <a:cs typeface="Times New Roman"/>
              </a:rPr>
              <a:t>)</a:t>
            </a:r>
            <a:r>
              <a:rPr sz="2400" spc="305" dirty="0">
                <a:latin typeface="Times New Roman"/>
                <a:cs typeface="Times New Roman"/>
              </a:rPr>
              <a:t> </a:t>
            </a:r>
            <a:r>
              <a:rPr sz="2400" spc="20" dirty="0">
                <a:latin typeface="Symbol"/>
                <a:cs typeface="Symbol"/>
              </a:rPr>
              <a:t></a:t>
            </a:r>
            <a:r>
              <a:rPr sz="3600" u="sng" spc="30" baseline="21990" dirty="0">
                <a:uFill>
                  <a:solidFill>
                    <a:srgbClr val="000000"/>
                  </a:solidFill>
                </a:uFill>
                <a:latin typeface="Symbol"/>
                <a:cs typeface="Symbol"/>
              </a:rPr>
              <a:t></a:t>
            </a:r>
            <a:r>
              <a:rPr sz="2100" u="sng" spc="15" baseline="37698" dirty="0">
                <a:uFill>
                  <a:solidFill>
                    <a:srgbClr val="000000"/>
                  </a:solidFill>
                </a:uFill>
                <a:latin typeface="Times New Roman"/>
                <a:cs typeface="Times New Roman"/>
              </a:rPr>
              <a:t>2	</a:t>
            </a:r>
            <a:r>
              <a:rPr sz="2250" i="1" u="sng" spc="-67" baseline="35185" dirty="0">
                <a:uFill>
                  <a:solidFill>
                    <a:srgbClr val="000000"/>
                  </a:solidFill>
                </a:uFill>
                <a:latin typeface="Symbol"/>
                <a:cs typeface="Symbol"/>
              </a:rPr>
              <a:t></a:t>
            </a:r>
            <a:r>
              <a:rPr sz="2250" i="1" spc="330" baseline="35185" dirty="0">
                <a:latin typeface="Times New Roman"/>
                <a:cs typeface="Times New Roman"/>
              </a:rPr>
              <a:t> </a:t>
            </a:r>
            <a:r>
              <a:rPr sz="2400" i="1" spc="25" dirty="0">
                <a:latin typeface="Times New Roman"/>
                <a:cs typeface="Times New Roman"/>
              </a:rPr>
              <a:t>V</a:t>
            </a:r>
            <a:endParaRPr sz="2400">
              <a:latin typeface="Times New Roman"/>
              <a:cs typeface="Times New Roman"/>
            </a:endParaRPr>
          </a:p>
        </p:txBody>
      </p:sp>
      <p:sp>
        <p:nvSpPr>
          <p:cNvPr id="17" name="object 17"/>
          <p:cNvSpPr txBox="1"/>
          <p:nvPr/>
        </p:nvSpPr>
        <p:spPr>
          <a:xfrm>
            <a:off x="1408113" y="2301875"/>
            <a:ext cx="196850" cy="395288"/>
          </a:xfrm>
          <a:prstGeom prst="rect">
            <a:avLst/>
          </a:prstGeom>
        </p:spPr>
        <p:txBody>
          <a:bodyPr lIns="0" tIns="15875" rIns="0" bIns="0">
            <a:spAutoFit/>
          </a:bodyPr>
          <a:lstStyle/>
          <a:p>
            <a:pPr marL="12700">
              <a:spcBef>
                <a:spcPts val="125"/>
              </a:spcBef>
              <a:defRPr/>
            </a:pPr>
            <a:r>
              <a:rPr sz="2400" spc="20" dirty="0">
                <a:latin typeface="Symbol"/>
                <a:cs typeface="Symbol"/>
              </a:rPr>
              <a:t></a:t>
            </a:r>
            <a:endParaRPr sz="2400">
              <a:latin typeface="Symbol"/>
              <a:cs typeface="Symbol"/>
            </a:endParaRPr>
          </a:p>
        </p:txBody>
      </p:sp>
      <p:sp>
        <p:nvSpPr>
          <p:cNvPr id="18" name="object 18"/>
          <p:cNvSpPr txBox="1"/>
          <p:nvPr/>
        </p:nvSpPr>
        <p:spPr>
          <a:xfrm>
            <a:off x="7913688" y="2400300"/>
            <a:ext cx="481012" cy="239713"/>
          </a:xfrm>
          <a:prstGeom prst="rect">
            <a:avLst/>
          </a:prstGeom>
        </p:spPr>
        <p:txBody>
          <a:bodyPr lIns="0" tIns="13335" rIns="0" bIns="0">
            <a:spAutoFit/>
          </a:bodyPr>
          <a:lstStyle/>
          <a:p>
            <a:pPr marL="12700">
              <a:spcBef>
                <a:spcPts val="105"/>
              </a:spcBef>
              <a:defRPr/>
            </a:pPr>
            <a:r>
              <a:rPr sz="1400" spc="-5" dirty="0">
                <a:latin typeface="Arial"/>
                <a:cs typeface="Arial"/>
              </a:rPr>
              <a:t>[3-25]</a:t>
            </a:r>
            <a:endParaRPr sz="1400">
              <a:latin typeface="Arial"/>
              <a:cs typeface="Arial"/>
            </a:endParaRPr>
          </a:p>
        </p:txBody>
      </p:sp>
      <p:sp>
        <p:nvSpPr>
          <p:cNvPr id="49173" name="object 19"/>
          <p:cNvSpPr>
            <a:spLocks noChangeArrowheads="1"/>
          </p:cNvSpPr>
          <p:nvPr/>
        </p:nvSpPr>
        <p:spPr bwMode="auto">
          <a:xfrm>
            <a:off x="2198688" y="3116263"/>
            <a:ext cx="5191125" cy="31019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0" name="object 20"/>
          <p:cNvSpPr txBox="1"/>
          <p:nvPr/>
        </p:nvSpPr>
        <p:spPr>
          <a:xfrm>
            <a:off x="4321175" y="3287713"/>
            <a:ext cx="511175" cy="220662"/>
          </a:xfrm>
          <a:prstGeom prst="rect">
            <a:avLst/>
          </a:prstGeom>
        </p:spPr>
        <p:txBody>
          <a:bodyPr lIns="0" tIns="17145" rIns="0" bIns="0">
            <a:spAutoFit/>
          </a:bodyPr>
          <a:lstStyle/>
          <a:p>
            <a:pPr marL="38100">
              <a:spcBef>
                <a:spcPts val="135"/>
              </a:spcBef>
              <a:defRPr/>
            </a:pPr>
            <a:r>
              <a:rPr sz="1200" i="1" spc="-10" dirty="0">
                <a:latin typeface="Times New Roman"/>
                <a:cs typeface="Times New Roman"/>
              </a:rPr>
              <a:t>D</a:t>
            </a:r>
            <a:r>
              <a:rPr sz="1050" i="1" spc="-15" baseline="-23809" dirty="0">
                <a:latin typeface="Times New Roman"/>
                <a:cs typeface="Times New Roman"/>
              </a:rPr>
              <a:t>wg</a:t>
            </a:r>
            <a:r>
              <a:rPr sz="1050" i="1" spc="-30" baseline="-23809" dirty="0">
                <a:latin typeface="Times New Roman"/>
                <a:cs typeface="Times New Roman"/>
              </a:rPr>
              <a:t> </a:t>
            </a:r>
            <a:r>
              <a:rPr sz="1200" spc="25" dirty="0">
                <a:latin typeface="Times New Roman"/>
                <a:cs typeface="Times New Roman"/>
              </a:rPr>
              <a:t>(</a:t>
            </a:r>
            <a:r>
              <a:rPr sz="1250" i="1" spc="25" dirty="0">
                <a:latin typeface="Symbol"/>
                <a:cs typeface="Symbol"/>
              </a:rPr>
              <a:t></a:t>
            </a:r>
            <a:r>
              <a:rPr sz="1200" spc="25" dirty="0">
                <a:latin typeface="Times New Roman"/>
                <a:cs typeface="Times New Roman"/>
              </a:rPr>
              <a:t>)</a:t>
            </a:r>
            <a:endParaRPr sz="1200">
              <a:latin typeface="Times New Roman"/>
              <a:cs typeface="Times New Roman"/>
            </a:endParaRPr>
          </a:p>
        </p:txBody>
      </p:sp>
      <p:sp>
        <p:nvSpPr>
          <p:cNvPr id="21" name="object 21"/>
          <p:cNvSpPr txBox="1"/>
          <p:nvPr/>
        </p:nvSpPr>
        <p:spPr>
          <a:xfrm>
            <a:off x="3355975" y="6494463"/>
            <a:ext cx="2967038" cy="139700"/>
          </a:xfrm>
          <a:prstGeom prst="rect">
            <a:avLst/>
          </a:prstGeom>
        </p:spPr>
        <p:txBody>
          <a:bodyPr lIns="0" tIns="3175" rIns="0" bIns="0">
            <a:spAutoFit/>
          </a:bodyPr>
          <a:lstStyle/>
          <a:p>
            <a:pPr marL="12700">
              <a:spcBef>
                <a:spcPts val="25"/>
              </a:spcBef>
              <a:defRPr/>
            </a:pPr>
            <a:r>
              <a:rPr sz="800" dirty="0">
                <a:latin typeface="Arial"/>
                <a:cs typeface="Arial"/>
              </a:rPr>
              <a:t>Optical Fiber communications, </a:t>
            </a:r>
            <a:r>
              <a:rPr sz="800" spc="10" dirty="0">
                <a:latin typeface="Arial"/>
                <a:cs typeface="Arial"/>
              </a:rPr>
              <a:t>3</a:t>
            </a:r>
            <a:r>
              <a:rPr sz="750" spc="15" baseline="27777" dirty="0">
                <a:latin typeface="Arial"/>
                <a:cs typeface="Arial"/>
              </a:rPr>
              <a:t>rd </a:t>
            </a:r>
            <a:r>
              <a:rPr sz="800" spc="-5" dirty="0">
                <a:latin typeface="Arial"/>
                <a:cs typeface="Arial"/>
              </a:rPr>
              <a:t>ed.,G.Keiser,McGrawHill,</a:t>
            </a:r>
            <a:r>
              <a:rPr sz="800" spc="-100" dirty="0">
                <a:latin typeface="Arial"/>
                <a:cs typeface="Arial"/>
              </a:rPr>
              <a:t> </a:t>
            </a:r>
            <a:r>
              <a:rPr sz="800" spc="-5" dirty="0">
                <a:latin typeface="Arial"/>
                <a:cs typeface="Arial"/>
              </a:rPr>
              <a:t>2000</a:t>
            </a:r>
            <a:endParaRPr sz="800">
              <a:latin typeface="Arial"/>
              <a:cs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457200" y="274638"/>
            <a:ext cx="8229600" cy="868362"/>
          </a:xfrm>
        </p:spPr>
        <p:txBody>
          <a:bodyPr/>
          <a:lstStyle/>
          <a:p>
            <a:r>
              <a:rPr lang="en-CA" altLang="en-US" sz="3200" smtClean="0">
                <a:solidFill>
                  <a:schemeClr val="accent2"/>
                </a:solidFill>
                <a:latin typeface="Times New Roman" pitchFamily="18" charset="0"/>
              </a:rPr>
              <a:t>Signal Distortion in single mode fibers</a:t>
            </a:r>
          </a:p>
        </p:txBody>
      </p:sp>
      <p:sp>
        <p:nvSpPr>
          <p:cNvPr id="8197" name="Rectangle 3"/>
          <p:cNvSpPr>
            <a:spLocks noGrp="1" noChangeArrowheads="1"/>
          </p:cNvSpPr>
          <p:nvPr>
            <p:ph idx="1"/>
          </p:nvPr>
        </p:nvSpPr>
        <p:spPr>
          <a:xfrm>
            <a:off x="457200" y="1219200"/>
            <a:ext cx="8229600" cy="4906963"/>
          </a:xfrm>
        </p:spPr>
        <p:txBody>
          <a:bodyPr/>
          <a:lstStyle/>
          <a:p>
            <a:r>
              <a:rPr lang="en-CA" altLang="en-US" sz="2000" smtClean="0">
                <a:latin typeface="Times New Roman" pitchFamily="18" charset="0"/>
              </a:rPr>
              <a:t>For single mode fibers, waveguide dispersion is in the same order of material dispersion. The pulse spread can be well approximated as:</a:t>
            </a:r>
          </a:p>
        </p:txBody>
      </p:sp>
      <p:graphicFrame>
        <p:nvGraphicFramePr>
          <p:cNvPr id="8194" name="Object 4"/>
          <p:cNvGraphicFramePr>
            <a:graphicFrameLocks noChangeAspect="1"/>
          </p:cNvGraphicFramePr>
          <p:nvPr/>
        </p:nvGraphicFramePr>
        <p:xfrm>
          <a:off x="838200" y="2057400"/>
          <a:ext cx="6369050" cy="1443038"/>
        </p:xfrm>
        <a:graphic>
          <a:graphicData uri="http://schemas.openxmlformats.org/presentationml/2006/ole">
            <mc:AlternateContent xmlns:mc="http://schemas.openxmlformats.org/markup-compatibility/2006">
              <mc:Choice xmlns:v="urn:schemas-microsoft-com:vml" Requires="v">
                <p:oleObj spid="_x0000_s8203" name="Equation" r:id="rId4" imgW="3136900" imgH="711200" progId="Equation.3">
                  <p:embed/>
                </p:oleObj>
              </mc:Choice>
              <mc:Fallback>
                <p:oleObj name="Equation" r:id="rId4" imgW="3136900" imgH="711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57400"/>
                        <a:ext cx="6369050" cy="144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5"/>
          <p:cNvSpPr txBox="1">
            <a:spLocks noChangeArrowheads="1"/>
          </p:cNvSpPr>
          <p:nvPr/>
        </p:nvSpPr>
        <p:spPr bwMode="auto">
          <a:xfrm>
            <a:off x="7832725" y="2373313"/>
            <a:ext cx="636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CA" altLang="en-US" sz="1400"/>
              <a:t>[3-25]</a:t>
            </a:r>
          </a:p>
        </p:txBody>
      </p:sp>
      <p:pic>
        <p:nvPicPr>
          <p:cNvPr id="819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971800"/>
            <a:ext cx="5553075"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7"/>
          <p:cNvSpPr txBox="1">
            <a:spLocks noChangeArrowheads="1"/>
          </p:cNvSpPr>
          <p:nvPr/>
        </p:nvSpPr>
        <p:spPr bwMode="auto">
          <a:xfrm>
            <a:off x="3276600" y="6453188"/>
            <a:ext cx="31257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800"/>
              <a:t>Optical Fiber communications, 3</a:t>
            </a:r>
            <a:r>
              <a:rPr lang="en-US" altLang="en-US" sz="800" baseline="30000"/>
              <a:t>rd</a:t>
            </a:r>
            <a:r>
              <a:rPr lang="en-US" altLang="en-US" sz="800"/>
              <a:t> ed.,G.Keiser,McGrawHill, 2000</a:t>
            </a:r>
          </a:p>
        </p:txBody>
      </p:sp>
      <p:graphicFrame>
        <p:nvGraphicFramePr>
          <p:cNvPr id="8195" name="Object 8"/>
          <p:cNvGraphicFramePr>
            <a:graphicFrameLocks noChangeAspect="1"/>
          </p:cNvGraphicFramePr>
          <p:nvPr/>
        </p:nvGraphicFramePr>
        <p:xfrm>
          <a:off x="4330700" y="3308350"/>
          <a:ext cx="482600" cy="241300"/>
        </p:xfrm>
        <a:graphic>
          <a:graphicData uri="http://schemas.openxmlformats.org/presentationml/2006/ole">
            <mc:AlternateContent xmlns:mc="http://schemas.openxmlformats.org/markup-compatibility/2006">
              <mc:Choice xmlns:v="urn:schemas-microsoft-com:vml" Requires="v">
                <p:oleObj spid="_x0000_s8204" name="Equation" r:id="rId7" imgW="482391" imgH="241195" progId="Equation.3">
                  <p:embed/>
                </p:oleObj>
              </mc:Choice>
              <mc:Fallback>
                <p:oleObj name="Equation" r:id="rId7" imgW="482391" imgH="24119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0700" y="3308350"/>
                        <a:ext cx="482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274638"/>
            <a:ext cx="8229600" cy="868362"/>
          </a:xfrm>
        </p:spPr>
        <p:txBody>
          <a:bodyPr/>
          <a:lstStyle/>
          <a:p>
            <a:r>
              <a:rPr lang="en-CA" altLang="en-US" sz="3200" smtClean="0">
                <a:solidFill>
                  <a:schemeClr val="accent2"/>
                </a:solidFill>
                <a:latin typeface="Times New Roman" pitchFamily="18" charset="0"/>
              </a:rPr>
              <a:t>Signal Distortion in single mode fibers</a:t>
            </a:r>
          </a:p>
        </p:txBody>
      </p:sp>
      <p:sp>
        <p:nvSpPr>
          <p:cNvPr id="9221" name="Rectangle 3"/>
          <p:cNvSpPr>
            <a:spLocks noGrp="1" noChangeArrowheads="1"/>
          </p:cNvSpPr>
          <p:nvPr>
            <p:ph idx="1"/>
          </p:nvPr>
        </p:nvSpPr>
        <p:spPr>
          <a:xfrm>
            <a:off x="457200" y="1219200"/>
            <a:ext cx="8229600" cy="4906963"/>
          </a:xfrm>
        </p:spPr>
        <p:txBody>
          <a:bodyPr/>
          <a:lstStyle/>
          <a:p>
            <a:r>
              <a:rPr lang="en-CA" altLang="en-US" sz="2000" smtClean="0">
                <a:latin typeface="Times New Roman" pitchFamily="18" charset="0"/>
              </a:rPr>
              <a:t>For single mode fibers, waveguide dispersion is in the same order of material dispersion. The pulse spread can be well approximated as:</a:t>
            </a:r>
          </a:p>
        </p:txBody>
      </p:sp>
      <p:graphicFrame>
        <p:nvGraphicFramePr>
          <p:cNvPr id="9218" name="Object 4"/>
          <p:cNvGraphicFramePr>
            <a:graphicFrameLocks noChangeAspect="1"/>
          </p:cNvGraphicFramePr>
          <p:nvPr/>
        </p:nvGraphicFramePr>
        <p:xfrm>
          <a:off x="838200" y="2057400"/>
          <a:ext cx="6369050" cy="1443038"/>
        </p:xfrm>
        <a:graphic>
          <a:graphicData uri="http://schemas.openxmlformats.org/presentationml/2006/ole">
            <mc:AlternateContent xmlns:mc="http://schemas.openxmlformats.org/markup-compatibility/2006">
              <mc:Choice xmlns:v="urn:schemas-microsoft-com:vml" Requires="v">
                <p:oleObj spid="_x0000_s9226" name="Equation" r:id="rId4" imgW="3136900" imgH="711200" progId="Equation.3">
                  <p:embed/>
                </p:oleObj>
              </mc:Choice>
              <mc:Fallback>
                <p:oleObj name="Equation" r:id="rId4" imgW="3136900" imgH="711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57400"/>
                        <a:ext cx="6369050" cy="144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971800"/>
            <a:ext cx="5553075"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 Box 7"/>
          <p:cNvSpPr txBox="1">
            <a:spLocks noChangeArrowheads="1"/>
          </p:cNvSpPr>
          <p:nvPr/>
        </p:nvSpPr>
        <p:spPr bwMode="auto">
          <a:xfrm>
            <a:off x="3276600" y="6453188"/>
            <a:ext cx="31257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800"/>
              <a:t>Optical Fiber communications, 3</a:t>
            </a:r>
            <a:r>
              <a:rPr lang="en-US" altLang="en-US" sz="800" baseline="30000"/>
              <a:t>rd</a:t>
            </a:r>
            <a:r>
              <a:rPr lang="en-US" altLang="en-US" sz="800"/>
              <a:t> ed.,G.Keiser,McGrawHill, 2000</a:t>
            </a:r>
          </a:p>
        </p:txBody>
      </p:sp>
      <p:graphicFrame>
        <p:nvGraphicFramePr>
          <p:cNvPr id="9219" name="Object 8"/>
          <p:cNvGraphicFramePr>
            <a:graphicFrameLocks noChangeAspect="1"/>
          </p:cNvGraphicFramePr>
          <p:nvPr/>
        </p:nvGraphicFramePr>
        <p:xfrm>
          <a:off x="4330700" y="3308350"/>
          <a:ext cx="482600" cy="241300"/>
        </p:xfrm>
        <a:graphic>
          <a:graphicData uri="http://schemas.openxmlformats.org/presentationml/2006/ole">
            <mc:AlternateContent xmlns:mc="http://schemas.openxmlformats.org/markup-compatibility/2006">
              <mc:Choice xmlns:v="urn:schemas-microsoft-com:vml" Requires="v">
                <p:oleObj spid="_x0000_s9227" name="Equation" r:id="rId7" imgW="482391" imgH="241195" progId="Equation.3">
                  <p:embed/>
                </p:oleObj>
              </mc:Choice>
              <mc:Fallback>
                <p:oleObj name="Equation" r:id="rId7" imgW="482391" imgH="24119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0700" y="3308350"/>
                        <a:ext cx="482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bject 2"/>
          <p:cNvSpPr>
            <a:spLocks noChangeArrowheads="1"/>
          </p:cNvSpPr>
          <p:nvPr/>
        </p:nvSpPr>
        <p:spPr bwMode="auto">
          <a:xfrm>
            <a:off x="6678613" y="1798638"/>
            <a:ext cx="211137" cy="130175"/>
          </a:xfrm>
          <a:custGeom>
            <a:avLst/>
            <a:gdLst>
              <a:gd name="T0" fmla="*/ 0 w 210820"/>
              <a:gd name="T1" fmla="*/ 0 h 130175"/>
              <a:gd name="T2" fmla="*/ 210820 w 210820"/>
              <a:gd name="T3" fmla="*/ 130175 h 130175"/>
            </a:gdLst>
            <a:ahLst/>
            <a:cxnLst/>
            <a:rect l="T0" t="T1" r="T2" b="T3"/>
            <a:pathLst>
              <a:path w="210820" h="130175">
                <a:moveTo>
                  <a:pt x="32196" y="0"/>
                </a:moveTo>
                <a:lnTo>
                  <a:pt x="113352" y="97239"/>
                </a:lnTo>
                <a:lnTo>
                  <a:pt x="0" y="129596"/>
                </a:lnTo>
                <a:lnTo>
                  <a:pt x="210773" y="113666"/>
                </a:lnTo>
                <a:lnTo>
                  <a:pt x="32196" y="0"/>
                </a:lnTo>
                <a:close/>
              </a:path>
            </a:pathLst>
          </a:custGeom>
          <a:solidFill>
            <a:srgbClr val="E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79" name="object 3"/>
          <p:cNvSpPr>
            <a:spLocks noChangeArrowheads="1"/>
          </p:cNvSpPr>
          <p:nvPr/>
        </p:nvSpPr>
        <p:spPr bwMode="auto">
          <a:xfrm>
            <a:off x="6176963" y="1717675"/>
            <a:ext cx="195262" cy="128588"/>
          </a:xfrm>
          <a:custGeom>
            <a:avLst/>
            <a:gdLst>
              <a:gd name="T0" fmla="*/ 0 w 194945"/>
              <a:gd name="T1" fmla="*/ 0 h 129539"/>
              <a:gd name="T2" fmla="*/ 194945 w 194945"/>
              <a:gd name="T3" fmla="*/ 129539 h 129539"/>
            </a:gdLst>
            <a:ahLst/>
            <a:cxnLst/>
            <a:rect l="T0" t="T1" r="T2" b="T3"/>
            <a:pathLst>
              <a:path w="194945" h="129539">
                <a:moveTo>
                  <a:pt x="194509" y="0"/>
                </a:moveTo>
                <a:lnTo>
                  <a:pt x="0" y="32357"/>
                </a:lnTo>
                <a:lnTo>
                  <a:pt x="162146" y="129430"/>
                </a:lnTo>
                <a:lnTo>
                  <a:pt x="81156" y="32357"/>
                </a:lnTo>
                <a:lnTo>
                  <a:pt x="194509" y="0"/>
                </a:lnTo>
                <a:close/>
              </a:path>
            </a:pathLst>
          </a:custGeom>
          <a:solidFill>
            <a:srgbClr val="E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80" name="object 4"/>
          <p:cNvSpPr>
            <a:spLocks noChangeArrowheads="1"/>
          </p:cNvSpPr>
          <p:nvPr/>
        </p:nvSpPr>
        <p:spPr bwMode="auto">
          <a:xfrm>
            <a:off x="6257925" y="1749425"/>
            <a:ext cx="534988" cy="130175"/>
          </a:xfrm>
          <a:custGeom>
            <a:avLst/>
            <a:gdLst>
              <a:gd name="T0" fmla="*/ 0 w 534670"/>
              <a:gd name="T1" fmla="*/ 0 h 129539"/>
              <a:gd name="T2" fmla="*/ 534670 w 534670"/>
              <a:gd name="T3" fmla="*/ 129539 h 129539"/>
            </a:gdLst>
            <a:ahLst/>
            <a:cxnLst/>
            <a:rect l="T0" t="T1" r="T2" b="T3"/>
            <a:pathLst>
              <a:path w="534670" h="129539">
                <a:moveTo>
                  <a:pt x="0" y="0"/>
                </a:moveTo>
                <a:lnTo>
                  <a:pt x="534568" y="129430"/>
                </a:lnTo>
              </a:path>
            </a:pathLst>
          </a:custGeom>
          <a:noFill/>
          <a:ln w="16369">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181" name="object 5"/>
          <p:cNvSpPr>
            <a:spLocks noChangeArrowheads="1"/>
          </p:cNvSpPr>
          <p:nvPr/>
        </p:nvSpPr>
        <p:spPr bwMode="auto">
          <a:xfrm>
            <a:off x="2727325" y="1765300"/>
            <a:ext cx="2979738" cy="1781175"/>
          </a:xfrm>
          <a:custGeom>
            <a:avLst/>
            <a:gdLst>
              <a:gd name="T0" fmla="*/ 0 w 2980690"/>
              <a:gd name="T1" fmla="*/ 0 h 1781175"/>
              <a:gd name="T2" fmla="*/ 2980690 w 2980690"/>
              <a:gd name="T3" fmla="*/ 1781175 h 1781175"/>
            </a:gdLst>
            <a:ahLst/>
            <a:cxnLst/>
            <a:rect l="T0" t="T1" r="T2" b="T3"/>
            <a:pathLst>
              <a:path w="2980690" h="1781175">
                <a:moveTo>
                  <a:pt x="2656243" y="0"/>
                </a:moveTo>
                <a:lnTo>
                  <a:pt x="340058" y="809606"/>
                </a:lnTo>
                <a:lnTo>
                  <a:pt x="194343" y="874322"/>
                </a:lnTo>
                <a:lnTo>
                  <a:pt x="97420" y="987823"/>
                </a:lnTo>
                <a:lnTo>
                  <a:pt x="16264" y="1117419"/>
                </a:lnTo>
                <a:lnTo>
                  <a:pt x="0" y="1279208"/>
                </a:lnTo>
                <a:lnTo>
                  <a:pt x="32196" y="1473520"/>
                </a:lnTo>
                <a:lnTo>
                  <a:pt x="145715" y="1635475"/>
                </a:lnTo>
                <a:lnTo>
                  <a:pt x="307696" y="1748644"/>
                </a:lnTo>
                <a:lnTo>
                  <a:pt x="502205" y="1781002"/>
                </a:lnTo>
                <a:lnTo>
                  <a:pt x="583195" y="1781002"/>
                </a:lnTo>
                <a:lnTo>
                  <a:pt x="664185" y="1748644"/>
                </a:lnTo>
                <a:lnTo>
                  <a:pt x="2886041" y="987823"/>
                </a:lnTo>
                <a:lnTo>
                  <a:pt x="2818390" y="987823"/>
                </a:lnTo>
                <a:lnTo>
                  <a:pt x="2624046" y="939037"/>
                </a:lnTo>
                <a:lnTo>
                  <a:pt x="2461900" y="841964"/>
                </a:lnTo>
                <a:lnTo>
                  <a:pt x="2348547" y="680009"/>
                </a:lnTo>
                <a:lnTo>
                  <a:pt x="2316184" y="485697"/>
                </a:lnTo>
                <a:lnTo>
                  <a:pt x="2332615" y="323909"/>
                </a:lnTo>
                <a:lnTo>
                  <a:pt x="2413605" y="194312"/>
                </a:lnTo>
                <a:lnTo>
                  <a:pt x="2510527" y="81143"/>
                </a:lnTo>
                <a:lnTo>
                  <a:pt x="2656243" y="0"/>
                </a:lnTo>
                <a:close/>
              </a:path>
              <a:path w="2980690" h="1781175">
                <a:moveTo>
                  <a:pt x="2980536" y="955465"/>
                </a:moveTo>
                <a:lnTo>
                  <a:pt x="2818390" y="987823"/>
                </a:lnTo>
                <a:lnTo>
                  <a:pt x="2886041" y="987823"/>
                </a:lnTo>
                <a:lnTo>
                  <a:pt x="2980536" y="955465"/>
                </a:lnTo>
                <a:close/>
              </a:path>
            </a:pathLst>
          </a:cu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82" name="object 6"/>
          <p:cNvSpPr>
            <a:spLocks noChangeArrowheads="1"/>
          </p:cNvSpPr>
          <p:nvPr/>
        </p:nvSpPr>
        <p:spPr bwMode="auto">
          <a:xfrm>
            <a:off x="2727325" y="1765300"/>
            <a:ext cx="2886075" cy="1781175"/>
          </a:xfrm>
          <a:custGeom>
            <a:avLst/>
            <a:gdLst>
              <a:gd name="T0" fmla="*/ 0 w 2886075"/>
              <a:gd name="T1" fmla="*/ 0 h 1781175"/>
              <a:gd name="T2" fmla="*/ 2886075 w 2886075"/>
              <a:gd name="T3" fmla="*/ 1781175 h 1781175"/>
            </a:gdLst>
            <a:ahLst/>
            <a:cxnLst/>
            <a:rect l="T0" t="T1" r="T2" b="T3"/>
            <a:pathLst>
              <a:path w="2886075" h="1781175">
                <a:moveTo>
                  <a:pt x="664185" y="1748644"/>
                </a:moveTo>
                <a:lnTo>
                  <a:pt x="583195" y="1781002"/>
                </a:lnTo>
                <a:lnTo>
                  <a:pt x="502205" y="1781002"/>
                </a:lnTo>
                <a:lnTo>
                  <a:pt x="307696" y="1748644"/>
                </a:lnTo>
                <a:lnTo>
                  <a:pt x="145715" y="1635475"/>
                </a:lnTo>
                <a:lnTo>
                  <a:pt x="32196" y="1473520"/>
                </a:lnTo>
                <a:lnTo>
                  <a:pt x="0" y="1279208"/>
                </a:lnTo>
                <a:lnTo>
                  <a:pt x="16264" y="1117419"/>
                </a:lnTo>
                <a:lnTo>
                  <a:pt x="97420" y="987823"/>
                </a:lnTo>
                <a:lnTo>
                  <a:pt x="194343" y="874322"/>
                </a:lnTo>
                <a:lnTo>
                  <a:pt x="340058" y="809606"/>
                </a:lnTo>
                <a:lnTo>
                  <a:pt x="2656243" y="0"/>
                </a:lnTo>
                <a:lnTo>
                  <a:pt x="2510528" y="81143"/>
                </a:lnTo>
                <a:lnTo>
                  <a:pt x="2413605" y="194312"/>
                </a:lnTo>
                <a:lnTo>
                  <a:pt x="2332615" y="323909"/>
                </a:lnTo>
                <a:lnTo>
                  <a:pt x="2316184" y="485697"/>
                </a:lnTo>
                <a:lnTo>
                  <a:pt x="2348547" y="680009"/>
                </a:lnTo>
                <a:lnTo>
                  <a:pt x="2461900" y="841964"/>
                </a:lnTo>
                <a:lnTo>
                  <a:pt x="2624047" y="939037"/>
                </a:lnTo>
                <a:lnTo>
                  <a:pt x="2818390" y="987823"/>
                </a:lnTo>
                <a:lnTo>
                  <a:pt x="2886041" y="987823"/>
                </a:lnTo>
                <a:lnTo>
                  <a:pt x="1267974" y="1541891"/>
                </a:lnTo>
                <a:lnTo>
                  <a:pt x="664185" y="1748644"/>
                </a:lnTo>
              </a:path>
            </a:pathLst>
          </a:custGeom>
          <a:noFill/>
          <a:ln w="6548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183" name="object 7"/>
          <p:cNvSpPr>
            <a:spLocks noChangeArrowheads="1"/>
          </p:cNvSpPr>
          <p:nvPr/>
        </p:nvSpPr>
        <p:spPr bwMode="auto">
          <a:xfrm>
            <a:off x="5511800" y="2687638"/>
            <a:ext cx="228600" cy="984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84" name="object 8"/>
          <p:cNvSpPr>
            <a:spLocks noChangeArrowheads="1"/>
          </p:cNvSpPr>
          <p:nvPr/>
        </p:nvSpPr>
        <p:spPr bwMode="auto">
          <a:xfrm>
            <a:off x="3082925" y="1765300"/>
            <a:ext cx="2979738" cy="1765300"/>
          </a:xfrm>
          <a:custGeom>
            <a:avLst/>
            <a:gdLst>
              <a:gd name="T0" fmla="*/ 0 w 2980054"/>
              <a:gd name="T1" fmla="*/ 0 h 1765300"/>
              <a:gd name="T2" fmla="*/ 2980054 w 2980054"/>
              <a:gd name="T3" fmla="*/ 1765300 h 1765300"/>
            </a:gdLst>
            <a:ahLst/>
            <a:cxnLst/>
            <a:rect l="T0" t="T1" r="T2" b="T3"/>
            <a:pathLst>
              <a:path w="2980054" h="1765300">
                <a:moveTo>
                  <a:pt x="2478330" y="0"/>
                </a:moveTo>
                <a:lnTo>
                  <a:pt x="2397174" y="0"/>
                </a:lnTo>
                <a:lnTo>
                  <a:pt x="2316184" y="16427"/>
                </a:lnTo>
                <a:lnTo>
                  <a:pt x="92590" y="793510"/>
                </a:lnTo>
                <a:lnTo>
                  <a:pt x="161980" y="793510"/>
                </a:lnTo>
                <a:lnTo>
                  <a:pt x="356488" y="825868"/>
                </a:lnTo>
                <a:lnTo>
                  <a:pt x="518137" y="939037"/>
                </a:lnTo>
                <a:lnTo>
                  <a:pt x="615557" y="1100992"/>
                </a:lnTo>
                <a:lnTo>
                  <a:pt x="663853" y="1295304"/>
                </a:lnTo>
                <a:lnTo>
                  <a:pt x="631490" y="1457093"/>
                </a:lnTo>
                <a:lnTo>
                  <a:pt x="566764" y="1586689"/>
                </a:lnTo>
                <a:lnTo>
                  <a:pt x="453411" y="1700190"/>
                </a:lnTo>
                <a:lnTo>
                  <a:pt x="323628" y="1764906"/>
                </a:lnTo>
                <a:lnTo>
                  <a:pt x="2639978" y="971395"/>
                </a:lnTo>
                <a:lnTo>
                  <a:pt x="2769762" y="906679"/>
                </a:lnTo>
                <a:lnTo>
                  <a:pt x="2883115" y="793510"/>
                </a:lnTo>
                <a:lnTo>
                  <a:pt x="2947675" y="647652"/>
                </a:lnTo>
                <a:lnTo>
                  <a:pt x="2980037" y="502125"/>
                </a:lnTo>
                <a:lnTo>
                  <a:pt x="2947675" y="307813"/>
                </a:lnTo>
                <a:lnTo>
                  <a:pt x="2834322" y="146024"/>
                </a:lnTo>
                <a:lnTo>
                  <a:pt x="2672673" y="32357"/>
                </a:lnTo>
                <a:lnTo>
                  <a:pt x="2478330" y="0"/>
                </a:lnTo>
                <a:close/>
              </a:path>
              <a:path w="2980054" h="1765300">
                <a:moveTo>
                  <a:pt x="92589" y="793510"/>
                </a:moveTo>
                <a:lnTo>
                  <a:pt x="80989" y="793510"/>
                </a:lnTo>
                <a:lnTo>
                  <a:pt x="0" y="825868"/>
                </a:lnTo>
                <a:lnTo>
                  <a:pt x="92589" y="793510"/>
                </a:lnTo>
                <a:close/>
              </a:path>
            </a:pathLst>
          </a:cu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85" name="object 9"/>
          <p:cNvSpPr>
            <a:spLocks noChangeArrowheads="1"/>
          </p:cNvSpPr>
          <p:nvPr/>
        </p:nvSpPr>
        <p:spPr bwMode="auto">
          <a:xfrm>
            <a:off x="3175000" y="1765300"/>
            <a:ext cx="2889250" cy="1765300"/>
          </a:xfrm>
          <a:custGeom>
            <a:avLst/>
            <a:gdLst>
              <a:gd name="T0" fmla="*/ 0 w 2887979"/>
              <a:gd name="T1" fmla="*/ 0 h 1765300"/>
              <a:gd name="T2" fmla="*/ 2887979 w 2887979"/>
              <a:gd name="T3" fmla="*/ 1765300 h 1765300"/>
            </a:gdLst>
            <a:ahLst/>
            <a:cxnLst/>
            <a:rect l="T0" t="T1" r="T2" b="T3"/>
            <a:pathLst>
              <a:path w="2887979" h="1765300">
                <a:moveTo>
                  <a:pt x="751607" y="1586575"/>
                </a:moveTo>
                <a:lnTo>
                  <a:pt x="2547388" y="971395"/>
                </a:lnTo>
                <a:lnTo>
                  <a:pt x="2677172" y="906679"/>
                </a:lnTo>
                <a:lnTo>
                  <a:pt x="2790525" y="793510"/>
                </a:lnTo>
                <a:lnTo>
                  <a:pt x="2855085" y="647652"/>
                </a:lnTo>
                <a:lnTo>
                  <a:pt x="2887447" y="502125"/>
                </a:lnTo>
                <a:lnTo>
                  <a:pt x="2855085" y="307813"/>
                </a:lnTo>
                <a:lnTo>
                  <a:pt x="2741732" y="146024"/>
                </a:lnTo>
                <a:lnTo>
                  <a:pt x="2580083" y="32357"/>
                </a:lnTo>
                <a:lnTo>
                  <a:pt x="2385740" y="0"/>
                </a:lnTo>
                <a:lnTo>
                  <a:pt x="2304584" y="0"/>
                </a:lnTo>
                <a:lnTo>
                  <a:pt x="2223594" y="16427"/>
                </a:lnTo>
                <a:lnTo>
                  <a:pt x="0" y="793510"/>
                </a:lnTo>
                <a:lnTo>
                  <a:pt x="69389" y="793510"/>
                </a:lnTo>
                <a:lnTo>
                  <a:pt x="263898" y="825868"/>
                </a:lnTo>
                <a:lnTo>
                  <a:pt x="425547" y="939037"/>
                </a:lnTo>
                <a:lnTo>
                  <a:pt x="522967" y="1100992"/>
                </a:lnTo>
                <a:lnTo>
                  <a:pt x="571263" y="1295304"/>
                </a:lnTo>
                <a:lnTo>
                  <a:pt x="538900" y="1457093"/>
                </a:lnTo>
                <a:lnTo>
                  <a:pt x="474174" y="1586689"/>
                </a:lnTo>
                <a:lnTo>
                  <a:pt x="360821" y="1700190"/>
                </a:lnTo>
                <a:lnTo>
                  <a:pt x="231038" y="1764906"/>
                </a:lnTo>
                <a:lnTo>
                  <a:pt x="751607" y="1586575"/>
                </a:lnTo>
              </a:path>
            </a:pathLst>
          </a:custGeom>
          <a:noFill/>
          <a:ln w="6548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186" name="object 10"/>
          <p:cNvSpPr>
            <a:spLocks noChangeArrowheads="1"/>
          </p:cNvSpPr>
          <p:nvPr/>
        </p:nvSpPr>
        <p:spPr bwMode="auto">
          <a:xfrm>
            <a:off x="3082925" y="2559050"/>
            <a:ext cx="93663" cy="31750"/>
          </a:xfrm>
          <a:custGeom>
            <a:avLst/>
            <a:gdLst>
              <a:gd name="T0" fmla="*/ 0 w 92710"/>
              <a:gd name="T1" fmla="*/ 0 h 32385"/>
              <a:gd name="T2" fmla="*/ 92710 w 92710"/>
              <a:gd name="T3" fmla="*/ 32385 h 32385"/>
            </a:gdLst>
            <a:ahLst/>
            <a:cxnLst/>
            <a:rect l="T0" t="T1" r="T2" b="T3"/>
            <a:pathLst>
              <a:path w="92710" h="32385">
                <a:moveTo>
                  <a:pt x="92589" y="0"/>
                </a:moveTo>
                <a:lnTo>
                  <a:pt x="0" y="32357"/>
                </a:lnTo>
                <a:lnTo>
                  <a:pt x="80989" y="0"/>
                </a:lnTo>
                <a:lnTo>
                  <a:pt x="92589" y="0"/>
                </a:lnTo>
              </a:path>
            </a:pathLst>
          </a:custGeom>
          <a:noFill/>
          <a:ln w="6547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187" name="object 11"/>
          <p:cNvSpPr>
            <a:spLocks noChangeArrowheads="1"/>
          </p:cNvSpPr>
          <p:nvPr/>
        </p:nvSpPr>
        <p:spPr bwMode="auto">
          <a:xfrm>
            <a:off x="2743200" y="2559050"/>
            <a:ext cx="1004888" cy="1003300"/>
          </a:xfrm>
          <a:custGeom>
            <a:avLst/>
            <a:gdLst>
              <a:gd name="T0" fmla="*/ 0 w 1004570"/>
              <a:gd name="T1" fmla="*/ 0 h 1003935"/>
              <a:gd name="T2" fmla="*/ 1004570 w 1004570"/>
              <a:gd name="T3" fmla="*/ 1003935 h 1003935"/>
            </a:gdLst>
            <a:ahLst/>
            <a:cxnLst/>
            <a:rect l="T0" t="T1" r="T2" b="T3"/>
            <a:pathLst>
              <a:path w="1004570" h="1003935">
                <a:moveTo>
                  <a:pt x="502205" y="0"/>
                </a:moveTo>
                <a:lnTo>
                  <a:pt x="307861" y="32357"/>
                </a:lnTo>
                <a:lnTo>
                  <a:pt x="145715" y="145526"/>
                </a:lnTo>
                <a:lnTo>
                  <a:pt x="32362" y="307481"/>
                </a:lnTo>
                <a:lnTo>
                  <a:pt x="0" y="501793"/>
                </a:lnTo>
                <a:lnTo>
                  <a:pt x="32362" y="696105"/>
                </a:lnTo>
                <a:lnTo>
                  <a:pt x="145715" y="857894"/>
                </a:lnTo>
                <a:lnTo>
                  <a:pt x="307862" y="971395"/>
                </a:lnTo>
                <a:lnTo>
                  <a:pt x="502205" y="1003919"/>
                </a:lnTo>
                <a:lnTo>
                  <a:pt x="696714" y="971395"/>
                </a:lnTo>
                <a:lnTo>
                  <a:pt x="858362" y="857894"/>
                </a:lnTo>
                <a:lnTo>
                  <a:pt x="955783" y="696105"/>
                </a:lnTo>
                <a:lnTo>
                  <a:pt x="1004078" y="501793"/>
                </a:lnTo>
                <a:lnTo>
                  <a:pt x="955782" y="307481"/>
                </a:lnTo>
                <a:lnTo>
                  <a:pt x="858362" y="145526"/>
                </a:lnTo>
                <a:lnTo>
                  <a:pt x="696714" y="32357"/>
                </a:lnTo>
                <a:lnTo>
                  <a:pt x="502205" y="0"/>
                </a:lnTo>
                <a:close/>
              </a:path>
            </a:pathLst>
          </a:cu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88" name="object 12"/>
          <p:cNvSpPr>
            <a:spLocks noChangeArrowheads="1"/>
          </p:cNvSpPr>
          <p:nvPr/>
        </p:nvSpPr>
        <p:spPr bwMode="auto">
          <a:xfrm>
            <a:off x="2743200" y="2559050"/>
            <a:ext cx="1004888" cy="1003300"/>
          </a:xfrm>
          <a:custGeom>
            <a:avLst/>
            <a:gdLst>
              <a:gd name="T0" fmla="*/ 0 w 1004570"/>
              <a:gd name="T1" fmla="*/ 0 h 1003935"/>
              <a:gd name="T2" fmla="*/ 1004570 w 1004570"/>
              <a:gd name="T3" fmla="*/ 1003935 h 1003935"/>
            </a:gdLst>
            <a:ahLst/>
            <a:cxnLst/>
            <a:rect l="T0" t="T1" r="T2" b="T3"/>
            <a:pathLst>
              <a:path w="1004570" h="1003935">
                <a:moveTo>
                  <a:pt x="1004078" y="501793"/>
                </a:moveTo>
                <a:lnTo>
                  <a:pt x="955783" y="696105"/>
                </a:lnTo>
                <a:lnTo>
                  <a:pt x="858362" y="857894"/>
                </a:lnTo>
                <a:lnTo>
                  <a:pt x="696714" y="971395"/>
                </a:lnTo>
                <a:lnTo>
                  <a:pt x="502205" y="1003918"/>
                </a:lnTo>
                <a:lnTo>
                  <a:pt x="307862" y="971395"/>
                </a:lnTo>
                <a:lnTo>
                  <a:pt x="145715" y="857894"/>
                </a:lnTo>
                <a:lnTo>
                  <a:pt x="32362" y="696105"/>
                </a:lnTo>
                <a:lnTo>
                  <a:pt x="0" y="501793"/>
                </a:lnTo>
                <a:lnTo>
                  <a:pt x="32362" y="307481"/>
                </a:lnTo>
                <a:lnTo>
                  <a:pt x="145715" y="145526"/>
                </a:lnTo>
                <a:lnTo>
                  <a:pt x="307861" y="32357"/>
                </a:lnTo>
                <a:lnTo>
                  <a:pt x="502205" y="0"/>
                </a:lnTo>
                <a:lnTo>
                  <a:pt x="696714" y="32357"/>
                </a:lnTo>
                <a:lnTo>
                  <a:pt x="858362" y="145526"/>
                </a:lnTo>
                <a:lnTo>
                  <a:pt x="955783" y="307481"/>
                </a:lnTo>
                <a:lnTo>
                  <a:pt x="1004078" y="501793"/>
                </a:lnTo>
              </a:path>
            </a:pathLst>
          </a:custGeom>
          <a:noFill/>
          <a:ln w="6548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object 13"/>
          <p:cNvSpPr txBox="1"/>
          <p:nvPr/>
        </p:nvSpPr>
        <p:spPr>
          <a:xfrm>
            <a:off x="5208588" y="1817688"/>
            <a:ext cx="404812" cy="258762"/>
          </a:xfrm>
          <a:prstGeom prst="rect">
            <a:avLst/>
          </a:prstGeom>
        </p:spPr>
        <p:txBody>
          <a:bodyPr lIns="0" tIns="15875" rIns="0" bIns="0">
            <a:spAutoFit/>
          </a:bodyPr>
          <a:lstStyle/>
          <a:p>
            <a:pPr marL="12700">
              <a:spcBef>
                <a:spcPts val="125"/>
              </a:spcBef>
              <a:defRPr/>
            </a:pPr>
            <a:r>
              <a:rPr sz="1500" spc="10" dirty="0">
                <a:latin typeface="Times New Roman"/>
                <a:cs typeface="Times New Roman"/>
              </a:rPr>
              <a:t>Core</a:t>
            </a:r>
            <a:endParaRPr sz="1500">
              <a:latin typeface="Times New Roman"/>
              <a:cs typeface="Times New Roman"/>
            </a:endParaRPr>
          </a:p>
        </p:txBody>
      </p:sp>
      <p:sp>
        <p:nvSpPr>
          <p:cNvPr id="50190" name="object 14"/>
          <p:cNvSpPr>
            <a:spLocks noChangeArrowheads="1"/>
          </p:cNvSpPr>
          <p:nvPr/>
        </p:nvSpPr>
        <p:spPr bwMode="auto">
          <a:xfrm>
            <a:off x="3148013" y="2170113"/>
            <a:ext cx="112712" cy="1301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91" name="object 15"/>
          <p:cNvSpPr>
            <a:spLocks noChangeArrowheads="1"/>
          </p:cNvSpPr>
          <p:nvPr/>
        </p:nvSpPr>
        <p:spPr bwMode="auto">
          <a:xfrm>
            <a:off x="3213100" y="2219325"/>
            <a:ext cx="0" cy="858838"/>
          </a:xfrm>
          <a:custGeom>
            <a:avLst/>
            <a:gdLst>
              <a:gd name="T0" fmla="*/ 0 h 858519"/>
              <a:gd name="T1" fmla="*/ 858519 h 858519"/>
            </a:gdLst>
            <a:ahLst/>
            <a:cxnLst/>
            <a:rect l="0" t="T0" r="0" b="T1"/>
            <a:pathLst>
              <a:path h="858519">
                <a:moveTo>
                  <a:pt x="0" y="858392"/>
                </a:moveTo>
                <a:lnTo>
                  <a:pt x="0" y="0"/>
                </a:lnTo>
              </a:path>
            </a:pathLst>
          </a:custGeom>
          <a:noFill/>
          <a:ln w="1637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192" name="object 16"/>
          <p:cNvSpPr>
            <a:spLocks noChangeArrowheads="1"/>
          </p:cNvSpPr>
          <p:nvPr/>
        </p:nvSpPr>
        <p:spPr bwMode="auto">
          <a:xfrm>
            <a:off x="6694488" y="1684338"/>
            <a:ext cx="260350" cy="146050"/>
          </a:xfrm>
          <a:custGeom>
            <a:avLst/>
            <a:gdLst>
              <a:gd name="T0" fmla="*/ 0 w 259079"/>
              <a:gd name="T1" fmla="*/ 0 h 146050"/>
              <a:gd name="T2" fmla="*/ 259079 w 259079"/>
              <a:gd name="T3" fmla="*/ 146050 h 146050"/>
            </a:gdLst>
            <a:ahLst/>
            <a:cxnLst/>
            <a:rect l="T0" t="T1" r="T2" b="T3"/>
            <a:pathLst>
              <a:path w="259079" h="146050">
                <a:moveTo>
                  <a:pt x="259068" y="0"/>
                </a:moveTo>
                <a:lnTo>
                  <a:pt x="0" y="0"/>
                </a:lnTo>
                <a:lnTo>
                  <a:pt x="145715" y="32357"/>
                </a:lnTo>
                <a:lnTo>
                  <a:pt x="64725" y="145526"/>
                </a:lnTo>
                <a:lnTo>
                  <a:pt x="259068"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93" name="object 17"/>
          <p:cNvSpPr>
            <a:spLocks noChangeArrowheads="1"/>
          </p:cNvSpPr>
          <p:nvPr/>
        </p:nvSpPr>
        <p:spPr bwMode="auto">
          <a:xfrm>
            <a:off x="3244850" y="1717675"/>
            <a:ext cx="3595688" cy="1360488"/>
          </a:xfrm>
          <a:custGeom>
            <a:avLst/>
            <a:gdLst>
              <a:gd name="T0" fmla="*/ 0 w 3596004"/>
              <a:gd name="T1" fmla="*/ 0 h 1360170"/>
              <a:gd name="T2" fmla="*/ 3596004 w 3596004"/>
              <a:gd name="T3" fmla="*/ 1360170 h 1360170"/>
            </a:gdLst>
            <a:ahLst/>
            <a:cxnLst/>
            <a:rect l="T0" t="T1" r="T2" b="T3"/>
            <a:pathLst>
              <a:path w="3596004" h="1360170">
                <a:moveTo>
                  <a:pt x="3595762" y="0"/>
                </a:moveTo>
                <a:lnTo>
                  <a:pt x="0" y="1360019"/>
                </a:lnTo>
              </a:path>
            </a:pathLst>
          </a:custGeom>
          <a:noFill/>
          <a:ln w="327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194" name="object 18"/>
          <p:cNvSpPr>
            <a:spLocks noChangeArrowheads="1"/>
          </p:cNvSpPr>
          <p:nvPr/>
        </p:nvSpPr>
        <p:spPr bwMode="auto">
          <a:xfrm>
            <a:off x="2466975" y="2867025"/>
            <a:ext cx="146050" cy="96838"/>
          </a:xfrm>
          <a:custGeom>
            <a:avLst/>
            <a:gdLst>
              <a:gd name="T0" fmla="*/ 0 w 146050"/>
              <a:gd name="T1" fmla="*/ 0 h 97155"/>
              <a:gd name="T2" fmla="*/ 146050 w 146050"/>
              <a:gd name="T3" fmla="*/ 97155 h 97155"/>
            </a:gdLst>
            <a:ahLst/>
            <a:cxnLst/>
            <a:rect l="T0" t="T1" r="T2" b="T3"/>
            <a:pathLst>
              <a:path w="146050" h="97155">
                <a:moveTo>
                  <a:pt x="145715" y="0"/>
                </a:moveTo>
                <a:lnTo>
                  <a:pt x="0" y="16427"/>
                </a:lnTo>
                <a:lnTo>
                  <a:pt x="113518" y="97073"/>
                </a:lnTo>
                <a:lnTo>
                  <a:pt x="64725" y="32357"/>
                </a:lnTo>
                <a:lnTo>
                  <a:pt x="145715"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95" name="object 19"/>
          <p:cNvSpPr>
            <a:spLocks noChangeArrowheads="1"/>
          </p:cNvSpPr>
          <p:nvPr/>
        </p:nvSpPr>
        <p:spPr bwMode="auto">
          <a:xfrm>
            <a:off x="2532063" y="2898775"/>
            <a:ext cx="681037" cy="179388"/>
          </a:xfrm>
          <a:custGeom>
            <a:avLst/>
            <a:gdLst>
              <a:gd name="T0" fmla="*/ 0 w 680719"/>
              <a:gd name="T1" fmla="*/ 0 h 178435"/>
              <a:gd name="T2" fmla="*/ 680719 w 680719"/>
              <a:gd name="T3" fmla="*/ 178435 h 178435"/>
            </a:gdLst>
            <a:ahLst/>
            <a:cxnLst/>
            <a:rect l="T0" t="T1" r="T2" b="T3"/>
            <a:pathLst>
              <a:path w="680719" h="178435">
                <a:moveTo>
                  <a:pt x="680283" y="178382"/>
                </a:moveTo>
                <a:lnTo>
                  <a:pt x="0" y="0"/>
                </a:lnTo>
              </a:path>
            </a:pathLst>
          </a:custGeom>
          <a:noFill/>
          <a:ln w="1636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196" name="object 20"/>
          <p:cNvSpPr>
            <a:spLocks noChangeArrowheads="1"/>
          </p:cNvSpPr>
          <p:nvPr/>
        </p:nvSpPr>
        <p:spPr bwMode="auto">
          <a:xfrm>
            <a:off x="2921000" y="3078163"/>
            <a:ext cx="258763" cy="161925"/>
          </a:xfrm>
          <a:custGeom>
            <a:avLst/>
            <a:gdLst>
              <a:gd name="T0" fmla="*/ 0 w 259080"/>
              <a:gd name="T1" fmla="*/ 0 h 161925"/>
              <a:gd name="T2" fmla="*/ 259080 w 259080"/>
              <a:gd name="T3" fmla="*/ 161925 h 161925"/>
            </a:gdLst>
            <a:ahLst/>
            <a:cxnLst/>
            <a:rect l="T0" t="T1" r="T2" b="T3"/>
            <a:pathLst>
              <a:path w="259080" h="161925">
                <a:moveTo>
                  <a:pt x="0" y="0"/>
                </a:moveTo>
                <a:lnTo>
                  <a:pt x="129783" y="32357"/>
                </a:lnTo>
                <a:lnTo>
                  <a:pt x="48793" y="161788"/>
                </a:lnTo>
                <a:lnTo>
                  <a:pt x="259068" y="159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197" name="object 21"/>
          <p:cNvSpPr>
            <a:spLocks noChangeArrowheads="1"/>
          </p:cNvSpPr>
          <p:nvPr/>
        </p:nvSpPr>
        <p:spPr bwMode="auto">
          <a:xfrm>
            <a:off x="2466975" y="3125788"/>
            <a:ext cx="600075" cy="193675"/>
          </a:xfrm>
          <a:custGeom>
            <a:avLst/>
            <a:gdLst>
              <a:gd name="T0" fmla="*/ 0 w 599439"/>
              <a:gd name="T1" fmla="*/ 0 h 194310"/>
              <a:gd name="T2" fmla="*/ 599439 w 599439"/>
              <a:gd name="T3" fmla="*/ 194310 h 194310"/>
            </a:gdLst>
            <a:ahLst/>
            <a:cxnLst/>
            <a:rect l="T0" t="T1" r="T2" b="T3"/>
            <a:pathLst>
              <a:path w="599439" h="194310">
                <a:moveTo>
                  <a:pt x="599293" y="0"/>
                </a:moveTo>
                <a:lnTo>
                  <a:pt x="0" y="194312"/>
                </a:lnTo>
              </a:path>
            </a:pathLst>
          </a:custGeom>
          <a:noFill/>
          <a:ln w="3273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object 22"/>
          <p:cNvSpPr txBox="1"/>
          <p:nvPr/>
        </p:nvSpPr>
        <p:spPr>
          <a:xfrm>
            <a:off x="1895475" y="2660650"/>
            <a:ext cx="663575" cy="257175"/>
          </a:xfrm>
          <a:prstGeom prst="rect">
            <a:avLst/>
          </a:prstGeom>
        </p:spPr>
        <p:txBody>
          <a:bodyPr lIns="0" tIns="15875" rIns="0" bIns="0">
            <a:spAutoFit/>
          </a:bodyPr>
          <a:lstStyle/>
          <a:p>
            <a:pPr marL="38100">
              <a:spcBef>
                <a:spcPts val="125"/>
              </a:spcBef>
              <a:defRPr/>
            </a:pPr>
            <a:r>
              <a:rPr sz="1500" i="1" spc="10" dirty="0">
                <a:latin typeface="Times New Roman"/>
                <a:cs typeface="Times New Roman"/>
              </a:rPr>
              <a:t>n</a:t>
            </a:r>
            <a:r>
              <a:rPr sz="1500" spc="15" baseline="-36111" dirty="0">
                <a:latin typeface="Times New Roman"/>
                <a:cs typeface="Times New Roman"/>
              </a:rPr>
              <a:t>1 </a:t>
            </a:r>
            <a:r>
              <a:rPr sz="1500" i="1" spc="7" baseline="-36111" dirty="0">
                <a:latin typeface="Times New Roman"/>
                <a:cs typeface="Times New Roman"/>
              </a:rPr>
              <a:t>x </a:t>
            </a:r>
            <a:r>
              <a:rPr sz="1500" b="1" i="1" spc="50" dirty="0">
                <a:latin typeface="Times New Roman"/>
                <a:cs typeface="Times New Roman"/>
              </a:rPr>
              <a:t>//</a:t>
            </a:r>
            <a:r>
              <a:rPr sz="1500" b="1" i="1" spc="65" dirty="0">
                <a:latin typeface="Times New Roman"/>
                <a:cs typeface="Times New Roman"/>
              </a:rPr>
              <a:t> </a:t>
            </a:r>
            <a:r>
              <a:rPr sz="1500" i="1" spc="10" dirty="0">
                <a:latin typeface="Times New Roman"/>
                <a:cs typeface="Times New Roman"/>
              </a:rPr>
              <a:t>x</a:t>
            </a:r>
            <a:endParaRPr sz="1500">
              <a:latin typeface="Times New Roman"/>
              <a:cs typeface="Times New Roman"/>
            </a:endParaRPr>
          </a:p>
        </p:txBody>
      </p:sp>
      <p:sp>
        <p:nvSpPr>
          <p:cNvPr id="50199" name="object 23"/>
          <p:cNvSpPr>
            <a:spLocks noChangeArrowheads="1"/>
          </p:cNvSpPr>
          <p:nvPr/>
        </p:nvSpPr>
        <p:spPr bwMode="auto">
          <a:xfrm>
            <a:off x="2419350" y="3417888"/>
            <a:ext cx="128588" cy="1936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00" name="object 24"/>
          <p:cNvSpPr>
            <a:spLocks noChangeArrowheads="1"/>
          </p:cNvSpPr>
          <p:nvPr/>
        </p:nvSpPr>
        <p:spPr bwMode="auto">
          <a:xfrm>
            <a:off x="2370138" y="3044825"/>
            <a:ext cx="130175" cy="1936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01" name="object 25"/>
          <p:cNvSpPr>
            <a:spLocks noChangeArrowheads="1"/>
          </p:cNvSpPr>
          <p:nvPr/>
        </p:nvSpPr>
        <p:spPr bwMode="auto">
          <a:xfrm>
            <a:off x="2403475" y="3125788"/>
            <a:ext cx="112713" cy="388937"/>
          </a:xfrm>
          <a:custGeom>
            <a:avLst/>
            <a:gdLst>
              <a:gd name="T0" fmla="*/ 0 w 113664"/>
              <a:gd name="T1" fmla="*/ 0 h 388620"/>
              <a:gd name="T2" fmla="*/ 113664 w 113664"/>
              <a:gd name="T3" fmla="*/ 388620 h 388620"/>
            </a:gdLst>
            <a:ahLst/>
            <a:cxnLst/>
            <a:rect l="T0" t="T1" r="T2" b="T3"/>
            <a:pathLst>
              <a:path w="113664" h="388620">
                <a:moveTo>
                  <a:pt x="0" y="0"/>
                </a:moveTo>
                <a:lnTo>
                  <a:pt x="113352" y="388624"/>
                </a:lnTo>
              </a:path>
            </a:pathLst>
          </a:custGeom>
          <a:noFill/>
          <a:ln w="16371">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02" name="object 26"/>
          <p:cNvSpPr>
            <a:spLocks noChangeArrowheads="1"/>
          </p:cNvSpPr>
          <p:nvPr/>
        </p:nvSpPr>
        <p:spPr bwMode="auto">
          <a:xfrm>
            <a:off x="3375025" y="3044825"/>
            <a:ext cx="211138" cy="130175"/>
          </a:xfrm>
          <a:custGeom>
            <a:avLst/>
            <a:gdLst>
              <a:gd name="T0" fmla="*/ 0 w 210820"/>
              <a:gd name="T1" fmla="*/ 0 h 130175"/>
              <a:gd name="T2" fmla="*/ 210820 w 210820"/>
              <a:gd name="T3" fmla="*/ 130175 h 130175"/>
            </a:gdLst>
            <a:ahLst/>
            <a:cxnLst/>
            <a:rect l="T0" t="T1" r="T2" b="T3"/>
            <a:pathLst>
              <a:path w="210820" h="130175">
                <a:moveTo>
                  <a:pt x="32196" y="0"/>
                </a:moveTo>
                <a:lnTo>
                  <a:pt x="113352" y="97239"/>
                </a:lnTo>
                <a:lnTo>
                  <a:pt x="0" y="129596"/>
                </a:lnTo>
                <a:lnTo>
                  <a:pt x="210773" y="129596"/>
                </a:lnTo>
                <a:lnTo>
                  <a:pt x="3219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03" name="object 27"/>
          <p:cNvSpPr>
            <a:spLocks noChangeArrowheads="1"/>
          </p:cNvSpPr>
          <p:nvPr/>
        </p:nvSpPr>
        <p:spPr bwMode="auto">
          <a:xfrm>
            <a:off x="2871788" y="2963863"/>
            <a:ext cx="179387" cy="130175"/>
          </a:xfrm>
          <a:custGeom>
            <a:avLst/>
            <a:gdLst>
              <a:gd name="T0" fmla="*/ 0 w 178435"/>
              <a:gd name="T1" fmla="*/ 0 h 130175"/>
              <a:gd name="T2" fmla="*/ 178435 w 178435"/>
              <a:gd name="T3" fmla="*/ 130175 h 130175"/>
            </a:gdLst>
            <a:ahLst/>
            <a:cxnLst/>
            <a:rect l="T0" t="T1" r="T2" b="T3"/>
            <a:pathLst>
              <a:path w="178435" h="130175">
                <a:moveTo>
                  <a:pt x="178410" y="0"/>
                </a:moveTo>
                <a:lnTo>
                  <a:pt x="0" y="32357"/>
                </a:lnTo>
                <a:lnTo>
                  <a:pt x="146047" y="129596"/>
                </a:lnTo>
                <a:lnTo>
                  <a:pt x="80990" y="48785"/>
                </a:lnTo>
                <a:lnTo>
                  <a:pt x="17841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04" name="object 28"/>
          <p:cNvSpPr>
            <a:spLocks noChangeArrowheads="1"/>
          </p:cNvSpPr>
          <p:nvPr/>
        </p:nvSpPr>
        <p:spPr bwMode="auto">
          <a:xfrm>
            <a:off x="2952750" y="3013075"/>
            <a:ext cx="519113" cy="130175"/>
          </a:xfrm>
          <a:custGeom>
            <a:avLst/>
            <a:gdLst>
              <a:gd name="T0" fmla="*/ 0 w 518795"/>
              <a:gd name="T1" fmla="*/ 0 h 130175"/>
              <a:gd name="T2" fmla="*/ 518795 w 518795"/>
              <a:gd name="T3" fmla="*/ 130175 h 130175"/>
            </a:gdLst>
            <a:ahLst/>
            <a:cxnLst/>
            <a:rect l="T0" t="T1" r="T2" b="T3"/>
            <a:pathLst>
              <a:path w="518795" h="130175">
                <a:moveTo>
                  <a:pt x="0" y="0"/>
                </a:moveTo>
                <a:lnTo>
                  <a:pt x="518635" y="129596"/>
                </a:lnTo>
              </a:path>
            </a:pathLst>
          </a:custGeom>
          <a:noFill/>
          <a:ln w="1636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05" name="object 29"/>
          <p:cNvSpPr>
            <a:spLocks noChangeArrowheads="1"/>
          </p:cNvSpPr>
          <p:nvPr/>
        </p:nvSpPr>
        <p:spPr bwMode="auto">
          <a:xfrm>
            <a:off x="3148013" y="3206750"/>
            <a:ext cx="130175" cy="19367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06" name="object 30"/>
          <p:cNvSpPr>
            <a:spLocks noChangeArrowheads="1"/>
          </p:cNvSpPr>
          <p:nvPr/>
        </p:nvSpPr>
        <p:spPr bwMode="auto">
          <a:xfrm>
            <a:off x="3148013" y="2720975"/>
            <a:ext cx="130175" cy="1778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07" name="object 31"/>
          <p:cNvSpPr>
            <a:spLocks noChangeArrowheads="1"/>
          </p:cNvSpPr>
          <p:nvPr/>
        </p:nvSpPr>
        <p:spPr bwMode="auto">
          <a:xfrm>
            <a:off x="3213100" y="2801938"/>
            <a:ext cx="0" cy="501650"/>
          </a:xfrm>
          <a:custGeom>
            <a:avLst/>
            <a:gdLst>
              <a:gd name="T0" fmla="*/ 0 h 502285"/>
              <a:gd name="T1" fmla="*/ 502285 h 502285"/>
            </a:gdLst>
            <a:ahLst/>
            <a:cxnLst/>
            <a:rect l="0" t="T0" r="0" b="T1"/>
            <a:pathLst>
              <a:path h="502285">
                <a:moveTo>
                  <a:pt x="0" y="0"/>
                </a:moveTo>
                <a:lnTo>
                  <a:pt x="0" y="502125"/>
                </a:lnTo>
              </a:path>
            </a:pathLst>
          </a:custGeom>
          <a:noFill/>
          <a:ln w="1637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 name="object 32"/>
          <p:cNvSpPr txBox="1"/>
          <p:nvPr/>
        </p:nvSpPr>
        <p:spPr>
          <a:xfrm>
            <a:off x="2932113" y="1801813"/>
            <a:ext cx="681037" cy="258762"/>
          </a:xfrm>
          <a:prstGeom prst="rect">
            <a:avLst/>
          </a:prstGeom>
        </p:spPr>
        <p:txBody>
          <a:bodyPr lIns="0" tIns="15875" rIns="0" bIns="0">
            <a:spAutoFit/>
          </a:bodyPr>
          <a:lstStyle/>
          <a:p>
            <a:pPr marL="38100">
              <a:spcBef>
                <a:spcPts val="125"/>
              </a:spcBef>
              <a:defRPr/>
            </a:pPr>
            <a:r>
              <a:rPr sz="1500" i="1" spc="5" dirty="0">
                <a:latin typeface="Times New Roman"/>
                <a:cs typeface="Times New Roman"/>
              </a:rPr>
              <a:t>n</a:t>
            </a:r>
            <a:r>
              <a:rPr sz="1500" spc="7" baseline="-36111" dirty="0">
                <a:latin typeface="Times New Roman"/>
                <a:cs typeface="Times New Roman"/>
              </a:rPr>
              <a:t>1 </a:t>
            </a:r>
            <a:r>
              <a:rPr sz="1500" i="1" spc="7" baseline="-36111" dirty="0">
                <a:latin typeface="Times New Roman"/>
                <a:cs typeface="Times New Roman"/>
              </a:rPr>
              <a:t>y </a:t>
            </a:r>
            <a:r>
              <a:rPr sz="1500" b="1" i="1" spc="50" dirty="0">
                <a:latin typeface="Times New Roman"/>
                <a:cs typeface="Times New Roman"/>
              </a:rPr>
              <a:t>//</a:t>
            </a:r>
            <a:r>
              <a:rPr sz="1500" b="1" i="1" spc="195" dirty="0">
                <a:latin typeface="Times New Roman"/>
                <a:cs typeface="Times New Roman"/>
              </a:rPr>
              <a:t> </a:t>
            </a:r>
            <a:r>
              <a:rPr sz="1500" i="1" spc="10" dirty="0">
                <a:latin typeface="Times New Roman"/>
                <a:cs typeface="Times New Roman"/>
              </a:rPr>
              <a:t>y</a:t>
            </a:r>
            <a:endParaRPr sz="1500">
              <a:latin typeface="Times New Roman"/>
              <a:cs typeface="Times New Roman"/>
            </a:endParaRPr>
          </a:p>
        </p:txBody>
      </p:sp>
      <p:sp>
        <p:nvSpPr>
          <p:cNvPr id="33" name="object 33"/>
          <p:cNvSpPr txBox="1"/>
          <p:nvPr/>
        </p:nvSpPr>
        <p:spPr>
          <a:xfrm>
            <a:off x="4373563" y="2676525"/>
            <a:ext cx="246062" cy="258763"/>
          </a:xfrm>
          <a:prstGeom prst="rect">
            <a:avLst/>
          </a:prstGeom>
        </p:spPr>
        <p:txBody>
          <a:bodyPr lIns="0" tIns="15875" rIns="0" bIns="0">
            <a:spAutoFit/>
          </a:bodyPr>
          <a:lstStyle/>
          <a:p>
            <a:pPr marL="38100">
              <a:spcBef>
                <a:spcPts val="125"/>
              </a:spcBef>
              <a:defRPr/>
            </a:pPr>
            <a:r>
              <a:rPr sz="1500" i="1" spc="-10" dirty="0">
                <a:latin typeface="Times New Roman"/>
                <a:cs typeface="Times New Roman"/>
              </a:rPr>
              <a:t>E</a:t>
            </a:r>
            <a:r>
              <a:rPr sz="1500" i="1" spc="-15" baseline="-36111" dirty="0">
                <a:latin typeface="Times New Roman"/>
                <a:cs typeface="Times New Roman"/>
              </a:rPr>
              <a:t>y</a:t>
            </a:r>
            <a:endParaRPr sz="1500" baseline="-36111">
              <a:latin typeface="Times New Roman"/>
              <a:cs typeface="Times New Roman"/>
            </a:endParaRPr>
          </a:p>
        </p:txBody>
      </p:sp>
      <p:sp>
        <p:nvSpPr>
          <p:cNvPr id="34" name="object 34"/>
          <p:cNvSpPr txBox="1"/>
          <p:nvPr/>
        </p:nvSpPr>
        <p:spPr>
          <a:xfrm>
            <a:off x="5183188" y="2433638"/>
            <a:ext cx="247650" cy="258762"/>
          </a:xfrm>
          <a:prstGeom prst="rect">
            <a:avLst/>
          </a:prstGeom>
        </p:spPr>
        <p:txBody>
          <a:bodyPr lIns="0" tIns="15875" rIns="0" bIns="0">
            <a:spAutoFit/>
          </a:bodyPr>
          <a:lstStyle/>
          <a:p>
            <a:pPr marL="38100">
              <a:spcBef>
                <a:spcPts val="125"/>
              </a:spcBef>
              <a:defRPr/>
            </a:pPr>
            <a:r>
              <a:rPr sz="1500" i="1" spc="-10" dirty="0">
                <a:latin typeface="Times New Roman"/>
                <a:cs typeface="Times New Roman"/>
              </a:rPr>
              <a:t>E</a:t>
            </a:r>
            <a:r>
              <a:rPr sz="1500" i="1" spc="-15" baseline="-36111" dirty="0">
                <a:latin typeface="Times New Roman"/>
                <a:cs typeface="Times New Roman"/>
              </a:rPr>
              <a:t>x</a:t>
            </a:r>
            <a:endParaRPr sz="1500" baseline="-36111">
              <a:latin typeface="Times New Roman"/>
              <a:cs typeface="Times New Roman"/>
            </a:endParaRPr>
          </a:p>
        </p:txBody>
      </p:sp>
      <p:sp>
        <p:nvSpPr>
          <p:cNvPr id="50211" name="object 35"/>
          <p:cNvSpPr>
            <a:spLocks noChangeArrowheads="1"/>
          </p:cNvSpPr>
          <p:nvPr/>
        </p:nvSpPr>
        <p:spPr bwMode="auto">
          <a:xfrm>
            <a:off x="4994275" y="2446338"/>
            <a:ext cx="211138" cy="130175"/>
          </a:xfrm>
          <a:custGeom>
            <a:avLst/>
            <a:gdLst>
              <a:gd name="T0" fmla="*/ 0 w 210820"/>
              <a:gd name="T1" fmla="*/ 0 h 130175"/>
              <a:gd name="T2" fmla="*/ 210820 w 210820"/>
              <a:gd name="T3" fmla="*/ 130175 h 130175"/>
            </a:gdLst>
            <a:ahLst/>
            <a:cxnLst/>
            <a:rect l="T0" t="T1" r="T2" b="T3"/>
            <a:pathLst>
              <a:path w="210820" h="130175">
                <a:moveTo>
                  <a:pt x="32362" y="0"/>
                </a:moveTo>
                <a:lnTo>
                  <a:pt x="113352" y="81143"/>
                </a:lnTo>
                <a:lnTo>
                  <a:pt x="0" y="129596"/>
                </a:lnTo>
                <a:lnTo>
                  <a:pt x="210441" y="113500"/>
                </a:lnTo>
                <a:lnTo>
                  <a:pt x="32362"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12" name="object 36"/>
          <p:cNvSpPr>
            <a:spLocks noChangeArrowheads="1"/>
          </p:cNvSpPr>
          <p:nvPr/>
        </p:nvSpPr>
        <p:spPr bwMode="auto">
          <a:xfrm>
            <a:off x="4492625" y="2347913"/>
            <a:ext cx="195263" cy="130175"/>
          </a:xfrm>
          <a:custGeom>
            <a:avLst/>
            <a:gdLst>
              <a:gd name="T0" fmla="*/ 0 w 194945"/>
              <a:gd name="T1" fmla="*/ 0 h 129539"/>
              <a:gd name="T2" fmla="*/ 194945 w 194945"/>
              <a:gd name="T3" fmla="*/ 129539 h 129539"/>
            </a:gdLst>
            <a:ahLst/>
            <a:cxnLst/>
            <a:rect l="T0" t="T1" r="T2" b="T3"/>
            <a:pathLst>
              <a:path w="194945" h="129539">
                <a:moveTo>
                  <a:pt x="194343" y="0"/>
                </a:moveTo>
                <a:lnTo>
                  <a:pt x="0" y="32357"/>
                </a:lnTo>
                <a:lnTo>
                  <a:pt x="162146" y="129430"/>
                </a:lnTo>
                <a:lnTo>
                  <a:pt x="80990" y="48785"/>
                </a:lnTo>
                <a:lnTo>
                  <a:pt x="194343"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13" name="object 37"/>
          <p:cNvSpPr>
            <a:spLocks noChangeArrowheads="1"/>
          </p:cNvSpPr>
          <p:nvPr/>
        </p:nvSpPr>
        <p:spPr bwMode="auto">
          <a:xfrm>
            <a:off x="4573588" y="2397125"/>
            <a:ext cx="534987" cy="130175"/>
          </a:xfrm>
          <a:custGeom>
            <a:avLst/>
            <a:gdLst>
              <a:gd name="T0" fmla="*/ 0 w 534670"/>
              <a:gd name="T1" fmla="*/ 0 h 129539"/>
              <a:gd name="T2" fmla="*/ 534670 w 534670"/>
              <a:gd name="T3" fmla="*/ 129539 h 129539"/>
            </a:gdLst>
            <a:ahLst/>
            <a:cxnLst/>
            <a:rect l="T0" t="T1" r="T2" b="T3"/>
            <a:pathLst>
              <a:path w="534670" h="129539">
                <a:moveTo>
                  <a:pt x="0" y="0"/>
                </a:moveTo>
                <a:lnTo>
                  <a:pt x="534568" y="129430"/>
                </a:lnTo>
              </a:path>
            </a:pathLst>
          </a:custGeom>
          <a:noFill/>
          <a:ln w="1636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14" name="object 38"/>
          <p:cNvSpPr>
            <a:spLocks noChangeArrowheads="1"/>
          </p:cNvSpPr>
          <p:nvPr/>
        </p:nvSpPr>
        <p:spPr bwMode="auto">
          <a:xfrm>
            <a:off x="4621213" y="2671763"/>
            <a:ext cx="146050" cy="179387"/>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15" name="object 39"/>
          <p:cNvSpPr>
            <a:spLocks noChangeArrowheads="1"/>
          </p:cNvSpPr>
          <p:nvPr/>
        </p:nvSpPr>
        <p:spPr bwMode="auto">
          <a:xfrm>
            <a:off x="4621213" y="2170113"/>
            <a:ext cx="146050" cy="1778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16" name="object 40"/>
          <p:cNvSpPr>
            <a:spLocks noChangeArrowheads="1"/>
          </p:cNvSpPr>
          <p:nvPr/>
        </p:nvSpPr>
        <p:spPr bwMode="auto">
          <a:xfrm>
            <a:off x="4686300" y="2268538"/>
            <a:ext cx="0" cy="485775"/>
          </a:xfrm>
          <a:custGeom>
            <a:avLst/>
            <a:gdLst>
              <a:gd name="T0" fmla="*/ 0 h 485775"/>
              <a:gd name="T1" fmla="*/ 485775 h 485775"/>
            </a:gdLst>
            <a:ahLst/>
            <a:cxnLst/>
            <a:rect l="0" t="T0" r="0" b="T1"/>
            <a:pathLst>
              <a:path h="485775">
                <a:moveTo>
                  <a:pt x="0" y="0"/>
                </a:moveTo>
                <a:lnTo>
                  <a:pt x="0" y="485697"/>
                </a:lnTo>
              </a:path>
            </a:pathLst>
          </a:custGeom>
          <a:noFill/>
          <a:ln w="1637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17" name="object 41"/>
          <p:cNvSpPr>
            <a:spLocks noChangeArrowheads="1"/>
          </p:cNvSpPr>
          <p:nvPr/>
        </p:nvSpPr>
        <p:spPr bwMode="auto">
          <a:xfrm>
            <a:off x="6062663" y="2138363"/>
            <a:ext cx="130175" cy="193675"/>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18" name="object 42"/>
          <p:cNvSpPr>
            <a:spLocks noChangeArrowheads="1"/>
          </p:cNvSpPr>
          <p:nvPr/>
        </p:nvSpPr>
        <p:spPr bwMode="auto">
          <a:xfrm>
            <a:off x="6062663" y="1652588"/>
            <a:ext cx="130175" cy="177800"/>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19" name="object 43"/>
          <p:cNvSpPr>
            <a:spLocks noChangeArrowheads="1"/>
          </p:cNvSpPr>
          <p:nvPr/>
        </p:nvSpPr>
        <p:spPr bwMode="auto">
          <a:xfrm>
            <a:off x="6127750" y="1733550"/>
            <a:ext cx="0" cy="501650"/>
          </a:xfrm>
          <a:custGeom>
            <a:avLst/>
            <a:gdLst>
              <a:gd name="T0" fmla="*/ 0 h 502285"/>
              <a:gd name="T1" fmla="*/ 502285 h 502285"/>
            </a:gdLst>
            <a:ahLst/>
            <a:cxnLst/>
            <a:rect l="0" t="T0" r="0" b="T1"/>
            <a:pathLst>
              <a:path h="502285">
                <a:moveTo>
                  <a:pt x="0" y="0"/>
                </a:moveTo>
                <a:lnTo>
                  <a:pt x="0" y="502125"/>
                </a:lnTo>
              </a:path>
            </a:pathLst>
          </a:custGeom>
          <a:noFill/>
          <a:ln w="16372">
            <a:solidFill>
              <a:srgbClr val="ED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4" name="object 44"/>
          <p:cNvSpPr txBox="1"/>
          <p:nvPr/>
        </p:nvSpPr>
        <p:spPr>
          <a:xfrm>
            <a:off x="6049963" y="2336800"/>
            <a:ext cx="144462" cy="257175"/>
          </a:xfrm>
          <a:prstGeom prst="rect">
            <a:avLst/>
          </a:prstGeom>
        </p:spPr>
        <p:txBody>
          <a:bodyPr lIns="0" tIns="15875" rIns="0" bIns="0">
            <a:spAutoFit/>
          </a:bodyPr>
          <a:lstStyle/>
          <a:p>
            <a:pPr marL="12700">
              <a:spcBef>
                <a:spcPts val="125"/>
              </a:spcBef>
              <a:defRPr/>
            </a:pPr>
            <a:r>
              <a:rPr sz="1500" i="1" spc="15" dirty="0">
                <a:latin typeface="Times New Roman"/>
                <a:cs typeface="Times New Roman"/>
              </a:rPr>
              <a:t>E</a:t>
            </a:r>
            <a:endParaRPr sz="1500">
              <a:latin typeface="Times New Roman"/>
              <a:cs typeface="Times New Roman"/>
            </a:endParaRPr>
          </a:p>
        </p:txBody>
      </p:sp>
      <p:sp>
        <p:nvSpPr>
          <p:cNvPr id="45" name="object 45"/>
          <p:cNvSpPr txBox="1"/>
          <p:nvPr/>
        </p:nvSpPr>
        <p:spPr>
          <a:xfrm>
            <a:off x="6164263" y="2482850"/>
            <a:ext cx="82550" cy="180975"/>
          </a:xfrm>
          <a:prstGeom prst="rect">
            <a:avLst/>
          </a:prstGeom>
        </p:spPr>
        <p:txBody>
          <a:bodyPr lIns="0" tIns="14604" rIns="0" bIns="0">
            <a:spAutoFit/>
          </a:bodyPr>
          <a:lstStyle/>
          <a:p>
            <a:pPr marL="12700">
              <a:spcBef>
                <a:spcPts val="114"/>
              </a:spcBef>
              <a:defRPr/>
            </a:pPr>
            <a:r>
              <a:rPr sz="1000" i="1" spc="5" dirty="0">
                <a:latin typeface="Times New Roman"/>
                <a:cs typeface="Times New Roman"/>
              </a:rPr>
              <a:t>y</a:t>
            </a:r>
            <a:endParaRPr sz="1000">
              <a:latin typeface="Times New Roman"/>
              <a:cs typeface="Times New Roman"/>
            </a:endParaRPr>
          </a:p>
        </p:txBody>
      </p:sp>
      <p:sp>
        <p:nvSpPr>
          <p:cNvPr id="50222" name="object 46"/>
          <p:cNvSpPr>
            <a:spLocks noChangeArrowheads="1"/>
          </p:cNvSpPr>
          <p:nvPr/>
        </p:nvSpPr>
        <p:spPr bwMode="auto">
          <a:xfrm>
            <a:off x="6161088" y="1960563"/>
            <a:ext cx="128587" cy="112712"/>
          </a:xfrm>
          <a:custGeom>
            <a:avLst/>
            <a:gdLst>
              <a:gd name="T0" fmla="*/ 0 w 129539"/>
              <a:gd name="T1" fmla="*/ 0 h 113664"/>
              <a:gd name="T2" fmla="*/ 129539 w 129539"/>
              <a:gd name="T3" fmla="*/ 113664 h 113664"/>
            </a:gdLst>
            <a:ahLst/>
            <a:cxnLst/>
            <a:rect l="T0" t="T1" r="T2" b="T3"/>
            <a:pathLst>
              <a:path w="129539" h="113664">
                <a:moveTo>
                  <a:pt x="97088" y="0"/>
                </a:moveTo>
                <a:lnTo>
                  <a:pt x="0" y="113500"/>
                </a:lnTo>
                <a:lnTo>
                  <a:pt x="129451" y="81143"/>
                </a:lnTo>
                <a:lnTo>
                  <a:pt x="48793" y="64715"/>
                </a:lnTo>
                <a:lnTo>
                  <a:pt x="97088" y="0"/>
                </a:lnTo>
                <a:close/>
              </a:path>
            </a:pathLst>
          </a:cu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23" name="object 47"/>
          <p:cNvSpPr>
            <a:spLocks noChangeArrowheads="1"/>
          </p:cNvSpPr>
          <p:nvPr/>
        </p:nvSpPr>
        <p:spPr bwMode="auto">
          <a:xfrm>
            <a:off x="6435725" y="1879600"/>
            <a:ext cx="161925" cy="96838"/>
          </a:xfrm>
          <a:custGeom>
            <a:avLst/>
            <a:gdLst>
              <a:gd name="T0" fmla="*/ 0 w 161925"/>
              <a:gd name="T1" fmla="*/ 0 h 97789"/>
              <a:gd name="T2" fmla="*/ 161925 w 161925"/>
              <a:gd name="T3" fmla="*/ 97789 h 97789"/>
            </a:gdLst>
            <a:ahLst/>
            <a:cxnLst/>
            <a:rect l="T0" t="T1" r="T2" b="T3"/>
            <a:pathLst>
              <a:path w="161925" h="97789">
                <a:moveTo>
                  <a:pt x="161648" y="0"/>
                </a:moveTo>
                <a:lnTo>
                  <a:pt x="0" y="0"/>
                </a:lnTo>
                <a:lnTo>
                  <a:pt x="80990" y="16095"/>
                </a:lnTo>
                <a:lnTo>
                  <a:pt x="48295" y="97239"/>
                </a:lnTo>
                <a:lnTo>
                  <a:pt x="161648" y="0"/>
                </a:lnTo>
                <a:close/>
              </a:path>
            </a:pathLst>
          </a:cu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24" name="object 48"/>
          <p:cNvSpPr>
            <a:spLocks noChangeArrowheads="1"/>
          </p:cNvSpPr>
          <p:nvPr/>
        </p:nvSpPr>
        <p:spPr bwMode="auto">
          <a:xfrm>
            <a:off x="6208713" y="1895475"/>
            <a:ext cx="307975" cy="128588"/>
          </a:xfrm>
          <a:custGeom>
            <a:avLst/>
            <a:gdLst>
              <a:gd name="T0" fmla="*/ 0 w 307975"/>
              <a:gd name="T1" fmla="*/ 0 h 129539"/>
              <a:gd name="T2" fmla="*/ 307975 w 307975"/>
              <a:gd name="T3" fmla="*/ 129539 h 129539"/>
            </a:gdLst>
            <a:ahLst/>
            <a:cxnLst/>
            <a:rect l="T0" t="T1" r="T2" b="T3"/>
            <a:pathLst>
              <a:path w="307975" h="129539">
                <a:moveTo>
                  <a:pt x="307696" y="0"/>
                </a:moveTo>
                <a:lnTo>
                  <a:pt x="0" y="129430"/>
                </a:lnTo>
              </a:path>
            </a:pathLst>
          </a:custGeom>
          <a:noFill/>
          <a:ln w="16369">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25" name="object 49"/>
          <p:cNvSpPr txBox="1">
            <a:spLocks noChangeArrowheads="1"/>
          </p:cNvSpPr>
          <p:nvPr/>
        </p:nvSpPr>
        <p:spPr bwMode="auto">
          <a:xfrm>
            <a:off x="6350000" y="1801813"/>
            <a:ext cx="1468438"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875"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ts val="125"/>
              </a:spcBef>
            </a:pPr>
            <a:r>
              <a:rPr lang="en-US" sz="1500" i="1">
                <a:latin typeface="Times New Roman" pitchFamily="18" charset="0"/>
                <a:cs typeface="Times New Roman" pitchFamily="18" charset="0"/>
              </a:rPr>
              <a:t>E</a:t>
            </a:r>
            <a:r>
              <a:rPr lang="en-US" sz="1500" i="1" baseline="-36000">
                <a:latin typeface="Times New Roman" pitchFamily="18" charset="0"/>
                <a:cs typeface="Times New Roman" pitchFamily="18" charset="0"/>
              </a:rPr>
              <a:t>x</a:t>
            </a:r>
            <a:endParaRPr lang="en-US" sz="1500" baseline="-36000">
              <a:latin typeface="Times New Roman" pitchFamily="18" charset="0"/>
              <a:cs typeface="Times New Roman" pitchFamily="18" charset="0"/>
            </a:endParaRPr>
          </a:p>
          <a:p>
            <a:pPr eaLnBrk="1" hangingPunct="1">
              <a:spcBef>
                <a:spcPts val="1288"/>
              </a:spcBef>
            </a:pPr>
            <a:r>
              <a:rPr lang="en-US" sz="1500">
                <a:latin typeface="Symbol" pitchFamily="18" charset="2"/>
                <a:ea typeface="Symbol" pitchFamily="18" charset="2"/>
                <a:cs typeface="Symbol" pitchFamily="18" charset="2"/>
              </a:rPr>
              <a:t></a:t>
            </a:r>
            <a:r>
              <a:rPr lang="en-US" sz="1600" i="1">
                <a:latin typeface="Symbol" pitchFamily="18" charset="2"/>
                <a:ea typeface="Symbol" pitchFamily="18" charset="2"/>
                <a:cs typeface="Symbol" pitchFamily="18" charset="2"/>
              </a:rPr>
              <a:t></a:t>
            </a:r>
            <a:r>
              <a:rPr lang="en-US" sz="1600" i="1">
                <a:latin typeface="Times New Roman" pitchFamily="18" charset="0"/>
                <a:cs typeface="Times New Roman" pitchFamily="18" charset="0"/>
              </a:rPr>
              <a:t> </a:t>
            </a:r>
            <a:r>
              <a:rPr lang="en-US" sz="1500">
                <a:latin typeface="Times New Roman" pitchFamily="18" charset="0"/>
                <a:cs typeface="Times New Roman" pitchFamily="18" charset="0"/>
              </a:rPr>
              <a:t>= Pulse spread</a:t>
            </a:r>
          </a:p>
        </p:txBody>
      </p:sp>
      <p:sp>
        <p:nvSpPr>
          <p:cNvPr id="50226" name="object 50"/>
          <p:cNvSpPr>
            <a:spLocks noChangeArrowheads="1"/>
          </p:cNvSpPr>
          <p:nvPr/>
        </p:nvSpPr>
        <p:spPr bwMode="auto">
          <a:xfrm>
            <a:off x="6354763" y="1976438"/>
            <a:ext cx="163512" cy="292100"/>
          </a:xfrm>
          <a:custGeom>
            <a:avLst/>
            <a:gdLst>
              <a:gd name="T0" fmla="*/ 0 w 162559"/>
              <a:gd name="T1" fmla="*/ 0 h 291464"/>
              <a:gd name="T2" fmla="*/ 162559 w 162559"/>
              <a:gd name="T3" fmla="*/ 291464 h 291464"/>
            </a:gdLst>
            <a:ahLst/>
            <a:cxnLst/>
            <a:rect l="T0" t="T1" r="T2" b="T3"/>
            <a:pathLst>
              <a:path w="162559" h="291464">
                <a:moveTo>
                  <a:pt x="0" y="0"/>
                </a:moveTo>
                <a:lnTo>
                  <a:pt x="161980" y="291385"/>
                </a:lnTo>
              </a:path>
            </a:pathLst>
          </a:custGeom>
          <a:noFill/>
          <a:ln w="1637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27" name="object 51"/>
          <p:cNvSpPr>
            <a:spLocks noChangeArrowheads="1"/>
          </p:cNvSpPr>
          <p:nvPr/>
        </p:nvSpPr>
        <p:spPr bwMode="auto">
          <a:xfrm>
            <a:off x="7812088" y="1247775"/>
            <a:ext cx="260350" cy="161925"/>
          </a:xfrm>
          <a:custGeom>
            <a:avLst/>
            <a:gdLst>
              <a:gd name="T0" fmla="*/ 0 w 259715"/>
              <a:gd name="T1" fmla="*/ 0 h 162559"/>
              <a:gd name="T2" fmla="*/ 259715 w 259715"/>
              <a:gd name="T3" fmla="*/ 162559 h 162559"/>
            </a:gdLst>
            <a:ahLst/>
            <a:cxnLst/>
            <a:rect l="T0" t="T1" r="T2" b="T3"/>
            <a:pathLst>
              <a:path w="259715" h="162559">
                <a:moveTo>
                  <a:pt x="259566" y="0"/>
                </a:moveTo>
                <a:lnTo>
                  <a:pt x="0" y="0"/>
                </a:lnTo>
                <a:lnTo>
                  <a:pt x="146047" y="32357"/>
                </a:lnTo>
                <a:lnTo>
                  <a:pt x="65057" y="161954"/>
                </a:lnTo>
                <a:lnTo>
                  <a:pt x="25956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28" name="object 52"/>
          <p:cNvSpPr>
            <a:spLocks noChangeArrowheads="1"/>
          </p:cNvSpPr>
          <p:nvPr/>
        </p:nvSpPr>
        <p:spPr bwMode="auto">
          <a:xfrm>
            <a:off x="7213600" y="1296988"/>
            <a:ext cx="744538" cy="274637"/>
          </a:xfrm>
          <a:custGeom>
            <a:avLst/>
            <a:gdLst>
              <a:gd name="T0" fmla="*/ 0 w 745490"/>
              <a:gd name="T1" fmla="*/ 0 h 274955"/>
              <a:gd name="T2" fmla="*/ 745490 w 745490"/>
              <a:gd name="T3" fmla="*/ 274955 h 274955"/>
            </a:gdLst>
            <a:ahLst/>
            <a:cxnLst/>
            <a:rect l="T0" t="T1" r="T2" b="T3"/>
            <a:pathLst>
              <a:path w="745490" h="274955">
                <a:moveTo>
                  <a:pt x="0" y="274957"/>
                </a:moveTo>
                <a:lnTo>
                  <a:pt x="745341" y="0"/>
                </a:lnTo>
              </a:path>
            </a:pathLst>
          </a:custGeom>
          <a:noFill/>
          <a:ln w="3273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29" name="object 53"/>
          <p:cNvSpPr>
            <a:spLocks noChangeArrowheads="1"/>
          </p:cNvSpPr>
          <p:nvPr/>
        </p:nvSpPr>
        <p:spPr bwMode="auto">
          <a:xfrm>
            <a:off x="7197725" y="1036638"/>
            <a:ext cx="696913" cy="519112"/>
          </a:xfrm>
          <a:custGeom>
            <a:avLst/>
            <a:gdLst>
              <a:gd name="T0" fmla="*/ 0 w 696595"/>
              <a:gd name="T1" fmla="*/ 0 h 518794"/>
              <a:gd name="T2" fmla="*/ 696595 w 696595"/>
              <a:gd name="T3" fmla="*/ 518794 h 518794"/>
            </a:gdLst>
            <a:ahLst/>
            <a:cxnLst/>
            <a:rect l="T0" t="T1" r="T2" b="T3"/>
            <a:pathLst>
              <a:path w="696595" h="518794">
                <a:moveTo>
                  <a:pt x="291431" y="0"/>
                </a:moveTo>
                <a:lnTo>
                  <a:pt x="242804" y="0"/>
                </a:lnTo>
                <a:lnTo>
                  <a:pt x="210441" y="16427"/>
                </a:lnTo>
                <a:lnTo>
                  <a:pt x="194011" y="32523"/>
                </a:lnTo>
                <a:lnTo>
                  <a:pt x="161648" y="65213"/>
                </a:lnTo>
                <a:lnTo>
                  <a:pt x="161648" y="113666"/>
                </a:lnTo>
                <a:lnTo>
                  <a:pt x="145715" y="210740"/>
                </a:lnTo>
                <a:lnTo>
                  <a:pt x="129451" y="324240"/>
                </a:lnTo>
                <a:lnTo>
                  <a:pt x="113352" y="389122"/>
                </a:lnTo>
                <a:lnTo>
                  <a:pt x="80658" y="437410"/>
                </a:lnTo>
                <a:lnTo>
                  <a:pt x="48295" y="486195"/>
                </a:lnTo>
                <a:lnTo>
                  <a:pt x="0" y="518553"/>
                </a:lnTo>
                <a:lnTo>
                  <a:pt x="696216" y="259525"/>
                </a:lnTo>
                <a:lnTo>
                  <a:pt x="501873" y="259525"/>
                </a:lnTo>
                <a:lnTo>
                  <a:pt x="469510" y="227167"/>
                </a:lnTo>
                <a:lnTo>
                  <a:pt x="421215" y="162452"/>
                </a:lnTo>
                <a:lnTo>
                  <a:pt x="372421" y="81309"/>
                </a:lnTo>
                <a:lnTo>
                  <a:pt x="340224" y="48785"/>
                </a:lnTo>
                <a:lnTo>
                  <a:pt x="323794" y="16427"/>
                </a:lnTo>
                <a:lnTo>
                  <a:pt x="291431" y="0"/>
                </a:lnTo>
                <a:close/>
              </a:path>
            </a:pathLst>
          </a:cu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30" name="object 54"/>
          <p:cNvSpPr>
            <a:spLocks noChangeArrowheads="1"/>
          </p:cNvSpPr>
          <p:nvPr/>
        </p:nvSpPr>
        <p:spPr bwMode="auto">
          <a:xfrm>
            <a:off x="7213600" y="1538288"/>
            <a:ext cx="49213" cy="33337"/>
          </a:xfrm>
          <a:custGeom>
            <a:avLst/>
            <a:gdLst>
              <a:gd name="T0" fmla="*/ 0 w 48895"/>
              <a:gd name="T1" fmla="*/ 0 h 32384"/>
              <a:gd name="T2" fmla="*/ 48895 w 48895"/>
              <a:gd name="T3" fmla="*/ 32384 h 32384"/>
            </a:gdLst>
            <a:ahLst/>
            <a:cxnLst/>
            <a:rect l="T0" t="T1" r="T2" b="T3"/>
            <a:pathLst>
              <a:path w="48895" h="32384">
                <a:moveTo>
                  <a:pt x="0" y="32357"/>
                </a:moveTo>
                <a:lnTo>
                  <a:pt x="48793" y="0"/>
                </a:lnTo>
              </a:path>
            </a:pathLst>
          </a:custGeom>
          <a:noFill/>
          <a:ln w="327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31" name="object 55"/>
          <p:cNvSpPr>
            <a:spLocks noChangeArrowheads="1"/>
          </p:cNvSpPr>
          <p:nvPr/>
        </p:nvSpPr>
        <p:spPr bwMode="auto">
          <a:xfrm>
            <a:off x="7262813" y="1490663"/>
            <a:ext cx="31750" cy="49212"/>
          </a:xfrm>
          <a:custGeom>
            <a:avLst/>
            <a:gdLst>
              <a:gd name="T0" fmla="*/ 0 w 32384"/>
              <a:gd name="T1" fmla="*/ 0 h 48894"/>
              <a:gd name="T2" fmla="*/ 32384 w 32384"/>
              <a:gd name="T3" fmla="*/ 48894 h 48894"/>
            </a:gdLst>
            <a:ahLst/>
            <a:cxnLst/>
            <a:rect l="T0" t="T1" r="T2" b="T3"/>
            <a:pathLst>
              <a:path w="32384" h="48894">
                <a:moveTo>
                  <a:pt x="0" y="48287"/>
                </a:moveTo>
                <a:lnTo>
                  <a:pt x="32362" y="0"/>
                </a:lnTo>
              </a:path>
            </a:pathLst>
          </a:custGeom>
          <a:noFill/>
          <a:ln w="3274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32" name="object 56"/>
          <p:cNvSpPr>
            <a:spLocks noChangeArrowheads="1"/>
          </p:cNvSpPr>
          <p:nvPr/>
        </p:nvSpPr>
        <p:spPr bwMode="auto">
          <a:xfrm>
            <a:off x="7294563" y="1441450"/>
            <a:ext cx="31750" cy="49213"/>
          </a:xfrm>
          <a:custGeom>
            <a:avLst/>
            <a:gdLst>
              <a:gd name="T0" fmla="*/ 0 w 32384"/>
              <a:gd name="T1" fmla="*/ 0 h 48894"/>
              <a:gd name="T2" fmla="*/ 32384 w 32384"/>
              <a:gd name="T3" fmla="*/ 48894 h 48894"/>
            </a:gdLst>
            <a:ahLst/>
            <a:cxnLst/>
            <a:rect l="T0" t="T1" r="T2" b="T3"/>
            <a:pathLst>
              <a:path w="32384" h="48894">
                <a:moveTo>
                  <a:pt x="0" y="48785"/>
                </a:moveTo>
                <a:lnTo>
                  <a:pt x="32362" y="0"/>
                </a:lnTo>
              </a:path>
            </a:pathLst>
          </a:custGeom>
          <a:noFill/>
          <a:ln w="3274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33" name="object 57"/>
          <p:cNvSpPr>
            <a:spLocks noChangeArrowheads="1"/>
          </p:cNvSpPr>
          <p:nvPr/>
        </p:nvSpPr>
        <p:spPr bwMode="auto">
          <a:xfrm>
            <a:off x="7326313" y="1377950"/>
            <a:ext cx="17462" cy="63500"/>
          </a:xfrm>
          <a:custGeom>
            <a:avLst/>
            <a:gdLst>
              <a:gd name="T0" fmla="*/ 0 w 16509"/>
              <a:gd name="T1" fmla="*/ 0 h 64769"/>
              <a:gd name="T2" fmla="*/ 16509 w 16509"/>
              <a:gd name="T3" fmla="*/ 64769 h 64769"/>
            </a:gdLst>
            <a:ahLst/>
            <a:cxnLst/>
            <a:rect l="T0" t="T1" r="T2" b="T3"/>
            <a:pathLst>
              <a:path w="16509" h="64769">
                <a:moveTo>
                  <a:pt x="0" y="64715"/>
                </a:moveTo>
                <a:lnTo>
                  <a:pt x="16264" y="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34" name="object 58"/>
          <p:cNvSpPr>
            <a:spLocks noChangeArrowheads="1"/>
          </p:cNvSpPr>
          <p:nvPr/>
        </p:nvSpPr>
        <p:spPr bwMode="auto">
          <a:xfrm>
            <a:off x="7343775" y="1263650"/>
            <a:ext cx="15875" cy="114300"/>
          </a:xfrm>
          <a:custGeom>
            <a:avLst/>
            <a:gdLst>
              <a:gd name="T0" fmla="*/ 0 w 16509"/>
              <a:gd name="T1" fmla="*/ 0 h 113665"/>
              <a:gd name="T2" fmla="*/ 16509 w 16509"/>
              <a:gd name="T3" fmla="*/ 113665 h 113665"/>
            </a:gdLst>
            <a:ahLst/>
            <a:cxnLst/>
            <a:rect l="T0" t="T1" r="T2" b="T3"/>
            <a:pathLst>
              <a:path w="16509" h="113665">
                <a:moveTo>
                  <a:pt x="0" y="113169"/>
                </a:moveTo>
                <a:lnTo>
                  <a:pt x="15932" y="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35" name="object 59"/>
          <p:cNvSpPr>
            <a:spLocks noChangeArrowheads="1"/>
          </p:cNvSpPr>
          <p:nvPr/>
        </p:nvSpPr>
        <p:spPr bwMode="auto">
          <a:xfrm>
            <a:off x="7359650" y="1166813"/>
            <a:ext cx="15875" cy="98425"/>
          </a:xfrm>
          <a:custGeom>
            <a:avLst/>
            <a:gdLst>
              <a:gd name="T0" fmla="*/ 0 w 16509"/>
              <a:gd name="T1" fmla="*/ 0 h 97790"/>
              <a:gd name="T2" fmla="*/ 16509 w 16509"/>
              <a:gd name="T3" fmla="*/ 97790 h 97790"/>
            </a:gdLst>
            <a:ahLst/>
            <a:cxnLst/>
            <a:rect l="T0" t="T1" r="T2" b="T3"/>
            <a:pathLst>
              <a:path w="16509" h="97790">
                <a:moveTo>
                  <a:pt x="0" y="97239"/>
                </a:moveTo>
                <a:lnTo>
                  <a:pt x="16430" y="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36" name="object 60"/>
          <p:cNvSpPr>
            <a:spLocks noChangeArrowheads="1"/>
          </p:cNvSpPr>
          <p:nvPr/>
        </p:nvSpPr>
        <p:spPr bwMode="auto">
          <a:xfrm>
            <a:off x="7375525" y="1117600"/>
            <a:ext cx="0" cy="49213"/>
          </a:xfrm>
          <a:custGeom>
            <a:avLst/>
            <a:gdLst>
              <a:gd name="T0" fmla="*/ 0 h 48894"/>
              <a:gd name="T1" fmla="*/ 48894 h 48894"/>
            </a:gdLst>
            <a:ahLst/>
            <a:cxnLst/>
            <a:rect l="0" t="T0" r="0" b="T1"/>
            <a:pathLst>
              <a:path h="48894">
                <a:moveTo>
                  <a:pt x="-16372" y="24309"/>
                </a:moveTo>
                <a:lnTo>
                  <a:pt x="16372" y="24309"/>
                </a:lnTo>
              </a:path>
            </a:pathLst>
          </a:custGeom>
          <a:noFill/>
          <a:ln w="4861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37" name="object 61"/>
          <p:cNvSpPr>
            <a:spLocks noChangeArrowheads="1"/>
          </p:cNvSpPr>
          <p:nvPr/>
        </p:nvSpPr>
        <p:spPr bwMode="auto">
          <a:xfrm>
            <a:off x="7375525" y="1085850"/>
            <a:ext cx="31750" cy="33338"/>
          </a:xfrm>
          <a:custGeom>
            <a:avLst/>
            <a:gdLst>
              <a:gd name="T0" fmla="*/ 0 w 32384"/>
              <a:gd name="T1" fmla="*/ 0 h 33019"/>
              <a:gd name="T2" fmla="*/ 32384 w 32384"/>
              <a:gd name="T3" fmla="*/ 33019 h 33019"/>
            </a:gdLst>
            <a:ahLst/>
            <a:cxnLst/>
            <a:rect l="T0" t="T1" r="T2" b="T3"/>
            <a:pathLst>
              <a:path w="32384" h="33019">
                <a:moveTo>
                  <a:pt x="0" y="32523"/>
                </a:moveTo>
                <a:lnTo>
                  <a:pt x="32362" y="0"/>
                </a:lnTo>
              </a:path>
            </a:pathLst>
          </a:custGeom>
          <a:noFill/>
          <a:ln w="3274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38" name="object 62"/>
          <p:cNvSpPr>
            <a:spLocks noChangeArrowheads="1"/>
          </p:cNvSpPr>
          <p:nvPr/>
        </p:nvSpPr>
        <p:spPr bwMode="auto">
          <a:xfrm>
            <a:off x="7407275" y="1069975"/>
            <a:ext cx="17463" cy="15875"/>
          </a:xfrm>
          <a:custGeom>
            <a:avLst/>
            <a:gdLst>
              <a:gd name="T0" fmla="*/ 0 w 16509"/>
              <a:gd name="T1" fmla="*/ 0 h 16509"/>
              <a:gd name="T2" fmla="*/ 16509 w 16509"/>
              <a:gd name="T3" fmla="*/ 16509 h 16509"/>
            </a:gdLst>
            <a:ahLst/>
            <a:cxnLst/>
            <a:rect l="T0" t="T1" r="T2" b="T3"/>
            <a:pathLst>
              <a:path w="16509" h="16509">
                <a:moveTo>
                  <a:pt x="0" y="16261"/>
                </a:moveTo>
                <a:lnTo>
                  <a:pt x="16430" y="0"/>
                </a:lnTo>
              </a:path>
            </a:pathLst>
          </a:custGeom>
          <a:noFill/>
          <a:ln w="3274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39" name="object 63"/>
          <p:cNvSpPr>
            <a:spLocks noChangeArrowheads="1"/>
          </p:cNvSpPr>
          <p:nvPr/>
        </p:nvSpPr>
        <p:spPr bwMode="auto">
          <a:xfrm>
            <a:off x="7424738" y="1054100"/>
            <a:ext cx="31750" cy="15875"/>
          </a:xfrm>
          <a:custGeom>
            <a:avLst/>
            <a:gdLst>
              <a:gd name="T0" fmla="*/ 0 w 32384"/>
              <a:gd name="T1" fmla="*/ 0 h 16509"/>
              <a:gd name="T2" fmla="*/ 32384 w 32384"/>
              <a:gd name="T3" fmla="*/ 16509 h 16509"/>
            </a:gdLst>
            <a:ahLst/>
            <a:cxnLst/>
            <a:rect l="T0" t="T1" r="T2" b="T3"/>
            <a:pathLst>
              <a:path w="32384" h="16509">
                <a:moveTo>
                  <a:pt x="0" y="16095"/>
                </a:moveTo>
                <a:lnTo>
                  <a:pt x="32196" y="0"/>
                </a:lnTo>
              </a:path>
            </a:pathLst>
          </a:custGeom>
          <a:noFill/>
          <a:ln w="327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0" name="object 64"/>
          <p:cNvSpPr>
            <a:spLocks noChangeArrowheads="1"/>
          </p:cNvSpPr>
          <p:nvPr/>
        </p:nvSpPr>
        <p:spPr bwMode="auto">
          <a:xfrm>
            <a:off x="7456488" y="1054100"/>
            <a:ext cx="49212" cy="0"/>
          </a:xfrm>
          <a:custGeom>
            <a:avLst/>
            <a:gdLst>
              <a:gd name="T0" fmla="*/ 0 w 48895"/>
              <a:gd name="T1" fmla="*/ 48895 w 48895"/>
            </a:gdLst>
            <a:ahLst/>
            <a:cxnLst/>
            <a:rect l="T0" t="0" r="T1" b="0"/>
            <a:pathLst>
              <a:path w="48895">
                <a:moveTo>
                  <a:pt x="0" y="0"/>
                </a:moveTo>
                <a:lnTo>
                  <a:pt x="48793" y="0"/>
                </a:lnTo>
              </a:path>
            </a:pathLst>
          </a:custGeom>
          <a:noFill/>
          <a:ln w="3273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1" name="object 65"/>
          <p:cNvSpPr>
            <a:spLocks noChangeArrowheads="1"/>
          </p:cNvSpPr>
          <p:nvPr/>
        </p:nvSpPr>
        <p:spPr bwMode="auto">
          <a:xfrm>
            <a:off x="7505700" y="1054100"/>
            <a:ext cx="31750" cy="15875"/>
          </a:xfrm>
          <a:custGeom>
            <a:avLst/>
            <a:gdLst>
              <a:gd name="T0" fmla="*/ 0 w 32384"/>
              <a:gd name="T1" fmla="*/ 0 h 16509"/>
              <a:gd name="T2" fmla="*/ 32384 w 32384"/>
              <a:gd name="T3" fmla="*/ 16509 h 16509"/>
            </a:gdLst>
            <a:ahLst/>
            <a:cxnLst/>
            <a:rect l="T0" t="T1" r="T2" b="T3"/>
            <a:pathLst>
              <a:path w="32384" h="16509">
                <a:moveTo>
                  <a:pt x="0" y="0"/>
                </a:moveTo>
                <a:lnTo>
                  <a:pt x="32362" y="16095"/>
                </a:lnTo>
              </a:path>
            </a:pathLst>
          </a:custGeom>
          <a:noFill/>
          <a:ln w="3274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2" name="object 66"/>
          <p:cNvSpPr>
            <a:spLocks noChangeArrowheads="1"/>
          </p:cNvSpPr>
          <p:nvPr/>
        </p:nvSpPr>
        <p:spPr bwMode="auto">
          <a:xfrm>
            <a:off x="7537450" y="1069975"/>
            <a:ext cx="15875" cy="31750"/>
          </a:xfrm>
          <a:custGeom>
            <a:avLst/>
            <a:gdLst>
              <a:gd name="T0" fmla="*/ 0 w 16509"/>
              <a:gd name="T1" fmla="*/ 0 h 33019"/>
              <a:gd name="T2" fmla="*/ 16509 w 16509"/>
              <a:gd name="T3" fmla="*/ 33019 h 33019"/>
            </a:gdLst>
            <a:ahLst/>
            <a:cxnLst/>
            <a:rect l="T0" t="T1" r="T2" b="T3"/>
            <a:pathLst>
              <a:path w="16509" h="33019">
                <a:moveTo>
                  <a:pt x="0" y="0"/>
                </a:moveTo>
                <a:lnTo>
                  <a:pt x="15932" y="32689"/>
                </a:lnTo>
              </a:path>
            </a:pathLst>
          </a:custGeom>
          <a:noFill/>
          <a:ln w="3274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3" name="object 67"/>
          <p:cNvSpPr>
            <a:spLocks noChangeArrowheads="1"/>
          </p:cNvSpPr>
          <p:nvPr/>
        </p:nvSpPr>
        <p:spPr bwMode="auto">
          <a:xfrm>
            <a:off x="7553325" y="1101725"/>
            <a:ext cx="33338" cy="33338"/>
          </a:xfrm>
          <a:custGeom>
            <a:avLst/>
            <a:gdLst>
              <a:gd name="T0" fmla="*/ 0 w 32384"/>
              <a:gd name="T1" fmla="*/ 0 h 32384"/>
              <a:gd name="T2" fmla="*/ 32384 w 32384"/>
              <a:gd name="T3" fmla="*/ 32384 h 32384"/>
            </a:gdLst>
            <a:ahLst/>
            <a:cxnLst/>
            <a:rect l="T0" t="T1" r="T2" b="T3"/>
            <a:pathLst>
              <a:path w="32384" h="32384">
                <a:moveTo>
                  <a:pt x="0" y="0"/>
                </a:moveTo>
                <a:lnTo>
                  <a:pt x="32362" y="32357"/>
                </a:lnTo>
              </a:path>
            </a:pathLst>
          </a:custGeom>
          <a:noFill/>
          <a:ln w="3274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4" name="object 68"/>
          <p:cNvSpPr>
            <a:spLocks noChangeArrowheads="1"/>
          </p:cNvSpPr>
          <p:nvPr/>
        </p:nvSpPr>
        <p:spPr bwMode="auto">
          <a:xfrm>
            <a:off x="7586663" y="1135063"/>
            <a:ext cx="47625" cy="80962"/>
          </a:xfrm>
          <a:custGeom>
            <a:avLst/>
            <a:gdLst>
              <a:gd name="T0" fmla="*/ 0 w 48895"/>
              <a:gd name="T1" fmla="*/ 0 h 81280"/>
              <a:gd name="T2" fmla="*/ 48895 w 48895"/>
              <a:gd name="T3" fmla="*/ 81280 h 81280"/>
            </a:gdLst>
            <a:ahLst/>
            <a:cxnLst/>
            <a:rect l="T0" t="T1" r="T2" b="T3"/>
            <a:pathLst>
              <a:path w="48895" h="81280">
                <a:moveTo>
                  <a:pt x="0" y="0"/>
                </a:moveTo>
                <a:lnTo>
                  <a:pt x="48627" y="80811"/>
                </a:lnTo>
              </a:path>
            </a:pathLst>
          </a:custGeom>
          <a:noFill/>
          <a:ln w="3274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5" name="object 69"/>
          <p:cNvSpPr>
            <a:spLocks noChangeArrowheads="1"/>
          </p:cNvSpPr>
          <p:nvPr/>
        </p:nvSpPr>
        <p:spPr bwMode="auto">
          <a:xfrm>
            <a:off x="7634288" y="1216025"/>
            <a:ext cx="49212" cy="63500"/>
          </a:xfrm>
          <a:custGeom>
            <a:avLst/>
            <a:gdLst>
              <a:gd name="T0" fmla="*/ 0 w 48895"/>
              <a:gd name="T1" fmla="*/ 0 h 64769"/>
              <a:gd name="T2" fmla="*/ 48895 w 48895"/>
              <a:gd name="T3" fmla="*/ 64769 h 64769"/>
            </a:gdLst>
            <a:ahLst/>
            <a:cxnLst/>
            <a:rect l="T0" t="T1" r="T2" b="T3"/>
            <a:pathLst>
              <a:path w="48895" h="64769">
                <a:moveTo>
                  <a:pt x="0" y="0"/>
                </a:moveTo>
                <a:lnTo>
                  <a:pt x="48793" y="64715"/>
                </a:lnTo>
              </a:path>
            </a:pathLst>
          </a:custGeom>
          <a:noFill/>
          <a:ln w="3274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6" name="object 70"/>
          <p:cNvSpPr>
            <a:spLocks noChangeArrowheads="1"/>
          </p:cNvSpPr>
          <p:nvPr/>
        </p:nvSpPr>
        <p:spPr bwMode="auto">
          <a:xfrm>
            <a:off x="7683500" y="1279525"/>
            <a:ext cx="31750" cy="33338"/>
          </a:xfrm>
          <a:custGeom>
            <a:avLst/>
            <a:gdLst>
              <a:gd name="T0" fmla="*/ 0 w 32384"/>
              <a:gd name="T1" fmla="*/ 0 h 32384"/>
              <a:gd name="T2" fmla="*/ 32384 w 32384"/>
              <a:gd name="T3" fmla="*/ 32384 h 32384"/>
            </a:gdLst>
            <a:ahLst/>
            <a:cxnLst/>
            <a:rect l="T0" t="T1" r="T2" b="T3"/>
            <a:pathLst>
              <a:path w="32384" h="32384">
                <a:moveTo>
                  <a:pt x="0" y="0"/>
                </a:moveTo>
                <a:lnTo>
                  <a:pt x="32196" y="32357"/>
                </a:lnTo>
              </a:path>
            </a:pathLst>
          </a:custGeom>
          <a:noFill/>
          <a:ln w="3274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7" name="object 71"/>
          <p:cNvSpPr>
            <a:spLocks noChangeArrowheads="1"/>
          </p:cNvSpPr>
          <p:nvPr/>
        </p:nvSpPr>
        <p:spPr bwMode="auto">
          <a:xfrm>
            <a:off x="7715250" y="1312863"/>
            <a:ext cx="49213" cy="0"/>
          </a:xfrm>
          <a:custGeom>
            <a:avLst/>
            <a:gdLst>
              <a:gd name="T0" fmla="*/ 0 w 48895"/>
              <a:gd name="T1" fmla="*/ 48895 w 48895"/>
            </a:gdLst>
            <a:ahLst/>
            <a:cxnLst/>
            <a:rect l="T0" t="0" r="T1" b="0"/>
            <a:pathLst>
              <a:path w="48895">
                <a:moveTo>
                  <a:pt x="0" y="0"/>
                </a:moveTo>
                <a:lnTo>
                  <a:pt x="48793" y="0"/>
                </a:lnTo>
              </a:path>
            </a:pathLst>
          </a:custGeom>
          <a:noFill/>
          <a:ln w="3273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8" name="object 72"/>
          <p:cNvSpPr>
            <a:spLocks noChangeArrowheads="1"/>
          </p:cNvSpPr>
          <p:nvPr/>
        </p:nvSpPr>
        <p:spPr bwMode="auto">
          <a:xfrm>
            <a:off x="7764463" y="1312863"/>
            <a:ext cx="65087" cy="0"/>
          </a:xfrm>
          <a:custGeom>
            <a:avLst/>
            <a:gdLst>
              <a:gd name="T0" fmla="*/ 0 w 64770"/>
              <a:gd name="T1" fmla="*/ 64770 w 64770"/>
            </a:gdLst>
            <a:ahLst/>
            <a:cxnLst/>
            <a:rect l="T0" t="0" r="T1" b="0"/>
            <a:pathLst>
              <a:path w="64770">
                <a:moveTo>
                  <a:pt x="0" y="0"/>
                </a:moveTo>
                <a:lnTo>
                  <a:pt x="64725" y="0"/>
                </a:lnTo>
              </a:path>
            </a:pathLst>
          </a:custGeom>
          <a:noFill/>
          <a:ln w="3273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49" name="object 73"/>
          <p:cNvSpPr>
            <a:spLocks noChangeArrowheads="1"/>
          </p:cNvSpPr>
          <p:nvPr/>
        </p:nvSpPr>
        <p:spPr bwMode="auto">
          <a:xfrm>
            <a:off x="7829550" y="1312863"/>
            <a:ext cx="80963" cy="0"/>
          </a:xfrm>
          <a:custGeom>
            <a:avLst/>
            <a:gdLst>
              <a:gd name="T0" fmla="*/ 0 w 81279"/>
              <a:gd name="T1" fmla="*/ 81279 w 81279"/>
            </a:gdLst>
            <a:ahLst/>
            <a:cxnLst/>
            <a:rect l="T0" t="0" r="T1" b="0"/>
            <a:pathLst>
              <a:path w="81279">
                <a:moveTo>
                  <a:pt x="0" y="0"/>
                </a:moveTo>
                <a:lnTo>
                  <a:pt x="80990" y="0"/>
                </a:lnTo>
              </a:path>
            </a:pathLst>
          </a:custGeom>
          <a:noFill/>
          <a:ln w="3273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50" name="object 74"/>
          <p:cNvSpPr>
            <a:spLocks noChangeArrowheads="1"/>
          </p:cNvSpPr>
          <p:nvPr/>
        </p:nvSpPr>
        <p:spPr bwMode="auto">
          <a:xfrm>
            <a:off x="1852613" y="3417888"/>
            <a:ext cx="258762" cy="161925"/>
          </a:xfrm>
          <a:custGeom>
            <a:avLst/>
            <a:gdLst>
              <a:gd name="T0" fmla="*/ 0 w 259080"/>
              <a:gd name="T1" fmla="*/ 0 h 162560"/>
              <a:gd name="T2" fmla="*/ 259080 w 259080"/>
              <a:gd name="T3" fmla="*/ 162560 h 162560"/>
            </a:gdLst>
            <a:ahLst/>
            <a:cxnLst/>
            <a:rect l="T0" t="T1" r="T2" b="T3"/>
            <a:pathLst>
              <a:path w="259080" h="162560">
                <a:moveTo>
                  <a:pt x="0" y="0"/>
                </a:moveTo>
                <a:lnTo>
                  <a:pt x="145715" y="48785"/>
                </a:lnTo>
                <a:lnTo>
                  <a:pt x="65074" y="161954"/>
                </a:lnTo>
                <a:lnTo>
                  <a:pt x="259085" y="323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51" name="object 75"/>
          <p:cNvSpPr>
            <a:spLocks noChangeArrowheads="1"/>
          </p:cNvSpPr>
          <p:nvPr/>
        </p:nvSpPr>
        <p:spPr bwMode="auto">
          <a:xfrm>
            <a:off x="1609725" y="3481388"/>
            <a:ext cx="387350" cy="130175"/>
          </a:xfrm>
          <a:custGeom>
            <a:avLst/>
            <a:gdLst>
              <a:gd name="T0" fmla="*/ 0 w 388619"/>
              <a:gd name="T1" fmla="*/ 0 h 129539"/>
              <a:gd name="T2" fmla="*/ 388619 w 388619"/>
              <a:gd name="T3" fmla="*/ 129539 h 129539"/>
            </a:gdLst>
            <a:ahLst/>
            <a:cxnLst/>
            <a:rect l="T0" t="T1" r="T2" b="T3"/>
            <a:pathLst>
              <a:path w="388619" h="129539">
                <a:moveTo>
                  <a:pt x="388437" y="0"/>
                </a:moveTo>
                <a:lnTo>
                  <a:pt x="0" y="129430"/>
                </a:lnTo>
              </a:path>
            </a:pathLst>
          </a:custGeom>
          <a:noFill/>
          <a:ln w="3273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52" name="object 76"/>
          <p:cNvSpPr>
            <a:spLocks noChangeArrowheads="1"/>
          </p:cNvSpPr>
          <p:nvPr/>
        </p:nvSpPr>
        <p:spPr bwMode="auto">
          <a:xfrm>
            <a:off x="1625600" y="3013075"/>
            <a:ext cx="211138" cy="582613"/>
          </a:xfrm>
          <a:custGeom>
            <a:avLst/>
            <a:gdLst>
              <a:gd name="T0" fmla="*/ 0 w 210819"/>
              <a:gd name="T1" fmla="*/ 0 h 583564"/>
              <a:gd name="T2" fmla="*/ 210819 w 210819"/>
              <a:gd name="T3" fmla="*/ 583564 h 583564"/>
            </a:gdLst>
            <a:ahLst/>
            <a:cxnLst/>
            <a:rect l="T0" t="T1" r="T2" b="T3"/>
            <a:pathLst>
              <a:path w="210819" h="583564">
                <a:moveTo>
                  <a:pt x="65074" y="0"/>
                </a:moveTo>
                <a:lnTo>
                  <a:pt x="48710" y="16095"/>
                </a:lnTo>
                <a:lnTo>
                  <a:pt x="48710" y="113169"/>
                </a:lnTo>
                <a:lnTo>
                  <a:pt x="65074" y="177884"/>
                </a:lnTo>
                <a:lnTo>
                  <a:pt x="65074" y="453339"/>
                </a:lnTo>
                <a:lnTo>
                  <a:pt x="48710" y="518055"/>
                </a:lnTo>
                <a:lnTo>
                  <a:pt x="32329" y="550579"/>
                </a:lnTo>
                <a:lnTo>
                  <a:pt x="0" y="582936"/>
                </a:lnTo>
                <a:lnTo>
                  <a:pt x="210790" y="501793"/>
                </a:lnTo>
                <a:lnTo>
                  <a:pt x="145715" y="501793"/>
                </a:lnTo>
                <a:lnTo>
                  <a:pt x="129750" y="453339"/>
                </a:lnTo>
                <a:lnTo>
                  <a:pt x="113369" y="404554"/>
                </a:lnTo>
                <a:lnTo>
                  <a:pt x="97420" y="275123"/>
                </a:lnTo>
                <a:lnTo>
                  <a:pt x="97420" y="161954"/>
                </a:lnTo>
                <a:lnTo>
                  <a:pt x="81039" y="113169"/>
                </a:lnTo>
                <a:lnTo>
                  <a:pt x="81039" y="64881"/>
                </a:lnTo>
                <a:lnTo>
                  <a:pt x="65074" y="32357"/>
                </a:lnTo>
                <a:lnTo>
                  <a:pt x="65074" y="0"/>
                </a:lnTo>
                <a:close/>
              </a:path>
            </a:pathLst>
          </a:cu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53" name="object 77"/>
          <p:cNvSpPr>
            <a:spLocks noChangeArrowheads="1"/>
          </p:cNvSpPr>
          <p:nvPr/>
        </p:nvSpPr>
        <p:spPr bwMode="auto">
          <a:xfrm>
            <a:off x="1641475" y="3579813"/>
            <a:ext cx="31750" cy="31750"/>
          </a:xfrm>
          <a:custGeom>
            <a:avLst/>
            <a:gdLst>
              <a:gd name="T0" fmla="*/ 0 w 32385"/>
              <a:gd name="T1" fmla="*/ 0 h 32385"/>
              <a:gd name="T2" fmla="*/ 32385 w 32385"/>
              <a:gd name="T3" fmla="*/ 32385 h 32385"/>
            </a:gdLst>
            <a:ahLst/>
            <a:cxnLst/>
            <a:rect l="T0" t="T1" r="T2" b="T3"/>
            <a:pathLst>
              <a:path w="32385" h="32385">
                <a:moveTo>
                  <a:pt x="0" y="32357"/>
                </a:moveTo>
                <a:lnTo>
                  <a:pt x="32346" y="0"/>
                </a:lnTo>
              </a:path>
            </a:pathLst>
          </a:custGeom>
          <a:noFill/>
          <a:ln w="3274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54" name="object 78"/>
          <p:cNvSpPr>
            <a:spLocks noChangeArrowheads="1"/>
          </p:cNvSpPr>
          <p:nvPr/>
        </p:nvSpPr>
        <p:spPr bwMode="auto">
          <a:xfrm>
            <a:off x="1673225" y="3546475"/>
            <a:ext cx="17463" cy="33338"/>
          </a:xfrm>
          <a:custGeom>
            <a:avLst/>
            <a:gdLst>
              <a:gd name="T0" fmla="*/ 0 w 16510"/>
              <a:gd name="T1" fmla="*/ 0 h 32385"/>
              <a:gd name="T2" fmla="*/ 16510 w 16510"/>
              <a:gd name="T3" fmla="*/ 32385 h 32385"/>
            </a:gdLst>
            <a:ahLst/>
            <a:cxnLst/>
            <a:rect l="T0" t="T1" r="T2" b="T3"/>
            <a:pathLst>
              <a:path w="16510" h="32385">
                <a:moveTo>
                  <a:pt x="0" y="32357"/>
                </a:moveTo>
                <a:lnTo>
                  <a:pt x="16363" y="0"/>
                </a:lnTo>
              </a:path>
            </a:pathLst>
          </a:custGeom>
          <a:noFill/>
          <a:ln w="3274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55" name="object 79"/>
          <p:cNvSpPr>
            <a:spLocks noChangeArrowheads="1"/>
          </p:cNvSpPr>
          <p:nvPr/>
        </p:nvSpPr>
        <p:spPr bwMode="auto">
          <a:xfrm>
            <a:off x="1690688" y="3481388"/>
            <a:ext cx="15875" cy="65087"/>
          </a:xfrm>
          <a:custGeom>
            <a:avLst/>
            <a:gdLst>
              <a:gd name="T0" fmla="*/ 0 w 16510"/>
              <a:gd name="T1" fmla="*/ 0 h 64770"/>
              <a:gd name="T2" fmla="*/ 16510 w 16510"/>
              <a:gd name="T3" fmla="*/ 64770 h 64770"/>
            </a:gdLst>
            <a:ahLst/>
            <a:cxnLst/>
            <a:rect l="T0" t="T1" r="T2" b="T3"/>
            <a:pathLst>
              <a:path w="16510" h="64770">
                <a:moveTo>
                  <a:pt x="0" y="64715"/>
                </a:moveTo>
                <a:lnTo>
                  <a:pt x="15965" y="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56" name="object 80"/>
          <p:cNvSpPr>
            <a:spLocks noChangeArrowheads="1"/>
          </p:cNvSpPr>
          <p:nvPr/>
        </p:nvSpPr>
        <p:spPr bwMode="auto">
          <a:xfrm>
            <a:off x="1706563" y="3384550"/>
            <a:ext cx="0" cy="98425"/>
          </a:xfrm>
          <a:custGeom>
            <a:avLst/>
            <a:gdLst>
              <a:gd name="T0" fmla="*/ 0 h 97789"/>
              <a:gd name="T1" fmla="*/ 97789 h 97789"/>
            </a:gdLst>
            <a:ahLst/>
            <a:cxnLst/>
            <a:rect l="0" t="T0" r="0" b="T1"/>
            <a:pathLst>
              <a:path h="97789">
                <a:moveTo>
                  <a:pt x="0" y="97239"/>
                </a:moveTo>
                <a:lnTo>
                  <a:pt x="0" y="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57" name="object 81"/>
          <p:cNvSpPr>
            <a:spLocks noChangeArrowheads="1"/>
          </p:cNvSpPr>
          <p:nvPr/>
        </p:nvSpPr>
        <p:spPr bwMode="auto">
          <a:xfrm>
            <a:off x="1706563" y="3287713"/>
            <a:ext cx="0" cy="96837"/>
          </a:xfrm>
          <a:custGeom>
            <a:avLst/>
            <a:gdLst>
              <a:gd name="T0" fmla="*/ 0 h 97154"/>
              <a:gd name="T1" fmla="*/ 97154 h 97154"/>
            </a:gdLst>
            <a:ahLst/>
            <a:cxnLst/>
            <a:rect l="0" t="T0" r="0" b="T1"/>
            <a:pathLst>
              <a:path h="97154">
                <a:moveTo>
                  <a:pt x="0" y="97073"/>
                </a:moveTo>
                <a:lnTo>
                  <a:pt x="0" y="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58" name="object 82"/>
          <p:cNvSpPr>
            <a:spLocks noChangeArrowheads="1"/>
          </p:cNvSpPr>
          <p:nvPr/>
        </p:nvSpPr>
        <p:spPr bwMode="auto">
          <a:xfrm>
            <a:off x="1706563" y="3206750"/>
            <a:ext cx="0" cy="80963"/>
          </a:xfrm>
          <a:custGeom>
            <a:avLst/>
            <a:gdLst>
              <a:gd name="T0" fmla="*/ 0 h 81279"/>
              <a:gd name="T1" fmla="*/ 81279 h 81279"/>
            </a:gdLst>
            <a:ahLst/>
            <a:cxnLst/>
            <a:rect l="0" t="T0" r="0" b="T1"/>
            <a:pathLst>
              <a:path h="81279">
                <a:moveTo>
                  <a:pt x="0" y="80811"/>
                </a:moveTo>
                <a:lnTo>
                  <a:pt x="0" y="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59" name="object 83"/>
          <p:cNvSpPr>
            <a:spLocks noChangeArrowheads="1"/>
          </p:cNvSpPr>
          <p:nvPr/>
        </p:nvSpPr>
        <p:spPr bwMode="auto">
          <a:xfrm>
            <a:off x="1690688" y="3141663"/>
            <a:ext cx="15875" cy="65087"/>
          </a:xfrm>
          <a:custGeom>
            <a:avLst/>
            <a:gdLst>
              <a:gd name="T0" fmla="*/ 0 w 16510"/>
              <a:gd name="T1" fmla="*/ 0 h 64769"/>
              <a:gd name="T2" fmla="*/ 16510 w 16510"/>
              <a:gd name="T3" fmla="*/ 64769 h 64769"/>
            </a:gdLst>
            <a:ahLst/>
            <a:cxnLst/>
            <a:rect l="T0" t="T1" r="T2" b="T3"/>
            <a:pathLst>
              <a:path w="16510" h="64769">
                <a:moveTo>
                  <a:pt x="15965" y="64715"/>
                </a:moveTo>
                <a:lnTo>
                  <a:pt x="0" y="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60" name="object 84"/>
          <p:cNvSpPr>
            <a:spLocks noChangeArrowheads="1"/>
          </p:cNvSpPr>
          <p:nvPr/>
        </p:nvSpPr>
        <p:spPr bwMode="auto">
          <a:xfrm>
            <a:off x="1690688" y="3044825"/>
            <a:ext cx="0" cy="98425"/>
          </a:xfrm>
          <a:custGeom>
            <a:avLst/>
            <a:gdLst>
              <a:gd name="T0" fmla="*/ 0 h 97789"/>
              <a:gd name="T1" fmla="*/ 97789 h 97789"/>
            </a:gdLst>
            <a:ahLst/>
            <a:cxnLst/>
            <a:rect l="0" t="T0" r="0" b="T1"/>
            <a:pathLst>
              <a:path h="97789">
                <a:moveTo>
                  <a:pt x="0" y="0"/>
                </a:moveTo>
                <a:lnTo>
                  <a:pt x="0" y="97239"/>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61" name="object 85"/>
          <p:cNvSpPr>
            <a:spLocks noChangeArrowheads="1"/>
          </p:cNvSpPr>
          <p:nvPr/>
        </p:nvSpPr>
        <p:spPr bwMode="auto">
          <a:xfrm>
            <a:off x="1690688" y="3028950"/>
            <a:ext cx="15875" cy="15875"/>
          </a:xfrm>
          <a:custGeom>
            <a:avLst/>
            <a:gdLst>
              <a:gd name="T0" fmla="*/ 0 w 16510"/>
              <a:gd name="T1" fmla="*/ 0 h 16510"/>
              <a:gd name="T2" fmla="*/ 16510 w 16510"/>
              <a:gd name="T3" fmla="*/ 16510 h 16510"/>
            </a:gdLst>
            <a:ahLst/>
            <a:cxnLst/>
            <a:rect l="T0" t="T1" r="T2" b="T3"/>
            <a:pathLst>
              <a:path w="16510" h="16510">
                <a:moveTo>
                  <a:pt x="0" y="16261"/>
                </a:moveTo>
                <a:lnTo>
                  <a:pt x="15965" y="0"/>
                </a:lnTo>
              </a:path>
            </a:pathLst>
          </a:custGeom>
          <a:noFill/>
          <a:ln w="3274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62" name="object 86"/>
          <p:cNvSpPr>
            <a:spLocks noChangeArrowheads="1"/>
          </p:cNvSpPr>
          <p:nvPr/>
        </p:nvSpPr>
        <p:spPr bwMode="auto">
          <a:xfrm>
            <a:off x="1689100" y="3013075"/>
            <a:ext cx="33338" cy="15875"/>
          </a:xfrm>
          <a:custGeom>
            <a:avLst/>
            <a:gdLst>
              <a:gd name="T0" fmla="*/ 0 w 33019"/>
              <a:gd name="T1" fmla="*/ 0 h 16510"/>
              <a:gd name="T2" fmla="*/ 33019 w 33019"/>
              <a:gd name="T3" fmla="*/ 16510 h 16510"/>
            </a:gdLst>
            <a:ahLst/>
            <a:cxnLst/>
            <a:rect l="T0" t="T1" r="T2" b="T3"/>
            <a:pathLst>
              <a:path w="33019" h="16510">
                <a:moveTo>
                  <a:pt x="0" y="16095"/>
                </a:moveTo>
                <a:lnTo>
                  <a:pt x="32744" y="16095"/>
                </a:lnTo>
                <a:lnTo>
                  <a:pt x="32744" y="0"/>
                </a:lnTo>
                <a:lnTo>
                  <a:pt x="0" y="0"/>
                </a:lnTo>
                <a:lnTo>
                  <a:pt x="0" y="1609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63" name="object 87"/>
          <p:cNvSpPr>
            <a:spLocks noChangeArrowheads="1"/>
          </p:cNvSpPr>
          <p:nvPr/>
        </p:nvSpPr>
        <p:spPr bwMode="auto">
          <a:xfrm>
            <a:off x="1689100" y="3013075"/>
            <a:ext cx="33338" cy="15875"/>
          </a:xfrm>
          <a:custGeom>
            <a:avLst/>
            <a:gdLst>
              <a:gd name="T0" fmla="*/ 0 w 33019"/>
              <a:gd name="T1" fmla="*/ 0 h 16510"/>
              <a:gd name="T2" fmla="*/ 33019 w 33019"/>
              <a:gd name="T3" fmla="*/ 16510 h 16510"/>
            </a:gdLst>
            <a:ahLst/>
            <a:cxnLst/>
            <a:rect l="T0" t="T1" r="T2" b="T3"/>
            <a:pathLst>
              <a:path w="33019" h="16510">
                <a:moveTo>
                  <a:pt x="0" y="16095"/>
                </a:moveTo>
                <a:lnTo>
                  <a:pt x="32744" y="16095"/>
                </a:lnTo>
                <a:lnTo>
                  <a:pt x="32744" y="0"/>
                </a:lnTo>
                <a:lnTo>
                  <a:pt x="0" y="0"/>
                </a:lnTo>
                <a:lnTo>
                  <a:pt x="0" y="1609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64" name="object 88"/>
          <p:cNvSpPr>
            <a:spLocks noChangeArrowheads="1"/>
          </p:cNvSpPr>
          <p:nvPr/>
        </p:nvSpPr>
        <p:spPr bwMode="auto">
          <a:xfrm>
            <a:off x="1706563" y="3060700"/>
            <a:ext cx="15875" cy="33338"/>
          </a:xfrm>
          <a:custGeom>
            <a:avLst/>
            <a:gdLst>
              <a:gd name="T0" fmla="*/ 0 w 16510"/>
              <a:gd name="T1" fmla="*/ 0 h 32385"/>
              <a:gd name="T2" fmla="*/ 16510 w 16510"/>
              <a:gd name="T3" fmla="*/ 32385 h 32385"/>
            </a:gdLst>
            <a:ahLst/>
            <a:cxnLst/>
            <a:rect l="T0" t="T1" r="T2" b="T3"/>
            <a:pathLst>
              <a:path w="16510" h="32385">
                <a:moveTo>
                  <a:pt x="0" y="0"/>
                </a:moveTo>
                <a:lnTo>
                  <a:pt x="16380" y="32357"/>
                </a:lnTo>
              </a:path>
            </a:pathLst>
          </a:custGeom>
          <a:noFill/>
          <a:ln w="3274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65" name="object 89"/>
          <p:cNvSpPr>
            <a:spLocks noChangeArrowheads="1"/>
          </p:cNvSpPr>
          <p:nvPr/>
        </p:nvSpPr>
        <p:spPr bwMode="auto">
          <a:xfrm>
            <a:off x="1722438" y="3094038"/>
            <a:ext cx="0" cy="47625"/>
          </a:xfrm>
          <a:custGeom>
            <a:avLst/>
            <a:gdLst>
              <a:gd name="T0" fmla="*/ 0 h 48894"/>
              <a:gd name="T1" fmla="*/ 48894 h 48894"/>
            </a:gdLst>
            <a:ahLst/>
            <a:cxnLst/>
            <a:rect l="0" t="T0" r="0" b="T1"/>
            <a:pathLst>
              <a:path h="48894">
                <a:moveTo>
                  <a:pt x="-16372" y="24392"/>
                </a:moveTo>
                <a:lnTo>
                  <a:pt x="16372" y="24392"/>
                </a:lnTo>
              </a:path>
            </a:pathLst>
          </a:custGeom>
          <a:noFill/>
          <a:ln w="4878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66" name="object 90"/>
          <p:cNvSpPr>
            <a:spLocks noChangeArrowheads="1"/>
          </p:cNvSpPr>
          <p:nvPr/>
        </p:nvSpPr>
        <p:spPr bwMode="auto">
          <a:xfrm>
            <a:off x="1722438" y="3141663"/>
            <a:ext cx="15875" cy="49212"/>
          </a:xfrm>
          <a:custGeom>
            <a:avLst/>
            <a:gdLst>
              <a:gd name="T0" fmla="*/ 0 w 16510"/>
              <a:gd name="T1" fmla="*/ 0 h 48894"/>
              <a:gd name="T2" fmla="*/ 16510 w 16510"/>
              <a:gd name="T3" fmla="*/ 48894 h 48894"/>
            </a:gdLst>
            <a:ahLst/>
            <a:cxnLst/>
            <a:rect l="T0" t="T1" r="T2" b="T3"/>
            <a:pathLst>
              <a:path w="16510" h="48894">
                <a:moveTo>
                  <a:pt x="0" y="0"/>
                </a:moveTo>
                <a:lnTo>
                  <a:pt x="15949" y="48287"/>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67" name="object 91"/>
          <p:cNvSpPr>
            <a:spLocks noChangeArrowheads="1"/>
          </p:cNvSpPr>
          <p:nvPr/>
        </p:nvSpPr>
        <p:spPr bwMode="auto">
          <a:xfrm>
            <a:off x="1706563" y="3028950"/>
            <a:ext cx="0" cy="452438"/>
          </a:xfrm>
          <a:custGeom>
            <a:avLst/>
            <a:gdLst>
              <a:gd name="T0" fmla="*/ 0 h 453389"/>
              <a:gd name="T1" fmla="*/ 453389 h 453389"/>
            </a:gdLst>
            <a:ahLst/>
            <a:cxnLst/>
            <a:rect l="0" t="T0" r="0" b="T1"/>
            <a:pathLst>
              <a:path h="453389">
                <a:moveTo>
                  <a:pt x="0" y="0"/>
                </a:moveTo>
                <a:lnTo>
                  <a:pt x="0" y="453339"/>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68" name="object 92"/>
          <p:cNvSpPr>
            <a:spLocks noChangeArrowheads="1"/>
          </p:cNvSpPr>
          <p:nvPr/>
        </p:nvSpPr>
        <p:spPr bwMode="auto">
          <a:xfrm>
            <a:off x="1738313" y="3303588"/>
            <a:ext cx="17462" cy="130175"/>
          </a:xfrm>
          <a:custGeom>
            <a:avLst/>
            <a:gdLst>
              <a:gd name="T0" fmla="*/ 0 w 16510"/>
              <a:gd name="T1" fmla="*/ 0 h 129539"/>
              <a:gd name="T2" fmla="*/ 16510 w 16510"/>
              <a:gd name="T3" fmla="*/ 129539 h 129539"/>
            </a:gdLst>
            <a:ahLst/>
            <a:cxnLst/>
            <a:rect l="T0" t="T1" r="T2" b="T3"/>
            <a:pathLst>
              <a:path w="16510" h="129539">
                <a:moveTo>
                  <a:pt x="0" y="0"/>
                </a:moveTo>
                <a:lnTo>
                  <a:pt x="16380" y="12943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69" name="object 93"/>
          <p:cNvSpPr>
            <a:spLocks noChangeArrowheads="1"/>
          </p:cNvSpPr>
          <p:nvPr/>
        </p:nvSpPr>
        <p:spPr bwMode="auto">
          <a:xfrm>
            <a:off x="1754188" y="3433763"/>
            <a:ext cx="17462" cy="49212"/>
          </a:xfrm>
          <a:custGeom>
            <a:avLst/>
            <a:gdLst>
              <a:gd name="T0" fmla="*/ 0 w 16510"/>
              <a:gd name="T1" fmla="*/ 0 h 48895"/>
              <a:gd name="T2" fmla="*/ 16510 w 16510"/>
              <a:gd name="T3" fmla="*/ 48895 h 48895"/>
            </a:gdLst>
            <a:ahLst/>
            <a:cxnLst/>
            <a:rect l="T0" t="T1" r="T2" b="T3"/>
            <a:pathLst>
              <a:path w="16510" h="48895">
                <a:moveTo>
                  <a:pt x="0" y="0"/>
                </a:moveTo>
                <a:lnTo>
                  <a:pt x="15965" y="48453"/>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70" name="object 94"/>
          <p:cNvSpPr>
            <a:spLocks noChangeArrowheads="1"/>
          </p:cNvSpPr>
          <p:nvPr/>
        </p:nvSpPr>
        <p:spPr bwMode="auto">
          <a:xfrm>
            <a:off x="1771650" y="3481388"/>
            <a:ext cx="15875" cy="49212"/>
          </a:xfrm>
          <a:custGeom>
            <a:avLst/>
            <a:gdLst>
              <a:gd name="T0" fmla="*/ 0 w 16510"/>
              <a:gd name="T1" fmla="*/ 0 h 48895"/>
              <a:gd name="T2" fmla="*/ 16510 w 16510"/>
              <a:gd name="T3" fmla="*/ 48895 h 48895"/>
            </a:gdLst>
            <a:ahLst/>
            <a:cxnLst/>
            <a:rect l="T0" t="T1" r="T2" b="T3"/>
            <a:pathLst>
              <a:path w="16510" h="48895">
                <a:moveTo>
                  <a:pt x="0" y="0"/>
                </a:moveTo>
                <a:lnTo>
                  <a:pt x="16363" y="48619"/>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71" name="object 95"/>
          <p:cNvSpPr>
            <a:spLocks noChangeArrowheads="1"/>
          </p:cNvSpPr>
          <p:nvPr/>
        </p:nvSpPr>
        <p:spPr bwMode="auto">
          <a:xfrm>
            <a:off x="1787525" y="3530600"/>
            <a:ext cx="31750" cy="0"/>
          </a:xfrm>
          <a:custGeom>
            <a:avLst/>
            <a:gdLst>
              <a:gd name="T0" fmla="*/ 0 w 32385"/>
              <a:gd name="T1" fmla="*/ 32385 w 32385"/>
            </a:gdLst>
            <a:ahLst/>
            <a:cxnLst/>
            <a:rect l="T0" t="0" r="T1" b="0"/>
            <a:pathLst>
              <a:path w="32385">
                <a:moveTo>
                  <a:pt x="0" y="0"/>
                </a:moveTo>
                <a:lnTo>
                  <a:pt x="32346" y="0"/>
                </a:lnTo>
              </a:path>
            </a:pathLst>
          </a:custGeom>
          <a:noFill/>
          <a:ln w="3273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72" name="object 96"/>
          <p:cNvSpPr>
            <a:spLocks noChangeArrowheads="1"/>
          </p:cNvSpPr>
          <p:nvPr/>
        </p:nvSpPr>
        <p:spPr bwMode="auto">
          <a:xfrm>
            <a:off x="1819275" y="3530600"/>
            <a:ext cx="33338" cy="0"/>
          </a:xfrm>
          <a:custGeom>
            <a:avLst/>
            <a:gdLst>
              <a:gd name="T0" fmla="*/ 0 w 32385"/>
              <a:gd name="T1" fmla="*/ 32385 w 32385"/>
            </a:gdLst>
            <a:ahLst/>
            <a:cxnLst/>
            <a:rect l="T0" t="0" r="T1" b="0"/>
            <a:pathLst>
              <a:path w="32385">
                <a:moveTo>
                  <a:pt x="0" y="0"/>
                </a:moveTo>
                <a:lnTo>
                  <a:pt x="32329" y="0"/>
                </a:lnTo>
              </a:path>
            </a:pathLst>
          </a:custGeom>
          <a:noFill/>
          <a:ln w="3273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7" name="object 97"/>
          <p:cNvSpPr txBox="1"/>
          <p:nvPr/>
        </p:nvSpPr>
        <p:spPr>
          <a:xfrm>
            <a:off x="5564188" y="1073150"/>
            <a:ext cx="2622550" cy="681038"/>
          </a:xfrm>
          <a:prstGeom prst="rect">
            <a:avLst/>
          </a:prstGeom>
        </p:spPr>
        <p:txBody>
          <a:bodyPr lIns="0" tIns="15875" rIns="0" bIns="0">
            <a:spAutoFit/>
          </a:bodyPr>
          <a:lstStyle/>
          <a:p>
            <a:pPr marL="2555240">
              <a:spcBef>
                <a:spcPts val="125"/>
              </a:spcBef>
              <a:defRPr/>
            </a:pPr>
            <a:r>
              <a:rPr sz="1500" b="1" i="1" spc="5" dirty="0">
                <a:latin typeface="Times New Roman"/>
                <a:cs typeface="Times New Roman"/>
              </a:rPr>
              <a:t>t</a:t>
            </a:r>
            <a:endParaRPr sz="1500">
              <a:latin typeface="Times New Roman"/>
              <a:cs typeface="Times New Roman"/>
            </a:endParaRPr>
          </a:p>
          <a:p>
            <a:pPr marL="12700">
              <a:lnSpc>
                <a:spcPts val="1550"/>
              </a:lnSpc>
              <a:spcBef>
                <a:spcPts val="114"/>
              </a:spcBef>
              <a:defRPr/>
            </a:pPr>
            <a:r>
              <a:rPr sz="1500" spc="10" dirty="0">
                <a:latin typeface="Times New Roman"/>
                <a:cs typeface="Times New Roman"/>
              </a:rPr>
              <a:t>Output </a:t>
            </a:r>
            <a:r>
              <a:rPr sz="1500" spc="-35" dirty="0">
                <a:latin typeface="Times New Roman"/>
                <a:cs typeface="Times New Roman"/>
              </a:rPr>
              <a:t>light</a:t>
            </a:r>
            <a:r>
              <a:rPr sz="1500" spc="-85" dirty="0">
                <a:latin typeface="Times New Roman"/>
                <a:cs typeface="Times New Roman"/>
              </a:rPr>
              <a:t> </a:t>
            </a:r>
            <a:r>
              <a:rPr sz="1500" spc="-15" dirty="0">
                <a:latin typeface="Times New Roman"/>
                <a:cs typeface="Times New Roman"/>
              </a:rPr>
              <a:t>pulse</a:t>
            </a:r>
            <a:endParaRPr sz="1500">
              <a:latin typeface="Times New Roman"/>
              <a:cs typeface="Times New Roman"/>
            </a:endParaRPr>
          </a:p>
          <a:p>
            <a:pPr marL="1470660">
              <a:lnSpc>
                <a:spcPts val="1670"/>
              </a:lnSpc>
              <a:tabLst>
                <a:tab pos="1923414" algn="l"/>
              </a:tabLst>
              <a:defRPr/>
            </a:pPr>
            <a:r>
              <a:rPr sz="1500" b="1" i="1" spc="10" dirty="0">
                <a:latin typeface="Times New Roman"/>
                <a:cs typeface="Times New Roman"/>
              </a:rPr>
              <a:t>z	</a:t>
            </a:r>
            <a:r>
              <a:rPr sz="1500" spc="-30" dirty="0">
                <a:latin typeface="Symbol"/>
                <a:cs typeface="Symbol"/>
              </a:rPr>
              <a:t></a:t>
            </a:r>
            <a:r>
              <a:rPr sz="1600" i="1" spc="-30" dirty="0">
                <a:latin typeface="Symbol"/>
                <a:cs typeface="Symbol"/>
              </a:rPr>
              <a:t></a:t>
            </a:r>
            <a:endParaRPr sz="1600">
              <a:latin typeface="Symbol"/>
              <a:cs typeface="Symbol"/>
            </a:endParaRPr>
          </a:p>
        </p:txBody>
      </p:sp>
      <p:sp>
        <p:nvSpPr>
          <p:cNvPr id="50274" name="object 98"/>
          <p:cNvSpPr>
            <a:spLocks noChangeArrowheads="1"/>
          </p:cNvSpPr>
          <p:nvPr/>
        </p:nvSpPr>
        <p:spPr bwMode="auto">
          <a:xfrm>
            <a:off x="7634288" y="1409700"/>
            <a:ext cx="163512" cy="96838"/>
          </a:xfrm>
          <a:custGeom>
            <a:avLst/>
            <a:gdLst>
              <a:gd name="T0" fmla="*/ 0 w 162559"/>
              <a:gd name="T1" fmla="*/ 0 h 97155"/>
              <a:gd name="T2" fmla="*/ 162559 w 162559"/>
              <a:gd name="T3" fmla="*/ 97155 h 97155"/>
            </a:gdLst>
            <a:ahLst/>
            <a:cxnLst/>
            <a:rect l="T0" t="T1" r="T2" b="T3"/>
            <a:pathLst>
              <a:path w="162559" h="97155">
                <a:moveTo>
                  <a:pt x="0" y="0"/>
                </a:moveTo>
                <a:lnTo>
                  <a:pt x="80990" y="32357"/>
                </a:lnTo>
                <a:lnTo>
                  <a:pt x="48793" y="97073"/>
                </a:lnTo>
                <a:lnTo>
                  <a:pt x="162146" y="164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75" name="object 99"/>
          <p:cNvSpPr>
            <a:spLocks noChangeArrowheads="1"/>
          </p:cNvSpPr>
          <p:nvPr/>
        </p:nvSpPr>
        <p:spPr bwMode="auto">
          <a:xfrm>
            <a:off x="7326313" y="1490663"/>
            <a:ext cx="146050" cy="114300"/>
          </a:xfrm>
          <a:custGeom>
            <a:avLst/>
            <a:gdLst>
              <a:gd name="T0" fmla="*/ 0 w 146050"/>
              <a:gd name="T1" fmla="*/ 0 h 113665"/>
              <a:gd name="T2" fmla="*/ 146050 w 146050"/>
              <a:gd name="T3" fmla="*/ 113665 h 113665"/>
            </a:gdLst>
            <a:ahLst/>
            <a:cxnLst/>
            <a:rect l="T0" t="T1" r="T2" b="T3"/>
            <a:pathLst>
              <a:path w="146050" h="113665">
                <a:moveTo>
                  <a:pt x="97420" y="0"/>
                </a:moveTo>
                <a:lnTo>
                  <a:pt x="0" y="113169"/>
                </a:lnTo>
                <a:lnTo>
                  <a:pt x="145715" y="97073"/>
                </a:lnTo>
                <a:lnTo>
                  <a:pt x="64559" y="80645"/>
                </a:lnTo>
                <a:lnTo>
                  <a:pt x="9742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76" name="object 100"/>
          <p:cNvSpPr>
            <a:spLocks noChangeArrowheads="1"/>
          </p:cNvSpPr>
          <p:nvPr/>
        </p:nvSpPr>
        <p:spPr bwMode="auto">
          <a:xfrm>
            <a:off x="7391400" y="1441450"/>
            <a:ext cx="323850" cy="130175"/>
          </a:xfrm>
          <a:custGeom>
            <a:avLst/>
            <a:gdLst>
              <a:gd name="T0" fmla="*/ 0 w 324484"/>
              <a:gd name="T1" fmla="*/ 0 h 129540"/>
              <a:gd name="T2" fmla="*/ 324484 w 324484"/>
              <a:gd name="T3" fmla="*/ 129540 h 129540"/>
            </a:gdLst>
            <a:ahLst/>
            <a:cxnLst/>
            <a:rect l="T0" t="T1" r="T2" b="T3"/>
            <a:pathLst>
              <a:path w="324484" h="129540">
                <a:moveTo>
                  <a:pt x="0" y="129430"/>
                </a:moveTo>
                <a:lnTo>
                  <a:pt x="324126" y="0"/>
                </a:lnTo>
              </a:path>
            </a:pathLst>
          </a:custGeom>
          <a:noFill/>
          <a:ln w="1636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77" name="object 101"/>
          <p:cNvSpPr>
            <a:spLocks noChangeArrowheads="1"/>
          </p:cNvSpPr>
          <p:nvPr/>
        </p:nvSpPr>
        <p:spPr bwMode="auto">
          <a:xfrm>
            <a:off x="7116763" y="971550"/>
            <a:ext cx="161925" cy="227013"/>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0278" name="object 102"/>
          <p:cNvSpPr>
            <a:spLocks noChangeArrowheads="1"/>
          </p:cNvSpPr>
          <p:nvPr/>
        </p:nvSpPr>
        <p:spPr bwMode="auto">
          <a:xfrm>
            <a:off x="7197725" y="1085850"/>
            <a:ext cx="0" cy="501650"/>
          </a:xfrm>
          <a:custGeom>
            <a:avLst/>
            <a:gdLst>
              <a:gd name="T0" fmla="*/ 0 h 502284"/>
              <a:gd name="T1" fmla="*/ 502284 h 502284"/>
            </a:gdLst>
            <a:ahLst/>
            <a:cxnLst/>
            <a:rect l="0" t="T0" r="0" b="T1"/>
            <a:pathLst>
              <a:path h="502284">
                <a:moveTo>
                  <a:pt x="0" y="502125"/>
                </a:moveTo>
                <a:lnTo>
                  <a:pt x="0" y="0"/>
                </a:lnTo>
              </a:path>
            </a:pathLst>
          </a:custGeom>
          <a:noFill/>
          <a:ln w="327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279" name="object 103"/>
          <p:cNvSpPr>
            <a:spLocks noGrp="1"/>
          </p:cNvSpPr>
          <p:nvPr>
            <p:ph type="title"/>
          </p:nvPr>
        </p:nvSpPr>
        <p:spPr>
          <a:xfrm>
            <a:off x="1143000" y="247650"/>
            <a:ext cx="6424613" cy="728663"/>
          </a:xfrm>
        </p:spPr>
        <p:txBody>
          <a:bodyPr lIns="0" tIns="12700" rIns="0" bIns="0">
            <a:spAutoFit/>
          </a:bodyPr>
          <a:lstStyle/>
          <a:p>
            <a:pPr marL="12700" algn="r">
              <a:lnSpc>
                <a:spcPts val="1738"/>
              </a:lnSpc>
            </a:pPr>
            <a:r>
              <a:rPr lang="en-US" sz="2800" smtClean="0"/>
              <a:t>Polarization Mode dispersion</a:t>
            </a:r>
            <a:br>
              <a:rPr lang="en-US" sz="2800" smtClean="0"/>
            </a:br>
            <a:r>
              <a:rPr lang="en-US" sz="1500" smtClean="0">
                <a:solidFill>
                  <a:srgbClr val="000000"/>
                </a:solidFill>
              </a:rPr>
              <a:t>Intensity</a:t>
            </a:r>
            <a:endParaRPr lang="en-US" sz="1500" smtClean="0"/>
          </a:p>
        </p:txBody>
      </p:sp>
      <p:sp>
        <p:nvSpPr>
          <p:cNvPr id="105" name="object 105"/>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55400" name="Slide Number Placeholder 10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599006E2-86EE-4DD3-80E2-132C7A78FB0D}" type="slidenum">
              <a:rPr lang="en-IN"/>
              <a:pPr>
                <a:defRPr/>
              </a:pPr>
              <a:t>47</a:t>
            </a:fld>
            <a:endParaRPr lang="en-IN"/>
          </a:p>
        </p:txBody>
      </p:sp>
      <p:sp>
        <p:nvSpPr>
          <p:cNvPr id="50282" name="object 104"/>
          <p:cNvSpPr txBox="1">
            <a:spLocks noChangeArrowheads="1"/>
          </p:cNvSpPr>
          <p:nvPr/>
        </p:nvSpPr>
        <p:spPr bwMode="auto">
          <a:xfrm>
            <a:off x="625475" y="3135313"/>
            <a:ext cx="819467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9700" rIns="0" bIns="0">
            <a:spAutoFit/>
          </a:bodyPr>
          <a:lstStyle>
            <a:lvl1pPr marL="15176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100"/>
              </a:spcBef>
            </a:pPr>
            <a:r>
              <a:rPr lang="en-US" sz="1500" b="1" i="1">
                <a:latin typeface="Times New Roman" pitchFamily="18" charset="0"/>
                <a:cs typeface="Times New Roman" pitchFamily="18" charset="0"/>
              </a:rPr>
              <a:t>t</a:t>
            </a:r>
            <a:endParaRPr lang="en-US" sz="1500">
              <a:latin typeface="Times New Roman" pitchFamily="18" charset="0"/>
              <a:cs typeface="Times New Roman" pitchFamily="18" charset="0"/>
            </a:endParaRPr>
          </a:p>
          <a:p>
            <a:pPr eaLnBrk="1" hangingPunct="1">
              <a:lnSpc>
                <a:spcPts val="1725"/>
              </a:lnSpc>
              <a:spcBef>
                <a:spcPts val="1000"/>
              </a:spcBef>
            </a:pPr>
            <a:r>
              <a:rPr lang="en-US" sz="1500" b="1">
                <a:latin typeface="Times New Roman" pitchFamily="18" charset="0"/>
                <a:cs typeface="Times New Roman" pitchFamily="18" charset="0"/>
              </a:rPr>
              <a:t>E</a:t>
            </a:r>
            <a:endParaRPr lang="en-US" sz="1500">
              <a:latin typeface="Times New Roman" pitchFamily="18" charset="0"/>
              <a:cs typeface="Times New Roman" pitchFamily="18" charset="0"/>
            </a:endParaRPr>
          </a:p>
          <a:p>
            <a:pPr eaLnBrk="1" hangingPunct="1">
              <a:lnSpc>
                <a:spcPts val="1725"/>
              </a:lnSpc>
            </a:pPr>
            <a:r>
              <a:rPr lang="en-US" sz="1500">
                <a:latin typeface="Times New Roman" pitchFamily="18" charset="0"/>
                <a:cs typeface="Times New Roman" pitchFamily="18" charset="0"/>
              </a:rPr>
              <a:t>Input light pulse</a:t>
            </a:r>
          </a:p>
          <a:p>
            <a:pPr eaLnBrk="1" hangingPunct="1"/>
            <a:endParaRPr lang="en-US" sz="1700">
              <a:latin typeface="Times New Roman" pitchFamily="18" charset="0"/>
              <a:cs typeface="Times New Roman" pitchFamily="18" charset="0"/>
            </a:endParaRPr>
          </a:p>
          <a:p>
            <a:pPr eaLnBrk="1" hangingPunct="1">
              <a:lnSpc>
                <a:spcPts val="1913"/>
              </a:lnSpc>
            </a:pPr>
            <a:r>
              <a:rPr lang="en-US" sz="1700">
                <a:latin typeface="Times New Roman" pitchFamily="18" charset="0"/>
                <a:cs typeface="Times New Roman" pitchFamily="18" charset="0"/>
              </a:rPr>
              <a:t>Suppose that the core refractive index has different values along two orthogonal  directions corresponding to electric field oscillation direction (polarizations). We can take </a:t>
            </a:r>
            <a:r>
              <a:rPr lang="en-US" sz="1700" i="1">
                <a:latin typeface="Times New Roman" pitchFamily="18" charset="0"/>
                <a:cs typeface="Times New Roman" pitchFamily="18" charset="0"/>
              </a:rPr>
              <a:t>x </a:t>
            </a:r>
            <a:r>
              <a:rPr lang="en-US" sz="1700">
                <a:latin typeface="Times New Roman" pitchFamily="18" charset="0"/>
                <a:cs typeface="Times New Roman" pitchFamily="18" charset="0"/>
              </a:rPr>
              <a:t>and </a:t>
            </a:r>
            <a:r>
              <a:rPr lang="en-US" sz="1700" i="1">
                <a:latin typeface="Times New Roman" pitchFamily="18" charset="0"/>
                <a:cs typeface="Times New Roman" pitchFamily="18" charset="0"/>
              </a:rPr>
              <a:t>y </a:t>
            </a:r>
            <a:r>
              <a:rPr lang="en-US" sz="1700">
                <a:latin typeface="Times New Roman" pitchFamily="18" charset="0"/>
                <a:cs typeface="Times New Roman" pitchFamily="18" charset="0"/>
              </a:rPr>
              <a:t>axes along these directions. An input light will travel along the fiber with </a:t>
            </a:r>
            <a:r>
              <a:rPr lang="en-US" sz="1700" i="1">
                <a:latin typeface="Times New Roman" pitchFamily="18" charset="0"/>
                <a:cs typeface="Times New Roman" pitchFamily="18" charset="0"/>
              </a:rPr>
              <a:t>E</a:t>
            </a:r>
            <a:r>
              <a:rPr lang="en-US" i="1" baseline="-18000">
                <a:latin typeface="Times New Roman" pitchFamily="18" charset="0"/>
                <a:cs typeface="Times New Roman" pitchFamily="18" charset="0"/>
              </a:rPr>
              <a:t>x</a:t>
            </a:r>
            <a:r>
              <a:rPr lang="en-US" sz="1700">
                <a:latin typeface="Times New Roman" pitchFamily="18" charset="0"/>
                <a:cs typeface="Times New Roman" pitchFamily="18" charset="0"/>
              </a:rPr>
              <a:t>and </a:t>
            </a:r>
            <a:r>
              <a:rPr lang="en-US" sz="1700" i="1">
                <a:latin typeface="Times New Roman" pitchFamily="18" charset="0"/>
                <a:cs typeface="Times New Roman" pitchFamily="18" charset="0"/>
              </a:rPr>
              <a:t>E</a:t>
            </a:r>
            <a:r>
              <a:rPr lang="en-US" i="1" baseline="-18000">
                <a:latin typeface="Times New Roman" pitchFamily="18" charset="0"/>
                <a:cs typeface="Times New Roman" pitchFamily="18" charset="0"/>
              </a:rPr>
              <a:t>y </a:t>
            </a:r>
            <a:r>
              <a:rPr lang="en-US" sz="1700">
                <a:latin typeface="Times New Roman" pitchFamily="18" charset="0"/>
                <a:cs typeface="Times New Roman" pitchFamily="18" charset="0"/>
              </a:rPr>
              <a:t>polarizations having different group velocities and hence arrive at the output at  different times</a:t>
            </a:r>
          </a:p>
          <a:p>
            <a:pPr eaLnBrk="1" hangingPunct="1"/>
            <a:endParaRPr lang="en-US" sz="1600">
              <a:latin typeface="Times New Roman" pitchFamily="18" charset="0"/>
              <a:cs typeface="Times New Roman" pitchFamily="18" charset="0"/>
            </a:endParaRPr>
          </a:p>
          <a:p>
            <a:pPr eaLnBrk="1" hangingPunct="1"/>
            <a:r>
              <a:rPr lang="en-US" sz="1500">
                <a:latin typeface="Times New Roman" pitchFamily="18" charset="0"/>
                <a:cs typeface="Times New Roman" pitchFamily="18" charset="0"/>
              </a:rPr>
              <a:t>© 1999 S.O. Kasap, </a:t>
            </a:r>
            <a:r>
              <a:rPr lang="en-US" sz="1500" i="1">
                <a:latin typeface="Times New Roman" pitchFamily="18" charset="0"/>
                <a:cs typeface="Times New Roman" pitchFamily="18" charset="0"/>
              </a:rPr>
              <a:t>Optoelectronics </a:t>
            </a:r>
            <a:r>
              <a:rPr lang="en-US" sz="1500">
                <a:latin typeface="Times New Roman" pitchFamily="18" charset="0"/>
                <a:cs typeface="Times New Roman" pitchFamily="18" charset="0"/>
              </a:rPr>
              <a:t>(Prentice Hall)</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bject 2"/>
          <p:cNvSpPr>
            <a:spLocks noChangeArrowheads="1"/>
          </p:cNvSpPr>
          <p:nvPr/>
        </p:nvSpPr>
        <p:spPr bwMode="auto">
          <a:xfrm>
            <a:off x="1562100" y="1285875"/>
            <a:ext cx="6010275" cy="36957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203" name="object 3"/>
          <p:cNvSpPr txBox="1">
            <a:spLocks noChangeArrowheads="1"/>
          </p:cNvSpPr>
          <p:nvPr/>
        </p:nvSpPr>
        <p:spPr bwMode="auto">
          <a:xfrm>
            <a:off x="457200" y="5813425"/>
            <a:ext cx="8305800" cy="739775"/>
          </a:xfrm>
          <a:prstGeom prst="rect">
            <a:avLst/>
          </a:prstGeom>
          <a:noFill/>
          <a:ln w="381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lIns="0" tIns="39370"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313"/>
              </a:spcBef>
            </a:pPr>
            <a:r>
              <a:rPr lang="en-US" sz="2000">
                <a:cs typeface="Arial" pitchFamily="34" charset="0"/>
              </a:rPr>
              <a:t>Variation in the polarization states of an optical pulse as it passes  through a fiber that has varying birefringence along its length.</a:t>
            </a:r>
          </a:p>
        </p:txBody>
      </p:sp>
      <p:sp>
        <p:nvSpPr>
          <p:cNvPr id="4" name="object 4"/>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56325"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A53EE769-9E18-4A5E-B627-5283F271E70A}" type="slidenum">
              <a:rPr lang="en-IN"/>
              <a:pPr>
                <a:defRPr/>
              </a:pPr>
              <a:t>48</a:t>
            </a:fld>
            <a:endParaRPr lang="en-IN"/>
          </a:p>
        </p:txBody>
      </p:sp>
      <p:sp>
        <p:nvSpPr>
          <p:cNvPr id="51206" name="Rectangle 5"/>
          <p:cNvSpPr>
            <a:spLocks noChangeArrowheads="1"/>
          </p:cNvSpPr>
          <p:nvPr/>
        </p:nvSpPr>
        <p:spPr bwMode="auto">
          <a:xfrm>
            <a:off x="1428750" y="5072063"/>
            <a:ext cx="65008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a:cs typeface="Arial" pitchFamily="34" charset="0"/>
              </a:rPr>
              <a:t>Optical Fiber communications, 5th ed.,G.Keiser,McGrawHill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7313" y="323850"/>
            <a:ext cx="5619750" cy="444500"/>
          </a:xfrm>
        </p:spPr>
        <p:txBody>
          <a:bodyPr lIns="0" tIns="12700" rIns="0" bIns="0" rtlCol="0">
            <a:spAutoFit/>
          </a:bodyPr>
          <a:lstStyle/>
          <a:p>
            <a:pPr marL="12700" fontAlgn="auto">
              <a:spcBef>
                <a:spcPts val="100"/>
              </a:spcBef>
              <a:spcAft>
                <a:spcPts val="0"/>
              </a:spcAft>
              <a:defRPr/>
            </a:pPr>
            <a:r>
              <a:rPr sz="2800" dirty="0"/>
              <a:t>Polarization Mode</a:t>
            </a:r>
            <a:r>
              <a:rPr sz="2800" spc="-85" dirty="0"/>
              <a:t> </a:t>
            </a:r>
            <a:r>
              <a:rPr sz="2800" dirty="0"/>
              <a:t>dispersion</a:t>
            </a:r>
          </a:p>
        </p:txBody>
      </p:sp>
      <p:sp>
        <p:nvSpPr>
          <p:cNvPr id="52227" name="object 4"/>
          <p:cNvSpPr>
            <a:spLocks noGrp="1"/>
          </p:cNvSpPr>
          <p:nvPr>
            <p:ph idx="1"/>
          </p:nvPr>
        </p:nvSpPr>
        <p:spPr>
          <a:xfrm>
            <a:off x="457200" y="1143000"/>
            <a:ext cx="8229600" cy="2132013"/>
          </a:xfrm>
        </p:spPr>
        <p:txBody>
          <a:bodyPr lIns="0" tIns="20320" rIns="0" bIns="0">
            <a:spAutoFit/>
          </a:bodyPr>
          <a:lstStyle/>
          <a:p>
            <a:pPr marL="393700">
              <a:lnSpc>
                <a:spcPct val="98000"/>
              </a:lnSpc>
              <a:spcBef>
                <a:spcPts val="163"/>
              </a:spcBef>
              <a:buFont typeface="Wingdings 3" pitchFamily="18" charset="2"/>
              <a:buChar char="•"/>
              <a:tabLst>
                <a:tab pos="393700" algn="l"/>
                <a:tab pos="3462338" algn="l"/>
                <a:tab pos="6946900" algn="l"/>
              </a:tabLst>
            </a:pPr>
            <a:r>
              <a:rPr lang="en-US" sz="2000" smtClean="0"/>
              <a:t>The effects of fiber-birefringence on the polarization states of an optical are  another source of pulse broadening. </a:t>
            </a:r>
            <a:r>
              <a:rPr lang="en-US" sz="2000" b="1" smtClean="0">
                <a:latin typeface="Times New Roman" pitchFamily="18" charset="0"/>
                <a:cs typeface="Times New Roman" pitchFamily="18" charset="0"/>
              </a:rPr>
              <a:t>Polarization mode dispersion </a:t>
            </a:r>
            <a:r>
              <a:rPr lang="en-US" sz="2000" smtClean="0"/>
              <a:t>(PMD)  is due to slightly different velocity for each polarization mode because of  the lack of perfectly symmetric &amp; anisotropicity of the fiber. If the group  velocities of two orthogonal polarization modes are  </a:t>
            </a:r>
            <a:r>
              <a:rPr lang="en-US" sz="2000" i="1" baseline="-6000" smtClean="0">
                <a:latin typeface="Times New Roman" pitchFamily="18" charset="0"/>
                <a:cs typeface="Times New Roman" pitchFamily="18" charset="0"/>
              </a:rPr>
              <a:t>v</a:t>
            </a:r>
            <a:r>
              <a:rPr lang="en-US" sz="2000" i="1" baseline="-34000" smtClean="0">
                <a:latin typeface="Times New Roman" pitchFamily="18" charset="0"/>
                <a:cs typeface="Times New Roman" pitchFamily="18" charset="0"/>
              </a:rPr>
              <a:t>gx </a:t>
            </a:r>
            <a:r>
              <a:rPr lang="en-US" sz="2000" baseline="-6000" smtClean="0"/>
              <a:t>and </a:t>
            </a:r>
            <a:r>
              <a:rPr lang="en-US" sz="2000" i="1" baseline="-6000" smtClean="0">
                <a:latin typeface="Times New Roman" pitchFamily="18" charset="0"/>
                <a:cs typeface="Times New Roman" pitchFamily="18" charset="0"/>
              </a:rPr>
              <a:t>v</a:t>
            </a:r>
            <a:r>
              <a:rPr lang="en-US" sz="2000" i="1" baseline="-34000" smtClean="0">
                <a:latin typeface="Times New Roman" pitchFamily="18" charset="0"/>
                <a:cs typeface="Times New Roman" pitchFamily="18" charset="0"/>
              </a:rPr>
              <a:t>gy	</a:t>
            </a:r>
            <a:r>
              <a:rPr lang="en-US" sz="2000" smtClean="0"/>
              <a:t>then the  differential time delay </a:t>
            </a:r>
            <a:r>
              <a:rPr lang="en-US" sz="2000" baseline="3000" smtClean="0">
                <a:latin typeface="Symbol" pitchFamily="18" charset="2"/>
                <a:ea typeface="Symbol" pitchFamily="18" charset="2"/>
                <a:cs typeface="Symbol" pitchFamily="18" charset="2"/>
              </a:rPr>
              <a:t></a:t>
            </a:r>
            <a:r>
              <a:rPr lang="en-US" sz="2000" i="1" baseline="2000" smtClean="0">
                <a:latin typeface="Symbol" pitchFamily="18" charset="2"/>
                <a:ea typeface="Symbol" pitchFamily="18" charset="2"/>
                <a:cs typeface="Symbol" pitchFamily="18" charset="2"/>
              </a:rPr>
              <a:t></a:t>
            </a:r>
            <a:r>
              <a:rPr lang="en-US" sz="2000" i="1" baseline="2000" smtClean="0"/>
              <a:t> </a:t>
            </a:r>
            <a:r>
              <a:rPr lang="en-US" sz="2000" i="1" baseline="-18000" smtClean="0">
                <a:latin typeface="Times New Roman" pitchFamily="18" charset="0"/>
                <a:cs typeface="Times New Roman" pitchFamily="18" charset="0"/>
              </a:rPr>
              <a:t>pol</a:t>
            </a:r>
            <a:r>
              <a:rPr lang="en-US" sz="2000" smtClean="0"/>
              <a:t>between these two polarization over a  distance </a:t>
            </a:r>
            <a:r>
              <a:rPr lang="en-US" sz="2000" i="1" smtClean="0">
                <a:latin typeface="Times New Roman" pitchFamily="18" charset="0"/>
                <a:cs typeface="Times New Roman" pitchFamily="18" charset="0"/>
              </a:rPr>
              <a:t>L </a:t>
            </a:r>
            <a:r>
              <a:rPr lang="en-US" sz="2000" smtClean="0"/>
              <a:t>i</a:t>
            </a:r>
            <a:r>
              <a:rPr lang="en-US" sz="1600" smtClean="0"/>
              <a:t>s</a:t>
            </a:r>
            <a:endParaRPr lang="en-US" sz="1600" smtClean="0">
              <a:latin typeface="Times New Roman" pitchFamily="18" charset="0"/>
              <a:cs typeface="Times New Roman" pitchFamily="18" charset="0"/>
            </a:endParaRPr>
          </a:p>
        </p:txBody>
      </p:sp>
      <p:sp>
        <p:nvSpPr>
          <p:cNvPr id="27" name="object 27"/>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57348" name="Slide Number Placeholder 27"/>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99054316-33A6-490C-BABD-5688DFA4C8DA}" type="slidenum">
              <a:rPr lang="en-IN"/>
              <a:pPr>
                <a:defRPr/>
              </a:pPr>
              <a:t>49</a:t>
            </a:fld>
            <a:endParaRPr lang="en-IN"/>
          </a:p>
        </p:txBody>
      </p:sp>
      <p:sp>
        <p:nvSpPr>
          <p:cNvPr id="3" name="object 3"/>
          <p:cNvSpPr txBox="1"/>
          <p:nvPr/>
        </p:nvSpPr>
        <p:spPr>
          <a:xfrm>
            <a:off x="536575" y="4749800"/>
            <a:ext cx="7437438" cy="330200"/>
          </a:xfrm>
          <a:prstGeom prst="rect">
            <a:avLst/>
          </a:prstGeom>
        </p:spPr>
        <p:txBody>
          <a:bodyPr lIns="0" tIns="12700" rIns="0" bIns="0">
            <a:spAutoFit/>
          </a:bodyPr>
          <a:lstStyle/>
          <a:p>
            <a:pPr marL="355600" indent="-343535">
              <a:spcBef>
                <a:spcPts val="100"/>
              </a:spcBef>
              <a:buFontTx/>
              <a:buChar char="•"/>
              <a:tabLst>
                <a:tab pos="355600" algn="l"/>
                <a:tab pos="356235" algn="l"/>
              </a:tabLst>
              <a:defRPr/>
            </a:pPr>
            <a:r>
              <a:rPr sz="2000" dirty="0">
                <a:latin typeface="Times New Roman"/>
                <a:cs typeface="Times New Roman"/>
              </a:rPr>
              <a:t>The </a:t>
            </a:r>
            <a:r>
              <a:rPr sz="2000" spc="-5" dirty="0">
                <a:latin typeface="Times New Roman"/>
                <a:cs typeface="Times New Roman"/>
              </a:rPr>
              <a:t>rms </a:t>
            </a:r>
            <a:r>
              <a:rPr sz="2000" dirty="0">
                <a:latin typeface="Times New Roman"/>
                <a:cs typeface="Times New Roman"/>
              </a:rPr>
              <a:t>value of the </a:t>
            </a:r>
            <a:r>
              <a:rPr sz="2000" spc="-5" dirty="0">
                <a:latin typeface="Times New Roman"/>
                <a:cs typeface="Times New Roman"/>
              </a:rPr>
              <a:t>differential </a:t>
            </a:r>
            <a:r>
              <a:rPr sz="2000" dirty="0">
                <a:latin typeface="Times New Roman"/>
                <a:cs typeface="Times New Roman"/>
              </a:rPr>
              <a:t>group delay can be </a:t>
            </a:r>
            <a:r>
              <a:rPr sz="2000" spc="-5" dirty="0">
                <a:latin typeface="Times New Roman"/>
                <a:cs typeface="Times New Roman"/>
              </a:rPr>
              <a:t>approximated</a:t>
            </a:r>
            <a:r>
              <a:rPr sz="2000" spc="-160" dirty="0">
                <a:latin typeface="Times New Roman"/>
                <a:cs typeface="Times New Roman"/>
              </a:rPr>
              <a:t> </a:t>
            </a:r>
            <a:r>
              <a:rPr sz="2000" dirty="0">
                <a:latin typeface="Times New Roman"/>
                <a:cs typeface="Times New Roman"/>
              </a:rPr>
              <a:t>as:</a:t>
            </a:r>
            <a:endParaRPr sz="2000">
              <a:latin typeface="Times New Roman"/>
              <a:cs typeface="Times New Roman"/>
            </a:endParaRPr>
          </a:p>
        </p:txBody>
      </p:sp>
      <p:sp>
        <p:nvSpPr>
          <p:cNvPr id="52231" name="object 5"/>
          <p:cNvSpPr>
            <a:spLocks noChangeArrowheads="1"/>
          </p:cNvSpPr>
          <p:nvPr/>
        </p:nvSpPr>
        <p:spPr bwMode="auto">
          <a:xfrm>
            <a:off x="4152900" y="3668713"/>
            <a:ext cx="400050" cy="0"/>
          </a:xfrm>
          <a:custGeom>
            <a:avLst/>
            <a:gdLst>
              <a:gd name="T0" fmla="*/ 0 w 399414"/>
              <a:gd name="T1" fmla="*/ 399414 w 399414"/>
            </a:gdLst>
            <a:ahLst/>
            <a:cxnLst/>
            <a:rect l="T0" t="0" r="T1" b="0"/>
            <a:pathLst>
              <a:path w="399414">
                <a:moveTo>
                  <a:pt x="0" y="0"/>
                </a:moveTo>
                <a:lnTo>
                  <a:pt x="399310" y="0"/>
                </a:lnTo>
              </a:path>
            </a:pathLst>
          </a:custGeom>
          <a:noFill/>
          <a:ln w="136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32" name="object 6"/>
          <p:cNvSpPr>
            <a:spLocks noChangeArrowheads="1"/>
          </p:cNvSpPr>
          <p:nvPr/>
        </p:nvSpPr>
        <p:spPr bwMode="auto">
          <a:xfrm>
            <a:off x="4854575" y="3668713"/>
            <a:ext cx="401638" cy="0"/>
          </a:xfrm>
          <a:custGeom>
            <a:avLst/>
            <a:gdLst>
              <a:gd name="T0" fmla="*/ 0 w 402589"/>
              <a:gd name="T1" fmla="*/ 402589 w 402589"/>
            </a:gdLst>
            <a:ahLst/>
            <a:cxnLst/>
            <a:rect l="T0" t="0" r="T1" b="0"/>
            <a:pathLst>
              <a:path w="402589">
                <a:moveTo>
                  <a:pt x="0" y="0"/>
                </a:moveTo>
                <a:lnTo>
                  <a:pt x="402591" y="0"/>
                </a:lnTo>
              </a:path>
            </a:pathLst>
          </a:custGeom>
          <a:noFill/>
          <a:ln w="136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33" name="object 7"/>
          <p:cNvSpPr>
            <a:spLocks noChangeArrowheads="1"/>
          </p:cNvSpPr>
          <p:nvPr/>
        </p:nvSpPr>
        <p:spPr bwMode="auto">
          <a:xfrm>
            <a:off x="4114800" y="3192463"/>
            <a:ext cx="0" cy="952500"/>
          </a:xfrm>
          <a:custGeom>
            <a:avLst/>
            <a:gdLst>
              <a:gd name="T0" fmla="*/ 0 h 952500"/>
              <a:gd name="T1" fmla="*/ 952500 h 952500"/>
            </a:gdLst>
            <a:ahLst/>
            <a:cxnLst/>
            <a:rect l="0" t="T0" r="0" b="T1"/>
            <a:pathLst>
              <a:path h="952500">
                <a:moveTo>
                  <a:pt x="0" y="0"/>
                </a:moveTo>
                <a:lnTo>
                  <a:pt x="0" y="952280"/>
                </a:lnTo>
              </a:path>
            </a:pathLst>
          </a:custGeom>
          <a:noFill/>
          <a:ln w="1370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34" name="object 8"/>
          <p:cNvSpPr>
            <a:spLocks noChangeArrowheads="1"/>
          </p:cNvSpPr>
          <p:nvPr/>
        </p:nvSpPr>
        <p:spPr bwMode="auto">
          <a:xfrm>
            <a:off x="5287963" y="3192463"/>
            <a:ext cx="0" cy="952500"/>
          </a:xfrm>
          <a:custGeom>
            <a:avLst/>
            <a:gdLst>
              <a:gd name="T0" fmla="*/ 0 h 952500"/>
              <a:gd name="T1" fmla="*/ 952500 h 952500"/>
            </a:gdLst>
            <a:ahLst/>
            <a:cxnLst/>
            <a:rect l="0" t="T0" r="0" b="T1"/>
            <a:pathLst>
              <a:path h="952500">
                <a:moveTo>
                  <a:pt x="0" y="0"/>
                </a:moveTo>
                <a:lnTo>
                  <a:pt x="0" y="952280"/>
                </a:lnTo>
              </a:path>
            </a:pathLst>
          </a:custGeom>
          <a:noFill/>
          <a:ln w="1370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 name="object 9"/>
          <p:cNvSpPr txBox="1"/>
          <p:nvPr/>
        </p:nvSpPr>
        <p:spPr>
          <a:xfrm>
            <a:off x="4311650" y="3879850"/>
            <a:ext cx="920750" cy="247650"/>
          </a:xfrm>
          <a:prstGeom prst="rect">
            <a:avLst/>
          </a:prstGeom>
        </p:spPr>
        <p:txBody>
          <a:bodyPr lIns="0" tIns="13970" rIns="0" bIns="0">
            <a:spAutoFit/>
          </a:bodyPr>
          <a:lstStyle/>
          <a:p>
            <a:pPr marL="12700">
              <a:spcBef>
                <a:spcPts val="110"/>
              </a:spcBef>
              <a:tabLst>
                <a:tab pos="712470" algn="l"/>
              </a:tabLst>
              <a:defRPr/>
            </a:pPr>
            <a:r>
              <a:rPr sz="1450" i="1" spc="80" dirty="0">
                <a:latin typeface="Times New Roman"/>
                <a:cs typeface="Times New Roman"/>
              </a:rPr>
              <a:t>g</a:t>
            </a:r>
            <a:r>
              <a:rPr sz="1450" i="1" spc="5" dirty="0">
                <a:latin typeface="Times New Roman"/>
                <a:cs typeface="Times New Roman"/>
              </a:rPr>
              <a:t>x</a:t>
            </a:r>
            <a:r>
              <a:rPr sz="1450" i="1" dirty="0">
                <a:latin typeface="Times New Roman"/>
                <a:cs typeface="Times New Roman"/>
              </a:rPr>
              <a:t>	</a:t>
            </a:r>
            <a:r>
              <a:rPr sz="1450" i="1" spc="80" dirty="0">
                <a:latin typeface="Times New Roman"/>
                <a:cs typeface="Times New Roman"/>
              </a:rPr>
              <a:t>gy</a:t>
            </a:r>
            <a:endParaRPr sz="1450">
              <a:latin typeface="Times New Roman"/>
              <a:cs typeface="Times New Roman"/>
            </a:endParaRPr>
          </a:p>
        </p:txBody>
      </p:sp>
      <p:sp>
        <p:nvSpPr>
          <p:cNvPr id="10" name="object 10"/>
          <p:cNvSpPr txBox="1"/>
          <p:nvPr/>
        </p:nvSpPr>
        <p:spPr>
          <a:xfrm>
            <a:off x="3481388" y="3630613"/>
            <a:ext cx="293687" cy="247650"/>
          </a:xfrm>
          <a:prstGeom prst="rect">
            <a:avLst/>
          </a:prstGeom>
        </p:spPr>
        <p:txBody>
          <a:bodyPr lIns="0" tIns="13970" rIns="0" bIns="0">
            <a:spAutoFit/>
          </a:bodyPr>
          <a:lstStyle/>
          <a:p>
            <a:pPr marL="12700">
              <a:spcBef>
                <a:spcPts val="110"/>
              </a:spcBef>
              <a:defRPr/>
            </a:pPr>
            <a:r>
              <a:rPr sz="1450" i="1" spc="80" dirty="0">
                <a:latin typeface="Times New Roman"/>
                <a:cs typeface="Times New Roman"/>
              </a:rPr>
              <a:t>pol</a:t>
            </a:r>
            <a:endParaRPr sz="1450">
              <a:latin typeface="Times New Roman"/>
              <a:cs typeface="Times New Roman"/>
            </a:endParaRPr>
          </a:p>
        </p:txBody>
      </p:sp>
      <p:sp>
        <p:nvSpPr>
          <p:cNvPr id="11" name="object 11"/>
          <p:cNvSpPr txBox="1"/>
          <p:nvPr/>
        </p:nvSpPr>
        <p:spPr>
          <a:xfrm>
            <a:off x="4157663" y="3667125"/>
            <a:ext cx="866775" cy="407988"/>
          </a:xfrm>
          <a:prstGeom prst="rect">
            <a:avLst/>
          </a:prstGeom>
        </p:spPr>
        <p:txBody>
          <a:bodyPr lIns="0" tIns="13335" rIns="0" bIns="0">
            <a:spAutoFit/>
          </a:bodyPr>
          <a:lstStyle/>
          <a:p>
            <a:pPr marL="12700">
              <a:spcBef>
                <a:spcPts val="105"/>
              </a:spcBef>
              <a:tabLst>
                <a:tab pos="712470" algn="l"/>
              </a:tabLst>
              <a:defRPr/>
            </a:pPr>
            <a:r>
              <a:rPr sz="2500" i="1" spc="5" dirty="0">
                <a:latin typeface="Times New Roman"/>
                <a:cs typeface="Times New Roman"/>
              </a:rPr>
              <a:t>v	v</a:t>
            </a:r>
            <a:endParaRPr sz="2500">
              <a:latin typeface="Times New Roman"/>
              <a:cs typeface="Times New Roman"/>
            </a:endParaRPr>
          </a:p>
        </p:txBody>
      </p:sp>
      <p:sp>
        <p:nvSpPr>
          <p:cNvPr id="12" name="object 12"/>
          <p:cNvSpPr txBox="1"/>
          <p:nvPr/>
        </p:nvSpPr>
        <p:spPr>
          <a:xfrm>
            <a:off x="4232275" y="3216275"/>
            <a:ext cx="955675" cy="407988"/>
          </a:xfrm>
          <a:prstGeom prst="rect">
            <a:avLst/>
          </a:prstGeom>
        </p:spPr>
        <p:txBody>
          <a:bodyPr lIns="0" tIns="13335" rIns="0" bIns="0">
            <a:spAutoFit/>
          </a:bodyPr>
          <a:lstStyle/>
          <a:p>
            <a:pPr marL="38100">
              <a:spcBef>
                <a:spcPts val="105"/>
              </a:spcBef>
              <a:tabLst>
                <a:tab pos="385445" algn="l"/>
                <a:tab pos="739775" algn="l"/>
              </a:tabLst>
              <a:defRPr/>
            </a:pPr>
            <a:r>
              <a:rPr sz="2500" i="1" spc="5" dirty="0">
                <a:latin typeface="Times New Roman"/>
                <a:cs typeface="Times New Roman"/>
              </a:rPr>
              <a:t>L	</a:t>
            </a:r>
            <a:r>
              <a:rPr sz="3750" spc="7" baseline="-35555" dirty="0">
                <a:latin typeface="Symbol"/>
                <a:cs typeface="Symbol"/>
              </a:rPr>
              <a:t></a:t>
            </a:r>
            <a:r>
              <a:rPr sz="3750" spc="7" baseline="-35555" dirty="0">
                <a:latin typeface="Times New Roman"/>
                <a:cs typeface="Times New Roman"/>
              </a:rPr>
              <a:t>	</a:t>
            </a:r>
            <a:r>
              <a:rPr sz="2500" i="1" spc="5" dirty="0">
                <a:latin typeface="Times New Roman"/>
                <a:cs typeface="Times New Roman"/>
              </a:rPr>
              <a:t>L</a:t>
            </a:r>
            <a:endParaRPr sz="2500">
              <a:latin typeface="Times New Roman"/>
              <a:cs typeface="Times New Roman"/>
            </a:endParaRPr>
          </a:p>
        </p:txBody>
      </p:sp>
      <p:sp>
        <p:nvSpPr>
          <p:cNvPr id="13" name="object 13"/>
          <p:cNvSpPr txBox="1"/>
          <p:nvPr/>
        </p:nvSpPr>
        <p:spPr>
          <a:xfrm>
            <a:off x="3082925" y="3400425"/>
            <a:ext cx="957263" cy="428625"/>
          </a:xfrm>
          <a:prstGeom prst="rect">
            <a:avLst/>
          </a:prstGeom>
        </p:spPr>
        <p:txBody>
          <a:bodyPr lIns="0" tIns="11430" rIns="0" bIns="0">
            <a:spAutoFit/>
          </a:bodyPr>
          <a:lstStyle/>
          <a:p>
            <a:pPr marL="12700">
              <a:spcBef>
                <a:spcPts val="90"/>
              </a:spcBef>
              <a:tabLst>
                <a:tab pos="768350" algn="l"/>
              </a:tabLst>
              <a:defRPr/>
            </a:pPr>
            <a:r>
              <a:rPr sz="2500" spc="10" dirty="0">
                <a:latin typeface="Symbol"/>
                <a:cs typeface="Symbol"/>
              </a:rPr>
              <a:t></a:t>
            </a:r>
            <a:r>
              <a:rPr sz="2650" i="1" spc="-65" dirty="0">
                <a:latin typeface="Symbol"/>
                <a:cs typeface="Symbol"/>
              </a:rPr>
              <a:t></a:t>
            </a:r>
            <a:r>
              <a:rPr sz="2650" dirty="0">
                <a:latin typeface="Times New Roman"/>
                <a:cs typeface="Times New Roman"/>
              </a:rPr>
              <a:t>	</a:t>
            </a:r>
            <a:r>
              <a:rPr sz="2500" spc="5" dirty="0">
                <a:latin typeface="Symbol"/>
                <a:cs typeface="Symbol"/>
              </a:rPr>
              <a:t></a:t>
            </a:r>
            <a:endParaRPr sz="2500">
              <a:latin typeface="Symbol"/>
              <a:cs typeface="Symbol"/>
            </a:endParaRPr>
          </a:p>
        </p:txBody>
      </p:sp>
      <p:sp>
        <p:nvSpPr>
          <p:cNvPr id="52240" name="object 15"/>
          <p:cNvSpPr>
            <a:spLocks noChangeArrowheads="1"/>
          </p:cNvSpPr>
          <p:nvPr/>
        </p:nvSpPr>
        <p:spPr bwMode="auto">
          <a:xfrm>
            <a:off x="2886075" y="5407025"/>
            <a:ext cx="87313" cy="252413"/>
          </a:xfrm>
          <a:custGeom>
            <a:avLst/>
            <a:gdLst>
              <a:gd name="T0" fmla="*/ 0 w 86994"/>
              <a:gd name="T1" fmla="*/ 0 h 253364"/>
              <a:gd name="T2" fmla="*/ 86994 w 86994"/>
              <a:gd name="T3" fmla="*/ 253364 h 253364"/>
            </a:gdLst>
            <a:ahLst/>
            <a:cxnLst/>
            <a:rect l="T0" t="T1" r="T2" b="T3"/>
            <a:pathLst>
              <a:path w="86994" h="253364">
                <a:moveTo>
                  <a:pt x="86455" y="0"/>
                </a:moveTo>
                <a:lnTo>
                  <a:pt x="0" y="252890"/>
                </a:lnTo>
              </a:path>
            </a:pathLst>
          </a:custGeom>
          <a:noFill/>
          <a:ln w="14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1" name="object 16"/>
          <p:cNvSpPr>
            <a:spLocks noChangeArrowheads="1"/>
          </p:cNvSpPr>
          <p:nvPr/>
        </p:nvSpPr>
        <p:spPr bwMode="auto">
          <a:xfrm>
            <a:off x="2886075" y="5659438"/>
            <a:ext cx="87313" cy="252412"/>
          </a:xfrm>
          <a:custGeom>
            <a:avLst/>
            <a:gdLst>
              <a:gd name="T0" fmla="*/ 0 w 86994"/>
              <a:gd name="T1" fmla="*/ 0 h 252729"/>
              <a:gd name="T2" fmla="*/ 86994 w 86994"/>
              <a:gd name="T3" fmla="*/ 252729 h 252729"/>
            </a:gdLst>
            <a:ahLst/>
            <a:cxnLst/>
            <a:rect l="T0" t="T1" r="T2" b="T3"/>
            <a:pathLst>
              <a:path w="86994" h="252729">
                <a:moveTo>
                  <a:pt x="0" y="0"/>
                </a:moveTo>
                <a:lnTo>
                  <a:pt x="86455" y="252169"/>
                </a:lnTo>
              </a:path>
            </a:pathLst>
          </a:custGeom>
          <a:noFill/>
          <a:ln w="14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2" name="object 17"/>
          <p:cNvSpPr>
            <a:spLocks noChangeArrowheads="1"/>
          </p:cNvSpPr>
          <p:nvPr/>
        </p:nvSpPr>
        <p:spPr bwMode="auto">
          <a:xfrm>
            <a:off x="3781425" y="5407025"/>
            <a:ext cx="87313" cy="252413"/>
          </a:xfrm>
          <a:custGeom>
            <a:avLst/>
            <a:gdLst>
              <a:gd name="T0" fmla="*/ 0 w 86995"/>
              <a:gd name="T1" fmla="*/ 0 h 253364"/>
              <a:gd name="T2" fmla="*/ 86995 w 86995"/>
              <a:gd name="T3" fmla="*/ 253364 h 253364"/>
            </a:gdLst>
            <a:ahLst/>
            <a:cxnLst/>
            <a:rect l="T0" t="T1" r="T2" b="T3"/>
            <a:pathLst>
              <a:path w="86995" h="253364">
                <a:moveTo>
                  <a:pt x="0" y="0"/>
                </a:moveTo>
                <a:lnTo>
                  <a:pt x="86452" y="252890"/>
                </a:lnTo>
              </a:path>
            </a:pathLst>
          </a:custGeom>
          <a:noFill/>
          <a:ln w="1462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3" name="object 18"/>
          <p:cNvSpPr>
            <a:spLocks noChangeArrowheads="1"/>
          </p:cNvSpPr>
          <p:nvPr/>
        </p:nvSpPr>
        <p:spPr bwMode="auto">
          <a:xfrm>
            <a:off x="3781425" y="5659438"/>
            <a:ext cx="87313" cy="252412"/>
          </a:xfrm>
          <a:custGeom>
            <a:avLst/>
            <a:gdLst>
              <a:gd name="T0" fmla="*/ 0 w 86995"/>
              <a:gd name="T1" fmla="*/ 0 h 252729"/>
              <a:gd name="T2" fmla="*/ 86995 w 86995"/>
              <a:gd name="T3" fmla="*/ 252729 h 252729"/>
            </a:gdLst>
            <a:ahLst/>
            <a:cxnLst/>
            <a:rect l="T0" t="T1" r="T2" b="T3"/>
            <a:pathLst>
              <a:path w="86995" h="252729">
                <a:moveTo>
                  <a:pt x="86452" y="0"/>
                </a:moveTo>
                <a:lnTo>
                  <a:pt x="0" y="252169"/>
                </a:lnTo>
              </a:path>
            </a:pathLst>
          </a:custGeom>
          <a:noFill/>
          <a:ln w="14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4" name="object 19"/>
          <p:cNvSpPr>
            <a:spLocks noChangeArrowheads="1"/>
          </p:cNvSpPr>
          <p:nvPr/>
        </p:nvSpPr>
        <p:spPr bwMode="auto">
          <a:xfrm>
            <a:off x="5029200" y="5637213"/>
            <a:ext cx="46038" cy="25400"/>
          </a:xfrm>
          <a:custGeom>
            <a:avLst/>
            <a:gdLst>
              <a:gd name="T0" fmla="*/ 0 w 45720"/>
              <a:gd name="T1" fmla="*/ 0 h 26035"/>
              <a:gd name="T2" fmla="*/ 45720 w 45720"/>
              <a:gd name="T3" fmla="*/ 26035 h 26035"/>
            </a:gdLst>
            <a:ahLst/>
            <a:cxnLst/>
            <a:rect l="T0" t="T1" r="T2" b="T3"/>
            <a:pathLst>
              <a:path w="45720" h="26035">
                <a:moveTo>
                  <a:pt x="0" y="25930"/>
                </a:moveTo>
                <a:lnTo>
                  <a:pt x="45454" y="0"/>
                </a:lnTo>
              </a:path>
            </a:pathLst>
          </a:custGeom>
          <a:noFill/>
          <a:ln w="1445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5" name="object 20"/>
          <p:cNvSpPr>
            <a:spLocks noChangeArrowheads="1"/>
          </p:cNvSpPr>
          <p:nvPr/>
        </p:nvSpPr>
        <p:spPr bwMode="auto">
          <a:xfrm>
            <a:off x="5075238" y="5645150"/>
            <a:ext cx="65087" cy="117475"/>
          </a:xfrm>
          <a:custGeom>
            <a:avLst/>
            <a:gdLst>
              <a:gd name="T0" fmla="*/ 0 w 66039"/>
              <a:gd name="T1" fmla="*/ 0 h 118745"/>
              <a:gd name="T2" fmla="*/ 66039 w 66039"/>
              <a:gd name="T3" fmla="*/ 118745 h 118745"/>
            </a:gdLst>
            <a:ahLst/>
            <a:cxnLst/>
            <a:rect l="T0" t="T1" r="T2" b="T3"/>
            <a:pathLst>
              <a:path w="66039" h="118745">
                <a:moveTo>
                  <a:pt x="0" y="0"/>
                </a:moveTo>
                <a:lnTo>
                  <a:pt x="65923" y="118167"/>
                </a:lnTo>
              </a:path>
            </a:pathLst>
          </a:custGeom>
          <a:noFill/>
          <a:ln w="2991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6" name="object 21"/>
          <p:cNvSpPr>
            <a:spLocks noChangeArrowheads="1"/>
          </p:cNvSpPr>
          <p:nvPr/>
        </p:nvSpPr>
        <p:spPr bwMode="auto">
          <a:xfrm>
            <a:off x="5148263" y="5410200"/>
            <a:ext cx="87312" cy="352425"/>
          </a:xfrm>
          <a:custGeom>
            <a:avLst/>
            <a:gdLst>
              <a:gd name="T0" fmla="*/ 0 w 87629"/>
              <a:gd name="T1" fmla="*/ 0 h 353060"/>
              <a:gd name="T2" fmla="*/ 87629 w 87629"/>
              <a:gd name="T3" fmla="*/ 353060 h 353060"/>
            </a:gdLst>
            <a:ahLst/>
            <a:cxnLst/>
            <a:rect l="T0" t="T1" r="T2" b="T3"/>
            <a:pathLst>
              <a:path w="87629" h="353060">
                <a:moveTo>
                  <a:pt x="0" y="353031"/>
                </a:moveTo>
                <a:lnTo>
                  <a:pt x="87195" y="0"/>
                </a:lnTo>
              </a:path>
            </a:pathLst>
          </a:custGeom>
          <a:noFill/>
          <a:ln w="14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7" name="object 22"/>
          <p:cNvSpPr>
            <a:spLocks noChangeArrowheads="1"/>
          </p:cNvSpPr>
          <p:nvPr/>
        </p:nvSpPr>
        <p:spPr bwMode="auto">
          <a:xfrm>
            <a:off x="5235575" y="5410200"/>
            <a:ext cx="252413" cy="0"/>
          </a:xfrm>
          <a:custGeom>
            <a:avLst/>
            <a:gdLst>
              <a:gd name="T0" fmla="*/ 0 w 253364"/>
              <a:gd name="T1" fmla="*/ 253364 w 253364"/>
            </a:gdLst>
            <a:ahLst/>
            <a:cxnLst/>
            <a:rect l="T0" t="0" r="T1" b="0"/>
            <a:pathLst>
              <a:path w="253364">
                <a:moveTo>
                  <a:pt x="0" y="0"/>
                </a:moveTo>
                <a:lnTo>
                  <a:pt x="252762" y="0"/>
                </a:lnTo>
              </a:path>
            </a:pathLst>
          </a:custGeom>
          <a:noFill/>
          <a:ln w="14387">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 name="object 23"/>
          <p:cNvSpPr txBox="1"/>
          <p:nvPr/>
        </p:nvSpPr>
        <p:spPr>
          <a:xfrm>
            <a:off x="5256213" y="5381625"/>
            <a:ext cx="227012" cy="450850"/>
          </a:xfrm>
          <a:prstGeom prst="rect">
            <a:avLst/>
          </a:prstGeom>
        </p:spPr>
        <p:txBody>
          <a:bodyPr lIns="0" tIns="11430" rIns="0" bIns="0">
            <a:spAutoFit/>
          </a:bodyPr>
          <a:lstStyle/>
          <a:p>
            <a:pPr marL="12700">
              <a:spcBef>
                <a:spcPts val="90"/>
              </a:spcBef>
              <a:defRPr/>
            </a:pPr>
            <a:r>
              <a:rPr sz="2800" i="1" spc="20" dirty="0">
                <a:latin typeface="Times New Roman"/>
                <a:cs typeface="Times New Roman"/>
              </a:rPr>
              <a:t>L</a:t>
            </a:r>
            <a:endParaRPr sz="2800">
              <a:latin typeface="Times New Roman"/>
              <a:cs typeface="Times New Roman"/>
            </a:endParaRPr>
          </a:p>
        </p:txBody>
      </p:sp>
      <p:sp>
        <p:nvSpPr>
          <p:cNvPr id="24" name="object 24"/>
          <p:cNvSpPr txBox="1"/>
          <p:nvPr/>
        </p:nvSpPr>
        <p:spPr>
          <a:xfrm>
            <a:off x="3932238" y="5468938"/>
            <a:ext cx="1079500" cy="452437"/>
          </a:xfrm>
          <a:prstGeom prst="rect">
            <a:avLst/>
          </a:prstGeom>
        </p:spPr>
        <p:txBody>
          <a:bodyPr lIns="0" tIns="11430" rIns="0" bIns="0">
            <a:spAutoFit/>
          </a:bodyPr>
          <a:lstStyle/>
          <a:p>
            <a:pPr marL="38100">
              <a:spcBef>
                <a:spcPts val="90"/>
              </a:spcBef>
              <a:defRPr/>
            </a:pPr>
            <a:r>
              <a:rPr sz="4200" spc="30" baseline="13888" dirty="0">
                <a:latin typeface="Symbol"/>
                <a:cs typeface="Symbol"/>
              </a:rPr>
              <a:t></a:t>
            </a:r>
            <a:r>
              <a:rPr sz="4200" spc="-67" baseline="13888" dirty="0">
                <a:latin typeface="Times New Roman"/>
                <a:cs typeface="Times New Roman"/>
              </a:rPr>
              <a:t> </a:t>
            </a:r>
            <a:r>
              <a:rPr sz="4200" i="1" spc="44" baseline="13888" dirty="0">
                <a:latin typeface="Times New Roman"/>
                <a:cs typeface="Times New Roman"/>
              </a:rPr>
              <a:t>D</a:t>
            </a:r>
            <a:r>
              <a:rPr sz="1600" i="1" spc="30" dirty="0">
                <a:latin typeface="Times New Roman"/>
                <a:cs typeface="Times New Roman"/>
              </a:rPr>
              <a:t>PMD</a:t>
            </a:r>
            <a:endParaRPr sz="1600">
              <a:latin typeface="Times New Roman"/>
              <a:cs typeface="Times New Roman"/>
            </a:endParaRPr>
          </a:p>
        </p:txBody>
      </p:sp>
      <p:sp>
        <p:nvSpPr>
          <p:cNvPr id="25" name="object 25"/>
          <p:cNvSpPr txBox="1"/>
          <p:nvPr/>
        </p:nvSpPr>
        <p:spPr>
          <a:xfrm>
            <a:off x="2963863" y="5449888"/>
            <a:ext cx="804862" cy="474662"/>
          </a:xfrm>
          <a:prstGeom prst="rect">
            <a:avLst/>
          </a:prstGeom>
        </p:spPr>
        <p:txBody>
          <a:bodyPr lIns="0" tIns="12700" rIns="0" bIns="0">
            <a:spAutoFit/>
          </a:bodyPr>
          <a:lstStyle/>
          <a:p>
            <a:pPr marL="38100">
              <a:spcBef>
                <a:spcPts val="100"/>
              </a:spcBef>
              <a:defRPr/>
            </a:pPr>
            <a:r>
              <a:rPr sz="4200" spc="-44" baseline="13888" dirty="0">
                <a:latin typeface="Symbol"/>
                <a:cs typeface="Symbol"/>
              </a:rPr>
              <a:t></a:t>
            </a:r>
            <a:r>
              <a:rPr sz="4425" i="1" spc="-44" baseline="13182" dirty="0">
                <a:latin typeface="Symbol"/>
                <a:cs typeface="Symbol"/>
              </a:rPr>
              <a:t></a:t>
            </a:r>
            <a:r>
              <a:rPr sz="4425" i="1" spc="-419" baseline="13182" dirty="0">
                <a:latin typeface="Times New Roman"/>
                <a:cs typeface="Times New Roman"/>
              </a:rPr>
              <a:t> </a:t>
            </a:r>
            <a:r>
              <a:rPr sz="1600" i="1" spc="65" dirty="0">
                <a:latin typeface="Times New Roman"/>
                <a:cs typeface="Times New Roman"/>
              </a:rPr>
              <a:t>pol</a:t>
            </a:r>
            <a:endParaRPr sz="16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4175" y="100013"/>
            <a:ext cx="1917700" cy="452437"/>
          </a:xfrm>
        </p:spPr>
        <p:txBody>
          <a:bodyPr lIns="0" tIns="12065" rIns="0" bIns="0" rtlCol="0">
            <a:spAutoFit/>
          </a:bodyPr>
          <a:lstStyle/>
          <a:p>
            <a:pPr marL="12700" fontAlgn="auto">
              <a:spcBef>
                <a:spcPts val="95"/>
              </a:spcBef>
              <a:spcAft>
                <a:spcPts val="0"/>
              </a:spcAft>
              <a:defRPr/>
            </a:pPr>
            <a:r>
              <a:rPr sz="2800" spc="-5" dirty="0">
                <a:latin typeface="Arial"/>
                <a:cs typeface="Arial"/>
              </a:rPr>
              <a:t>Absorption</a:t>
            </a:r>
            <a:endParaRPr sz="2800">
              <a:latin typeface="Arial"/>
              <a:cs typeface="Arial"/>
            </a:endParaRPr>
          </a:p>
        </p:txBody>
      </p:sp>
      <p:sp>
        <p:nvSpPr>
          <p:cNvPr id="7" name="object 7"/>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15364" name="Slide Number Placeholder 7"/>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6EF97BD1-0E4E-443A-9F04-98C790EE2DB2}" type="slidenum">
              <a:rPr lang="en-IN"/>
              <a:pPr>
                <a:defRPr/>
              </a:pPr>
              <a:t>5</a:t>
            </a:fld>
            <a:endParaRPr lang="en-IN"/>
          </a:p>
        </p:txBody>
      </p:sp>
      <p:sp>
        <p:nvSpPr>
          <p:cNvPr id="15365" name="object 6"/>
          <p:cNvSpPr txBox="1">
            <a:spLocks noChangeArrowheads="1"/>
          </p:cNvSpPr>
          <p:nvPr/>
        </p:nvSpPr>
        <p:spPr bwMode="auto">
          <a:xfrm>
            <a:off x="460375" y="509588"/>
            <a:ext cx="8085138"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7804"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713"/>
              </a:spcBef>
            </a:pPr>
            <a:r>
              <a:rPr lang="en-US" sz="2400" b="1">
                <a:cs typeface="Arial" pitchFamily="34" charset="0"/>
              </a:rPr>
              <a:t>1. </a:t>
            </a:r>
            <a:r>
              <a:rPr lang="en-US" sz="2400" b="1">
                <a:latin typeface="Times New Roman" pitchFamily="18" charset="0"/>
                <a:cs typeface="Times New Roman" pitchFamily="18" charset="0"/>
              </a:rPr>
              <a:t>Absorption by atomic defects</a:t>
            </a:r>
            <a:endParaRPr lang="en-US" sz="2400">
              <a:latin typeface="Times New Roman" pitchFamily="18" charset="0"/>
              <a:cs typeface="Times New Roman" pitchFamily="18" charset="0"/>
            </a:endParaRPr>
          </a:p>
          <a:p>
            <a:pPr eaLnBrk="1" hangingPunct="1">
              <a:lnSpc>
                <a:spcPct val="101000"/>
              </a:lnSpc>
              <a:spcBef>
                <a:spcPts val="1863"/>
              </a:spcBef>
            </a:pPr>
            <a:r>
              <a:rPr lang="en-US" sz="2400" b="1">
                <a:latin typeface="Times New Roman" pitchFamily="18" charset="0"/>
                <a:cs typeface="Times New Roman" pitchFamily="18" charset="0"/>
              </a:rPr>
              <a:t>Atomic defects </a:t>
            </a:r>
            <a:r>
              <a:rPr lang="en-US" sz="2400">
                <a:latin typeface="Times New Roman" pitchFamily="18" charset="0"/>
                <a:cs typeface="Times New Roman" pitchFamily="18" charset="0"/>
              </a:rPr>
              <a:t>are imperfections in the atomic structure  of the fiber material.</a:t>
            </a:r>
          </a:p>
          <a:p>
            <a:pPr eaLnBrk="1" hangingPunct="1">
              <a:spcBef>
                <a:spcPts val="1438"/>
              </a:spcBef>
            </a:pPr>
            <a:r>
              <a:rPr lang="en-US" sz="2400" b="1">
                <a:latin typeface="Times New Roman" pitchFamily="18" charset="0"/>
                <a:cs typeface="Times New Roman" pitchFamily="18" charset="0"/>
              </a:rPr>
              <a:t>Examples:</a:t>
            </a:r>
            <a:endParaRPr lang="en-US" sz="2400">
              <a:latin typeface="Times New Roman" pitchFamily="18" charset="0"/>
              <a:cs typeface="Times New Roman" pitchFamily="18" charset="0"/>
            </a:endParaRPr>
          </a:p>
          <a:p>
            <a:pPr eaLnBrk="1" hangingPunct="1">
              <a:spcBef>
                <a:spcPts val="1438"/>
              </a:spcBef>
              <a:buSzPct val="96000"/>
              <a:buFontTx/>
              <a:buChar char="•"/>
            </a:pPr>
            <a:r>
              <a:rPr lang="en-US" sz="2400">
                <a:latin typeface="Times New Roman" pitchFamily="18" charset="0"/>
                <a:cs typeface="Times New Roman" pitchFamily="18" charset="0"/>
              </a:rPr>
              <a:t> Missing  of molecules</a:t>
            </a:r>
          </a:p>
          <a:p>
            <a:pPr eaLnBrk="1" hangingPunct="1">
              <a:spcBef>
                <a:spcPts val="1450"/>
              </a:spcBef>
              <a:buSzPct val="96000"/>
              <a:buFontTx/>
              <a:buChar char="•"/>
            </a:pPr>
            <a:r>
              <a:rPr lang="en-US" sz="2400">
                <a:latin typeface="Times New Roman" pitchFamily="18" charset="0"/>
                <a:cs typeface="Times New Roman" pitchFamily="18" charset="0"/>
              </a:rPr>
              <a:t> High density clusters of atom groups</a:t>
            </a:r>
          </a:p>
          <a:p>
            <a:pPr eaLnBrk="1" hangingPunct="1">
              <a:spcBef>
                <a:spcPts val="1438"/>
              </a:spcBef>
              <a:buSzPct val="96000"/>
              <a:buFontTx/>
              <a:buChar char="•"/>
            </a:pPr>
            <a:r>
              <a:rPr lang="en-US" sz="2400">
                <a:latin typeface="Times New Roman" pitchFamily="18" charset="0"/>
                <a:cs typeface="Times New Roman" pitchFamily="18" charset="0"/>
              </a:rPr>
              <a:t> Oxygen defects in the glass structure.</a:t>
            </a:r>
          </a:p>
        </p:txBody>
      </p:sp>
      <p:sp>
        <p:nvSpPr>
          <p:cNvPr id="15366" name="object 5"/>
          <p:cNvSpPr txBox="1">
            <a:spLocks noChangeArrowheads="1"/>
          </p:cNvSpPr>
          <p:nvPr/>
        </p:nvSpPr>
        <p:spPr bwMode="auto">
          <a:xfrm>
            <a:off x="304800" y="4730750"/>
            <a:ext cx="848201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lIns="0" tIns="39370" rIns="0" bIns="0">
            <a:spAutoFit/>
          </a:bodyPr>
          <a:lstStyle>
            <a:lvl1pPr marL="198438" indent="-107950" eaLnBrk="0" hangingPunct="0">
              <a:tabLst>
                <a:tab pos="198438" algn="l"/>
              </a:tabLst>
              <a:defRPr>
                <a:solidFill>
                  <a:schemeClr val="tx1"/>
                </a:solidFill>
                <a:latin typeface="Arial" pitchFamily="34" charset="0"/>
              </a:defRPr>
            </a:lvl1pPr>
            <a:lvl2pPr marL="742950" indent="-285750" eaLnBrk="0" hangingPunct="0">
              <a:tabLst>
                <a:tab pos="198438" algn="l"/>
              </a:tabLst>
              <a:defRPr>
                <a:solidFill>
                  <a:schemeClr val="tx1"/>
                </a:solidFill>
                <a:latin typeface="Arial" pitchFamily="34" charset="0"/>
              </a:defRPr>
            </a:lvl2pPr>
            <a:lvl3pPr marL="1143000" indent="-228600" eaLnBrk="0" hangingPunct="0">
              <a:tabLst>
                <a:tab pos="198438" algn="l"/>
              </a:tabLst>
              <a:defRPr>
                <a:solidFill>
                  <a:schemeClr val="tx1"/>
                </a:solidFill>
                <a:latin typeface="Arial" pitchFamily="34" charset="0"/>
              </a:defRPr>
            </a:lvl3pPr>
            <a:lvl4pPr marL="1600200" indent="-228600" eaLnBrk="0" hangingPunct="0">
              <a:tabLst>
                <a:tab pos="198438" algn="l"/>
              </a:tabLst>
              <a:defRPr>
                <a:solidFill>
                  <a:schemeClr val="tx1"/>
                </a:solidFill>
                <a:latin typeface="Arial" pitchFamily="34" charset="0"/>
              </a:defRPr>
            </a:lvl4pPr>
            <a:lvl5pPr marL="2057400" indent="-228600" eaLnBrk="0" hangingPunct="0">
              <a:tabLst>
                <a:tab pos="198438" algn="l"/>
              </a:tabLst>
              <a:defRPr>
                <a:solidFill>
                  <a:schemeClr val="tx1"/>
                </a:solidFill>
                <a:latin typeface="Arial" pitchFamily="34" charset="0"/>
              </a:defRPr>
            </a:lvl5pPr>
            <a:lvl6pPr marL="2514600" indent="-228600" eaLnBrk="0" fontAlgn="base" hangingPunct="0">
              <a:spcBef>
                <a:spcPct val="0"/>
              </a:spcBef>
              <a:spcAft>
                <a:spcPct val="0"/>
              </a:spcAft>
              <a:tabLst>
                <a:tab pos="198438" algn="l"/>
              </a:tabLst>
              <a:defRPr>
                <a:solidFill>
                  <a:schemeClr val="tx1"/>
                </a:solidFill>
                <a:latin typeface="Arial" pitchFamily="34" charset="0"/>
              </a:defRPr>
            </a:lvl6pPr>
            <a:lvl7pPr marL="2971800" indent="-228600" eaLnBrk="0" fontAlgn="base" hangingPunct="0">
              <a:spcBef>
                <a:spcPct val="0"/>
              </a:spcBef>
              <a:spcAft>
                <a:spcPct val="0"/>
              </a:spcAft>
              <a:tabLst>
                <a:tab pos="198438" algn="l"/>
              </a:tabLst>
              <a:defRPr>
                <a:solidFill>
                  <a:schemeClr val="tx1"/>
                </a:solidFill>
                <a:latin typeface="Arial" pitchFamily="34" charset="0"/>
              </a:defRPr>
            </a:lvl7pPr>
            <a:lvl8pPr marL="3429000" indent="-228600" eaLnBrk="0" fontAlgn="base" hangingPunct="0">
              <a:spcBef>
                <a:spcPct val="0"/>
              </a:spcBef>
              <a:spcAft>
                <a:spcPct val="0"/>
              </a:spcAft>
              <a:tabLst>
                <a:tab pos="198438" algn="l"/>
              </a:tabLst>
              <a:defRPr>
                <a:solidFill>
                  <a:schemeClr val="tx1"/>
                </a:solidFill>
                <a:latin typeface="Arial" pitchFamily="34" charset="0"/>
              </a:defRPr>
            </a:lvl8pPr>
            <a:lvl9pPr marL="3886200" indent="-228600" eaLnBrk="0" fontAlgn="base" hangingPunct="0">
              <a:spcBef>
                <a:spcPct val="0"/>
              </a:spcBef>
              <a:spcAft>
                <a:spcPct val="0"/>
              </a:spcAft>
              <a:tabLst>
                <a:tab pos="198438" algn="l"/>
              </a:tabLst>
              <a:defRPr>
                <a:solidFill>
                  <a:schemeClr val="tx1"/>
                </a:solidFill>
                <a:latin typeface="Arial" pitchFamily="34" charset="0"/>
              </a:defRPr>
            </a:lvl9pPr>
          </a:lstStyle>
          <a:p>
            <a:pPr eaLnBrk="1" hangingPunct="1">
              <a:spcBef>
                <a:spcPts val="313"/>
              </a:spcBef>
              <a:buSzPct val="96000"/>
              <a:buFontTx/>
              <a:buChar char="•"/>
            </a:pPr>
            <a:r>
              <a:rPr lang="en-US" sz="2400">
                <a:latin typeface="Times New Roman" pitchFamily="18" charset="0"/>
                <a:cs typeface="Times New Roman" pitchFamily="18" charset="0"/>
              </a:rPr>
              <a:t>Absorption losses arising from these defects are negligible</a:t>
            </a:r>
          </a:p>
          <a:p>
            <a:pPr eaLnBrk="1" hangingPunct="1"/>
            <a:r>
              <a:rPr lang="en-US" sz="2400">
                <a:latin typeface="Times New Roman" pitchFamily="18" charset="0"/>
                <a:cs typeface="Times New Roman" pitchFamily="18" charset="0"/>
              </a:rPr>
              <a:t>compared with intrinsic and impurity absorption.</a:t>
            </a:r>
          </a:p>
          <a:p>
            <a:pPr eaLnBrk="1" hangingPunct="1"/>
            <a:endParaRPr lang="en-US" sz="2500">
              <a:latin typeface="Times New Roman" pitchFamily="18" charset="0"/>
              <a:cs typeface="Times New Roman" pitchFamily="18" charset="0"/>
            </a:endParaRPr>
          </a:p>
          <a:p>
            <a:pPr eaLnBrk="1" hangingPunct="1">
              <a:buSzPct val="96000"/>
              <a:buFontTx/>
              <a:buChar char="•"/>
            </a:pPr>
            <a:r>
              <a:rPr lang="en-US" sz="2400">
                <a:latin typeface="Times New Roman" pitchFamily="18" charset="0"/>
                <a:cs typeface="Times New Roman" pitchFamily="18" charset="0"/>
              </a:rPr>
              <a:t>Can be significant if the fiber is exposed to ionization  radiations</a:t>
            </a:r>
            <a:r>
              <a:rPr lang="en-US" sz="2400" u="sng">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bject 2"/>
          <p:cNvSpPr>
            <a:spLocks noChangeArrowheads="1"/>
          </p:cNvSpPr>
          <p:nvPr/>
        </p:nvSpPr>
        <p:spPr bwMode="auto">
          <a:xfrm>
            <a:off x="4222750" y="1839913"/>
            <a:ext cx="0" cy="503237"/>
          </a:xfrm>
          <a:custGeom>
            <a:avLst/>
            <a:gdLst>
              <a:gd name="T0" fmla="*/ 0 h 504189"/>
              <a:gd name="T1" fmla="*/ 504189 h 504189"/>
            </a:gdLst>
            <a:ahLst/>
            <a:cxnLst/>
            <a:rect l="0" t="T0" r="0" b="T1"/>
            <a:pathLst>
              <a:path h="504189">
                <a:moveTo>
                  <a:pt x="0" y="0"/>
                </a:moveTo>
                <a:lnTo>
                  <a:pt x="0" y="503815"/>
                </a:lnTo>
              </a:path>
            </a:pathLst>
          </a:custGeom>
          <a:noFill/>
          <a:ln w="145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51" name="object 3"/>
          <p:cNvSpPr>
            <a:spLocks noChangeArrowheads="1"/>
          </p:cNvSpPr>
          <p:nvPr/>
        </p:nvSpPr>
        <p:spPr bwMode="auto">
          <a:xfrm>
            <a:off x="5784850" y="1839913"/>
            <a:ext cx="0" cy="503237"/>
          </a:xfrm>
          <a:custGeom>
            <a:avLst/>
            <a:gdLst>
              <a:gd name="T0" fmla="*/ 0 h 504189"/>
              <a:gd name="T1" fmla="*/ 504189 h 504189"/>
            </a:gdLst>
            <a:ahLst/>
            <a:cxnLst/>
            <a:rect l="0" t="T0" r="0" b="T1"/>
            <a:pathLst>
              <a:path h="504189">
                <a:moveTo>
                  <a:pt x="0" y="0"/>
                </a:moveTo>
                <a:lnTo>
                  <a:pt x="0" y="503815"/>
                </a:lnTo>
              </a:path>
            </a:pathLst>
          </a:custGeom>
          <a:noFill/>
          <a:ln w="145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 name="object 4"/>
          <p:cNvSpPr txBox="1"/>
          <p:nvPr/>
        </p:nvSpPr>
        <p:spPr>
          <a:xfrm>
            <a:off x="523875" y="400050"/>
            <a:ext cx="7435850" cy="1868488"/>
          </a:xfrm>
          <a:prstGeom prst="rect">
            <a:avLst/>
          </a:prstGeom>
        </p:spPr>
        <p:txBody>
          <a:bodyPr lIns="0" tIns="13335" rIns="0" bIns="0">
            <a:spAutoFit/>
          </a:bodyPr>
          <a:lstStyle/>
          <a:p>
            <a:pPr marL="656590" algn="ctr">
              <a:spcBef>
                <a:spcPts val="105"/>
              </a:spcBef>
              <a:defRPr/>
            </a:pPr>
            <a:r>
              <a:rPr sz="3200" dirty="0">
                <a:solidFill>
                  <a:srgbClr val="333399"/>
                </a:solidFill>
                <a:latin typeface="Times New Roman"/>
                <a:cs typeface="Times New Roman"/>
              </a:rPr>
              <a:t>Chromatic &amp; </a:t>
            </a:r>
            <a:r>
              <a:rPr sz="3200" spc="-50" dirty="0">
                <a:solidFill>
                  <a:srgbClr val="333399"/>
                </a:solidFill>
                <a:latin typeface="Times New Roman"/>
                <a:cs typeface="Times New Roman"/>
              </a:rPr>
              <a:t>Total</a:t>
            </a:r>
            <a:r>
              <a:rPr sz="3200" spc="-130" dirty="0">
                <a:solidFill>
                  <a:srgbClr val="333399"/>
                </a:solidFill>
                <a:latin typeface="Times New Roman"/>
                <a:cs typeface="Times New Roman"/>
              </a:rPr>
              <a:t> </a:t>
            </a:r>
            <a:r>
              <a:rPr sz="3200" dirty="0">
                <a:solidFill>
                  <a:srgbClr val="333399"/>
                </a:solidFill>
                <a:latin typeface="Times New Roman"/>
                <a:cs typeface="Times New Roman"/>
              </a:rPr>
              <a:t>Dispersion</a:t>
            </a:r>
            <a:endParaRPr sz="3200">
              <a:latin typeface="Times New Roman"/>
              <a:cs typeface="Times New Roman"/>
            </a:endParaRPr>
          </a:p>
          <a:p>
            <a:pPr marL="368300" indent="-343535">
              <a:spcBef>
                <a:spcPts val="1595"/>
              </a:spcBef>
              <a:buFontTx/>
              <a:buChar char="•"/>
              <a:tabLst>
                <a:tab pos="368300" algn="l"/>
                <a:tab pos="368935" algn="l"/>
              </a:tabLst>
              <a:defRPr/>
            </a:pPr>
            <a:r>
              <a:rPr sz="2000" spc="-5" dirty="0">
                <a:latin typeface="Times New Roman"/>
                <a:cs typeface="Times New Roman"/>
              </a:rPr>
              <a:t>Chromatic </a:t>
            </a:r>
            <a:r>
              <a:rPr sz="2000" dirty="0">
                <a:latin typeface="Times New Roman"/>
                <a:cs typeface="Times New Roman"/>
              </a:rPr>
              <a:t>dispersion includes the </a:t>
            </a:r>
            <a:r>
              <a:rPr sz="2000" spc="-5" dirty="0">
                <a:latin typeface="Times New Roman"/>
                <a:cs typeface="Times New Roman"/>
              </a:rPr>
              <a:t>material </a:t>
            </a:r>
            <a:r>
              <a:rPr sz="2000" dirty="0">
                <a:latin typeface="Times New Roman"/>
                <a:cs typeface="Times New Roman"/>
              </a:rPr>
              <a:t>&amp; waveguide</a:t>
            </a:r>
            <a:r>
              <a:rPr sz="2000" spc="-145" dirty="0">
                <a:latin typeface="Times New Roman"/>
                <a:cs typeface="Times New Roman"/>
              </a:rPr>
              <a:t> </a:t>
            </a:r>
            <a:r>
              <a:rPr sz="2000" dirty="0">
                <a:latin typeface="Times New Roman"/>
                <a:cs typeface="Times New Roman"/>
              </a:rPr>
              <a:t>dispersions.</a:t>
            </a:r>
            <a:endParaRPr sz="2000">
              <a:latin typeface="Times New Roman"/>
              <a:cs typeface="Times New Roman"/>
            </a:endParaRPr>
          </a:p>
          <a:p>
            <a:pPr>
              <a:spcBef>
                <a:spcPts val="10"/>
              </a:spcBef>
              <a:defRPr/>
            </a:pPr>
            <a:endParaRPr sz="2750">
              <a:latin typeface="Times New Roman"/>
              <a:cs typeface="Times New Roman"/>
            </a:endParaRPr>
          </a:p>
          <a:p>
            <a:pPr marL="117475" algn="ctr">
              <a:tabLst>
                <a:tab pos="1487170" algn="l"/>
              </a:tabLst>
              <a:defRPr/>
            </a:pPr>
            <a:r>
              <a:rPr sz="2750" i="1" dirty="0">
                <a:latin typeface="Times New Roman"/>
                <a:cs typeface="Times New Roman"/>
              </a:rPr>
              <a:t>D</a:t>
            </a:r>
            <a:r>
              <a:rPr sz="2400" i="1" baseline="-24305" dirty="0">
                <a:latin typeface="Times New Roman"/>
                <a:cs typeface="Times New Roman"/>
              </a:rPr>
              <a:t>ch</a:t>
            </a:r>
            <a:r>
              <a:rPr sz="2400" i="1" spc="-135" baseline="-24305" dirty="0">
                <a:latin typeface="Times New Roman"/>
                <a:cs typeface="Times New Roman"/>
              </a:rPr>
              <a:t> </a:t>
            </a:r>
            <a:r>
              <a:rPr sz="2750" spc="70" dirty="0">
                <a:latin typeface="Times New Roman"/>
                <a:cs typeface="Times New Roman"/>
              </a:rPr>
              <a:t>(</a:t>
            </a:r>
            <a:r>
              <a:rPr sz="2900" i="1" spc="70" dirty="0">
                <a:latin typeface="Symbol"/>
                <a:cs typeface="Symbol"/>
              </a:rPr>
              <a:t></a:t>
            </a:r>
            <a:r>
              <a:rPr sz="2750" spc="70" dirty="0">
                <a:latin typeface="Times New Roman"/>
                <a:cs typeface="Times New Roman"/>
              </a:rPr>
              <a:t>)</a:t>
            </a:r>
            <a:r>
              <a:rPr sz="2750" spc="-35" dirty="0">
                <a:latin typeface="Times New Roman"/>
                <a:cs typeface="Times New Roman"/>
              </a:rPr>
              <a:t> </a:t>
            </a:r>
            <a:r>
              <a:rPr sz="2750" spc="25" dirty="0">
                <a:latin typeface="Symbol"/>
                <a:cs typeface="Symbol"/>
              </a:rPr>
              <a:t></a:t>
            </a:r>
            <a:r>
              <a:rPr sz="2750" spc="25" dirty="0">
                <a:latin typeface="Times New Roman"/>
                <a:cs typeface="Times New Roman"/>
              </a:rPr>
              <a:t>	</a:t>
            </a:r>
            <a:r>
              <a:rPr sz="2750" i="1" spc="70" dirty="0">
                <a:latin typeface="Times New Roman"/>
                <a:cs typeface="Times New Roman"/>
              </a:rPr>
              <a:t>D</a:t>
            </a:r>
            <a:r>
              <a:rPr sz="2400" i="1" spc="104" baseline="-24305" dirty="0">
                <a:latin typeface="Times New Roman"/>
                <a:cs typeface="Times New Roman"/>
              </a:rPr>
              <a:t>mat </a:t>
            </a:r>
            <a:r>
              <a:rPr sz="2750" spc="25" dirty="0">
                <a:latin typeface="Symbol"/>
                <a:cs typeface="Symbol"/>
              </a:rPr>
              <a:t></a:t>
            </a:r>
            <a:r>
              <a:rPr sz="2750" spc="45" dirty="0">
                <a:latin typeface="Times New Roman"/>
                <a:cs typeface="Times New Roman"/>
              </a:rPr>
              <a:t> </a:t>
            </a:r>
            <a:r>
              <a:rPr sz="2750" i="1" spc="-20" dirty="0">
                <a:latin typeface="Times New Roman"/>
                <a:cs typeface="Times New Roman"/>
              </a:rPr>
              <a:t>D</a:t>
            </a:r>
            <a:r>
              <a:rPr sz="2400" i="1" spc="-30" baseline="-24305" dirty="0">
                <a:latin typeface="Times New Roman"/>
                <a:cs typeface="Times New Roman"/>
              </a:rPr>
              <a:t>wg</a:t>
            </a:r>
            <a:endParaRPr sz="2400" baseline="-24305">
              <a:latin typeface="Times New Roman"/>
              <a:cs typeface="Times New Roman"/>
            </a:endParaRPr>
          </a:p>
        </p:txBody>
      </p:sp>
      <p:sp>
        <p:nvSpPr>
          <p:cNvPr id="53253" name="object 6"/>
          <p:cNvSpPr>
            <a:spLocks noChangeArrowheads="1"/>
          </p:cNvSpPr>
          <p:nvPr/>
        </p:nvSpPr>
        <p:spPr bwMode="auto">
          <a:xfrm>
            <a:off x="3654425" y="4429125"/>
            <a:ext cx="0" cy="619125"/>
          </a:xfrm>
          <a:custGeom>
            <a:avLst/>
            <a:gdLst>
              <a:gd name="T0" fmla="*/ 0 h 619125"/>
              <a:gd name="T1" fmla="*/ 619125 h 619125"/>
            </a:gdLst>
            <a:ahLst/>
            <a:cxnLst/>
            <a:rect l="0" t="T0" r="0" b="T1"/>
            <a:pathLst>
              <a:path h="619125">
                <a:moveTo>
                  <a:pt x="0" y="0"/>
                </a:moveTo>
                <a:lnTo>
                  <a:pt x="0" y="619003"/>
                </a:lnTo>
              </a:path>
            </a:pathLst>
          </a:custGeom>
          <a:noFill/>
          <a:ln w="1788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54" name="object 7"/>
          <p:cNvSpPr>
            <a:spLocks noChangeArrowheads="1"/>
          </p:cNvSpPr>
          <p:nvPr/>
        </p:nvSpPr>
        <p:spPr bwMode="auto">
          <a:xfrm>
            <a:off x="6137275" y="4429125"/>
            <a:ext cx="0" cy="619125"/>
          </a:xfrm>
          <a:custGeom>
            <a:avLst/>
            <a:gdLst>
              <a:gd name="T0" fmla="*/ 0 h 619125"/>
              <a:gd name="T1" fmla="*/ 619125 h 619125"/>
            </a:gdLst>
            <a:ahLst/>
            <a:cxnLst/>
            <a:rect l="0" t="T0" r="0" b="T1"/>
            <a:pathLst>
              <a:path h="619125">
                <a:moveTo>
                  <a:pt x="0" y="0"/>
                </a:moveTo>
                <a:lnTo>
                  <a:pt x="0" y="619003"/>
                </a:lnTo>
              </a:path>
            </a:pathLst>
          </a:custGeom>
          <a:noFill/>
          <a:ln w="1788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object 8"/>
          <p:cNvSpPr txBox="1"/>
          <p:nvPr/>
        </p:nvSpPr>
        <p:spPr>
          <a:xfrm>
            <a:off x="2279650" y="5237163"/>
            <a:ext cx="2909888" cy="576262"/>
          </a:xfrm>
          <a:prstGeom prst="rect">
            <a:avLst/>
          </a:prstGeom>
        </p:spPr>
        <p:txBody>
          <a:bodyPr lIns="0" tIns="13970" rIns="0" bIns="0">
            <a:spAutoFit/>
          </a:bodyPr>
          <a:lstStyle/>
          <a:p>
            <a:pPr marL="38100">
              <a:spcBef>
                <a:spcPts val="110"/>
              </a:spcBef>
              <a:tabLst>
                <a:tab pos="987425" algn="l"/>
              </a:tabLst>
              <a:defRPr/>
            </a:pPr>
            <a:r>
              <a:rPr sz="5400" i="1" spc="165" baseline="13117" dirty="0">
                <a:latin typeface="Symbol"/>
                <a:cs typeface="Symbol"/>
              </a:rPr>
              <a:t></a:t>
            </a:r>
            <a:r>
              <a:rPr sz="5400" i="1" spc="-719" baseline="13117" dirty="0">
                <a:latin typeface="Times New Roman"/>
                <a:cs typeface="Times New Roman"/>
              </a:rPr>
              <a:t> </a:t>
            </a:r>
            <a:r>
              <a:rPr sz="2000" i="1" spc="35" dirty="0">
                <a:latin typeface="Times New Roman"/>
                <a:cs typeface="Times New Roman"/>
              </a:rPr>
              <a:t>total	</a:t>
            </a:r>
            <a:r>
              <a:rPr sz="5100" spc="30" baseline="13888" dirty="0">
                <a:latin typeface="Symbol"/>
                <a:cs typeface="Symbol"/>
              </a:rPr>
              <a:t></a:t>
            </a:r>
            <a:r>
              <a:rPr sz="5100" spc="30" baseline="13888" dirty="0">
                <a:latin typeface="Times New Roman"/>
                <a:cs typeface="Times New Roman"/>
              </a:rPr>
              <a:t> </a:t>
            </a:r>
            <a:r>
              <a:rPr sz="5100" i="1" spc="22" baseline="13888" dirty="0">
                <a:latin typeface="Times New Roman"/>
                <a:cs typeface="Times New Roman"/>
              </a:rPr>
              <a:t>D</a:t>
            </a:r>
            <a:r>
              <a:rPr sz="2000" i="1" spc="15" dirty="0">
                <a:latin typeface="Times New Roman"/>
                <a:cs typeface="Times New Roman"/>
              </a:rPr>
              <a:t>total</a:t>
            </a:r>
            <a:r>
              <a:rPr sz="2000" i="1" spc="-290" dirty="0">
                <a:latin typeface="Times New Roman"/>
                <a:cs typeface="Times New Roman"/>
              </a:rPr>
              <a:t> </a:t>
            </a:r>
            <a:r>
              <a:rPr sz="5100" i="1" spc="270" baseline="13888" dirty="0">
                <a:latin typeface="Times New Roman"/>
                <a:cs typeface="Times New Roman"/>
              </a:rPr>
              <a:t>L</a:t>
            </a:r>
            <a:r>
              <a:rPr sz="5400" i="1" spc="270" baseline="13117" dirty="0">
                <a:latin typeface="Symbol"/>
                <a:cs typeface="Symbol"/>
              </a:rPr>
              <a:t></a:t>
            </a:r>
            <a:r>
              <a:rPr sz="2100" i="1" spc="180" dirty="0">
                <a:latin typeface="Symbol"/>
                <a:cs typeface="Symbol"/>
              </a:rPr>
              <a:t></a:t>
            </a:r>
            <a:endParaRPr sz="2100">
              <a:latin typeface="Symbol"/>
              <a:cs typeface="Symbol"/>
            </a:endParaRPr>
          </a:p>
        </p:txBody>
      </p:sp>
      <p:sp>
        <p:nvSpPr>
          <p:cNvPr id="11" name="object 11"/>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58378" name="Slide Number Placeholder 11"/>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54D4D23D-7C25-49E5-A9C7-26D95A0CE63F}" type="slidenum">
              <a:rPr lang="en-IN"/>
              <a:pPr>
                <a:defRPr/>
              </a:pPr>
              <a:t>50</a:t>
            </a:fld>
            <a:endParaRPr lang="en-IN"/>
          </a:p>
        </p:txBody>
      </p:sp>
      <p:sp>
        <p:nvSpPr>
          <p:cNvPr id="53258" name="object 9"/>
          <p:cNvSpPr txBox="1">
            <a:spLocks noChangeArrowheads="1"/>
          </p:cNvSpPr>
          <p:nvPr/>
        </p:nvSpPr>
        <p:spPr bwMode="auto">
          <a:xfrm>
            <a:off x="498475" y="2406650"/>
            <a:ext cx="8039100"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778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ts val="138"/>
              </a:spcBef>
            </a:pPr>
            <a:r>
              <a:rPr lang="en-US" sz="2900" i="1">
                <a:latin typeface="Symbol" pitchFamily="18" charset="2"/>
                <a:ea typeface="Symbol" pitchFamily="18" charset="2"/>
                <a:cs typeface="Symbol" pitchFamily="18" charset="2"/>
              </a:rPr>
              <a:t></a:t>
            </a:r>
            <a:r>
              <a:rPr lang="en-US" sz="2900" i="1">
                <a:latin typeface="Times New Roman" pitchFamily="18" charset="0"/>
                <a:cs typeface="Times New Roman" pitchFamily="18" charset="0"/>
              </a:rPr>
              <a:t> </a:t>
            </a:r>
            <a:r>
              <a:rPr lang="en-US" sz="2400" i="1" baseline="-24000">
                <a:latin typeface="Times New Roman" pitchFamily="18" charset="0"/>
                <a:cs typeface="Times New Roman" pitchFamily="18" charset="0"/>
              </a:rPr>
              <a:t>ch </a:t>
            </a:r>
            <a:r>
              <a:rPr lang="en-US" sz="2700">
                <a:latin typeface="Symbol" pitchFamily="18" charset="2"/>
                <a:ea typeface="Symbol" pitchFamily="18" charset="2"/>
                <a:cs typeface="Symbol" pitchFamily="18" charset="2"/>
              </a:rPr>
              <a:t></a:t>
            </a:r>
            <a:r>
              <a:rPr lang="en-US" sz="2700">
                <a:latin typeface="Times New Roman" pitchFamily="18" charset="0"/>
                <a:cs typeface="Times New Roman" pitchFamily="18" charset="0"/>
              </a:rPr>
              <a:t> </a:t>
            </a:r>
            <a:r>
              <a:rPr lang="en-US" sz="2700" i="1">
                <a:latin typeface="Times New Roman" pitchFamily="18" charset="0"/>
                <a:cs typeface="Times New Roman" pitchFamily="18" charset="0"/>
              </a:rPr>
              <a:t>D</a:t>
            </a:r>
            <a:r>
              <a:rPr lang="en-US" sz="2400" i="1" baseline="-24000">
                <a:latin typeface="Times New Roman" pitchFamily="18" charset="0"/>
                <a:cs typeface="Times New Roman" pitchFamily="18" charset="0"/>
              </a:rPr>
              <a:t>ch </a:t>
            </a:r>
            <a:r>
              <a:rPr lang="en-US" sz="2700">
                <a:latin typeface="Times New Roman" pitchFamily="18" charset="0"/>
                <a:cs typeface="Times New Roman" pitchFamily="18" charset="0"/>
              </a:rPr>
              <a:t>(</a:t>
            </a:r>
            <a:r>
              <a:rPr lang="en-US" sz="2900" i="1">
                <a:latin typeface="Symbol" pitchFamily="18" charset="2"/>
                <a:ea typeface="Symbol" pitchFamily="18" charset="2"/>
                <a:cs typeface="Symbol" pitchFamily="18" charset="2"/>
              </a:rPr>
              <a:t></a:t>
            </a:r>
            <a:r>
              <a:rPr lang="en-US" sz="2700">
                <a:latin typeface="Times New Roman" pitchFamily="18" charset="0"/>
                <a:cs typeface="Times New Roman" pitchFamily="18" charset="0"/>
              </a:rPr>
              <a:t>)</a:t>
            </a:r>
            <a:r>
              <a:rPr lang="en-US" sz="2700" i="1">
                <a:latin typeface="Times New Roman" pitchFamily="18" charset="0"/>
                <a:cs typeface="Times New Roman" pitchFamily="18" charset="0"/>
              </a:rPr>
              <a:t>L</a:t>
            </a:r>
            <a:r>
              <a:rPr lang="en-US" sz="2900" i="1">
                <a:latin typeface="Symbol" pitchFamily="18" charset="2"/>
                <a:ea typeface="Symbol" pitchFamily="18" charset="2"/>
                <a:cs typeface="Symbol" pitchFamily="18" charset="2"/>
              </a:rPr>
              <a:t></a:t>
            </a:r>
            <a:r>
              <a:rPr lang="en-US" sz="2500" i="1" baseline="-23000">
                <a:latin typeface="Symbol" pitchFamily="18" charset="2"/>
                <a:ea typeface="Symbol" pitchFamily="18" charset="2"/>
                <a:cs typeface="Symbol" pitchFamily="18" charset="2"/>
              </a:rPr>
              <a:t></a:t>
            </a:r>
            <a:endParaRPr lang="en-US" sz="2500" baseline="-23000">
              <a:latin typeface="Symbol" pitchFamily="18" charset="2"/>
              <a:ea typeface="Symbol" pitchFamily="18" charset="2"/>
              <a:cs typeface="Symbol" pitchFamily="18" charset="2"/>
            </a:endParaRPr>
          </a:p>
          <a:p>
            <a:pPr eaLnBrk="1" hangingPunct="1">
              <a:spcBef>
                <a:spcPts val="3413"/>
              </a:spcBef>
              <a:buFontTx/>
              <a:buChar char="•"/>
            </a:pPr>
            <a:r>
              <a:rPr lang="en-US" sz="2000">
                <a:latin typeface="Times New Roman" pitchFamily="18" charset="0"/>
                <a:cs typeface="Times New Roman" pitchFamily="18" charset="0"/>
              </a:rPr>
              <a:t>Total dispersion is the sum of chromatic , polarization dispersion and other  dispersion types and the total rms pulse spreading can be approximately  written as:</a:t>
            </a:r>
          </a:p>
          <a:p>
            <a:pPr eaLnBrk="1" hangingPunct="1">
              <a:spcBef>
                <a:spcPts val="25"/>
              </a:spcBef>
            </a:pPr>
            <a:endParaRPr lang="en-US" sz="2100">
              <a:latin typeface="Times New Roman" pitchFamily="18" charset="0"/>
              <a:cs typeface="Times New Roman" pitchFamily="18" charset="0"/>
            </a:endParaRPr>
          </a:p>
          <a:p>
            <a:pPr algn="ctr" eaLnBrk="1" hangingPunct="1"/>
            <a:r>
              <a:rPr lang="en-US" sz="5100" i="1" baseline="14000">
                <a:latin typeface="Times New Roman" pitchFamily="18" charset="0"/>
                <a:cs typeface="Times New Roman" pitchFamily="18" charset="0"/>
              </a:rPr>
              <a:t>D</a:t>
            </a:r>
            <a:r>
              <a:rPr lang="en-US" sz="2000" i="1">
                <a:latin typeface="Times New Roman" pitchFamily="18" charset="0"/>
                <a:cs typeface="Times New Roman" pitchFamily="18" charset="0"/>
              </a:rPr>
              <a:t>total	</a:t>
            </a:r>
            <a:r>
              <a:rPr lang="en-US" sz="5100" baseline="14000">
                <a:latin typeface="Symbol" pitchFamily="18" charset="2"/>
                <a:ea typeface="Symbol" pitchFamily="18" charset="2"/>
                <a:cs typeface="Symbol" pitchFamily="18" charset="2"/>
              </a:rPr>
              <a:t></a:t>
            </a:r>
            <a:r>
              <a:rPr lang="en-US" sz="5100" baseline="14000">
                <a:latin typeface="Times New Roman" pitchFamily="18" charset="0"/>
                <a:cs typeface="Times New Roman" pitchFamily="18" charset="0"/>
              </a:rPr>
              <a:t>	</a:t>
            </a:r>
            <a:r>
              <a:rPr lang="en-US" sz="5100" i="1" baseline="14000">
                <a:latin typeface="Times New Roman" pitchFamily="18" charset="0"/>
                <a:cs typeface="Times New Roman" pitchFamily="18" charset="0"/>
              </a:rPr>
              <a:t>D</a:t>
            </a:r>
            <a:r>
              <a:rPr lang="en-US" sz="2000" i="1">
                <a:latin typeface="Times New Roman" pitchFamily="18" charset="0"/>
                <a:cs typeface="Times New Roman" pitchFamily="18" charset="0"/>
              </a:rPr>
              <a:t>ch </a:t>
            </a:r>
            <a:r>
              <a:rPr lang="en-US" sz="5100" baseline="14000">
                <a:latin typeface="Symbol" pitchFamily="18" charset="2"/>
                <a:ea typeface="Symbol" pitchFamily="18" charset="2"/>
                <a:cs typeface="Symbol" pitchFamily="18" charset="2"/>
              </a:rPr>
              <a:t></a:t>
            </a:r>
            <a:r>
              <a:rPr lang="en-US" sz="5100" baseline="14000">
                <a:latin typeface="Times New Roman" pitchFamily="18" charset="0"/>
                <a:cs typeface="Times New Roman" pitchFamily="18" charset="0"/>
              </a:rPr>
              <a:t> </a:t>
            </a:r>
            <a:r>
              <a:rPr lang="en-US" sz="5100" i="1" baseline="14000">
                <a:latin typeface="Times New Roman" pitchFamily="18" charset="0"/>
                <a:cs typeface="Times New Roman" pitchFamily="18" charset="0"/>
              </a:rPr>
              <a:t>D</a:t>
            </a:r>
            <a:r>
              <a:rPr lang="en-US" sz="2000" i="1">
                <a:latin typeface="Times New Roman" pitchFamily="18" charset="0"/>
                <a:cs typeface="Times New Roman" pitchFamily="18" charset="0"/>
              </a:rPr>
              <a:t>pol </a:t>
            </a:r>
            <a:r>
              <a:rPr lang="en-US" sz="5100" baseline="14000">
                <a:latin typeface="Symbol" pitchFamily="18" charset="2"/>
                <a:ea typeface="Symbol" pitchFamily="18" charset="2"/>
                <a:cs typeface="Symbol" pitchFamily="18" charset="2"/>
              </a:rPr>
              <a:t></a:t>
            </a:r>
            <a:r>
              <a:rPr lang="en-US" sz="5100" baseline="1400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0"/>
          <p:cNvSpPr>
            <a:spLocks noGrp="1"/>
          </p:cNvSpPr>
          <p:nvPr>
            <p:ph type="title"/>
          </p:nvPr>
        </p:nvSpPr>
        <p:spPr/>
        <p:txBody>
          <a:bodyPr/>
          <a:lstStyle/>
          <a:p>
            <a:endParaRPr lang="en-IN" smtClean="0"/>
          </a:p>
        </p:txBody>
      </p:sp>
      <p:sp>
        <p:nvSpPr>
          <p:cNvPr id="6" name="object 6"/>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16387" name="Slide Number Placeholder 6"/>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A71D23C6-FA67-4F14-99B8-693BC25B4E79}" type="slidenum">
              <a:rPr lang="en-IN"/>
              <a:pPr>
                <a:defRPr/>
              </a:pPr>
              <a:t>6</a:t>
            </a:fld>
            <a:endParaRPr lang="en-IN"/>
          </a:p>
        </p:txBody>
      </p:sp>
      <p:sp>
        <p:nvSpPr>
          <p:cNvPr id="16389" name="object 5"/>
          <p:cNvSpPr txBox="1">
            <a:spLocks noChangeArrowheads="1"/>
          </p:cNvSpPr>
          <p:nvPr/>
        </p:nvSpPr>
        <p:spPr bwMode="auto">
          <a:xfrm>
            <a:off x="460375" y="620713"/>
            <a:ext cx="76422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340" rIns="0" bIns="0">
            <a:spAutoFit/>
          </a:bodyPr>
          <a:lstStyle>
            <a:lvl1pPr marL="12700" eaLnBrk="0" hangingPunct="0">
              <a:defRPr>
                <a:solidFill>
                  <a:schemeClr val="tx1"/>
                </a:solidFill>
                <a:latin typeface="Arial" pitchFamily="34" charset="0"/>
              </a:defRPr>
            </a:lvl1pPr>
            <a:lvl2pPr marL="1033463" indent="-1079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425"/>
              </a:spcBef>
            </a:pPr>
            <a:r>
              <a:rPr lang="en-US" sz="2400" b="1">
                <a:cs typeface="Arial" pitchFamily="34" charset="0"/>
              </a:rPr>
              <a:t>2. Extrinsic absorption by impurity atoms</a:t>
            </a:r>
            <a:endParaRPr lang="en-US" sz="2400">
              <a:cs typeface="Arial" pitchFamily="34" charset="0"/>
            </a:endParaRPr>
          </a:p>
          <a:p>
            <a:pPr eaLnBrk="1" hangingPunct="1">
              <a:spcBef>
                <a:spcPts val="1325"/>
              </a:spcBef>
            </a:pPr>
            <a:r>
              <a:rPr lang="en-US" sz="2400">
                <a:latin typeface="Times New Roman" pitchFamily="18" charset="0"/>
                <a:cs typeface="Times New Roman" pitchFamily="18" charset="0"/>
              </a:rPr>
              <a:t>The dominant absorption factor in silica fibers is the  presence of </a:t>
            </a:r>
            <a:r>
              <a:rPr lang="en-US" sz="2400" b="1">
                <a:latin typeface="Times New Roman" pitchFamily="18" charset="0"/>
                <a:cs typeface="Times New Roman" pitchFamily="18" charset="0"/>
              </a:rPr>
              <a:t>minute quantities of impurities </a:t>
            </a:r>
            <a:r>
              <a:rPr lang="en-US" sz="2400">
                <a:latin typeface="Times New Roman" pitchFamily="18" charset="0"/>
                <a:cs typeface="Times New Roman" pitchFamily="18" charset="0"/>
              </a:rPr>
              <a:t>in the fiber  material.</a:t>
            </a:r>
          </a:p>
          <a:p>
            <a:pPr eaLnBrk="1" hangingPunct="1">
              <a:spcBef>
                <a:spcPts val="1438"/>
              </a:spcBef>
              <a:buSzPct val="96000"/>
              <a:buFont typeface="Arial" pitchFamily="34" charset="0"/>
              <a:buChar char="•"/>
            </a:pPr>
            <a:r>
              <a:rPr lang="en-US" sz="2400" b="1">
                <a:solidFill>
                  <a:srgbClr val="990033"/>
                </a:solidFill>
                <a:latin typeface="Times New Roman" pitchFamily="18" charset="0"/>
                <a:cs typeface="Times New Roman" pitchFamily="18" charset="0"/>
              </a:rPr>
              <a:t>These impurities include</a:t>
            </a:r>
            <a:endParaRPr lang="en-US" sz="2400">
              <a:latin typeface="Times New Roman" pitchFamily="18" charset="0"/>
              <a:cs typeface="Times New Roman" pitchFamily="18" charset="0"/>
            </a:endParaRPr>
          </a:p>
          <a:p>
            <a:pPr lvl="1" eaLnBrk="1" hangingPunct="1">
              <a:spcBef>
                <a:spcPts val="1450"/>
              </a:spcBef>
              <a:buSzPct val="96000"/>
              <a:buFontTx/>
              <a:buChar char="•"/>
            </a:pPr>
            <a:r>
              <a:rPr lang="en-US" sz="2400">
                <a:latin typeface="Times New Roman" pitchFamily="18" charset="0"/>
                <a:cs typeface="Times New Roman" pitchFamily="18" charset="0"/>
              </a:rPr>
              <a:t>OH- (water) ions dissolved in the glass.</a:t>
            </a:r>
          </a:p>
          <a:p>
            <a:pPr lvl="1" eaLnBrk="1" hangingPunct="1">
              <a:spcBef>
                <a:spcPts val="1438"/>
              </a:spcBef>
              <a:buSzPct val="96000"/>
              <a:buFontTx/>
              <a:buChar char="•"/>
            </a:pPr>
            <a:r>
              <a:rPr lang="en-US" sz="2400">
                <a:latin typeface="Times New Roman" pitchFamily="18" charset="0"/>
                <a:cs typeface="Times New Roman" pitchFamily="18" charset="0"/>
              </a:rPr>
              <a:t>Transition metal ions, such as iron, copper,  chromium and vanadium</a:t>
            </a:r>
          </a:p>
        </p:txBody>
      </p:sp>
      <p:sp>
        <p:nvSpPr>
          <p:cNvPr id="16390" name="object 4"/>
          <p:cNvSpPr txBox="1">
            <a:spLocks noChangeArrowheads="1"/>
          </p:cNvSpPr>
          <p:nvPr/>
        </p:nvSpPr>
        <p:spPr bwMode="auto">
          <a:xfrm>
            <a:off x="381000" y="4429125"/>
            <a:ext cx="83058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36830" rIns="0" bIns="0">
            <a:spAutoFit/>
          </a:bodyPr>
          <a:lstStyle>
            <a:lvl1pPr marL="904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288"/>
              </a:spcBef>
            </a:pPr>
            <a:r>
              <a:rPr lang="en-US" sz="2800" b="1">
                <a:cs typeface="Arial" pitchFamily="34" charset="0"/>
              </a:rPr>
              <a:t>Origin :</a:t>
            </a:r>
            <a:endParaRPr lang="en-US" sz="2800">
              <a:cs typeface="Arial" pitchFamily="34" charset="0"/>
            </a:endParaRPr>
          </a:p>
          <a:p>
            <a:pPr algn="just" eaLnBrk="1" hangingPunct="1">
              <a:spcBef>
                <a:spcPts val="1463"/>
              </a:spcBef>
            </a:pPr>
            <a:r>
              <a:rPr lang="en-US" sz="2400">
                <a:latin typeface="Times New Roman" pitchFamily="18" charset="0"/>
                <a:cs typeface="Times New Roman" pitchFamily="18" charset="0"/>
              </a:rPr>
              <a:t>OH ion impurities in a fiber preform results mainly from the  oxyhydrogen flame used in the hydrolysis reaction of the  SiCl</a:t>
            </a:r>
            <a:r>
              <a:rPr lang="en-US" sz="2400" baseline="-21000">
                <a:latin typeface="Times New Roman" pitchFamily="18" charset="0"/>
                <a:cs typeface="Times New Roman" pitchFamily="18" charset="0"/>
              </a:rPr>
              <a:t>4</a:t>
            </a:r>
            <a:r>
              <a:rPr lang="en-US" sz="2400">
                <a:latin typeface="Times New Roman" pitchFamily="18" charset="0"/>
                <a:cs typeface="Times New Roman" pitchFamily="18" charset="0"/>
              </a:rPr>
              <a:t>, GeCl</a:t>
            </a:r>
            <a:r>
              <a:rPr lang="en-US" sz="2400" baseline="-21000">
                <a:latin typeface="Times New Roman" pitchFamily="18" charset="0"/>
                <a:cs typeface="Times New Roman" pitchFamily="18" charset="0"/>
              </a:rPr>
              <a:t>4 </a:t>
            </a:r>
            <a:r>
              <a:rPr lang="en-US" sz="2400">
                <a:latin typeface="Times New Roman" pitchFamily="18" charset="0"/>
                <a:cs typeface="Times New Roman" pitchFamily="18" charset="0"/>
              </a:rPr>
              <a:t>and POCl</a:t>
            </a:r>
            <a:r>
              <a:rPr lang="en-US" sz="2400" baseline="-21000">
                <a:latin typeface="Times New Roman" pitchFamily="18" charset="0"/>
                <a:cs typeface="Times New Roman" pitchFamily="18" charset="0"/>
              </a:rPr>
              <a:t>3 </a:t>
            </a:r>
            <a:r>
              <a:rPr lang="en-US" sz="2400">
                <a:latin typeface="Times New Roman" pitchFamily="18" charset="0"/>
                <a:cs typeface="Times New Roman" pitchFamily="18" charset="0"/>
              </a:rPr>
              <a:t>starting materials</a:t>
            </a:r>
            <a:r>
              <a:rPr lang="en-US" sz="2400">
                <a:cs typeface="Arial"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bject 3"/>
          <p:cNvSpPr>
            <a:spLocks noChangeArrowheads="1"/>
          </p:cNvSpPr>
          <p:nvPr/>
        </p:nvSpPr>
        <p:spPr bwMode="auto">
          <a:xfrm>
            <a:off x="1674813" y="163513"/>
            <a:ext cx="5932487" cy="54498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17411" name="object 4"/>
          <p:cNvSpPr>
            <a:spLocks noChangeArrowheads="1"/>
          </p:cNvSpPr>
          <p:nvPr/>
        </p:nvSpPr>
        <p:spPr bwMode="auto">
          <a:xfrm>
            <a:off x="0" y="5638800"/>
            <a:ext cx="9144000" cy="1200150"/>
          </a:xfrm>
          <a:custGeom>
            <a:avLst/>
            <a:gdLst>
              <a:gd name="T0" fmla="*/ 0 w 9144000"/>
              <a:gd name="T1" fmla="*/ 0 h 1200150"/>
              <a:gd name="T2" fmla="*/ 9144000 w 9144000"/>
              <a:gd name="T3" fmla="*/ 1200150 h 1200150"/>
            </a:gdLst>
            <a:ahLst/>
            <a:cxnLst/>
            <a:rect l="T0" t="T1" r="T2" b="T3"/>
            <a:pathLst>
              <a:path w="9144000" h="1200150">
                <a:moveTo>
                  <a:pt x="0" y="1200149"/>
                </a:moveTo>
                <a:lnTo>
                  <a:pt x="9144000" y="1200149"/>
                </a:lnTo>
                <a:lnTo>
                  <a:pt x="9144000" y="0"/>
                </a:lnTo>
                <a:lnTo>
                  <a:pt x="0" y="0"/>
                </a:lnTo>
                <a:lnTo>
                  <a:pt x="0" y="1200149"/>
                </a:lnTo>
                <a:close/>
              </a:path>
            </a:pathLst>
          </a:custGeom>
          <a:noFill/>
          <a:ln w="1270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412" name="object 5"/>
          <p:cNvSpPr txBox="1">
            <a:spLocks noChangeArrowheads="1"/>
          </p:cNvSpPr>
          <p:nvPr/>
        </p:nvSpPr>
        <p:spPr bwMode="auto">
          <a:xfrm>
            <a:off x="79375" y="5667375"/>
            <a:ext cx="89122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100"/>
              </a:spcBef>
            </a:pPr>
            <a:r>
              <a:rPr lang="en-US">
                <a:cs typeface="Arial" pitchFamily="34" charset="0"/>
              </a:rPr>
              <a:t>Optical fiber attenuation as a </a:t>
            </a:r>
            <a:r>
              <a:rPr lang="en-US" u="sng">
                <a:cs typeface="Arial" pitchFamily="34" charset="0"/>
              </a:rPr>
              <a:t>function of wavelength</a:t>
            </a:r>
            <a:r>
              <a:rPr lang="en-US">
                <a:cs typeface="Arial" pitchFamily="34" charset="0"/>
              </a:rPr>
              <a:t> yields nominal values of 0.5 dB/km  at 1310 nm and 0.3 dB/km at 1550 nm for standard single mode fiber. Absorption by the  water molecules causes the </a:t>
            </a:r>
            <a:r>
              <a:rPr lang="en-US" u="sng">
                <a:cs typeface="Arial" pitchFamily="34" charset="0"/>
              </a:rPr>
              <a:t>attenuation peak around 1400nm</a:t>
            </a:r>
            <a:r>
              <a:rPr lang="en-US">
                <a:cs typeface="Arial" pitchFamily="34" charset="0"/>
              </a:rPr>
              <a:t> for standard fiber. The</a:t>
            </a:r>
          </a:p>
        </p:txBody>
      </p:sp>
      <p:sp>
        <p:nvSpPr>
          <p:cNvPr id="6" name="object 6"/>
          <p:cNvSpPr txBox="1"/>
          <p:nvPr/>
        </p:nvSpPr>
        <p:spPr>
          <a:xfrm>
            <a:off x="79375" y="6489700"/>
            <a:ext cx="5675313" cy="300038"/>
          </a:xfrm>
          <a:prstGeom prst="rect">
            <a:avLst/>
          </a:prstGeom>
        </p:spPr>
        <p:txBody>
          <a:bodyPr lIns="0" tIns="12700" rIns="0" bIns="0">
            <a:spAutoFit/>
          </a:bodyPr>
          <a:lstStyle/>
          <a:p>
            <a:pPr marL="12700">
              <a:spcBef>
                <a:spcPts val="100"/>
              </a:spcBef>
              <a:defRPr/>
            </a:pPr>
            <a:r>
              <a:rPr spc="-5" dirty="0">
                <a:latin typeface="Arial"/>
                <a:cs typeface="Arial"/>
              </a:rPr>
              <a:t>dashed curve is </a:t>
            </a:r>
            <a:r>
              <a:rPr dirty="0">
                <a:latin typeface="Arial"/>
                <a:cs typeface="Arial"/>
              </a:rPr>
              <a:t>the </a:t>
            </a:r>
            <a:r>
              <a:rPr spc="-5" dirty="0">
                <a:latin typeface="Arial"/>
                <a:cs typeface="Arial"/>
              </a:rPr>
              <a:t>attenuation </a:t>
            </a:r>
            <a:r>
              <a:rPr dirty="0">
                <a:latin typeface="Arial"/>
                <a:cs typeface="Arial"/>
              </a:rPr>
              <a:t>for </a:t>
            </a:r>
            <a:r>
              <a:rPr u="heavy" spc="-5" dirty="0">
                <a:uFill>
                  <a:solidFill>
                    <a:srgbClr val="000000"/>
                  </a:solidFill>
                </a:uFill>
                <a:latin typeface="Arial"/>
                <a:cs typeface="Arial"/>
              </a:rPr>
              <a:t>low </a:t>
            </a:r>
            <a:r>
              <a:rPr u="heavy" spc="-15" dirty="0">
                <a:uFill>
                  <a:solidFill>
                    <a:srgbClr val="000000"/>
                  </a:solidFill>
                </a:uFill>
                <a:latin typeface="Arial"/>
                <a:cs typeface="Arial"/>
              </a:rPr>
              <a:t>water </a:t>
            </a:r>
            <a:r>
              <a:rPr u="heavy" spc="-5" dirty="0">
                <a:uFill>
                  <a:solidFill>
                    <a:srgbClr val="000000"/>
                  </a:solidFill>
                </a:uFill>
                <a:latin typeface="Arial"/>
                <a:cs typeface="Arial"/>
              </a:rPr>
              <a:t>peak</a:t>
            </a:r>
            <a:r>
              <a:rPr u="heavy" spc="105" dirty="0">
                <a:uFill>
                  <a:solidFill>
                    <a:srgbClr val="000000"/>
                  </a:solidFill>
                </a:uFill>
                <a:latin typeface="Arial"/>
                <a:cs typeface="Arial"/>
              </a:rPr>
              <a:t> </a:t>
            </a:r>
            <a:r>
              <a:rPr u="heavy" spc="-20" dirty="0">
                <a:uFill>
                  <a:solidFill>
                    <a:srgbClr val="000000"/>
                  </a:solidFill>
                </a:uFill>
                <a:latin typeface="Arial"/>
                <a:cs typeface="Arial"/>
              </a:rPr>
              <a:t>fiber</a:t>
            </a:r>
            <a:r>
              <a:rPr spc="-20" dirty="0">
                <a:latin typeface="Arial"/>
                <a:cs typeface="Arial"/>
              </a:rPr>
              <a:t>.</a:t>
            </a:r>
            <a:endParaRPr>
              <a:latin typeface="Arial"/>
              <a:cs typeface="Arial"/>
            </a:endParaRPr>
          </a:p>
        </p:txBody>
      </p:sp>
      <p:sp>
        <p:nvSpPr>
          <p:cNvPr id="7" name="Footer Placeholder 6"/>
          <p:cNvSpPr>
            <a:spLocks noGrp="1"/>
          </p:cNvSpPr>
          <p:nvPr>
            <p:ph type="ftr" sz="quarter" idx="11"/>
          </p:nvPr>
        </p:nvSpPr>
        <p:spPr/>
        <p:txBody>
          <a:bodyPr/>
          <a:lstStyle/>
          <a:p>
            <a:pPr marL="12700">
              <a:spcBef>
                <a:spcPts val="25"/>
              </a:spcBef>
              <a:defRPr/>
            </a:pPr>
            <a:endParaRPr lang="en-IN" spc="-5" dirty="0"/>
          </a:p>
        </p:txBody>
      </p:sp>
      <p:sp>
        <p:nvSpPr>
          <p:cNvPr id="17415" name="Rectangle 7"/>
          <p:cNvSpPr>
            <a:spLocks noChangeArrowheads="1"/>
          </p:cNvSpPr>
          <p:nvPr/>
        </p:nvSpPr>
        <p:spPr bwMode="auto">
          <a:xfrm>
            <a:off x="214313" y="5286375"/>
            <a:ext cx="2857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a:cs typeface="Arial" pitchFamily="34" charset="0"/>
              </a:rPr>
              <a:t>Optical Fiber communications, 5th ed.,G.Keiser,McGrawHill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p:txBody>
          <a:bodyPr/>
          <a:lstStyle/>
          <a:p>
            <a:endParaRPr lang="en-IN" smtClean="0"/>
          </a:p>
        </p:txBody>
      </p:sp>
      <p:sp>
        <p:nvSpPr>
          <p:cNvPr id="5" name="object 5"/>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1843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E17FE257-AE7B-4B61-B437-0E5DB93AD9BE}" type="slidenum">
              <a:rPr lang="en-IN"/>
              <a:pPr>
                <a:defRPr/>
              </a:pPr>
              <a:t>8</a:t>
            </a:fld>
            <a:endParaRPr lang="en-IN"/>
          </a:p>
        </p:txBody>
      </p:sp>
      <p:sp>
        <p:nvSpPr>
          <p:cNvPr id="18437" name="object 3"/>
          <p:cNvSpPr txBox="1">
            <a:spLocks noChangeArrowheads="1"/>
          </p:cNvSpPr>
          <p:nvPr/>
        </p:nvSpPr>
        <p:spPr bwMode="auto">
          <a:xfrm>
            <a:off x="371475" y="790575"/>
            <a:ext cx="777875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254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2400" b="1">
                <a:cs typeface="Arial" pitchFamily="34" charset="0"/>
              </a:rPr>
              <a:t>3. Intrinsic absorption by the basic constituent atoms</a:t>
            </a:r>
            <a:endParaRPr lang="en-US" sz="2400">
              <a:cs typeface="Arial" pitchFamily="34" charset="0"/>
            </a:endParaRPr>
          </a:p>
          <a:p>
            <a:pPr eaLnBrk="1" hangingPunct="1">
              <a:spcBef>
                <a:spcPts val="13"/>
              </a:spcBef>
            </a:pPr>
            <a:endParaRPr lang="en-US" sz="3200">
              <a:latin typeface="Times New Roman" pitchFamily="18" charset="0"/>
              <a:cs typeface="Times New Roman" pitchFamily="18" charset="0"/>
            </a:endParaRPr>
          </a:p>
          <a:p>
            <a:pPr eaLnBrk="1" hangingPunct="1"/>
            <a:r>
              <a:rPr lang="en-US" sz="2400">
                <a:latin typeface="Times New Roman" pitchFamily="18" charset="0"/>
                <a:cs typeface="Times New Roman" pitchFamily="18" charset="0"/>
              </a:rPr>
              <a:t>Intrinsic absorption is associated with the basic fiber  material (e.g pure SiO</a:t>
            </a:r>
            <a:r>
              <a:rPr lang="en-US" sz="2400" baseline="-21000">
                <a:latin typeface="Times New Roman" pitchFamily="18" charset="0"/>
                <a:cs typeface="Times New Roman" pitchFamily="18" charset="0"/>
              </a:rPr>
              <a:t>2</a:t>
            </a:r>
            <a:r>
              <a:rPr lang="en-US" sz="2400">
                <a:latin typeface="Times New Roman" pitchFamily="18" charset="0"/>
                <a:cs typeface="Times New Roman" pitchFamily="18" charset="0"/>
              </a:rPr>
              <a:t>).</a:t>
            </a:r>
          </a:p>
        </p:txBody>
      </p:sp>
      <p:sp>
        <p:nvSpPr>
          <p:cNvPr id="4" name="object 4"/>
          <p:cNvSpPr txBox="1"/>
          <p:nvPr/>
        </p:nvSpPr>
        <p:spPr>
          <a:xfrm>
            <a:off x="381000" y="2971800"/>
            <a:ext cx="8001000" cy="1506538"/>
          </a:xfrm>
          <a:prstGeom prst="rect">
            <a:avLst/>
          </a:prstGeom>
          <a:ln w="76200">
            <a:noFill/>
          </a:ln>
        </p:spPr>
        <p:txBody>
          <a:bodyPr lIns="0" tIns="38735" rIns="0" bIns="0">
            <a:spAutoFit/>
          </a:bodyPr>
          <a:lstStyle/>
          <a:p>
            <a:pPr marL="91440">
              <a:spcBef>
                <a:spcPts val="305"/>
              </a:spcBef>
              <a:defRPr/>
            </a:pPr>
            <a:r>
              <a:rPr sz="2400" dirty="0">
                <a:uFill>
                  <a:solidFill>
                    <a:srgbClr val="000000"/>
                  </a:solidFill>
                </a:uFill>
                <a:latin typeface="Arial"/>
                <a:cs typeface="Arial"/>
              </a:rPr>
              <a:t>Intrinsic </a:t>
            </a:r>
            <a:r>
              <a:rPr sz="2400" spc="-5" dirty="0">
                <a:uFill>
                  <a:solidFill>
                    <a:srgbClr val="000000"/>
                  </a:solidFill>
                </a:uFill>
                <a:latin typeface="Arial"/>
                <a:cs typeface="Arial"/>
              </a:rPr>
              <a:t>absorption results</a:t>
            </a:r>
            <a:r>
              <a:rPr sz="2400" spc="-204" dirty="0">
                <a:uFill>
                  <a:solidFill>
                    <a:srgbClr val="000000"/>
                  </a:solidFill>
                </a:uFill>
                <a:latin typeface="Arial"/>
                <a:cs typeface="Arial"/>
              </a:rPr>
              <a:t> </a:t>
            </a:r>
            <a:r>
              <a:rPr sz="2400" spc="-5" dirty="0">
                <a:uFill>
                  <a:solidFill>
                    <a:srgbClr val="000000"/>
                  </a:solidFill>
                </a:uFill>
                <a:latin typeface="Arial"/>
                <a:cs typeface="Arial"/>
              </a:rPr>
              <a:t>from:</a:t>
            </a:r>
            <a:endParaRPr sz="2400">
              <a:latin typeface="Arial"/>
              <a:cs typeface="Arial"/>
            </a:endParaRPr>
          </a:p>
          <a:p>
            <a:pPr marL="434340" indent="-342900">
              <a:spcBef>
                <a:spcPts val="1440"/>
              </a:spcBef>
              <a:buFontTx/>
              <a:buAutoNum type="arabicPeriod"/>
              <a:tabLst>
                <a:tab pos="434340" algn="l"/>
              </a:tabLst>
              <a:defRPr/>
            </a:pPr>
            <a:r>
              <a:rPr sz="2400" spc="-5" dirty="0">
                <a:latin typeface="Times New Roman" pitchFamily="18" charset="0"/>
                <a:cs typeface="Times New Roman" pitchFamily="18" charset="0"/>
              </a:rPr>
              <a:t>Electronic absorption bands in </a:t>
            </a:r>
            <a:r>
              <a:rPr sz="2400" dirty="0">
                <a:latin typeface="Times New Roman" pitchFamily="18" charset="0"/>
                <a:cs typeface="Times New Roman" pitchFamily="18" charset="0"/>
              </a:rPr>
              <a:t>the </a:t>
            </a:r>
            <a:r>
              <a:rPr sz="2400" spc="-5" dirty="0">
                <a:uFill>
                  <a:solidFill>
                    <a:srgbClr val="000000"/>
                  </a:solidFill>
                </a:uFill>
                <a:latin typeface="Times New Roman" pitchFamily="18" charset="0"/>
                <a:cs typeface="Times New Roman" pitchFamily="18" charset="0"/>
              </a:rPr>
              <a:t>ultraviolet</a:t>
            </a:r>
            <a:r>
              <a:rPr sz="2400" spc="95" dirty="0">
                <a:uFill>
                  <a:solidFill>
                    <a:srgbClr val="000000"/>
                  </a:solidFill>
                </a:uFill>
                <a:latin typeface="Times New Roman" pitchFamily="18" charset="0"/>
                <a:cs typeface="Times New Roman" pitchFamily="18" charset="0"/>
              </a:rPr>
              <a:t> </a:t>
            </a:r>
            <a:r>
              <a:rPr sz="2400" spc="-5" dirty="0">
                <a:uFill>
                  <a:solidFill>
                    <a:srgbClr val="000000"/>
                  </a:solidFill>
                </a:uFill>
                <a:latin typeface="Times New Roman" pitchFamily="18" charset="0"/>
                <a:cs typeface="Times New Roman" pitchFamily="18" charset="0"/>
              </a:rPr>
              <a:t>region</a:t>
            </a:r>
            <a:endParaRPr sz="2400">
              <a:latin typeface="Times New Roman" pitchFamily="18" charset="0"/>
              <a:cs typeface="Times New Roman" pitchFamily="18" charset="0"/>
            </a:endParaRPr>
          </a:p>
          <a:p>
            <a:pPr marL="434340" indent="-342900">
              <a:spcBef>
                <a:spcPts val="1440"/>
              </a:spcBef>
              <a:buFontTx/>
              <a:buAutoNum type="arabicPeriod"/>
              <a:tabLst>
                <a:tab pos="434340" algn="l"/>
              </a:tabLst>
              <a:defRPr/>
            </a:pPr>
            <a:r>
              <a:rPr sz="2400" dirty="0">
                <a:latin typeface="Times New Roman" pitchFamily="18" charset="0"/>
                <a:cs typeface="Times New Roman" pitchFamily="18" charset="0"/>
              </a:rPr>
              <a:t>Atomic </a:t>
            </a:r>
            <a:r>
              <a:rPr sz="2400" spc="-5" dirty="0">
                <a:latin typeface="Times New Roman" pitchFamily="18" charset="0"/>
                <a:cs typeface="Times New Roman" pitchFamily="18" charset="0"/>
              </a:rPr>
              <a:t>vibration bands in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near </a:t>
            </a:r>
            <a:r>
              <a:rPr sz="2400" spc="-5" dirty="0">
                <a:uFill>
                  <a:solidFill>
                    <a:srgbClr val="000000"/>
                  </a:solidFill>
                </a:uFill>
                <a:latin typeface="Times New Roman" pitchFamily="18" charset="0"/>
                <a:cs typeface="Times New Roman" pitchFamily="18" charset="0"/>
              </a:rPr>
              <a:t>infrared</a:t>
            </a:r>
            <a:r>
              <a:rPr sz="2400" spc="60" dirty="0">
                <a:uFill>
                  <a:solidFill>
                    <a:srgbClr val="000000"/>
                  </a:solidFill>
                </a:uFill>
                <a:latin typeface="Times New Roman" pitchFamily="18" charset="0"/>
                <a:cs typeface="Times New Roman" pitchFamily="18" charset="0"/>
              </a:rPr>
              <a:t> </a:t>
            </a:r>
            <a:r>
              <a:rPr sz="2400" spc="-5" dirty="0">
                <a:uFill>
                  <a:solidFill>
                    <a:srgbClr val="000000"/>
                  </a:solidFill>
                </a:uFill>
                <a:latin typeface="Times New Roman" pitchFamily="18" charset="0"/>
                <a:cs typeface="Times New Roman" pitchFamily="18" charset="0"/>
              </a:rPr>
              <a:t>region</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4"/>
          <p:cNvSpPr txBox="1">
            <a:spLocks noChangeArrowheads="1"/>
          </p:cNvSpPr>
          <p:nvPr/>
        </p:nvSpPr>
        <p:spPr bwMode="auto">
          <a:xfrm>
            <a:off x="384175" y="1016000"/>
            <a:ext cx="79184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4699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100"/>
              </a:spcBef>
              <a:buFontTx/>
              <a:buAutoNum type="arabicPeriod"/>
            </a:pPr>
            <a:r>
              <a:rPr lang="en-US" sz="2400" b="1">
                <a:latin typeface="Times New Roman" pitchFamily="18" charset="0"/>
                <a:cs typeface="Times New Roman" pitchFamily="18" charset="0"/>
              </a:rPr>
              <a:t>Electronic absorption (EA) </a:t>
            </a:r>
            <a:r>
              <a:rPr lang="en-US" sz="2400">
                <a:latin typeface="Times New Roman" pitchFamily="18" charset="0"/>
                <a:cs typeface="Times New Roman" pitchFamily="18" charset="0"/>
              </a:rPr>
              <a:t>occurs when a photon  interacts with an electron in the valance band and  excites it to a higher energy level. The electronic  absorption is associated with the band gap of the material</a:t>
            </a:r>
          </a:p>
          <a:p>
            <a:pPr algn="just" eaLnBrk="1" hangingPunct="1">
              <a:spcBef>
                <a:spcPts val="100"/>
              </a:spcBef>
            </a:pPr>
            <a:endParaRPr lang="en-US" sz="2400">
              <a:latin typeface="Times New Roman" pitchFamily="18" charset="0"/>
              <a:cs typeface="Times New Roman" pitchFamily="18" charset="0"/>
            </a:endParaRPr>
          </a:p>
        </p:txBody>
      </p:sp>
      <p:sp>
        <p:nvSpPr>
          <p:cNvPr id="19459" name="object 5"/>
          <p:cNvSpPr txBox="1">
            <a:spLocks noChangeArrowheads="1"/>
          </p:cNvSpPr>
          <p:nvPr/>
        </p:nvSpPr>
        <p:spPr bwMode="auto">
          <a:xfrm>
            <a:off x="727075" y="2479675"/>
            <a:ext cx="757713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tabLst>
                <a:tab pos="1392238" algn="l"/>
                <a:tab pos="2128838" algn="l"/>
                <a:tab pos="2762250" algn="l"/>
                <a:tab pos="3651250" algn="l"/>
                <a:tab pos="4117975" algn="l"/>
                <a:tab pos="4714875" algn="l"/>
                <a:tab pos="5708650" algn="l"/>
                <a:tab pos="6342063" algn="l"/>
              </a:tabLst>
              <a:defRPr>
                <a:solidFill>
                  <a:schemeClr val="tx1"/>
                </a:solidFill>
                <a:latin typeface="Arial" pitchFamily="34" charset="0"/>
              </a:defRPr>
            </a:lvl1pPr>
            <a:lvl2pPr marL="742950" indent="-285750" eaLnBrk="0" hangingPunct="0">
              <a:tabLst>
                <a:tab pos="1392238" algn="l"/>
                <a:tab pos="2128838" algn="l"/>
                <a:tab pos="2762250" algn="l"/>
                <a:tab pos="3651250" algn="l"/>
                <a:tab pos="4117975" algn="l"/>
                <a:tab pos="4714875" algn="l"/>
                <a:tab pos="5708650" algn="l"/>
                <a:tab pos="6342063" algn="l"/>
              </a:tabLst>
              <a:defRPr>
                <a:solidFill>
                  <a:schemeClr val="tx1"/>
                </a:solidFill>
                <a:latin typeface="Arial" pitchFamily="34" charset="0"/>
              </a:defRPr>
            </a:lvl2pPr>
            <a:lvl3pPr marL="1143000" indent="-228600" eaLnBrk="0" hangingPunct="0">
              <a:tabLst>
                <a:tab pos="1392238" algn="l"/>
                <a:tab pos="2128838" algn="l"/>
                <a:tab pos="2762250" algn="l"/>
                <a:tab pos="3651250" algn="l"/>
                <a:tab pos="4117975" algn="l"/>
                <a:tab pos="4714875" algn="l"/>
                <a:tab pos="5708650" algn="l"/>
                <a:tab pos="6342063" algn="l"/>
              </a:tabLst>
              <a:defRPr>
                <a:solidFill>
                  <a:schemeClr val="tx1"/>
                </a:solidFill>
                <a:latin typeface="Arial" pitchFamily="34" charset="0"/>
              </a:defRPr>
            </a:lvl3pPr>
            <a:lvl4pPr marL="1600200" indent="-228600" eaLnBrk="0" hangingPunct="0">
              <a:tabLst>
                <a:tab pos="1392238" algn="l"/>
                <a:tab pos="2128838" algn="l"/>
                <a:tab pos="2762250" algn="l"/>
                <a:tab pos="3651250" algn="l"/>
                <a:tab pos="4117975" algn="l"/>
                <a:tab pos="4714875" algn="l"/>
                <a:tab pos="5708650" algn="l"/>
                <a:tab pos="6342063" algn="l"/>
              </a:tabLst>
              <a:defRPr>
                <a:solidFill>
                  <a:schemeClr val="tx1"/>
                </a:solidFill>
                <a:latin typeface="Arial" pitchFamily="34" charset="0"/>
              </a:defRPr>
            </a:lvl4pPr>
            <a:lvl5pPr marL="2057400" indent="-228600" eaLnBrk="0" hangingPunct="0">
              <a:tabLst>
                <a:tab pos="1392238" algn="l"/>
                <a:tab pos="2128838" algn="l"/>
                <a:tab pos="2762250" algn="l"/>
                <a:tab pos="3651250" algn="l"/>
                <a:tab pos="4117975" algn="l"/>
                <a:tab pos="4714875" algn="l"/>
                <a:tab pos="5708650" algn="l"/>
                <a:tab pos="6342063" algn="l"/>
              </a:tabLst>
              <a:defRPr>
                <a:solidFill>
                  <a:schemeClr val="tx1"/>
                </a:solidFill>
                <a:latin typeface="Arial" pitchFamily="34" charset="0"/>
              </a:defRPr>
            </a:lvl5pPr>
            <a:lvl6pPr marL="2514600" indent="-228600" eaLnBrk="0" fontAlgn="base" hangingPunct="0">
              <a:spcBef>
                <a:spcPct val="0"/>
              </a:spcBef>
              <a:spcAft>
                <a:spcPct val="0"/>
              </a:spcAft>
              <a:tabLst>
                <a:tab pos="1392238" algn="l"/>
                <a:tab pos="2128838" algn="l"/>
                <a:tab pos="2762250" algn="l"/>
                <a:tab pos="3651250" algn="l"/>
                <a:tab pos="4117975" algn="l"/>
                <a:tab pos="4714875" algn="l"/>
                <a:tab pos="5708650" algn="l"/>
                <a:tab pos="6342063" algn="l"/>
              </a:tabLst>
              <a:defRPr>
                <a:solidFill>
                  <a:schemeClr val="tx1"/>
                </a:solidFill>
                <a:latin typeface="Arial" pitchFamily="34" charset="0"/>
              </a:defRPr>
            </a:lvl6pPr>
            <a:lvl7pPr marL="2971800" indent="-228600" eaLnBrk="0" fontAlgn="base" hangingPunct="0">
              <a:spcBef>
                <a:spcPct val="0"/>
              </a:spcBef>
              <a:spcAft>
                <a:spcPct val="0"/>
              </a:spcAft>
              <a:tabLst>
                <a:tab pos="1392238" algn="l"/>
                <a:tab pos="2128838" algn="l"/>
                <a:tab pos="2762250" algn="l"/>
                <a:tab pos="3651250" algn="l"/>
                <a:tab pos="4117975" algn="l"/>
                <a:tab pos="4714875" algn="l"/>
                <a:tab pos="5708650" algn="l"/>
                <a:tab pos="6342063" algn="l"/>
              </a:tabLst>
              <a:defRPr>
                <a:solidFill>
                  <a:schemeClr val="tx1"/>
                </a:solidFill>
                <a:latin typeface="Arial" pitchFamily="34" charset="0"/>
              </a:defRPr>
            </a:lvl7pPr>
            <a:lvl8pPr marL="3429000" indent="-228600" eaLnBrk="0" fontAlgn="base" hangingPunct="0">
              <a:spcBef>
                <a:spcPct val="0"/>
              </a:spcBef>
              <a:spcAft>
                <a:spcPct val="0"/>
              </a:spcAft>
              <a:tabLst>
                <a:tab pos="1392238" algn="l"/>
                <a:tab pos="2128838" algn="l"/>
                <a:tab pos="2762250" algn="l"/>
                <a:tab pos="3651250" algn="l"/>
                <a:tab pos="4117975" algn="l"/>
                <a:tab pos="4714875" algn="l"/>
                <a:tab pos="5708650" algn="l"/>
                <a:tab pos="6342063" algn="l"/>
              </a:tabLst>
              <a:defRPr>
                <a:solidFill>
                  <a:schemeClr val="tx1"/>
                </a:solidFill>
                <a:latin typeface="Arial" pitchFamily="34" charset="0"/>
              </a:defRPr>
            </a:lvl8pPr>
            <a:lvl9pPr marL="3886200" indent="-228600" eaLnBrk="0" fontAlgn="base" hangingPunct="0">
              <a:spcBef>
                <a:spcPct val="0"/>
              </a:spcBef>
              <a:spcAft>
                <a:spcPct val="0"/>
              </a:spcAft>
              <a:tabLst>
                <a:tab pos="1392238" algn="l"/>
                <a:tab pos="2128838" algn="l"/>
                <a:tab pos="2762250" algn="l"/>
                <a:tab pos="3651250" algn="l"/>
                <a:tab pos="4117975" algn="l"/>
                <a:tab pos="4714875" algn="l"/>
                <a:tab pos="5708650" algn="l"/>
                <a:tab pos="6342063" algn="l"/>
              </a:tabLst>
              <a:defRPr>
                <a:solidFill>
                  <a:schemeClr val="tx1"/>
                </a:solidFill>
                <a:latin typeface="Arial" pitchFamily="34" charset="0"/>
              </a:defRPr>
            </a:lvl9pPr>
          </a:lstStyle>
          <a:p>
            <a:pPr eaLnBrk="1" hangingPunct="1">
              <a:spcBef>
                <a:spcPts val="100"/>
              </a:spcBef>
            </a:pPr>
            <a:r>
              <a:rPr lang="en-US" sz="2400">
                <a:cs typeface="Arial" pitchFamily="34" charset="0"/>
              </a:rPr>
              <a:t>	</a:t>
            </a:r>
          </a:p>
          <a:p>
            <a:pPr eaLnBrk="1" hangingPunct="1">
              <a:spcBef>
                <a:spcPts val="100"/>
              </a:spcBef>
            </a:pPr>
            <a:r>
              <a:rPr lang="en-US" sz="2400">
                <a:cs typeface="Arial" pitchFamily="34" charset="0"/>
              </a:rPr>
              <a:t>empirical  formula</a:t>
            </a:r>
          </a:p>
        </p:txBody>
      </p:sp>
      <p:sp>
        <p:nvSpPr>
          <p:cNvPr id="6" name="object 6"/>
          <p:cNvSpPr txBox="1"/>
          <p:nvPr/>
        </p:nvSpPr>
        <p:spPr>
          <a:xfrm>
            <a:off x="3255963" y="3473450"/>
            <a:ext cx="260350" cy="295275"/>
          </a:xfrm>
          <a:prstGeom prst="rect">
            <a:avLst/>
          </a:prstGeom>
        </p:spPr>
        <p:txBody>
          <a:bodyPr lIns="0" tIns="14604" rIns="0" bIns="0">
            <a:spAutoFit/>
          </a:bodyPr>
          <a:lstStyle/>
          <a:p>
            <a:pPr marL="12700">
              <a:spcBef>
                <a:spcPts val="114"/>
              </a:spcBef>
              <a:defRPr/>
            </a:pPr>
            <a:r>
              <a:rPr sz="1750" i="1" spc="95" dirty="0">
                <a:latin typeface="Times New Roman"/>
                <a:cs typeface="Times New Roman"/>
              </a:rPr>
              <a:t>uv</a:t>
            </a:r>
            <a:endParaRPr sz="1750">
              <a:latin typeface="Times New Roman"/>
              <a:cs typeface="Times New Roman"/>
            </a:endParaRPr>
          </a:p>
        </p:txBody>
      </p:sp>
      <p:sp>
        <p:nvSpPr>
          <p:cNvPr id="7" name="object 7"/>
          <p:cNvSpPr txBox="1"/>
          <p:nvPr/>
        </p:nvSpPr>
        <p:spPr>
          <a:xfrm>
            <a:off x="3576638" y="3038475"/>
            <a:ext cx="1325562" cy="487363"/>
          </a:xfrm>
          <a:prstGeom prst="rect">
            <a:avLst/>
          </a:prstGeom>
        </p:spPr>
        <p:txBody>
          <a:bodyPr lIns="0" tIns="16510" rIns="0" bIns="0">
            <a:spAutoFit/>
          </a:bodyPr>
          <a:lstStyle/>
          <a:p>
            <a:pPr marL="38100">
              <a:spcBef>
                <a:spcPts val="130"/>
              </a:spcBef>
              <a:defRPr/>
            </a:pPr>
            <a:r>
              <a:rPr sz="4500" spc="30" baseline="-25925" dirty="0">
                <a:latin typeface="Symbol"/>
                <a:cs typeface="Symbol"/>
              </a:rPr>
              <a:t></a:t>
            </a:r>
            <a:r>
              <a:rPr sz="4500" spc="-817" baseline="-25925" dirty="0">
                <a:latin typeface="Times New Roman"/>
                <a:cs typeface="Times New Roman"/>
              </a:rPr>
              <a:t> </a:t>
            </a:r>
            <a:r>
              <a:rPr sz="4500" i="1" spc="135" baseline="-25925" dirty="0">
                <a:latin typeface="Times New Roman"/>
                <a:cs typeface="Times New Roman"/>
              </a:rPr>
              <a:t>Ce</a:t>
            </a:r>
            <a:r>
              <a:rPr sz="1750" i="1" spc="90" dirty="0">
                <a:latin typeface="Times New Roman"/>
                <a:cs typeface="Times New Roman"/>
              </a:rPr>
              <a:t>E </a:t>
            </a:r>
            <a:r>
              <a:rPr sz="1750" spc="5" dirty="0">
                <a:latin typeface="Times New Roman"/>
                <a:cs typeface="Times New Roman"/>
              </a:rPr>
              <a:t>/ </a:t>
            </a:r>
            <a:r>
              <a:rPr sz="1750" i="1" spc="20" dirty="0">
                <a:latin typeface="Times New Roman"/>
                <a:cs typeface="Times New Roman"/>
              </a:rPr>
              <a:t>E</a:t>
            </a:r>
            <a:r>
              <a:rPr sz="1875" i="1" spc="30" baseline="-20000" dirty="0">
                <a:latin typeface="Times New Roman"/>
                <a:cs typeface="Times New Roman"/>
              </a:rPr>
              <a:t>o</a:t>
            </a:r>
            <a:endParaRPr sz="1875" baseline="-20000">
              <a:latin typeface="Times New Roman"/>
              <a:cs typeface="Times New Roman"/>
            </a:endParaRPr>
          </a:p>
        </p:txBody>
      </p:sp>
      <p:sp>
        <p:nvSpPr>
          <p:cNvPr id="8" name="object 8"/>
          <p:cNvSpPr txBox="1"/>
          <p:nvPr/>
        </p:nvSpPr>
        <p:spPr>
          <a:xfrm>
            <a:off x="2987675" y="3195638"/>
            <a:ext cx="269875" cy="514350"/>
          </a:xfrm>
          <a:prstGeom prst="rect">
            <a:avLst/>
          </a:prstGeom>
        </p:spPr>
        <p:txBody>
          <a:bodyPr lIns="0" tIns="12065" rIns="0" bIns="0">
            <a:spAutoFit/>
          </a:bodyPr>
          <a:lstStyle/>
          <a:p>
            <a:pPr marL="12700">
              <a:spcBef>
                <a:spcPts val="95"/>
              </a:spcBef>
              <a:defRPr/>
            </a:pPr>
            <a:r>
              <a:rPr sz="3200" i="1" spc="-100" dirty="0">
                <a:latin typeface="Symbol"/>
                <a:cs typeface="Symbol"/>
              </a:rPr>
              <a:t></a:t>
            </a:r>
            <a:endParaRPr sz="3200">
              <a:latin typeface="Symbol"/>
              <a:cs typeface="Symbol"/>
            </a:endParaRPr>
          </a:p>
        </p:txBody>
      </p:sp>
      <p:sp>
        <p:nvSpPr>
          <p:cNvPr id="10" name="object 10"/>
          <p:cNvSpPr txBox="1"/>
          <p:nvPr/>
        </p:nvSpPr>
        <p:spPr>
          <a:xfrm>
            <a:off x="384175" y="4065588"/>
            <a:ext cx="1516063" cy="390525"/>
          </a:xfrm>
          <a:prstGeom prst="rect">
            <a:avLst/>
          </a:prstGeom>
        </p:spPr>
        <p:txBody>
          <a:bodyPr lIns="0" tIns="12700" rIns="0" bIns="0">
            <a:spAutoFit/>
          </a:bodyPr>
          <a:lstStyle/>
          <a:p>
            <a:pPr marL="12700">
              <a:spcBef>
                <a:spcPts val="100"/>
              </a:spcBef>
              <a:defRPr/>
            </a:pPr>
            <a:r>
              <a:rPr sz="2400" b="1" spc="-5" dirty="0">
                <a:latin typeface="Times New Roman" pitchFamily="18" charset="0"/>
                <a:cs typeface="Times New Roman" pitchFamily="18" charset="0"/>
              </a:rPr>
              <a:t>Ultraviolet</a:t>
            </a:r>
            <a:endParaRPr sz="2400">
              <a:latin typeface="Times New Roman" pitchFamily="18" charset="0"/>
              <a:cs typeface="Times New Roman" pitchFamily="18" charset="0"/>
            </a:endParaRPr>
          </a:p>
        </p:txBody>
      </p:sp>
      <p:sp>
        <p:nvSpPr>
          <p:cNvPr id="11" name="object 11"/>
          <p:cNvSpPr txBox="1"/>
          <p:nvPr/>
        </p:nvSpPr>
        <p:spPr>
          <a:xfrm>
            <a:off x="2201863" y="4065588"/>
            <a:ext cx="1598612" cy="390525"/>
          </a:xfrm>
          <a:prstGeom prst="rect">
            <a:avLst/>
          </a:prstGeom>
        </p:spPr>
        <p:txBody>
          <a:bodyPr lIns="0" tIns="12700" rIns="0" bIns="0">
            <a:spAutoFit/>
          </a:bodyPr>
          <a:lstStyle/>
          <a:p>
            <a:pPr marL="12700">
              <a:spcBef>
                <a:spcPts val="100"/>
              </a:spcBef>
              <a:defRPr/>
            </a:pPr>
            <a:r>
              <a:rPr sz="2400" b="1" spc="-5" dirty="0">
                <a:latin typeface="Times New Roman" pitchFamily="18" charset="0"/>
                <a:cs typeface="Times New Roman" pitchFamily="18" charset="0"/>
              </a:rPr>
              <a:t>absorption</a:t>
            </a:r>
            <a:endParaRPr sz="2400">
              <a:latin typeface="Times New Roman" pitchFamily="18" charset="0"/>
              <a:cs typeface="Times New Roman" pitchFamily="18" charset="0"/>
            </a:endParaRPr>
          </a:p>
        </p:txBody>
      </p:sp>
      <p:sp>
        <p:nvSpPr>
          <p:cNvPr id="12" name="object 12"/>
          <p:cNvSpPr txBox="1"/>
          <p:nvPr/>
        </p:nvSpPr>
        <p:spPr>
          <a:xfrm>
            <a:off x="4102100" y="4065588"/>
            <a:ext cx="1057275" cy="390525"/>
          </a:xfrm>
          <a:prstGeom prst="rect">
            <a:avLst/>
          </a:prstGeom>
        </p:spPr>
        <p:txBody>
          <a:bodyPr lIns="0" tIns="12700" rIns="0" bIns="0">
            <a:spAutoFit/>
          </a:bodyPr>
          <a:lstStyle/>
          <a:p>
            <a:pPr marL="12700">
              <a:spcBef>
                <a:spcPts val="100"/>
              </a:spcBef>
              <a:defRPr/>
            </a:pPr>
            <a:r>
              <a:rPr sz="2400" b="1" spc="-5" dirty="0">
                <a:latin typeface="Times New Roman" pitchFamily="18" charset="0"/>
                <a:cs typeface="Times New Roman" pitchFamily="18" charset="0"/>
              </a:rPr>
              <a:t>de</a:t>
            </a:r>
            <a:r>
              <a:rPr sz="2400" b="1" spc="-15" dirty="0">
                <a:latin typeface="Times New Roman" pitchFamily="18" charset="0"/>
                <a:cs typeface="Times New Roman" pitchFamily="18" charset="0"/>
              </a:rPr>
              <a:t>c</a:t>
            </a:r>
            <a:r>
              <a:rPr sz="2400" b="1" spc="-5" dirty="0">
                <a:latin typeface="Times New Roman" pitchFamily="18" charset="0"/>
                <a:cs typeface="Times New Roman" pitchFamily="18" charset="0"/>
              </a:rPr>
              <a:t>a</a:t>
            </a:r>
            <a:r>
              <a:rPr sz="2400" b="1" spc="-25" dirty="0">
                <a:latin typeface="Times New Roman" pitchFamily="18" charset="0"/>
                <a:cs typeface="Times New Roman" pitchFamily="18" charset="0"/>
              </a:rPr>
              <a:t>y</a:t>
            </a:r>
            <a:r>
              <a:rPr sz="2400" b="1" spc="-5" dirty="0">
                <a:latin typeface="Times New Roman" pitchFamily="18" charset="0"/>
                <a:cs typeface="Times New Roman" pitchFamily="18" charset="0"/>
              </a:rPr>
              <a:t>s</a:t>
            </a:r>
            <a:endParaRPr sz="2400">
              <a:latin typeface="Times New Roman" pitchFamily="18" charset="0"/>
              <a:cs typeface="Times New Roman" pitchFamily="18" charset="0"/>
            </a:endParaRPr>
          </a:p>
        </p:txBody>
      </p:sp>
      <p:sp>
        <p:nvSpPr>
          <p:cNvPr id="13" name="object 13"/>
          <p:cNvSpPr txBox="1"/>
          <p:nvPr/>
        </p:nvSpPr>
        <p:spPr>
          <a:xfrm>
            <a:off x="5461000" y="4065588"/>
            <a:ext cx="1974850" cy="390525"/>
          </a:xfrm>
          <a:prstGeom prst="rect">
            <a:avLst/>
          </a:prstGeom>
        </p:spPr>
        <p:txBody>
          <a:bodyPr lIns="0" tIns="12700" rIns="0" bIns="0">
            <a:spAutoFit/>
          </a:bodyPr>
          <a:lstStyle/>
          <a:p>
            <a:pPr marL="12700">
              <a:spcBef>
                <a:spcPts val="100"/>
              </a:spcBef>
              <a:defRPr/>
            </a:pPr>
            <a:r>
              <a:rPr sz="2400" b="1" dirty="0">
                <a:latin typeface="Times New Roman" pitchFamily="18" charset="0"/>
                <a:cs typeface="Times New Roman" pitchFamily="18" charset="0"/>
              </a:rPr>
              <a:t>e</a:t>
            </a:r>
            <a:r>
              <a:rPr sz="2400" b="1" spc="-5" dirty="0">
                <a:latin typeface="Times New Roman" pitchFamily="18" charset="0"/>
                <a:cs typeface="Times New Roman" pitchFamily="18" charset="0"/>
              </a:rPr>
              <a:t>xponentially</a:t>
            </a:r>
            <a:endParaRPr sz="2400">
              <a:latin typeface="Times New Roman" pitchFamily="18" charset="0"/>
              <a:cs typeface="Times New Roman" pitchFamily="18" charset="0"/>
            </a:endParaRPr>
          </a:p>
        </p:txBody>
      </p:sp>
      <p:sp>
        <p:nvSpPr>
          <p:cNvPr id="19467" name="object 14"/>
          <p:cNvSpPr>
            <a:spLocks noChangeArrowheads="1"/>
          </p:cNvSpPr>
          <p:nvPr/>
        </p:nvSpPr>
        <p:spPr bwMode="auto">
          <a:xfrm>
            <a:off x="396875" y="4429125"/>
            <a:ext cx="7023100" cy="0"/>
          </a:xfrm>
          <a:custGeom>
            <a:avLst/>
            <a:gdLst>
              <a:gd name="T0" fmla="*/ 0 w 7024370"/>
              <a:gd name="T1" fmla="*/ 7024370 w 7024370"/>
            </a:gdLst>
            <a:ahLst/>
            <a:cxnLst/>
            <a:rect l="T0" t="0" r="T1" b="0"/>
            <a:pathLst>
              <a:path w="7024370">
                <a:moveTo>
                  <a:pt x="0" y="0"/>
                </a:moveTo>
                <a:lnTo>
                  <a:pt x="7024116" y="0"/>
                </a:lnTo>
              </a:path>
            </a:pathLst>
          </a:custGeom>
          <a:noFill/>
          <a:ln w="3200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object 15"/>
          <p:cNvSpPr txBox="1"/>
          <p:nvPr/>
        </p:nvSpPr>
        <p:spPr>
          <a:xfrm>
            <a:off x="357188" y="4429125"/>
            <a:ext cx="7107237" cy="392113"/>
          </a:xfrm>
          <a:prstGeom prst="rect">
            <a:avLst/>
          </a:prstGeom>
        </p:spPr>
        <p:txBody>
          <a:bodyPr lIns="0" tIns="12700" rIns="0" bIns="0">
            <a:spAutoFit/>
          </a:bodyPr>
          <a:lstStyle/>
          <a:p>
            <a:pPr marL="12700">
              <a:spcBef>
                <a:spcPts val="100"/>
              </a:spcBef>
              <a:tabLst>
                <a:tab pos="1675130" algn="l"/>
                <a:tab pos="3489325" algn="l"/>
                <a:tab pos="4266565" algn="l"/>
                <a:tab pos="4757420" algn="l"/>
                <a:tab pos="5737860" algn="l"/>
              </a:tabLst>
              <a:defRPr/>
            </a:pPr>
            <a:r>
              <a:rPr sz="2400" dirty="0">
                <a:latin typeface="Times New Roman" pitchFamily="18" charset="0"/>
                <a:cs typeface="Times New Roman" pitchFamily="18" charset="0"/>
              </a:rPr>
              <a:t>i</a:t>
            </a:r>
            <a:r>
              <a:rPr sz="2400" spc="-10" dirty="0">
                <a:latin typeface="Times New Roman" pitchFamily="18" charset="0"/>
                <a:cs typeface="Times New Roman" pitchFamily="18" charset="0"/>
              </a:rPr>
              <a:t>n</a:t>
            </a:r>
            <a:r>
              <a:rPr sz="2400" dirty="0">
                <a:latin typeface="Times New Roman" pitchFamily="18" charset="0"/>
                <a:cs typeface="Times New Roman" pitchFamily="18" charset="0"/>
              </a:rPr>
              <a:t>cr</a:t>
            </a:r>
            <a:r>
              <a:rPr sz="2400" spc="5" dirty="0">
                <a:latin typeface="Times New Roman" pitchFamily="18" charset="0"/>
                <a:cs typeface="Times New Roman" pitchFamily="18" charset="0"/>
              </a:rPr>
              <a:t>e</a:t>
            </a:r>
            <a:r>
              <a:rPr sz="2400" dirty="0">
                <a:latin typeface="Times New Roman" pitchFamily="18" charset="0"/>
                <a:cs typeface="Times New Roman" pitchFamily="18" charset="0"/>
              </a:rPr>
              <a:t>asi</a:t>
            </a:r>
            <a:r>
              <a:rPr sz="2400" spc="5" dirty="0">
                <a:latin typeface="Times New Roman" pitchFamily="18" charset="0"/>
                <a:cs typeface="Times New Roman" pitchFamily="18" charset="0"/>
              </a:rPr>
              <a:t>n</a:t>
            </a:r>
            <a:r>
              <a:rPr sz="2400" dirty="0">
                <a:latin typeface="Times New Roman" pitchFamily="18" charset="0"/>
                <a:cs typeface="Times New Roman" pitchFamily="18" charset="0"/>
              </a:rPr>
              <a:t>g</a:t>
            </a:r>
            <a:r>
              <a:rPr sz="2400" dirty="0">
                <a:latin typeface="Arial"/>
                <a:cs typeface="Arial"/>
              </a:rPr>
              <a:t>	</a:t>
            </a:r>
            <a:r>
              <a:rPr sz="2400" dirty="0">
                <a:latin typeface="Times New Roman" pitchFamily="18" charset="0"/>
                <a:cs typeface="Times New Roman" pitchFamily="18" charset="0"/>
              </a:rPr>
              <a:t>w</a:t>
            </a:r>
            <a:r>
              <a:rPr sz="2400" spc="-10" dirty="0">
                <a:latin typeface="Times New Roman" pitchFamily="18" charset="0"/>
                <a:cs typeface="Times New Roman" pitchFamily="18" charset="0"/>
              </a:rPr>
              <a:t>a</a:t>
            </a:r>
            <a:r>
              <a:rPr sz="2400" dirty="0">
                <a:latin typeface="Times New Roman" pitchFamily="18" charset="0"/>
                <a:cs typeface="Times New Roman" pitchFamily="18" charset="0"/>
              </a:rPr>
              <a:t>vel</a:t>
            </a:r>
            <a:r>
              <a:rPr sz="2400" spc="5" dirty="0">
                <a:latin typeface="Times New Roman" pitchFamily="18" charset="0"/>
                <a:cs typeface="Times New Roman" pitchFamily="18" charset="0"/>
              </a:rPr>
              <a:t>e</a:t>
            </a:r>
            <a:r>
              <a:rPr sz="2400" dirty="0">
                <a:latin typeface="Times New Roman" pitchFamily="18" charset="0"/>
                <a:cs typeface="Times New Roman" pitchFamily="18" charset="0"/>
              </a:rPr>
              <a:t>ng</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h	</a:t>
            </a:r>
            <a:r>
              <a:rPr sz="2400" spc="-5" dirty="0">
                <a:latin typeface="Times New Roman" pitchFamily="18" charset="0"/>
                <a:cs typeface="Times New Roman" pitchFamily="18" charset="0"/>
              </a:rPr>
              <a:t>an</a:t>
            </a:r>
            <a:r>
              <a:rPr sz="2400" dirty="0">
                <a:latin typeface="Times New Roman" pitchFamily="18" charset="0"/>
                <a:cs typeface="Times New Roman" pitchFamily="18" charset="0"/>
              </a:rPr>
              <a:t>d	</a:t>
            </a:r>
            <a:r>
              <a:rPr sz="2400" spc="-10" dirty="0">
                <a:latin typeface="Times New Roman" pitchFamily="18" charset="0"/>
                <a:cs typeface="Times New Roman" pitchFamily="18" charset="0"/>
              </a:rPr>
              <a:t>i</a:t>
            </a:r>
            <a:r>
              <a:rPr sz="2400" dirty="0">
                <a:latin typeface="Times New Roman" pitchFamily="18" charset="0"/>
                <a:cs typeface="Times New Roman" pitchFamily="18" charset="0"/>
              </a:rPr>
              <a:t>s	sma</a:t>
            </a:r>
            <a:r>
              <a:rPr sz="2400" spc="-10" dirty="0">
                <a:latin typeface="Times New Roman" pitchFamily="18" charset="0"/>
                <a:cs typeface="Times New Roman" pitchFamily="18" charset="0"/>
              </a:rPr>
              <a:t>l</a:t>
            </a:r>
            <a:r>
              <a:rPr sz="2400" dirty="0">
                <a:latin typeface="Times New Roman" pitchFamily="18" charset="0"/>
                <a:cs typeface="Times New Roman" pitchFamily="18" charset="0"/>
              </a:rPr>
              <a:t>l	comp</a:t>
            </a:r>
            <a:r>
              <a:rPr sz="2400" spc="-10" dirty="0">
                <a:latin typeface="Times New Roman" pitchFamily="18" charset="0"/>
                <a:cs typeface="Times New Roman" pitchFamily="18" charset="0"/>
              </a:rPr>
              <a:t>a</a:t>
            </a:r>
            <a:r>
              <a:rPr sz="2400" dirty="0">
                <a:latin typeface="Times New Roman" pitchFamily="18" charset="0"/>
                <a:cs typeface="Times New Roman" pitchFamily="18" charset="0"/>
              </a:rPr>
              <a:t>r</a:t>
            </a:r>
            <a:r>
              <a:rPr sz="2400" spc="5" dirty="0">
                <a:latin typeface="Times New Roman" pitchFamily="18" charset="0"/>
                <a:cs typeface="Times New Roman" pitchFamily="18" charset="0"/>
              </a:rPr>
              <a:t>e</a:t>
            </a:r>
            <a:r>
              <a:rPr sz="2400" dirty="0">
                <a:latin typeface="Times New Roman" pitchFamily="18" charset="0"/>
                <a:cs typeface="Times New Roman" pitchFamily="18" charset="0"/>
              </a:rPr>
              <a:t>d</a:t>
            </a:r>
            <a:endParaRPr sz="2400">
              <a:latin typeface="Times New Roman" pitchFamily="18" charset="0"/>
              <a:cs typeface="Times New Roman" pitchFamily="18" charset="0"/>
            </a:endParaRPr>
          </a:p>
        </p:txBody>
      </p:sp>
      <p:sp>
        <p:nvSpPr>
          <p:cNvPr id="19469" name="object 16"/>
          <p:cNvSpPr txBox="1">
            <a:spLocks noChangeArrowheads="1"/>
          </p:cNvSpPr>
          <p:nvPr/>
        </p:nvSpPr>
        <p:spPr bwMode="auto">
          <a:xfrm>
            <a:off x="7429500" y="4065588"/>
            <a:ext cx="8731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0"/>
              </a:spcBef>
            </a:pPr>
            <a:r>
              <a:rPr lang="en-US" sz="2400">
                <a:latin typeface="Times New Roman" pitchFamily="18" charset="0"/>
                <a:cs typeface="Times New Roman" pitchFamily="18" charset="0"/>
              </a:rPr>
              <a:t>with</a:t>
            </a:r>
            <a:r>
              <a:rPr lang="en-US" sz="2400">
                <a:cs typeface="Arial" pitchFamily="34" charset="0"/>
              </a:rPr>
              <a:t>  </a:t>
            </a:r>
            <a:r>
              <a:rPr lang="en-US" sz="2400">
                <a:latin typeface="Times New Roman" pitchFamily="18" charset="0"/>
                <a:cs typeface="Times New Roman" pitchFamily="18" charset="0"/>
              </a:rPr>
              <a:t>with</a:t>
            </a:r>
          </a:p>
        </p:txBody>
      </p:sp>
      <p:sp>
        <p:nvSpPr>
          <p:cNvPr id="19470" name="object 17"/>
          <p:cNvSpPr txBox="1">
            <a:spLocks noChangeArrowheads="1"/>
          </p:cNvSpPr>
          <p:nvPr/>
        </p:nvSpPr>
        <p:spPr bwMode="auto">
          <a:xfrm>
            <a:off x="358775" y="4797425"/>
            <a:ext cx="79692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8100" eaLnBrk="0" hangingPunct="0">
              <a:tabLst>
                <a:tab pos="1535113" algn="l"/>
                <a:tab pos="2254250" algn="l"/>
                <a:tab pos="2668588" algn="l"/>
                <a:tab pos="3268663" algn="l"/>
                <a:tab pos="4054475" algn="l"/>
                <a:tab pos="5265738" algn="l"/>
                <a:tab pos="6375400" algn="l"/>
                <a:tab pos="6973888" algn="l"/>
                <a:tab pos="7693025" algn="l"/>
              </a:tabLst>
              <a:defRPr>
                <a:solidFill>
                  <a:schemeClr val="tx1"/>
                </a:solidFill>
                <a:latin typeface="Arial" pitchFamily="34" charset="0"/>
              </a:defRPr>
            </a:lvl1pPr>
            <a:lvl2pPr marL="742950" indent="-285750" eaLnBrk="0" hangingPunct="0">
              <a:tabLst>
                <a:tab pos="1535113" algn="l"/>
                <a:tab pos="2254250" algn="l"/>
                <a:tab pos="2668588" algn="l"/>
                <a:tab pos="3268663" algn="l"/>
                <a:tab pos="4054475" algn="l"/>
                <a:tab pos="5265738" algn="l"/>
                <a:tab pos="6375400" algn="l"/>
                <a:tab pos="6973888" algn="l"/>
                <a:tab pos="7693025" algn="l"/>
              </a:tabLst>
              <a:defRPr>
                <a:solidFill>
                  <a:schemeClr val="tx1"/>
                </a:solidFill>
                <a:latin typeface="Arial" pitchFamily="34" charset="0"/>
              </a:defRPr>
            </a:lvl2pPr>
            <a:lvl3pPr marL="1143000" indent="-228600" eaLnBrk="0" hangingPunct="0">
              <a:tabLst>
                <a:tab pos="1535113" algn="l"/>
                <a:tab pos="2254250" algn="l"/>
                <a:tab pos="2668588" algn="l"/>
                <a:tab pos="3268663" algn="l"/>
                <a:tab pos="4054475" algn="l"/>
                <a:tab pos="5265738" algn="l"/>
                <a:tab pos="6375400" algn="l"/>
                <a:tab pos="6973888" algn="l"/>
                <a:tab pos="7693025" algn="l"/>
              </a:tabLst>
              <a:defRPr>
                <a:solidFill>
                  <a:schemeClr val="tx1"/>
                </a:solidFill>
                <a:latin typeface="Arial" pitchFamily="34" charset="0"/>
              </a:defRPr>
            </a:lvl3pPr>
            <a:lvl4pPr marL="1600200" indent="-228600" eaLnBrk="0" hangingPunct="0">
              <a:tabLst>
                <a:tab pos="1535113" algn="l"/>
                <a:tab pos="2254250" algn="l"/>
                <a:tab pos="2668588" algn="l"/>
                <a:tab pos="3268663" algn="l"/>
                <a:tab pos="4054475" algn="l"/>
                <a:tab pos="5265738" algn="l"/>
                <a:tab pos="6375400" algn="l"/>
                <a:tab pos="6973888" algn="l"/>
                <a:tab pos="7693025" algn="l"/>
              </a:tabLst>
              <a:defRPr>
                <a:solidFill>
                  <a:schemeClr val="tx1"/>
                </a:solidFill>
                <a:latin typeface="Arial" pitchFamily="34" charset="0"/>
              </a:defRPr>
            </a:lvl4pPr>
            <a:lvl5pPr marL="2057400" indent="-228600" eaLnBrk="0" hangingPunct="0">
              <a:tabLst>
                <a:tab pos="1535113" algn="l"/>
                <a:tab pos="2254250" algn="l"/>
                <a:tab pos="2668588" algn="l"/>
                <a:tab pos="3268663" algn="l"/>
                <a:tab pos="4054475" algn="l"/>
                <a:tab pos="5265738" algn="l"/>
                <a:tab pos="6375400" algn="l"/>
                <a:tab pos="6973888" algn="l"/>
                <a:tab pos="7693025" algn="l"/>
              </a:tabLst>
              <a:defRPr>
                <a:solidFill>
                  <a:schemeClr val="tx1"/>
                </a:solidFill>
                <a:latin typeface="Arial" pitchFamily="34" charset="0"/>
              </a:defRPr>
            </a:lvl5pPr>
            <a:lvl6pPr marL="2514600" indent="-228600" eaLnBrk="0" fontAlgn="base" hangingPunct="0">
              <a:spcBef>
                <a:spcPct val="0"/>
              </a:spcBef>
              <a:spcAft>
                <a:spcPct val="0"/>
              </a:spcAft>
              <a:tabLst>
                <a:tab pos="1535113" algn="l"/>
                <a:tab pos="2254250" algn="l"/>
                <a:tab pos="2668588" algn="l"/>
                <a:tab pos="3268663" algn="l"/>
                <a:tab pos="4054475" algn="l"/>
                <a:tab pos="5265738" algn="l"/>
                <a:tab pos="6375400" algn="l"/>
                <a:tab pos="6973888" algn="l"/>
                <a:tab pos="7693025" algn="l"/>
              </a:tabLst>
              <a:defRPr>
                <a:solidFill>
                  <a:schemeClr val="tx1"/>
                </a:solidFill>
                <a:latin typeface="Arial" pitchFamily="34" charset="0"/>
              </a:defRPr>
            </a:lvl6pPr>
            <a:lvl7pPr marL="2971800" indent="-228600" eaLnBrk="0" fontAlgn="base" hangingPunct="0">
              <a:spcBef>
                <a:spcPct val="0"/>
              </a:spcBef>
              <a:spcAft>
                <a:spcPct val="0"/>
              </a:spcAft>
              <a:tabLst>
                <a:tab pos="1535113" algn="l"/>
                <a:tab pos="2254250" algn="l"/>
                <a:tab pos="2668588" algn="l"/>
                <a:tab pos="3268663" algn="l"/>
                <a:tab pos="4054475" algn="l"/>
                <a:tab pos="5265738" algn="l"/>
                <a:tab pos="6375400" algn="l"/>
                <a:tab pos="6973888" algn="l"/>
                <a:tab pos="7693025" algn="l"/>
              </a:tabLst>
              <a:defRPr>
                <a:solidFill>
                  <a:schemeClr val="tx1"/>
                </a:solidFill>
                <a:latin typeface="Arial" pitchFamily="34" charset="0"/>
              </a:defRPr>
            </a:lvl7pPr>
            <a:lvl8pPr marL="3429000" indent="-228600" eaLnBrk="0" fontAlgn="base" hangingPunct="0">
              <a:spcBef>
                <a:spcPct val="0"/>
              </a:spcBef>
              <a:spcAft>
                <a:spcPct val="0"/>
              </a:spcAft>
              <a:tabLst>
                <a:tab pos="1535113" algn="l"/>
                <a:tab pos="2254250" algn="l"/>
                <a:tab pos="2668588" algn="l"/>
                <a:tab pos="3268663" algn="l"/>
                <a:tab pos="4054475" algn="l"/>
                <a:tab pos="5265738" algn="l"/>
                <a:tab pos="6375400" algn="l"/>
                <a:tab pos="6973888" algn="l"/>
                <a:tab pos="7693025" algn="l"/>
              </a:tabLst>
              <a:defRPr>
                <a:solidFill>
                  <a:schemeClr val="tx1"/>
                </a:solidFill>
                <a:latin typeface="Arial" pitchFamily="34" charset="0"/>
              </a:defRPr>
            </a:lvl8pPr>
            <a:lvl9pPr marL="3886200" indent="-228600" eaLnBrk="0" fontAlgn="base" hangingPunct="0">
              <a:spcBef>
                <a:spcPct val="0"/>
              </a:spcBef>
              <a:spcAft>
                <a:spcPct val="0"/>
              </a:spcAft>
              <a:tabLst>
                <a:tab pos="1535113" algn="l"/>
                <a:tab pos="2254250" algn="l"/>
                <a:tab pos="2668588" algn="l"/>
                <a:tab pos="3268663" algn="l"/>
                <a:tab pos="4054475" algn="l"/>
                <a:tab pos="5265738" algn="l"/>
                <a:tab pos="6375400" algn="l"/>
                <a:tab pos="6973888" algn="l"/>
                <a:tab pos="7693025" algn="l"/>
              </a:tabLst>
              <a:defRPr>
                <a:solidFill>
                  <a:schemeClr val="tx1"/>
                </a:solidFill>
                <a:latin typeface="Arial" pitchFamily="34" charset="0"/>
              </a:defRPr>
            </a:lvl9pPr>
          </a:lstStyle>
          <a:p>
            <a:pPr eaLnBrk="1" hangingPunct="1">
              <a:spcBef>
                <a:spcPts val="100"/>
              </a:spcBef>
            </a:pPr>
            <a:r>
              <a:rPr lang="en-US" sz="2400">
                <a:latin typeface="Times New Roman" pitchFamily="18" charset="0"/>
                <a:cs typeface="Times New Roman" pitchFamily="18" charset="0"/>
              </a:rPr>
              <a:t>scattering	loss	in	the	near	infrared	region.	UV	loss	in  dB/km at any  as a function of mole fraction x of GeO</a:t>
            </a:r>
            <a:r>
              <a:rPr lang="en-US" sz="2400" baseline="-21000">
                <a:latin typeface="Times New Roman" pitchFamily="18" charset="0"/>
                <a:cs typeface="Times New Roman" pitchFamily="18" charset="0"/>
              </a:rPr>
              <a:t>2 </a:t>
            </a:r>
            <a:r>
              <a:rPr lang="en-US" sz="2400">
                <a:latin typeface="Times New Roman" pitchFamily="18" charset="0"/>
                <a:cs typeface="Times New Roman" pitchFamily="18" charset="0"/>
              </a:rPr>
              <a:t>is</a:t>
            </a:r>
          </a:p>
        </p:txBody>
      </p:sp>
      <p:sp>
        <p:nvSpPr>
          <p:cNvPr id="19471" name="object 18"/>
          <p:cNvSpPr>
            <a:spLocks noChangeArrowheads="1"/>
          </p:cNvSpPr>
          <p:nvPr/>
        </p:nvSpPr>
        <p:spPr bwMode="auto">
          <a:xfrm>
            <a:off x="3151188" y="6018213"/>
            <a:ext cx="1103312" cy="0"/>
          </a:xfrm>
          <a:custGeom>
            <a:avLst/>
            <a:gdLst>
              <a:gd name="T0" fmla="*/ 0 w 1103629"/>
              <a:gd name="T1" fmla="*/ 1103629 w 1103629"/>
            </a:gdLst>
            <a:ahLst/>
            <a:cxnLst/>
            <a:rect l="T0" t="0" r="T1" b="0"/>
            <a:pathLst>
              <a:path w="1103629">
                <a:moveTo>
                  <a:pt x="0" y="0"/>
                </a:moveTo>
                <a:lnTo>
                  <a:pt x="1103579" y="0"/>
                </a:lnTo>
              </a:path>
            </a:pathLst>
          </a:custGeom>
          <a:noFill/>
          <a:ln w="1045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72" name="object 19"/>
          <p:cNvSpPr>
            <a:spLocks noChangeArrowheads="1"/>
          </p:cNvSpPr>
          <p:nvPr/>
        </p:nvSpPr>
        <p:spPr bwMode="auto">
          <a:xfrm>
            <a:off x="5440363" y="6018213"/>
            <a:ext cx="473075" cy="0"/>
          </a:xfrm>
          <a:custGeom>
            <a:avLst/>
            <a:gdLst>
              <a:gd name="T0" fmla="*/ 0 w 472439"/>
              <a:gd name="T1" fmla="*/ 472439 w 472439"/>
            </a:gdLst>
            <a:ahLst/>
            <a:cxnLst/>
            <a:rect l="T0" t="0" r="T1" b="0"/>
            <a:pathLst>
              <a:path w="472439">
                <a:moveTo>
                  <a:pt x="0" y="0"/>
                </a:moveTo>
                <a:lnTo>
                  <a:pt x="471962" y="0"/>
                </a:lnTo>
              </a:path>
            </a:pathLst>
          </a:custGeom>
          <a:noFill/>
          <a:ln w="1045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 name="object 20"/>
          <p:cNvSpPr txBox="1"/>
          <p:nvPr/>
        </p:nvSpPr>
        <p:spPr>
          <a:xfrm>
            <a:off x="5932488" y="5832475"/>
            <a:ext cx="127000" cy="336550"/>
          </a:xfrm>
          <a:prstGeom prst="rect">
            <a:avLst/>
          </a:prstGeom>
        </p:spPr>
        <p:txBody>
          <a:bodyPr lIns="0" tIns="11430" rIns="0" bIns="0">
            <a:spAutoFit/>
          </a:bodyPr>
          <a:lstStyle/>
          <a:p>
            <a:pPr marL="12700">
              <a:spcBef>
                <a:spcPts val="90"/>
              </a:spcBef>
              <a:defRPr/>
            </a:pPr>
            <a:r>
              <a:rPr sz="2050" spc="5" dirty="0">
                <a:latin typeface="Symbol"/>
                <a:cs typeface="Symbol"/>
              </a:rPr>
              <a:t></a:t>
            </a:r>
            <a:endParaRPr sz="2050">
              <a:latin typeface="Symbol"/>
              <a:cs typeface="Symbol"/>
            </a:endParaRPr>
          </a:p>
        </p:txBody>
      </p:sp>
      <p:sp>
        <p:nvSpPr>
          <p:cNvPr id="31" name="object 31"/>
          <p:cNvSpPr>
            <a:spLocks noGrp="1"/>
          </p:cNvSpPr>
          <p:nvPr>
            <p:ph type="ftr" sz="quarter" idx="11"/>
          </p:nvPr>
        </p:nvSpPr>
        <p:spPr/>
        <p:txBody>
          <a:bodyPr wrap="square" lIns="0" tIns="3175" rIns="0" bIns="0">
            <a:spAutoFit/>
          </a:bodyPr>
          <a:lstStyle/>
          <a:p>
            <a:pPr marL="12700">
              <a:spcBef>
                <a:spcPts val="25"/>
              </a:spcBef>
              <a:defRPr/>
            </a:pPr>
            <a:endParaRPr spc="-5" dirty="0"/>
          </a:p>
        </p:txBody>
      </p:sp>
      <p:sp>
        <p:nvSpPr>
          <p:cNvPr id="19478" name="Slide Number Placeholder 31"/>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E4860C42-991E-4116-8F93-CEB1196FE261}" type="slidenum">
              <a:rPr lang="en-IN"/>
              <a:pPr>
                <a:defRPr/>
              </a:pPr>
              <a:t>9</a:t>
            </a:fld>
            <a:endParaRPr lang="en-IN"/>
          </a:p>
        </p:txBody>
      </p:sp>
      <p:sp>
        <p:nvSpPr>
          <p:cNvPr id="21" name="object 21"/>
          <p:cNvSpPr txBox="1"/>
          <p:nvPr/>
        </p:nvSpPr>
        <p:spPr>
          <a:xfrm>
            <a:off x="5932488" y="5665788"/>
            <a:ext cx="127000" cy="336550"/>
          </a:xfrm>
          <a:prstGeom prst="rect">
            <a:avLst/>
          </a:prstGeom>
        </p:spPr>
        <p:txBody>
          <a:bodyPr lIns="0" tIns="11430" rIns="0" bIns="0">
            <a:spAutoFit/>
          </a:bodyPr>
          <a:lstStyle/>
          <a:p>
            <a:pPr marL="12700">
              <a:spcBef>
                <a:spcPts val="90"/>
              </a:spcBef>
              <a:defRPr/>
            </a:pPr>
            <a:r>
              <a:rPr sz="2050" spc="5" dirty="0">
                <a:latin typeface="Symbol"/>
                <a:cs typeface="Symbol"/>
              </a:rPr>
              <a:t></a:t>
            </a:r>
            <a:endParaRPr sz="2050">
              <a:latin typeface="Symbol"/>
              <a:cs typeface="Symbol"/>
            </a:endParaRPr>
          </a:p>
        </p:txBody>
      </p:sp>
      <p:sp>
        <p:nvSpPr>
          <p:cNvPr id="22" name="object 22"/>
          <p:cNvSpPr txBox="1"/>
          <p:nvPr/>
        </p:nvSpPr>
        <p:spPr>
          <a:xfrm>
            <a:off x="5294313" y="5832475"/>
            <a:ext cx="127000" cy="336550"/>
          </a:xfrm>
          <a:prstGeom prst="rect">
            <a:avLst/>
          </a:prstGeom>
        </p:spPr>
        <p:txBody>
          <a:bodyPr lIns="0" tIns="11430" rIns="0" bIns="0">
            <a:spAutoFit/>
          </a:bodyPr>
          <a:lstStyle/>
          <a:p>
            <a:pPr marL="12700">
              <a:spcBef>
                <a:spcPts val="90"/>
              </a:spcBef>
              <a:defRPr/>
            </a:pPr>
            <a:r>
              <a:rPr sz="2050" spc="5" dirty="0">
                <a:latin typeface="Symbol"/>
                <a:cs typeface="Symbol"/>
              </a:rPr>
              <a:t></a:t>
            </a:r>
            <a:endParaRPr sz="2050">
              <a:latin typeface="Symbol"/>
              <a:cs typeface="Symbol"/>
            </a:endParaRPr>
          </a:p>
        </p:txBody>
      </p:sp>
      <p:sp>
        <p:nvSpPr>
          <p:cNvPr id="23" name="object 23"/>
          <p:cNvSpPr txBox="1"/>
          <p:nvPr/>
        </p:nvSpPr>
        <p:spPr>
          <a:xfrm>
            <a:off x="5294313" y="6045200"/>
            <a:ext cx="765175" cy="336550"/>
          </a:xfrm>
          <a:prstGeom prst="rect">
            <a:avLst/>
          </a:prstGeom>
        </p:spPr>
        <p:txBody>
          <a:bodyPr lIns="0" tIns="11430" rIns="0" bIns="0">
            <a:spAutoFit/>
          </a:bodyPr>
          <a:lstStyle/>
          <a:p>
            <a:pPr marL="12700">
              <a:spcBef>
                <a:spcPts val="90"/>
              </a:spcBef>
              <a:tabLst>
                <a:tab pos="650240" algn="l"/>
              </a:tabLst>
              <a:defRPr/>
            </a:pPr>
            <a:r>
              <a:rPr sz="2050" spc="5" dirty="0">
                <a:latin typeface="Symbol"/>
                <a:cs typeface="Symbol"/>
              </a:rPr>
              <a:t></a:t>
            </a:r>
            <a:r>
              <a:rPr sz="2050" spc="5" dirty="0">
                <a:latin typeface="Times New Roman"/>
                <a:cs typeface="Times New Roman"/>
              </a:rPr>
              <a:t>	</a:t>
            </a:r>
            <a:r>
              <a:rPr sz="2050" spc="5" dirty="0">
                <a:latin typeface="Symbol"/>
                <a:cs typeface="Symbol"/>
              </a:rPr>
              <a:t></a:t>
            </a:r>
            <a:endParaRPr sz="2050">
              <a:latin typeface="Symbol"/>
              <a:cs typeface="Symbol"/>
            </a:endParaRPr>
          </a:p>
        </p:txBody>
      </p:sp>
      <p:sp>
        <p:nvSpPr>
          <p:cNvPr id="24" name="object 24"/>
          <p:cNvSpPr txBox="1"/>
          <p:nvPr/>
        </p:nvSpPr>
        <p:spPr>
          <a:xfrm>
            <a:off x="5294313" y="5665788"/>
            <a:ext cx="127000" cy="336550"/>
          </a:xfrm>
          <a:prstGeom prst="rect">
            <a:avLst/>
          </a:prstGeom>
        </p:spPr>
        <p:txBody>
          <a:bodyPr lIns="0" tIns="11430" rIns="0" bIns="0">
            <a:spAutoFit/>
          </a:bodyPr>
          <a:lstStyle/>
          <a:p>
            <a:pPr marL="12700">
              <a:spcBef>
                <a:spcPts val="90"/>
              </a:spcBef>
              <a:defRPr/>
            </a:pPr>
            <a:r>
              <a:rPr sz="2050" spc="5" dirty="0">
                <a:latin typeface="Symbol"/>
                <a:cs typeface="Symbol"/>
              </a:rPr>
              <a:t></a:t>
            </a:r>
            <a:endParaRPr sz="2050">
              <a:latin typeface="Symbol"/>
              <a:cs typeface="Symbol"/>
            </a:endParaRPr>
          </a:p>
        </p:txBody>
      </p:sp>
      <p:sp>
        <p:nvSpPr>
          <p:cNvPr id="25" name="object 25"/>
          <p:cNvSpPr txBox="1"/>
          <p:nvPr/>
        </p:nvSpPr>
        <p:spPr>
          <a:xfrm>
            <a:off x="5445125" y="5607050"/>
            <a:ext cx="469900" cy="746125"/>
          </a:xfrm>
          <a:prstGeom prst="rect">
            <a:avLst/>
          </a:prstGeom>
        </p:spPr>
        <p:txBody>
          <a:bodyPr lIns="0" tIns="50800" rIns="0" bIns="0">
            <a:spAutoFit/>
          </a:bodyPr>
          <a:lstStyle/>
          <a:p>
            <a:pPr marL="12700">
              <a:spcBef>
                <a:spcPts val="400"/>
              </a:spcBef>
              <a:defRPr/>
            </a:pPr>
            <a:r>
              <a:rPr sz="2050" spc="-10" dirty="0">
                <a:latin typeface="Times New Roman"/>
                <a:cs typeface="Times New Roman"/>
              </a:rPr>
              <a:t>4.</a:t>
            </a:r>
            <a:r>
              <a:rPr sz="2050" spc="-50" dirty="0">
                <a:latin typeface="Times New Roman"/>
                <a:cs typeface="Times New Roman"/>
              </a:rPr>
              <a:t>63</a:t>
            </a:r>
            <a:endParaRPr sz="2050">
              <a:latin typeface="Times New Roman"/>
              <a:cs typeface="Times New Roman"/>
            </a:endParaRPr>
          </a:p>
          <a:p>
            <a:pPr marL="152400">
              <a:spcBef>
                <a:spcPts val="330"/>
              </a:spcBef>
              <a:defRPr/>
            </a:pPr>
            <a:r>
              <a:rPr sz="2150" i="1" spc="-45" dirty="0">
                <a:latin typeface="Symbol"/>
                <a:cs typeface="Symbol"/>
              </a:rPr>
              <a:t></a:t>
            </a:r>
            <a:endParaRPr sz="2150">
              <a:latin typeface="Symbol"/>
              <a:cs typeface="Symbol"/>
            </a:endParaRPr>
          </a:p>
        </p:txBody>
      </p:sp>
      <p:sp>
        <p:nvSpPr>
          <p:cNvPr id="26" name="object 26"/>
          <p:cNvSpPr txBox="1"/>
          <p:nvPr/>
        </p:nvSpPr>
        <p:spPr>
          <a:xfrm>
            <a:off x="2520950" y="5795963"/>
            <a:ext cx="2794000" cy="355600"/>
          </a:xfrm>
          <a:prstGeom prst="rect">
            <a:avLst/>
          </a:prstGeom>
        </p:spPr>
        <p:txBody>
          <a:bodyPr lIns="0" tIns="13335" rIns="0" bIns="0">
            <a:spAutoFit/>
          </a:bodyPr>
          <a:lstStyle/>
          <a:p>
            <a:pPr marL="12700">
              <a:spcBef>
                <a:spcPts val="105"/>
              </a:spcBef>
              <a:tabLst>
                <a:tab pos="423545" algn="l"/>
                <a:tab pos="1770380" algn="l"/>
                <a:tab pos="2413635" algn="l"/>
              </a:tabLst>
              <a:defRPr/>
            </a:pPr>
            <a:r>
              <a:rPr sz="2150" i="1" spc="-55" dirty="0">
                <a:latin typeface="Symbol"/>
                <a:cs typeface="Symbol"/>
              </a:rPr>
              <a:t></a:t>
            </a:r>
            <a:r>
              <a:rPr sz="2150" spc="-55" dirty="0">
                <a:latin typeface="Times New Roman"/>
                <a:cs typeface="Times New Roman"/>
              </a:rPr>
              <a:t>	</a:t>
            </a:r>
            <a:r>
              <a:rPr sz="2050" spc="10" dirty="0">
                <a:latin typeface="Symbol"/>
                <a:cs typeface="Symbol"/>
              </a:rPr>
              <a:t></a:t>
            </a:r>
            <a:r>
              <a:rPr sz="2050" spc="10" dirty="0">
                <a:latin typeface="Times New Roman"/>
                <a:cs typeface="Times New Roman"/>
              </a:rPr>
              <a:t>	</a:t>
            </a:r>
            <a:r>
              <a:rPr sz="2050" spc="50" dirty="0">
                <a:latin typeface="Symbol"/>
                <a:cs typeface="Symbol"/>
              </a:rPr>
              <a:t></a:t>
            </a:r>
            <a:r>
              <a:rPr sz="2050" spc="-50" dirty="0">
                <a:latin typeface="Times New Roman"/>
                <a:cs typeface="Times New Roman"/>
              </a:rPr>
              <a:t>1</a:t>
            </a:r>
            <a:r>
              <a:rPr sz="2050" spc="5" dirty="0">
                <a:latin typeface="Times New Roman"/>
                <a:cs typeface="Times New Roman"/>
              </a:rPr>
              <a:t>0</a:t>
            </a:r>
            <a:r>
              <a:rPr sz="2050" dirty="0">
                <a:latin typeface="Times New Roman"/>
                <a:cs typeface="Times New Roman"/>
              </a:rPr>
              <a:t>	</a:t>
            </a:r>
            <a:r>
              <a:rPr sz="2050" spc="-45" dirty="0">
                <a:latin typeface="Times New Roman"/>
                <a:cs typeface="Times New Roman"/>
              </a:rPr>
              <a:t>ex</a:t>
            </a:r>
            <a:r>
              <a:rPr sz="2050" spc="5" dirty="0">
                <a:latin typeface="Times New Roman"/>
                <a:cs typeface="Times New Roman"/>
              </a:rPr>
              <a:t>p</a:t>
            </a:r>
            <a:endParaRPr sz="2050">
              <a:latin typeface="Times New Roman"/>
              <a:cs typeface="Times New Roman"/>
            </a:endParaRPr>
          </a:p>
        </p:txBody>
      </p:sp>
      <p:sp>
        <p:nvSpPr>
          <p:cNvPr id="27" name="object 27"/>
          <p:cNvSpPr txBox="1"/>
          <p:nvPr/>
        </p:nvSpPr>
        <p:spPr>
          <a:xfrm>
            <a:off x="4697413" y="5802313"/>
            <a:ext cx="193675" cy="207962"/>
          </a:xfrm>
          <a:prstGeom prst="rect">
            <a:avLst/>
          </a:prstGeom>
        </p:spPr>
        <p:txBody>
          <a:bodyPr lIns="0" tIns="17780" rIns="0" bIns="0">
            <a:spAutoFit/>
          </a:bodyPr>
          <a:lstStyle/>
          <a:p>
            <a:pPr marL="12700">
              <a:spcBef>
                <a:spcPts val="140"/>
              </a:spcBef>
              <a:defRPr/>
            </a:pPr>
            <a:r>
              <a:rPr sz="1150" spc="90" dirty="0">
                <a:latin typeface="Symbol"/>
                <a:cs typeface="Symbol"/>
              </a:rPr>
              <a:t></a:t>
            </a:r>
            <a:r>
              <a:rPr sz="1150" spc="25" dirty="0">
                <a:latin typeface="Times New Roman"/>
                <a:cs typeface="Times New Roman"/>
              </a:rPr>
              <a:t>2</a:t>
            </a:r>
            <a:endParaRPr sz="1150">
              <a:latin typeface="Times New Roman"/>
              <a:cs typeface="Times New Roman"/>
            </a:endParaRPr>
          </a:p>
        </p:txBody>
      </p:sp>
      <p:sp>
        <p:nvSpPr>
          <p:cNvPr id="28" name="object 28"/>
          <p:cNvSpPr txBox="1"/>
          <p:nvPr/>
        </p:nvSpPr>
        <p:spPr>
          <a:xfrm>
            <a:off x="3155950" y="6013450"/>
            <a:ext cx="1093788" cy="336550"/>
          </a:xfrm>
          <a:prstGeom prst="rect">
            <a:avLst/>
          </a:prstGeom>
        </p:spPr>
        <p:txBody>
          <a:bodyPr lIns="0" tIns="11430" rIns="0" bIns="0">
            <a:spAutoFit/>
          </a:bodyPr>
          <a:lstStyle/>
          <a:p>
            <a:pPr marL="12700">
              <a:spcBef>
                <a:spcPts val="90"/>
              </a:spcBef>
              <a:defRPr/>
            </a:pPr>
            <a:r>
              <a:rPr sz="2050" spc="20" dirty="0">
                <a:latin typeface="Times New Roman"/>
                <a:cs typeface="Times New Roman"/>
              </a:rPr>
              <a:t>46.6</a:t>
            </a:r>
            <a:r>
              <a:rPr sz="2050" i="1" spc="20" dirty="0">
                <a:latin typeface="Times New Roman"/>
                <a:cs typeface="Times New Roman"/>
              </a:rPr>
              <a:t>x</a:t>
            </a:r>
            <a:r>
              <a:rPr sz="2050" i="1" spc="-195" dirty="0">
                <a:latin typeface="Times New Roman"/>
                <a:cs typeface="Times New Roman"/>
              </a:rPr>
              <a:t> </a:t>
            </a:r>
            <a:r>
              <a:rPr sz="2050" spc="10" dirty="0">
                <a:latin typeface="Symbol"/>
                <a:cs typeface="Symbol"/>
              </a:rPr>
              <a:t></a:t>
            </a:r>
            <a:r>
              <a:rPr sz="2050" spc="-220" dirty="0">
                <a:latin typeface="Times New Roman"/>
                <a:cs typeface="Times New Roman"/>
              </a:rPr>
              <a:t> </a:t>
            </a:r>
            <a:r>
              <a:rPr sz="2050" spc="-50" dirty="0">
                <a:latin typeface="Times New Roman"/>
                <a:cs typeface="Times New Roman"/>
              </a:rPr>
              <a:t>60</a:t>
            </a:r>
            <a:endParaRPr sz="2050">
              <a:latin typeface="Times New Roman"/>
              <a:cs typeface="Times New Roman"/>
            </a:endParaRPr>
          </a:p>
        </p:txBody>
      </p:sp>
      <p:sp>
        <p:nvSpPr>
          <p:cNvPr id="29" name="object 29"/>
          <p:cNvSpPr txBox="1"/>
          <p:nvPr/>
        </p:nvSpPr>
        <p:spPr>
          <a:xfrm>
            <a:off x="3319463" y="5646738"/>
            <a:ext cx="741362" cy="336550"/>
          </a:xfrm>
          <a:prstGeom prst="rect">
            <a:avLst/>
          </a:prstGeom>
        </p:spPr>
        <p:txBody>
          <a:bodyPr lIns="0" tIns="11430" rIns="0" bIns="0">
            <a:spAutoFit/>
          </a:bodyPr>
          <a:lstStyle/>
          <a:p>
            <a:pPr marL="12700">
              <a:spcBef>
                <a:spcPts val="90"/>
              </a:spcBef>
              <a:defRPr/>
            </a:pPr>
            <a:r>
              <a:rPr sz="2050" spc="-45" dirty="0">
                <a:latin typeface="Times New Roman"/>
                <a:cs typeface="Times New Roman"/>
              </a:rPr>
              <a:t>1</a:t>
            </a:r>
            <a:r>
              <a:rPr sz="2050" spc="-55" dirty="0">
                <a:latin typeface="Times New Roman"/>
                <a:cs typeface="Times New Roman"/>
              </a:rPr>
              <a:t>5</a:t>
            </a:r>
            <a:r>
              <a:rPr sz="2050" spc="70" dirty="0">
                <a:latin typeface="Times New Roman"/>
                <a:cs typeface="Times New Roman"/>
              </a:rPr>
              <a:t>4</a:t>
            </a:r>
            <a:r>
              <a:rPr sz="2050" spc="-10" dirty="0">
                <a:latin typeface="Times New Roman"/>
                <a:cs typeface="Times New Roman"/>
              </a:rPr>
              <a:t>.</a:t>
            </a:r>
            <a:r>
              <a:rPr sz="2050" spc="114" dirty="0">
                <a:latin typeface="Times New Roman"/>
                <a:cs typeface="Times New Roman"/>
              </a:rPr>
              <a:t>2</a:t>
            </a:r>
            <a:r>
              <a:rPr sz="2050" i="1" spc="5" dirty="0">
                <a:latin typeface="Times New Roman"/>
                <a:cs typeface="Times New Roman"/>
              </a:rPr>
              <a:t>x</a:t>
            </a:r>
            <a:endParaRPr sz="2050">
              <a:latin typeface="Times New Roman"/>
              <a:cs typeface="Times New Roman"/>
            </a:endParaRPr>
          </a:p>
        </p:txBody>
      </p:sp>
      <p:sp>
        <p:nvSpPr>
          <p:cNvPr id="30" name="object 30"/>
          <p:cNvSpPr txBox="1"/>
          <p:nvPr/>
        </p:nvSpPr>
        <p:spPr>
          <a:xfrm>
            <a:off x="2700338" y="5983288"/>
            <a:ext cx="182562" cy="207962"/>
          </a:xfrm>
          <a:prstGeom prst="rect">
            <a:avLst/>
          </a:prstGeom>
        </p:spPr>
        <p:txBody>
          <a:bodyPr lIns="0" tIns="17780" rIns="0" bIns="0">
            <a:spAutoFit/>
          </a:bodyPr>
          <a:lstStyle/>
          <a:p>
            <a:pPr marL="12700">
              <a:spcBef>
                <a:spcPts val="140"/>
              </a:spcBef>
              <a:defRPr/>
            </a:pPr>
            <a:r>
              <a:rPr sz="1150" i="1" spc="75" dirty="0">
                <a:latin typeface="Times New Roman"/>
                <a:cs typeface="Times New Roman"/>
              </a:rPr>
              <a:t>uv</a:t>
            </a:r>
            <a:endParaRPr sz="115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3022</Words>
  <Application>Microsoft Office PowerPoint</Application>
  <PresentationFormat>On-screen Show (4:3)</PresentationFormat>
  <Paragraphs>443</Paragraphs>
  <Slides>50</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2" baseType="lpstr">
      <vt:lpstr>Arial</vt:lpstr>
      <vt:lpstr>Calibri</vt:lpstr>
      <vt:lpstr>Times New Roman</vt:lpstr>
      <vt:lpstr>Palatino</vt:lpstr>
      <vt:lpstr>Wingdings 2</vt:lpstr>
      <vt:lpstr>Symbol</vt:lpstr>
      <vt:lpstr>Wingdings</vt:lpstr>
      <vt:lpstr>新細明體</vt:lpstr>
      <vt:lpstr>Monotype Sorts</vt:lpstr>
      <vt:lpstr>Wingdings 3</vt:lpstr>
      <vt:lpstr>Office Theme</vt:lpstr>
      <vt:lpstr>Microsoft Equation 3.0</vt:lpstr>
      <vt:lpstr>Signal Attenuation &amp; Distortion in  Optical Fibers </vt:lpstr>
      <vt:lpstr>Attenuation (fiber loss)</vt:lpstr>
      <vt:lpstr>Attenuation</vt:lpstr>
      <vt:lpstr>Absorption</vt:lpstr>
      <vt:lpstr>Absorption</vt:lpstr>
      <vt:lpstr>PowerPoint Presentation</vt:lpstr>
      <vt:lpstr>PowerPoint Presentation</vt:lpstr>
      <vt:lpstr>PowerPoint Presentation</vt:lpstr>
      <vt:lpstr>PowerPoint Presentation</vt:lpstr>
      <vt:lpstr>2. The inherent infrared absorption is  associated with the vibration frequency of  chemical bond between the atoms of which the  fiber is composed.</vt:lpstr>
      <vt:lpstr>PowerPoint Presentation</vt:lpstr>
      <vt:lpstr>Absorption &amp; scattering losses in fibers</vt:lpstr>
      <vt:lpstr>Scattering Loss</vt:lpstr>
      <vt:lpstr>Scattering Losses</vt:lpstr>
      <vt:lpstr>PowerPoint Presentation</vt:lpstr>
      <vt:lpstr>Radiative losses / Bending Losses</vt:lpstr>
      <vt:lpstr>Radiative losses / Bending Losses</vt:lpstr>
      <vt:lpstr>Radiative losses / Bending Losses</vt:lpstr>
      <vt:lpstr>Bending Loss (Macrobending &amp; Microbending)</vt:lpstr>
      <vt:lpstr>Microbending Loss</vt:lpstr>
      <vt:lpstr>PowerPoint Presentation</vt:lpstr>
      <vt:lpstr>Dispersion in Optical Fibers</vt:lpstr>
      <vt:lpstr>Signal Distortion/  Dispersion</vt:lpstr>
      <vt:lpstr>PowerPoint Presentation</vt:lpstr>
      <vt:lpstr>PowerPoint Presentation</vt:lpstr>
      <vt:lpstr>PowerPoint Presentation</vt:lpstr>
      <vt:lpstr>PowerPoint Presentation</vt:lpstr>
      <vt:lpstr>PowerPoint Presentation</vt:lpstr>
      <vt:lpstr>Intermodal delay/ modal delay</vt:lpstr>
      <vt:lpstr>Intermodal delay/ modal delay</vt:lpstr>
      <vt:lpstr>PowerPoint Presentation</vt:lpstr>
      <vt:lpstr>PowerPoint Presentation</vt:lpstr>
      <vt:lpstr>How to characterize dispersion?</vt:lpstr>
      <vt:lpstr>PowerPoint Presentation</vt:lpstr>
      <vt:lpstr>PowerPoint Presentation</vt:lpstr>
      <vt:lpstr>Material Dispersion</vt:lpstr>
      <vt:lpstr>PowerPoint Presentation</vt:lpstr>
      <vt:lpstr>PowerPoint Presentation</vt:lpstr>
      <vt:lpstr>Material Dispersion</vt:lpstr>
      <vt:lpstr>PowerPoint Presentation</vt:lpstr>
      <vt:lpstr>PowerPoint Presentation</vt:lpstr>
      <vt:lpstr>Waveguide Dispersion </vt:lpstr>
      <vt:lpstr>Waveguide Dispersion</vt:lpstr>
      <vt:lpstr>Signal Distortion in single mode fibers</vt:lpstr>
      <vt:lpstr>Signal Distortion in single mode fibers</vt:lpstr>
      <vt:lpstr>Signal Distortion in single mode fibers</vt:lpstr>
      <vt:lpstr>Polarization Mode dispersion Intensity</vt:lpstr>
      <vt:lpstr>PowerPoint Presentation</vt:lpstr>
      <vt:lpstr>Polarization Mode dispersion</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Signal Degradation in  Optical Fibers</dc:title>
  <dc:creator>Site Licence</dc:creator>
  <cp:lastModifiedBy>Vimala</cp:lastModifiedBy>
  <cp:revision>69</cp:revision>
  <dcterms:created xsi:type="dcterms:W3CDTF">2005-01-22T22:37:48Z</dcterms:created>
  <dcterms:modified xsi:type="dcterms:W3CDTF">2021-03-25T06:42:58Z</dcterms:modified>
</cp:coreProperties>
</file>