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4"/>
  </p:notesMasterIdLst>
  <p:sldIdLst>
    <p:sldId id="256" r:id="rId2"/>
    <p:sldId id="257" r:id="rId3"/>
    <p:sldId id="258" r:id="rId4"/>
    <p:sldId id="283" r:id="rId5"/>
    <p:sldId id="284" r:id="rId6"/>
    <p:sldId id="282" r:id="rId7"/>
    <p:sldId id="285" r:id="rId8"/>
    <p:sldId id="281" r:id="rId9"/>
    <p:sldId id="289" r:id="rId10"/>
    <p:sldId id="287" r:id="rId11"/>
    <p:sldId id="288" r:id="rId12"/>
    <p:sldId id="290" r:id="rId13"/>
    <p:sldId id="291" r:id="rId14"/>
    <p:sldId id="280" r:id="rId15"/>
    <p:sldId id="279" r:id="rId16"/>
    <p:sldId id="278" r:id="rId17"/>
    <p:sldId id="292" r:id="rId18"/>
    <p:sldId id="277" r:id="rId19"/>
    <p:sldId id="276" r:id="rId20"/>
    <p:sldId id="275" r:id="rId21"/>
    <p:sldId id="274" r:id="rId22"/>
    <p:sldId id="272" r:id="rId23"/>
    <p:sldId id="273" r:id="rId24"/>
    <p:sldId id="271" r:id="rId25"/>
    <p:sldId id="293"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 id="319" r:id="rId44"/>
    <p:sldId id="268" r:id="rId45"/>
    <p:sldId id="269" r:id="rId46"/>
    <p:sldId id="267" r:id="rId47"/>
    <p:sldId id="265" r:id="rId48"/>
    <p:sldId id="266" r:id="rId49"/>
    <p:sldId id="320" r:id="rId50"/>
    <p:sldId id="322" r:id="rId51"/>
    <p:sldId id="321" r:id="rId52"/>
    <p:sldId id="323" r:id="rId53"/>
    <p:sldId id="324" r:id="rId54"/>
    <p:sldId id="325" r:id="rId55"/>
    <p:sldId id="326" r:id="rId56"/>
    <p:sldId id="327" r:id="rId57"/>
    <p:sldId id="328" r:id="rId58"/>
    <p:sldId id="329" r:id="rId59"/>
    <p:sldId id="270" r:id="rId60"/>
    <p:sldId id="263" r:id="rId61"/>
    <p:sldId id="264" r:id="rId62"/>
    <p:sldId id="262" r:id="rId63"/>
    <p:sldId id="299" r:id="rId64"/>
    <p:sldId id="261" r:id="rId65"/>
    <p:sldId id="294" r:id="rId66"/>
    <p:sldId id="260" r:id="rId67"/>
    <p:sldId id="298" r:id="rId68"/>
    <p:sldId id="297" r:id="rId69"/>
    <p:sldId id="296" r:id="rId70"/>
    <p:sldId id="295" r:id="rId71"/>
    <p:sldId id="300" r:id="rId72"/>
    <p:sldId id="330"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4" Type="http://schemas.openxmlformats.org/officeDocument/2006/relationships/image" Target="../media/image6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E8FA3A-A59F-4786-A231-8070C5A6C46D}" type="datetimeFigureOut">
              <a:rPr lang="en-IN" smtClean="0"/>
              <a:t>21-08-2020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FB0C6-A0F1-428E-B14F-AC52F9251563}" type="slidenum">
              <a:rPr lang="en-IN" smtClean="0"/>
              <a:t>‹#›</a:t>
            </a:fld>
            <a:endParaRPr lang="en-IN"/>
          </a:p>
        </p:txBody>
      </p:sp>
    </p:spTree>
    <p:extLst>
      <p:ext uri="{BB962C8B-B14F-4D97-AF65-F5344CB8AC3E}">
        <p14:creationId xmlns:p14="http://schemas.microsoft.com/office/powerpoint/2010/main" val="342018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2</a:t>
            </a:fld>
            <a:endParaRPr lang="en-IN"/>
          </a:p>
        </p:txBody>
      </p:sp>
    </p:spTree>
    <p:extLst>
      <p:ext uri="{BB962C8B-B14F-4D97-AF65-F5344CB8AC3E}">
        <p14:creationId xmlns:p14="http://schemas.microsoft.com/office/powerpoint/2010/main" val="834600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14</a:t>
            </a:fld>
            <a:endParaRPr lang="en-IN"/>
          </a:p>
        </p:txBody>
      </p:sp>
    </p:spTree>
    <p:extLst>
      <p:ext uri="{BB962C8B-B14F-4D97-AF65-F5344CB8AC3E}">
        <p14:creationId xmlns:p14="http://schemas.microsoft.com/office/powerpoint/2010/main" val="3120847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15</a:t>
            </a:fld>
            <a:endParaRPr lang="en-IN"/>
          </a:p>
        </p:txBody>
      </p:sp>
    </p:spTree>
    <p:extLst>
      <p:ext uri="{BB962C8B-B14F-4D97-AF65-F5344CB8AC3E}">
        <p14:creationId xmlns:p14="http://schemas.microsoft.com/office/powerpoint/2010/main" val="1002329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16</a:t>
            </a:fld>
            <a:endParaRPr lang="en-IN"/>
          </a:p>
        </p:txBody>
      </p:sp>
    </p:spTree>
    <p:extLst>
      <p:ext uri="{BB962C8B-B14F-4D97-AF65-F5344CB8AC3E}">
        <p14:creationId xmlns:p14="http://schemas.microsoft.com/office/powerpoint/2010/main" val="706843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18</a:t>
            </a:fld>
            <a:endParaRPr lang="en-IN"/>
          </a:p>
        </p:txBody>
      </p:sp>
    </p:spTree>
    <p:extLst>
      <p:ext uri="{BB962C8B-B14F-4D97-AF65-F5344CB8AC3E}">
        <p14:creationId xmlns:p14="http://schemas.microsoft.com/office/powerpoint/2010/main" val="485637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19</a:t>
            </a:fld>
            <a:endParaRPr lang="en-IN"/>
          </a:p>
        </p:txBody>
      </p:sp>
    </p:spTree>
    <p:extLst>
      <p:ext uri="{BB962C8B-B14F-4D97-AF65-F5344CB8AC3E}">
        <p14:creationId xmlns:p14="http://schemas.microsoft.com/office/powerpoint/2010/main" val="635121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20</a:t>
            </a:fld>
            <a:endParaRPr lang="en-IN"/>
          </a:p>
        </p:txBody>
      </p:sp>
    </p:spTree>
    <p:extLst>
      <p:ext uri="{BB962C8B-B14F-4D97-AF65-F5344CB8AC3E}">
        <p14:creationId xmlns:p14="http://schemas.microsoft.com/office/powerpoint/2010/main" val="423889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21</a:t>
            </a:fld>
            <a:endParaRPr lang="en-IN"/>
          </a:p>
        </p:txBody>
      </p:sp>
    </p:spTree>
    <p:extLst>
      <p:ext uri="{BB962C8B-B14F-4D97-AF65-F5344CB8AC3E}">
        <p14:creationId xmlns:p14="http://schemas.microsoft.com/office/powerpoint/2010/main" val="1546307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22</a:t>
            </a:fld>
            <a:endParaRPr lang="en-IN"/>
          </a:p>
        </p:txBody>
      </p:sp>
    </p:spTree>
    <p:extLst>
      <p:ext uri="{BB962C8B-B14F-4D97-AF65-F5344CB8AC3E}">
        <p14:creationId xmlns:p14="http://schemas.microsoft.com/office/powerpoint/2010/main" val="2882918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23</a:t>
            </a:fld>
            <a:endParaRPr lang="en-IN"/>
          </a:p>
        </p:txBody>
      </p:sp>
    </p:spTree>
    <p:extLst>
      <p:ext uri="{BB962C8B-B14F-4D97-AF65-F5344CB8AC3E}">
        <p14:creationId xmlns:p14="http://schemas.microsoft.com/office/powerpoint/2010/main" val="2401262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24</a:t>
            </a:fld>
            <a:endParaRPr lang="en-IN"/>
          </a:p>
        </p:txBody>
      </p:sp>
    </p:spTree>
    <p:extLst>
      <p:ext uri="{BB962C8B-B14F-4D97-AF65-F5344CB8AC3E}">
        <p14:creationId xmlns:p14="http://schemas.microsoft.com/office/powerpoint/2010/main" val="1586504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3</a:t>
            </a:fld>
            <a:endParaRPr lang="en-IN"/>
          </a:p>
        </p:txBody>
      </p:sp>
    </p:spTree>
    <p:extLst>
      <p:ext uri="{BB962C8B-B14F-4D97-AF65-F5344CB8AC3E}">
        <p14:creationId xmlns:p14="http://schemas.microsoft.com/office/powerpoint/2010/main" val="1104263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25</a:t>
            </a:fld>
            <a:endParaRPr lang="en-IN"/>
          </a:p>
        </p:txBody>
      </p:sp>
    </p:spTree>
    <p:extLst>
      <p:ext uri="{BB962C8B-B14F-4D97-AF65-F5344CB8AC3E}">
        <p14:creationId xmlns:p14="http://schemas.microsoft.com/office/powerpoint/2010/main" val="3564321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744659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44</a:t>
            </a:fld>
            <a:endParaRPr lang="en-IN"/>
          </a:p>
        </p:txBody>
      </p:sp>
    </p:spTree>
    <p:extLst>
      <p:ext uri="{BB962C8B-B14F-4D97-AF65-F5344CB8AC3E}">
        <p14:creationId xmlns:p14="http://schemas.microsoft.com/office/powerpoint/2010/main" val="121305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45</a:t>
            </a:fld>
            <a:endParaRPr lang="en-IN"/>
          </a:p>
        </p:txBody>
      </p:sp>
    </p:spTree>
    <p:extLst>
      <p:ext uri="{BB962C8B-B14F-4D97-AF65-F5344CB8AC3E}">
        <p14:creationId xmlns:p14="http://schemas.microsoft.com/office/powerpoint/2010/main" val="4245667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46</a:t>
            </a:fld>
            <a:endParaRPr lang="en-IN"/>
          </a:p>
        </p:txBody>
      </p:sp>
    </p:spTree>
    <p:extLst>
      <p:ext uri="{BB962C8B-B14F-4D97-AF65-F5344CB8AC3E}">
        <p14:creationId xmlns:p14="http://schemas.microsoft.com/office/powerpoint/2010/main" val="21013095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47</a:t>
            </a:fld>
            <a:endParaRPr lang="en-IN"/>
          </a:p>
        </p:txBody>
      </p:sp>
    </p:spTree>
    <p:extLst>
      <p:ext uri="{BB962C8B-B14F-4D97-AF65-F5344CB8AC3E}">
        <p14:creationId xmlns:p14="http://schemas.microsoft.com/office/powerpoint/2010/main" val="3460965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48</a:t>
            </a:fld>
            <a:endParaRPr lang="en-IN"/>
          </a:p>
        </p:txBody>
      </p:sp>
    </p:spTree>
    <p:extLst>
      <p:ext uri="{BB962C8B-B14F-4D97-AF65-F5344CB8AC3E}">
        <p14:creationId xmlns:p14="http://schemas.microsoft.com/office/powerpoint/2010/main" val="23365700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60</a:t>
            </a:fld>
            <a:endParaRPr lang="en-IN"/>
          </a:p>
        </p:txBody>
      </p:sp>
    </p:spTree>
    <p:extLst>
      <p:ext uri="{BB962C8B-B14F-4D97-AF65-F5344CB8AC3E}">
        <p14:creationId xmlns:p14="http://schemas.microsoft.com/office/powerpoint/2010/main" val="41913217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61</a:t>
            </a:fld>
            <a:endParaRPr lang="en-IN"/>
          </a:p>
        </p:txBody>
      </p:sp>
    </p:spTree>
    <p:extLst>
      <p:ext uri="{BB962C8B-B14F-4D97-AF65-F5344CB8AC3E}">
        <p14:creationId xmlns:p14="http://schemas.microsoft.com/office/powerpoint/2010/main" val="3673479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62</a:t>
            </a:fld>
            <a:endParaRPr lang="en-IN"/>
          </a:p>
        </p:txBody>
      </p:sp>
    </p:spTree>
    <p:extLst>
      <p:ext uri="{BB962C8B-B14F-4D97-AF65-F5344CB8AC3E}">
        <p14:creationId xmlns:p14="http://schemas.microsoft.com/office/powerpoint/2010/main" val="431088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4</a:t>
            </a:fld>
            <a:endParaRPr lang="en-IN"/>
          </a:p>
        </p:txBody>
      </p:sp>
    </p:spTree>
    <p:extLst>
      <p:ext uri="{BB962C8B-B14F-4D97-AF65-F5344CB8AC3E}">
        <p14:creationId xmlns:p14="http://schemas.microsoft.com/office/powerpoint/2010/main" val="3708106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63</a:t>
            </a:fld>
            <a:endParaRPr lang="en-IN"/>
          </a:p>
        </p:txBody>
      </p:sp>
    </p:spTree>
    <p:extLst>
      <p:ext uri="{BB962C8B-B14F-4D97-AF65-F5344CB8AC3E}">
        <p14:creationId xmlns:p14="http://schemas.microsoft.com/office/powerpoint/2010/main" val="319849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64</a:t>
            </a:fld>
            <a:endParaRPr lang="en-IN"/>
          </a:p>
        </p:txBody>
      </p:sp>
    </p:spTree>
    <p:extLst>
      <p:ext uri="{BB962C8B-B14F-4D97-AF65-F5344CB8AC3E}">
        <p14:creationId xmlns:p14="http://schemas.microsoft.com/office/powerpoint/2010/main" val="32182460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65</a:t>
            </a:fld>
            <a:endParaRPr lang="en-IN"/>
          </a:p>
        </p:txBody>
      </p:sp>
    </p:spTree>
    <p:extLst>
      <p:ext uri="{BB962C8B-B14F-4D97-AF65-F5344CB8AC3E}">
        <p14:creationId xmlns:p14="http://schemas.microsoft.com/office/powerpoint/2010/main" val="24509506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66</a:t>
            </a:fld>
            <a:endParaRPr lang="en-IN"/>
          </a:p>
        </p:txBody>
      </p:sp>
    </p:spTree>
    <p:extLst>
      <p:ext uri="{BB962C8B-B14F-4D97-AF65-F5344CB8AC3E}">
        <p14:creationId xmlns:p14="http://schemas.microsoft.com/office/powerpoint/2010/main" val="1420519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67</a:t>
            </a:fld>
            <a:endParaRPr lang="en-IN"/>
          </a:p>
        </p:txBody>
      </p:sp>
    </p:spTree>
    <p:extLst>
      <p:ext uri="{BB962C8B-B14F-4D97-AF65-F5344CB8AC3E}">
        <p14:creationId xmlns:p14="http://schemas.microsoft.com/office/powerpoint/2010/main" val="4282088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68</a:t>
            </a:fld>
            <a:endParaRPr lang="en-IN"/>
          </a:p>
        </p:txBody>
      </p:sp>
    </p:spTree>
    <p:extLst>
      <p:ext uri="{BB962C8B-B14F-4D97-AF65-F5344CB8AC3E}">
        <p14:creationId xmlns:p14="http://schemas.microsoft.com/office/powerpoint/2010/main" val="37255363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69</a:t>
            </a:fld>
            <a:endParaRPr lang="en-IN"/>
          </a:p>
        </p:txBody>
      </p:sp>
    </p:spTree>
    <p:extLst>
      <p:ext uri="{BB962C8B-B14F-4D97-AF65-F5344CB8AC3E}">
        <p14:creationId xmlns:p14="http://schemas.microsoft.com/office/powerpoint/2010/main" val="33939469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70</a:t>
            </a:fld>
            <a:endParaRPr lang="en-IN"/>
          </a:p>
        </p:txBody>
      </p:sp>
    </p:spTree>
    <p:extLst>
      <p:ext uri="{BB962C8B-B14F-4D97-AF65-F5344CB8AC3E}">
        <p14:creationId xmlns:p14="http://schemas.microsoft.com/office/powerpoint/2010/main" val="34596523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71</a:t>
            </a:fld>
            <a:endParaRPr lang="en-IN"/>
          </a:p>
        </p:txBody>
      </p:sp>
    </p:spTree>
    <p:extLst>
      <p:ext uri="{BB962C8B-B14F-4D97-AF65-F5344CB8AC3E}">
        <p14:creationId xmlns:p14="http://schemas.microsoft.com/office/powerpoint/2010/main" val="1291647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5</a:t>
            </a:fld>
            <a:endParaRPr lang="en-IN"/>
          </a:p>
        </p:txBody>
      </p:sp>
    </p:spTree>
    <p:extLst>
      <p:ext uri="{BB962C8B-B14F-4D97-AF65-F5344CB8AC3E}">
        <p14:creationId xmlns:p14="http://schemas.microsoft.com/office/powerpoint/2010/main" val="3900923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6</a:t>
            </a:fld>
            <a:endParaRPr lang="en-IN"/>
          </a:p>
        </p:txBody>
      </p:sp>
    </p:spTree>
    <p:extLst>
      <p:ext uri="{BB962C8B-B14F-4D97-AF65-F5344CB8AC3E}">
        <p14:creationId xmlns:p14="http://schemas.microsoft.com/office/powerpoint/2010/main" val="1207194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7</a:t>
            </a:fld>
            <a:endParaRPr lang="en-IN"/>
          </a:p>
        </p:txBody>
      </p:sp>
    </p:spTree>
    <p:extLst>
      <p:ext uri="{BB962C8B-B14F-4D97-AF65-F5344CB8AC3E}">
        <p14:creationId xmlns:p14="http://schemas.microsoft.com/office/powerpoint/2010/main" val="3785944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8</a:t>
            </a:fld>
            <a:endParaRPr lang="en-IN"/>
          </a:p>
        </p:txBody>
      </p:sp>
    </p:spTree>
    <p:extLst>
      <p:ext uri="{BB962C8B-B14F-4D97-AF65-F5344CB8AC3E}">
        <p14:creationId xmlns:p14="http://schemas.microsoft.com/office/powerpoint/2010/main" val="4164710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9</a:t>
            </a:fld>
            <a:endParaRPr lang="en-IN"/>
          </a:p>
        </p:txBody>
      </p:sp>
    </p:spTree>
    <p:extLst>
      <p:ext uri="{BB962C8B-B14F-4D97-AF65-F5344CB8AC3E}">
        <p14:creationId xmlns:p14="http://schemas.microsoft.com/office/powerpoint/2010/main" val="629820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10</a:t>
            </a:fld>
            <a:endParaRPr lang="en-IN"/>
          </a:p>
        </p:txBody>
      </p:sp>
    </p:spTree>
    <p:extLst>
      <p:ext uri="{BB962C8B-B14F-4D97-AF65-F5344CB8AC3E}">
        <p14:creationId xmlns:p14="http://schemas.microsoft.com/office/powerpoint/2010/main" val="2326675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0F0B7A9-D65E-4E1D-B2BD-6A224A701D27}" type="datetime1">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a:t>
            </a:fld>
            <a:endParaRPr lang="en-IN"/>
          </a:p>
        </p:txBody>
      </p:sp>
    </p:spTree>
    <p:extLst>
      <p:ext uri="{BB962C8B-B14F-4D97-AF65-F5344CB8AC3E}">
        <p14:creationId xmlns:p14="http://schemas.microsoft.com/office/powerpoint/2010/main" val="293173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3B47102-9B23-41A5-87D6-39AAF045026E}" type="datetime1">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a:t>
            </a:fld>
            <a:endParaRPr lang="en-IN"/>
          </a:p>
        </p:txBody>
      </p:sp>
    </p:spTree>
    <p:extLst>
      <p:ext uri="{BB962C8B-B14F-4D97-AF65-F5344CB8AC3E}">
        <p14:creationId xmlns:p14="http://schemas.microsoft.com/office/powerpoint/2010/main" val="2376517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7636780-E3FD-4297-A122-C92688476732}" type="datetime1">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a:t>
            </a:fld>
            <a:endParaRPr lang="en-IN"/>
          </a:p>
        </p:txBody>
      </p:sp>
    </p:spTree>
    <p:extLst>
      <p:ext uri="{BB962C8B-B14F-4D97-AF65-F5344CB8AC3E}">
        <p14:creationId xmlns:p14="http://schemas.microsoft.com/office/powerpoint/2010/main" val="3288340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6E40D38-6864-481F-8BB4-BCD8E8958C1D}" type="datetime1">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a:t>
            </a:fld>
            <a:endParaRPr lang="en-IN"/>
          </a:p>
        </p:txBody>
      </p:sp>
    </p:spTree>
    <p:extLst>
      <p:ext uri="{BB962C8B-B14F-4D97-AF65-F5344CB8AC3E}">
        <p14:creationId xmlns:p14="http://schemas.microsoft.com/office/powerpoint/2010/main" val="3984327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05334A-F395-46D6-A790-45FF0AA2A431}" type="datetime1">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a:t>
            </a:fld>
            <a:endParaRPr lang="en-IN"/>
          </a:p>
        </p:txBody>
      </p:sp>
    </p:spTree>
    <p:extLst>
      <p:ext uri="{BB962C8B-B14F-4D97-AF65-F5344CB8AC3E}">
        <p14:creationId xmlns:p14="http://schemas.microsoft.com/office/powerpoint/2010/main" val="2809683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197515D-DCFB-4B62-B7E4-8987BCA4C439}" type="datetime1">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80FB81-280C-4A6D-BD2E-A204E96A7A94}" type="slidenum">
              <a:rPr lang="en-IN" smtClean="0"/>
              <a:t>‹#›</a:t>
            </a:fld>
            <a:endParaRPr lang="en-IN"/>
          </a:p>
        </p:txBody>
      </p:sp>
    </p:spTree>
    <p:extLst>
      <p:ext uri="{BB962C8B-B14F-4D97-AF65-F5344CB8AC3E}">
        <p14:creationId xmlns:p14="http://schemas.microsoft.com/office/powerpoint/2010/main" val="3595825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6E41C6A-A25A-4273-95C0-F258AAA58953}" type="datetime1">
              <a:rPr lang="en-IN" smtClean="0"/>
              <a:t>21-08-2020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80FB81-280C-4A6D-BD2E-A204E96A7A94}" type="slidenum">
              <a:rPr lang="en-IN" smtClean="0"/>
              <a:t>‹#›</a:t>
            </a:fld>
            <a:endParaRPr lang="en-IN"/>
          </a:p>
        </p:txBody>
      </p:sp>
    </p:spTree>
    <p:extLst>
      <p:ext uri="{BB962C8B-B14F-4D97-AF65-F5344CB8AC3E}">
        <p14:creationId xmlns:p14="http://schemas.microsoft.com/office/powerpoint/2010/main" val="3980144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B31C379-A9F1-4A4F-A61F-2579EC3EE813}" type="datetime1">
              <a:rPr lang="en-IN" smtClean="0"/>
              <a:t>21-08-2020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80FB81-280C-4A6D-BD2E-A204E96A7A94}" type="slidenum">
              <a:rPr lang="en-IN" smtClean="0"/>
              <a:t>‹#›</a:t>
            </a:fld>
            <a:endParaRPr lang="en-IN"/>
          </a:p>
        </p:txBody>
      </p:sp>
    </p:spTree>
    <p:extLst>
      <p:ext uri="{BB962C8B-B14F-4D97-AF65-F5344CB8AC3E}">
        <p14:creationId xmlns:p14="http://schemas.microsoft.com/office/powerpoint/2010/main" val="1390129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CE54B-1433-4B7B-8F49-158A794B328C}" type="datetime1">
              <a:rPr lang="en-IN" smtClean="0"/>
              <a:t>21-08-2020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80FB81-280C-4A6D-BD2E-A204E96A7A94}" type="slidenum">
              <a:rPr lang="en-IN" smtClean="0"/>
              <a:t>‹#›</a:t>
            </a:fld>
            <a:endParaRPr lang="en-IN"/>
          </a:p>
        </p:txBody>
      </p:sp>
    </p:spTree>
    <p:extLst>
      <p:ext uri="{BB962C8B-B14F-4D97-AF65-F5344CB8AC3E}">
        <p14:creationId xmlns:p14="http://schemas.microsoft.com/office/powerpoint/2010/main" val="4200624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D3363B-26B2-484E-8FE3-36D6189ACEDE}" type="datetime1">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80FB81-280C-4A6D-BD2E-A204E96A7A94}" type="slidenum">
              <a:rPr lang="en-IN" smtClean="0"/>
              <a:t>‹#›</a:t>
            </a:fld>
            <a:endParaRPr lang="en-IN"/>
          </a:p>
        </p:txBody>
      </p:sp>
    </p:spTree>
    <p:extLst>
      <p:ext uri="{BB962C8B-B14F-4D97-AF65-F5344CB8AC3E}">
        <p14:creationId xmlns:p14="http://schemas.microsoft.com/office/powerpoint/2010/main" val="426725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353238-7747-4BFA-8FDA-F27B7079D1F3}" type="datetime1">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80FB81-280C-4A6D-BD2E-A204E96A7A94}" type="slidenum">
              <a:rPr lang="en-IN" smtClean="0"/>
              <a:t>‹#›</a:t>
            </a:fld>
            <a:endParaRPr lang="en-IN"/>
          </a:p>
        </p:txBody>
      </p:sp>
    </p:spTree>
    <p:extLst>
      <p:ext uri="{BB962C8B-B14F-4D97-AF65-F5344CB8AC3E}">
        <p14:creationId xmlns:p14="http://schemas.microsoft.com/office/powerpoint/2010/main" val="3350413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E35B7-98C7-4B27-B06A-60D8C5BD390C}" type="datetime1">
              <a:rPr lang="en-IN" smtClean="0"/>
              <a:t>21-08-2020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80FB81-280C-4A6D-BD2E-A204E96A7A94}" type="slidenum">
              <a:rPr lang="en-IN" smtClean="0"/>
              <a:t>‹#›</a:t>
            </a:fld>
            <a:endParaRPr lang="en-IN"/>
          </a:p>
        </p:txBody>
      </p:sp>
    </p:spTree>
    <p:extLst>
      <p:ext uri="{BB962C8B-B14F-4D97-AF65-F5344CB8AC3E}">
        <p14:creationId xmlns:p14="http://schemas.microsoft.com/office/powerpoint/2010/main" val="563560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png"/><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png"/><Relationship Id="rId7"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7.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1.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3.emf"/><Relationship Id="rId4" Type="http://schemas.openxmlformats.org/officeDocument/2006/relationships/image" Target="../media/image32.emf"/></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37.emf"/></Relationships>
</file>

<file path=ppt/slides/_rels/slide2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1.emf"/><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6.wmf"/><Relationship Id="rId5" Type="http://schemas.openxmlformats.org/officeDocument/2006/relationships/oleObject" Target="../embeddings/oleObject1.bin"/><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oleObject" Target="../embeddings/oleObject2.bin"/><Relationship Id="rId7" Type="http://schemas.openxmlformats.org/officeDocument/2006/relationships/image" Target="../media/image52.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1.wmf"/><Relationship Id="rId5" Type="http://schemas.openxmlformats.org/officeDocument/2006/relationships/oleObject" Target="../embeddings/oleObject3.bin"/><Relationship Id="rId4" Type="http://schemas.openxmlformats.org/officeDocument/2006/relationships/image" Target="../media/image50.wmf"/></Relationships>
</file>

<file path=ppt/slides/_rels/slide35.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9.bin"/><Relationship Id="rId18" Type="http://schemas.openxmlformats.org/officeDocument/2006/relationships/image" Target="../media/image59.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56.wmf"/><Relationship Id="rId17" Type="http://schemas.openxmlformats.org/officeDocument/2006/relationships/oleObject" Target="../embeddings/oleObject11.bin"/><Relationship Id="rId2" Type="http://schemas.openxmlformats.org/officeDocument/2006/relationships/slideLayout" Target="../slideLayouts/slideLayout7.xml"/><Relationship Id="rId16" Type="http://schemas.openxmlformats.org/officeDocument/2006/relationships/image" Target="../media/image58.wmf"/><Relationship Id="rId1" Type="http://schemas.openxmlformats.org/officeDocument/2006/relationships/vmlDrawing" Target="../drawings/vmlDrawing3.vml"/><Relationship Id="rId6" Type="http://schemas.openxmlformats.org/officeDocument/2006/relationships/image" Target="../media/image53.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55.wmf"/><Relationship Id="rId19" Type="http://schemas.openxmlformats.org/officeDocument/2006/relationships/image" Target="../media/image1.png"/><Relationship Id="rId4" Type="http://schemas.openxmlformats.org/officeDocument/2006/relationships/image" Target="../media/image52.wmf"/><Relationship Id="rId9" Type="http://schemas.openxmlformats.org/officeDocument/2006/relationships/oleObject" Target="../embeddings/oleObject7.bin"/><Relationship Id="rId14" Type="http://schemas.openxmlformats.org/officeDocument/2006/relationships/image" Target="../media/image57.wmf"/></Relationships>
</file>

<file path=ppt/slides/_rels/slide36.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61.wmf"/><Relationship Id="rId5" Type="http://schemas.openxmlformats.org/officeDocument/2006/relationships/oleObject" Target="../embeddings/oleObject13.bin"/><Relationship Id="rId4" Type="http://schemas.openxmlformats.org/officeDocument/2006/relationships/image" Target="../media/image60.wmf"/><Relationship Id="rId9" Type="http://schemas.openxmlformats.org/officeDocument/2006/relationships/image" Target="../media/image1.png"/></Relationships>
</file>

<file path=ppt/slides/_rels/slide37.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64.wmf"/><Relationship Id="rId11" Type="http://schemas.openxmlformats.org/officeDocument/2006/relationships/image" Target="../media/image1.png"/><Relationship Id="rId5" Type="http://schemas.openxmlformats.org/officeDocument/2006/relationships/oleObject" Target="../embeddings/oleObject16.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18.bin"/></Relationships>
</file>

<file path=ppt/slides/_rels/slide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1.png"/><Relationship Id="rId5" Type="http://schemas.openxmlformats.org/officeDocument/2006/relationships/image" Target="../media/image67.wmf"/><Relationship Id="rId4" Type="http://schemas.openxmlformats.org/officeDocument/2006/relationships/oleObject" Target="../embeddings/oleObject19.bin"/></Relationships>
</file>

<file path=ppt/slides/_rels/slide3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oleObject" Target="../embeddings/oleObject20.bin"/><Relationship Id="rId7"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1.bin"/><Relationship Id="rId5" Type="http://schemas.openxmlformats.org/officeDocument/2006/relationships/image" Target="../media/image74.png"/><Relationship Id="rId4" Type="http://schemas.openxmlformats.org/officeDocument/2006/relationships/image" Target="../media/image69.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2.bin"/><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72.wmf"/><Relationship Id="rId5" Type="http://schemas.openxmlformats.org/officeDocument/2006/relationships/oleObject" Target="../embeddings/oleObject23.bin"/><Relationship Id="rId4" Type="http://schemas.openxmlformats.org/officeDocument/2006/relationships/image" Target="../media/image71.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4.bin"/><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74.wmf"/><Relationship Id="rId5" Type="http://schemas.openxmlformats.org/officeDocument/2006/relationships/oleObject" Target="../embeddings/oleObject25.bin"/><Relationship Id="rId4" Type="http://schemas.openxmlformats.org/officeDocument/2006/relationships/image" Target="../media/image73.wmf"/></Relationships>
</file>

<file path=ppt/slides/_rels/slide4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7.emf"/></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0.jpg"/><Relationship Id="rId2" Type="http://schemas.openxmlformats.org/officeDocument/2006/relationships/image" Target="../media/image79.emf"/><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84.emf"/></Relationships>
</file>

<file path=ppt/slides/_rels/slide64.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86.emf"/><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87.emf"/></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88.em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70.x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2"/>
            <a:ext cx="9310777" cy="3233977"/>
          </a:xfrm>
        </p:spPr>
        <p:txBody>
          <a:bodyPr/>
          <a:lstStyle/>
          <a:p>
            <a:r>
              <a:rPr lang="en-US" b="1" dirty="0"/>
              <a:t>Unit-III: Optical Sources, Amplifier  and Transmitter</a:t>
            </a:r>
            <a:endParaRPr lang="en-IN" dirty="0"/>
          </a:p>
        </p:txBody>
      </p:sp>
      <p:pic>
        <p:nvPicPr>
          <p:cNvPr id="4" name="Picture 1" descr="C:\Users\admin\Desktop\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2088" y="39756"/>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0032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3362"/>
            <a:ext cx="10515600" cy="625475"/>
          </a:xfrm>
        </p:spPr>
        <p:txBody>
          <a:bodyPr>
            <a:normAutofit fontScale="90000"/>
          </a:bodyPr>
          <a:lstStyle/>
          <a:p>
            <a:r>
              <a:rPr lang="en-IN" b="1" dirty="0">
                <a:latin typeface="Times New Roman" panose="02020603050405020304" pitchFamily="18" charset="0"/>
                <a:cs typeface="Times New Roman" panose="02020603050405020304" pitchFamily="18" charset="0"/>
              </a:rPr>
              <a:t>LED Structures- Edge Emitter</a:t>
            </a:r>
            <a:endParaRPr lang="en-IN" dirty="0"/>
          </a:p>
        </p:txBody>
      </p:sp>
      <p:sp>
        <p:nvSpPr>
          <p:cNvPr id="3" name="Content Placeholder 2"/>
          <p:cNvSpPr>
            <a:spLocks noGrp="1"/>
          </p:cNvSpPr>
          <p:nvPr>
            <p:ph idx="1"/>
          </p:nvPr>
        </p:nvSpPr>
        <p:spPr>
          <a:xfrm>
            <a:off x="838200" y="1092199"/>
            <a:ext cx="10515600" cy="5084764"/>
          </a:xfrm>
        </p:spPr>
        <p:txBody>
          <a:bodyPr/>
          <a:lstStyle/>
          <a:p>
            <a:pPr algn="just"/>
            <a:r>
              <a:rPr lang="en-IN" dirty="0">
                <a:latin typeface="Times New Roman" panose="02020603050405020304" pitchFamily="18" charset="0"/>
                <a:cs typeface="Times New Roman" panose="02020603050405020304" pitchFamily="18" charset="0"/>
              </a:rPr>
              <a:t>Active junction region is the source of the incoherent light and two guiding layers</a:t>
            </a:r>
          </a:p>
          <a:p>
            <a:pPr algn="just"/>
            <a:r>
              <a:rPr lang="en-IN" dirty="0">
                <a:latin typeface="Times New Roman" panose="02020603050405020304" pitchFamily="18" charset="0"/>
                <a:cs typeface="Times New Roman" panose="02020603050405020304" pitchFamily="18" charset="0"/>
              </a:rPr>
              <a:t>Guiding layers both have a refractive index lower than that of active region but higher than index of surrounding material</a:t>
            </a:r>
          </a:p>
          <a:p>
            <a:pPr algn="just"/>
            <a:r>
              <a:rPr lang="en-IN" dirty="0">
                <a:latin typeface="Times New Roman" panose="02020603050405020304" pitchFamily="18" charset="0"/>
                <a:cs typeface="Times New Roman" panose="02020603050405020304" pitchFamily="18" charset="0"/>
              </a:rPr>
              <a:t>Contact stripes for the edge emitter </a:t>
            </a:r>
            <a:r>
              <a:rPr lang="en-IN" dirty="0">
                <a:solidFill>
                  <a:srgbClr val="FF0000"/>
                </a:solidFill>
                <a:latin typeface="Times New Roman" panose="02020603050405020304" pitchFamily="18" charset="0"/>
                <a:cs typeface="Times New Roman" panose="02020603050405020304" pitchFamily="18" charset="0"/>
              </a:rPr>
              <a:t>50 – 70 µm </a:t>
            </a:r>
            <a:r>
              <a:rPr lang="en-IN" dirty="0">
                <a:latin typeface="Times New Roman" panose="02020603050405020304" pitchFamily="18" charset="0"/>
                <a:cs typeface="Times New Roman" panose="02020603050405020304" pitchFamily="18" charset="0"/>
              </a:rPr>
              <a:t>wide and length of the active regions range from </a:t>
            </a:r>
            <a:r>
              <a:rPr lang="en-IN" dirty="0">
                <a:solidFill>
                  <a:srgbClr val="FF0000"/>
                </a:solidFill>
                <a:latin typeface="Times New Roman" panose="02020603050405020304" pitchFamily="18" charset="0"/>
                <a:cs typeface="Times New Roman" panose="02020603050405020304" pitchFamily="18" charset="0"/>
              </a:rPr>
              <a:t>100 to 150 µm</a:t>
            </a:r>
          </a:p>
          <a:p>
            <a:pPr algn="just"/>
            <a:r>
              <a:rPr lang="en-IN" dirty="0">
                <a:latin typeface="Times New Roman" panose="02020603050405020304" pitchFamily="18" charset="0"/>
                <a:cs typeface="Times New Roman" panose="02020603050405020304" pitchFamily="18" charset="0"/>
              </a:rPr>
              <a:t>Emission pattern is more directional than surface emitter</a:t>
            </a:r>
          </a:p>
          <a:p>
            <a:pPr algn="just"/>
            <a:r>
              <a:rPr lang="en-IN" dirty="0">
                <a:latin typeface="Times New Roman" panose="02020603050405020304" pitchFamily="18" charset="0"/>
                <a:cs typeface="Times New Roman" panose="02020603050405020304" pitchFamily="18" charset="0"/>
              </a:rPr>
              <a:t>In plane parallel to junction, the emitted beam is </a:t>
            </a:r>
            <a:r>
              <a:rPr lang="en-IN" dirty="0" err="1">
                <a:latin typeface="Times New Roman" panose="02020603050405020304" pitchFamily="18" charset="0"/>
                <a:cs typeface="Times New Roman" panose="02020603050405020304" pitchFamily="18" charset="0"/>
              </a:rPr>
              <a:t>lambertian</a:t>
            </a:r>
            <a:r>
              <a:rPr lang="en-IN" dirty="0">
                <a:latin typeface="Times New Roman" panose="02020603050405020304" pitchFamily="18" charset="0"/>
                <a:cs typeface="Times New Roman" panose="02020603050405020304" pitchFamily="18" charset="0"/>
              </a:rPr>
              <a:t> with a half power width of </a:t>
            </a:r>
            <a:r>
              <a:rPr lang="el-GR" dirty="0">
                <a:solidFill>
                  <a:srgbClr val="FF0000"/>
                </a:solidFill>
                <a:latin typeface="Times New Roman" panose="02020603050405020304" pitchFamily="18" charset="0"/>
                <a:cs typeface="Times New Roman" panose="02020603050405020304" pitchFamily="18" charset="0"/>
              </a:rPr>
              <a:t>θ</a:t>
            </a:r>
            <a:r>
              <a:rPr lang="en-IN" baseline="-25000" dirty="0">
                <a:solidFill>
                  <a:srgbClr val="FF0000"/>
                </a:solidFill>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 120°</a:t>
            </a:r>
          </a:p>
          <a:p>
            <a:pPr algn="just"/>
            <a:r>
              <a:rPr lang="en-IN" dirty="0">
                <a:latin typeface="Times New Roman" panose="02020603050405020304" pitchFamily="18" charset="0"/>
                <a:cs typeface="Times New Roman" panose="02020603050405020304" pitchFamily="18" charset="0"/>
              </a:rPr>
              <a:t>In the plane perpendicular to the junction, the half power </a:t>
            </a:r>
            <a:r>
              <a:rPr lang="el-GR" dirty="0">
                <a:solidFill>
                  <a:srgbClr val="FF0000"/>
                </a:solidFill>
                <a:latin typeface="Times New Roman" panose="02020603050405020304" pitchFamily="18" charset="0"/>
                <a:cs typeface="Times New Roman" panose="02020603050405020304" pitchFamily="18" charset="0"/>
              </a:rPr>
              <a:t>θ</a:t>
            </a:r>
            <a:r>
              <a:rPr lang="en-IN" baseline="-25000" dirty="0">
                <a:solidFill>
                  <a:srgbClr val="FF0000"/>
                </a:solidFill>
                <a:latin typeface="Times New Roman" panose="02020603050405020304" pitchFamily="18" charset="0"/>
                <a:cs typeface="Times New Roman" panose="02020603050405020304" pitchFamily="18" charset="0"/>
              </a:rPr>
              <a:t>Ʇ </a:t>
            </a:r>
            <a:r>
              <a:rPr lang="en-IN" dirty="0">
                <a:solidFill>
                  <a:srgbClr val="FF0000"/>
                </a:solidFill>
                <a:latin typeface="Times New Roman" panose="02020603050405020304" pitchFamily="18" charset="0"/>
                <a:cs typeface="Times New Roman" panose="02020603050405020304" pitchFamily="18" charset="0"/>
              </a:rPr>
              <a:t>is 25-35°</a:t>
            </a:r>
          </a:p>
          <a:p>
            <a:endParaRPr lang="en-IN" baseline="-25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53422653-73F8-4FAF-AEC5-E3E10D81B32F}"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10</a:t>
            </a:fld>
            <a:endParaRPr lang="en-IN"/>
          </a:p>
        </p:txBody>
      </p:sp>
    </p:spTree>
    <p:extLst>
      <p:ext uri="{BB962C8B-B14F-4D97-AF65-F5344CB8AC3E}">
        <p14:creationId xmlns:p14="http://schemas.microsoft.com/office/powerpoint/2010/main" val="4007621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038"/>
            <a:ext cx="10515600" cy="701675"/>
          </a:xfrm>
        </p:spPr>
        <p:txBody>
          <a:bodyPr/>
          <a:lstStyle/>
          <a:p>
            <a:r>
              <a:rPr lang="en-IN" b="1" dirty="0">
                <a:latin typeface="Times New Roman" panose="02020603050405020304" pitchFamily="18" charset="0"/>
                <a:cs typeface="Times New Roman" panose="02020603050405020304" pitchFamily="18" charset="0"/>
              </a:rPr>
              <a:t>Light Source Materials</a:t>
            </a:r>
          </a:p>
        </p:txBody>
      </p:sp>
      <p:sp>
        <p:nvSpPr>
          <p:cNvPr id="3" name="Content Placeholder 2"/>
          <p:cNvSpPr>
            <a:spLocks noGrp="1"/>
          </p:cNvSpPr>
          <p:nvPr>
            <p:ph idx="1"/>
          </p:nvPr>
        </p:nvSpPr>
        <p:spPr>
          <a:xfrm>
            <a:off x="838200" y="1117600"/>
            <a:ext cx="10515600" cy="5422900"/>
          </a:xfrm>
        </p:spPr>
        <p:txBody>
          <a:bodyPr>
            <a:normAutofit fontScale="92500" lnSpcReduction="10000"/>
          </a:bodyPr>
          <a:lstStyle/>
          <a:p>
            <a:pPr algn="just"/>
            <a:r>
              <a:rPr lang="en-IN" sz="3000" dirty="0">
                <a:latin typeface="Times New Roman" panose="02020603050405020304" pitchFamily="18" charset="0"/>
                <a:cs typeface="Times New Roman" panose="02020603050405020304" pitchFamily="18" charset="0"/>
              </a:rPr>
              <a:t>In direct bandgap semiconductor electrons and holes can recombine directly across bandgap without needing a third particle to conserve momentum</a:t>
            </a:r>
          </a:p>
          <a:p>
            <a:pPr algn="just"/>
            <a:r>
              <a:rPr lang="en-IN" sz="3000" dirty="0">
                <a:latin typeface="Times New Roman" panose="02020603050405020304" pitchFamily="18" charset="0"/>
                <a:cs typeface="Times New Roman" panose="02020603050405020304" pitchFamily="18" charset="0"/>
              </a:rPr>
              <a:t>Radiative recombination sufficiently high to produce an adequate level of optical emission</a:t>
            </a:r>
          </a:p>
          <a:p>
            <a:pPr algn="just"/>
            <a:r>
              <a:rPr lang="en-IN" sz="3000" dirty="0">
                <a:latin typeface="Times New Roman" panose="02020603050405020304" pitchFamily="18" charset="0"/>
                <a:cs typeface="Times New Roman" panose="02020603050405020304" pitchFamily="18" charset="0"/>
              </a:rPr>
              <a:t>Direct bandgap compounds are made from III-V materials</a:t>
            </a:r>
          </a:p>
          <a:p>
            <a:pPr algn="just"/>
            <a:r>
              <a:rPr lang="en-IN" sz="3000" dirty="0">
                <a:latin typeface="Times New Roman" panose="02020603050405020304" pitchFamily="18" charset="0"/>
                <a:cs typeface="Times New Roman" panose="02020603050405020304" pitchFamily="18" charset="0"/>
              </a:rPr>
              <a:t>III element- Al, Ga, In</a:t>
            </a:r>
          </a:p>
          <a:p>
            <a:pPr algn="just"/>
            <a:r>
              <a:rPr lang="en-IN" sz="3000" dirty="0">
                <a:latin typeface="Times New Roman" panose="02020603050405020304" pitchFamily="18" charset="0"/>
                <a:cs typeface="Times New Roman" panose="02020603050405020304" pitchFamily="18" charset="0"/>
              </a:rPr>
              <a:t>V element- P, As, Sb</a:t>
            </a:r>
          </a:p>
          <a:p>
            <a:pPr algn="just"/>
            <a:r>
              <a:rPr lang="en-IN" sz="3000" dirty="0">
                <a:latin typeface="Times New Roman" panose="02020603050405020304" pitchFamily="18" charset="0"/>
                <a:cs typeface="Times New Roman" panose="02020603050405020304" pitchFamily="18" charset="0"/>
              </a:rPr>
              <a:t>Principal material used is the ternary alloy Ga</a:t>
            </a:r>
            <a:r>
              <a:rPr lang="en-IN" sz="3000" baseline="-25000" dirty="0">
                <a:latin typeface="Times New Roman" panose="02020603050405020304" pitchFamily="18" charset="0"/>
                <a:cs typeface="Times New Roman" panose="02020603050405020304" pitchFamily="18" charset="0"/>
              </a:rPr>
              <a:t>1-x</a:t>
            </a:r>
            <a:r>
              <a:rPr lang="en-IN" sz="3000" dirty="0">
                <a:latin typeface="Times New Roman" panose="02020603050405020304" pitchFamily="18" charset="0"/>
                <a:cs typeface="Times New Roman" panose="02020603050405020304" pitchFamily="18" charset="0"/>
              </a:rPr>
              <a:t>Al</a:t>
            </a:r>
            <a:r>
              <a:rPr lang="en-IN" sz="3000" baseline="-25000" dirty="0">
                <a:latin typeface="Times New Roman" panose="02020603050405020304" pitchFamily="18" charset="0"/>
                <a:cs typeface="Times New Roman" panose="02020603050405020304" pitchFamily="18" charset="0"/>
              </a:rPr>
              <a:t>x</a:t>
            </a:r>
            <a:r>
              <a:rPr lang="en-IN" sz="3000" dirty="0">
                <a:latin typeface="Times New Roman" panose="02020603050405020304" pitchFamily="18" charset="0"/>
                <a:cs typeface="Times New Roman" panose="02020603050405020304" pitchFamily="18" charset="0"/>
              </a:rPr>
              <a:t>As</a:t>
            </a:r>
          </a:p>
          <a:p>
            <a:pPr algn="just"/>
            <a:r>
              <a:rPr lang="en-IN" sz="3000" dirty="0">
                <a:latin typeface="Times New Roman" panose="02020603050405020304" pitchFamily="18" charset="0"/>
                <a:cs typeface="Times New Roman" panose="02020603050405020304" pitchFamily="18" charset="0"/>
              </a:rPr>
              <a:t>The ratio ‘x’ of </a:t>
            </a:r>
            <a:r>
              <a:rPr lang="en-IN" sz="3000" dirty="0" err="1">
                <a:latin typeface="Times New Roman" panose="02020603050405020304" pitchFamily="18" charset="0"/>
                <a:cs typeface="Times New Roman" panose="02020603050405020304" pitchFamily="18" charset="0"/>
              </a:rPr>
              <a:t>AlAs</a:t>
            </a:r>
            <a:r>
              <a:rPr lang="en-IN" sz="3000" dirty="0">
                <a:latin typeface="Times New Roman" panose="02020603050405020304" pitchFamily="18" charset="0"/>
                <a:cs typeface="Times New Roman" panose="02020603050405020304" pitchFamily="18" charset="0"/>
              </a:rPr>
              <a:t> to GaAs determines the bandgap of the alloy and wavelength of the peak emitted radiation.</a:t>
            </a:r>
          </a:p>
          <a:p>
            <a:pPr algn="just"/>
            <a:r>
              <a:rPr lang="en-IN" sz="3000" dirty="0">
                <a:latin typeface="Times New Roman" panose="02020603050405020304" pitchFamily="18" charset="0"/>
                <a:cs typeface="Times New Roman" panose="02020603050405020304" pitchFamily="18" charset="0"/>
              </a:rPr>
              <a:t>The value of x for the active area material- 800-850nm</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A01CFF6-C897-4A17-845E-E792AB29E62A}" type="datetime1">
              <a:rPr lang="en-IN" smtClean="0"/>
              <a:t>21-08-2020</a:t>
            </a:fld>
            <a:endParaRPr lang="en-IN"/>
          </a:p>
        </p:txBody>
      </p:sp>
      <p:sp>
        <p:nvSpPr>
          <p:cNvPr id="5" name="Slide Number Placeholder 4"/>
          <p:cNvSpPr>
            <a:spLocks noGrp="1"/>
          </p:cNvSpPr>
          <p:nvPr>
            <p:ph type="sldNum" sz="quarter" idx="12"/>
          </p:nvPr>
        </p:nvSpPr>
        <p:spPr/>
        <p:txBody>
          <a:bodyPr/>
          <a:lstStyle/>
          <a:p>
            <a:fld id="{4E80FB81-280C-4A6D-BD2E-A204E96A7A94}" type="slidenum">
              <a:rPr lang="en-IN" smtClean="0"/>
              <a:t>11</a:t>
            </a:fld>
            <a:endParaRPr lang="en-IN"/>
          </a:p>
        </p:txBody>
      </p:sp>
      <p:pic>
        <p:nvPicPr>
          <p:cNvPr id="6" name="Picture 1" descr="C:\Users\admin\Desktop\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9084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038"/>
            <a:ext cx="10515600" cy="701675"/>
          </a:xfrm>
        </p:spPr>
        <p:txBody>
          <a:bodyPr/>
          <a:lstStyle/>
          <a:p>
            <a:r>
              <a:rPr lang="en-IN" b="1" dirty="0">
                <a:latin typeface="Times New Roman" panose="02020603050405020304" pitchFamily="18" charset="0"/>
                <a:cs typeface="Times New Roman" panose="02020603050405020304" pitchFamily="18" charset="0"/>
              </a:rPr>
              <a:t>Light Source Materials</a:t>
            </a:r>
          </a:p>
        </p:txBody>
      </p:sp>
      <p:sp>
        <p:nvSpPr>
          <p:cNvPr id="4" name="Date Placeholder 3"/>
          <p:cNvSpPr>
            <a:spLocks noGrp="1"/>
          </p:cNvSpPr>
          <p:nvPr>
            <p:ph type="dt" sz="half" idx="10"/>
          </p:nvPr>
        </p:nvSpPr>
        <p:spPr/>
        <p:txBody>
          <a:bodyPr/>
          <a:lstStyle/>
          <a:p>
            <a:fld id="{D4745D4E-0BB0-46E7-BC35-3D059C49EFDC}" type="datetime1">
              <a:rPr lang="en-IN" smtClean="0"/>
              <a:t>21-08-2020</a:t>
            </a:fld>
            <a:endParaRPr lang="en-IN"/>
          </a:p>
        </p:txBody>
      </p:sp>
      <p:sp>
        <p:nvSpPr>
          <p:cNvPr id="5" name="Slide Number Placeholder 4"/>
          <p:cNvSpPr>
            <a:spLocks noGrp="1"/>
          </p:cNvSpPr>
          <p:nvPr>
            <p:ph type="sldNum" sz="quarter" idx="12"/>
          </p:nvPr>
        </p:nvSpPr>
        <p:spPr/>
        <p:txBody>
          <a:bodyPr/>
          <a:lstStyle/>
          <a:p>
            <a:fld id="{4E80FB81-280C-4A6D-BD2E-A204E96A7A94}" type="slidenum">
              <a:rPr lang="en-IN" smtClean="0"/>
              <a:t>12</a:t>
            </a:fld>
            <a:endParaRPr lang="en-IN"/>
          </a:p>
        </p:txBody>
      </p:sp>
      <p:pic>
        <p:nvPicPr>
          <p:cNvPr id="6" name="Picture 1" descr="C:\Users\admin\Desktop\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stretch>
            <a:fillRect/>
          </a:stretch>
        </p:blipFill>
        <p:spPr>
          <a:xfrm>
            <a:off x="6521833" y="1607274"/>
            <a:ext cx="4177534" cy="3675926"/>
          </a:xfrm>
          <a:prstGeom prst="rect">
            <a:avLst/>
          </a:prstGeom>
        </p:spPr>
      </p:pic>
      <p:pic>
        <p:nvPicPr>
          <p:cNvPr id="9" name="Picture 8"/>
          <p:cNvPicPr>
            <a:picLocks noChangeAspect="1"/>
          </p:cNvPicPr>
          <p:nvPr/>
        </p:nvPicPr>
        <p:blipFill>
          <a:blip r:embed="rId4"/>
          <a:stretch>
            <a:fillRect/>
          </a:stretch>
        </p:blipFill>
        <p:spPr>
          <a:xfrm>
            <a:off x="1229784" y="1827056"/>
            <a:ext cx="4866216" cy="3265643"/>
          </a:xfrm>
          <a:prstGeom prst="rect">
            <a:avLst/>
          </a:prstGeom>
        </p:spPr>
      </p:pic>
      <p:pic>
        <p:nvPicPr>
          <p:cNvPr id="10" name="Picture 9"/>
          <p:cNvPicPr>
            <a:picLocks noChangeAspect="1"/>
          </p:cNvPicPr>
          <p:nvPr/>
        </p:nvPicPr>
        <p:blipFill>
          <a:blip r:embed="rId5"/>
          <a:stretch>
            <a:fillRect/>
          </a:stretch>
        </p:blipFill>
        <p:spPr>
          <a:xfrm>
            <a:off x="1044958" y="5276849"/>
            <a:ext cx="5476875" cy="447675"/>
          </a:xfrm>
          <a:prstGeom prst="rect">
            <a:avLst/>
          </a:prstGeom>
        </p:spPr>
      </p:pic>
      <p:pic>
        <p:nvPicPr>
          <p:cNvPr id="11" name="Picture 10"/>
          <p:cNvPicPr>
            <a:picLocks noChangeAspect="1"/>
          </p:cNvPicPr>
          <p:nvPr/>
        </p:nvPicPr>
        <p:blipFill>
          <a:blip r:embed="rId6"/>
          <a:stretch>
            <a:fillRect/>
          </a:stretch>
        </p:blipFill>
        <p:spPr>
          <a:xfrm>
            <a:off x="7073900" y="5335993"/>
            <a:ext cx="3612220" cy="696507"/>
          </a:xfrm>
          <a:prstGeom prst="rect">
            <a:avLst/>
          </a:prstGeom>
        </p:spPr>
      </p:pic>
    </p:spTree>
    <p:extLst>
      <p:ext uri="{BB962C8B-B14F-4D97-AF65-F5344CB8AC3E}">
        <p14:creationId xmlns:p14="http://schemas.microsoft.com/office/powerpoint/2010/main" val="3090280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066685" y="2973619"/>
            <a:ext cx="2058630" cy="1014181"/>
          </a:xfrm>
          <a:prstGeom prst="rect">
            <a:avLst/>
          </a:prstGeom>
        </p:spPr>
      </p:pic>
      <p:sp>
        <p:nvSpPr>
          <p:cNvPr id="2" name="Title 1"/>
          <p:cNvSpPr>
            <a:spLocks noGrp="1"/>
          </p:cNvSpPr>
          <p:nvPr>
            <p:ph type="title"/>
          </p:nvPr>
        </p:nvSpPr>
        <p:spPr>
          <a:xfrm>
            <a:off x="838200" y="127972"/>
            <a:ext cx="10515600" cy="759441"/>
          </a:xfrm>
        </p:spPr>
        <p:txBody>
          <a:bodyPr>
            <a:normAutofit/>
          </a:bodyPr>
          <a:lstStyle/>
          <a:p>
            <a:r>
              <a:rPr lang="en-IN" b="1" dirty="0">
                <a:latin typeface="Times New Roman" panose="02020603050405020304" pitchFamily="18" charset="0"/>
                <a:cs typeface="Times New Roman" panose="02020603050405020304" pitchFamily="18" charset="0"/>
              </a:rPr>
              <a:t>Light Source Materials</a:t>
            </a:r>
            <a:endParaRPr lang="en-IN" dirty="0"/>
          </a:p>
        </p:txBody>
      </p:sp>
      <p:sp>
        <p:nvSpPr>
          <p:cNvPr id="3" name="Content Placeholder 2"/>
          <p:cNvSpPr>
            <a:spLocks noGrp="1"/>
          </p:cNvSpPr>
          <p:nvPr>
            <p:ph idx="1"/>
          </p:nvPr>
        </p:nvSpPr>
        <p:spPr>
          <a:xfrm>
            <a:off x="838200" y="1066800"/>
            <a:ext cx="10515600" cy="5110163"/>
          </a:xfrm>
        </p:spPr>
        <p:txBody>
          <a:bodyPr/>
          <a:lstStyle/>
          <a:p>
            <a:pPr algn="just"/>
            <a:r>
              <a:rPr lang="en-IN" dirty="0">
                <a:latin typeface="Times New Roman" panose="02020603050405020304" pitchFamily="18" charset="0"/>
                <a:cs typeface="Times New Roman" panose="02020603050405020304" pitchFamily="18" charset="0"/>
              </a:rPr>
              <a:t>For longer wavelengths – Quaternary alloy-&gt; In</a:t>
            </a:r>
            <a:r>
              <a:rPr lang="en-IN" baseline="-25000" dirty="0">
                <a:latin typeface="Times New Roman" panose="02020603050405020304" pitchFamily="18" charset="0"/>
                <a:cs typeface="Times New Roman" panose="02020603050405020304" pitchFamily="18" charset="0"/>
              </a:rPr>
              <a:t>1-x</a:t>
            </a:r>
            <a:r>
              <a:rPr lang="en-IN" dirty="0">
                <a:latin typeface="Times New Roman" panose="02020603050405020304" pitchFamily="18" charset="0"/>
                <a:cs typeface="Times New Roman" panose="02020603050405020304" pitchFamily="18" charset="0"/>
              </a:rPr>
              <a:t>Ga</a:t>
            </a:r>
            <a:r>
              <a:rPr lang="en-IN" baseline="-25000" dirty="0">
                <a:latin typeface="Times New Roman" panose="02020603050405020304" pitchFamily="18" charset="0"/>
                <a:cs typeface="Times New Roman" panose="02020603050405020304" pitchFamily="18" charset="0"/>
              </a:rPr>
              <a:t>x</a:t>
            </a:r>
            <a:r>
              <a:rPr lang="en-IN" dirty="0">
                <a:latin typeface="Times New Roman" panose="02020603050405020304" pitchFamily="18" charset="0"/>
                <a:cs typeface="Times New Roman" panose="02020603050405020304" pitchFamily="18" charset="0"/>
              </a:rPr>
              <a:t>As</a:t>
            </a:r>
            <a:r>
              <a:rPr lang="en-IN" baseline="-25000" dirty="0">
                <a:latin typeface="Times New Roman" panose="02020603050405020304" pitchFamily="18" charset="0"/>
                <a:cs typeface="Times New Roman" panose="02020603050405020304" pitchFamily="18" charset="0"/>
              </a:rPr>
              <a:t>y</a:t>
            </a:r>
            <a:r>
              <a:rPr lang="en-IN" dirty="0">
                <a:latin typeface="Times New Roman" panose="02020603050405020304" pitchFamily="18" charset="0"/>
                <a:cs typeface="Times New Roman" panose="02020603050405020304" pitchFamily="18" charset="0"/>
              </a:rPr>
              <a:t>P</a:t>
            </a:r>
            <a:r>
              <a:rPr lang="en-IN" baseline="-25000" dirty="0">
                <a:latin typeface="Times New Roman" panose="02020603050405020304" pitchFamily="18" charset="0"/>
                <a:cs typeface="Times New Roman" panose="02020603050405020304" pitchFamily="18" charset="0"/>
              </a:rPr>
              <a:t>1-y</a:t>
            </a:r>
          </a:p>
          <a:p>
            <a:pPr algn="just"/>
            <a:r>
              <a:rPr lang="en-IN" dirty="0">
                <a:latin typeface="Times New Roman" panose="02020603050405020304" pitchFamily="18" charset="0"/>
                <a:cs typeface="Times New Roman" panose="02020603050405020304" pitchFamily="18" charset="0"/>
              </a:rPr>
              <a:t>Very close match between the crystal lattice parameters of the two adjoining heterojunctions is required to reduce interfacial defects and to minimize strains in the device as temperature varies</a:t>
            </a:r>
          </a:p>
          <a:p>
            <a:pPr algn="just"/>
            <a:r>
              <a:rPr lang="en-IN" dirty="0">
                <a:latin typeface="Times New Roman" panose="02020603050405020304" pitchFamily="18" charset="0"/>
                <a:cs typeface="Times New Roman" panose="02020603050405020304" pitchFamily="18" charset="0"/>
              </a:rPr>
              <a:t>The fundamental quantum mechanical relationship between energy E and frequency v is given as </a:t>
            </a:r>
          </a:p>
          <a:p>
            <a:pPr algn="just"/>
            <a:r>
              <a:rPr lang="en-IN" dirty="0">
                <a:latin typeface="Times New Roman" panose="02020603050405020304" pitchFamily="18" charset="0"/>
                <a:cs typeface="Times New Roman" panose="02020603050405020304" pitchFamily="18" charset="0"/>
              </a:rPr>
              <a:t>Wavelength in </a:t>
            </a:r>
            <a:r>
              <a:rPr lang="en-IN" dirty="0" err="1">
                <a:latin typeface="Times New Roman" panose="02020603050405020304" pitchFamily="18" charset="0"/>
                <a:cs typeface="Times New Roman" panose="02020603050405020304" pitchFamily="18" charset="0"/>
              </a:rPr>
              <a:t>micrometers</a:t>
            </a:r>
            <a:r>
              <a:rPr lang="en-IN" dirty="0">
                <a:latin typeface="Times New Roman" panose="02020603050405020304" pitchFamily="18" charset="0"/>
                <a:cs typeface="Times New Roman" panose="02020603050405020304" pitchFamily="18" charset="0"/>
              </a:rPr>
              <a:t> is given as </a:t>
            </a:r>
          </a:p>
          <a:p>
            <a:endParaRPr lang="en-IN" dirty="0"/>
          </a:p>
        </p:txBody>
      </p:sp>
      <p:sp>
        <p:nvSpPr>
          <p:cNvPr id="4" name="Date Placeholder 3"/>
          <p:cNvSpPr>
            <a:spLocks noGrp="1"/>
          </p:cNvSpPr>
          <p:nvPr>
            <p:ph type="dt" sz="half" idx="10"/>
          </p:nvPr>
        </p:nvSpPr>
        <p:spPr/>
        <p:txBody>
          <a:bodyPr/>
          <a:lstStyle/>
          <a:p>
            <a:fld id="{3F7F4277-E1B6-48E6-9837-26FF21889510}" type="datetime1">
              <a:rPr lang="en-IN" smtClean="0"/>
              <a:t>21-08-2020</a:t>
            </a:fld>
            <a:endParaRPr lang="en-IN"/>
          </a:p>
        </p:txBody>
      </p:sp>
      <p:sp>
        <p:nvSpPr>
          <p:cNvPr id="5" name="Slide Number Placeholder 4"/>
          <p:cNvSpPr>
            <a:spLocks noGrp="1"/>
          </p:cNvSpPr>
          <p:nvPr>
            <p:ph type="sldNum" sz="quarter" idx="12"/>
          </p:nvPr>
        </p:nvSpPr>
        <p:spPr/>
        <p:txBody>
          <a:bodyPr/>
          <a:lstStyle/>
          <a:p>
            <a:fld id="{4E80FB81-280C-4A6D-BD2E-A204E96A7A94}" type="slidenum">
              <a:rPr lang="en-IN" smtClean="0"/>
              <a:t>13</a:t>
            </a:fld>
            <a:endParaRPr lang="en-IN"/>
          </a:p>
        </p:txBody>
      </p:sp>
      <p:pic>
        <p:nvPicPr>
          <p:cNvPr id="7" name="Picture 6"/>
          <p:cNvPicPr>
            <a:picLocks noChangeAspect="1"/>
          </p:cNvPicPr>
          <p:nvPr/>
        </p:nvPicPr>
        <p:blipFill>
          <a:blip r:embed="rId3"/>
          <a:stretch>
            <a:fillRect/>
          </a:stretch>
        </p:blipFill>
        <p:spPr>
          <a:xfrm>
            <a:off x="6666307" y="3447925"/>
            <a:ext cx="2735154" cy="1079750"/>
          </a:xfrm>
          <a:prstGeom prst="rect">
            <a:avLst/>
          </a:prstGeom>
        </p:spPr>
      </p:pic>
      <p:pic>
        <p:nvPicPr>
          <p:cNvPr id="8" name="Picture 7"/>
          <p:cNvPicPr>
            <a:picLocks noChangeAspect="1"/>
          </p:cNvPicPr>
          <p:nvPr/>
        </p:nvPicPr>
        <p:blipFill>
          <a:blip r:embed="rId4"/>
          <a:stretch>
            <a:fillRect/>
          </a:stretch>
        </p:blipFill>
        <p:spPr>
          <a:xfrm>
            <a:off x="1084950" y="4416599"/>
            <a:ext cx="8522300" cy="2234670"/>
          </a:xfrm>
          <a:prstGeom prst="rect">
            <a:avLst/>
          </a:prstGeom>
        </p:spPr>
      </p:pic>
    </p:spTree>
    <p:extLst>
      <p:ext uri="{BB962C8B-B14F-4D97-AF65-F5344CB8AC3E}">
        <p14:creationId xmlns:p14="http://schemas.microsoft.com/office/powerpoint/2010/main" val="3722021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1612"/>
            <a:ext cx="10515600" cy="839788"/>
          </a:xfrm>
        </p:spPr>
        <p:txBody>
          <a:bodyPr>
            <a:normAutofit/>
          </a:bodyPr>
          <a:lstStyle/>
          <a:p>
            <a:r>
              <a:rPr lang="en-IN" b="1" dirty="0">
                <a:latin typeface="Times New Roman" panose="02020603050405020304" pitchFamily="18" charset="0"/>
                <a:cs typeface="Times New Roman" panose="02020603050405020304" pitchFamily="18" charset="0"/>
              </a:rPr>
              <a:t>Light Source Materials</a:t>
            </a:r>
            <a:endParaRPr lang="en-IN" dirty="0"/>
          </a:p>
        </p:txBody>
      </p:sp>
      <p:sp>
        <p:nvSpPr>
          <p:cNvPr id="3" name="Content Placeholder 2"/>
          <p:cNvSpPr>
            <a:spLocks noGrp="1"/>
          </p:cNvSpPr>
          <p:nvPr>
            <p:ph idx="1"/>
          </p:nvPr>
        </p:nvSpPr>
        <p:spPr>
          <a:xfrm>
            <a:off x="644249" y="1280863"/>
            <a:ext cx="7174451" cy="4933951"/>
          </a:xfrm>
        </p:spPr>
        <p:txBody>
          <a:bodyPr/>
          <a:lstStyle/>
          <a:p>
            <a:pPr algn="just"/>
            <a:r>
              <a:rPr lang="en-IN" dirty="0">
                <a:latin typeface="Times New Roman" panose="02020603050405020304" pitchFamily="18" charset="0"/>
                <a:cs typeface="Times New Roman" panose="02020603050405020304" pitchFamily="18" charset="0"/>
              </a:rPr>
              <a:t>In the ternary alloy </a:t>
            </a:r>
            <a:r>
              <a:rPr lang="en-IN" dirty="0" err="1">
                <a:latin typeface="Times New Roman" panose="02020603050405020304" pitchFamily="18" charset="0"/>
                <a:cs typeface="Times New Roman" panose="02020603050405020304" pitchFamily="18" charset="0"/>
              </a:rPr>
              <a:t>GaAlAs</a:t>
            </a:r>
            <a:r>
              <a:rPr lang="en-IN" dirty="0">
                <a:latin typeface="Times New Roman" panose="02020603050405020304" pitchFamily="18" charset="0"/>
                <a:cs typeface="Times New Roman" panose="02020603050405020304" pitchFamily="18" charset="0"/>
              </a:rPr>
              <a:t> the bandgap energy </a:t>
            </a:r>
            <a:r>
              <a:rPr lang="en-IN" dirty="0" err="1">
                <a:latin typeface="Times New Roman" panose="02020603050405020304" pitchFamily="18" charset="0"/>
                <a:cs typeface="Times New Roman" panose="02020603050405020304" pitchFamily="18" charset="0"/>
              </a:rPr>
              <a:t>E</a:t>
            </a:r>
            <a:r>
              <a:rPr lang="en-IN" baseline="-25000" dirty="0" err="1">
                <a:latin typeface="Times New Roman" panose="02020603050405020304" pitchFamily="18" charset="0"/>
                <a:cs typeface="Times New Roman" panose="02020603050405020304" pitchFamily="18" charset="0"/>
              </a:rPr>
              <a:t>g</a:t>
            </a:r>
            <a:r>
              <a:rPr lang="en-IN" dirty="0">
                <a:latin typeface="Times New Roman" panose="02020603050405020304" pitchFamily="18" charset="0"/>
                <a:cs typeface="Times New Roman" panose="02020603050405020304" pitchFamily="18" charset="0"/>
              </a:rPr>
              <a:t> and the crystal lattice spacing a</a:t>
            </a:r>
            <a:r>
              <a:rPr lang="en-IN" baseline="-250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 are determined by dashed line as in figure</a:t>
            </a:r>
          </a:p>
          <a:p>
            <a:pPr algn="just"/>
            <a:r>
              <a:rPr lang="en-IN" dirty="0">
                <a:latin typeface="Times New Roman" panose="02020603050405020304" pitchFamily="18" charset="0"/>
                <a:cs typeface="Times New Roman" panose="02020603050405020304" pitchFamily="18" charset="0"/>
              </a:rPr>
              <a:t>The energy bandgap for values of x from 0 to 0.37 is given as </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For In</a:t>
            </a:r>
            <a:r>
              <a:rPr lang="en-IN" baseline="-25000" dirty="0">
                <a:latin typeface="Times New Roman" panose="02020603050405020304" pitchFamily="18" charset="0"/>
                <a:cs typeface="Times New Roman" panose="02020603050405020304" pitchFamily="18" charset="0"/>
              </a:rPr>
              <a:t>1-x</a:t>
            </a:r>
            <a:r>
              <a:rPr lang="en-IN" dirty="0">
                <a:latin typeface="Times New Roman" panose="02020603050405020304" pitchFamily="18" charset="0"/>
                <a:cs typeface="Times New Roman" panose="02020603050405020304" pitchFamily="18" charset="0"/>
              </a:rPr>
              <a:t>Ga</a:t>
            </a:r>
            <a:r>
              <a:rPr lang="en-IN" baseline="-25000" dirty="0">
                <a:latin typeface="Times New Roman" panose="02020603050405020304" pitchFamily="18" charset="0"/>
                <a:cs typeface="Times New Roman" panose="02020603050405020304" pitchFamily="18" charset="0"/>
              </a:rPr>
              <a:t>x</a:t>
            </a:r>
            <a:r>
              <a:rPr lang="en-IN" dirty="0">
                <a:latin typeface="Times New Roman" panose="02020603050405020304" pitchFamily="18" charset="0"/>
                <a:cs typeface="Times New Roman" panose="02020603050405020304" pitchFamily="18" charset="0"/>
              </a:rPr>
              <a:t>As</a:t>
            </a:r>
            <a:r>
              <a:rPr lang="en-IN" baseline="-25000" dirty="0">
                <a:latin typeface="Times New Roman" panose="02020603050405020304" pitchFamily="18" charset="0"/>
                <a:cs typeface="Times New Roman" panose="02020603050405020304" pitchFamily="18" charset="0"/>
              </a:rPr>
              <a:t>y</a:t>
            </a:r>
            <a:r>
              <a:rPr lang="en-IN" dirty="0">
                <a:latin typeface="Times New Roman" panose="02020603050405020304" pitchFamily="18" charset="0"/>
                <a:cs typeface="Times New Roman" panose="02020603050405020304" pitchFamily="18" charset="0"/>
              </a:rPr>
              <a:t>P</a:t>
            </a:r>
            <a:r>
              <a:rPr lang="en-IN" baseline="-25000" dirty="0">
                <a:latin typeface="Times New Roman" panose="02020603050405020304" pitchFamily="18" charset="0"/>
                <a:cs typeface="Times New Roman" panose="02020603050405020304" pitchFamily="18" charset="0"/>
              </a:rPr>
              <a:t>1-y </a:t>
            </a:r>
            <a:r>
              <a:rPr lang="en-IN" dirty="0">
                <a:latin typeface="Times New Roman" panose="02020603050405020304" pitchFamily="18" charset="0"/>
                <a:cs typeface="Times New Roman" panose="02020603050405020304" pitchFamily="18" charset="0"/>
              </a:rPr>
              <a:t> bandgap is given as </a:t>
            </a:r>
            <a:endParaRPr lang="en-IN" baseline="-250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22F7EBFA-65F0-43F9-A840-16BDC14E1CBB}"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14</a:t>
            </a:fld>
            <a:endParaRPr lang="en-IN"/>
          </a:p>
        </p:txBody>
      </p:sp>
      <p:pic>
        <p:nvPicPr>
          <p:cNvPr id="8" name="Picture 7"/>
          <p:cNvPicPr>
            <a:picLocks noChangeAspect="1"/>
          </p:cNvPicPr>
          <p:nvPr/>
        </p:nvPicPr>
        <p:blipFill>
          <a:blip r:embed="rId4"/>
          <a:stretch>
            <a:fillRect/>
          </a:stretch>
        </p:blipFill>
        <p:spPr>
          <a:xfrm>
            <a:off x="7818700" y="830263"/>
            <a:ext cx="4526749" cy="3915034"/>
          </a:xfrm>
          <a:prstGeom prst="rect">
            <a:avLst/>
          </a:prstGeom>
        </p:spPr>
      </p:pic>
      <p:pic>
        <p:nvPicPr>
          <p:cNvPr id="9" name="Picture 8"/>
          <p:cNvPicPr>
            <a:picLocks noChangeAspect="1"/>
          </p:cNvPicPr>
          <p:nvPr/>
        </p:nvPicPr>
        <p:blipFill>
          <a:blip r:embed="rId5"/>
          <a:stretch>
            <a:fillRect/>
          </a:stretch>
        </p:blipFill>
        <p:spPr>
          <a:xfrm>
            <a:off x="7972149" y="4644671"/>
            <a:ext cx="4219851" cy="1532292"/>
          </a:xfrm>
          <a:prstGeom prst="rect">
            <a:avLst/>
          </a:prstGeom>
        </p:spPr>
      </p:pic>
      <p:pic>
        <p:nvPicPr>
          <p:cNvPr id="11" name="Picture 10"/>
          <p:cNvPicPr>
            <a:picLocks noChangeAspect="1"/>
          </p:cNvPicPr>
          <p:nvPr/>
        </p:nvPicPr>
        <p:blipFill>
          <a:blip r:embed="rId6"/>
          <a:stretch>
            <a:fillRect/>
          </a:stretch>
        </p:blipFill>
        <p:spPr>
          <a:xfrm>
            <a:off x="2001963" y="5753099"/>
            <a:ext cx="3628500" cy="363788"/>
          </a:xfrm>
          <a:prstGeom prst="rect">
            <a:avLst/>
          </a:prstGeom>
        </p:spPr>
      </p:pic>
      <p:pic>
        <p:nvPicPr>
          <p:cNvPr id="12" name="Picture 11"/>
          <p:cNvPicPr>
            <a:picLocks noChangeAspect="1"/>
          </p:cNvPicPr>
          <p:nvPr/>
        </p:nvPicPr>
        <p:blipFill>
          <a:blip r:embed="rId7"/>
          <a:stretch>
            <a:fillRect/>
          </a:stretch>
        </p:blipFill>
        <p:spPr>
          <a:xfrm>
            <a:off x="1860612" y="3633538"/>
            <a:ext cx="4003387" cy="557462"/>
          </a:xfrm>
          <a:prstGeom prst="rect">
            <a:avLst/>
          </a:prstGeom>
        </p:spPr>
      </p:pic>
      <p:pic>
        <p:nvPicPr>
          <p:cNvPr id="13" name="Picture 12"/>
          <p:cNvPicPr>
            <a:picLocks noChangeAspect="1"/>
          </p:cNvPicPr>
          <p:nvPr/>
        </p:nvPicPr>
        <p:blipFill>
          <a:blip r:embed="rId8"/>
          <a:stretch>
            <a:fillRect/>
          </a:stretch>
        </p:blipFill>
        <p:spPr>
          <a:xfrm>
            <a:off x="1814518" y="5079037"/>
            <a:ext cx="4217981" cy="663560"/>
          </a:xfrm>
          <a:prstGeom prst="rect">
            <a:avLst/>
          </a:prstGeom>
        </p:spPr>
      </p:pic>
    </p:spTree>
    <p:extLst>
      <p:ext uri="{BB962C8B-B14F-4D97-AF65-F5344CB8AC3E}">
        <p14:creationId xmlns:p14="http://schemas.microsoft.com/office/powerpoint/2010/main" val="975371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303094" y="428591"/>
            <a:ext cx="7461250" cy="3662987"/>
          </a:xfrm>
          <a:prstGeom prst="rect">
            <a:avLst/>
          </a:prstGeom>
        </p:spPr>
      </p:pic>
      <p:sp>
        <p:nvSpPr>
          <p:cNvPr id="2" name="Title 1"/>
          <p:cNvSpPr>
            <a:spLocks noGrp="1"/>
          </p:cNvSpPr>
          <p:nvPr>
            <p:ph type="title"/>
          </p:nvPr>
        </p:nvSpPr>
        <p:spPr>
          <a:xfrm>
            <a:off x="838200" y="157162"/>
            <a:ext cx="10515600" cy="777875"/>
          </a:xfrm>
        </p:spPr>
        <p:txBody>
          <a:bodyPr>
            <a:normAutofit/>
          </a:bodyPr>
          <a:lstStyle/>
          <a:p>
            <a:r>
              <a:rPr lang="en-IN" b="1" dirty="0">
                <a:latin typeface="Times New Roman" panose="02020603050405020304" pitchFamily="18" charset="0"/>
                <a:cs typeface="Times New Roman" panose="02020603050405020304" pitchFamily="18" charset="0"/>
              </a:rPr>
              <a:t>Light Source Materials</a:t>
            </a:r>
            <a:endParaRPr lang="en-IN" dirty="0"/>
          </a:p>
        </p:txBody>
      </p:sp>
      <p:pic>
        <p:nvPicPr>
          <p:cNvPr id="4" name="Picture 1"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7401912D-D238-408B-93E8-CB4EA1ECDF9E}"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15</a:t>
            </a:fld>
            <a:endParaRPr lang="en-IN"/>
          </a:p>
        </p:txBody>
      </p:sp>
      <p:pic>
        <p:nvPicPr>
          <p:cNvPr id="8" name="Picture 7"/>
          <p:cNvPicPr>
            <a:picLocks noChangeAspect="1"/>
          </p:cNvPicPr>
          <p:nvPr/>
        </p:nvPicPr>
        <p:blipFill>
          <a:blip r:embed="rId5"/>
          <a:stretch>
            <a:fillRect/>
          </a:stretch>
        </p:blipFill>
        <p:spPr>
          <a:xfrm>
            <a:off x="759061" y="4291219"/>
            <a:ext cx="10673877" cy="2117313"/>
          </a:xfrm>
          <a:prstGeom prst="rect">
            <a:avLst/>
          </a:prstGeom>
        </p:spPr>
      </p:pic>
      <p:sp>
        <p:nvSpPr>
          <p:cNvPr id="10" name="TextBox 9"/>
          <p:cNvSpPr txBox="1"/>
          <p:nvPr/>
        </p:nvSpPr>
        <p:spPr>
          <a:xfrm>
            <a:off x="1041400" y="3974069"/>
            <a:ext cx="10594738" cy="369332"/>
          </a:xfrm>
          <a:prstGeom prst="rect">
            <a:avLst/>
          </a:prstGeom>
          <a:noFill/>
        </p:spPr>
        <p:txBody>
          <a:bodyPr wrap="square" rtlCol="0">
            <a:spAutoFit/>
          </a:bodyPr>
          <a:lstStyle/>
          <a:p>
            <a:pPr algn="ctr"/>
            <a:r>
              <a:rPr lang="en-IN" dirty="0">
                <a:solidFill>
                  <a:schemeClr val="accent2">
                    <a:lumMod val="75000"/>
                  </a:schemeClr>
                </a:solidFill>
              </a:rPr>
              <a:t>Typical Characteristics of surface and Edge emitting LEDs</a:t>
            </a:r>
          </a:p>
        </p:txBody>
      </p:sp>
      <p:pic>
        <p:nvPicPr>
          <p:cNvPr id="16" name="Picture 15"/>
          <p:cNvPicPr>
            <a:picLocks noChangeAspect="1"/>
          </p:cNvPicPr>
          <p:nvPr/>
        </p:nvPicPr>
        <p:blipFill>
          <a:blip r:embed="rId6"/>
          <a:stretch>
            <a:fillRect/>
          </a:stretch>
        </p:blipFill>
        <p:spPr>
          <a:xfrm>
            <a:off x="4477451" y="1134678"/>
            <a:ext cx="6483352" cy="564726"/>
          </a:xfrm>
          <a:prstGeom prst="rect">
            <a:avLst/>
          </a:prstGeom>
          <a:ln>
            <a:solidFill>
              <a:schemeClr val="accent1"/>
            </a:solidFill>
          </a:ln>
        </p:spPr>
      </p:pic>
    </p:spTree>
    <p:extLst>
      <p:ext uri="{BB962C8B-B14F-4D97-AF65-F5344CB8AC3E}">
        <p14:creationId xmlns:p14="http://schemas.microsoft.com/office/powerpoint/2010/main" val="831580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9801650" y="2086262"/>
            <a:ext cx="1725982" cy="909975"/>
          </a:xfrm>
          <a:prstGeom prst="rect">
            <a:avLst/>
          </a:prstGeom>
        </p:spPr>
      </p:pic>
      <p:sp>
        <p:nvSpPr>
          <p:cNvPr id="2" name="Title 1"/>
          <p:cNvSpPr>
            <a:spLocks noGrp="1"/>
          </p:cNvSpPr>
          <p:nvPr>
            <p:ph type="title"/>
          </p:nvPr>
        </p:nvSpPr>
        <p:spPr>
          <a:xfrm>
            <a:off x="756444" y="133859"/>
            <a:ext cx="10515600" cy="739775"/>
          </a:xfrm>
        </p:spPr>
        <p:txBody>
          <a:bodyPr/>
          <a:lstStyle/>
          <a:p>
            <a:r>
              <a:rPr lang="en-IN" b="1" dirty="0">
                <a:latin typeface="Times New Roman" panose="02020603050405020304" pitchFamily="18" charset="0"/>
                <a:cs typeface="Times New Roman" panose="02020603050405020304" pitchFamily="18" charset="0"/>
              </a:rPr>
              <a:t>Quantum Efficiency and LED Power</a:t>
            </a:r>
          </a:p>
        </p:txBody>
      </p:sp>
      <p:sp>
        <p:nvSpPr>
          <p:cNvPr id="3" name="Content Placeholder 2"/>
          <p:cNvSpPr>
            <a:spLocks noGrp="1"/>
          </p:cNvSpPr>
          <p:nvPr>
            <p:ph idx="1"/>
          </p:nvPr>
        </p:nvSpPr>
        <p:spPr>
          <a:xfrm>
            <a:off x="838200" y="1007493"/>
            <a:ext cx="11061700" cy="5152007"/>
          </a:xfrm>
        </p:spPr>
        <p:txBody>
          <a:bodyPr>
            <a:normAutofit fontScale="92500"/>
          </a:bodyPr>
          <a:lstStyle/>
          <a:p>
            <a:pPr algn="just"/>
            <a:r>
              <a:rPr lang="en-IN" sz="3000" dirty="0">
                <a:latin typeface="Times New Roman" panose="02020603050405020304" pitchFamily="18" charset="0"/>
                <a:cs typeface="Times New Roman" panose="02020603050405020304" pitchFamily="18" charset="0"/>
              </a:rPr>
              <a:t>Minority carriers are created by carrier injection at device contacts</a:t>
            </a:r>
          </a:p>
          <a:p>
            <a:pPr algn="just"/>
            <a:r>
              <a:rPr lang="en-IN" sz="3000" dirty="0">
                <a:latin typeface="Times New Roman" panose="02020603050405020304" pitchFamily="18" charset="0"/>
                <a:cs typeface="Times New Roman" panose="02020603050405020304" pitchFamily="18" charset="0"/>
              </a:rPr>
              <a:t>When carrier injection stops, the carrier density returns to equilibrium</a:t>
            </a:r>
          </a:p>
          <a:p>
            <a:pPr algn="just"/>
            <a:r>
              <a:rPr lang="en-IN" sz="3000" dirty="0">
                <a:latin typeface="Times New Roman" panose="02020603050405020304" pitchFamily="18" charset="0"/>
                <a:cs typeface="Times New Roman" panose="02020603050405020304" pitchFamily="18" charset="0"/>
              </a:rPr>
              <a:t>The excess carrier density decays exponentially with time as</a:t>
            </a:r>
          </a:p>
          <a:p>
            <a:pPr lvl="1" algn="just"/>
            <a:r>
              <a:rPr lang="en-IN" sz="3000" dirty="0">
                <a:latin typeface="Times New Roman" panose="02020603050405020304" pitchFamily="18" charset="0"/>
                <a:cs typeface="Times New Roman" panose="02020603050405020304" pitchFamily="18" charset="0"/>
              </a:rPr>
              <a:t>n0- initial injected excess electron density</a:t>
            </a:r>
          </a:p>
          <a:p>
            <a:pPr lvl="1" algn="just"/>
            <a:r>
              <a:rPr lang="en-IN" sz="3000" dirty="0">
                <a:latin typeface="Times New Roman" panose="02020603050405020304" pitchFamily="18" charset="0"/>
                <a:cs typeface="Times New Roman" panose="02020603050405020304" pitchFamily="18" charset="0"/>
              </a:rPr>
              <a:t>τ – Carrier life time.</a:t>
            </a:r>
          </a:p>
          <a:p>
            <a:pPr algn="just"/>
            <a:r>
              <a:rPr lang="en-IN" sz="3000" dirty="0">
                <a:latin typeface="Times New Roman" panose="02020603050405020304" pitchFamily="18" charset="0"/>
                <a:cs typeface="Times New Roman" panose="02020603050405020304" pitchFamily="18" charset="0"/>
              </a:rPr>
              <a:t>Excess carriers recombine </a:t>
            </a:r>
            <a:r>
              <a:rPr lang="en-IN" sz="3000" dirty="0" err="1">
                <a:latin typeface="Times New Roman" panose="02020603050405020304" pitchFamily="18" charset="0"/>
                <a:cs typeface="Times New Roman" panose="02020603050405020304" pitchFamily="18" charset="0"/>
              </a:rPr>
              <a:t>radiatively</a:t>
            </a:r>
            <a:r>
              <a:rPr lang="en-IN" sz="3000" dirty="0">
                <a:latin typeface="Times New Roman" panose="02020603050405020304" pitchFamily="18" charset="0"/>
                <a:cs typeface="Times New Roman" panose="02020603050405020304" pitchFamily="18" charset="0"/>
              </a:rPr>
              <a:t> or non </a:t>
            </a:r>
            <a:r>
              <a:rPr lang="en-IN" sz="3000" dirty="0" err="1">
                <a:latin typeface="Times New Roman" panose="02020603050405020304" pitchFamily="18" charset="0"/>
                <a:cs typeface="Times New Roman" panose="02020603050405020304" pitchFamily="18" charset="0"/>
              </a:rPr>
              <a:t>radiatively</a:t>
            </a:r>
            <a:endParaRPr lang="en-IN" sz="3000" dirty="0">
              <a:latin typeface="Times New Roman" panose="02020603050405020304" pitchFamily="18" charset="0"/>
              <a:cs typeface="Times New Roman" panose="02020603050405020304" pitchFamily="18" charset="0"/>
            </a:endParaRPr>
          </a:p>
          <a:p>
            <a:pPr algn="just"/>
            <a:r>
              <a:rPr lang="en-IN" sz="3000" dirty="0">
                <a:latin typeface="Times New Roman" panose="02020603050405020304" pitchFamily="18" charset="0"/>
                <a:cs typeface="Times New Roman" panose="02020603050405020304" pitchFamily="18" charset="0"/>
              </a:rPr>
              <a:t>Radiative recombination: photon of energy h</a:t>
            </a:r>
            <a:r>
              <a:rPr lang="el-GR" sz="3000" dirty="0">
                <a:latin typeface="Times New Roman" panose="02020603050405020304" pitchFamily="18" charset="0"/>
                <a:cs typeface="Times New Roman" panose="02020603050405020304" pitchFamily="18" charset="0"/>
              </a:rPr>
              <a:t>γ</a:t>
            </a:r>
            <a:r>
              <a:rPr lang="en-IN" sz="3000" dirty="0">
                <a:latin typeface="Times New Roman" panose="02020603050405020304" pitchFamily="18" charset="0"/>
                <a:cs typeface="Times New Roman" panose="02020603050405020304" pitchFamily="18" charset="0"/>
              </a:rPr>
              <a:t> is emitted</a:t>
            </a:r>
          </a:p>
          <a:p>
            <a:pPr algn="just"/>
            <a:r>
              <a:rPr lang="en-IN" sz="3000" dirty="0">
                <a:latin typeface="Times New Roman" panose="02020603050405020304" pitchFamily="18" charset="0"/>
                <a:cs typeface="Times New Roman" panose="02020603050405020304" pitchFamily="18" charset="0"/>
              </a:rPr>
              <a:t>Non radiative recombination: It includes optical absorption in active region, carrier recombination at heterojunction and auger process (energy released during recombination is transferred to another carrier in the form of kinetic energy)</a:t>
            </a:r>
          </a:p>
          <a:p>
            <a:endParaRPr lang="en-IN" dirty="0"/>
          </a:p>
          <a:p>
            <a:endParaRPr lang="en-IN" dirty="0"/>
          </a:p>
        </p:txBody>
      </p:sp>
      <p:pic>
        <p:nvPicPr>
          <p:cNvPr id="4" name="Picture 1"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B311940B-539F-4E57-933A-F1593EF8A7AB}"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16</a:t>
            </a:fld>
            <a:endParaRPr lang="en-IN"/>
          </a:p>
        </p:txBody>
      </p:sp>
      <p:pic>
        <p:nvPicPr>
          <p:cNvPr id="9" name="Picture 8"/>
          <p:cNvPicPr>
            <a:picLocks noChangeAspect="1"/>
          </p:cNvPicPr>
          <p:nvPr/>
        </p:nvPicPr>
        <p:blipFill>
          <a:blip r:embed="rId5"/>
          <a:stretch>
            <a:fillRect/>
          </a:stretch>
        </p:blipFill>
        <p:spPr>
          <a:xfrm>
            <a:off x="9801650" y="1889412"/>
            <a:ext cx="1828799" cy="935864"/>
          </a:xfrm>
          <a:prstGeom prst="rect">
            <a:avLst/>
          </a:prstGeom>
        </p:spPr>
      </p:pic>
    </p:spTree>
    <p:extLst>
      <p:ext uri="{BB962C8B-B14F-4D97-AF65-F5344CB8AC3E}">
        <p14:creationId xmlns:p14="http://schemas.microsoft.com/office/powerpoint/2010/main" val="585926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777875"/>
          </a:xfrm>
        </p:spPr>
        <p:txBody>
          <a:bodyPr/>
          <a:lstStyle/>
          <a:p>
            <a:r>
              <a:rPr lang="en-IN" b="1" dirty="0">
                <a:latin typeface="Times New Roman" panose="02020603050405020304" pitchFamily="18" charset="0"/>
                <a:cs typeface="Times New Roman" panose="02020603050405020304" pitchFamily="18" charset="0"/>
              </a:rPr>
              <a:t>Quantum Efficiency and LED Power</a:t>
            </a:r>
            <a:endParaRPr lang="en-IN" dirty="0"/>
          </a:p>
        </p:txBody>
      </p:sp>
      <p:sp>
        <p:nvSpPr>
          <p:cNvPr id="3" name="Content Placeholder 2"/>
          <p:cNvSpPr>
            <a:spLocks noGrp="1"/>
          </p:cNvSpPr>
          <p:nvPr>
            <p:ph idx="1"/>
          </p:nvPr>
        </p:nvSpPr>
        <p:spPr>
          <a:xfrm>
            <a:off x="838200" y="965200"/>
            <a:ext cx="10515600" cy="5211763"/>
          </a:xfrm>
        </p:spPr>
        <p:txBody>
          <a:bodyPr>
            <a:normAutofit/>
          </a:bodyPr>
          <a:lstStyle/>
          <a:p>
            <a:pPr algn="just"/>
            <a:r>
              <a:rPr lang="en-IN" dirty="0">
                <a:latin typeface="Times New Roman" panose="02020603050405020304" pitchFamily="18" charset="0"/>
                <a:cs typeface="Times New Roman" panose="02020603050405020304" pitchFamily="18" charset="0"/>
              </a:rPr>
              <a:t>Total rate of carrier generation = externally supplied rate + thermally generated rate</a:t>
            </a:r>
          </a:p>
          <a:p>
            <a:pPr algn="just"/>
            <a:r>
              <a:rPr lang="en-IN" dirty="0">
                <a:latin typeface="Times New Roman" panose="02020603050405020304" pitchFamily="18" charset="0"/>
                <a:cs typeface="Times New Roman" panose="02020603050405020304" pitchFamily="18" charset="0"/>
              </a:rPr>
              <a:t>The rate equation for carrier recombination in an LED is given as</a:t>
            </a:r>
          </a:p>
          <a:p>
            <a:pPr marL="0" indent="0" algn="just">
              <a:buNone/>
            </a:pPr>
            <a:r>
              <a:rPr lang="en-IN" dirty="0">
                <a:latin typeface="Times New Roman" panose="02020603050405020304" pitchFamily="18" charset="0"/>
                <a:cs typeface="Times New Roman" panose="02020603050405020304" pitchFamily="18" charset="0"/>
              </a:rPr>
              <a:t>                                                    </a:t>
            </a:r>
          </a:p>
          <a:p>
            <a:pPr algn="just"/>
            <a:endParaRPr lang="en-IN" dirty="0">
              <a:latin typeface="Times New Roman" panose="02020603050405020304" pitchFamily="18" charset="0"/>
              <a:cs typeface="Times New Roman" panose="02020603050405020304" pitchFamily="18" charset="0"/>
            </a:endParaRPr>
          </a:p>
          <a:p>
            <a:pPr lvl="1" algn="just"/>
            <a:r>
              <a:rPr lang="en-IN" sz="2800" dirty="0">
                <a:latin typeface="Times New Roman" panose="02020603050405020304" pitchFamily="18" charset="0"/>
                <a:cs typeface="Times New Roman" panose="02020603050405020304" pitchFamily="18" charset="0"/>
              </a:rPr>
              <a:t>J/</a:t>
            </a:r>
            <a:r>
              <a:rPr lang="en-IN" sz="2800" dirty="0" err="1">
                <a:latin typeface="Times New Roman" panose="02020603050405020304" pitchFamily="18" charset="0"/>
                <a:cs typeface="Times New Roman" panose="02020603050405020304" pitchFamily="18" charset="0"/>
              </a:rPr>
              <a:t>qd</a:t>
            </a:r>
            <a:r>
              <a:rPr lang="en-IN" sz="2800" dirty="0">
                <a:latin typeface="Times New Roman" panose="02020603050405020304" pitchFamily="18" charset="0"/>
                <a:cs typeface="Times New Roman" panose="02020603050405020304" pitchFamily="18" charset="0"/>
              </a:rPr>
              <a:t> -&gt; externally supplied rate</a:t>
            </a:r>
          </a:p>
          <a:p>
            <a:pPr lvl="1" algn="just"/>
            <a:r>
              <a:rPr lang="en-IN" sz="2800" dirty="0">
                <a:latin typeface="Times New Roman" panose="02020603050405020304" pitchFamily="18" charset="0"/>
                <a:cs typeface="Times New Roman" panose="02020603050405020304" pitchFamily="18" charset="0"/>
              </a:rPr>
              <a:t>n/</a:t>
            </a:r>
            <a:r>
              <a:rPr lang="el-GR" sz="2800" dirty="0">
                <a:latin typeface="Times New Roman" panose="02020603050405020304" pitchFamily="18" charset="0"/>
                <a:cs typeface="Times New Roman" panose="02020603050405020304" pitchFamily="18" charset="0"/>
              </a:rPr>
              <a:t>τ</a:t>
            </a:r>
            <a:r>
              <a:rPr lang="en-IN" sz="2800" dirty="0">
                <a:latin typeface="Times New Roman" panose="02020603050405020304" pitchFamily="18" charset="0"/>
                <a:cs typeface="Times New Roman" panose="02020603050405020304" pitchFamily="18" charset="0"/>
              </a:rPr>
              <a:t> -&gt; thermal generation rate</a:t>
            </a:r>
          </a:p>
          <a:p>
            <a:pPr algn="just"/>
            <a:r>
              <a:rPr lang="en-IN" dirty="0">
                <a:latin typeface="Times New Roman" panose="02020603050405020304" pitchFamily="18" charset="0"/>
                <a:cs typeface="Times New Roman" panose="02020603050405020304" pitchFamily="18" charset="0"/>
              </a:rPr>
              <a:t>The equilibrium condition is given by setting </a:t>
            </a:r>
            <a:r>
              <a:rPr lang="en-IN" dirty="0" err="1">
                <a:latin typeface="Times New Roman" panose="02020603050405020304" pitchFamily="18" charset="0"/>
                <a:cs typeface="Times New Roman" panose="02020603050405020304" pitchFamily="18" charset="0"/>
              </a:rPr>
              <a:t>equ</a:t>
            </a:r>
            <a:r>
              <a:rPr lang="en-IN" dirty="0">
                <a:latin typeface="Times New Roman" panose="02020603050405020304" pitchFamily="18" charset="0"/>
                <a:cs typeface="Times New Roman" panose="02020603050405020304" pitchFamily="18" charset="0"/>
              </a:rPr>
              <a:t> (1) to zero. Thus </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F89921C-FA18-4A95-A230-345AD1A83C14}" type="datetime1">
              <a:rPr lang="en-IN" smtClean="0"/>
              <a:t>21-08-2020</a:t>
            </a:fld>
            <a:endParaRPr lang="en-IN" dirty="0"/>
          </a:p>
        </p:txBody>
      </p:sp>
      <p:sp>
        <p:nvSpPr>
          <p:cNvPr id="5" name="Slide Number Placeholder 4"/>
          <p:cNvSpPr>
            <a:spLocks noGrp="1"/>
          </p:cNvSpPr>
          <p:nvPr>
            <p:ph type="sldNum" sz="quarter" idx="12"/>
          </p:nvPr>
        </p:nvSpPr>
        <p:spPr/>
        <p:txBody>
          <a:bodyPr/>
          <a:lstStyle/>
          <a:p>
            <a:fld id="{4E80FB81-280C-4A6D-BD2E-A204E96A7A94}" type="slidenum">
              <a:rPr lang="en-IN" smtClean="0"/>
              <a:t>17</a:t>
            </a:fld>
            <a:endParaRPr lang="en-IN"/>
          </a:p>
        </p:txBody>
      </p:sp>
      <p:pic>
        <p:nvPicPr>
          <p:cNvPr id="6" name="Picture 1" descr="C:\Users\admin\Desktop\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stretch>
            <a:fillRect/>
          </a:stretch>
        </p:blipFill>
        <p:spPr>
          <a:xfrm>
            <a:off x="3251200" y="2338260"/>
            <a:ext cx="2171700" cy="1067721"/>
          </a:xfrm>
          <a:prstGeom prst="rect">
            <a:avLst/>
          </a:prstGeom>
        </p:spPr>
      </p:pic>
      <p:sp>
        <p:nvSpPr>
          <p:cNvPr id="8" name="TextBox 7"/>
          <p:cNvSpPr txBox="1"/>
          <p:nvPr/>
        </p:nvSpPr>
        <p:spPr>
          <a:xfrm>
            <a:off x="5422900" y="2591990"/>
            <a:ext cx="2705100" cy="369332"/>
          </a:xfrm>
          <a:prstGeom prst="rect">
            <a:avLst/>
          </a:prstGeom>
          <a:noFill/>
        </p:spPr>
        <p:txBody>
          <a:bodyPr wrap="square" rtlCol="0">
            <a:spAutoFit/>
          </a:bodyPr>
          <a:lstStyle/>
          <a:p>
            <a:r>
              <a:rPr lang="en-IN" dirty="0"/>
              <a:t>………………….. (1)</a:t>
            </a:r>
          </a:p>
        </p:txBody>
      </p:sp>
      <p:pic>
        <p:nvPicPr>
          <p:cNvPr id="9" name="Picture 8"/>
          <p:cNvPicPr>
            <a:picLocks noChangeAspect="1"/>
          </p:cNvPicPr>
          <p:nvPr/>
        </p:nvPicPr>
        <p:blipFill>
          <a:blip r:embed="rId4"/>
          <a:stretch>
            <a:fillRect/>
          </a:stretch>
        </p:blipFill>
        <p:spPr>
          <a:xfrm>
            <a:off x="3581400" y="4779041"/>
            <a:ext cx="1435100" cy="867515"/>
          </a:xfrm>
          <a:prstGeom prst="rect">
            <a:avLst/>
          </a:prstGeom>
        </p:spPr>
      </p:pic>
      <p:sp>
        <p:nvSpPr>
          <p:cNvPr id="10" name="TextBox 9"/>
          <p:cNvSpPr txBox="1"/>
          <p:nvPr/>
        </p:nvSpPr>
        <p:spPr>
          <a:xfrm>
            <a:off x="5422900" y="4985106"/>
            <a:ext cx="2705100" cy="369332"/>
          </a:xfrm>
          <a:prstGeom prst="rect">
            <a:avLst/>
          </a:prstGeom>
          <a:noFill/>
        </p:spPr>
        <p:txBody>
          <a:bodyPr wrap="square" rtlCol="0">
            <a:spAutoFit/>
          </a:bodyPr>
          <a:lstStyle/>
          <a:p>
            <a:r>
              <a:rPr lang="en-IN" dirty="0"/>
              <a:t>………………….. (2)</a:t>
            </a:r>
          </a:p>
        </p:txBody>
      </p:sp>
    </p:spTree>
    <p:extLst>
      <p:ext uri="{BB962C8B-B14F-4D97-AF65-F5344CB8AC3E}">
        <p14:creationId xmlns:p14="http://schemas.microsoft.com/office/powerpoint/2010/main" val="548000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444" y="169862"/>
            <a:ext cx="10515600" cy="752475"/>
          </a:xfrm>
        </p:spPr>
        <p:txBody>
          <a:bodyPr/>
          <a:lstStyle/>
          <a:p>
            <a:r>
              <a:rPr lang="en-IN" b="1" dirty="0">
                <a:latin typeface="Times New Roman" panose="02020603050405020304" pitchFamily="18" charset="0"/>
                <a:cs typeface="Times New Roman" panose="02020603050405020304" pitchFamily="18" charset="0"/>
              </a:rPr>
              <a:t>Quantum Efficiency and LED Power</a:t>
            </a:r>
            <a:endParaRPr lang="en-IN" dirty="0"/>
          </a:p>
        </p:txBody>
      </p:sp>
      <p:sp>
        <p:nvSpPr>
          <p:cNvPr id="3" name="Content Placeholder 2"/>
          <p:cNvSpPr>
            <a:spLocks noGrp="1"/>
          </p:cNvSpPr>
          <p:nvPr>
            <p:ph idx="1"/>
          </p:nvPr>
        </p:nvSpPr>
        <p:spPr>
          <a:xfrm>
            <a:off x="838200" y="1092199"/>
            <a:ext cx="10515600" cy="5084764"/>
          </a:xfrm>
        </p:spPr>
        <p:txBody>
          <a:bodyPr/>
          <a:lstStyle/>
          <a:p>
            <a:pPr algn="just"/>
            <a:r>
              <a:rPr lang="en-IN" dirty="0">
                <a:latin typeface="Times New Roman" panose="02020603050405020304" pitchFamily="18" charset="0"/>
                <a:cs typeface="Times New Roman" panose="02020603050405020304" pitchFamily="18" charset="0"/>
              </a:rPr>
              <a:t>The internal quantum efficiency in the active region is the fraction of electron hole pairs that recombine </a:t>
            </a:r>
            <a:r>
              <a:rPr lang="en-IN" dirty="0" err="1">
                <a:latin typeface="Times New Roman" panose="02020603050405020304" pitchFamily="18" charset="0"/>
                <a:cs typeface="Times New Roman" panose="02020603050405020304" pitchFamily="18" charset="0"/>
              </a:rPr>
              <a:t>radiatively</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It is the ration of radiative recombination to total recombination</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R</a:t>
            </a:r>
            <a:r>
              <a:rPr lang="en-IN" baseline="-25000" dirty="0">
                <a:latin typeface="Times New Roman" panose="02020603050405020304" pitchFamily="18" charset="0"/>
                <a:cs typeface="Times New Roman" panose="02020603050405020304" pitchFamily="18" charset="0"/>
              </a:rPr>
              <a:t>r</a:t>
            </a:r>
            <a:r>
              <a:rPr lang="en-IN" dirty="0">
                <a:latin typeface="Times New Roman" panose="02020603050405020304" pitchFamily="18" charset="0"/>
                <a:cs typeface="Times New Roman" panose="02020603050405020304" pitchFamily="18" charset="0"/>
              </a:rPr>
              <a:t>-&gt; Radiative recombination</a:t>
            </a:r>
          </a:p>
          <a:p>
            <a:pPr algn="just"/>
            <a:r>
              <a:rPr lang="en-IN" dirty="0" err="1">
                <a:latin typeface="Times New Roman" panose="02020603050405020304" pitchFamily="18" charset="0"/>
                <a:cs typeface="Times New Roman" panose="02020603050405020304" pitchFamily="18" charset="0"/>
              </a:rPr>
              <a:t>R</a:t>
            </a:r>
            <a:r>
              <a:rPr lang="en-IN" baseline="-25000" dirty="0" err="1">
                <a:latin typeface="Times New Roman" panose="02020603050405020304" pitchFamily="18" charset="0"/>
                <a:cs typeface="Times New Roman" panose="02020603050405020304" pitchFamily="18" charset="0"/>
              </a:rPr>
              <a:t>nr</a:t>
            </a:r>
            <a:r>
              <a:rPr lang="en-IN" dirty="0">
                <a:latin typeface="Times New Roman" panose="02020603050405020304" pitchFamily="18" charset="0"/>
                <a:cs typeface="Times New Roman" panose="02020603050405020304" pitchFamily="18" charset="0"/>
              </a:rPr>
              <a:t>-&gt; Non Radiative recombination</a:t>
            </a:r>
          </a:p>
          <a:p>
            <a:pPr algn="just"/>
            <a:r>
              <a:rPr lang="en-IN" dirty="0">
                <a:latin typeface="Times New Roman" panose="02020603050405020304" pitchFamily="18" charset="0"/>
                <a:cs typeface="Times New Roman" panose="02020603050405020304" pitchFamily="18" charset="0"/>
              </a:rPr>
              <a:t>Radiative lifetime is </a:t>
            </a:r>
          </a:p>
          <a:p>
            <a:pPr algn="just"/>
            <a:r>
              <a:rPr lang="en-IN" dirty="0">
                <a:latin typeface="Times New Roman" panose="02020603050405020304" pitchFamily="18" charset="0"/>
                <a:cs typeface="Times New Roman" panose="02020603050405020304" pitchFamily="18" charset="0"/>
              </a:rPr>
              <a:t>Non radiative lifetime is</a:t>
            </a:r>
          </a:p>
          <a:p>
            <a:pPr algn="just"/>
            <a:r>
              <a:rPr lang="en-IN" dirty="0">
                <a:latin typeface="Times New Roman" panose="02020603050405020304" pitchFamily="18" charset="0"/>
                <a:cs typeface="Times New Roman" panose="02020603050405020304" pitchFamily="18" charset="0"/>
              </a:rPr>
              <a:t>Internal quantum efficiency is given as  </a:t>
            </a:r>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51C29A37-E224-4D1D-91AE-E073CECFBD18}"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18</a:t>
            </a:fld>
            <a:endParaRPr lang="en-IN"/>
          </a:p>
        </p:txBody>
      </p:sp>
      <p:pic>
        <p:nvPicPr>
          <p:cNvPr id="7" name="Picture 6"/>
          <p:cNvPicPr>
            <a:picLocks noChangeAspect="1"/>
          </p:cNvPicPr>
          <p:nvPr/>
        </p:nvPicPr>
        <p:blipFill>
          <a:blip r:embed="rId4"/>
          <a:stretch>
            <a:fillRect/>
          </a:stretch>
        </p:blipFill>
        <p:spPr>
          <a:xfrm>
            <a:off x="2819400" y="2367933"/>
            <a:ext cx="2400300" cy="1185019"/>
          </a:xfrm>
          <a:prstGeom prst="rect">
            <a:avLst/>
          </a:prstGeom>
        </p:spPr>
      </p:pic>
      <p:sp>
        <p:nvSpPr>
          <p:cNvPr id="8" name="TextBox 7"/>
          <p:cNvSpPr txBox="1"/>
          <p:nvPr/>
        </p:nvSpPr>
        <p:spPr>
          <a:xfrm>
            <a:off x="5410200" y="2775776"/>
            <a:ext cx="2705100" cy="369332"/>
          </a:xfrm>
          <a:prstGeom prst="rect">
            <a:avLst/>
          </a:prstGeom>
          <a:noFill/>
        </p:spPr>
        <p:txBody>
          <a:bodyPr wrap="square" rtlCol="0">
            <a:spAutoFit/>
          </a:bodyPr>
          <a:lstStyle/>
          <a:p>
            <a:r>
              <a:rPr lang="en-IN" dirty="0"/>
              <a:t>………………….. (3)</a:t>
            </a:r>
          </a:p>
        </p:txBody>
      </p:sp>
      <p:pic>
        <p:nvPicPr>
          <p:cNvPr id="9" name="Picture 8"/>
          <p:cNvPicPr>
            <a:picLocks noChangeAspect="1"/>
          </p:cNvPicPr>
          <p:nvPr/>
        </p:nvPicPr>
        <p:blipFill>
          <a:blip r:embed="rId5"/>
          <a:stretch>
            <a:fillRect/>
          </a:stretch>
        </p:blipFill>
        <p:spPr>
          <a:xfrm>
            <a:off x="4796783" y="5068661"/>
            <a:ext cx="1553218" cy="519078"/>
          </a:xfrm>
          <a:prstGeom prst="rect">
            <a:avLst/>
          </a:prstGeom>
        </p:spPr>
      </p:pic>
      <p:pic>
        <p:nvPicPr>
          <p:cNvPr id="10" name="Picture 9"/>
          <p:cNvPicPr>
            <a:picLocks noChangeAspect="1"/>
          </p:cNvPicPr>
          <p:nvPr/>
        </p:nvPicPr>
        <p:blipFill>
          <a:blip r:embed="rId6"/>
          <a:stretch>
            <a:fillRect/>
          </a:stretch>
        </p:blipFill>
        <p:spPr>
          <a:xfrm>
            <a:off x="4273216" y="4483677"/>
            <a:ext cx="1351167" cy="541863"/>
          </a:xfrm>
          <a:prstGeom prst="rect">
            <a:avLst/>
          </a:prstGeom>
        </p:spPr>
      </p:pic>
      <p:pic>
        <p:nvPicPr>
          <p:cNvPr id="11" name="Picture 10"/>
          <p:cNvPicPr>
            <a:picLocks noChangeAspect="1"/>
          </p:cNvPicPr>
          <p:nvPr/>
        </p:nvPicPr>
        <p:blipFill>
          <a:blip r:embed="rId7"/>
          <a:stretch>
            <a:fillRect/>
          </a:stretch>
        </p:blipFill>
        <p:spPr>
          <a:xfrm>
            <a:off x="6740008" y="5244429"/>
            <a:ext cx="3568576" cy="1022228"/>
          </a:xfrm>
          <a:prstGeom prst="rect">
            <a:avLst/>
          </a:prstGeom>
        </p:spPr>
      </p:pic>
      <p:sp>
        <p:nvSpPr>
          <p:cNvPr id="12" name="TextBox 11"/>
          <p:cNvSpPr txBox="1"/>
          <p:nvPr/>
        </p:nvSpPr>
        <p:spPr>
          <a:xfrm>
            <a:off x="9920188" y="5463458"/>
            <a:ext cx="1304147" cy="369332"/>
          </a:xfrm>
          <a:prstGeom prst="rect">
            <a:avLst/>
          </a:prstGeom>
          <a:noFill/>
        </p:spPr>
        <p:txBody>
          <a:bodyPr wrap="square" rtlCol="0">
            <a:spAutoFit/>
          </a:bodyPr>
          <a:lstStyle/>
          <a:p>
            <a:r>
              <a:rPr lang="en-IN" dirty="0"/>
              <a:t>………… (4)</a:t>
            </a:r>
          </a:p>
        </p:txBody>
      </p:sp>
    </p:spTree>
    <p:extLst>
      <p:ext uri="{BB962C8B-B14F-4D97-AF65-F5344CB8AC3E}">
        <p14:creationId xmlns:p14="http://schemas.microsoft.com/office/powerpoint/2010/main" val="3846771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774"/>
            <a:ext cx="10515600" cy="750498"/>
          </a:xfrm>
        </p:spPr>
        <p:txBody>
          <a:bodyPr>
            <a:normAutofit/>
          </a:bodyPr>
          <a:lstStyle/>
          <a:p>
            <a:r>
              <a:rPr lang="en-IN" b="1" dirty="0">
                <a:latin typeface="Times New Roman" panose="02020603050405020304" pitchFamily="18" charset="0"/>
                <a:cs typeface="Times New Roman" panose="02020603050405020304" pitchFamily="18" charset="0"/>
              </a:rPr>
              <a:t>Quantum Efficiency and LED Power</a:t>
            </a:r>
            <a:endParaRPr lang="en-IN" dirty="0"/>
          </a:p>
        </p:txBody>
      </p:sp>
      <p:sp>
        <p:nvSpPr>
          <p:cNvPr id="3" name="Content Placeholder 2"/>
          <p:cNvSpPr>
            <a:spLocks noGrp="1"/>
          </p:cNvSpPr>
          <p:nvPr>
            <p:ph idx="1"/>
          </p:nvPr>
        </p:nvSpPr>
        <p:spPr>
          <a:xfrm>
            <a:off x="838200" y="868272"/>
            <a:ext cx="10515600" cy="5308691"/>
          </a:xfrm>
        </p:spPr>
        <p:txBody>
          <a:bodyPr/>
          <a:lstStyle/>
          <a:p>
            <a:pPr algn="just"/>
            <a:r>
              <a:rPr lang="en-IN" dirty="0"/>
              <a:t>Bulk recombination lifetime is given as</a:t>
            </a:r>
          </a:p>
          <a:p>
            <a:pPr algn="just"/>
            <a:endParaRPr lang="en-IN" dirty="0"/>
          </a:p>
          <a:p>
            <a:pPr algn="just"/>
            <a:endParaRPr lang="en-IN" dirty="0"/>
          </a:p>
          <a:p>
            <a:pPr algn="just"/>
            <a:endParaRPr lang="en-IN" dirty="0"/>
          </a:p>
          <a:p>
            <a:pPr algn="just"/>
            <a:r>
              <a:rPr lang="en-IN" dirty="0"/>
              <a:t>R</a:t>
            </a:r>
            <a:r>
              <a:rPr lang="en-IN" baseline="-25000" dirty="0"/>
              <a:t>r</a:t>
            </a:r>
            <a:r>
              <a:rPr lang="en-IN" dirty="0"/>
              <a:t> and </a:t>
            </a:r>
            <a:r>
              <a:rPr lang="en-IN" dirty="0" err="1"/>
              <a:t>R</a:t>
            </a:r>
            <a:r>
              <a:rPr lang="en-IN" baseline="-25000" dirty="0" err="1"/>
              <a:t>nr</a:t>
            </a:r>
            <a:r>
              <a:rPr lang="en-IN" baseline="-25000" dirty="0"/>
              <a:t> </a:t>
            </a:r>
            <a:r>
              <a:rPr lang="en-IN" dirty="0"/>
              <a:t>is similar in magnitude, so the internal quantum efficiency is 50% for simple </a:t>
            </a:r>
            <a:r>
              <a:rPr lang="en-IN" dirty="0" err="1"/>
              <a:t>homojunction</a:t>
            </a:r>
            <a:r>
              <a:rPr lang="en-IN" dirty="0"/>
              <a:t> LEDs </a:t>
            </a:r>
          </a:p>
          <a:p>
            <a:pPr algn="just"/>
            <a:r>
              <a:rPr lang="en-IN" dirty="0"/>
              <a:t>Heterojunction-&gt; 60-80%</a:t>
            </a:r>
          </a:p>
          <a:p>
            <a:pPr algn="just"/>
            <a:r>
              <a:rPr lang="en-IN" dirty="0"/>
              <a:t>Total number of recombination per second is</a:t>
            </a:r>
          </a:p>
          <a:p>
            <a:pPr algn="just"/>
            <a:r>
              <a:rPr lang="en-IN" dirty="0"/>
              <a:t>Sub (6) in (3) -</a:t>
            </a:r>
            <a:r>
              <a:rPr lang="en-IN" dirty="0">
                <a:sym typeface="Wingdings" panose="05000000000000000000" pitchFamily="2" charset="2"/>
              </a:rPr>
              <a:t>--&gt; </a:t>
            </a:r>
          </a:p>
          <a:p>
            <a:pPr algn="just"/>
            <a:r>
              <a:rPr lang="en-IN" dirty="0">
                <a:sym typeface="Wingdings" panose="05000000000000000000" pitchFamily="2" charset="2"/>
              </a:rPr>
              <a:t>Optical power generated is </a:t>
            </a:r>
            <a:r>
              <a:rPr lang="en-IN" dirty="0"/>
              <a:t> </a:t>
            </a:r>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BA4D3B90-B83A-4EDA-8D67-FBA811754987}"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19</a:t>
            </a:fld>
            <a:endParaRPr lang="en-IN" dirty="0"/>
          </a:p>
        </p:txBody>
      </p:sp>
      <p:sp>
        <p:nvSpPr>
          <p:cNvPr id="9" name="TextBox 8"/>
          <p:cNvSpPr txBox="1"/>
          <p:nvPr/>
        </p:nvSpPr>
        <p:spPr>
          <a:xfrm>
            <a:off x="4743450" y="1756430"/>
            <a:ext cx="2705100" cy="369332"/>
          </a:xfrm>
          <a:prstGeom prst="rect">
            <a:avLst/>
          </a:prstGeom>
          <a:noFill/>
        </p:spPr>
        <p:txBody>
          <a:bodyPr wrap="square" rtlCol="0">
            <a:spAutoFit/>
          </a:bodyPr>
          <a:lstStyle/>
          <a:p>
            <a:r>
              <a:rPr lang="en-IN" dirty="0"/>
              <a:t>………………….. (5)</a:t>
            </a:r>
          </a:p>
        </p:txBody>
      </p:sp>
      <p:pic>
        <p:nvPicPr>
          <p:cNvPr id="10" name="Picture 9"/>
          <p:cNvPicPr>
            <a:picLocks noChangeAspect="1"/>
          </p:cNvPicPr>
          <p:nvPr/>
        </p:nvPicPr>
        <p:blipFill>
          <a:blip r:embed="rId4"/>
          <a:stretch>
            <a:fillRect/>
          </a:stretch>
        </p:blipFill>
        <p:spPr>
          <a:xfrm>
            <a:off x="7761600" y="4272033"/>
            <a:ext cx="1979460" cy="477767"/>
          </a:xfrm>
          <a:prstGeom prst="rect">
            <a:avLst/>
          </a:prstGeom>
        </p:spPr>
      </p:pic>
      <p:sp>
        <p:nvSpPr>
          <p:cNvPr id="12" name="TextBox 11"/>
          <p:cNvSpPr txBox="1"/>
          <p:nvPr/>
        </p:nvSpPr>
        <p:spPr>
          <a:xfrm>
            <a:off x="9675813" y="4326250"/>
            <a:ext cx="1352550" cy="369332"/>
          </a:xfrm>
          <a:prstGeom prst="rect">
            <a:avLst/>
          </a:prstGeom>
          <a:noFill/>
        </p:spPr>
        <p:txBody>
          <a:bodyPr wrap="square" rtlCol="0">
            <a:spAutoFit/>
          </a:bodyPr>
          <a:lstStyle/>
          <a:p>
            <a:r>
              <a:rPr lang="en-IN" dirty="0"/>
              <a:t>…………(6)</a:t>
            </a:r>
          </a:p>
        </p:txBody>
      </p:sp>
      <p:pic>
        <p:nvPicPr>
          <p:cNvPr id="13" name="Picture 12"/>
          <p:cNvPicPr>
            <a:picLocks noChangeAspect="1"/>
          </p:cNvPicPr>
          <p:nvPr/>
        </p:nvPicPr>
        <p:blipFill>
          <a:blip r:embed="rId5"/>
          <a:stretch>
            <a:fillRect/>
          </a:stretch>
        </p:blipFill>
        <p:spPr>
          <a:xfrm>
            <a:off x="3728800" y="4862466"/>
            <a:ext cx="1643300" cy="461314"/>
          </a:xfrm>
          <a:prstGeom prst="rect">
            <a:avLst/>
          </a:prstGeom>
        </p:spPr>
      </p:pic>
      <p:pic>
        <p:nvPicPr>
          <p:cNvPr id="14" name="Picture 13"/>
          <p:cNvPicPr>
            <a:picLocks noChangeAspect="1"/>
          </p:cNvPicPr>
          <p:nvPr/>
        </p:nvPicPr>
        <p:blipFill>
          <a:blip r:embed="rId6"/>
          <a:stretch>
            <a:fillRect/>
          </a:stretch>
        </p:blipFill>
        <p:spPr>
          <a:xfrm>
            <a:off x="2241499" y="1425263"/>
            <a:ext cx="2004489" cy="1114737"/>
          </a:xfrm>
          <a:prstGeom prst="rect">
            <a:avLst/>
          </a:prstGeom>
        </p:spPr>
      </p:pic>
      <p:pic>
        <p:nvPicPr>
          <p:cNvPr id="15" name="Picture 14"/>
          <p:cNvPicPr>
            <a:picLocks noChangeAspect="1"/>
          </p:cNvPicPr>
          <p:nvPr/>
        </p:nvPicPr>
        <p:blipFill>
          <a:blip r:embed="rId7"/>
          <a:stretch>
            <a:fillRect/>
          </a:stretch>
        </p:blipFill>
        <p:spPr>
          <a:xfrm>
            <a:off x="5257799" y="4993735"/>
            <a:ext cx="3695591" cy="1013125"/>
          </a:xfrm>
          <a:prstGeom prst="rect">
            <a:avLst/>
          </a:prstGeom>
        </p:spPr>
      </p:pic>
      <p:sp>
        <p:nvSpPr>
          <p:cNvPr id="16" name="TextBox 15"/>
          <p:cNvSpPr txBox="1"/>
          <p:nvPr/>
        </p:nvSpPr>
        <p:spPr>
          <a:xfrm>
            <a:off x="8999538" y="5251606"/>
            <a:ext cx="1352550" cy="369332"/>
          </a:xfrm>
          <a:prstGeom prst="rect">
            <a:avLst/>
          </a:prstGeom>
          <a:noFill/>
        </p:spPr>
        <p:txBody>
          <a:bodyPr wrap="square" rtlCol="0">
            <a:spAutoFit/>
          </a:bodyPr>
          <a:lstStyle/>
          <a:p>
            <a:r>
              <a:rPr lang="en-IN" dirty="0"/>
              <a:t>……..………(7)</a:t>
            </a:r>
          </a:p>
        </p:txBody>
      </p:sp>
    </p:spTree>
    <p:extLst>
      <p:ext uri="{BB962C8B-B14F-4D97-AF65-F5344CB8AC3E}">
        <p14:creationId xmlns:p14="http://schemas.microsoft.com/office/powerpoint/2010/main" val="2668838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838200" y="1354347"/>
            <a:ext cx="10515600" cy="4822616"/>
          </a:xfrm>
        </p:spPr>
        <p:txBody>
          <a:bodyPr>
            <a:normAutofit lnSpcReduction="10000"/>
          </a:bodyPr>
          <a:lstStyle/>
          <a:p>
            <a:pPr>
              <a:lnSpc>
                <a:spcPct val="150000"/>
              </a:lnSpc>
            </a:pPr>
            <a:r>
              <a:rPr lang="en-US" dirty="0">
                <a:latin typeface="Times New Roman" panose="02020603050405020304" pitchFamily="18" charset="0"/>
                <a:cs typeface="Times New Roman" panose="02020603050405020304" pitchFamily="18" charset="0"/>
              </a:rPr>
              <a:t>Optical Sources: Light source materials, LED Structures; Surface and Edge emitters, Quantum efficiency and power, LED Characteristics</a:t>
            </a:r>
          </a:p>
          <a:p>
            <a:pPr>
              <a:lnSpc>
                <a:spcPct val="150000"/>
              </a:lnSpc>
            </a:pPr>
            <a:r>
              <a:rPr lang="en-US" dirty="0">
                <a:latin typeface="Times New Roman" panose="02020603050405020304" pitchFamily="18" charset="0"/>
                <a:cs typeface="Times New Roman" panose="02020603050405020304" pitchFamily="18" charset="0"/>
              </a:rPr>
              <a:t>Semiconductor Laser Diode, Modes and threshold conditions, External Quantum efficiency, LASER Characteristics</a:t>
            </a:r>
          </a:p>
          <a:p>
            <a:pPr>
              <a:lnSpc>
                <a:spcPct val="150000"/>
              </a:lnSpc>
            </a:pPr>
            <a:r>
              <a:rPr lang="en-US" dirty="0">
                <a:latin typeface="Times New Roman" panose="02020603050405020304" pitchFamily="18" charset="0"/>
                <a:cs typeface="Times New Roman" panose="02020603050405020304" pitchFamily="18" charset="0"/>
              </a:rPr>
              <a:t>Single mode Laser: VCSEL</a:t>
            </a:r>
          </a:p>
          <a:p>
            <a:pPr>
              <a:lnSpc>
                <a:spcPct val="150000"/>
              </a:lnSpc>
            </a:pPr>
            <a:r>
              <a:rPr lang="en-US" dirty="0">
                <a:latin typeface="Times New Roman" panose="02020603050405020304" pitchFamily="18" charset="0"/>
                <a:cs typeface="Times New Roman" panose="02020603050405020304" pitchFamily="18" charset="0"/>
              </a:rPr>
              <a:t>Fiber Amplifiers: EDFA, SOA</a:t>
            </a:r>
          </a:p>
          <a:p>
            <a:pPr>
              <a:lnSpc>
                <a:spcPct val="150000"/>
              </a:lnSpc>
            </a:pPr>
            <a:r>
              <a:rPr lang="en-US" dirty="0">
                <a:latin typeface="Times New Roman" panose="02020603050405020304" pitchFamily="18" charset="0"/>
                <a:cs typeface="Times New Roman" panose="02020603050405020304" pitchFamily="18" charset="0"/>
              </a:rPr>
              <a:t>Block diagram of  a Transmitter module</a:t>
            </a:r>
            <a:endParaRPr lang="en-IN" dirty="0">
              <a:latin typeface="Times New Roman" panose="02020603050405020304" pitchFamily="18" charset="0"/>
              <a:cs typeface="Times New Roman" panose="02020603050405020304" pitchFamily="18" charset="0"/>
            </a:endParaRPr>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F59A5258-44EB-492F-93C8-E84A8247D99F}"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2</a:t>
            </a:fld>
            <a:endParaRPr lang="en-IN"/>
          </a:p>
        </p:txBody>
      </p:sp>
    </p:spTree>
    <p:extLst>
      <p:ext uri="{BB962C8B-B14F-4D97-AF65-F5344CB8AC3E}">
        <p14:creationId xmlns:p14="http://schemas.microsoft.com/office/powerpoint/2010/main" val="3370411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512"/>
            <a:ext cx="10515600" cy="765175"/>
          </a:xfrm>
        </p:spPr>
        <p:txBody>
          <a:bodyPr/>
          <a:lstStyle/>
          <a:p>
            <a:r>
              <a:rPr lang="en-IN" b="1" dirty="0">
                <a:latin typeface="Times New Roman" panose="02020603050405020304" pitchFamily="18" charset="0"/>
                <a:cs typeface="Times New Roman" panose="02020603050405020304" pitchFamily="18" charset="0"/>
              </a:rPr>
              <a:t>Quantum Efficiency and LED Power</a:t>
            </a:r>
            <a:endParaRPr lang="en-IN" dirty="0"/>
          </a:p>
        </p:txBody>
      </p:sp>
      <p:sp>
        <p:nvSpPr>
          <p:cNvPr id="3" name="Content Placeholder 2"/>
          <p:cNvSpPr>
            <a:spLocks noGrp="1"/>
          </p:cNvSpPr>
          <p:nvPr>
            <p:ph idx="1"/>
          </p:nvPr>
        </p:nvSpPr>
        <p:spPr>
          <a:xfrm>
            <a:off x="838200" y="1092199"/>
            <a:ext cx="10515600" cy="5084764"/>
          </a:xfrm>
        </p:spPr>
        <p:txBody>
          <a:bodyPr/>
          <a:lstStyle/>
          <a:p>
            <a:pPr algn="just"/>
            <a:r>
              <a:rPr lang="en-IN" dirty="0"/>
              <a:t>Emitted power-&gt; need to consider external quantum efficiency</a:t>
            </a:r>
          </a:p>
          <a:p>
            <a:pPr algn="just"/>
            <a:r>
              <a:rPr lang="en-IN" dirty="0"/>
              <a:t>It is defined as ratio of the photons emitted from the LED to the number of internally generated photons</a:t>
            </a:r>
          </a:p>
          <a:p>
            <a:pPr algn="just"/>
            <a:r>
              <a:rPr lang="en-IN" dirty="0"/>
              <a:t>It is given as </a:t>
            </a:r>
          </a:p>
          <a:p>
            <a:pPr algn="just"/>
            <a:endParaRPr lang="en-IN" dirty="0"/>
          </a:p>
          <a:p>
            <a:pPr algn="just"/>
            <a:endParaRPr lang="en-IN" dirty="0"/>
          </a:p>
          <a:p>
            <a:pPr algn="just"/>
            <a:r>
              <a:rPr lang="en-IN" dirty="0"/>
              <a:t>T(</a:t>
            </a:r>
            <a:r>
              <a:rPr lang="el-GR" dirty="0"/>
              <a:t>φ</a:t>
            </a:r>
            <a:r>
              <a:rPr lang="en-IN" dirty="0"/>
              <a:t>) - &gt; Fresnel transmissivity or Fresnel transmission coefficient and depends on incidence angle </a:t>
            </a:r>
            <a:r>
              <a:rPr lang="el-GR" dirty="0"/>
              <a:t>φ</a:t>
            </a:r>
            <a:endParaRPr lang="en-IN" dirty="0"/>
          </a:p>
          <a:p>
            <a:pPr algn="just"/>
            <a:endParaRPr lang="en-IN" dirty="0"/>
          </a:p>
          <a:p>
            <a:pPr algn="just"/>
            <a:endParaRPr lang="en-IN" dirty="0"/>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4F0B7DAB-8682-45E4-A53C-E53FFCE4D73B}"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20</a:t>
            </a:fld>
            <a:endParaRPr lang="en-IN"/>
          </a:p>
        </p:txBody>
      </p:sp>
      <p:pic>
        <p:nvPicPr>
          <p:cNvPr id="7" name="Picture 6"/>
          <p:cNvPicPr>
            <a:picLocks noChangeAspect="1"/>
          </p:cNvPicPr>
          <p:nvPr/>
        </p:nvPicPr>
        <p:blipFill>
          <a:blip r:embed="rId4"/>
          <a:stretch>
            <a:fillRect/>
          </a:stretch>
        </p:blipFill>
        <p:spPr>
          <a:xfrm>
            <a:off x="2171700" y="3002932"/>
            <a:ext cx="4183042" cy="908667"/>
          </a:xfrm>
          <a:prstGeom prst="rect">
            <a:avLst/>
          </a:prstGeom>
        </p:spPr>
      </p:pic>
      <p:pic>
        <p:nvPicPr>
          <p:cNvPr id="8" name="Picture 7"/>
          <p:cNvPicPr>
            <a:picLocks noChangeAspect="1"/>
          </p:cNvPicPr>
          <p:nvPr/>
        </p:nvPicPr>
        <p:blipFill>
          <a:blip r:embed="rId5"/>
          <a:stretch>
            <a:fillRect/>
          </a:stretch>
        </p:blipFill>
        <p:spPr>
          <a:xfrm>
            <a:off x="2550850" y="4814320"/>
            <a:ext cx="2061100" cy="1008012"/>
          </a:xfrm>
          <a:prstGeom prst="rect">
            <a:avLst/>
          </a:prstGeom>
        </p:spPr>
      </p:pic>
      <p:sp>
        <p:nvSpPr>
          <p:cNvPr id="9" name="TextBox 8"/>
          <p:cNvSpPr txBox="1"/>
          <p:nvPr/>
        </p:nvSpPr>
        <p:spPr>
          <a:xfrm>
            <a:off x="6354742" y="3265249"/>
            <a:ext cx="1398588" cy="369332"/>
          </a:xfrm>
          <a:prstGeom prst="rect">
            <a:avLst/>
          </a:prstGeom>
          <a:noFill/>
        </p:spPr>
        <p:txBody>
          <a:bodyPr wrap="square" rtlCol="0">
            <a:spAutoFit/>
          </a:bodyPr>
          <a:lstStyle/>
          <a:p>
            <a:r>
              <a:rPr lang="en-IN" dirty="0"/>
              <a:t>……..………(8)</a:t>
            </a:r>
          </a:p>
        </p:txBody>
      </p:sp>
      <p:sp>
        <p:nvSpPr>
          <p:cNvPr id="10" name="TextBox 9"/>
          <p:cNvSpPr txBox="1"/>
          <p:nvPr/>
        </p:nvSpPr>
        <p:spPr>
          <a:xfrm>
            <a:off x="5519738" y="5133660"/>
            <a:ext cx="1352550" cy="369332"/>
          </a:xfrm>
          <a:prstGeom prst="rect">
            <a:avLst/>
          </a:prstGeom>
          <a:noFill/>
        </p:spPr>
        <p:txBody>
          <a:bodyPr wrap="square" rtlCol="0">
            <a:spAutoFit/>
          </a:bodyPr>
          <a:lstStyle/>
          <a:p>
            <a:r>
              <a:rPr lang="en-IN" dirty="0"/>
              <a:t>……..………(9)</a:t>
            </a:r>
          </a:p>
        </p:txBody>
      </p:sp>
    </p:spTree>
    <p:extLst>
      <p:ext uri="{BB962C8B-B14F-4D97-AF65-F5344CB8AC3E}">
        <p14:creationId xmlns:p14="http://schemas.microsoft.com/office/powerpoint/2010/main" val="1850596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444" y="144462"/>
            <a:ext cx="10515600" cy="803275"/>
          </a:xfrm>
        </p:spPr>
        <p:txBody>
          <a:bodyPr/>
          <a:lstStyle/>
          <a:p>
            <a:r>
              <a:rPr lang="en-IN" b="1" dirty="0">
                <a:latin typeface="Times New Roman" panose="02020603050405020304" pitchFamily="18" charset="0"/>
                <a:cs typeface="Times New Roman" panose="02020603050405020304" pitchFamily="18" charset="0"/>
              </a:rPr>
              <a:t>Quantum Efficiency and LED Power</a:t>
            </a:r>
            <a:endParaRPr lang="en-IN" dirty="0"/>
          </a:p>
        </p:txBody>
      </p:sp>
      <p:sp>
        <p:nvSpPr>
          <p:cNvPr id="3" name="Content Placeholder 2"/>
          <p:cNvSpPr>
            <a:spLocks noGrp="1"/>
          </p:cNvSpPr>
          <p:nvPr>
            <p:ph idx="1"/>
          </p:nvPr>
        </p:nvSpPr>
        <p:spPr>
          <a:xfrm>
            <a:off x="838200" y="1257300"/>
            <a:ext cx="10515600" cy="4919663"/>
          </a:xfrm>
        </p:spPr>
        <p:txBody>
          <a:bodyPr/>
          <a:lstStyle/>
          <a:p>
            <a:pPr algn="just"/>
            <a:r>
              <a:rPr lang="en-IN" dirty="0"/>
              <a:t>When n1 = n, then                             and external quantum </a:t>
            </a:r>
            <a:r>
              <a:rPr lang="en-IN" dirty="0" err="1"/>
              <a:t>efiiciency</a:t>
            </a:r>
            <a:r>
              <a:rPr lang="en-IN" dirty="0"/>
              <a:t> is given as  </a:t>
            </a:r>
          </a:p>
          <a:p>
            <a:pPr algn="just"/>
            <a:endParaRPr lang="en-IN" dirty="0"/>
          </a:p>
          <a:p>
            <a:pPr algn="just"/>
            <a:endParaRPr lang="en-IN" dirty="0"/>
          </a:p>
          <a:p>
            <a:pPr algn="just"/>
            <a:r>
              <a:rPr lang="en-IN" dirty="0"/>
              <a:t>The optical power emitted from LED is </a:t>
            </a:r>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5CB044D0-B338-4621-9FD7-99421A9E3F8C}"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21</a:t>
            </a:fld>
            <a:endParaRPr lang="en-IN"/>
          </a:p>
        </p:txBody>
      </p:sp>
      <p:pic>
        <p:nvPicPr>
          <p:cNvPr id="7" name="Picture 6"/>
          <p:cNvPicPr>
            <a:picLocks noChangeAspect="1"/>
          </p:cNvPicPr>
          <p:nvPr/>
        </p:nvPicPr>
        <p:blipFill>
          <a:blip r:embed="rId4"/>
          <a:stretch>
            <a:fillRect/>
          </a:stretch>
        </p:blipFill>
        <p:spPr>
          <a:xfrm>
            <a:off x="4045492" y="1341437"/>
            <a:ext cx="1968752" cy="413440"/>
          </a:xfrm>
          <a:prstGeom prst="rect">
            <a:avLst/>
          </a:prstGeom>
        </p:spPr>
      </p:pic>
      <p:pic>
        <p:nvPicPr>
          <p:cNvPr id="8" name="Picture 7"/>
          <p:cNvPicPr>
            <a:picLocks noChangeAspect="1"/>
          </p:cNvPicPr>
          <p:nvPr/>
        </p:nvPicPr>
        <p:blipFill>
          <a:blip r:embed="rId5"/>
          <a:stretch>
            <a:fillRect/>
          </a:stretch>
        </p:blipFill>
        <p:spPr>
          <a:xfrm>
            <a:off x="1820200" y="2064440"/>
            <a:ext cx="2345400" cy="984333"/>
          </a:xfrm>
          <a:prstGeom prst="rect">
            <a:avLst/>
          </a:prstGeom>
        </p:spPr>
      </p:pic>
      <p:pic>
        <p:nvPicPr>
          <p:cNvPr id="9" name="Picture 8"/>
          <p:cNvPicPr>
            <a:picLocks noChangeAspect="1"/>
          </p:cNvPicPr>
          <p:nvPr/>
        </p:nvPicPr>
        <p:blipFill>
          <a:blip r:embed="rId6"/>
          <a:stretch>
            <a:fillRect/>
          </a:stretch>
        </p:blipFill>
        <p:spPr>
          <a:xfrm>
            <a:off x="2085000" y="3876855"/>
            <a:ext cx="2487000" cy="967277"/>
          </a:xfrm>
          <a:prstGeom prst="rect">
            <a:avLst/>
          </a:prstGeom>
        </p:spPr>
      </p:pic>
      <p:sp>
        <p:nvSpPr>
          <p:cNvPr id="10" name="TextBox 9"/>
          <p:cNvSpPr txBox="1"/>
          <p:nvPr/>
        </p:nvSpPr>
        <p:spPr>
          <a:xfrm>
            <a:off x="5029868" y="2281411"/>
            <a:ext cx="1523332" cy="369332"/>
          </a:xfrm>
          <a:prstGeom prst="rect">
            <a:avLst/>
          </a:prstGeom>
          <a:noFill/>
        </p:spPr>
        <p:txBody>
          <a:bodyPr wrap="square" rtlCol="0">
            <a:spAutoFit/>
          </a:bodyPr>
          <a:lstStyle/>
          <a:p>
            <a:r>
              <a:rPr lang="en-IN" dirty="0"/>
              <a:t>……..………(10)</a:t>
            </a:r>
          </a:p>
        </p:txBody>
      </p:sp>
      <p:sp>
        <p:nvSpPr>
          <p:cNvPr id="11" name="TextBox 10"/>
          <p:cNvSpPr txBox="1"/>
          <p:nvPr/>
        </p:nvSpPr>
        <p:spPr>
          <a:xfrm>
            <a:off x="5029868" y="4044521"/>
            <a:ext cx="1523332"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736464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444" y="169862"/>
            <a:ext cx="10515600" cy="752475"/>
          </a:xfrm>
        </p:spPr>
        <p:txBody>
          <a:bodyPr/>
          <a:lstStyle/>
          <a:p>
            <a:r>
              <a:rPr lang="en-IN" b="1" dirty="0">
                <a:latin typeface="Times New Roman" panose="02020603050405020304" pitchFamily="18" charset="0"/>
                <a:cs typeface="Times New Roman" panose="02020603050405020304" pitchFamily="18" charset="0"/>
              </a:rPr>
              <a:t>LED Characteristics</a:t>
            </a:r>
          </a:p>
        </p:txBody>
      </p:sp>
      <p:sp>
        <p:nvSpPr>
          <p:cNvPr id="3" name="Content Placeholder 2"/>
          <p:cNvSpPr>
            <a:spLocks noGrp="1"/>
          </p:cNvSpPr>
          <p:nvPr>
            <p:ph idx="1"/>
          </p:nvPr>
        </p:nvSpPr>
        <p:spPr>
          <a:xfrm>
            <a:off x="838200" y="1092199"/>
            <a:ext cx="6146800" cy="5084764"/>
          </a:xfrm>
        </p:spPr>
        <p:txBody>
          <a:bodyPr>
            <a:normAutofit lnSpcReduction="10000"/>
          </a:bodyPr>
          <a:lstStyle/>
          <a:p>
            <a:r>
              <a:rPr lang="en-IN" dirty="0">
                <a:latin typeface="Times New Roman" panose="02020603050405020304" pitchFamily="18" charset="0"/>
                <a:cs typeface="Times New Roman" panose="02020603050405020304" pitchFamily="18" charset="0"/>
              </a:rPr>
              <a:t>SLED radiates significantly more optical power</a:t>
            </a:r>
          </a:p>
          <a:p>
            <a:r>
              <a:rPr lang="en-IN" dirty="0">
                <a:latin typeface="Times New Roman" panose="02020603050405020304" pitchFamily="18" charset="0"/>
                <a:cs typeface="Times New Roman" panose="02020603050405020304" pitchFamily="18" charset="0"/>
              </a:rPr>
              <a:t>SLED and ELED are linear at moderate drive currents</a:t>
            </a:r>
          </a:p>
          <a:p>
            <a:r>
              <a:rPr lang="en-IN" dirty="0">
                <a:latin typeface="Times New Roman" panose="02020603050405020304" pitchFamily="18" charset="0"/>
                <a:cs typeface="Times New Roman" panose="02020603050405020304" pitchFamily="18" charset="0"/>
              </a:rPr>
              <a:t>SLED gives high output power for more forward current</a:t>
            </a:r>
          </a:p>
          <a:p>
            <a:r>
              <a:rPr lang="en-IN" dirty="0">
                <a:latin typeface="Times New Roman" panose="02020603050405020304" pitchFamily="18" charset="0"/>
                <a:cs typeface="Times New Roman" panose="02020603050405020304" pitchFamily="18" charset="0"/>
              </a:rPr>
              <a:t>Low spectral width allows increased data rate.</a:t>
            </a:r>
          </a:p>
          <a:p>
            <a:r>
              <a:rPr lang="el-GR" dirty="0">
                <a:latin typeface="Times New Roman" panose="02020603050405020304" pitchFamily="18" charset="0"/>
                <a:cs typeface="Times New Roman" panose="02020603050405020304" pitchFamily="18" charset="0"/>
              </a:rPr>
              <a:t>η</a:t>
            </a:r>
            <a:r>
              <a:rPr lang="en-IN" baseline="-25000" dirty="0" err="1">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decreases with increasing temperature, thus light output decreases</a:t>
            </a:r>
          </a:p>
          <a:p>
            <a:r>
              <a:rPr lang="en-IN" dirty="0">
                <a:latin typeface="Times New Roman" panose="02020603050405020304" pitchFamily="18" charset="0"/>
                <a:cs typeface="Times New Roman" panose="02020603050405020304" pitchFamily="18" charset="0"/>
              </a:rPr>
              <a:t>ELED has high temp dependence than SLED </a:t>
            </a:r>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A220DED8-DCDA-4BD7-83B4-97C02117B465}"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22</a:t>
            </a:fld>
            <a:endParaRPr lang="en-IN"/>
          </a:p>
        </p:txBody>
      </p:sp>
      <p:pic>
        <p:nvPicPr>
          <p:cNvPr id="9" name="Picture 8"/>
          <p:cNvPicPr>
            <a:picLocks noChangeAspect="1"/>
          </p:cNvPicPr>
          <p:nvPr/>
        </p:nvPicPr>
        <p:blipFill>
          <a:blip r:embed="rId4"/>
          <a:stretch>
            <a:fillRect/>
          </a:stretch>
        </p:blipFill>
        <p:spPr>
          <a:xfrm>
            <a:off x="7148526" y="677732"/>
            <a:ext cx="4702148" cy="2758965"/>
          </a:xfrm>
          <a:prstGeom prst="rect">
            <a:avLst/>
          </a:prstGeom>
        </p:spPr>
      </p:pic>
      <p:pic>
        <p:nvPicPr>
          <p:cNvPr id="10" name="Picture 9"/>
          <p:cNvPicPr>
            <a:picLocks noChangeAspect="1"/>
          </p:cNvPicPr>
          <p:nvPr/>
        </p:nvPicPr>
        <p:blipFill>
          <a:blip r:embed="rId5"/>
          <a:stretch>
            <a:fillRect/>
          </a:stretch>
        </p:blipFill>
        <p:spPr>
          <a:xfrm>
            <a:off x="7148526" y="3597385"/>
            <a:ext cx="4702148" cy="2598277"/>
          </a:xfrm>
          <a:prstGeom prst="rect">
            <a:avLst/>
          </a:prstGeom>
        </p:spPr>
      </p:pic>
      <p:pic>
        <p:nvPicPr>
          <p:cNvPr id="11" name="Picture 10"/>
          <p:cNvPicPr>
            <a:picLocks noChangeAspect="1"/>
          </p:cNvPicPr>
          <p:nvPr/>
        </p:nvPicPr>
        <p:blipFill>
          <a:blip r:embed="rId6"/>
          <a:stretch>
            <a:fillRect/>
          </a:stretch>
        </p:blipFill>
        <p:spPr>
          <a:xfrm>
            <a:off x="8467000" y="6176963"/>
            <a:ext cx="2065200" cy="345089"/>
          </a:xfrm>
          <a:prstGeom prst="rect">
            <a:avLst/>
          </a:prstGeom>
        </p:spPr>
      </p:pic>
    </p:spTree>
    <p:extLst>
      <p:ext uri="{BB962C8B-B14F-4D97-AF65-F5344CB8AC3E}">
        <p14:creationId xmlns:p14="http://schemas.microsoft.com/office/powerpoint/2010/main" val="3523393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212"/>
            <a:ext cx="10515600" cy="739775"/>
          </a:xfrm>
        </p:spPr>
        <p:txBody>
          <a:bodyPr>
            <a:normAutofit/>
          </a:bodyPr>
          <a:lstStyle/>
          <a:p>
            <a:r>
              <a:rPr lang="en-IN" b="1" dirty="0" err="1">
                <a:latin typeface="Times New Roman" panose="02020603050405020304" pitchFamily="18" charset="0"/>
                <a:cs typeface="Times New Roman" panose="02020603050405020304" pitchFamily="18" charset="0"/>
              </a:rPr>
              <a:t>Numericals</a:t>
            </a:r>
            <a:endParaRPr lang="en-IN" b="1"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3"/>
          <a:stretch>
            <a:fillRect/>
          </a:stretch>
        </p:blipFill>
        <p:spPr>
          <a:xfrm>
            <a:off x="266708" y="915988"/>
            <a:ext cx="11752377" cy="2606674"/>
          </a:xfrm>
          <a:prstGeom prst="rect">
            <a:avLst/>
          </a:prstGeom>
        </p:spPr>
      </p:pic>
      <p:pic>
        <p:nvPicPr>
          <p:cNvPr id="4" name="Picture 1"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348CBB31-61C0-4D76-9F41-A109B843AAB7}"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23</a:t>
            </a:fld>
            <a:endParaRPr lang="en-IN"/>
          </a:p>
        </p:txBody>
      </p:sp>
      <p:pic>
        <p:nvPicPr>
          <p:cNvPr id="8" name="Picture 7"/>
          <p:cNvPicPr>
            <a:picLocks noChangeAspect="1"/>
          </p:cNvPicPr>
          <p:nvPr/>
        </p:nvPicPr>
        <p:blipFill>
          <a:blip r:embed="rId5"/>
          <a:stretch>
            <a:fillRect/>
          </a:stretch>
        </p:blipFill>
        <p:spPr>
          <a:xfrm>
            <a:off x="266708" y="3892549"/>
            <a:ext cx="11620492" cy="2323321"/>
          </a:xfrm>
          <a:prstGeom prst="rect">
            <a:avLst/>
          </a:prstGeom>
        </p:spPr>
      </p:pic>
    </p:spTree>
    <p:extLst>
      <p:ext uri="{BB962C8B-B14F-4D97-AF65-F5344CB8AC3E}">
        <p14:creationId xmlns:p14="http://schemas.microsoft.com/office/powerpoint/2010/main" val="1423665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444" y="132212"/>
            <a:ext cx="10515600" cy="764935"/>
          </a:xfrm>
        </p:spPr>
        <p:txBody>
          <a:bodyPr/>
          <a:lstStyle/>
          <a:p>
            <a:r>
              <a:rPr lang="en-IN" b="1" dirty="0" err="1">
                <a:latin typeface="Times New Roman" panose="02020603050405020304" pitchFamily="18" charset="0"/>
                <a:cs typeface="Times New Roman" panose="02020603050405020304" pitchFamily="18" charset="0"/>
              </a:rPr>
              <a:t>Numericals</a:t>
            </a:r>
            <a:endParaRPr lang="en-IN" dirty="0"/>
          </a:p>
        </p:txBody>
      </p:sp>
      <p:pic>
        <p:nvPicPr>
          <p:cNvPr id="7" name="Content Placeholder 6"/>
          <p:cNvPicPr>
            <a:picLocks noGrp="1" noChangeAspect="1"/>
          </p:cNvPicPr>
          <p:nvPr>
            <p:ph idx="1"/>
          </p:nvPr>
        </p:nvPicPr>
        <p:blipFill>
          <a:blip r:embed="rId3"/>
          <a:stretch>
            <a:fillRect/>
          </a:stretch>
        </p:blipFill>
        <p:spPr>
          <a:xfrm>
            <a:off x="838200" y="1150128"/>
            <a:ext cx="10522309" cy="4655449"/>
          </a:xfrm>
          <a:prstGeom prst="rect">
            <a:avLst/>
          </a:prstGeom>
        </p:spPr>
      </p:pic>
      <p:pic>
        <p:nvPicPr>
          <p:cNvPr id="4" name="Picture 1"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08FD115F-59B2-4BEE-B8AD-737B0D348892}"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24</a:t>
            </a:fld>
            <a:endParaRPr lang="en-IN"/>
          </a:p>
        </p:txBody>
      </p:sp>
    </p:spTree>
    <p:extLst>
      <p:ext uri="{BB962C8B-B14F-4D97-AF65-F5344CB8AC3E}">
        <p14:creationId xmlns:p14="http://schemas.microsoft.com/office/powerpoint/2010/main" val="3365367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444" y="132212"/>
            <a:ext cx="10515600" cy="764935"/>
          </a:xfrm>
        </p:spPr>
        <p:txBody>
          <a:bodyPr/>
          <a:lstStyle/>
          <a:p>
            <a:r>
              <a:rPr lang="en-IN" b="1" dirty="0" err="1">
                <a:latin typeface="Times New Roman" panose="02020603050405020304" pitchFamily="18" charset="0"/>
                <a:cs typeface="Times New Roman" panose="02020603050405020304" pitchFamily="18" charset="0"/>
              </a:rPr>
              <a:t>Numericals</a:t>
            </a:r>
            <a:endParaRPr lang="en-IN" dirty="0"/>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39757"/>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A110BEAB-B3F6-4CEF-811A-C0B568898342}"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25</a:t>
            </a:fld>
            <a:endParaRPr lang="en-IN"/>
          </a:p>
        </p:txBody>
      </p:sp>
      <p:pic>
        <p:nvPicPr>
          <p:cNvPr id="8" name="Picture 7"/>
          <p:cNvPicPr>
            <a:picLocks noChangeAspect="1"/>
          </p:cNvPicPr>
          <p:nvPr/>
        </p:nvPicPr>
        <p:blipFill>
          <a:blip r:embed="rId4"/>
          <a:stretch>
            <a:fillRect/>
          </a:stretch>
        </p:blipFill>
        <p:spPr>
          <a:xfrm>
            <a:off x="950583" y="1530755"/>
            <a:ext cx="10365836" cy="3157268"/>
          </a:xfrm>
          <a:prstGeom prst="rect">
            <a:avLst/>
          </a:prstGeom>
        </p:spPr>
      </p:pic>
    </p:spTree>
    <p:extLst>
      <p:ext uri="{BB962C8B-B14F-4D97-AF65-F5344CB8AC3E}">
        <p14:creationId xmlns:p14="http://schemas.microsoft.com/office/powerpoint/2010/main" val="2530519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LASER DIODE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351722"/>
            <a:ext cx="10515600" cy="5004628"/>
          </a:xfrm>
        </p:spPr>
        <p:txBody>
          <a:bodyPr>
            <a:noAutofit/>
          </a:bodyPr>
          <a:lstStyle/>
          <a:p>
            <a:pPr marL="0" indent="0" algn="just">
              <a:lnSpc>
                <a:spcPct val="120000"/>
              </a:lnSpc>
              <a:buNone/>
            </a:pPr>
            <a:r>
              <a:rPr lang="en-US" dirty="0">
                <a:latin typeface="Times New Roman" pitchFamily="18" charset="0"/>
                <a:cs typeface="Times New Roman" pitchFamily="18" charset="0"/>
              </a:rPr>
              <a:t>LASER is an acronym for “Light Amplification by Stimulated Emission of Radiation”. </a:t>
            </a:r>
          </a:p>
          <a:p>
            <a:pPr marL="0" indent="0" algn="just">
              <a:lnSpc>
                <a:spcPct val="120000"/>
              </a:lnSpc>
              <a:buNone/>
            </a:pPr>
            <a:r>
              <a:rPr lang="en-IN" dirty="0">
                <a:latin typeface="Times New Roman" pitchFamily="18" charset="0"/>
                <a:cs typeface="Times New Roman" pitchFamily="18" charset="0"/>
              </a:rPr>
              <a:t>•Coherent light </a:t>
            </a:r>
          </a:p>
          <a:p>
            <a:pPr marL="0" indent="0" algn="just">
              <a:lnSpc>
                <a:spcPct val="120000"/>
              </a:lnSpc>
              <a:buNone/>
            </a:pPr>
            <a:r>
              <a:rPr lang="en-IN" dirty="0">
                <a:latin typeface="Times New Roman" pitchFamily="18" charset="0"/>
                <a:cs typeface="Times New Roman" pitchFamily="18" charset="0"/>
              </a:rPr>
              <a:t>•Narrow beam width </a:t>
            </a:r>
          </a:p>
          <a:p>
            <a:pPr marL="0" indent="0" algn="just">
              <a:lnSpc>
                <a:spcPct val="120000"/>
              </a:lnSpc>
              <a:buNone/>
            </a:pPr>
            <a:r>
              <a:rPr lang="en-US" dirty="0">
                <a:latin typeface="Times New Roman" pitchFamily="18" charset="0"/>
                <a:cs typeface="Times New Roman" pitchFamily="18" charset="0"/>
              </a:rPr>
              <a:t>•Lasers can produce high output power. In fiber optic communication applications, semiconductor lasers power more than 20 </a:t>
            </a:r>
            <a:r>
              <a:rPr lang="en-US" dirty="0" err="1">
                <a:latin typeface="Times New Roman" pitchFamily="18" charset="0"/>
                <a:cs typeface="Times New Roman" pitchFamily="18" charset="0"/>
              </a:rPr>
              <a:t>milliwatts</a:t>
            </a:r>
            <a:r>
              <a:rPr lang="en-US" dirty="0">
                <a:latin typeface="Times New Roman" pitchFamily="18" charset="0"/>
                <a:cs typeface="Times New Roman" pitchFamily="18" charset="0"/>
              </a:rPr>
              <a:t> are available. </a:t>
            </a:r>
          </a:p>
          <a:p>
            <a:pPr marL="0" indent="0" algn="just">
              <a:lnSpc>
                <a:spcPct val="120000"/>
              </a:lnSpc>
              <a:buNone/>
            </a:pPr>
            <a:r>
              <a:rPr lang="en-US" dirty="0">
                <a:latin typeface="Times New Roman" pitchFamily="18" charset="0"/>
                <a:cs typeface="Times New Roman" pitchFamily="18" charset="0"/>
              </a:rPr>
              <a:t>•As Laser light is Coherent, a high percentage (50% to 80%) can be coupled into the fiber core. </a:t>
            </a:r>
          </a:p>
          <a:p>
            <a:pPr algn="just"/>
            <a:endParaRPr lang="en-IN"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BE29A27E-F525-4517-AF82-7C980CE71DC4}"/>
              </a:ext>
            </a:extLst>
          </p:cNvPr>
          <p:cNvSpPr>
            <a:spLocks noGrp="1"/>
          </p:cNvSpPr>
          <p:nvPr>
            <p:ph type="dt" sz="half" idx="10"/>
          </p:nvPr>
        </p:nvSpPr>
        <p:spPr/>
        <p:txBody>
          <a:bodyPr/>
          <a:lstStyle/>
          <a:p>
            <a:fld id="{D1E47A14-5764-43EB-85BF-E7184DD50F62}" type="datetime1">
              <a:rPr lang="en-IN" smtClean="0"/>
              <a:t>21-08-2020</a:t>
            </a:fld>
            <a:endParaRPr lang="en-IN"/>
          </a:p>
        </p:txBody>
      </p:sp>
      <p:sp>
        <p:nvSpPr>
          <p:cNvPr id="5" name="Slide Number Placeholder 4">
            <a:extLst>
              <a:ext uri="{FF2B5EF4-FFF2-40B4-BE49-F238E27FC236}">
                <a16:creationId xmlns:a16="http://schemas.microsoft.com/office/drawing/2014/main" id="{1AD5D671-DA14-42C9-B18E-68AF0080EB10}"/>
              </a:ext>
            </a:extLst>
          </p:cNvPr>
          <p:cNvSpPr>
            <a:spLocks noGrp="1"/>
          </p:cNvSpPr>
          <p:nvPr>
            <p:ph type="sldNum" sz="quarter" idx="12"/>
          </p:nvPr>
        </p:nvSpPr>
        <p:spPr/>
        <p:txBody>
          <a:bodyPr/>
          <a:lstStyle/>
          <a:p>
            <a:fld id="{4E80FB81-280C-4A6D-BD2E-A204E96A7A94}" type="slidenum">
              <a:rPr lang="en-IN" smtClean="0"/>
              <a:t>26</a:t>
            </a:fld>
            <a:endParaRPr lang="en-IN"/>
          </a:p>
        </p:txBody>
      </p:sp>
      <p:pic>
        <p:nvPicPr>
          <p:cNvPr id="7" name="Picture 1" descr="C:\Users\admin\Desktop\download.png">
            <a:extLst>
              <a:ext uri="{FF2B5EF4-FFF2-40B4-BE49-F238E27FC236}">
                <a16:creationId xmlns:a16="http://schemas.microsoft.com/office/drawing/2014/main" id="{9DEFD03E-9D61-47EC-A7BF-5406E094BA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5996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846883"/>
            <a:ext cx="8229600" cy="130026"/>
          </a:xfrm>
        </p:spPr>
        <p:txBody>
          <a:bodyPr>
            <a:normAutofit fontScale="90000"/>
          </a:bodyPr>
          <a:lstStyle/>
          <a:p>
            <a:r>
              <a:rPr lang="en-US" b="1" dirty="0">
                <a:latin typeface="Times New Roman" pitchFamily="18" charset="0"/>
                <a:cs typeface="Times New Roman" pitchFamily="18" charset="0"/>
              </a:rPr>
              <a:t>LASER : Basic Operation Fundamental Lasing Operation </a:t>
            </a:r>
            <a:br>
              <a:rPr lang="en-US" dirty="0">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1981200" y="1378226"/>
            <a:ext cx="8229600" cy="4747938"/>
          </a:xfrm>
        </p:spPr>
        <p:txBody>
          <a:bodyPr>
            <a:normAutofit/>
          </a:bodyPr>
          <a:lstStyle/>
          <a:p>
            <a:r>
              <a:rPr lang="en-IN" dirty="0">
                <a:latin typeface="Times New Roman" pitchFamily="18" charset="0"/>
                <a:cs typeface="Times New Roman" pitchFamily="18" charset="0"/>
              </a:rPr>
              <a:t>Absorption </a:t>
            </a:r>
          </a:p>
          <a:p>
            <a:r>
              <a:rPr lang="en-IN" dirty="0">
                <a:latin typeface="Times New Roman" pitchFamily="18" charset="0"/>
                <a:cs typeface="Times New Roman" pitchFamily="18" charset="0"/>
              </a:rPr>
              <a:t>Spontaneous emission </a:t>
            </a:r>
          </a:p>
          <a:p>
            <a:r>
              <a:rPr lang="en-IN" dirty="0">
                <a:latin typeface="Times New Roman" pitchFamily="18" charset="0"/>
                <a:cs typeface="Times New Roman" pitchFamily="18" charset="0"/>
              </a:rPr>
              <a:t>Stimulated emission </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996953"/>
            <a:ext cx="7005638" cy="37372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112225" y="2996952"/>
            <a:ext cx="2304257" cy="923330"/>
          </a:xfrm>
          <a:prstGeom prst="rect">
            <a:avLst/>
          </a:prstGeom>
          <a:noFill/>
        </p:spPr>
        <p:txBody>
          <a:bodyPr wrap="square" rtlCol="0">
            <a:spAutoFit/>
          </a:bodyPr>
          <a:lstStyle/>
          <a:p>
            <a:r>
              <a:rPr lang="en-IN" b="1" dirty="0"/>
              <a:t>Energy absorbed from the incoming photon</a:t>
            </a:r>
            <a:endParaRPr lang="en-IN" dirty="0"/>
          </a:p>
          <a:p>
            <a:endParaRPr lang="en-IN" dirty="0"/>
          </a:p>
        </p:txBody>
      </p:sp>
      <p:sp>
        <p:nvSpPr>
          <p:cNvPr id="5" name="TextBox 4"/>
          <p:cNvSpPr txBox="1"/>
          <p:nvPr/>
        </p:nvSpPr>
        <p:spPr>
          <a:xfrm>
            <a:off x="8529639" y="4624678"/>
            <a:ext cx="2401757" cy="1200329"/>
          </a:xfrm>
          <a:prstGeom prst="rect">
            <a:avLst/>
          </a:prstGeom>
          <a:noFill/>
        </p:spPr>
        <p:txBody>
          <a:bodyPr wrap="square" rtlCol="0">
            <a:spAutoFit/>
          </a:bodyPr>
          <a:lstStyle/>
          <a:p>
            <a:r>
              <a:rPr lang="en-IN" b="1" dirty="0"/>
              <a:t>Random</a:t>
            </a:r>
            <a:r>
              <a:rPr lang="en-IN" dirty="0"/>
              <a:t> </a:t>
            </a:r>
            <a:r>
              <a:rPr lang="en-IN" b="1" dirty="0"/>
              <a:t>release of energy</a:t>
            </a:r>
            <a:endParaRPr lang="en-IN" dirty="0"/>
          </a:p>
          <a:p>
            <a:r>
              <a:rPr lang="en-IN" dirty="0"/>
              <a:t> </a:t>
            </a:r>
          </a:p>
          <a:p>
            <a:endParaRPr lang="en-IN" dirty="0"/>
          </a:p>
        </p:txBody>
      </p:sp>
      <p:sp>
        <p:nvSpPr>
          <p:cNvPr id="6" name="TextBox 5"/>
          <p:cNvSpPr txBox="1"/>
          <p:nvPr/>
        </p:nvSpPr>
        <p:spPr>
          <a:xfrm>
            <a:off x="8324683" y="5733256"/>
            <a:ext cx="1947782" cy="923330"/>
          </a:xfrm>
          <a:prstGeom prst="rect">
            <a:avLst/>
          </a:prstGeom>
          <a:noFill/>
        </p:spPr>
        <p:txBody>
          <a:bodyPr wrap="square" rtlCol="0">
            <a:spAutoFit/>
          </a:bodyPr>
          <a:lstStyle/>
          <a:p>
            <a:r>
              <a:rPr lang="en-IN" b="1" dirty="0"/>
              <a:t>Coherent release of energy</a:t>
            </a:r>
            <a:endParaRPr lang="en-IN" dirty="0"/>
          </a:p>
          <a:p>
            <a:endParaRPr lang="en-IN" dirty="0"/>
          </a:p>
        </p:txBody>
      </p:sp>
      <p:sp>
        <p:nvSpPr>
          <p:cNvPr id="7" name="Date Placeholder 6">
            <a:extLst>
              <a:ext uri="{FF2B5EF4-FFF2-40B4-BE49-F238E27FC236}">
                <a16:creationId xmlns:a16="http://schemas.microsoft.com/office/drawing/2014/main" id="{ACF23D06-FF10-4463-B5C7-132DB6E57A5C}"/>
              </a:ext>
            </a:extLst>
          </p:cNvPr>
          <p:cNvSpPr>
            <a:spLocks noGrp="1"/>
          </p:cNvSpPr>
          <p:nvPr>
            <p:ph type="dt" sz="half" idx="10"/>
          </p:nvPr>
        </p:nvSpPr>
        <p:spPr/>
        <p:txBody>
          <a:bodyPr/>
          <a:lstStyle/>
          <a:p>
            <a:fld id="{B1847329-4366-48D4-94CB-A4530489D453}" type="datetime1">
              <a:rPr lang="en-IN" smtClean="0"/>
              <a:t>21-08-2020</a:t>
            </a:fld>
            <a:endParaRPr lang="en-IN"/>
          </a:p>
        </p:txBody>
      </p:sp>
      <p:sp>
        <p:nvSpPr>
          <p:cNvPr id="8" name="Slide Number Placeholder 7">
            <a:extLst>
              <a:ext uri="{FF2B5EF4-FFF2-40B4-BE49-F238E27FC236}">
                <a16:creationId xmlns:a16="http://schemas.microsoft.com/office/drawing/2014/main" id="{17103501-BF21-422F-B780-8EBB19F1AE63}"/>
              </a:ext>
            </a:extLst>
          </p:cNvPr>
          <p:cNvSpPr>
            <a:spLocks noGrp="1"/>
          </p:cNvSpPr>
          <p:nvPr>
            <p:ph type="sldNum" sz="quarter" idx="12"/>
          </p:nvPr>
        </p:nvSpPr>
        <p:spPr/>
        <p:txBody>
          <a:bodyPr/>
          <a:lstStyle/>
          <a:p>
            <a:fld id="{4E80FB81-280C-4A6D-BD2E-A204E96A7A94}" type="slidenum">
              <a:rPr lang="en-IN" smtClean="0"/>
              <a:t>27</a:t>
            </a:fld>
            <a:endParaRPr lang="en-IN"/>
          </a:p>
        </p:txBody>
      </p:sp>
      <p:pic>
        <p:nvPicPr>
          <p:cNvPr id="9" name="Picture 1" descr="C:\Users\admin\Desktop\download.png">
            <a:extLst>
              <a:ext uri="{FF2B5EF4-FFF2-40B4-BE49-F238E27FC236}">
                <a16:creationId xmlns:a16="http://schemas.microsoft.com/office/drawing/2014/main" id="{47E96242-9343-4431-9378-D5E2D0952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13648"/>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 descr="C:\Users\admin\Desktop\download.png">
            <a:extLst>
              <a:ext uri="{FF2B5EF4-FFF2-40B4-BE49-F238E27FC236}">
                <a16:creationId xmlns:a16="http://schemas.microsoft.com/office/drawing/2014/main" id="{F6926224-8ADF-4C05-9269-FD5603598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27296"/>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1573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LASER : Basic Operation Fundamental Lasing Operation </a:t>
            </a:r>
            <a:br>
              <a:rPr lang="en-US" dirty="0">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649357" y="1431235"/>
            <a:ext cx="10515600" cy="5061640"/>
          </a:xfrm>
        </p:spPr>
        <p:txBody>
          <a:bodyPr>
            <a:noAutofit/>
          </a:bodyPr>
          <a:lstStyle/>
          <a:p>
            <a:pPr algn="just"/>
            <a:r>
              <a:rPr lang="en-US" dirty="0">
                <a:latin typeface="Times New Roman" panose="02020603050405020304" pitchFamily="18" charset="0"/>
                <a:cs typeface="Times New Roman" panose="02020603050405020304" pitchFamily="18" charset="0"/>
              </a:rPr>
              <a:t>At thermal equilibrium : Photon absorption and emission processes take place side by side, but because N1&gt;N2 ; absorption dominates. </a:t>
            </a:r>
          </a:p>
          <a:p>
            <a:pPr marL="0" indent="0" algn="just">
              <a:buNone/>
            </a:pPr>
            <a:r>
              <a:rPr lang="en-US" dirty="0">
                <a:latin typeface="Times New Roman" panose="02020603050405020304" pitchFamily="18" charset="0"/>
                <a:cs typeface="Times New Roman" panose="02020603050405020304" pitchFamily="18" charset="0"/>
              </a:rPr>
              <a:t>•Laser operation requires stimulated emission exclusively and to achieve this, majority of atoms should be at higher energy level than at lower level. </a:t>
            </a:r>
          </a:p>
          <a:p>
            <a:pPr marL="0" indent="0" algn="just">
              <a:buNone/>
            </a:pPr>
            <a:r>
              <a:rPr lang="en-US" dirty="0">
                <a:latin typeface="Times New Roman" panose="02020603050405020304" pitchFamily="18" charset="0"/>
                <a:cs typeface="Times New Roman" panose="02020603050405020304" pitchFamily="18" charset="0"/>
              </a:rPr>
              <a:t>•Energy is to be supplied to the laser medium to raise atoms from the lower level to the excited level </a:t>
            </a:r>
          </a:p>
          <a:p>
            <a:pPr marL="0" indent="0" algn="just">
              <a:buNone/>
            </a:pPr>
            <a:r>
              <a:rPr lang="en-US" dirty="0">
                <a:latin typeface="Times New Roman" panose="02020603050405020304" pitchFamily="18" charset="0"/>
                <a:cs typeface="Times New Roman" panose="02020603050405020304" pitchFamily="18" charset="0"/>
              </a:rPr>
              <a:t>•The process by which atoms are raised from the lower level to the upper level is called pumping. </a:t>
            </a: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63D8AEF-FB6A-4587-BE89-CF83729C2D25}"/>
              </a:ext>
            </a:extLst>
          </p:cNvPr>
          <p:cNvSpPr>
            <a:spLocks noGrp="1"/>
          </p:cNvSpPr>
          <p:nvPr>
            <p:ph type="dt" sz="half" idx="10"/>
          </p:nvPr>
        </p:nvSpPr>
        <p:spPr/>
        <p:txBody>
          <a:bodyPr/>
          <a:lstStyle/>
          <a:p>
            <a:fld id="{446C8234-9A29-4EC9-B6A2-06577441FA8C}" type="datetime1">
              <a:rPr lang="en-IN" smtClean="0"/>
              <a:t>21-08-2020</a:t>
            </a:fld>
            <a:endParaRPr lang="en-IN"/>
          </a:p>
        </p:txBody>
      </p:sp>
      <p:sp>
        <p:nvSpPr>
          <p:cNvPr id="5" name="Slide Number Placeholder 4">
            <a:extLst>
              <a:ext uri="{FF2B5EF4-FFF2-40B4-BE49-F238E27FC236}">
                <a16:creationId xmlns:a16="http://schemas.microsoft.com/office/drawing/2014/main" id="{343827DF-5905-40A6-B4DA-D7B1EF22BA68}"/>
              </a:ext>
            </a:extLst>
          </p:cNvPr>
          <p:cNvSpPr>
            <a:spLocks noGrp="1"/>
          </p:cNvSpPr>
          <p:nvPr>
            <p:ph type="sldNum" sz="quarter" idx="12"/>
          </p:nvPr>
        </p:nvSpPr>
        <p:spPr/>
        <p:txBody>
          <a:bodyPr/>
          <a:lstStyle/>
          <a:p>
            <a:fld id="{4E80FB81-280C-4A6D-BD2E-A204E96A7A94}" type="slidenum">
              <a:rPr lang="en-IN" smtClean="0"/>
              <a:t>28</a:t>
            </a:fld>
            <a:endParaRPr lang="en-IN"/>
          </a:p>
        </p:txBody>
      </p:sp>
      <p:pic>
        <p:nvPicPr>
          <p:cNvPr id="7" name="Picture 1" descr="C:\Users\admin\Desktop\download.png">
            <a:extLst>
              <a:ext uri="{FF2B5EF4-FFF2-40B4-BE49-F238E27FC236}">
                <a16:creationId xmlns:a16="http://schemas.microsoft.com/office/drawing/2014/main" id="{B724CCFE-7431-4A1C-8A3F-D137D417D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8242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LASER : Basic Operation Fundamental Lasing Operation </a:t>
            </a:r>
            <a:br>
              <a:rPr lang="en-US" dirty="0">
                <a:latin typeface="Times New Roman" pitchFamily="18" charset="0"/>
                <a:cs typeface="Times New Roman" pitchFamily="18" charset="0"/>
              </a:rPr>
            </a:br>
            <a:endParaRPr lang="en-IN" dirty="0"/>
          </a:p>
        </p:txBody>
      </p:sp>
      <p:sp>
        <p:nvSpPr>
          <p:cNvPr id="3" name="Content Placeholder 2"/>
          <p:cNvSpPr>
            <a:spLocks noGrp="1"/>
          </p:cNvSpPr>
          <p:nvPr>
            <p:ph idx="1"/>
          </p:nvPr>
        </p:nvSpPr>
        <p:spPr/>
        <p:txBody>
          <a:bodyPr/>
          <a:lstStyle/>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In Stimulated Emission incident and stimulated photons will have </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•Identical energy </a:t>
            </a:r>
            <a:r>
              <a:rPr lang="en-US" dirty="0">
                <a:latin typeface="Times New Roman" panose="02020603050405020304" pitchFamily="18" charset="0"/>
                <a:cs typeface="Times New Roman" panose="02020603050405020304" pitchFamily="18" charset="0"/>
                <a:sym typeface="Wingdings" pitchFamily="2" charset="2"/>
              </a:rPr>
              <a:t></a:t>
            </a:r>
            <a:r>
              <a:rPr lang="en-US" dirty="0">
                <a:latin typeface="Times New Roman" panose="02020603050405020304" pitchFamily="18" charset="0"/>
                <a:cs typeface="Times New Roman" panose="02020603050405020304" pitchFamily="18" charset="0"/>
              </a:rPr>
              <a:t> Identical wavelength </a:t>
            </a:r>
            <a:r>
              <a:rPr lang="en-US" dirty="0">
                <a:latin typeface="Times New Roman" panose="02020603050405020304" pitchFamily="18" charset="0"/>
                <a:cs typeface="Times New Roman" panose="02020603050405020304" pitchFamily="18" charset="0"/>
                <a:sym typeface="Wingdings" pitchFamily="2" charset="2"/>
              </a:rPr>
              <a:t></a:t>
            </a:r>
            <a:r>
              <a:rPr lang="en-US" dirty="0">
                <a:latin typeface="Times New Roman" panose="02020603050405020304" pitchFamily="18" charset="0"/>
                <a:cs typeface="Times New Roman" panose="02020603050405020304" pitchFamily="18" charset="0"/>
              </a:rPr>
              <a:t> Narrow </a:t>
            </a:r>
            <a:r>
              <a:rPr lang="en-US" dirty="0" err="1">
                <a:latin typeface="Times New Roman" panose="02020603050405020304" pitchFamily="18" charset="0"/>
                <a:cs typeface="Times New Roman" panose="02020603050405020304" pitchFamily="18" charset="0"/>
              </a:rPr>
              <a:t>linewidth</a:t>
            </a: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 Narrow beam width </a:t>
            </a:r>
          </a:p>
          <a:p>
            <a:pPr marL="0" indent="0" algn="just">
              <a:buNone/>
            </a:pPr>
            <a:r>
              <a:rPr lang="en-IN" dirty="0">
                <a:latin typeface="Times New Roman" panose="02020603050405020304" pitchFamily="18" charset="0"/>
                <a:cs typeface="Times New Roman" panose="02020603050405020304" pitchFamily="18" charset="0"/>
              </a:rPr>
              <a:t>•Coherence and Identical polarization </a:t>
            </a: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3B459A0-0DB0-43C9-8D94-20DB5729FF4A}"/>
              </a:ext>
            </a:extLst>
          </p:cNvPr>
          <p:cNvSpPr>
            <a:spLocks noGrp="1"/>
          </p:cNvSpPr>
          <p:nvPr>
            <p:ph type="dt" sz="half" idx="10"/>
          </p:nvPr>
        </p:nvSpPr>
        <p:spPr/>
        <p:txBody>
          <a:bodyPr/>
          <a:lstStyle/>
          <a:p>
            <a:fld id="{4F100CAC-792D-492B-8E44-C7CC30C46B8F}" type="datetime1">
              <a:rPr lang="en-IN" smtClean="0"/>
              <a:t>21-08-2020</a:t>
            </a:fld>
            <a:endParaRPr lang="en-IN"/>
          </a:p>
        </p:txBody>
      </p:sp>
      <p:sp>
        <p:nvSpPr>
          <p:cNvPr id="5" name="Slide Number Placeholder 4">
            <a:extLst>
              <a:ext uri="{FF2B5EF4-FFF2-40B4-BE49-F238E27FC236}">
                <a16:creationId xmlns:a16="http://schemas.microsoft.com/office/drawing/2014/main" id="{92AB61D7-2F9D-4B56-B737-0FF53EEC7821}"/>
              </a:ext>
            </a:extLst>
          </p:cNvPr>
          <p:cNvSpPr>
            <a:spLocks noGrp="1"/>
          </p:cNvSpPr>
          <p:nvPr>
            <p:ph type="sldNum" sz="quarter" idx="12"/>
          </p:nvPr>
        </p:nvSpPr>
        <p:spPr/>
        <p:txBody>
          <a:bodyPr/>
          <a:lstStyle/>
          <a:p>
            <a:fld id="{4E80FB81-280C-4A6D-BD2E-A204E96A7A94}" type="slidenum">
              <a:rPr lang="en-IN" smtClean="0"/>
              <a:t>29</a:t>
            </a:fld>
            <a:endParaRPr lang="en-IN"/>
          </a:p>
        </p:txBody>
      </p:sp>
      <p:pic>
        <p:nvPicPr>
          <p:cNvPr id="7" name="Picture 1" descr="C:\Users\admin\Desktop\download.png">
            <a:extLst>
              <a:ext uri="{FF2B5EF4-FFF2-40B4-BE49-F238E27FC236}">
                <a16:creationId xmlns:a16="http://schemas.microsoft.com/office/drawing/2014/main" id="{BA5DEA20-36BC-417B-A3D1-26B2CA6EF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4568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77"/>
            <a:ext cx="10515600" cy="932178"/>
          </a:xfrm>
        </p:spPr>
        <p:txBody>
          <a:bodyPr/>
          <a:lstStyle/>
          <a:p>
            <a:r>
              <a:rPr lang="en-IN" b="1" dirty="0">
                <a:latin typeface="Times New Roman" panose="02020603050405020304" pitchFamily="18" charset="0"/>
                <a:cs typeface="Times New Roman" panose="02020603050405020304" pitchFamily="18" charset="0"/>
              </a:rPr>
              <a:t>Light Emitting Diode (LED)</a:t>
            </a:r>
          </a:p>
        </p:txBody>
      </p:sp>
      <p:sp>
        <p:nvSpPr>
          <p:cNvPr id="3" name="Content Placeholder 2"/>
          <p:cNvSpPr>
            <a:spLocks noGrp="1"/>
          </p:cNvSpPr>
          <p:nvPr>
            <p:ph idx="1"/>
          </p:nvPr>
        </p:nvSpPr>
        <p:spPr>
          <a:xfrm>
            <a:off x="838200" y="1066800"/>
            <a:ext cx="10515600" cy="5110163"/>
          </a:xfrm>
        </p:spPr>
        <p:txBody>
          <a:bodyPr/>
          <a:lstStyle/>
          <a:p>
            <a:pPr algn="just"/>
            <a:r>
              <a:rPr lang="en-IN" dirty="0">
                <a:latin typeface="Times New Roman" panose="02020603050405020304" pitchFamily="18" charset="0"/>
                <a:cs typeface="Times New Roman" panose="02020603050405020304" pitchFamily="18" charset="0"/>
              </a:rPr>
              <a:t>Best light source for system requiring bit rates less than 100-200Mb/s and optical power in tens of microwatts</a:t>
            </a:r>
          </a:p>
          <a:p>
            <a:pPr algn="just"/>
            <a:r>
              <a:rPr lang="en-IN" dirty="0">
                <a:latin typeface="Times New Roman" panose="02020603050405020304" pitchFamily="18" charset="0"/>
                <a:cs typeface="Times New Roman" panose="02020603050405020304" pitchFamily="18" charset="0"/>
              </a:rPr>
              <a:t>Less complex drive circuitry</a:t>
            </a:r>
          </a:p>
          <a:p>
            <a:pPr algn="just"/>
            <a:r>
              <a:rPr lang="en-IN" dirty="0">
                <a:latin typeface="Times New Roman" panose="02020603050405020304" pitchFamily="18" charset="0"/>
                <a:cs typeface="Times New Roman" panose="02020603050405020304" pitchFamily="18" charset="0"/>
              </a:rPr>
              <a:t>No thermal or optical stabilization circuits needed</a:t>
            </a:r>
          </a:p>
          <a:p>
            <a:pPr algn="just"/>
            <a:r>
              <a:rPr lang="en-IN" dirty="0">
                <a:latin typeface="Times New Roman" panose="02020603050405020304" pitchFamily="18" charset="0"/>
                <a:cs typeface="Times New Roman" panose="02020603050405020304" pitchFamily="18" charset="0"/>
              </a:rPr>
              <a:t>Fabrication cost is less</a:t>
            </a:r>
          </a:p>
          <a:p>
            <a:pPr algn="just"/>
            <a:r>
              <a:rPr lang="en-IN" dirty="0">
                <a:latin typeface="Times New Roman" panose="02020603050405020304" pitchFamily="18" charset="0"/>
                <a:cs typeface="Times New Roman" panose="02020603050405020304" pitchFamily="18" charset="0"/>
              </a:rPr>
              <a:t>Requirement-&gt; High radiance output </a:t>
            </a:r>
          </a:p>
          <a:p>
            <a:pPr algn="just"/>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                       -&gt; Fast emission response time</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                       -&gt; High quantum efficiency </a:t>
            </a:r>
          </a:p>
          <a:p>
            <a:endParaRPr lang="en-IN" dirty="0"/>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7F690B08-667C-4C7C-9B0B-5B64D89F176E}"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3</a:t>
            </a:fld>
            <a:endParaRPr lang="en-IN" dirty="0"/>
          </a:p>
        </p:txBody>
      </p:sp>
      <p:sp>
        <p:nvSpPr>
          <p:cNvPr id="7" name="TextBox 6"/>
          <p:cNvSpPr txBox="1"/>
          <p:nvPr/>
        </p:nvSpPr>
        <p:spPr>
          <a:xfrm>
            <a:off x="7886700" y="3238500"/>
            <a:ext cx="3797300" cy="1015663"/>
          </a:xfrm>
          <a:prstGeom prst="rect">
            <a:avLst/>
          </a:prstGeom>
          <a:solidFill>
            <a:schemeClr val="accent2">
              <a:lumMod val="60000"/>
              <a:lumOff val="40000"/>
            </a:schemeClr>
          </a:solidFill>
        </p:spPr>
        <p:txBody>
          <a:bodyPr wrap="square" rtlCol="0">
            <a:spAutoFit/>
          </a:bodyPr>
          <a:lstStyle/>
          <a:p>
            <a:r>
              <a:rPr lang="en-IN" sz="2000" dirty="0">
                <a:latin typeface="Times New Roman" panose="02020603050405020304" pitchFamily="18" charset="0"/>
                <a:cs typeface="Times New Roman" panose="02020603050405020304" pitchFamily="18" charset="0"/>
              </a:rPr>
              <a:t>Measure of optical power radiated in to a unit solid angle per unit area of emitting surface</a:t>
            </a:r>
          </a:p>
        </p:txBody>
      </p:sp>
      <p:sp>
        <p:nvSpPr>
          <p:cNvPr id="8" name="TextBox 7"/>
          <p:cNvSpPr txBox="1"/>
          <p:nvPr/>
        </p:nvSpPr>
        <p:spPr>
          <a:xfrm>
            <a:off x="7886700" y="4438829"/>
            <a:ext cx="3797300" cy="1015663"/>
          </a:xfrm>
          <a:prstGeom prst="rect">
            <a:avLst/>
          </a:prstGeom>
          <a:solidFill>
            <a:schemeClr val="accent4">
              <a:lumMod val="60000"/>
              <a:lumOff val="40000"/>
            </a:schemeClr>
          </a:solidFill>
        </p:spPr>
        <p:txBody>
          <a:bodyPr wrap="square" rtlCol="0">
            <a:spAutoFit/>
          </a:bodyPr>
          <a:lstStyle/>
          <a:p>
            <a:r>
              <a:rPr lang="en-IN" sz="2000" dirty="0">
                <a:latin typeface="Times New Roman" panose="02020603050405020304" pitchFamily="18" charset="0"/>
                <a:cs typeface="Times New Roman" panose="02020603050405020304" pitchFamily="18" charset="0"/>
              </a:rPr>
              <a:t>Time delay between the application of a current pulse and the onset of optical emission</a:t>
            </a:r>
          </a:p>
        </p:txBody>
      </p:sp>
      <p:sp>
        <p:nvSpPr>
          <p:cNvPr id="9" name="TextBox 8"/>
          <p:cNvSpPr txBox="1"/>
          <p:nvPr/>
        </p:nvSpPr>
        <p:spPr>
          <a:xfrm>
            <a:off x="7886700" y="5614868"/>
            <a:ext cx="3797300" cy="707886"/>
          </a:xfrm>
          <a:prstGeom prst="rect">
            <a:avLst/>
          </a:prstGeom>
          <a:solidFill>
            <a:schemeClr val="accent6">
              <a:lumMod val="40000"/>
              <a:lumOff val="60000"/>
            </a:schemeClr>
          </a:solidFill>
        </p:spPr>
        <p:txBody>
          <a:bodyPr wrap="square" rtlCol="0">
            <a:spAutoFit/>
          </a:bodyPr>
          <a:lstStyle/>
          <a:p>
            <a:r>
              <a:rPr lang="en-IN" sz="2000" dirty="0">
                <a:latin typeface="Times New Roman" panose="02020603050405020304" pitchFamily="18" charset="0"/>
                <a:cs typeface="Times New Roman" panose="02020603050405020304" pitchFamily="18" charset="0"/>
              </a:rPr>
              <a:t>Fraction of injected electron hole pairs that recombine </a:t>
            </a:r>
            <a:r>
              <a:rPr lang="en-IN" sz="2000" dirty="0" err="1">
                <a:latin typeface="Times New Roman" panose="02020603050405020304" pitchFamily="18" charset="0"/>
                <a:cs typeface="Times New Roman" panose="02020603050405020304" pitchFamily="18" charset="0"/>
              </a:rPr>
              <a:t>radiatively</a:t>
            </a:r>
            <a:endParaRPr lang="en-IN" sz="2000" dirty="0">
              <a:latin typeface="Times New Roman" panose="02020603050405020304" pitchFamily="18" charset="0"/>
              <a:cs typeface="Times New Roman" panose="02020603050405020304" pitchFamily="18" charset="0"/>
            </a:endParaRPr>
          </a:p>
        </p:txBody>
      </p:sp>
      <p:cxnSp>
        <p:nvCxnSpPr>
          <p:cNvPr id="11" name="Straight Arrow Connector 10"/>
          <p:cNvCxnSpPr/>
          <p:nvPr/>
        </p:nvCxnSpPr>
        <p:spPr>
          <a:xfrm flipV="1">
            <a:off x="6629400" y="3746500"/>
            <a:ext cx="1155700"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29500" y="47625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48500" y="5816600"/>
            <a:ext cx="736600"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126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CHARACTERISTIC OF LASER DIODE</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Suitable for system Bandwidth &gt;200 MHz</a:t>
            </a:r>
          </a:p>
          <a:p>
            <a:pPr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Response time less than 1 ns</a:t>
            </a:r>
          </a:p>
          <a:p>
            <a:pPr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Optical Bandwidth of 2 nm or less </a:t>
            </a:r>
          </a:p>
          <a:p>
            <a:pPr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Cable of coupling several tens of milliwatts of Luminescent Power</a:t>
            </a:r>
          </a:p>
          <a:p>
            <a:pPr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Can couple with optical </a:t>
            </a:r>
            <a:r>
              <a:rPr lang="en-IN" dirty="0" err="1">
                <a:latin typeface="Times New Roman" panose="02020603050405020304" pitchFamily="18" charset="0"/>
                <a:cs typeface="Times New Roman" panose="02020603050405020304" pitchFamily="18" charset="0"/>
              </a:rPr>
              <a:t>fiber</a:t>
            </a:r>
            <a:r>
              <a:rPr lang="en-IN" dirty="0">
                <a:latin typeface="Times New Roman" panose="02020603050405020304" pitchFamily="18" charset="0"/>
                <a:cs typeface="Times New Roman" panose="02020603050405020304" pitchFamily="18" charset="0"/>
              </a:rPr>
              <a:t> with small cores and small mode field diameters.</a:t>
            </a:r>
          </a:p>
        </p:txBody>
      </p:sp>
      <p:sp>
        <p:nvSpPr>
          <p:cNvPr id="4" name="Date Placeholder 3">
            <a:extLst>
              <a:ext uri="{FF2B5EF4-FFF2-40B4-BE49-F238E27FC236}">
                <a16:creationId xmlns:a16="http://schemas.microsoft.com/office/drawing/2014/main" id="{E49CEFC3-97E5-490C-AF5B-8E05938149C8}"/>
              </a:ext>
            </a:extLst>
          </p:cNvPr>
          <p:cNvSpPr>
            <a:spLocks noGrp="1"/>
          </p:cNvSpPr>
          <p:nvPr>
            <p:ph type="dt" sz="half" idx="10"/>
          </p:nvPr>
        </p:nvSpPr>
        <p:spPr/>
        <p:txBody>
          <a:bodyPr/>
          <a:lstStyle/>
          <a:p>
            <a:fld id="{76182742-B082-4894-AD74-B11E000B8AB4}" type="datetime1">
              <a:rPr lang="en-IN" smtClean="0"/>
              <a:t>21-08-2020</a:t>
            </a:fld>
            <a:endParaRPr lang="en-IN"/>
          </a:p>
        </p:txBody>
      </p:sp>
      <p:sp>
        <p:nvSpPr>
          <p:cNvPr id="5" name="Slide Number Placeholder 4">
            <a:extLst>
              <a:ext uri="{FF2B5EF4-FFF2-40B4-BE49-F238E27FC236}">
                <a16:creationId xmlns:a16="http://schemas.microsoft.com/office/drawing/2014/main" id="{699BF8DF-F749-42B7-B26D-1C08BA5E289F}"/>
              </a:ext>
            </a:extLst>
          </p:cNvPr>
          <p:cNvSpPr>
            <a:spLocks noGrp="1"/>
          </p:cNvSpPr>
          <p:nvPr>
            <p:ph type="sldNum" sz="quarter" idx="12"/>
          </p:nvPr>
        </p:nvSpPr>
        <p:spPr/>
        <p:txBody>
          <a:bodyPr/>
          <a:lstStyle/>
          <a:p>
            <a:fld id="{4E80FB81-280C-4A6D-BD2E-A204E96A7A94}" type="slidenum">
              <a:rPr lang="en-IN" smtClean="0"/>
              <a:t>30</a:t>
            </a:fld>
            <a:endParaRPr lang="en-IN"/>
          </a:p>
        </p:txBody>
      </p:sp>
      <p:pic>
        <p:nvPicPr>
          <p:cNvPr id="7" name="Picture 1" descr="C:\Users\admin\Desktop\download.png">
            <a:extLst>
              <a:ext uri="{FF2B5EF4-FFF2-40B4-BE49-F238E27FC236}">
                <a16:creationId xmlns:a16="http://schemas.microsoft.com/office/drawing/2014/main" id="{BF086334-9959-4C29-83DF-894D544EA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8916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2121" y="469900"/>
            <a:ext cx="3297413" cy="454164"/>
          </a:xfrm>
          <a:prstGeom prst="rect">
            <a:avLst/>
          </a:prstGeom>
        </p:spPr>
        <p:txBody>
          <a:bodyPr vert="horz" wrap="square" lIns="0" tIns="10860" rIns="0" bIns="0" rtlCol="0" anchor="ctr">
            <a:spAutoFit/>
          </a:bodyPr>
          <a:lstStyle/>
          <a:p>
            <a:pPr marL="10860" algn="just">
              <a:spcBef>
                <a:spcPts val="86"/>
              </a:spcBef>
            </a:pPr>
            <a:r>
              <a:rPr lang="en-IN" sz="3200" b="1" spc="-4" dirty="0">
                <a:latin typeface="Times New Roman" panose="02020603050405020304" pitchFamily="18" charset="0"/>
                <a:cs typeface="Times New Roman" panose="02020603050405020304" pitchFamily="18" charset="0"/>
              </a:rPr>
              <a:t>LASER</a:t>
            </a:r>
            <a:r>
              <a:rPr lang="en-IN" sz="3200" b="1" spc="-86" dirty="0">
                <a:latin typeface="Times New Roman" panose="02020603050405020304" pitchFamily="18" charset="0"/>
                <a:cs typeface="Times New Roman" panose="02020603050405020304" pitchFamily="18" charset="0"/>
              </a:rPr>
              <a:t> </a:t>
            </a:r>
            <a:r>
              <a:rPr lang="en-IN" sz="3200" b="1" spc="-4" dirty="0">
                <a:latin typeface="Times New Roman" panose="02020603050405020304" pitchFamily="18" charset="0"/>
                <a:cs typeface="Times New Roman" panose="02020603050405020304" pitchFamily="18" charset="0"/>
              </a:rPr>
              <a:t>DIODE</a:t>
            </a:r>
            <a:endParaRPr lang="en-IN" sz="3200"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1652312" y="1052736"/>
            <a:ext cx="8548144" cy="1712104"/>
          </a:xfrm>
          <a:prstGeom prst="rect">
            <a:avLst/>
          </a:prstGeom>
        </p:spPr>
        <p:txBody>
          <a:bodyPr vert="horz" wrap="square" lIns="0" tIns="5430" rIns="0" bIns="0" rtlCol="0">
            <a:spAutoFit/>
          </a:bodyPr>
          <a:lstStyle/>
          <a:p>
            <a:pPr marL="303531" marR="4344" indent="-293214" algn="just">
              <a:lnSpc>
                <a:spcPct val="102200"/>
              </a:lnSpc>
              <a:spcBef>
                <a:spcPts val="43"/>
              </a:spcBef>
              <a:buChar char="•"/>
              <a:tabLst>
                <a:tab pos="303531" algn="l"/>
                <a:tab pos="304074" algn="l"/>
                <a:tab pos="5146445" algn="l"/>
              </a:tabLst>
            </a:pPr>
            <a:r>
              <a:rPr sz="2200" spc="-4" dirty="0">
                <a:latin typeface="Times New Roman" panose="02020603050405020304" pitchFamily="18" charset="0"/>
                <a:cs typeface="Times New Roman" panose="02020603050405020304" pitchFamily="18" charset="0"/>
              </a:rPr>
              <a:t>Laser diode is an improved LED, in the sense that uses stimulated  emission in semiconductor from optical transitions </a:t>
            </a:r>
            <a:r>
              <a:rPr sz="2200" spc="-9" dirty="0">
                <a:latin typeface="Times New Roman" panose="02020603050405020304" pitchFamily="18" charset="0"/>
                <a:cs typeface="Times New Roman" panose="02020603050405020304" pitchFamily="18" charset="0"/>
              </a:rPr>
              <a:t>between </a:t>
            </a:r>
            <a:r>
              <a:rPr sz="2200" spc="-4" dirty="0">
                <a:latin typeface="Times New Roman" panose="02020603050405020304" pitchFamily="18" charset="0"/>
                <a:cs typeface="Times New Roman" panose="02020603050405020304" pitchFamily="18" charset="0"/>
              </a:rPr>
              <a:t>distribution  energy states of the valence and conduction bands </a:t>
            </a:r>
            <a:r>
              <a:rPr sz="2200" spc="-13" dirty="0">
                <a:latin typeface="Times New Roman" panose="02020603050405020304" pitchFamily="18" charset="0"/>
                <a:cs typeface="Times New Roman" panose="02020603050405020304" pitchFamily="18" charset="0"/>
              </a:rPr>
              <a:t>with </a:t>
            </a:r>
            <a:r>
              <a:rPr sz="2200" spc="-4" dirty="0">
                <a:latin typeface="Times New Roman" panose="02020603050405020304" pitchFamily="18" charset="0"/>
                <a:cs typeface="Times New Roman" panose="02020603050405020304" pitchFamily="18" charset="0"/>
              </a:rPr>
              <a:t>optical  resonator structure such as Fabry-Perot</a:t>
            </a:r>
            <a:r>
              <a:rPr sz="2200" spc="97" dirty="0">
                <a:latin typeface="Times New Roman" panose="02020603050405020304" pitchFamily="18" charset="0"/>
                <a:cs typeface="Times New Roman" panose="02020603050405020304" pitchFamily="18" charset="0"/>
              </a:rPr>
              <a:t> </a:t>
            </a:r>
            <a:r>
              <a:rPr sz="2200" spc="-4" dirty="0">
                <a:latin typeface="Times New Roman" panose="02020603050405020304" pitchFamily="18" charset="0"/>
                <a:cs typeface="Times New Roman" panose="02020603050405020304" pitchFamily="18" charset="0"/>
              </a:rPr>
              <a:t>resonator</a:t>
            </a:r>
            <a:r>
              <a:rPr sz="2200" spc="26" dirty="0">
                <a:latin typeface="Times New Roman" panose="02020603050405020304" pitchFamily="18" charset="0"/>
                <a:cs typeface="Times New Roman" panose="02020603050405020304" pitchFamily="18" charset="0"/>
              </a:rPr>
              <a:t> </a:t>
            </a:r>
            <a:r>
              <a:rPr sz="2200" spc="-13" dirty="0">
                <a:latin typeface="Times New Roman" panose="02020603050405020304" pitchFamily="18" charset="0"/>
                <a:cs typeface="Times New Roman" panose="02020603050405020304" pitchFamily="18" charset="0"/>
              </a:rPr>
              <a:t>with	</a:t>
            </a:r>
            <a:r>
              <a:rPr sz="2200" spc="-4" dirty="0">
                <a:latin typeface="Times New Roman" panose="02020603050405020304" pitchFamily="18" charset="0"/>
                <a:cs typeface="Times New Roman" panose="02020603050405020304" pitchFamily="18" charset="0"/>
              </a:rPr>
              <a:t>both optical  and carrier confinements.</a:t>
            </a:r>
            <a:endParaRPr sz="2200" dirty="0">
              <a:latin typeface="Times New Roman" panose="02020603050405020304" pitchFamily="18" charset="0"/>
              <a:cs typeface="Times New Roman" panose="02020603050405020304" pitchFamily="18" charset="0"/>
            </a:endParaRPr>
          </a:p>
        </p:txBody>
      </p:sp>
      <p:sp>
        <p:nvSpPr>
          <p:cNvPr id="4" name="object 4"/>
          <p:cNvSpPr/>
          <p:nvPr/>
        </p:nvSpPr>
        <p:spPr>
          <a:xfrm>
            <a:off x="2185911" y="2691182"/>
            <a:ext cx="7481572" cy="3407823"/>
          </a:xfrm>
          <a:prstGeom prst="rect">
            <a:avLst/>
          </a:prstGeom>
          <a:blipFill>
            <a:blip r:embed="rId2" cstate="print"/>
            <a:stretch>
              <a:fillRect/>
            </a:stretch>
          </a:blipFill>
        </p:spPr>
        <p:txBody>
          <a:bodyPr wrap="square" lIns="0" tIns="0" rIns="0" bIns="0" rtlCol="0"/>
          <a:lstStyle/>
          <a:p>
            <a:endParaRPr sz="1539"/>
          </a:p>
        </p:txBody>
      </p:sp>
      <p:sp>
        <p:nvSpPr>
          <p:cNvPr id="5" name="object 5"/>
          <p:cNvSpPr txBox="1"/>
          <p:nvPr/>
        </p:nvSpPr>
        <p:spPr>
          <a:xfrm>
            <a:off x="5033363" y="6137664"/>
            <a:ext cx="2580845" cy="116251"/>
          </a:xfrm>
          <a:prstGeom prst="rect">
            <a:avLst/>
          </a:prstGeom>
        </p:spPr>
        <p:txBody>
          <a:bodyPr vert="horz" wrap="square" lIns="0" tIns="10860" rIns="0" bIns="0" rtlCol="0">
            <a:spAutoFit/>
          </a:bodyPr>
          <a:lstStyle/>
          <a:p>
            <a:pPr marL="32579">
              <a:spcBef>
                <a:spcPts val="86"/>
              </a:spcBef>
            </a:pPr>
            <a:r>
              <a:rPr sz="684" dirty="0">
                <a:latin typeface="Arial"/>
                <a:cs typeface="Arial"/>
              </a:rPr>
              <a:t>Optical </a:t>
            </a:r>
            <a:r>
              <a:rPr sz="684" spc="-4" dirty="0">
                <a:latin typeface="Arial"/>
                <a:cs typeface="Arial"/>
              </a:rPr>
              <a:t>Fiber </a:t>
            </a:r>
            <a:r>
              <a:rPr sz="684" dirty="0">
                <a:latin typeface="Arial"/>
                <a:cs typeface="Arial"/>
              </a:rPr>
              <a:t>communications, </a:t>
            </a:r>
            <a:r>
              <a:rPr sz="684" spc="4" dirty="0">
                <a:latin typeface="Arial"/>
                <a:cs typeface="Arial"/>
              </a:rPr>
              <a:t>3</a:t>
            </a:r>
            <a:r>
              <a:rPr sz="641" spc="6" baseline="27777" dirty="0">
                <a:latin typeface="Arial"/>
                <a:cs typeface="Arial"/>
              </a:rPr>
              <a:t>rd </a:t>
            </a:r>
            <a:r>
              <a:rPr sz="684" spc="-4" dirty="0">
                <a:latin typeface="Arial"/>
                <a:cs typeface="Arial"/>
              </a:rPr>
              <a:t>ed.,G.Keiser,McGrawHill,</a:t>
            </a:r>
            <a:r>
              <a:rPr sz="684" spc="-64" dirty="0">
                <a:latin typeface="Arial"/>
                <a:cs typeface="Arial"/>
              </a:rPr>
              <a:t> </a:t>
            </a:r>
            <a:r>
              <a:rPr sz="684" spc="-4" dirty="0">
                <a:latin typeface="Arial"/>
                <a:cs typeface="Arial"/>
              </a:rPr>
              <a:t>2000</a:t>
            </a:r>
            <a:endParaRPr sz="684">
              <a:latin typeface="Arial"/>
              <a:cs typeface="Arial"/>
            </a:endParaRPr>
          </a:p>
        </p:txBody>
      </p:sp>
      <p:sp>
        <p:nvSpPr>
          <p:cNvPr id="6" name="Date Placeholder 5">
            <a:extLst>
              <a:ext uri="{FF2B5EF4-FFF2-40B4-BE49-F238E27FC236}">
                <a16:creationId xmlns:a16="http://schemas.microsoft.com/office/drawing/2014/main" id="{BC030715-E00D-4B3A-86DC-6CAF3EA30637}"/>
              </a:ext>
            </a:extLst>
          </p:cNvPr>
          <p:cNvSpPr>
            <a:spLocks noGrp="1"/>
          </p:cNvSpPr>
          <p:nvPr>
            <p:ph type="dt" sz="half" idx="10"/>
          </p:nvPr>
        </p:nvSpPr>
        <p:spPr/>
        <p:txBody>
          <a:bodyPr/>
          <a:lstStyle/>
          <a:p>
            <a:fld id="{1F9272A2-80AE-403E-89BE-BF301BF02DF9}" type="datetime1">
              <a:rPr lang="en-IN" smtClean="0"/>
              <a:t>21-08-2020</a:t>
            </a:fld>
            <a:endParaRPr lang="en-IN"/>
          </a:p>
        </p:txBody>
      </p:sp>
      <p:sp>
        <p:nvSpPr>
          <p:cNvPr id="7" name="Slide Number Placeholder 6">
            <a:extLst>
              <a:ext uri="{FF2B5EF4-FFF2-40B4-BE49-F238E27FC236}">
                <a16:creationId xmlns:a16="http://schemas.microsoft.com/office/drawing/2014/main" id="{AB877901-193E-462C-B8FC-D9122B4A5CB4}"/>
              </a:ext>
            </a:extLst>
          </p:cNvPr>
          <p:cNvSpPr>
            <a:spLocks noGrp="1"/>
          </p:cNvSpPr>
          <p:nvPr>
            <p:ph type="sldNum" sz="quarter" idx="12"/>
          </p:nvPr>
        </p:nvSpPr>
        <p:spPr/>
        <p:txBody>
          <a:bodyPr/>
          <a:lstStyle/>
          <a:p>
            <a:fld id="{4E80FB81-280C-4A6D-BD2E-A204E96A7A94}" type="slidenum">
              <a:rPr lang="en-IN" smtClean="0"/>
              <a:t>31</a:t>
            </a:fld>
            <a:endParaRPr lang="en-IN"/>
          </a:p>
        </p:txBody>
      </p:sp>
      <p:pic>
        <p:nvPicPr>
          <p:cNvPr id="9" name="Picture 1" descr="C:\Users\admin\Desktop\download.png">
            <a:extLst>
              <a:ext uri="{FF2B5EF4-FFF2-40B4-BE49-F238E27FC236}">
                <a16:creationId xmlns:a16="http://schemas.microsoft.com/office/drawing/2014/main" id="{36E80E35-DB19-4FD9-9055-C6107165DF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8275"/>
            <a:ext cx="8229600" cy="639762"/>
          </a:xfrm>
          <a:solidFill>
            <a:schemeClr val="bg1"/>
          </a:solidFill>
        </p:spPr>
        <p:txBody>
          <a:bodyPr rtlCol="0">
            <a:normAutofit fontScale="90000"/>
          </a:bodyPr>
          <a:lstStyle/>
          <a:p>
            <a:pPr>
              <a:defRPr/>
            </a:pPr>
            <a:r>
              <a:rPr lang="en-US" b="1" dirty="0">
                <a:latin typeface="Times New Roman" panose="02020603050405020304" pitchFamily="18" charset="0"/>
                <a:cs typeface="Times New Roman" panose="02020603050405020304" pitchFamily="18" charset="0"/>
              </a:rPr>
              <a:t>Fabry-Perot Lasing Cavity</a:t>
            </a:r>
          </a:p>
        </p:txBody>
      </p:sp>
      <p:sp>
        <p:nvSpPr>
          <p:cNvPr id="11267" name="Content Placeholder 2"/>
          <p:cNvSpPr>
            <a:spLocks noGrp="1"/>
          </p:cNvSpPr>
          <p:nvPr>
            <p:ph idx="1"/>
          </p:nvPr>
        </p:nvSpPr>
        <p:spPr>
          <a:xfrm>
            <a:off x="838200" y="1143000"/>
            <a:ext cx="4648200" cy="1828800"/>
          </a:xfrm>
          <a:solidFill>
            <a:schemeClr val="bg1"/>
          </a:solidFill>
        </p:spPr>
        <p:txBody>
          <a:bodyPr>
            <a:noAutofit/>
          </a:bodyPr>
          <a:lstStyle/>
          <a:p>
            <a:pPr marL="0" indent="0" algn="just">
              <a:buNone/>
            </a:pPr>
            <a:r>
              <a:rPr lang="en-US" sz="2200" b="1" dirty="0">
                <a:solidFill>
                  <a:srgbClr val="0070C0"/>
                </a:solidFill>
                <a:latin typeface="Times New Roman" panose="02020603050405020304" pitchFamily="18" charset="0"/>
                <a:cs typeface="Times New Roman" panose="02020603050405020304" pitchFamily="18" charset="0"/>
              </a:rPr>
              <a:t>A Fabry-Perot cavity consists of two flat, partially reflecting mirrors that establish a strong longitudinal optical oscillator feedback mechanism, thereby creating a light-emitting function.</a:t>
            </a:r>
          </a:p>
        </p:txBody>
      </p:sp>
      <p:pic>
        <p:nvPicPr>
          <p:cNvPr id="11269" name="Picture 2"/>
          <p:cNvPicPr>
            <a:picLocks noChangeAspect="1" noChangeArrowheads="1"/>
          </p:cNvPicPr>
          <p:nvPr/>
        </p:nvPicPr>
        <p:blipFill>
          <a:blip r:embed="rId3" cstate="print"/>
          <a:srcRect/>
          <a:stretch>
            <a:fillRect/>
          </a:stretch>
        </p:blipFill>
        <p:spPr bwMode="auto">
          <a:xfrm>
            <a:off x="1885951" y="3176587"/>
            <a:ext cx="3086100" cy="3362325"/>
          </a:xfrm>
          <a:prstGeom prst="rect">
            <a:avLst/>
          </a:prstGeom>
          <a:noFill/>
          <a:ln w="9525">
            <a:noFill/>
            <a:miter lim="800000"/>
            <a:headEnd/>
            <a:tailEnd/>
          </a:ln>
        </p:spPr>
      </p:pic>
      <p:sp>
        <p:nvSpPr>
          <p:cNvPr id="11270" name="TextBox 7"/>
          <p:cNvSpPr txBox="1">
            <a:spLocks noChangeArrowheads="1"/>
          </p:cNvSpPr>
          <p:nvPr/>
        </p:nvSpPr>
        <p:spPr bwMode="auto">
          <a:xfrm>
            <a:off x="5867400" y="3657600"/>
            <a:ext cx="4495800" cy="1938992"/>
          </a:xfrm>
          <a:prstGeom prst="rect">
            <a:avLst/>
          </a:prstGeom>
          <a:noFill/>
          <a:ln w="9525">
            <a:noFill/>
            <a:miter lim="800000"/>
            <a:headEnd/>
            <a:tailEnd/>
          </a:ln>
        </p:spPr>
        <p:txBody>
          <a:bodyPr>
            <a:spAutoFit/>
          </a:bodyPr>
          <a:lstStyle/>
          <a:p>
            <a:pPr algn="just"/>
            <a:r>
              <a:rPr lang="en-US" sz="2000" dirty="0">
                <a:latin typeface="Times New Roman" panose="02020603050405020304" pitchFamily="18" charset="0"/>
                <a:cs typeface="Times New Roman" panose="02020603050405020304" pitchFamily="18" charset="0"/>
              </a:rPr>
              <a:t>The distance between the adjacent peaks of the resonant wavelengths in a Fabry-Perot cavity is the </a:t>
            </a:r>
            <a:r>
              <a:rPr lang="en-US" sz="2000" u="sng" dirty="0">
                <a:latin typeface="Times New Roman" panose="02020603050405020304" pitchFamily="18" charset="0"/>
                <a:cs typeface="Times New Roman" panose="02020603050405020304" pitchFamily="18" charset="0"/>
              </a:rPr>
              <a:t>modal separation</a:t>
            </a:r>
            <a:r>
              <a:rPr lang="en-US" sz="2000" dirty="0">
                <a:latin typeface="Times New Roman" panose="02020603050405020304" pitchFamily="18" charset="0"/>
                <a:cs typeface="Times New Roman" panose="02020603050405020304" pitchFamily="18" charset="0"/>
              </a:rPr>
              <a:t>. If </a:t>
            </a:r>
            <a:r>
              <a:rPr lang="en-US" sz="2000" i="1" dirty="0">
                <a:latin typeface="Times New Roman" panose="02020603050405020304" pitchFamily="18" charset="0"/>
                <a:cs typeface="Times New Roman" panose="02020603050405020304" pitchFamily="18" charset="0"/>
              </a:rPr>
              <a:t>L</a:t>
            </a:r>
            <a:r>
              <a:rPr lang="en-US" sz="2000" dirty="0">
                <a:latin typeface="Times New Roman" panose="02020603050405020304" pitchFamily="18" charset="0"/>
                <a:cs typeface="Times New Roman" panose="02020603050405020304" pitchFamily="18" charset="0"/>
              </a:rPr>
              <a:t> is the distance between the reflecting mirrors &amp; the refractive index is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then at a peak wavelength </a:t>
            </a:r>
            <a:r>
              <a:rPr lang="el-GR" sz="2000" dirty="0">
                <a:latin typeface="Times New Roman" panose="02020603050405020304" pitchFamily="18" charset="0"/>
                <a:cs typeface="Times New Roman" panose="02020603050405020304" pitchFamily="18" charset="0"/>
              </a:rPr>
              <a:t>λ</a:t>
            </a:r>
            <a:r>
              <a:rPr lang="en-US" sz="2000" dirty="0">
                <a:latin typeface="Times New Roman" panose="02020603050405020304" pitchFamily="18" charset="0"/>
                <a:cs typeface="Times New Roman" panose="02020603050405020304" pitchFamily="18" charset="0"/>
              </a:rPr>
              <a:t> the MS is given by</a:t>
            </a:r>
          </a:p>
        </p:txBody>
      </p:sp>
      <p:pic>
        <p:nvPicPr>
          <p:cNvPr id="11271" name="Picture 4"/>
          <p:cNvPicPr>
            <a:picLocks noChangeAspect="1" noChangeArrowheads="1"/>
          </p:cNvPicPr>
          <p:nvPr/>
        </p:nvPicPr>
        <p:blipFill>
          <a:blip r:embed="rId4" cstate="print"/>
          <a:srcRect/>
          <a:stretch>
            <a:fillRect/>
          </a:stretch>
        </p:blipFill>
        <p:spPr bwMode="auto">
          <a:xfrm>
            <a:off x="5943601" y="990600"/>
            <a:ext cx="4162425" cy="2590800"/>
          </a:xfrm>
          <a:prstGeom prst="rect">
            <a:avLst/>
          </a:prstGeom>
          <a:noFill/>
          <a:ln w="9525">
            <a:noFill/>
            <a:miter lim="800000"/>
            <a:headEnd/>
            <a:tailEnd/>
          </a:ln>
        </p:spPr>
      </p:pic>
      <p:graphicFrame>
        <p:nvGraphicFramePr>
          <p:cNvPr id="8" name="Object 7"/>
          <p:cNvGraphicFramePr>
            <a:graphicFrameLocks noChangeAspect="1"/>
          </p:cNvGraphicFramePr>
          <p:nvPr/>
        </p:nvGraphicFramePr>
        <p:xfrm>
          <a:off x="6744073" y="5661248"/>
          <a:ext cx="2675219" cy="635124"/>
        </p:xfrm>
        <a:graphic>
          <a:graphicData uri="http://schemas.openxmlformats.org/presentationml/2006/ole">
            <mc:AlternateContent xmlns:mc="http://schemas.openxmlformats.org/markup-compatibility/2006">
              <mc:Choice xmlns:v="urn:schemas-microsoft-com:vml" Requires="v">
                <p:oleObj spid="_x0000_s1038" name="Equation" r:id="rId5" imgW="1765300" imgH="419100" progId="Equation.3">
                  <p:embed/>
                </p:oleObj>
              </mc:Choice>
              <mc:Fallback>
                <p:oleObj name="Equation" r:id="rId5" imgW="1765300" imgH="419100" progId="Equation.3">
                  <p:embed/>
                  <p:pic>
                    <p:nvPicPr>
                      <p:cNvPr id="8"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4073" y="5661248"/>
                        <a:ext cx="2675219" cy="635124"/>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Date Placeholder 2">
            <a:extLst>
              <a:ext uri="{FF2B5EF4-FFF2-40B4-BE49-F238E27FC236}">
                <a16:creationId xmlns:a16="http://schemas.microsoft.com/office/drawing/2014/main" id="{96C1E4F4-8F37-4004-9A23-6F8C41A87E07}"/>
              </a:ext>
            </a:extLst>
          </p:cNvPr>
          <p:cNvSpPr>
            <a:spLocks noGrp="1"/>
          </p:cNvSpPr>
          <p:nvPr>
            <p:ph type="dt" sz="half" idx="10"/>
          </p:nvPr>
        </p:nvSpPr>
        <p:spPr/>
        <p:txBody>
          <a:bodyPr/>
          <a:lstStyle/>
          <a:p>
            <a:fld id="{D2236DC6-EA45-490C-8DF3-F2693FCF53E4}" type="datetime1">
              <a:rPr lang="en-IN" smtClean="0"/>
              <a:t>21-08-2020</a:t>
            </a:fld>
            <a:endParaRPr lang="en-IN"/>
          </a:p>
        </p:txBody>
      </p:sp>
      <p:sp>
        <p:nvSpPr>
          <p:cNvPr id="4" name="Slide Number Placeholder 3">
            <a:extLst>
              <a:ext uri="{FF2B5EF4-FFF2-40B4-BE49-F238E27FC236}">
                <a16:creationId xmlns:a16="http://schemas.microsoft.com/office/drawing/2014/main" id="{4A6FDDD6-EA14-4402-930F-724E42C73694}"/>
              </a:ext>
            </a:extLst>
          </p:cNvPr>
          <p:cNvSpPr>
            <a:spLocks noGrp="1"/>
          </p:cNvSpPr>
          <p:nvPr>
            <p:ph type="sldNum" sz="quarter" idx="12"/>
          </p:nvPr>
        </p:nvSpPr>
        <p:spPr/>
        <p:txBody>
          <a:bodyPr/>
          <a:lstStyle/>
          <a:p>
            <a:fld id="{4E80FB81-280C-4A6D-BD2E-A204E96A7A94}" type="slidenum">
              <a:rPr lang="en-IN" smtClean="0"/>
              <a:t>32</a:t>
            </a:fld>
            <a:endParaRPr lang="en-IN"/>
          </a:p>
        </p:txBody>
      </p:sp>
      <p:pic>
        <p:nvPicPr>
          <p:cNvPr id="5" name="Picture 1" descr="C:\Users\admin\Desktop\download.png">
            <a:extLst>
              <a:ext uri="{FF2B5EF4-FFF2-40B4-BE49-F238E27FC236}">
                <a16:creationId xmlns:a16="http://schemas.microsoft.com/office/drawing/2014/main" id="{DD7EBAB4-0198-4ADE-8EA0-73A9E9E7E0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4730" y="315405"/>
            <a:ext cx="8176592" cy="564964"/>
          </a:xfrm>
          <a:prstGeom prst="rect">
            <a:avLst/>
          </a:prstGeom>
        </p:spPr>
        <p:txBody>
          <a:bodyPr vert="horz" wrap="square" lIns="0" tIns="10860" rIns="0" bIns="0" rtlCol="0" anchor="ctr">
            <a:spAutoFit/>
          </a:bodyPr>
          <a:lstStyle/>
          <a:p>
            <a:pPr marL="10860">
              <a:spcBef>
                <a:spcPts val="86"/>
              </a:spcBef>
            </a:pPr>
            <a:r>
              <a:rPr sz="4000" b="1" spc="-4" dirty="0">
                <a:latin typeface="Times New Roman" panose="02020603050405020304" pitchFamily="18" charset="0"/>
                <a:cs typeface="Times New Roman" panose="02020603050405020304" pitchFamily="18" charset="0"/>
              </a:rPr>
              <a:t>DFB(Distributed FeedBack)</a:t>
            </a:r>
            <a:r>
              <a:rPr sz="4000" b="1" spc="-81" dirty="0">
                <a:latin typeface="Times New Roman" panose="02020603050405020304" pitchFamily="18" charset="0"/>
                <a:cs typeface="Times New Roman" panose="02020603050405020304" pitchFamily="18" charset="0"/>
              </a:rPr>
              <a:t> </a:t>
            </a:r>
            <a:r>
              <a:rPr sz="4000" b="1" spc="-4" dirty="0">
                <a:latin typeface="Times New Roman" panose="02020603050405020304" pitchFamily="18" charset="0"/>
                <a:cs typeface="Times New Roman" panose="02020603050405020304" pitchFamily="18" charset="0"/>
              </a:rPr>
              <a:t>Lasers</a:t>
            </a:r>
            <a:endParaRPr sz="4000"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1919537" y="928082"/>
            <a:ext cx="8352927" cy="1026629"/>
          </a:xfrm>
          <a:prstGeom prst="rect">
            <a:avLst/>
          </a:prstGeom>
        </p:spPr>
        <p:txBody>
          <a:bodyPr vert="horz" wrap="square" lIns="0" tIns="10860" rIns="0" bIns="0" rtlCol="0">
            <a:spAutoFit/>
          </a:bodyPr>
          <a:lstStyle/>
          <a:p>
            <a:pPr marL="303531" marR="4344" indent="-293214" algn="just">
              <a:spcBef>
                <a:spcPts val="86"/>
              </a:spcBef>
              <a:buChar char="•"/>
              <a:tabLst>
                <a:tab pos="303531" algn="l"/>
                <a:tab pos="304074" algn="l"/>
              </a:tabLst>
            </a:pPr>
            <a:r>
              <a:rPr sz="2200" dirty="0">
                <a:latin typeface="Times New Roman" panose="02020603050405020304" pitchFamily="18" charset="0"/>
                <a:cs typeface="Times New Roman" panose="02020603050405020304" pitchFamily="18" charset="0"/>
              </a:rPr>
              <a:t>In </a:t>
            </a:r>
            <a:r>
              <a:rPr sz="2200" spc="-4" dirty="0">
                <a:latin typeface="Times New Roman" panose="02020603050405020304" pitchFamily="18" charset="0"/>
                <a:cs typeface="Times New Roman" panose="02020603050405020304" pitchFamily="18" charset="0"/>
              </a:rPr>
              <a:t>DFB lasers, the optical resonator structure is due </a:t>
            </a:r>
            <a:r>
              <a:rPr sz="2200" dirty="0">
                <a:latin typeface="Times New Roman" panose="02020603050405020304" pitchFamily="18" charset="0"/>
                <a:cs typeface="Times New Roman" panose="02020603050405020304" pitchFamily="18" charset="0"/>
              </a:rPr>
              <a:t>to </a:t>
            </a:r>
            <a:r>
              <a:rPr sz="2200" spc="-4" dirty="0">
                <a:latin typeface="Times New Roman" panose="02020603050405020304" pitchFamily="18" charset="0"/>
                <a:cs typeface="Times New Roman" panose="02020603050405020304" pitchFamily="18" charset="0"/>
              </a:rPr>
              <a:t>the incorporation  of Bragg grating or periodic variations of the refractive index into  </a:t>
            </a:r>
            <a:r>
              <a:rPr sz="2200" spc="-9" dirty="0">
                <a:latin typeface="Times New Roman" panose="02020603050405020304" pitchFamily="18" charset="0"/>
                <a:cs typeface="Times New Roman" panose="02020603050405020304" pitchFamily="18" charset="0"/>
              </a:rPr>
              <a:t>multilayer </a:t>
            </a:r>
            <a:r>
              <a:rPr sz="2200" spc="-4" dirty="0">
                <a:latin typeface="Times New Roman" panose="02020603050405020304" pitchFamily="18" charset="0"/>
                <a:cs typeface="Times New Roman" panose="02020603050405020304" pitchFamily="18" charset="0"/>
              </a:rPr>
              <a:t>structure along the length of the</a:t>
            </a:r>
            <a:r>
              <a:rPr sz="2200" spc="60" dirty="0">
                <a:latin typeface="Times New Roman" panose="02020603050405020304" pitchFamily="18" charset="0"/>
                <a:cs typeface="Times New Roman" panose="02020603050405020304" pitchFamily="18" charset="0"/>
              </a:rPr>
              <a:t> </a:t>
            </a:r>
            <a:r>
              <a:rPr sz="2200" spc="-4" dirty="0">
                <a:latin typeface="Times New Roman" panose="02020603050405020304" pitchFamily="18" charset="0"/>
                <a:cs typeface="Times New Roman" panose="02020603050405020304" pitchFamily="18" charset="0"/>
              </a:rPr>
              <a:t>diode.</a:t>
            </a:r>
            <a:endParaRPr sz="2200" dirty="0">
              <a:latin typeface="Times New Roman" panose="02020603050405020304" pitchFamily="18" charset="0"/>
              <a:cs typeface="Times New Roman" panose="02020603050405020304" pitchFamily="18" charset="0"/>
            </a:endParaRPr>
          </a:p>
        </p:txBody>
      </p:sp>
      <p:sp>
        <p:nvSpPr>
          <p:cNvPr id="4" name="object 4"/>
          <p:cNvSpPr/>
          <p:nvPr/>
        </p:nvSpPr>
        <p:spPr>
          <a:xfrm>
            <a:off x="2858355" y="2268950"/>
            <a:ext cx="6124960" cy="2955619"/>
          </a:xfrm>
          <a:prstGeom prst="rect">
            <a:avLst/>
          </a:prstGeom>
          <a:blipFill>
            <a:blip r:embed="rId2" cstate="print"/>
            <a:stretch>
              <a:fillRect/>
            </a:stretch>
          </a:blipFill>
        </p:spPr>
        <p:txBody>
          <a:bodyPr wrap="square" lIns="0" tIns="0" rIns="0" bIns="0" rtlCol="0"/>
          <a:lstStyle/>
          <a:p>
            <a:endParaRPr sz="1539"/>
          </a:p>
        </p:txBody>
      </p:sp>
      <p:sp>
        <p:nvSpPr>
          <p:cNvPr id="5" name="object 5"/>
          <p:cNvSpPr txBox="1"/>
          <p:nvPr/>
        </p:nvSpPr>
        <p:spPr>
          <a:xfrm>
            <a:off x="3086407" y="5529078"/>
            <a:ext cx="5332190" cy="731035"/>
          </a:xfrm>
          <a:prstGeom prst="rect">
            <a:avLst/>
          </a:prstGeom>
        </p:spPr>
        <p:txBody>
          <a:bodyPr vert="horz" wrap="square" lIns="0" tIns="10860" rIns="0" bIns="0" rtlCol="0">
            <a:spAutoFit/>
          </a:bodyPr>
          <a:lstStyle/>
          <a:p>
            <a:pPr marL="32579">
              <a:spcBef>
                <a:spcPts val="86"/>
              </a:spcBef>
            </a:pPr>
            <a:r>
              <a:rPr sz="1539" b="1" dirty="0">
                <a:latin typeface="Arial"/>
                <a:cs typeface="Arial"/>
              </a:rPr>
              <a:t>The </a:t>
            </a:r>
            <a:r>
              <a:rPr sz="1539" b="1" spc="-4" dirty="0">
                <a:latin typeface="Arial"/>
                <a:cs typeface="Arial"/>
              </a:rPr>
              <a:t>optical feedback </a:t>
            </a:r>
            <a:r>
              <a:rPr sz="1539" b="1" dirty="0">
                <a:latin typeface="Arial"/>
                <a:cs typeface="Arial"/>
              </a:rPr>
              <a:t>is </a:t>
            </a:r>
            <a:r>
              <a:rPr sz="1539" b="1" spc="-9" dirty="0">
                <a:latin typeface="Arial"/>
                <a:cs typeface="Arial"/>
              </a:rPr>
              <a:t>provided </a:t>
            </a:r>
            <a:r>
              <a:rPr sz="1539" b="1" dirty="0">
                <a:latin typeface="Arial"/>
                <a:cs typeface="Arial"/>
              </a:rPr>
              <a:t>by </a:t>
            </a:r>
            <a:r>
              <a:rPr sz="1539" b="1" spc="-4" dirty="0">
                <a:latin typeface="Arial"/>
                <a:cs typeface="Arial"/>
              </a:rPr>
              <a:t>fiber Bragg</a:t>
            </a:r>
            <a:r>
              <a:rPr sz="1539" b="1" spc="34" dirty="0">
                <a:latin typeface="Arial"/>
                <a:cs typeface="Arial"/>
              </a:rPr>
              <a:t> </a:t>
            </a:r>
            <a:r>
              <a:rPr sz="1539" b="1" spc="-4" dirty="0">
                <a:latin typeface="Arial"/>
                <a:cs typeface="Arial"/>
              </a:rPr>
              <a:t>Gratings</a:t>
            </a:r>
            <a:endParaRPr sz="1539">
              <a:latin typeface="Arial"/>
              <a:cs typeface="Arial"/>
            </a:endParaRPr>
          </a:p>
          <a:p>
            <a:pPr marL="32579"/>
            <a:r>
              <a:rPr sz="1539" b="1" spc="650" dirty="0">
                <a:latin typeface="Arial"/>
                <a:cs typeface="Arial"/>
              </a:rPr>
              <a:t>€</a:t>
            </a:r>
            <a:r>
              <a:rPr sz="1539" b="1" spc="-17" dirty="0">
                <a:latin typeface="Arial"/>
                <a:cs typeface="Arial"/>
              </a:rPr>
              <a:t> </a:t>
            </a:r>
            <a:r>
              <a:rPr sz="1539" b="1" dirty="0">
                <a:latin typeface="Arial"/>
                <a:cs typeface="Arial"/>
              </a:rPr>
              <a:t>Only one </a:t>
            </a:r>
            <a:r>
              <a:rPr sz="1539" b="1" spc="-4" dirty="0">
                <a:latin typeface="Arial"/>
                <a:cs typeface="Arial"/>
              </a:rPr>
              <a:t>wavelength get </a:t>
            </a:r>
            <a:r>
              <a:rPr sz="1539" b="1" spc="-9" dirty="0">
                <a:latin typeface="Arial"/>
                <a:cs typeface="Arial"/>
              </a:rPr>
              <a:t>positive </a:t>
            </a:r>
            <a:r>
              <a:rPr sz="1539" b="1" spc="-4" dirty="0">
                <a:latin typeface="Arial"/>
                <a:cs typeface="Arial"/>
              </a:rPr>
              <a:t>feedback</a:t>
            </a:r>
            <a:endParaRPr sz="1539">
              <a:latin typeface="Arial"/>
              <a:cs typeface="Arial"/>
            </a:endParaRPr>
          </a:p>
          <a:p>
            <a:pPr marL="1979193">
              <a:spcBef>
                <a:spcPts val="1099"/>
              </a:spcBef>
            </a:pPr>
            <a:r>
              <a:rPr sz="684" dirty="0">
                <a:latin typeface="Arial"/>
                <a:cs typeface="Arial"/>
              </a:rPr>
              <a:t>Optical </a:t>
            </a:r>
            <a:r>
              <a:rPr sz="684" spc="-4" dirty="0">
                <a:latin typeface="Arial"/>
                <a:cs typeface="Arial"/>
              </a:rPr>
              <a:t>Fiber </a:t>
            </a:r>
            <a:r>
              <a:rPr sz="684" dirty="0">
                <a:latin typeface="Arial"/>
                <a:cs typeface="Arial"/>
              </a:rPr>
              <a:t>communications, </a:t>
            </a:r>
            <a:r>
              <a:rPr sz="684" spc="4" dirty="0">
                <a:latin typeface="Arial"/>
                <a:cs typeface="Arial"/>
              </a:rPr>
              <a:t>3</a:t>
            </a:r>
            <a:r>
              <a:rPr sz="641" spc="6" baseline="27777" dirty="0">
                <a:latin typeface="Arial"/>
                <a:cs typeface="Arial"/>
              </a:rPr>
              <a:t>rd </a:t>
            </a:r>
            <a:r>
              <a:rPr sz="684" spc="-4" dirty="0">
                <a:latin typeface="Arial"/>
                <a:cs typeface="Arial"/>
              </a:rPr>
              <a:t>ed.,G.Keiser,McGrawHill,</a:t>
            </a:r>
            <a:r>
              <a:rPr sz="684" spc="-103" dirty="0">
                <a:latin typeface="Arial"/>
                <a:cs typeface="Arial"/>
              </a:rPr>
              <a:t> </a:t>
            </a:r>
            <a:r>
              <a:rPr sz="684" spc="-4" dirty="0">
                <a:latin typeface="Arial"/>
                <a:cs typeface="Arial"/>
              </a:rPr>
              <a:t>2000</a:t>
            </a:r>
            <a:endParaRPr sz="684">
              <a:latin typeface="Arial"/>
              <a:cs typeface="Arial"/>
            </a:endParaRPr>
          </a:p>
        </p:txBody>
      </p:sp>
      <p:sp>
        <p:nvSpPr>
          <p:cNvPr id="6" name="Date Placeholder 5">
            <a:extLst>
              <a:ext uri="{FF2B5EF4-FFF2-40B4-BE49-F238E27FC236}">
                <a16:creationId xmlns:a16="http://schemas.microsoft.com/office/drawing/2014/main" id="{EE73A1F4-DE48-43E4-8BD2-6F9A895D044D}"/>
              </a:ext>
            </a:extLst>
          </p:cNvPr>
          <p:cNvSpPr>
            <a:spLocks noGrp="1"/>
          </p:cNvSpPr>
          <p:nvPr>
            <p:ph type="dt" sz="half" idx="10"/>
          </p:nvPr>
        </p:nvSpPr>
        <p:spPr/>
        <p:txBody>
          <a:bodyPr/>
          <a:lstStyle/>
          <a:p>
            <a:fld id="{F151CD95-443E-45AD-8FB8-8771B3142F70}" type="datetime1">
              <a:rPr lang="en-IN" smtClean="0"/>
              <a:t>21-08-2020</a:t>
            </a:fld>
            <a:endParaRPr lang="en-IN"/>
          </a:p>
        </p:txBody>
      </p:sp>
      <p:sp>
        <p:nvSpPr>
          <p:cNvPr id="7" name="Slide Number Placeholder 6">
            <a:extLst>
              <a:ext uri="{FF2B5EF4-FFF2-40B4-BE49-F238E27FC236}">
                <a16:creationId xmlns:a16="http://schemas.microsoft.com/office/drawing/2014/main" id="{740BCB99-5532-4E56-BADD-8B78E94ACF2C}"/>
              </a:ext>
            </a:extLst>
          </p:cNvPr>
          <p:cNvSpPr>
            <a:spLocks noGrp="1"/>
          </p:cNvSpPr>
          <p:nvPr>
            <p:ph type="sldNum" sz="quarter" idx="12"/>
          </p:nvPr>
        </p:nvSpPr>
        <p:spPr/>
        <p:txBody>
          <a:bodyPr/>
          <a:lstStyle/>
          <a:p>
            <a:fld id="{4E80FB81-280C-4A6D-BD2E-A204E96A7A94}" type="slidenum">
              <a:rPr lang="en-IN" smtClean="0"/>
              <a:t>33</a:t>
            </a:fld>
            <a:endParaRPr lang="en-IN"/>
          </a:p>
        </p:txBody>
      </p:sp>
      <p:pic>
        <p:nvPicPr>
          <p:cNvPr id="9" name="Picture 1" descr="C:\Users\admin\Desktop\download.png">
            <a:extLst>
              <a:ext uri="{FF2B5EF4-FFF2-40B4-BE49-F238E27FC236}">
                <a16:creationId xmlns:a16="http://schemas.microsoft.com/office/drawing/2014/main" id="{E6051A06-5376-4B6A-8B6A-25F4E6801D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22852" y="189853"/>
            <a:ext cx="7772400" cy="533400"/>
          </a:xfrm>
        </p:spPr>
        <p:txBody>
          <a:bodyPr>
            <a:noAutofit/>
          </a:bodyPr>
          <a:lstStyle/>
          <a:p>
            <a:r>
              <a:rPr lang="en-CA" sz="3600" b="1" dirty="0">
                <a:latin typeface="Times New Roman" panose="02020603050405020304" pitchFamily="18" charset="0"/>
                <a:cs typeface="Times New Roman" panose="02020603050405020304" pitchFamily="18" charset="0"/>
              </a:rPr>
              <a:t>Laser Operation &amp; Lasing Condition</a:t>
            </a:r>
          </a:p>
        </p:txBody>
      </p:sp>
      <p:sp>
        <p:nvSpPr>
          <p:cNvPr id="35843" name="Rectangle 3"/>
          <p:cNvSpPr>
            <a:spLocks noGrp="1" noChangeArrowheads="1"/>
          </p:cNvSpPr>
          <p:nvPr>
            <p:ph type="body" idx="1"/>
          </p:nvPr>
        </p:nvSpPr>
        <p:spPr>
          <a:xfrm>
            <a:off x="596347" y="1143000"/>
            <a:ext cx="10641495" cy="5334000"/>
          </a:xfrm>
        </p:spPr>
        <p:txBody>
          <a:bodyPr>
            <a:normAutofit/>
          </a:bodyPr>
          <a:lstStyle/>
          <a:p>
            <a:pPr algn="just"/>
            <a:r>
              <a:rPr lang="en-CA" sz="2400" dirty="0">
                <a:latin typeface="Times New Roman" panose="02020603050405020304" pitchFamily="18" charset="0"/>
                <a:cs typeface="Times New Roman" panose="02020603050405020304" pitchFamily="18" charset="0"/>
              </a:rPr>
              <a:t>To determine the lasing condition and resonant frequencies, we should focus on the optical wave propagation along the longitudinal direction, </a:t>
            </a:r>
            <a:r>
              <a:rPr lang="en-CA" sz="2400" i="1" dirty="0">
                <a:latin typeface="Times New Roman" panose="02020603050405020304" pitchFamily="18" charset="0"/>
                <a:cs typeface="Times New Roman" panose="02020603050405020304" pitchFamily="18" charset="0"/>
              </a:rPr>
              <a:t>z</a:t>
            </a:r>
            <a:r>
              <a:rPr lang="en-CA" sz="2400" dirty="0">
                <a:latin typeface="Times New Roman" panose="02020603050405020304" pitchFamily="18" charset="0"/>
                <a:cs typeface="Times New Roman" panose="02020603050405020304" pitchFamily="18" charset="0"/>
              </a:rPr>
              <a:t>-axis. The optical field intensity, </a:t>
            </a:r>
            <a:r>
              <a:rPr lang="en-CA" sz="2400" i="1" dirty="0">
                <a:latin typeface="Times New Roman" panose="02020603050405020304" pitchFamily="18" charset="0"/>
                <a:cs typeface="Times New Roman" panose="02020603050405020304" pitchFamily="18" charset="0"/>
              </a:rPr>
              <a:t>I</a:t>
            </a:r>
            <a:r>
              <a:rPr lang="en-CA" sz="2400" dirty="0">
                <a:latin typeface="Times New Roman" panose="02020603050405020304" pitchFamily="18" charset="0"/>
                <a:cs typeface="Times New Roman" panose="02020603050405020304" pitchFamily="18" charset="0"/>
              </a:rPr>
              <a:t>,  can be written as:</a:t>
            </a:r>
          </a:p>
          <a:p>
            <a:pPr algn="just"/>
            <a:endParaRPr lang="en-CA" sz="2400" dirty="0">
              <a:latin typeface="Times New Roman" panose="02020603050405020304" pitchFamily="18" charset="0"/>
              <a:cs typeface="Times New Roman" panose="02020603050405020304" pitchFamily="18" charset="0"/>
            </a:endParaRPr>
          </a:p>
          <a:p>
            <a:pPr algn="just"/>
            <a:endParaRPr lang="en-CA" sz="2400" dirty="0">
              <a:latin typeface="Times New Roman" panose="02020603050405020304" pitchFamily="18" charset="0"/>
              <a:cs typeface="Times New Roman" panose="02020603050405020304" pitchFamily="18" charset="0"/>
            </a:endParaRPr>
          </a:p>
          <a:p>
            <a:pPr algn="just"/>
            <a:endParaRPr lang="en-CA" sz="2400" dirty="0">
              <a:latin typeface="Times New Roman" panose="02020603050405020304" pitchFamily="18" charset="0"/>
              <a:cs typeface="Times New Roman" panose="02020603050405020304" pitchFamily="18" charset="0"/>
            </a:endParaRPr>
          </a:p>
          <a:p>
            <a:pPr algn="just"/>
            <a:r>
              <a:rPr lang="en-CA" sz="2400" dirty="0">
                <a:latin typeface="Times New Roman" panose="02020603050405020304" pitchFamily="18" charset="0"/>
                <a:cs typeface="Times New Roman" panose="02020603050405020304" pitchFamily="18" charset="0"/>
              </a:rPr>
              <a:t>Lasing is the condition at which light amplification becomes possible by virtue of population inversion. Then, stimulated emission rate into a given EM mode is proportional to the intensity of the optical radiation in that mode. In this case, the loss and gain of the optical field in the optical path determine the lasing condition. </a:t>
            </a:r>
          </a:p>
          <a:p>
            <a:pPr algn="just"/>
            <a:r>
              <a:rPr lang="en-CA" sz="2400" dirty="0">
                <a:latin typeface="Times New Roman" panose="02020603050405020304" pitchFamily="18" charset="0"/>
                <a:cs typeface="Times New Roman" panose="02020603050405020304" pitchFamily="18" charset="0"/>
              </a:rPr>
              <a:t>The radiation intensity of a photon at energy          varies exponentially with a distance z amplified by factor </a:t>
            </a:r>
            <a:r>
              <a:rPr lang="en-CA" sz="2400" i="1" dirty="0">
                <a:latin typeface="Times New Roman" panose="02020603050405020304" pitchFamily="18" charset="0"/>
                <a:cs typeface="Times New Roman" panose="02020603050405020304" pitchFamily="18" charset="0"/>
              </a:rPr>
              <a:t>g</a:t>
            </a:r>
            <a:r>
              <a:rPr lang="en-CA" sz="2400" dirty="0">
                <a:latin typeface="Times New Roman" panose="02020603050405020304" pitchFamily="18" charset="0"/>
                <a:cs typeface="Times New Roman" panose="02020603050405020304" pitchFamily="18" charset="0"/>
              </a:rPr>
              <a:t>, and attenuated by factor       according to the following relationship:</a:t>
            </a:r>
          </a:p>
        </p:txBody>
      </p:sp>
      <p:graphicFrame>
        <p:nvGraphicFramePr>
          <p:cNvPr id="35844" name="Object 4"/>
          <p:cNvGraphicFramePr>
            <a:graphicFrameLocks noChangeAspect="1"/>
          </p:cNvGraphicFramePr>
          <p:nvPr/>
        </p:nvGraphicFramePr>
        <p:xfrm>
          <a:off x="4953000" y="2493826"/>
          <a:ext cx="2743200" cy="476250"/>
        </p:xfrm>
        <a:graphic>
          <a:graphicData uri="http://schemas.openxmlformats.org/presentationml/2006/ole">
            <mc:AlternateContent xmlns:mc="http://schemas.openxmlformats.org/markup-compatibility/2006">
              <mc:Choice xmlns:v="urn:schemas-microsoft-com:vml" Requires="v">
                <p:oleObj spid="_x0000_s2077" name="Equation" r:id="rId3" imgW="1244600" imgH="228600" progId="Equation.3">
                  <p:embed/>
                </p:oleObj>
              </mc:Choice>
              <mc:Fallback>
                <p:oleObj name="Equation" r:id="rId3" imgW="1244600" imgH="228600" progId="Equation.3">
                  <p:embed/>
                  <p:pic>
                    <p:nvPicPr>
                      <p:cNvPr id="358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493826"/>
                        <a:ext cx="274320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7" name="Object 7"/>
          <p:cNvGraphicFramePr>
            <a:graphicFrameLocks noChangeAspect="1"/>
          </p:cNvGraphicFramePr>
          <p:nvPr>
            <p:extLst>
              <p:ext uri="{D42A27DB-BD31-4B8C-83A1-F6EECF244321}">
                <p14:modId xmlns:p14="http://schemas.microsoft.com/office/powerpoint/2010/main" val="568832224"/>
              </p:ext>
            </p:extLst>
          </p:nvPr>
        </p:nvGraphicFramePr>
        <p:xfrm>
          <a:off x="8395252" y="5485753"/>
          <a:ext cx="304800" cy="304800"/>
        </p:xfrm>
        <a:graphic>
          <a:graphicData uri="http://schemas.openxmlformats.org/presentationml/2006/ole">
            <mc:AlternateContent xmlns:mc="http://schemas.openxmlformats.org/markup-compatibility/2006">
              <mc:Choice xmlns:v="urn:schemas-microsoft-com:vml" Requires="v">
                <p:oleObj spid="_x0000_s2078" name="Equation" r:id="rId5" imgW="164885" imgH="164885" progId="Equation.3">
                  <p:embed/>
                </p:oleObj>
              </mc:Choice>
              <mc:Fallback>
                <p:oleObj name="Equation" r:id="rId5" imgW="164885" imgH="164885" progId="Equation.3">
                  <p:embed/>
                  <p:pic>
                    <p:nvPicPr>
                      <p:cNvPr id="3584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5252" y="5485753"/>
                        <a:ext cx="3048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a:extLst>
              <a:ext uri="{FF2B5EF4-FFF2-40B4-BE49-F238E27FC236}">
                <a16:creationId xmlns:a16="http://schemas.microsoft.com/office/drawing/2014/main" id="{533AD46F-7165-4E46-8841-AB16657BBF3A}"/>
              </a:ext>
            </a:extLst>
          </p:cNvPr>
          <p:cNvSpPr>
            <a:spLocks noGrp="1"/>
          </p:cNvSpPr>
          <p:nvPr>
            <p:ph type="dt" sz="half" idx="10"/>
          </p:nvPr>
        </p:nvSpPr>
        <p:spPr/>
        <p:txBody>
          <a:bodyPr/>
          <a:lstStyle/>
          <a:p>
            <a:fld id="{2CDA5382-F25A-4226-8BC3-8405CE8D3C77}" type="datetime1">
              <a:rPr lang="en-IN" smtClean="0"/>
              <a:t>21-08-2020</a:t>
            </a:fld>
            <a:endParaRPr lang="en-IN"/>
          </a:p>
        </p:txBody>
      </p:sp>
      <p:sp>
        <p:nvSpPr>
          <p:cNvPr id="3" name="Slide Number Placeholder 2">
            <a:extLst>
              <a:ext uri="{FF2B5EF4-FFF2-40B4-BE49-F238E27FC236}">
                <a16:creationId xmlns:a16="http://schemas.microsoft.com/office/drawing/2014/main" id="{CC01BFB8-067E-45DA-A336-840953D4A68D}"/>
              </a:ext>
            </a:extLst>
          </p:cNvPr>
          <p:cNvSpPr>
            <a:spLocks noGrp="1"/>
          </p:cNvSpPr>
          <p:nvPr>
            <p:ph type="sldNum" sz="quarter" idx="12"/>
          </p:nvPr>
        </p:nvSpPr>
        <p:spPr/>
        <p:txBody>
          <a:bodyPr/>
          <a:lstStyle/>
          <a:p>
            <a:fld id="{4E80FB81-280C-4A6D-BD2E-A204E96A7A94}" type="slidenum">
              <a:rPr lang="en-IN" smtClean="0"/>
              <a:t>34</a:t>
            </a:fld>
            <a:endParaRPr lang="en-IN"/>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1A13C6B-546A-4B7B-B230-78624A383BD0}"/>
                  </a:ext>
                </a:extLst>
              </p:cNvPr>
              <p:cNvSpPr txBox="1"/>
              <p:nvPr/>
            </p:nvSpPr>
            <p:spPr>
              <a:xfrm>
                <a:off x="6924168" y="5116421"/>
                <a:ext cx="40658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rPr>
                        <m:t>h</m:t>
                      </m:r>
                      <m:r>
                        <a:rPr lang="en-IN" sz="2400" i="1" smtClean="0">
                          <a:latin typeface="Cambria Math" panose="02040503050406030204" pitchFamily="18" charset="0"/>
                        </a:rPr>
                        <m:t>𝜈</m:t>
                      </m:r>
                    </m:oMath>
                  </m:oMathPara>
                </a14:m>
                <a:endParaRPr lang="en-IN" sz="2400" dirty="0"/>
              </a:p>
            </p:txBody>
          </p:sp>
        </mc:Choice>
        <mc:Fallback xmlns="">
          <p:sp>
            <p:nvSpPr>
              <p:cNvPr id="4" name="TextBox 3">
                <a:extLst>
                  <a:ext uri="{FF2B5EF4-FFF2-40B4-BE49-F238E27FC236}">
                    <a16:creationId xmlns:a16="http://schemas.microsoft.com/office/drawing/2014/main" id="{21A13C6B-546A-4B7B-B230-78624A383BD0}"/>
                  </a:ext>
                </a:extLst>
              </p:cNvPr>
              <p:cNvSpPr txBox="1">
                <a:spLocks noRot="1" noChangeAspect="1" noMove="1" noResize="1" noEditPoints="1" noAdjustHandles="1" noChangeArrowheads="1" noChangeShapeType="1" noTextEdit="1"/>
              </p:cNvSpPr>
              <p:nvPr/>
            </p:nvSpPr>
            <p:spPr>
              <a:xfrm>
                <a:off x="6924168" y="5116421"/>
                <a:ext cx="406586" cy="369332"/>
              </a:xfrm>
              <a:prstGeom prst="rect">
                <a:avLst/>
              </a:prstGeom>
              <a:blipFill>
                <a:blip r:embed="rId7"/>
                <a:stretch>
                  <a:fillRect l="-17910" r="-14925" b="-6557"/>
                </a:stretch>
              </a:blipFill>
            </p:spPr>
            <p:txBody>
              <a:bodyPr/>
              <a:lstStyle/>
              <a:p>
                <a:r>
                  <a:rPr lang="en-IN">
                    <a:noFill/>
                  </a:rPr>
                  <a:t> </a:t>
                </a:r>
              </a:p>
            </p:txBody>
          </p:sp>
        </mc:Fallback>
      </mc:AlternateContent>
      <p:pic>
        <p:nvPicPr>
          <p:cNvPr id="5" name="Picture 1" descr="C:\Users\admin\Desktop\download.png">
            <a:extLst>
              <a:ext uri="{FF2B5EF4-FFF2-40B4-BE49-F238E27FC236}">
                <a16:creationId xmlns:a16="http://schemas.microsoft.com/office/drawing/2014/main" id="{5D907045-B5E3-434F-92D7-6632A455E3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5847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2279576" y="479203"/>
          <a:ext cx="5035624" cy="498697"/>
        </p:xfrm>
        <a:graphic>
          <a:graphicData uri="http://schemas.openxmlformats.org/presentationml/2006/ole">
            <mc:AlternateContent xmlns:mc="http://schemas.openxmlformats.org/markup-compatibility/2006">
              <mc:Choice xmlns:v="urn:schemas-microsoft-com:vml" Requires="v">
                <p:oleObj spid="_x0000_s3162" name="Equation" r:id="rId3" imgW="2183452" imgH="215806" progId="Equation.3">
                  <p:embed/>
                </p:oleObj>
              </mc:Choice>
              <mc:Fallback>
                <p:oleObj name="Equation" r:id="rId3" imgW="2183452" imgH="215806" progId="Equation.3">
                  <p:embed/>
                  <p:pic>
                    <p:nvPicPr>
                      <p:cNvPr id="3686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576" y="479203"/>
                        <a:ext cx="5035624" cy="4986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67" name="Text Box 3"/>
          <p:cNvSpPr txBox="1">
            <a:spLocks noChangeArrowheads="1"/>
          </p:cNvSpPr>
          <p:nvPr/>
        </p:nvSpPr>
        <p:spPr bwMode="auto">
          <a:xfrm>
            <a:off x="9753600" y="646114"/>
            <a:ext cx="565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sz="1200">
                <a:latin typeface="Times New Roman" panose="02020603050405020304" pitchFamily="18" charset="0"/>
                <a:cs typeface="Arial" panose="020B0604020202020204" pitchFamily="34" charset="0"/>
              </a:rPr>
              <a:t>[4-20]</a:t>
            </a:r>
          </a:p>
        </p:txBody>
      </p:sp>
      <p:sp>
        <p:nvSpPr>
          <p:cNvPr id="36868" name="Rectangle 4"/>
          <p:cNvSpPr>
            <a:spLocks noChangeArrowheads="1"/>
          </p:cNvSpPr>
          <p:nvPr/>
        </p:nvSpPr>
        <p:spPr bwMode="auto">
          <a:xfrm>
            <a:off x="3581400" y="1600200"/>
            <a:ext cx="5105400" cy="762000"/>
          </a:xfrm>
          <a:prstGeom prst="rect">
            <a:avLst/>
          </a:prstGeom>
          <a:noFill/>
          <a:ln w="2857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6869" name="Line 5"/>
          <p:cNvSpPr>
            <a:spLocks noChangeShapeType="1"/>
          </p:cNvSpPr>
          <p:nvPr/>
        </p:nvSpPr>
        <p:spPr bwMode="auto">
          <a:xfrm>
            <a:off x="3886200" y="1752600"/>
            <a:ext cx="44958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6870" name="Line 6"/>
          <p:cNvSpPr>
            <a:spLocks noChangeShapeType="1"/>
          </p:cNvSpPr>
          <p:nvPr/>
        </p:nvSpPr>
        <p:spPr bwMode="auto">
          <a:xfrm>
            <a:off x="3886200" y="2209800"/>
            <a:ext cx="44958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6871" name="AutoShape 7"/>
          <p:cNvSpPr>
            <a:spLocks noChangeArrowheads="1"/>
          </p:cNvSpPr>
          <p:nvPr/>
        </p:nvSpPr>
        <p:spPr bwMode="auto">
          <a:xfrm>
            <a:off x="3657600" y="1752600"/>
            <a:ext cx="304800" cy="533400"/>
          </a:xfrm>
          <a:prstGeom prst="curvedRightArrow">
            <a:avLst>
              <a:gd name="adj1" fmla="val 35000"/>
              <a:gd name="adj2" fmla="val 7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6872" name="AutoShape 8"/>
          <p:cNvSpPr>
            <a:spLocks noChangeArrowheads="1"/>
          </p:cNvSpPr>
          <p:nvPr/>
        </p:nvSpPr>
        <p:spPr bwMode="auto">
          <a:xfrm>
            <a:off x="8382000" y="1752600"/>
            <a:ext cx="228600" cy="533400"/>
          </a:xfrm>
          <a:prstGeom prst="curvedLeftArrow">
            <a:avLst>
              <a:gd name="adj1" fmla="val 46667"/>
              <a:gd name="adj2" fmla="val 93333"/>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aphicFrame>
        <p:nvGraphicFramePr>
          <p:cNvPr id="36873" name="Object 9"/>
          <p:cNvGraphicFramePr>
            <a:graphicFrameLocks noChangeAspect="1"/>
          </p:cNvGraphicFramePr>
          <p:nvPr/>
        </p:nvGraphicFramePr>
        <p:xfrm>
          <a:off x="3124201" y="1828800"/>
          <a:ext cx="339725" cy="412750"/>
        </p:xfrm>
        <a:graphic>
          <a:graphicData uri="http://schemas.openxmlformats.org/presentationml/2006/ole">
            <mc:AlternateContent xmlns:mc="http://schemas.openxmlformats.org/markup-compatibility/2006">
              <mc:Choice xmlns:v="urn:schemas-microsoft-com:vml" Requires="v">
                <p:oleObj spid="_x0000_s3163" name="Equation" r:id="rId5" imgW="177569" imgH="215619" progId="Equation.3">
                  <p:embed/>
                </p:oleObj>
              </mc:Choice>
              <mc:Fallback>
                <p:oleObj name="Equation" r:id="rId5" imgW="177569" imgH="215619" progId="Equation.3">
                  <p:embed/>
                  <p:pic>
                    <p:nvPicPr>
                      <p:cNvPr id="36873"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1" y="1828800"/>
                        <a:ext cx="339725"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4" name="Object 10"/>
          <p:cNvGraphicFramePr>
            <a:graphicFrameLocks noChangeAspect="1"/>
          </p:cNvGraphicFramePr>
          <p:nvPr/>
        </p:nvGraphicFramePr>
        <p:xfrm>
          <a:off x="8763001" y="1828800"/>
          <a:ext cx="365125" cy="412750"/>
        </p:xfrm>
        <a:graphic>
          <a:graphicData uri="http://schemas.openxmlformats.org/presentationml/2006/ole">
            <mc:AlternateContent xmlns:mc="http://schemas.openxmlformats.org/markup-compatibility/2006">
              <mc:Choice xmlns:v="urn:schemas-microsoft-com:vml" Requires="v">
                <p:oleObj spid="_x0000_s3164" name="Equation" r:id="rId7" imgW="190335" imgH="215713" progId="Equation.3">
                  <p:embed/>
                </p:oleObj>
              </mc:Choice>
              <mc:Fallback>
                <p:oleObj name="Equation" r:id="rId7" imgW="190335" imgH="215713" progId="Equation.3">
                  <p:embed/>
                  <p:pic>
                    <p:nvPicPr>
                      <p:cNvPr id="36874"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63001" y="1828800"/>
                        <a:ext cx="365125"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5" name="Text Box 11"/>
          <p:cNvSpPr txBox="1">
            <a:spLocks noChangeArrowheads="1"/>
          </p:cNvSpPr>
          <p:nvPr/>
        </p:nvSpPr>
        <p:spPr bwMode="auto">
          <a:xfrm>
            <a:off x="3352801" y="2514601"/>
            <a:ext cx="701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CA" sz="2000" i="1">
                <a:solidFill>
                  <a:schemeClr val="accent2"/>
                </a:solidFill>
                <a:latin typeface="Times New Roman" panose="02020603050405020304" pitchFamily="18" charset="0"/>
                <a:cs typeface="Arial" panose="020B0604020202020204" pitchFamily="34" charset="0"/>
              </a:rPr>
              <a:t>Z=0</a:t>
            </a:r>
          </a:p>
        </p:txBody>
      </p:sp>
      <p:sp>
        <p:nvSpPr>
          <p:cNvPr id="36876" name="Text Box 12"/>
          <p:cNvSpPr txBox="1">
            <a:spLocks noChangeArrowheads="1"/>
          </p:cNvSpPr>
          <p:nvPr/>
        </p:nvSpPr>
        <p:spPr bwMode="auto">
          <a:xfrm>
            <a:off x="8382001" y="2514601"/>
            <a:ext cx="638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sz="2000" i="1">
                <a:solidFill>
                  <a:schemeClr val="accent2"/>
                </a:solidFill>
                <a:latin typeface="Times New Roman" panose="02020603050405020304" pitchFamily="18" charset="0"/>
                <a:cs typeface="Arial" panose="020B0604020202020204" pitchFamily="34" charset="0"/>
              </a:rPr>
              <a:t>Z=L</a:t>
            </a:r>
          </a:p>
        </p:txBody>
      </p:sp>
      <p:graphicFrame>
        <p:nvGraphicFramePr>
          <p:cNvPr id="36877" name="Object 13"/>
          <p:cNvGraphicFramePr>
            <a:graphicFrameLocks noChangeAspect="1"/>
          </p:cNvGraphicFramePr>
          <p:nvPr/>
        </p:nvGraphicFramePr>
        <p:xfrm>
          <a:off x="2351584" y="3164951"/>
          <a:ext cx="6259016" cy="487887"/>
        </p:xfrm>
        <a:graphic>
          <a:graphicData uri="http://schemas.openxmlformats.org/presentationml/2006/ole">
            <mc:AlternateContent xmlns:mc="http://schemas.openxmlformats.org/markup-compatibility/2006">
              <mc:Choice xmlns:v="urn:schemas-microsoft-com:vml" Requires="v">
                <p:oleObj spid="_x0000_s3165" name="Equation" r:id="rId9" imgW="2768600" imgH="215900" progId="Equation.3">
                  <p:embed/>
                </p:oleObj>
              </mc:Choice>
              <mc:Fallback>
                <p:oleObj name="Equation" r:id="rId9" imgW="2768600" imgH="215900" progId="Equation.3">
                  <p:embed/>
                  <p:pic>
                    <p:nvPicPr>
                      <p:cNvPr id="36877"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51584" y="3164951"/>
                        <a:ext cx="6259016" cy="487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8" name="Text Box 14"/>
          <p:cNvSpPr txBox="1">
            <a:spLocks noChangeArrowheads="1"/>
          </p:cNvSpPr>
          <p:nvPr/>
        </p:nvSpPr>
        <p:spPr bwMode="auto">
          <a:xfrm>
            <a:off x="9721850" y="3236914"/>
            <a:ext cx="565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sz="1200">
                <a:latin typeface="Times New Roman" panose="02020603050405020304" pitchFamily="18" charset="0"/>
                <a:cs typeface="Arial" panose="020B0604020202020204" pitchFamily="34" charset="0"/>
              </a:rPr>
              <a:t>[4-21]</a:t>
            </a:r>
          </a:p>
        </p:txBody>
      </p:sp>
      <p:graphicFrame>
        <p:nvGraphicFramePr>
          <p:cNvPr id="36879" name="Object 15"/>
          <p:cNvGraphicFramePr>
            <a:graphicFrameLocks noChangeAspect="1"/>
          </p:cNvGraphicFramePr>
          <p:nvPr/>
        </p:nvGraphicFramePr>
        <p:xfrm>
          <a:off x="2819400" y="3886200"/>
          <a:ext cx="5473700" cy="1328738"/>
        </p:xfrm>
        <a:graphic>
          <a:graphicData uri="http://schemas.openxmlformats.org/presentationml/2006/ole">
            <mc:AlternateContent xmlns:mc="http://schemas.openxmlformats.org/markup-compatibility/2006">
              <mc:Choice xmlns:v="urn:schemas-microsoft-com:vml" Requires="v">
                <p:oleObj spid="_x0000_s3166" name="Equation" r:id="rId11" imgW="3035300" imgH="736600" progId="Equation.3">
                  <p:embed/>
                </p:oleObj>
              </mc:Choice>
              <mc:Fallback>
                <p:oleObj name="Equation" r:id="rId11" imgW="3035300" imgH="736600" progId="Equation.3">
                  <p:embed/>
                  <p:pic>
                    <p:nvPicPr>
                      <p:cNvPr id="36879"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3886200"/>
                        <a:ext cx="5473700" cy="1328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80" name="Object 16"/>
          <p:cNvGraphicFramePr>
            <a:graphicFrameLocks noChangeAspect="1"/>
          </p:cNvGraphicFramePr>
          <p:nvPr/>
        </p:nvGraphicFramePr>
        <p:xfrm>
          <a:off x="6172200" y="1828800"/>
          <a:ext cx="260350" cy="368300"/>
        </p:xfrm>
        <a:graphic>
          <a:graphicData uri="http://schemas.openxmlformats.org/presentationml/2006/ole">
            <mc:AlternateContent xmlns:mc="http://schemas.openxmlformats.org/markup-compatibility/2006">
              <mc:Choice xmlns:v="urn:schemas-microsoft-com:vml" Requires="v">
                <p:oleObj spid="_x0000_s3167" name="Equation" r:id="rId13" imgW="152268" imgH="215713" progId="Equation.3">
                  <p:embed/>
                </p:oleObj>
              </mc:Choice>
              <mc:Fallback>
                <p:oleObj name="Equation" r:id="rId13" imgW="152268" imgH="215713" progId="Equation.3">
                  <p:embed/>
                  <p:pic>
                    <p:nvPicPr>
                      <p:cNvPr id="3688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72200" y="1828800"/>
                        <a:ext cx="26035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81" name="Object 17"/>
          <p:cNvGraphicFramePr>
            <a:graphicFrameLocks noChangeAspect="1"/>
          </p:cNvGraphicFramePr>
          <p:nvPr/>
        </p:nvGraphicFramePr>
        <p:xfrm>
          <a:off x="6172201" y="2438400"/>
          <a:ext cx="282575" cy="368300"/>
        </p:xfrm>
        <a:graphic>
          <a:graphicData uri="http://schemas.openxmlformats.org/presentationml/2006/ole">
            <mc:AlternateContent xmlns:mc="http://schemas.openxmlformats.org/markup-compatibility/2006">
              <mc:Choice xmlns:v="urn:schemas-microsoft-com:vml" Requires="v">
                <p:oleObj spid="_x0000_s3168" name="Equation" r:id="rId15" imgW="164885" imgH="215619" progId="Equation.3">
                  <p:embed/>
                </p:oleObj>
              </mc:Choice>
              <mc:Fallback>
                <p:oleObj name="Equation" r:id="rId15" imgW="164885" imgH="215619" progId="Equation.3">
                  <p:embed/>
                  <p:pic>
                    <p:nvPicPr>
                      <p:cNvPr id="36881"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72201" y="2438400"/>
                        <a:ext cx="282575"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82" name="Text Box 18"/>
          <p:cNvSpPr txBox="1">
            <a:spLocks noChangeArrowheads="1"/>
          </p:cNvSpPr>
          <p:nvPr/>
        </p:nvSpPr>
        <p:spPr bwMode="auto">
          <a:xfrm>
            <a:off x="1965325" y="5195889"/>
            <a:ext cx="2120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sz="2000">
                <a:solidFill>
                  <a:schemeClr val="accent2"/>
                </a:solidFill>
                <a:latin typeface="Times New Roman" panose="02020603050405020304" pitchFamily="18" charset="0"/>
                <a:cs typeface="Arial" panose="020B0604020202020204" pitchFamily="34" charset="0"/>
              </a:rPr>
              <a:t>Lasing Conditions:</a:t>
            </a:r>
          </a:p>
        </p:txBody>
      </p:sp>
      <p:graphicFrame>
        <p:nvGraphicFramePr>
          <p:cNvPr id="36883" name="Object 19"/>
          <p:cNvGraphicFramePr>
            <a:graphicFrameLocks noChangeAspect="1"/>
          </p:cNvGraphicFramePr>
          <p:nvPr/>
        </p:nvGraphicFramePr>
        <p:xfrm>
          <a:off x="4724400" y="5562600"/>
          <a:ext cx="2438400" cy="996950"/>
        </p:xfrm>
        <a:graphic>
          <a:graphicData uri="http://schemas.openxmlformats.org/presentationml/2006/ole">
            <mc:AlternateContent xmlns:mc="http://schemas.openxmlformats.org/markup-compatibility/2006">
              <mc:Choice xmlns:v="urn:schemas-microsoft-com:vml" Requires="v">
                <p:oleObj spid="_x0000_s3169" name="Equation" r:id="rId17" imgW="990170" imgH="431613" progId="Equation.3">
                  <p:embed/>
                </p:oleObj>
              </mc:Choice>
              <mc:Fallback>
                <p:oleObj name="Equation" r:id="rId17" imgW="990170" imgH="431613" progId="Equation.3">
                  <p:embed/>
                  <p:pic>
                    <p:nvPicPr>
                      <p:cNvPr id="36883"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24400" y="5562600"/>
                        <a:ext cx="2438400"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84" name="Text Box 20"/>
          <p:cNvSpPr txBox="1">
            <a:spLocks noChangeArrowheads="1"/>
          </p:cNvSpPr>
          <p:nvPr/>
        </p:nvSpPr>
        <p:spPr bwMode="auto">
          <a:xfrm>
            <a:off x="9661525" y="5903914"/>
            <a:ext cx="565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sz="1200">
                <a:latin typeface="Times New Roman" panose="02020603050405020304" pitchFamily="18" charset="0"/>
                <a:cs typeface="Arial" panose="020B0604020202020204" pitchFamily="34" charset="0"/>
              </a:rPr>
              <a:t>[4-22]</a:t>
            </a:r>
          </a:p>
        </p:txBody>
      </p:sp>
      <p:sp>
        <p:nvSpPr>
          <p:cNvPr id="36885" name="Rectangle 21"/>
          <p:cNvSpPr>
            <a:spLocks noChangeArrowheads="1"/>
          </p:cNvSpPr>
          <p:nvPr/>
        </p:nvSpPr>
        <p:spPr bwMode="auto">
          <a:xfrm>
            <a:off x="4367808" y="5301208"/>
            <a:ext cx="2971800" cy="12954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 name="Date Placeholder 1">
            <a:extLst>
              <a:ext uri="{FF2B5EF4-FFF2-40B4-BE49-F238E27FC236}">
                <a16:creationId xmlns:a16="http://schemas.microsoft.com/office/drawing/2014/main" id="{5E177BE7-8F09-4E4D-B6E0-3A1E9579E8BE}"/>
              </a:ext>
            </a:extLst>
          </p:cNvPr>
          <p:cNvSpPr>
            <a:spLocks noGrp="1"/>
          </p:cNvSpPr>
          <p:nvPr>
            <p:ph type="dt" sz="half" idx="10"/>
          </p:nvPr>
        </p:nvSpPr>
        <p:spPr/>
        <p:txBody>
          <a:bodyPr/>
          <a:lstStyle/>
          <a:p>
            <a:fld id="{335C0248-4B78-46BA-B2F3-27CD03B5932D}" type="datetime1">
              <a:rPr lang="en-IN" smtClean="0"/>
              <a:t>21-08-2020</a:t>
            </a:fld>
            <a:endParaRPr lang="en-IN"/>
          </a:p>
        </p:txBody>
      </p:sp>
      <p:sp>
        <p:nvSpPr>
          <p:cNvPr id="3" name="Slide Number Placeholder 2">
            <a:extLst>
              <a:ext uri="{FF2B5EF4-FFF2-40B4-BE49-F238E27FC236}">
                <a16:creationId xmlns:a16="http://schemas.microsoft.com/office/drawing/2014/main" id="{E970EB55-3752-49DE-A987-8C409F3A76D9}"/>
              </a:ext>
            </a:extLst>
          </p:cNvPr>
          <p:cNvSpPr>
            <a:spLocks noGrp="1"/>
          </p:cNvSpPr>
          <p:nvPr>
            <p:ph type="sldNum" sz="quarter" idx="12"/>
          </p:nvPr>
        </p:nvSpPr>
        <p:spPr/>
        <p:txBody>
          <a:bodyPr/>
          <a:lstStyle/>
          <a:p>
            <a:fld id="{4E80FB81-280C-4A6D-BD2E-A204E96A7A94}" type="slidenum">
              <a:rPr lang="en-IN" smtClean="0"/>
              <a:t>35</a:t>
            </a:fld>
            <a:endParaRPr lang="en-IN"/>
          </a:p>
        </p:txBody>
      </p:sp>
      <p:pic>
        <p:nvPicPr>
          <p:cNvPr id="4" name="Picture 1" descr="C:\Users\admin\Desktop\download.png">
            <a:extLst>
              <a:ext uri="{FF2B5EF4-FFF2-40B4-BE49-F238E27FC236}">
                <a16:creationId xmlns:a16="http://schemas.microsoft.com/office/drawing/2014/main" id="{8FA657A0-ECC3-4713-A788-B9BE18BA35A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2928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77077" y="381000"/>
            <a:ext cx="11502887" cy="685800"/>
          </a:xfrm>
        </p:spPr>
        <p:txBody>
          <a:bodyPr>
            <a:noAutofit/>
          </a:bodyPr>
          <a:lstStyle/>
          <a:p>
            <a:r>
              <a:rPr lang="en-CA" sz="4000" b="1" dirty="0">
                <a:latin typeface="Times New Roman" panose="02020603050405020304" pitchFamily="18" charset="0"/>
                <a:cs typeface="Times New Roman" panose="02020603050405020304" pitchFamily="18" charset="0"/>
              </a:rPr>
              <a:t>THRESHOLD GAIN &amp; CURRENT DENSITY</a:t>
            </a:r>
          </a:p>
        </p:txBody>
      </p:sp>
      <p:graphicFrame>
        <p:nvGraphicFramePr>
          <p:cNvPr id="37891" name="Object 3"/>
          <p:cNvGraphicFramePr>
            <a:graphicFrameLocks noChangeAspect="1"/>
          </p:cNvGraphicFramePr>
          <p:nvPr/>
        </p:nvGraphicFramePr>
        <p:xfrm>
          <a:off x="4473576" y="1447800"/>
          <a:ext cx="2881313" cy="927100"/>
        </p:xfrm>
        <a:graphic>
          <a:graphicData uri="http://schemas.openxmlformats.org/presentationml/2006/ole">
            <mc:AlternateContent xmlns:mc="http://schemas.openxmlformats.org/markup-compatibility/2006">
              <mc:Choice xmlns:v="urn:schemas-microsoft-com:vml" Requires="v">
                <p:oleObj spid="_x0000_s4134" name="Equation" r:id="rId3" imgW="1497950" imgH="482391" progId="Equation.3">
                  <p:embed/>
                </p:oleObj>
              </mc:Choice>
              <mc:Fallback>
                <p:oleObj name="Equation" r:id="rId3" imgW="1497950" imgH="482391" progId="Equation.3">
                  <p:embed/>
                  <p:pic>
                    <p:nvPicPr>
                      <p:cNvPr id="3789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3576" y="1447800"/>
                        <a:ext cx="2881313" cy="927100"/>
                      </a:xfrm>
                      <a:prstGeom prst="rect">
                        <a:avLst/>
                      </a:prstGeom>
                      <a:solidFill>
                        <a:schemeClr val="accent6">
                          <a:lumMod val="75000"/>
                        </a:schemeClr>
                      </a:solidFill>
                      <a:ln w="9525">
                        <a:solidFill>
                          <a:srgbClr val="FF0000"/>
                        </a:solidFill>
                        <a:miter lim="800000"/>
                        <a:headEnd/>
                        <a:tailEnd/>
                      </a:ln>
                    </p:spPr>
                  </p:pic>
                </p:oleObj>
              </mc:Fallback>
            </mc:AlternateContent>
          </a:graphicData>
        </a:graphic>
      </p:graphicFrame>
      <p:sp>
        <p:nvSpPr>
          <p:cNvPr id="37894" name="Text Box 6"/>
          <p:cNvSpPr txBox="1">
            <a:spLocks noChangeArrowheads="1"/>
          </p:cNvSpPr>
          <p:nvPr/>
        </p:nvSpPr>
        <p:spPr bwMode="auto">
          <a:xfrm>
            <a:off x="423235" y="3474183"/>
            <a:ext cx="1216390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sz="3200" dirty="0">
                <a:solidFill>
                  <a:schemeClr val="accent2"/>
                </a:solidFill>
                <a:latin typeface="Times New Roman" panose="02020603050405020304" pitchFamily="18" charset="0"/>
                <a:cs typeface="Arial" panose="020B0604020202020204" pitchFamily="34" charset="0"/>
              </a:rPr>
              <a:t>For laser structure with strong carrier confinement, the threshold current </a:t>
            </a:r>
          </a:p>
          <a:p>
            <a:r>
              <a:rPr lang="en-CA" sz="3200" dirty="0">
                <a:solidFill>
                  <a:schemeClr val="accent2"/>
                </a:solidFill>
                <a:latin typeface="Times New Roman" panose="02020603050405020304" pitchFamily="18" charset="0"/>
                <a:cs typeface="Arial" panose="020B0604020202020204" pitchFamily="34" charset="0"/>
              </a:rPr>
              <a:t>Density for stimulated emission can be well approximated by:</a:t>
            </a:r>
          </a:p>
        </p:txBody>
      </p:sp>
      <p:graphicFrame>
        <p:nvGraphicFramePr>
          <p:cNvPr id="37895" name="Object 7"/>
          <p:cNvGraphicFramePr>
            <a:graphicFrameLocks noChangeAspect="1"/>
          </p:cNvGraphicFramePr>
          <p:nvPr/>
        </p:nvGraphicFramePr>
        <p:xfrm>
          <a:off x="4876800" y="4800601"/>
          <a:ext cx="1536700" cy="563563"/>
        </p:xfrm>
        <a:graphic>
          <a:graphicData uri="http://schemas.openxmlformats.org/presentationml/2006/ole">
            <mc:AlternateContent xmlns:mc="http://schemas.openxmlformats.org/markup-compatibility/2006">
              <mc:Choice xmlns:v="urn:schemas-microsoft-com:vml" Requires="v">
                <p:oleObj spid="_x0000_s4135" name="Equation" r:id="rId5" imgW="622030" imgH="228501" progId="Equation.3">
                  <p:embed/>
                </p:oleObj>
              </mc:Choice>
              <mc:Fallback>
                <p:oleObj name="Equation" r:id="rId5" imgW="622030" imgH="228501" progId="Equation.3">
                  <p:embed/>
                  <p:pic>
                    <p:nvPicPr>
                      <p:cNvPr id="3789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4800601"/>
                        <a:ext cx="1536700"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7" name="Object 9"/>
          <p:cNvGraphicFramePr>
            <a:graphicFrameLocks noChangeAspect="1"/>
          </p:cNvGraphicFramePr>
          <p:nvPr/>
        </p:nvGraphicFramePr>
        <p:xfrm>
          <a:off x="2819400" y="5638801"/>
          <a:ext cx="6477000" cy="409575"/>
        </p:xfrm>
        <a:graphic>
          <a:graphicData uri="http://schemas.openxmlformats.org/presentationml/2006/ole">
            <mc:AlternateContent xmlns:mc="http://schemas.openxmlformats.org/markup-compatibility/2006">
              <mc:Choice xmlns:v="urn:schemas-microsoft-com:vml" Requires="v">
                <p:oleObj spid="_x0000_s4136" name="Equation" r:id="rId7" imgW="3175000" imgH="203200" progId="Equation.3">
                  <p:embed/>
                </p:oleObj>
              </mc:Choice>
              <mc:Fallback>
                <p:oleObj name="Equation" r:id="rId7" imgW="3175000" imgH="203200" progId="Equation.3">
                  <p:embed/>
                  <p:pic>
                    <p:nvPicPr>
                      <p:cNvPr id="37897"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5638801"/>
                        <a:ext cx="64770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3566075A-BF9A-4BA2-8647-80ABB846BE26}"/>
              </a:ext>
            </a:extLst>
          </p:cNvPr>
          <p:cNvSpPr txBox="1"/>
          <p:nvPr/>
        </p:nvSpPr>
        <p:spPr>
          <a:xfrm>
            <a:off x="3169962" y="2879226"/>
            <a:ext cx="6670455"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LASER starts to Lase only if g&gt;</a:t>
            </a:r>
            <a:r>
              <a:rPr lang="en-IN" sz="3200" dirty="0" err="1">
                <a:latin typeface="Times New Roman" panose="02020603050405020304" pitchFamily="18" charset="0"/>
                <a:cs typeface="Times New Roman" panose="02020603050405020304" pitchFamily="18" charset="0"/>
              </a:rPr>
              <a:t>gth</a:t>
            </a:r>
            <a:endParaRPr lang="en-IN" sz="32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C7702403-08F0-4880-AF5B-F40F8DC0ED3C}"/>
              </a:ext>
            </a:extLst>
          </p:cNvPr>
          <p:cNvSpPr>
            <a:spLocks noGrp="1"/>
          </p:cNvSpPr>
          <p:nvPr>
            <p:ph type="dt" sz="half" idx="10"/>
          </p:nvPr>
        </p:nvSpPr>
        <p:spPr/>
        <p:txBody>
          <a:bodyPr/>
          <a:lstStyle/>
          <a:p>
            <a:fld id="{33564E08-6BEF-4412-B5FF-CC2DD20F7F3E}" type="datetime1">
              <a:rPr lang="en-IN" smtClean="0"/>
              <a:t>21-08-2020</a:t>
            </a:fld>
            <a:endParaRPr lang="en-IN"/>
          </a:p>
        </p:txBody>
      </p:sp>
      <p:sp>
        <p:nvSpPr>
          <p:cNvPr id="4" name="Slide Number Placeholder 3">
            <a:extLst>
              <a:ext uri="{FF2B5EF4-FFF2-40B4-BE49-F238E27FC236}">
                <a16:creationId xmlns:a16="http://schemas.microsoft.com/office/drawing/2014/main" id="{109E7EFE-E472-465C-91C0-9825E41794BE}"/>
              </a:ext>
            </a:extLst>
          </p:cNvPr>
          <p:cNvSpPr>
            <a:spLocks noGrp="1"/>
          </p:cNvSpPr>
          <p:nvPr>
            <p:ph type="sldNum" sz="quarter" idx="12"/>
          </p:nvPr>
        </p:nvSpPr>
        <p:spPr/>
        <p:txBody>
          <a:bodyPr/>
          <a:lstStyle/>
          <a:p>
            <a:fld id="{4E80FB81-280C-4A6D-BD2E-A204E96A7A94}" type="slidenum">
              <a:rPr lang="en-IN" smtClean="0"/>
              <a:t>36</a:t>
            </a:fld>
            <a:endParaRPr lang="en-IN"/>
          </a:p>
        </p:txBody>
      </p:sp>
      <p:pic>
        <p:nvPicPr>
          <p:cNvPr id="5" name="Picture 1" descr="C:\Users\admin\Desktop\download.png">
            <a:extLst>
              <a:ext uri="{FF2B5EF4-FFF2-40B4-BE49-F238E27FC236}">
                <a16:creationId xmlns:a16="http://schemas.microsoft.com/office/drawing/2014/main" id="{C7007D2B-E96E-4A60-8AE6-550EC7DD7F9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11837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80661" y="404664"/>
            <a:ext cx="9071315" cy="685800"/>
          </a:xfrm>
        </p:spPr>
        <p:txBody>
          <a:bodyPr>
            <a:noAutofit/>
          </a:bodyPr>
          <a:lstStyle/>
          <a:p>
            <a:pPr algn="just"/>
            <a:r>
              <a:rPr lang="en-CA" sz="4000" b="1" dirty="0">
                <a:latin typeface="Times New Roman" panose="02020603050405020304" pitchFamily="18" charset="0"/>
                <a:cs typeface="Times New Roman" panose="02020603050405020304" pitchFamily="18" charset="0"/>
              </a:rPr>
              <a:t>LASER RESONANT FREQUENCIES</a:t>
            </a:r>
          </a:p>
        </p:txBody>
      </p:sp>
      <p:sp>
        <p:nvSpPr>
          <p:cNvPr id="44035" name="Rectangle 3"/>
          <p:cNvSpPr>
            <a:spLocks noGrp="1" noChangeArrowheads="1"/>
          </p:cNvSpPr>
          <p:nvPr>
            <p:ph type="body" idx="1"/>
          </p:nvPr>
        </p:nvSpPr>
        <p:spPr>
          <a:xfrm>
            <a:off x="2209800" y="1295400"/>
            <a:ext cx="7772400" cy="4800600"/>
          </a:xfrm>
        </p:spPr>
        <p:txBody>
          <a:bodyPr/>
          <a:lstStyle/>
          <a:p>
            <a:r>
              <a:rPr lang="en-CA" sz="2000" dirty="0"/>
              <a:t>Lasing condition, namely eq. [4-22]:</a:t>
            </a:r>
          </a:p>
          <a:p>
            <a:endParaRPr lang="en-CA" sz="2000" dirty="0"/>
          </a:p>
          <a:p>
            <a:endParaRPr lang="en-CA" sz="2000" dirty="0"/>
          </a:p>
          <a:p>
            <a:endParaRPr lang="en-CA" sz="2000" dirty="0"/>
          </a:p>
          <a:p>
            <a:endParaRPr lang="en-CA" sz="2000" dirty="0"/>
          </a:p>
          <a:p>
            <a:r>
              <a:rPr lang="en-CA" sz="2000" dirty="0"/>
              <a:t>Assuming                         the resonant frequency of the </a:t>
            </a:r>
            <a:r>
              <a:rPr lang="en-CA" sz="2000" i="1" dirty="0" err="1"/>
              <a:t>m</a:t>
            </a:r>
            <a:r>
              <a:rPr lang="en-CA" sz="2000" dirty="0" err="1"/>
              <a:t>th</a:t>
            </a:r>
            <a:r>
              <a:rPr lang="en-CA" sz="2000" dirty="0"/>
              <a:t> mode is: </a:t>
            </a:r>
          </a:p>
        </p:txBody>
      </p:sp>
      <p:graphicFrame>
        <p:nvGraphicFramePr>
          <p:cNvPr id="44036" name="Object 4"/>
          <p:cNvGraphicFramePr>
            <a:graphicFrameLocks noChangeAspect="1"/>
          </p:cNvGraphicFramePr>
          <p:nvPr/>
        </p:nvGraphicFramePr>
        <p:xfrm>
          <a:off x="2590800" y="1905001"/>
          <a:ext cx="6705600" cy="454025"/>
        </p:xfrm>
        <a:graphic>
          <a:graphicData uri="http://schemas.openxmlformats.org/presentationml/2006/ole">
            <mc:AlternateContent xmlns:mc="http://schemas.openxmlformats.org/markup-compatibility/2006">
              <mc:Choice xmlns:v="urn:schemas-microsoft-com:vml" Requires="v">
                <p:oleObj spid="_x0000_s5170" name="Equation" r:id="rId3" imgW="2997200" imgH="203200" progId="Equation.3">
                  <p:embed/>
                </p:oleObj>
              </mc:Choice>
              <mc:Fallback>
                <p:oleObj name="Equation" r:id="rId3" imgW="2997200" imgH="203200" progId="Equation.3">
                  <p:embed/>
                  <p:pic>
                    <p:nvPicPr>
                      <p:cNvPr id="4403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905001"/>
                        <a:ext cx="6705600"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7" name="Object 5"/>
          <p:cNvGraphicFramePr>
            <a:graphicFrameLocks noChangeAspect="1"/>
          </p:cNvGraphicFramePr>
          <p:nvPr/>
        </p:nvGraphicFramePr>
        <p:xfrm>
          <a:off x="3886200" y="2906714"/>
          <a:ext cx="1200150" cy="827087"/>
        </p:xfrm>
        <a:graphic>
          <a:graphicData uri="http://schemas.openxmlformats.org/presentationml/2006/ole">
            <mc:AlternateContent xmlns:mc="http://schemas.openxmlformats.org/markup-compatibility/2006">
              <mc:Choice xmlns:v="urn:schemas-microsoft-com:vml" Requires="v">
                <p:oleObj spid="_x0000_s5171" name="Equation" r:id="rId5" imgW="571252" imgH="393529" progId="Equation.3">
                  <p:embed/>
                </p:oleObj>
              </mc:Choice>
              <mc:Fallback>
                <p:oleObj name="Equation" r:id="rId5" imgW="571252" imgH="393529" progId="Equation.3">
                  <p:embed/>
                  <p:pic>
                    <p:nvPicPr>
                      <p:cNvPr id="4403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2906714"/>
                        <a:ext cx="1200150" cy="827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8" name="Object 6"/>
          <p:cNvGraphicFramePr>
            <a:graphicFrameLocks noChangeAspect="1"/>
          </p:cNvGraphicFramePr>
          <p:nvPr/>
        </p:nvGraphicFramePr>
        <p:xfrm>
          <a:off x="2681289" y="3886201"/>
          <a:ext cx="4467225" cy="892175"/>
        </p:xfrm>
        <a:graphic>
          <a:graphicData uri="http://schemas.openxmlformats.org/presentationml/2006/ole">
            <mc:AlternateContent xmlns:mc="http://schemas.openxmlformats.org/markup-compatibility/2006">
              <mc:Choice xmlns:v="urn:schemas-microsoft-com:vml" Requires="v">
                <p:oleObj spid="_x0000_s5172" name="Equation" r:id="rId7" imgW="1968500" imgH="393700" progId="Equation.3">
                  <p:embed/>
                </p:oleObj>
              </mc:Choice>
              <mc:Fallback>
                <p:oleObj name="Equation" r:id="rId7" imgW="1968500" imgH="393700" progId="Equation.3">
                  <p:embed/>
                  <p:pic>
                    <p:nvPicPr>
                      <p:cNvPr id="4403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1289" y="3886201"/>
                        <a:ext cx="4467225"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9" name="Object 7"/>
          <p:cNvGraphicFramePr>
            <a:graphicFrameLocks noChangeAspect="1"/>
          </p:cNvGraphicFramePr>
          <p:nvPr/>
        </p:nvGraphicFramePr>
        <p:xfrm>
          <a:off x="2590800" y="5029200"/>
          <a:ext cx="5626100" cy="1073150"/>
        </p:xfrm>
        <a:graphic>
          <a:graphicData uri="http://schemas.openxmlformats.org/presentationml/2006/ole">
            <mc:AlternateContent xmlns:mc="http://schemas.openxmlformats.org/markup-compatibility/2006">
              <mc:Choice xmlns:v="urn:schemas-microsoft-com:vml" Requires="v">
                <p:oleObj spid="_x0000_s5173" name="Equation" r:id="rId9" imgW="2197100" imgH="419100" progId="Equation.3">
                  <p:embed/>
                </p:oleObj>
              </mc:Choice>
              <mc:Fallback>
                <p:oleObj name="Equation" r:id="rId9" imgW="2197100" imgH="419100" progId="Equation.3">
                  <p:embed/>
                  <p:pic>
                    <p:nvPicPr>
                      <p:cNvPr id="44039"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5029200"/>
                        <a:ext cx="5626100" cy="1073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2" name="Rectangle 10"/>
          <p:cNvSpPr>
            <a:spLocks noChangeArrowheads="1"/>
          </p:cNvSpPr>
          <p:nvPr/>
        </p:nvSpPr>
        <p:spPr bwMode="auto">
          <a:xfrm>
            <a:off x="2590800" y="3810000"/>
            <a:ext cx="1676400" cy="1066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4043" name="Rectangle 11"/>
          <p:cNvSpPr>
            <a:spLocks noChangeArrowheads="1"/>
          </p:cNvSpPr>
          <p:nvPr/>
        </p:nvSpPr>
        <p:spPr bwMode="auto">
          <a:xfrm>
            <a:off x="6477000" y="5105400"/>
            <a:ext cx="1905000" cy="990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 name="Date Placeholder 1">
            <a:extLst>
              <a:ext uri="{FF2B5EF4-FFF2-40B4-BE49-F238E27FC236}">
                <a16:creationId xmlns:a16="http://schemas.microsoft.com/office/drawing/2014/main" id="{81B3C6D4-1FA6-45C9-8E3E-7D3CCA877110}"/>
              </a:ext>
            </a:extLst>
          </p:cNvPr>
          <p:cNvSpPr>
            <a:spLocks noGrp="1"/>
          </p:cNvSpPr>
          <p:nvPr>
            <p:ph type="dt" sz="half" idx="10"/>
          </p:nvPr>
        </p:nvSpPr>
        <p:spPr/>
        <p:txBody>
          <a:bodyPr/>
          <a:lstStyle/>
          <a:p>
            <a:fld id="{543296C7-DFF9-46EE-B6E8-DD43998389E6}" type="datetime1">
              <a:rPr lang="en-IN" smtClean="0"/>
              <a:t>21-08-2020</a:t>
            </a:fld>
            <a:endParaRPr lang="en-IN"/>
          </a:p>
        </p:txBody>
      </p:sp>
      <p:sp>
        <p:nvSpPr>
          <p:cNvPr id="3" name="Slide Number Placeholder 2">
            <a:extLst>
              <a:ext uri="{FF2B5EF4-FFF2-40B4-BE49-F238E27FC236}">
                <a16:creationId xmlns:a16="http://schemas.microsoft.com/office/drawing/2014/main" id="{6DB2D87D-CA54-4362-9E4D-25305216C295}"/>
              </a:ext>
            </a:extLst>
          </p:cNvPr>
          <p:cNvSpPr>
            <a:spLocks noGrp="1"/>
          </p:cNvSpPr>
          <p:nvPr>
            <p:ph type="sldNum" sz="quarter" idx="12"/>
          </p:nvPr>
        </p:nvSpPr>
        <p:spPr/>
        <p:txBody>
          <a:bodyPr/>
          <a:lstStyle/>
          <a:p>
            <a:fld id="{4E80FB81-280C-4A6D-BD2E-A204E96A7A94}" type="slidenum">
              <a:rPr lang="en-IN" smtClean="0"/>
              <a:t>37</a:t>
            </a:fld>
            <a:endParaRPr lang="en-IN"/>
          </a:p>
        </p:txBody>
      </p:sp>
      <p:pic>
        <p:nvPicPr>
          <p:cNvPr id="4" name="Picture 1" descr="C:\Users\admin\Desktop\download.png">
            <a:extLst>
              <a:ext uri="{FF2B5EF4-FFF2-40B4-BE49-F238E27FC236}">
                <a16:creationId xmlns:a16="http://schemas.microsoft.com/office/drawing/2014/main" id="{E1DFD79F-FB52-4BDD-950E-074074B55EF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72857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838200" y="286374"/>
            <a:ext cx="7772400" cy="762000"/>
          </a:xfrm>
        </p:spPr>
        <p:txBody>
          <a:bodyPr>
            <a:normAutofit/>
          </a:bodyPr>
          <a:lstStyle/>
          <a:p>
            <a:r>
              <a:rPr lang="en-CA" sz="4000" b="1" dirty="0">
                <a:latin typeface="Times New Roman" panose="02020603050405020304" pitchFamily="18" charset="0"/>
                <a:cs typeface="Times New Roman" panose="02020603050405020304" pitchFamily="18" charset="0"/>
              </a:rPr>
              <a:t>Spectrum from a Laser Diode</a:t>
            </a:r>
          </a:p>
        </p:txBody>
      </p:sp>
      <p:pic>
        <p:nvPicPr>
          <p:cNvPr id="4505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1219201"/>
            <a:ext cx="480060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5060" name="Object 4"/>
          <p:cNvGraphicFramePr>
            <a:graphicFrameLocks noChangeAspect="1"/>
          </p:cNvGraphicFramePr>
          <p:nvPr/>
        </p:nvGraphicFramePr>
        <p:xfrm>
          <a:off x="3200400" y="5638800"/>
          <a:ext cx="5346700" cy="795338"/>
        </p:xfrm>
        <a:graphic>
          <a:graphicData uri="http://schemas.openxmlformats.org/presentationml/2006/ole">
            <mc:AlternateContent xmlns:mc="http://schemas.openxmlformats.org/markup-compatibility/2006">
              <mc:Choice xmlns:v="urn:schemas-microsoft-com:vml" Requires="v">
                <p:oleObj spid="_x0000_s6158" name="Equation" r:id="rId4" imgW="2908300" imgH="431800" progId="Equation.3">
                  <p:embed/>
                </p:oleObj>
              </mc:Choice>
              <mc:Fallback>
                <p:oleObj name="Equation" r:id="rId4" imgW="2908300" imgH="431800" progId="Equation.3">
                  <p:embed/>
                  <p:pic>
                    <p:nvPicPr>
                      <p:cNvPr id="4506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5638800"/>
                        <a:ext cx="5346700" cy="79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a:extLst>
              <a:ext uri="{FF2B5EF4-FFF2-40B4-BE49-F238E27FC236}">
                <a16:creationId xmlns:a16="http://schemas.microsoft.com/office/drawing/2014/main" id="{5E86CCDA-CBA7-436E-BB2D-BC3A2EEFD21C}"/>
              </a:ext>
            </a:extLst>
          </p:cNvPr>
          <p:cNvSpPr>
            <a:spLocks noGrp="1"/>
          </p:cNvSpPr>
          <p:nvPr>
            <p:ph type="dt" sz="half" idx="10"/>
          </p:nvPr>
        </p:nvSpPr>
        <p:spPr/>
        <p:txBody>
          <a:bodyPr/>
          <a:lstStyle/>
          <a:p>
            <a:fld id="{49672DE7-A9B3-46FA-953E-87051059ABD4}" type="datetime1">
              <a:rPr lang="en-IN" smtClean="0"/>
              <a:t>21-08-2020</a:t>
            </a:fld>
            <a:endParaRPr lang="en-IN"/>
          </a:p>
        </p:txBody>
      </p:sp>
      <p:sp>
        <p:nvSpPr>
          <p:cNvPr id="3" name="Slide Number Placeholder 2">
            <a:extLst>
              <a:ext uri="{FF2B5EF4-FFF2-40B4-BE49-F238E27FC236}">
                <a16:creationId xmlns:a16="http://schemas.microsoft.com/office/drawing/2014/main" id="{5CAC1C7C-1106-457B-8ACD-99A7152D1CC1}"/>
              </a:ext>
            </a:extLst>
          </p:cNvPr>
          <p:cNvSpPr>
            <a:spLocks noGrp="1"/>
          </p:cNvSpPr>
          <p:nvPr>
            <p:ph type="sldNum" sz="quarter" idx="12"/>
          </p:nvPr>
        </p:nvSpPr>
        <p:spPr/>
        <p:txBody>
          <a:bodyPr/>
          <a:lstStyle/>
          <a:p>
            <a:fld id="{4E80FB81-280C-4A6D-BD2E-A204E96A7A94}" type="slidenum">
              <a:rPr lang="en-IN" smtClean="0"/>
              <a:t>38</a:t>
            </a:fld>
            <a:endParaRPr lang="en-IN"/>
          </a:p>
        </p:txBody>
      </p:sp>
      <p:pic>
        <p:nvPicPr>
          <p:cNvPr id="4" name="Picture 1" descr="C:\Users\admin\Desktop\download.png">
            <a:extLst>
              <a:ext uri="{FF2B5EF4-FFF2-40B4-BE49-F238E27FC236}">
                <a16:creationId xmlns:a16="http://schemas.microsoft.com/office/drawing/2014/main" id="{F54AE52E-67A4-4E86-B461-673DCBE7FA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26995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135560" y="260648"/>
            <a:ext cx="7848600" cy="609600"/>
          </a:xfrm>
        </p:spPr>
        <p:txBody>
          <a:bodyPr>
            <a:noAutofit/>
          </a:bodyPr>
          <a:lstStyle/>
          <a:p>
            <a:r>
              <a:rPr lang="en-CA" sz="3600" b="1" dirty="0">
                <a:latin typeface="Times New Roman" panose="02020603050405020304" pitchFamily="18" charset="0"/>
                <a:cs typeface="Times New Roman" panose="02020603050405020304" pitchFamily="18" charset="0"/>
              </a:rPr>
              <a:t> LASER RATE EQUATIONS</a:t>
            </a:r>
          </a:p>
        </p:txBody>
      </p:sp>
      <p:sp>
        <p:nvSpPr>
          <p:cNvPr id="39939" name="Rectangle 3"/>
          <p:cNvSpPr>
            <a:spLocks noGrp="1" noChangeArrowheads="1"/>
          </p:cNvSpPr>
          <p:nvPr>
            <p:ph type="body" idx="1"/>
          </p:nvPr>
        </p:nvSpPr>
        <p:spPr>
          <a:xfrm>
            <a:off x="450574" y="1066800"/>
            <a:ext cx="9531626" cy="5029200"/>
          </a:xfrm>
        </p:spPr>
        <p:txBody>
          <a:bodyPr>
            <a:normAutofit/>
          </a:bodyPr>
          <a:lstStyle/>
          <a:p>
            <a:r>
              <a:rPr lang="en-CA" sz="2000" dirty="0">
                <a:latin typeface="Times New Roman" panose="02020603050405020304" pitchFamily="18" charset="0"/>
                <a:cs typeface="Times New Roman" panose="02020603050405020304" pitchFamily="18" charset="0"/>
              </a:rPr>
              <a:t>Rate equations relate the optical output power, or no of photons per unit volume,     </a:t>
            </a:r>
            <a:r>
              <a:rPr lang="en-CA" sz="2000" dirty="0">
                <a:latin typeface="Times New Roman" panose="02020603050405020304" pitchFamily="18" charset="0"/>
                <a:cs typeface="Times New Roman" panose="02020603050405020304" pitchFamily="18" charset="0"/>
                <a:sym typeface="Symbol" panose="05050102010706020507" pitchFamily="18" charset="2"/>
              </a:rPr>
              <a:t></a:t>
            </a:r>
            <a:r>
              <a:rPr lang="en-CA" sz="2000" dirty="0">
                <a:latin typeface="Times New Roman" panose="02020603050405020304" pitchFamily="18" charset="0"/>
                <a:cs typeface="Times New Roman" panose="02020603050405020304" pitchFamily="18" charset="0"/>
              </a:rPr>
              <a:t>   , to the diode drive current or # of injected electrons per unit volume, </a:t>
            </a:r>
            <a:r>
              <a:rPr lang="en-CA" sz="2000" i="1" dirty="0">
                <a:latin typeface="Times New Roman" panose="02020603050405020304" pitchFamily="18" charset="0"/>
                <a:cs typeface="Times New Roman" panose="02020603050405020304" pitchFamily="18" charset="0"/>
              </a:rPr>
              <a:t>n. </a:t>
            </a:r>
            <a:r>
              <a:rPr lang="en-CA" sz="2000" dirty="0">
                <a:latin typeface="Times New Roman" panose="02020603050405020304" pitchFamily="18" charset="0"/>
                <a:cs typeface="Times New Roman" panose="02020603050405020304" pitchFamily="18" charset="0"/>
              </a:rPr>
              <a:t>For active (carrier confinement) region of depth </a:t>
            </a:r>
            <a:r>
              <a:rPr lang="en-CA" sz="2000" i="1" dirty="0">
                <a:latin typeface="Times New Roman" panose="02020603050405020304" pitchFamily="18" charset="0"/>
                <a:cs typeface="Times New Roman" panose="02020603050405020304" pitchFamily="18" charset="0"/>
              </a:rPr>
              <a:t>d</a:t>
            </a:r>
            <a:r>
              <a:rPr lang="en-CA" sz="2000" dirty="0">
                <a:latin typeface="Times New Roman" panose="02020603050405020304" pitchFamily="18" charset="0"/>
                <a:cs typeface="Times New Roman" panose="02020603050405020304" pitchFamily="18" charset="0"/>
              </a:rPr>
              <a:t>, the rate equations are:</a:t>
            </a:r>
            <a:endParaRPr lang="en-CA" sz="2000"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9941" name="Object 5"/>
              <p:cNvSpPr txBox="1"/>
              <p:nvPr/>
            </p:nvSpPr>
            <p:spPr bwMode="auto">
              <a:xfrm>
                <a:off x="543339" y="2327424"/>
                <a:ext cx="9801133" cy="2679700"/>
              </a:xfrm>
              <a:prstGeom prst="rect">
                <a:avLst/>
              </a:prstGeom>
              <a:noFill/>
            </p:spPr>
            <p:txBody>
              <a:bodyPr>
                <a:normAutofit/>
              </a:bodyPr>
              <a:lstStyle/>
              <a:p>
                <a:pPr algn="just"/>
                <a14:m>
                  <m:oMath xmlns:m="http://schemas.openxmlformats.org/officeDocument/2006/math">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𝑑</m:t>
                        </m:r>
                        <m:r>
                          <m:rPr>
                            <m:sty m:val="p"/>
                          </m:rPr>
                          <a:rPr lang="en-IN" sz="2400" i="1">
                            <a:solidFill>
                              <a:srgbClr val="000000"/>
                            </a:solidFill>
                            <a:latin typeface="Cambria Math" panose="02040503050406030204" pitchFamily="18" charset="0"/>
                          </a:rPr>
                          <m:t>Φ</m:t>
                        </m:r>
                      </m:num>
                      <m:den>
                        <m:r>
                          <a:rPr lang="en-IN" sz="2400" i="1">
                            <a:solidFill>
                              <a:srgbClr val="000000"/>
                            </a:solidFill>
                            <a:latin typeface="Cambria Math" panose="02040503050406030204" pitchFamily="18" charset="0"/>
                          </a:rPr>
                          <m:t>𝑑𝑡</m:t>
                        </m:r>
                      </m:den>
                    </m:f>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𝐶𝑛</m:t>
                    </m:r>
                    <m:r>
                      <m:rPr>
                        <m:sty m:val="p"/>
                      </m:rPr>
                      <a:rPr lang="en-IN" sz="2400" i="1">
                        <a:solidFill>
                          <a:srgbClr val="000000"/>
                        </a:solidFill>
                        <a:latin typeface="Cambria Math" panose="02040503050406030204" pitchFamily="18" charset="0"/>
                      </a:rPr>
                      <m:t>Φ</m:t>
                    </m:r>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𝑅</m:t>
                        </m:r>
                      </m:e>
                      <m:sub>
                        <m:r>
                          <a:rPr lang="en-IN" sz="2400" i="1">
                            <a:solidFill>
                              <a:srgbClr val="000000"/>
                            </a:solidFill>
                            <a:latin typeface="Cambria Math" panose="02040503050406030204" pitchFamily="18" charset="0"/>
                          </a:rPr>
                          <m:t>𝑠𝑝</m:t>
                        </m:r>
                      </m:sub>
                    </m:sSub>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r>
                          <m:rPr>
                            <m:sty m:val="p"/>
                          </m:rPr>
                          <a:rPr lang="en-IN" sz="2400">
                            <a:solidFill>
                              <a:srgbClr val="000000"/>
                            </a:solidFill>
                            <a:latin typeface="Cambria Math" panose="02040503050406030204" pitchFamily="18" charset="0"/>
                          </a:rPr>
                          <m:t>Φ</m:t>
                        </m:r>
                      </m:num>
                      <m:den>
                        <m:sSub>
                          <m:sSubPr>
                            <m:ctrlPr>
                              <a:rPr lang="en-IN" sz="2400" i="1">
                                <a:solidFill>
                                  <a:srgbClr val="000000"/>
                                </a:solidFill>
                                <a:latin typeface="Cambria Math" panose="02040503050406030204" pitchFamily="18" charset="0"/>
                              </a:rPr>
                            </m:ctrlPr>
                          </m:sSubPr>
                          <m:e>
                            <m:r>
                              <m:rPr>
                                <m:sty m:val="p"/>
                              </m:rPr>
                              <a:rPr lang="en-IN" sz="2400">
                                <a:solidFill>
                                  <a:srgbClr val="000000"/>
                                </a:solidFill>
                                <a:latin typeface="Cambria Math" panose="02040503050406030204" pitchFamily="18" charset="0"/>
                              </a:rPr>
                              <m:t>τ</m:t>
                            </m:r>
                          </m:e>
                          <m:sub>
                            <m:r>
                              <m:rPr>
                                <m:sty m:val="p"/>
                              </m:rPr>
                              <a:rPr lang="en-IN" sz="2400">
                                <a:solidFill>
                                  <a:srgbClr val="000000"/>
                                </a:solidFill>
                                <a:latin typeface="Cambria Math" panose="02040503050406030204" pitchFamily="18" charset="0"/>
                              </a:rPr>
                              <m:t>ph</m:t>
                            </m:r>
                          </m:sub>
                        </m:sSub>
                      </m:den>
                    </m:f>
                  </m:oMath>
                </a14:m>
                <a:r>
                  <a:rPr lang="en-IN" sz="2000" dirty="0">
                    <a:solidFill>
                      <a:srgbClr val="000000"/>
                    </a:solidFill>
                    <a:latin typeface="Cambria Math" panose="02040503050406030204" pitchFamily="18" charset="0"/>
                  </a:rPr>
                  <a:t>                        (1)                                               </a:t>
                </a:r>
                <a:r>
                  <a:rPr lang="en-IN" sz="2000" b="1" dirty="0">
                    <a:solidFill>
                      <a:srgbClr val="000000"/>
                    </a:solidFill>
                    <a:latin typeface="Cambria Math" panose="02040503050406030204" pitchFamily="18" charset="0"/>
                  </a:rPr>
                  <a:t>1</a:t>
                </a:r>
                <a:br>
                  <a:rPr lang="en-IN" sz="20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m:rPr>
                          <m:nor/>
                        </m:rPr>
                        <a:rPr lang="en-IN" sz="2000">
                          <a:solidFill>
                            <a:srgbClr val="000000"/>
                          </a:solidFill>
                          <a:latin typeface="Cambria Math" panose="02040503050406030204" pitchFamily="18" charset="0"/>
                        </a:rPr>
                        <m:t>Photon</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rate</m:t>
                      </m:r>
                      <m:r>
                        <a:rPr lang="en-IN" sz="2000" i="1">
                          <a:solidFill>
                            <a:srgbClr val="000000"/>
                          </a:solidFill>
                          <a:latin typeface="Cambria Math" panose="02040503050406030204" pitchFamily="18" charset="0"/>
                        </a:rPr>
                        <m:t>=</m:t>
                      </m:r>
                      <m:r>
                        <m:rPr>
                          <m:nor/>
                        </m:rPr>
                        <a:rPr lang="en-IN" sz="2000">
                          <a:solidFill>
                            <a:srgbClr val="000000"/>
                          </a:solidFill>
                          <a:latin typeface="Cambria Math" panose="02040503050406030204" pitchFamily="18" charset="0"/>
                        </a:rPr>
                        <m:t>stimulated</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emission</m:t>
                      </m:r>
                      <m:r>
                        <a:rPr lang="en-IN" sz="2000" i="1">
                          <a:solidFill>
                            <a:srgbClr val="000000"/>
                          </a:solidFill>
                          <a:latin typeface="Cambria Math" panose="02040503050406030204" pitchFamily="18" charset="0"/>
                        </a:rPr>
                        <m:t>+</m:t>
                      </m:r>
                      <m:r>
                        <m:rPr>
                          <m:nor/>
                        </m:rPr>
                        <a:rPr lang="en-IN" sz="2000">
                          <a:solidFill>
                            <a:srgbClr val="000000"/>
                          </a:solidFill>
                          <a:latin typeface="Cambria Math" panose="02040503050406030204" pitchFamily="18" charset="0"/>
                        </a:rPr>
                        <m:t>spontaneous</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emission</m:t>
                      </m:r>
                      <m:r>
                        <a:rPr lang="en-IN" sz="2000" i="1">
                          <a:solidFill>
                            <a:srgbClr val="000000"/>
                          </a:solidFill>
                          <a:latin typeface="Cambria Math" panose="02040503050406030204" pitchFamily="18" charset="0"/>
                        </a:rPr>
                        <m:t>+</m:t>
                      </m:r>
                      <m:r>
                        <m:rPr>
                          <m:nor/>
                        </m:rPr>
                        <a:rPr lang="en-IN" sz="2000">
                          <a:solidFill>
                            <a:srgbClr val="000000"/>
                          </a:solidFill>
                          <a:latin typeface="Cambria Math" panose="02040503050406030204" pitchFamily="18" charset="0"/>
                        </a:rPr>
                        <m:t>photon</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loss</m:t>
                      </m:r>
                    </m:oMath>
                  </m:oMathPara>
                </a14:m>
                <a:br>
                  <a:rPr lang="en-IN" sz="2000" dirty="0">
                    <a:solidFill>
                      <a:srgbClr val="000000"/>
                    </a:solidFill>
                    <a:latin typeface="Cambria Math" panose="02040503050406030204" pitchFamily="18" charset="0"/>
                  </a:rPr>
                </a:br>
                <a14:m>
                  <m:oMath xmlns:m="http://schemas.openxmlformats.org/officeDocument/2006/math">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𝑑𝑛</m:t>
                        </m:r>
                      </m:num>
                      <m:den>
                        <m:r>
                          <a:rPr lang="en-IN" sz="2400" i="1">
                            <a:solidFill>
                              <a:srgbClr val="000000"/>
                            </a:solidFill>
                            <a:latin typeface="Cambria Math" panose="02040503050406030204" pitchFamily="18" charset="0"/>
                          </a:rPr>
                          <m:t>𝑑𝑡</m:t>
                        </m:r>
                      </m:den>
                    </m:f>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𝐽</m:t>
                        </m:r>
                      </m:num>
                      <m:den>
                        <m:r>
                          <a:rPr lang="en-IN" sz="2400" i="1">
                            <a:solidFill>
                              <a:srgbClr val="000000"/>
                            </a:solidFill>
                            <a:latin typeface="Cambria Math" panose="02040503050406030204" pitchFamily="18" charset="0"/>
                          </a:rPr>
                          <m:t>𝑞𝑑</m:t>
                        </m:r>
                      </m:den>
                    </m:f>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𝑛</m:t>
                        </m:r>
                      </m:num>
                      <m:den>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𝜏</m:t>
                            </m:r>
                          </m:e>
                          <m:sub>
                            <m:r>
                              <a:rPr lang="en-IN" sz="2400" i="1">
                                <a:solidFill>
                                  <a:srgbClr val="000000"/>
                                </a:solidFill>
                                <a:latin typeface="Cambria Math" panose="02040503050406030204" pitchFamily="18" charset="0"/>
                              </a:rPr>
                              <m:t>𝑠𝑝</m:t>
                            </m:r>
                          </m:sub>
                        </m:sSub>
                      </m:den>
                    </m:f>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𝐶𝑛</m:t>
                    </m:r>
                    <m:r>
                      <m:rPr>
                        <m:sty m:val="p"/>
                      </m:rPr>
                      <a:rPr lang="en-IN" sz="2400" i="1">
                        <a:solidFill>
                          <a:srgbClr val="000000"/>
                        </a:solidFill>
                        <a:latin typeface="Cambria Math" panose="02040503050406030204" pitchFamily="18" charset="0"/>
                      </a:rPr>
                      <m:t>Φ</m:t>
                    </m:r>
                    <m:r>
                      <a:rPr lang="en-IN" sz="2400" i="1">
                        <a:solidFill>
                          <a:srgbClr val="000000"/>
                        </a:solidFill>
                        <a:latin typeface="Cambria Math" panose="02040503050406030204" pitchFamily="18" charset="0"/>
                      </a:rPr>
                      <m:t>                              (2)</m:t>
                    </m:r>
                  </m:oMath>
                </a14:m>
                <a:r>
                  <a:rPr lang="en-IN" sz="2000" i="1" dirty="0">
                    <a:solidFill>
                      <a:srgbClr val="000000"/>
                    </a:solidFill>
                    <a:latin typeface="Cambria Math" panose="02040503050406030204" pitchFamily="18" charset="0"/>
                  </a:rPr>
                  <a:t>          </a:t>
                </a:r>
                <a:br>
                  <a:rPr lang="en-IN" sz="20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m:rPr>
                          <m:nor/>
                        </m:rPr>
                        <a:rPr lang="en-IN" sz="2000">
                          <a:solidFill>
                            <a:srgbClr val="000000"/>
                          </a:solidFill>
                          <a:latin typeface="Cambria Math" panose="02040503050406030204" pitchFamily="18" charset="0"/>
                        </a:rPr>
                        <m:t>electron</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rate</m:t>
                      </m:r>
                      <m:r>
                        <a:rPr lang="en-IN" sz="2000" i="1">
                          <a:solidFill>
                            <a:srgbClr val="000000"/>
                          </a:solidFill>
                          <a:latin typeface="Cambria Math" panose="02040503050406030204" pitchFamily="18" charset="0"/>
                        </a:rPr>
                        <m:t>=</m:t>
                      </m:r>
                      <m:r>
                        <m:rPr>
                          <m:nor/>
                        </m:rPr>
                        <a:rPr lang="en-IN" sz="2000">
                          <a:solidFill>
                            <a:srgbClr val="000000"/>
                          </a:solidFill>
                          <a:latin typeface="Cambria Math" panose="02040503050406030204" pitchFamily="18" charset="0"/>
                        </a:rPr>
                        <m:t>injection</m:t>
                      </m:r>
                      <m:r>
                        <a:rPr lang="en-IN" sz="2000" i="1">
                          <a:solidFill>
                            <a:srgbClr val="000000"/>
                          </a:solidFill>
                          <a:latin typeface="Cambria Math" panose="02040503050406030204" pitchFamily="18" charset="0"/>
                        </a:rPr>
                        <m:t>+</m:t>
                      </m:r>
                      <m:r>
                        <m:rPr>
                          <m:nor/>
                        </m:rPr>
                        <a:rPr lang="en-IN" sz="2000">
                          <a:solidFill>
                            <a:srgbClr val="000000"/>
                          </a:solidFill>
                          <a:latin typeface="Cambria Math" panose="02040503050406030204" pitchFamily="18" charset="0"/>
                        </a:rPr>
                        <m:t>spontaneous</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recombination</m:t>
                      </m:r>
                      <m:r>
                        <a:rPr lang="en-IN" sz="2000" i="1">
                          <a:solidFill>
                            <a:srgbClr val="000000"/>
                          </a:solidFill>
                          <a:latin typeface="Cambria Math" panose="02040503050406030204" pitchFamily="18" charset="0"/>
                        </a:rPr>
                        <m:t>+</m:t>
                      </m:r>
                      <m:r>
                        <m:rPr>
                          <m:nor/>
                        </m:rPr>
                        <a:rPr lang="en-IN" sz="2000">
                          <a:solidFill>
                            <a:srgbClr val="000000"/>
                          </a:solidFill>
                          <a:latin typeface="Cambria Math" panose="02040503050406030204" pitchFamily="18" charset="0"/>
                        </a:rPr>
                        <m:t>stimulated</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emission</m:t>
                      </m:r>
                    </m:oMath>
                  </m:oMathPara>
                </a14:m>
                <a:endParaRPr lang="en-IN" sz="2000" dirty="0"/>
              </a:p>
            </p:txBody>
          </p:sp>
        </mc:Choice>
        <mc:Fallback xmlns="">
          <p:sp>
            <p:nvSpPr>
              <p:cNvPr id="39941" name="Object 5"/>
              <p:cNvSpPr txBox="1">
                <a:spLocks noRot="1" noChangeAspect="1" noMove="1" noResize="1" noEditPoints="1" noAdjustHandles="1" noChangeArrowheads="1" noChangeShapeType="1" noTextEdit="1"/>
              </p:cNvSpPr>
              <p:nvPr/>
            </p:nvSpPr>
            <p:spPr bwMode="auto">
              <a:xfrm>
                <a:off x="543339" y="2327424"/>
                <a:ext cx="9801133" cy="2679700"/>
              </a:xfrm>
              <a:prstGeom prst="rect">
                <a:avLst/>
              </a:prstGeom>
              <a:blipFill>
                <a:blip r:embed="rId2"/>
                <a:stretch>
                  <a:fillRect r="-68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943" name="Object 7"/>
              <p:cNvSpPr txBox="1"/>
              <p:nvPr/>
            </p:nvSpPr>
            <p:spPr bwMode="auto">
              <a:xfrm>
                <a:off x="1658109" y="4387850"/>
                <a:ext cx="7339012" cy="17081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IN" sz="2000" i="1">
                          <a:solidFill>
                            <a:srgbClr val="000000"/>
                          </a:solidFill>
                          <a:latin typeface="Cambria Math" panose="02040503050406030204" pitchFamily="18" charset="0"/>
                        </a:rPr>
                        <m:t>𝐶</m:t>
                      </m:r>
                      <m:r>
                        <a:rPr lang="en-IN" sz="2000" i="1">
                          <a:solidFill>
                            <a:srgbClr val="000000"/>
                          </a:solidFill>
                          <a:latin typeface="Cambria Math" panose="02040503050406030204" pitchFamily="18" charset="0"/>
                        </a:rPr>
                        <m:t>:</m:t>
                      </m:r>
                      <m: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Coefficient</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expressing</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the</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intensity</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of</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the</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optical</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emission</m:t>
                      </m:r>
                      <m:r>
                        <m:rPr>
                          <m:nor/>
                        </m:rPr>
                        <a:rPr lang="en-IN" sz="2000">
                          <a:solidFill>
                            <a:srgbClr val="000000"/>
                          </a:solidFill>
                          <a:latin typeface="Cambria Math" panose="02040503050406030204" pitchFamily="18" charset="0"/>
                        </a:rPr>
                        <m:t> &amp; </m:t>
                      </m:r>
                      <m:r>
                        <m:rPr>
                          <m:nor/>
                        </m:rPr>
                        <a:rPr lang="en-IN" sz="2000">
                          <a:solidFill>
                            <a:srgbClr val="000000"/>
                          </a:solidFill>
                          <a:latin typeface="Cambria Math" panose="02040503050406030204" pitchFamily="18" charset="0"/>
                        </a:rPr>
                        <m:t>absorption</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process</m:t>
                      </m:r>
                    </m:oMath>
                    <m:oMath xmlns:m="http://schemas.openxmlformats.org/officeDocument/2006/math">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𝑅</m:t>
                          </m:r>
                        </m:e>
                        <m:sub>
                          <m:r>
                            <a:rPr lang="en-IN" sz="2000" i="1">
                              <a:solidFill>
                                <a:srgbClr val="000000"/>
                              </a:solidFill>
                              <a:latin typeface="Cambria Math" panose="02040503050406030204" pitchFamily="18" charset="0"/>
                            </a:rPr>
                            <m:t>𝑠𝑝</m:t>
                          </m:r>
                        </m:sub>
                      </m:sSub>
                      <m:r>
                        <a:rPr lang="en-IN" sz="2000" i="1">
                          <a:solidFill>
                            <a:srgbClr val="000000"/>
                          </a:solidFill>
                          <a:latin typeface="Cambria Math" panose="02040503050406030204" pitchFamily="18" charset="0"/>
                        </a:rPr>
                        <m:t>:</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rate</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of</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spontaneous</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emission</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into</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the</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lasing</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mode</m:t>
                      </m:r>
                    </m:oMath>
                    <m:oMath xmlns:m="http://schemas.openxmlformats.org/officeDocument/2006/math">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𝜏</m:t>
                          </m:r>
                        </m:e>
                        <m:sub>
                          <m:r>
                            <a:rPr lang="en-IN" sz="2000" i="1">
                              <a:solidFill>
                                <a:srgbClr val="000000"/>
                              </a:solidFill>
                              <a:latin typeface="Cambria Math" panose="02040503050406030204" pitchFamily="18" charset="0"/>
                            </a:rPr>
                            <m:t>𝑝h</m:t>
                          </m:r>
                        </m:sub>
                      </m:sSub>
                      <m:r>
                        <a:rPr lang="en-IN" sz="2000" i="1">
                          <a:solidFill>
                            <a:srgbClr val="000000"/>
                          </a:solidFill>
                          <a:latin typeface="Cambria Math" panose="02040503050406030204" pitchFamily="18" charset="0"/>
                        </a:rPr>
                        <m:t>:</m:t>
                      </m:r>
                      <m: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photon</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life</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time</m:t>
                      </m:r>
                    </m:oMath>
                    <m:oMath xmlns:m="http://schemas.openxmlformats.org/officeDocument/2006/math">
                      <m:r>
                        <a:rPr lang="en-IN" sz="2000" i="1">
                          <a:solidFill>
                            <a:srgbClr val="000000"/>
                          </a:solidFill>
                          <a:latin typeface="Cambria Math" panose="02040503050406030204" pitchFamily="18" charset="0"/>
                        </a:rPr>
                        <m:t>𝐽</m:t>
                      </m:r>
                      <m:r>
                        <a:rPr lang="en-IN" sz="2000" i="1">
                          <a:solidFill>
                            <a:srgbClr val="000000"/>
                          </a:solidFill>
                          <a:latin typeface="Cambria Math" panose="02040503050406030204" pitchFamily="18" charset="0"/>
                        </a:rPr>
                        <m:t>:</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Injection</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current</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density</m:t>
                      </m:r>
                    </m:oMath>
                  </m:oMathPara>
                </a14:m>
                <a:endParaRPr lang="en-IN" sz="2000" dirty="0"/>
              </a:p>
            </p:txBody>
          </p:sp>
        </mc:Choice>
        <mc:Fallback xmlns="">
          <p:sp>
            <p:nvSpPr>
              <p:cNvPr id="39943" name="Object 7"/>
              <p:cNvSpPr txBox="1">
                <a:spLocks noRot="1" noChangeAspect="1" noMove="1" noResize="1" noEditPoints="1" noAdjustHandles="1" noChangeArrowheads="1" noChangeShapeType="1" noTextEdit="1"/>
              </p:cNvSpPr>
              <p:nvPr/>
            </p:nvSpPr>
            <p:spPr bwMode="auto">
              <a:xfrm>
                <a:off x="1658109" y="4387850"/>
                <a:ext cx="7339012" cy="1708150"/>
              </a:xfrm>
              <a:prstGeom prst="rect">
                <a:avLst/>
              </a:prstGeom>
              <a:blipFill>
                <a:blip r:embed="rId3"/>
                <a:stretch>
                  <a:fillRect l="-332" b="-714"/>
                </a:stretch>
              </a:blipFill>
            </p:spPr>
            <p:txBody>
              <a:bodyPr/>
              <a:lstStyle/>
              <a:p>
                <a:r>
                  <a:rPr lang="en-IN">
                    <a:noFill/>
                  </a:rPr>
                  <a:t> </a:t>
                </a:r>
              </a:p>
            </p:txBody>
          </p:sp>
        </mc:Fallback>
      </mc:AlternateContent>
      <p:sp>
        <p:nvSpPr>
          <p:cNvPr id="2" name="Date Placeholder 1">
            <a:extLst>
              <a:ext uri="{FF2B5EF4-FFF2-40B4-BE49-F238E27FC236}">
                <a16:creationId xmlns:a16="http://schemas.microsoft.com/office/drawing/2014/main" id="{AB584D84-0F0B-496D-9E8A-8566A0672583}"/>
              </a:ext>
            </a:extLst>
          </p:cNvPr>
          <p:cNvSpPr>
            <a:spLocks noGrp="1"/>
          </p:cNvSpPr>
          <p:nvPr>
            <p:ph type="dt" sz="half" idx="10"/>
          </p:nvPr>
        </p:nvSpPr>
        <p:spPr/>
        <p:txBody>
          <a:bodyPr/>
          <a:lstStyle/>
          <a:p>
            <a:fld id="{43EE9C2E-7BF6-4CB5-AA14-3052D8B465CF}" type="datetime1">
              <a:rPr lang="en-IN" smtClean="0"/>
              <a:t>21-08-2020</a:t>
            </a:fld>
            <a:endParaRPr lang="en-IN"/>
          </a:p>
        </p:txBody>
      </p:sp>
      <p:sp>
        <p:nvSpPr>
          <p:cNvPr id="3" name="Slide Number Placeholder 2">
            <a:extLst>
              <a:ext uri="{FF2B5EF4-FFF2-40B4-BE49-F238E27FC236}">
                <a16:creationId xmlns:a16="http://schemas.microsoft.com/office/drawing/2014/main" id="{052772AC-420E-4282-B2EB-AFFEC0AAE481}"/>
              </a:ext>
            </a:extLst>
          </p:cNvPr>
          <p:cNvSpPr>
            <a:spLocks noGrp="1"/>
          </p:cNvSpPr>
          <p:nvPr>
            <p:ph type="sldNum" sz="quarter" idx="12"/>
          </p:nvPr>
        </p:nvSpPr>
        <p:spPr/>
        <p:txBody>
          <a:bodyPr/>
          <a:lstStyle/>
          <a:p>
            <a:fld id="{4E80FB81-280C-4A6D-BD2E-A204E96A7A94}" type="slidenum">
              <a:rPr lang="en-IN" smtClean="0"/>
              <a:t>39</a:t>
            </a:fld>
            <a:endParaRPr lang="en-IN"/>
          </a:p>
        </p:txBody>
      </p:sp>
      <p:pic>
        <p:nvPicPr>
          <p:cNvPr id="4" name="Picture 1" descr="C:\Users\admin\Desktop\download.png">
            <a:extLst>
              <a:ext uri="{FF2B5EF4-FFF2-40B4-BE49-F238E27FC236}">
                <a16:creationId xmlns:a16="http://schemas.microsoft.com/office/drawing/2014/main" id="{6314919D-2FF7-433C-88D6-F4FFB1FCB5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6760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8175"/>
          </a:xfrm>
        </p:spPr>
        <p:txBody>
          <a:bodyPr>
            <a:normAutofit fontScale="90000"/>
          </a:bodyPr>
          <a:lstStyle/>
          <a:p>
            <a:r>
              <a:rPr lang="en-IN" b="1" dirty="0">
                <a:latin typeface="Times New Roman" panose="02020603050405020304" pitchFamily="18" charset="0"/>
                <a:cs typeface="Times New Roman" panose="02020603050405020304" pitchFamily="18" charset="0"/>
              </a:rPr>
              <a:t>LED Structures</a:t>
            </a:r>
          </a:p>
        </p:txBody>
      </p:sp>
      <p:sp>
        <p:nvSpPr>
          <p:cNvPr id="3" name="Content Placeholder 2"/>
          <p:cNvSpPr>
            <a:spLocks noGrp="1"/>
          </p:cNvSpPr>
          <p:nvPr>
            <p:ph idx="1"/>
          </p:nvPr>
        </p:nvSpPr>
        <p:spPr>
          <a:xfrm>
            <a:off x="838200" y="1270000"/>
            <a:ext cx="10515600" cy="4906963"/>
          </a:xfrm>
        </p:spPr>
        <p:txBody>
          <a:bodyPr>
            <a:normAutofit lnSpcReduction="10000"/>
          </a:bodyPr>
          <a:lstStyle/>
          <a:p>
            <a:pPr algn="just"/>
            <a:r>
              <a:rPr lang="en-IN" dirty="0">
                <a:latin typeface="Times New Roman" panose="02020603050405020304" pitchFamily="18" charset="0"/>
                <a:cs typeface="Times New Roman" panose="02020603050405020304" pitchFamily="18" charset="0"/>
              </a:rPr>
              <a:t>To achieve a high radiance and a high quantum efficiency, LED structure should provide carrier confinement and optical confinement</a:t>
            </a:r>
          </a:p>
          <a:p>
            <a:pPr algn="just"/>
            <a:r>
              <a:rPr lang="en-IN" dirty="0">
                <a:solidFill>
                  <a:srgbClr val="FF0000"/>
                </a:solidFill>
                <a:latin typeface="Times New Roman" panose="02020603050405020304" pitchFamily="18" charset="0"/>
                <a:cs typeface="Times New Roman" panose="02020603050405020304" pitchFamily="18" charset="0"/>
              </a:rPr>
              <a:t>Carrier confinement</a:t>
            </a:r>
            <a:r>
              <a:rPr lang="en-IN" dirty="0">
                <a:latin typeface="Times New Roman" panose="02020603050405020304" pitchFamily="18" charset="0"/>
                <a:cs typeface="Times New Roman" panose="02020603050405020304" pitchFamily="18" charset="0"/>
              </a:rPr>
              <a:t>: used to achieve high level of radiative recombination in the active region of the device -&gt; yields high quantum efficiency.</a:t>
            </a:r>
          </a:p>
          <a:p>
            <a:pPr algn="just"/>
            <a:r>
              <a:rPr lang="en-IN" dirty="0">
                <a:solidFill>
                  <a:srgbClr val="FF0000"/>
                </a:solidFill>
                <a:latin typeface="Times New Roman" panose="02020603050405020304" pitchFamily="18" charset="0"/>
                <a:cs typeface="Times New Roman" panose="02020603050405020304" pitchFamily="18" charset="0"/>
              </a:rPr>
              <a:t>Optical confinement</a:t>
            </a:r>
            <a:r>
              <a:rPr lang="en-IN" dirty="0">
                <a:latin typeface="Times New Roman" panose="02020603050405020304" pitchFamily="18" charset="0"/>
                <a:cs typeface="Times New Roman" panose="02020603050405020304" pitchFamily="18" charset="0"/>
              </a:rPr>
              <a:t>: prevents absorption of the emitted radiation by the material surrounding </a:t>
            </a:r>
            <a:r>
              <a:rPr lang="en-IN" dirty="0" err="1">
                <a:latin typeface="Times New Roman" panose="02020603050405020304" pitchFamily="18" charset="0"/>
                <a:cs typeface="Times New Roman" panose="02020603050405020304" pitchFamily="18" charset="0"/>
              </a:rPr>
              <a:t>pn</a:t>
            </a:r>
            <a:r>
              <a:rPr lang="en-IN" dirty="0">
                <a:latin typeface="Times New Roman" panose="02020603050405020304" pitchFamily="18" charset="0"/>
                <a:cs typeface="Times New Roman" panose="02020603050405020304" pitchFamily="18" charset="0"/>
              </a:rPr>
              <a:t> junction</a:t>
            </a:r>
          </a:p>
          <a:p>
            <a:pPr algn="just"/>
            <a:r>
              <a:rPr lang="en-IN" dirty="0">
                <a:latin typeface="Times New Roman" panose="02020603050405020304" pitchFamily="18" charset="0"/>
                <a:cs typeface="Times New Roman" panose="02020603050405020304" pitchFamily="18" charset="0"/>
              </a:rPr>
              <a:t>Most effective LED structure to achieve these confinement is </a:t>
            </a:r>
            <a:r>
              <a:rPr lang="en-IN" dirty="0">
                <a:solidFill>
                  <a:srgbClr val="FF0000"/>
                </a:solidFill>
                <a:latin typeface="Times New Roman" panose="02020603050405020304" pitchFamily="18" charset="0"/>
                <a:cs typeface="Times New Roman" panose="02020603050405020304" pitchFamily="18" charset="0"/>
              </a:rPr>
              <a:t>Double </a:t>
            </a:r>
            <a:r>
              <a:rPr lang="en-IN" dirty="0" err="1">
                <a:solidFill>
                  <a:srgbClr val="FF0000"/>
                </a:solidFill>
                <a:latin typeface="Times New Roman" panose="02020603050405020304" pitchFamily="18" charset="0"/>
                <a:cs typeface="Times New Roman" panose="02020603050405020304" pitchFamily="18" charset="0"/>
              </a:rPr>
              <a:t>heterostructure</a:t>
            </a:r>
            <a:r>
              <a:rPr lang="en-IN" dirty="0">
                <a:solidFill>
                  <a:srgbClr val="FF0000"/>
                </a:solidFill>
                <a:latin typeface="Times New Roman" panose="02020603050405020304" pitchFamily="18" charset="0"/>
                <a:cs typeface="Times New Roman" panose="02020603050405020304" pitchFamily="18" charset="0"/>
              </a:rPr>
              <a:t> or heterojunction </a:t>
            </a:r>
            <a:r>
              <a:rPr lang="en-IN" dirty="0">
                <a:latin typeface="Times New Roman" panose="02020603050405020304" pitchFamily="18" charset="0"/>
                <a:cs typeface="Times New Roman" panose="02020603050405020304" pitchFamily="18" charset="0"/>
              </a:rPr>
              <a:t>(two different alloy layers on each side of active region)</a:t>
            </a:r>
          </a:p>
          <a:p>
            <a:pPr algn="just"/>
            <a:r>
              <a:rPr lang="en-IN" dirty="0">
                <a:latin typeface="Times New Roman" panose="02020603050405020304" pitchFamily="18" charset="0"/>
                <a:cs typeface="Times New Roman" panose="02020603050405020304" pitchFamily="18" charset="0"/>
              </a:rPr>
              <a:t>This structure confines both carriers and optical field in central active layer </a:t>
            </a:r>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42B70067-2FF9-4820-8CC2-4C30E9127F96}"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4</a:t>
            </a:fld>
            <a:endParaRPr lang="en-IN"/>
          </a:p>
        </p:txBody>
      </p:sp>
    </p:spTree>
    <p:extLst>
      <p:ext uri="{BB962C8B-B14F-4D97-AF65-F5344CB8AC3E}">
        <p14:creationId xmlns:p14="http://schemas.microsoft.com/office/powerpoint/2010/main" val="41088785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28869" y="304800"/>
            <a:ext cx="11224592" cy="609600"/>
          </a:xfrm>
        </p:spPr>
        <p:txBody>
          <a:bodyPr>
            <a:noAutofit/>
          </a:bodyPr>
          <a:lstStyle/>
          <a:p>
            <a:r>
              <a:rPr lang="en-CA" sz="2800" b="1" dirty="0">
                <a:latin typeface="Times New Roman" panose="02020603050405020304" pitchFamily="18" charset="0"/>
                <a:cs typeface="Times New Roman" panose="02020603050405020304" pitchFamily="18" charset="0"/>
              </a:rPr>
              <a:t>THRESHOLD CURRENT DENSITY &amp; EXCESS ELECTRON DENSITY</a:t>
            </a:r>
          </a:p>
        </p:txBody>
      </p:sp>
      <p:sp>
        <p:nvSpPr>
          <p:cNvPr id="40963" name="Rectangle 3"/>
          <p:cNvSpPr>
            <a:spLocks noGrp="1" noChangeArrowheads="1"/>
          </p:cNvSpPr>
          <p:nvPr>
            <p:ph type="body" idx="1"/>
          </p:nvPr>
        </p:nvSpPr>
        <p:spPr>
          <a:xfrm>
            <a:off x="1073425" y="1066800"/>
            <a:ext cx="10164417" cy="5029200"/>
          </a:xfrm>
        </p:spPr>
        <p:txBody>
          <a:bodyPr>
            <a:noAutofit/>
          </a:bodyPr>
          <a:lstStyle/>
          <a:p>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At the threshold of lasing:</a:t>
            </a:r>
          </a:p>
          <a:p>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pPr algn="just"/>
            <a:r>
              <a:rPr lang="en-CA" sz="2400" dirty="0">
                <a:latin typeface="Times New Roman" panose="02020603050405020304" pitchFamily="18" charset="0"/>
                <a:cs typeface="Times New Roman" panose="02020603050405020304" pitchFamily="18" charset="0"/>
              </a:rPr>
              <a:t>The threshold current needed to maintain a steady state threshold concentration of the excess electron, is found from electron rate equation under steady state condition </a:t>
            </a:r>
            <a:r>
              <a:rPr lang="en-CA" sz="2400" i="1" dirty="0" err="1">
                <a:latin typeface="Times New Roman" panose="02020603050405020304" pitchFamily="18" charset="0"/>
                <a:cs typeface="Times New Roman" panose="02020603050405020304" pitchFamily="18" charset="0"/>
              </a:rPr>
              <a:t>dn</a:t>
            </a:r>
            <a:r>
              <a:rPr lang="en-CA" sz="2400" i="1" dirty="0">
                <a:latin typeface="Times New Roman" panose="02020603050405020304" pitchFamily="18" charset="0"/>
                <a:cs typeface="Times New Roman" panose="02020603050405020304" pitchFamily="18" charset="0"/>
              </a:rPr>
              <a:t>/dt=0 </a:t>
            </a:r>
            <a:r>
              <a:rPr lang="en-CA" sz="2400" dirty="0">
                <a:latin typeface="Times New Roman" panose="02020603050405020304" pitchFamily="18" charset="0"/>
                <a:cs typeface="Times New Roman" panose="02020603050405020304" pitchFamily="18" charset="0"/>
              </a:rPr>
              <a:t>when the laser is just about to lase:</a:t>
            </a:r>
            <a:endParaRPr lang="en-CA" sz="2400" i="1" dirty="0">
              <a:latin typeface="Times New Roman" panose="02020603050405020304" pitchFamily="18" charset="0"/>
              <a:cs typeface="Times New Roman" panose="02020603050405020304" pitchFamily="18" charset="0"/>
            </a:endParaRPr>
          </a:p>
          <a:p>
            <a:endParaRPr lang="en-CA" sz="2400" i="1" dirty="0">
              <a:latin typeface="Times New Roman" panose="02020603050405020304" pitchFamily="18" charset="0"/>
              <a:cs typeface="Times New Roman" panose="02020603050405020304" pitchFamily="18" charset="0"/>
            </a:endParaRPr>
          </a:p>
        </p:txBody>
      </p:sp>
      <p:graphicFrame>
        <p:nvGraphicFramePr>
          <p:cNvPr id="40964" name="Object 4"/>
          <p:cNvGraphicFramePr>
            <a:graphicFrameLocks noChangeAspect="1"/>
          </p:cNvGraphicFramePr>
          <p:nvPr/>
        </p:nvGraphicFramePr>
        <p:xfrm>
          <a:off x="5257800" y="1382714"/>
          <a:ext cx="3429000" cy="522287"/>
        </p:xfrm>
        <a:graphic>
          <a:graphicData uri="http://schemas.openxmlformats.org/presentationml/2006/ole">
            <mc:AlternateContent xmlns:mc="http://schemas.openxmlformats.org/markup-compatibility/2006">
              <mc:Choice xmlns:v="urn:schemas-microsoft-com:vml" Requires="v">
                <p:oleObj spid="_x0000_s7196" name="Equation" r:id="rId3" imgW="1587500" imgH="241300" progId="Equation.3">
                  <p:embed/>
                </p:oleObj>
              </mc:Choice>
              <mc:Fallback>
                <p:oleObj name="Equation" r:id="rId3" imgW="1587500" imgH="241300" progId="Equation.3">
                  <p:embed/>
                  <p:pic>
                    <p:nvPicPr>
                      <p:cNvPr id="409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382714"/>
                        <a:ext cx="3429000" cy="522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40965" name="Object 5"/>
              <p:cNvSpPr txBox="1"/>
              <p:nvPr/>
            </p:nvSpPr>
            <p:spPr bwMode="auto">
              <a:xfrm>
                <a:off x="2057400" y="2209800"/>
                <a:ext cx="6934200" cy="93345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r>
                        <m:rPr>
                          <m:nor/>
                        </m:rPr>
                        <a:rPr lang="en-IN" sz="2400">
                          <a:solidFill>
                            <a:srgbClr val="000000"/>
                          </a:solidFill>
                          <a:latin typeface="Cambria Math" panose="02040503050406030204" pitchFamily="18" charset="0"/>
                        </a:rPr>
                        <m:t>from</m:t>
                      </m:r>
                      <m:r>
                        <m:rPr>
                          <m:nor/>
                        </m:rPr>
                        <a:rPr lang="en-IN" sz="2400">
                          <a:solidFill>
                            <a:srgbClr val="000000"/>
                          </a:solidFill>
                          <a:latin typeface="Cambria Math" panose="02040503050406030204" pitchFamily="18" charset="0"/>
                        </a:rPr>
                        <m:t> </m:t>
                      </m:r>
                      <m:r>
                        <m:rPr>
                          <m:nor/>
                        </m:rPr>
                        <a:rPr lang="en-IN" sz="2400">
                          <a:solidFill>
                            <a:srgbClr val="000000"/>
                          </a:solidFill>
                          <a:latin typeface="Cambria Math" panose="02040503050406030204" pitchFamily="18" charset="0"/>
                        </a:rPr>
                        <m:t>eq</m:t>
                      </m:r>
                      <m:r>
                        <m:rPr>
                          <m:nor/>
                        </m:rPr>
                        <a:rPr lang="en-IN" sz="2400">
                          <a:solidFill>
                            <a:srgbClr val="000000"/>
                          </a:solidFill>
                          <a:latin typeface="Cambria Math" panose="02040503050406030204" pitchFamily="18" charset="0"/>
                        </a:rPr>
                        <m:t>. </m:t>
                      </m:r>
                      <m:r>
                        <a:rPr lang="en-IN" sz="2400" i="1">
                          <a:solidFill>
                            <a:srgbClr val="000000"/>
                          </a:solidFill>
                          <a:latin typeface="Cambria Math" panose="02040503050406030204" pitchFamily="18" charset="0"/>
                        </a:rPr>
                        <m:t>[1]⇒</m:t>
                      </m:r>
                      <m:r>
                        <a:rPr lang="en-IN" sz="2400">
                          <a:solidFill>
                            <a:srgbClr val="000000"/>
                          </a:solidFill>
                          <a:latin typeface="Cambria Math" panose="02040503050406030204" pitchFamily="18" charset="0"/>
                        </a:rPr>
                        <m:t> </m:t>
                      </m:r>
                      <m:r>
                        <a:rPr lang="en-IN" sz="2400" i="1">
                          <a:solidFill>
                            <a:srgbClr val="000000"/>
                          </a:solidFill>
                          <a:latin typeface="Cambria Math" panose="02040503050406030204" pitchFamily="18" charset="0"/>
                        </a:rPr>
                        <m:t>𝐶𝑛</m:t>
                      </m:r>
                      <m:r>
                        <m:rPr>
                          <m:sty m:val="p"/>
                        </m:rPr>
                        <a:rPr lang="en-IN" sz="2400" i="1">
                          <a:solidFill>
                            <a:srgbClr val="000000"/>
                          </a:solidFill>
                          <a:latin typeface="Cambria Math" panose="02040503050406030204" pitchFamily="18" charset="0"/>
                        </a:rPr>
                        <m:t>Φ</m:t>
                      </m:r>
                      <m:r>
                        <a:rPr lang="en-IN" sz="2400" i="1">
                          <a:solidFill>
                            <a:srgbClr val="000000"/>
                          </a:solidFill>
                          <a:latin typeface="Cambria Math" panose="02040503050406030204" pitchFamily="18" charset="0"/>
                        </a:rPr>
                        <m:t>−</m:t>
                      </m:r>
                      <m:r>
                        <m:rPr>
                          <m:sty m:val="p"/>
                        </m:rPr>
                        <a:rPr lang="en-IN" sz="2400" i="1">
                          <a:solidFill>
                            <a:srgbClr val="000000"/>
                          </a:solidFill>
                          <a:latin typeface="Cambria Math" panose="02040503050406030204" pitchFamily="18" charset="0"/>
                        </a:rPr>
                        <m:t>Φ</m:t>
                      </m:r>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𝜏</m:t>
                          </m:r>
                        </m:e>
                        <m:sub>
                          <m:r>
                            <a:rPr lang="en-IN" sz="2400" i="1">
                              <a:solidFill>
                                <a:srgbClr val="000000"/>
                              </a:solidFill>
                              <a:latin typeface="Cambria Math" panose="02040503050406030204" pitchFamily="18" charset="0"/>
                            </a:rPr>
                            <m:t>𝑝h</m:t>
                          </m:r>
                        </m:sub>
                      </m:sSub>
                      <m:r>
                        <a:rPr lang="en-IN" sz="2400" i="1">
                          <a:solidFill>
                            <a:srgbClr val="000000"/>
                          </a:solidFill>
                          <a:latin typeface="Cambria Math" panose="02040503050406030204" pitchFamily="18" charset="0"/>
                        </a:rPr>
                        <m:t>≥0⇒</m:t>
                      </m:r>
                      <m:r>
                        <a:rPr lang="en-IN" sz="2400" i="1">
                          <a:solidFill>
                            <a:srgbClr val="000000"/>
                          </a:solidFill>
                          <a:latin typeface="Cambria Math" panose="02040503050406030204" pitchFamily="18" charset="0"/>
                        </a:rPr>
                        <m:t>𝑛</m:t>
                      </m:r>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1</m:t>
                          </m:r>
                        </m:num>
                        <m:den>
                          <m:r>
                            <a:rPr lang="en-IN" sz="2400" i="1">
                              <a:solidFill>
                                <a:srgbClr val="000000"/>
                              </a:solidFill>
                              <a:latin typeface="Cambria Math" panose="02040503050406030204" pitchFamily="18" charset="0"/>
                            </a:rPr>
                            <m:t>𝐶</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𝜏</m:t>
                              </m:r>
                            </m:e>
                            <m:sub>
                              <m:r>
                                <a:rPr lang="en-IN" sz="2400" i="1">
                                  <a:solidFill>
                                    <a:srgbClr val="000000"/>
                                  </a:solidFill>
                                  <a:latin typeface="Cambria Math" panose="02040503050406030204" pitchFamily="18" charset="0"/>
                                </a:rPr>
                                <m:t>𝑝h</m:t>
                              </m:r>
                            </m:sub>
                          </m:sSub>
                        </m:den>
                      </m:f>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𝑛</m:t>
                          </m:r>
                        </m:e>
                        <m:sub>
                          <m:r>
                            <a:rPr lang="en-IN" sz="2400" i="1">
                              <a:solidFill>
                                <a:srgbClr val="000000"/>
                              </a:solidFill>
                              <a:latin typeface="Cambria Math" panose="02040503050406030204" pitchFamily="18" charset="0"/>
                            </a:rPr>
                            <m:t>𝑡h</m:t>
                          </m:r>
                        </m:sub>
                      </m:sSub>
                    </m:oMath>
                  </m:oMathPara>
                </a14:m>
                <a:endParaRPr lang="en-IN" sz="2400" dirty="0"/>
              </a:p>
            </p:txBody>
          </p:sp>
        </mc:Choice>
        <mc:Fallback xmlns="">
          <p:sp>
            <p:nvSpPr>
              <p:cNvPr id="40965" name="Object 5"/>
              <p:cNvSpPr txBox="1">
                <a:spLocks noRot="1" noChangeAspect="1" noMove="1" noResize="1" noEditPoints="1" noAdjustHandles="1" noChangeArrowheads="1" noChangeShapeType="1" noTextEdit="1"/>
              </p:cNvSpPr>
              <p:nvPr/>
            </p:nvSpPr>
            <p:spPr bwMode="auto">
              <a:xfrm>
                <a:off x="2057400" y="2209800"/>
                <a:ext cx="6934200" cy="933450"/>
              </a:xfrm>
              <a:prstGeom prst="rect">
                <a:avLst/>
              </a:prstGeom>
              <a:blipFill>
                <a:blip r:embed="rId5"/>
                <a:stretch>
                  <a:fillRect/>
                </a:stretch>
              </a:blipFill>
            </p:spPr>
            <p:txBody>
              <a:bodyPr/>
              <a:lstStyle/>
              <a:p>
                <a:r>
                  <a:rPr lang="en-IN">
                    <a:noFill/>
                  </a:rPr>
                  <a:t> </a:t>
                </a:r>
              </a:p>
            </p:txBody>
          </p:sp>
        </mc:Fallback>
      </mc:AlternateContent>
      <p:sp>
        <p:nvSpPr>
          <p:cNvPr id="40967" name="Rectangle 7"/>
          <p:cNvSpPr>
            <a:spLocks noChangeArrowheads="1"/>
          </p:cNvSpPr>
          <p:nvPr/>
        </p:nvSpPr>
        <p:spPr bwMode="auto">
          <a:xfrm>
            <a:off x="7086600" y="2209800"/>
            <a:ext cx="1981200" cy="990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aphicFrame>
        <p:nvGraphicFramePr>
          <p:cNvPr id="40968" name="Object 8"/>
          <p:cNvGraphicFramePr>
            <a:graphicFrameLocks noChangeAspect="1"/>
          </p:cNvGraphicFramePr>
          <p:nvPr>
            <p:extLst>
              <p:ext uri="{D42A27DB-BD31-4B8C-83A1-F6EECF244321}">
                <p14:modId xmlns:p14="http://schemas.microsoft.com/office/powerpoint/2010/main" val="3117385045"/>
              </p:ext>
            </p:extLst>
          </p:nvPr>
        </p:nvGraphicFramePr>
        <p:xfrm>
          <a:off x="3160644" y="4948238"/>
          <a:ext cx="4533900" cy="1125537"/>
        </p:xfrm>
        <a:graphic>
          <a:graphicData uri="http://schemas.openxmlformats.org/presentationml/2006/ole">
            <mc:AlternateContent xmlns:mc="http://schemas.openxmlformats.org/markup-compatibility/2006">
              <mc:Choice xmlns:v="urn:schemas-microsoft-com:vml" Requires="v">
                <p:oleObj spid="_x0000_s7197" name="Equation" r:id="rId6" imgW="1790700" imgH="444500" progId="Equation.3">
                  <p:embed/>
                </p:oleObj>
              </mc:Choice>
              <mc:Fallback>
                <p:oleObj name="Equation" r:id="rId6" imgW="1790700" imgH="444500" progId="Equation.3">
                  <p:embed/>
                  <p:pic>
                    <p:nvPicPr>
                      <p:cNvPr id="40968"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0644" y="4948238"/>
                        <a:ext cx="4533900" cy="1125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9" name="Rectangle 9"/>
          <p:cNvSpPr>
            <a:spLocks noChangeArrowheads="1"/>
          </p:cNvSpPr>
          <p:nvPr/>
        </p:nvSpPr>
        <p:spPr bwMode="auto">
          <a:xfrm>
            <a:off x="5789544" y="5018088"/>
            <a:ext cx="2057400" cy="1066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 name="Date Placeholder 1">
            <a:extLst>
              <a:ext uri="{FF2B5EF4-FFF2-40B4-BE49-F238E27FC236}">
                <a16:creationId xmlns:a16="http://schemas.microsoft.com/office/drawing/2014/main" id="{DC59DF70-B398-4C7C-A5AA-9CB21FD80B07}"/>
              </a:ext>
            </a:extLst>
          </p:cNvPr>
          <p:cNvSpPr>
            <a:spLocks noGrp="1"/>
          </p:cNvSpPr>
          <p:nvPr>
            <p:ph type="dt" sz="half" idx="10"/>
          </p:nvPr>
        </p:nvSpPr>
        <p:spPr/>
        <p:txBody>
          <a:bodyPr/>
          <a:lstStyle/>
          <a:p>
            <a:fld id="{5E123CD0-9EBA-426A-A790-79353F15EB77}" type="datetime1">
              <a:rPr lang="en-IN" smtClean="0"/>
              <a:t>21-08-2020</a:t>
            </a:fld>
            <a:endParaRPr lang="en-IN"/>
          </a:p>
        </p:txBody>
      </p:sp>
      <p:sp>
        <p:nvSpPr>
          <p:cNvPr id="3" name="Slide Number Placeholder 2">
            <a:extLst>
              <a:ext uri="{FF2B5EF4-FFF2-40B4-BE49-F238E27FC236}">
                <a16:creationId xmlns:a16="http://schemas.microsoft.com/office/drawing/2014/main" id="{A8CC6DB6-E604-4CF7-BC44-14D78A9D8E12}"/>
              </a:ext>
            </a:extLst>
          </p:cNvPr>
          <p:cNvSpPr>
            <a:spLocks noGrp="1"/>
          </p:cNvSpPr>
          <p:nvPr>
            <p:ph type="sldNum" sz="quarter" idx="12"/>
          </p:nvPr>
        </p:nvSpPr>
        <p:spPr/>
        <p:txBody>
          <a:bodyPr/>
          <a:lstStyle/>
          <a:p>
            <a:fld id="{4E80FB81-280C-4A6D-BD2E-A204E96A7A94}" type="slidenum">
              <a:rPr lang="en-IN" smtClean="0"/>
              <a:t>40</a:t>
            </a:fld>
            <a:endParaRPr lang="en-IN"/>
          </a:p>
        </p:txBody>
      </p:sp>
      <p:pic>
        <p:nvPicPr>
          <p:cNvPr id="4" name="Picture 1" descr="C:\Users\admin\Desktop\download.png">
            <a:extLst>
              <a:ext uri="{FF2B5EF4-FFF2-40B4-BE49-F238E27FC236}">
                <a16:creationId xmlns:a16="http://schemas.microsoft.com/office/drawing/2014/main" id="{794B8CF6-14BD-4409-9529-09916788C1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46566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46922" y="533400"/>
            <a:ext cx="8935278" cy="762000"/>
          </a:xfrm>
        </p:spPr>
        <p:txBody>
          <a:bodyPr>
            <a:noAutofit/>
          </a:bodyPr>
          <a:lstStyle/>
          <a:p>
            <a:pPr algn="just"/>
            <a:r>
              <a:rPr lang="en-CA" sz="4000" b="1" dirty="0">
                <a:latin typeface="Times New Roman" panose="02020603050405020304" pitchFamily="18" charset="0"/>
                <a:cs typeface="Times New Roman" panose="02020603050405020304" pitchFamily="18" charset="0"/>
              </a:rPr>
              <a:t>Laser operation beyond the threshold</a:t>
            </a:r>
          </a:p>
        </p:txBody>
      </p:sp>
      <p:sp>
        <p:nvSpPr>
          <p:cNvPr id="41987" name="Rectangle 3"/>
          <p:cNvSpPr>
            <a:spLocks noGrp="1" noChangeArrowheads="1"/>
          </p:cNvSpPr>
          <p:nvPr>
            <p:ph type="body" idx="1"/>
          </p:nvPr>
        </p:nvSpPr>
        <p:spPr>
          <a:xfrm>
            <a:off x="2209800" y="1447800"/>
            <a:ext cx="7772400" cy="4648200"/>
          </a:xfrm>
        </p:spPr>
        <p:txBody>
          <a:bodyPr/>
          <a:lstStyle/>
          <a:p>
            <a:endParaRPr lang="en-CA" sz="2000" dirty="0"/>
          </a:p>
          <a:p>
            <a:endParaRPr lang="en-CA" sz="2000" dirty="0"/>
          </a:p>
          <a:p>
            <a:pPr algn="just"/>
            <a:r>
              <a:rPr lang="en-CA" sz="2000" dirty="0">
                <a:latin typeface="Times New Roman" panose="02020603050405020304" pitchFamily="18" charset="0"/>
                <a:cs typeface="Times New Roman" panose="02020603050405020304" pitchFamily="18" charset="0"/>
              </a:rPr>
              <a:t>The solution of the rate equations [4-25] gives the steady state photon density, resulting from stimulated emission and spontaneous emission as follows:</a:t>
            </a:r>
          </a:p>
        </p:txBody>
      </p:sp>
      <p:graphicFrame>
        <p:nvGraphicFramePr>
          <p:cNvPr id="41988" name="Object 4"/>
          <p:cNvGraphicFramePr>
            <a:graphicFrameLocks noChangeAspect="1"/>
          </p:cNvGraphicFramePr>
          <p:nvPr/>
        </p:nvGraphicFramePr>
        <p:xfrm>
          <a:off x="2514600" y="1447800"/>
          <a:ext cx="990600" cy="495300"/>
        </p:xfrm>
        <a:graphic>
          <a:graphicData uri="http://schemas.openxmlformats.org/presentationml/2006/ole">
            <mc:AlternateContent xmlns:mc="http://schemas.openxmlformats.org/markup-compatibility/2006">
              <mc:Choice xmlns:v="urn:schemas-microsoft-com:vml" Requires="v">
                <p:oleObj spid="_x0000_s8218" name="Equation" r:id="rId3" imgW="457200" imgH="228600" progId="Equation.3">
                  <p:embed/>
                </p:oleObj>
              </mc:Choice>
              <mc:Fallback>
                <p:oleObj name="Equation" r:id="rId3" imgW="457200" imgH="228600" progId="Equation.3">
                  <p:embed/>
                  <p:pic>
                    <p:nvPicPr>
                      <p:cNvPr id="419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447800"/>
                        <a:ext cx="9906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9" name="Object 5"/>
          <p:cNvGraphicFramePr>
            <a:graphicFrameLocks noChangeAspect="1"/>
          </p:cNvGraphicFramePr>
          <p:nvPr/>
        </p:nvGraphicFramePr>
        <p:xfrm>
          <a:off x="3962400" y="3352801"/>
          <a:ext cx="3810000" cy="1050925"/>
        </p:xfrm>
        <a:graphic>
          <a:graphicData uri="http://schemas.openxmlformats.org/presentationml/2006/ole">
            <mc:AlternateContent xmlns:mc="http://schemas.openxmlformats.org/markup-compatibility/2006">
              <mc:Choice xmlns:v="urn:schemas-microsoft-com:vml" Requires="v">
                <p:oleObj spid="_x0000_s8219" name="Equation" r:id="rId5" imgW="1612900" imgH="444500" progId="Equation.3">
                  <p:embed/>
                </p:oleObj>
              </mc:Choice>
              <mc:Fallback>
                <p:oleObj name="Equation" r:id="rId5" imgW="1612900" imgH="444500" progId="Equation.3">
                  <p:embed/>
                  <p:pic>
                    <p:nvPicPr>
                      <p:cNvPr id="4198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3352801"/>
                        <a:ext cx="3810000" cy="1050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1" name="Rectangle 7"/>
          <p:cNvSpPr>
            <a:spLocks noChangeArrowheads="1"/>
          </p:cNvSpPr>
          <p:nvPr/>
        </p:nvSpPr>
        <p:spPr bwMode="auto">
          <a:xfrm>
            <a:off x="3810000" y="3429000"/>
            <a:ext cx="4267200" cy="990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 name="Date Placeholder 1">
            <a:extLst>
              <a:ext uri="{FF2B5EF4-FFF2-40B4-BE49-F238E27FC236}">
                <a16:creationId xmlns:a16="http://schemas.microsoft.com/office/drawing/2014/main" id="{85194B21-E9BF-46A6-83E9-4FAA5A092E2B}"/>
              </a:ext>
            </a:extLst>
          </p:cNvPr>
          <p:cNvSpPr>
            <a:spLocks noGrp="1"/>
          </p:cNvSpPr>
          <p:nvPr>
            <p:ph type="dt" sz="half" idx="10"/>
          </p:nvPr>
        </p:nvSpPr>
        <p:spPr/>
        <p:txBody>
          <a:bodyPr/>
          <a:lstStyle/>
          <a:p>
            <a:fld id="{C7EFB2F4-EADE-49B4-9F5D-999914948DC6}" type="datetime1">
              <a:rPr lang="en-IN" smtClean="0"/>
              <a:t>21-08-2020</a:t>
            </a:fld>
            <a:endParaRPr lang="en-IN"/>
          </a:p>
        </p:txBody>
      </p:sp>
      <p:sp>
        <p:nvSpPr>
          <p:cNvPr id="3" name="Slide Number Placeholder 2">
            <a:extLst>
              <a:ext uri="{FF2B5EF4-FFF2-40B4-BE49-F238E27FC236}">
                <a16:creationId xmlns:a16="http://schemas.microsoft.com/office/drawing/2014/main" id="{98E2E695-9DD9-4D4C-BC62-639944C2EF55}"/>
              </a:ext>
            </a:extLst>
          </p:cNvPr>
          <p:cNvSpPr>
            <a:spLocks noGrp="1"/>
          </p:cNvSpPr>
          <p:nvPr>
            <p:ph type="sldNum" sz="quarter" idx="12"/>
          </p:nvPr>
        </p:nvSpPr>
        <p:spPr/>
        <p:txBody>
          <a:bodyPr/>
          <a:lstStyle/>
          <a:p>
            <a:fld id="{4E80FB81-280C-4A6D-BD2E-A204E96A7A94}" type="slidenum">
              <a:rPr lang="en-IN" smtClean="0"/>
              <a:t>41</a:t>
            </a:fld>
            <a:endParaRPr lang="en-IN"/>
          </a:p>
        </p:txBody>
      </p:sp>
      <p:pic>
        <p:nvPicPr>
          <p:cNvPr id="4" name="Picture 1" descr="C:\Users\admin\Desktop\download.png">
            <a:extLst>
              <a:ext uri="{FF2B5EF4-FFF2-40B4-BE49-F238E27FC236}">
                <a16:creationId xmlns:a16="http://schemas.microsoft.com/office/drawing/2014/main" id="{B48EB046-0347-48B3-A217-2480DB1BBA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0625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981200" y="274638"/>
            <a:ext cx="8229600" cy="762000"/>
          </a:xfrm>
        </p:spPr>
        <p:txBody>
          <a:bodyPr>
            <a:normAutofit/>
          </a:bodyPr>
          <a:lstStyle/>
          <a:p>
            <a:pPr algn="just"/>
            <a:r>
              <a:rPr lang="en-CA" sz="3600" b="1" dirty="0">
                <a:latin typeface="Times New Roman" panose="02020603050405020304" pitchFamily="18" charset="0"/>
                <a:cs typeface="Times New Roman" panose="02020603050405020304" pitchFamily="18" charset="0"/>
              </a:rPr>
              <a:t>External quantum efficiency</a:t>
            </a:r>
          </a:p>
        </p:txBody>
      </p:sp>
      <p:sp>
        <p:nvSpPr>
          <p:cNvPr id="43011" name="Rectangle 3"/>
          <p:cNvSpPr>
            <a:spLocks noGrp="1" noChangeArrowheads="1"/>
          </p:cNvSpPr>
          <p:nvPr>
            <p:ph type="body" idx="1"/>
          </p:nvPr>
        </p:nvSpPr>
        <p:spPr>
          <a:xfrm>
            <a:off x="397565" y="1524000"/>
            <a:ext cx="9584635" cy="4572000"/>
          </a:xfrm>
        </p:spPr>
        <p:txBody>
          <a:bodyPr>
            <a:normAutofit/>
          </a:bodyPr>
          <a:lstStyle/>
          <a:p>
            <a:r>
              <a:rPr lang="en-CA" sz="2400" dirty="0">
                <a:latin typeface="Times New Roman" panose="02020603050405020304" pitchFamily="18" charset="0"/>
                <a:cs typeface="Times New Roman" panose="02020603050405020304" pitchFamily="18" charset="0"/>
              </a:rPr>
              <a:t>Number of photons emitted per radiative electron-hole pair recombination above threshold, gives us the external quantum efficiency. </a:t>
            </a:r>
          </a:p>
          <a:p>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Note that: </a:t>
            </a:r>
          </a:p>
        </p:txBody>
      </p:sp>
      <p:graphicFrame>
        <p:nvGraphicFramePr>
          <p:cNvPr id="43012" name="Object 4"/>
          <p:cNvGraphicFramePr>
            <a:graphicFrameLocks noChangeAspect="1"/>
          </p:cNvGraphicFramePr>
          <p:nvPr/>
        </p:nvGraphicFramePr>
        <p:xfrm>
          <a:off x="3276600" y="2781300"/>
          <a:ext cx="4953000" cy="1862138"/>
        </p:xfrm>
        <a:graphic>
          <a:graphicData uri="http://schemas.openxmlformats.org/presentationml/2006/ole">
            <mc:AlternateContent xmlns:mc="http://schemas.openxmlformats.org/markup-compatibility/2006">
              <mc:Choice xmlns:v="urn:schemas-microsoft-com:vml" Requires="v">
                <p:oleObj spid="_x0000_s9242" name="Equation" r:id="rId3" imgW="2362200" imgH="889000" progId="Equation.3">
                  <p:embed/>
                </p:oleObj>
              </mc:Choice>
              <mc:Fallback>
                <p:oleObj name="Equation" r:id="rId3" imgW="2362200" imgH="889000" progId="Equation.3">
                  <p:embed/>
                  <p:pic>
                    <p:nvPicPr>
                      <p:cNvPr id="4301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781300"/>
                        <a:ext cx="4953000" cy="186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4" name="Object 6"/>
          <p:cNvGraphicFramePr>
            <a:graphicFrameLocks noChangeAspect="1"/>
          </p:cNvGraphicFramePr>
          <p:nvPr>
            <p:extLst>
              <p:ext uri="{D42A27DB-BD31-4B8C-83A1-F6EECF244321}">
                <p14:modId xmlns:p14="http://schemas.microsoft.com/office/powerpoint/2010/main" val="4172312784"/>
              </p:ext>
            </p:extLst>
          </p:nvPr>
        </p:nvGraphicFramePr>
        <p:xfrm>
          <a:off x="4177748" y="5424798"/>
          <a:ext cx="4699000" cy="460375"/>
        </p:xfrm>
        <a:graphic>
          <a:graphicData uri="http://schemas.openxmlformats.org/presentationml/2006/ole">
            <mc:AlternateContent xmlns:mc="http://schemas.openxmlformats.org/markup-compatibility/2006">
              <mc:Choice xmlns:v="urn:schemas-microsoft-com:vml" Requires="v">
                <p:oleObj spid="_x0000_s9243" name="Equation" r:id="rId5" imgW="2336800" imgH="228600" progId="Equation.3">
                  <p:embed/>
                </p:oleObj>
              </mc:Choice>
              <mc:Fallback>
                <p:oleObj name="Equation" r:id="rId5" imgW="2336800" imgH="228600" progId="Equation.3">
                  <p:embed/>
                  <p:pic>
                    <p:nvPicPr>
                      <p:cNvPr id="4301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7748" y="5424798"/>
                        <a:ext cx="46990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a:extLst>
              <a:ext uri="{FF2B5EF4-FFF2-40B4-BE49-F238E27FC236}">
                <a16:creationId xmlns:a16="http://schemas.microsoft.com/office/drawing/2014/main" id="{DCD22379-DA4F-4277-A2D8-4274C99BA107}"/>
              </a:ext>
            </a:extLst>
          </p:cNvPr>
          <p:cNvSpPr>
            <a:spLocks noGrp="1"/>
          </p:cNvSpPr>
          <p:nvPr>
            <p:ph type="dt" sz="half" idx="10"/>
          </p:nvPr>
        </p:nvSpPr>
        <p:spPr/>
        <p:txBody>
          <a:bodyPr/>
          <a:lstStyle/>
          <a:p>
            <a:fld id="{73E047F3-3E9F-4489-81BA-7CD50B9F8974}" type="datetime1">
              <a:rPr lang="en-IN" smtClean="0"/>
              <a:t>21-08-2020</a:t>
            </a:fld>
            <a:endParaRPr lang="en-IN"/>
          </a:p>
        </p:txBody>
      </p:sp>
      <p:sp>
        <p:nvSpPr>
          <p:cNvPr id="3" name="Slide Number Placeholder 2">
            <a:extLst>
              <a:ext uri="{FF2B5EF4-FFF2-40B4-BE49-F238E27FC236}">
                <a16:creationId xmlns:a16="http://schemas.microsoft.com/office/drawing/2014/main" id="{7FFFC618-CE12-4CD6-B495-DBC0F7DC24AC}"/>
              </a:ext>
            </a:extLst>
          </p:cNvPr>
          <p:cNvSpPr>
            <a:spLocks noGrp="1"/>
          </p:cNvSpPr>
          <p:nvPr>
            <p:ph type="sldNum" sz="quarter" idx="12"/>
          </p:nvPr>
        </p:nvSpPr>
        <p:spPr/>
        <p:txBody>
          <a:bodyPr/>
          <a:lstStyle/>
          <a:p>
            <a:fld id="{4E80FB81-280C-4A6D-BD2E-A204E96A7A94}" type="slidenum">
              <a:rPr lang="en-IN" smtClean="0"/>
              <a:t>42</a:t>
            </a:fld>
            <a:endParaRPr lang="en-IN"/>
          </a:p>
        </p:txBody>
      </p:sp>
      <p:pic>
        <p:nvPicPr>
          <p:cNvPr id="4" name="Picture 1" descr="C:\Users\admin\Desktop\download.png">
            <a:extLst>
              <a:ext uri="{FF2B5EF4-FFF2-40B4-BE49-F238E27FC236}">
                <a16:creationId xmlns:a16="http://schemas.microsoft.com/office/drawing/2014/main" id="{7989E493-5876-483B-8AE5-F7F3B09FFD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4815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209800" y="304801"/>
            <a:ext cx="8001000" cy="777875"/>
          </a:xfrm>
        </p:spPr>
        <p:txBody>
          <a:bodyPr/>
          <a:lstStyle/>
          <a:p>
            <a:pPr algn="just" eaLnBrk="1" hangingPunct="1"/>
            <a:r>
              <a:rPr lang="en-US" sz="3600" b="1" dirty="0">
                <a:latin typeface="Times New Roman" panose="02020603050405020304" pitchFamily="18" charset="0"/>
                <a:cs typeface="Times New Roman" panose="02020603050405020304" pitchFamily="18" charset="0"/>
              </a:rPr>
              <a:t>LASER P-I CHARACTERISTICS </a:t>
            </a:r>
          </a:p>
        </p:txBody>
      </p:sp>
      <p:pic>
        <p:nvPicPr>
          <p:cNvPr id="43011" name="Picture 4"/>
          <p:cNvPicPr>
            <a:picLocks noChangeAspect="1" noChangeArrowheads="1"/>
          </p:cNvPicPr>
          <p:nvPr/>
        </p:nvPicPr>
        <p:blipFill>
          <a:blip r:embed="rId3" cstate="print"/>
          <a:srcRect/>
          <a:stretch>
            <a:fillRect/>
          </a:stretch>
        </p:blipFill>
        <p:spPr bwMode="auto">
          <a:xfrm>
            <a:off x="2895600" y="1143000"/>
            <a:ext cx="6858000" cy="5513388"/>
          </a:xfrm>
          <a:prstGeom prst="rect">
            <a:avLst/>
          </a:prstGeom>
          <a:noFill/>
          <a:ln w="9525">
            <a:noFill/>
            <a:miter lim="800000"/>
            <a:headEnd/>
            <a:tailEnd/>
          </a:ln>
        </p:spPr>
      </p:pic>
      <p:sp>
        <p:nvSpPr>
          <p:cNvPr id="43012" name="Text Box 5"/>
          <p:cNvSpPr txBox="1">
            <a:spLocks noChangeArrowheads="1"/>
          </p:cNvSpPr>
          <p:nvPr/>
        </p:nvSpPr>
        <p:spPr bwMode="auto">
          <a:xfrm>
            <a:off x="3733801" y="3657600"/>
            <a:ext cx="1886927" cy="369332"/>
          </a:xfrm>
          <a:prstGeom prst="rect">
            <a:avLst/>
          </a:prstGeom>
          <a:noFill/>
          <a:ln w="12700">
            <a:noFill/>
            <a:miter lim="800000"/>
            <a:headEnd/>
            <a:tailEnd/>
          </a:ln>
        </p:spPr>
        <p:txBody>
          <a:bodyPr wrap="none">
            <a:spAutoFit/>
          </a:bodyPr>
          <a:lstStyle/>
          <a:p>
            <a:r>
              <a:rPr lang="en-US"/>
              <a:t>Threshold Current</a:t>
            </a:r>
          </a:p>
        </p:txBody>
      </p:sp>
      <p:sp>
        <p:nvSpPr>
          <p:cNvPr id="43013" name="Line 6"/>
          <p:cNvSpPr>
            <a:spLocks noChangeShapeType="1"/>
          </p:cNvSpPr>
          <p:nvPr/>
        </p:nvSpPr>
        <p:spPr bwMode="auto">
          <a:xfrm>
            <a:off x="5334000" y="4191000"/>
            <a:ext cx="838200" cy="1752600"/>
          </a:xfrm>
          <a:prstGeom prst="line">
            <a:avLst/>
          </a:prstGeom>
          <a:noFill/>
          <a:ln w="12700">
            <a:solidFill>
              <a:schemeClr val="tx1"/>
            </a:solidFill>
            <a:round/>
            <a:headEnd/>
            <a:tailEnd type="triangle" w="med" len="med"/>
          </a:ln>
        </p:spPr>
        <p:txBody>
          <a:bodyPr wrap="none"/>
          <a:lstStyle/>
          <a:p>
            <a:endParaRPr lang="en-CA"/>
          </a:p>
        </p:txBody>
      </p:sp>
      <p:sp>
        <p:nvSpPr>
          <p:cNvPr id="43014" name="Text Box 7"/>
          <p:cNvSpPr txBox="1">
            <a:spLocks noChangeArrowheads="1"/>
          </p:cNvSpPr>
          <p:nvPr/>
        </p:nvSpPr>
        <p:spPr bwMode="auto">
          <a:xfrm>
            <a:off x="3794126" y="1793876"/>
            <a:ext cx="2231701" cy="646331"/>
          </a:xfrm>
          <a:prstGeom prst="rect">
            <a:avLst/>
          </a:prstGeom>
          <a:noFill/>
          <a:ln w="12700">
            <a:noFill/>
            <a:miter lim="800000"/>
            <a:headEnd/>
            <a:tailEnd/>
          </a:ln>
        </p:spPr>
        <p:txBody>
          <a:bodyPr wrap="none">
            <a:spAutoFit/>
          </a:bodyPr>
          <a:lstStyle/>
          <a:p>
            <a:r>
              <a:rPr lang="en-US"/>
              <a:t>External Efficiency </a:t>
            </a:r>
          </a:p>
          <a:p>
            <a:r>
              <a:rPr lang="en-US"/>
              <a:t>Depends on the slope</a:t>
            </a:r>
          </a:p>
        </p:txBody>
      </p:sp>
      <p:sp>
        <p:nvSpPr>
          <p:cNvPr id="43015" name="Line 8"/>
          <p:cNvSpPr>
            <a:spLocks noChangeShapeType="1"/>
          </p:cNvSpPr>
          <p:nvPr/>
        </p:nvSpPr>
        <p:spPr bwMode="auto">
          <a:xfrm>
            <a:off x="5867400" y="2667000"/>
            <a:ext cx="838200" cy="1066800"/>
          </a:xfrm>
          <a:prstGeom prst="line">
            <a:avLst/>
          </a:prstGeom>
          <a:noFill/>
          <a:ln w="12700">
            <a:solidFill>
              <a:schemeClr val="tx1"/>
            </a:solidFill>
            <a:round/>
            <a:headEnd/>
            <a:tailEnd type="triangle" w="med" len="med"/>
          </a:ln>
        </p:spPr>
        <p:txBody>
          <a:bodyPr wrap="none"/>
          <a:lstStyle/>
          <a:p>
            <a:endParaRPr lang="en-CA"/>
          </a:p>
        </p:txBody>
      </p:sp>
      <p:sp>
        <p:nvSpPr>
          <p:cNvPr id="2" name="Date Placeholder 1">
            <a:extLst>
              <a:ext uri="{FF2B5EF4-FFF2-40B4-BE49-F238E27FC236}">
                <a16:creationId xmlns:a16="http://schemas.microsoft.com/office/drawing/2014/main" id="{D7E68A44-73E6-4893-B2A4-B9B6D44DD2E6}"/>
              </a:ext>
            </a:extLst>
          </p:cNvPr>
          <p:cNvSpPr>
            <a:spLocks noGrp="1"/>
          </p:cNvSpPr>
          <p:nvPr>
            <p:ph type="dt" sz="half" idx="10"/>
          </p:nvPr>
        </p:nvSpPr>
        <p:spPr/>
        <p:txBody>
          <a:bodyPr/>
          <a:lstStyle/>
          <a:p>
            <a:fld id="{AE409761-F1DC-492E-8D54-21E81F5BCAB8}" type="datetime1">
              <a:rPr lang="en-IN" smtClean="0"/>
              <a:t>21-08-2020</a:t>
            </a:fld>
            <a:endParaRPr lang="en-IN"/>
          </a:p>
        </p:txBody>
      </p:sp>
      <p:sp>
        <p:nvSpPr>
          <p:cNvPr id="3" name="Slide Number Placeholder 2">
            <a:extLst>
              <a:ext uri="{FF2B5EF4-FFF2-40B4-BE49-F238E27FC236}">
                <a16:creationId xmlns:a16="http://schemas.microsoft.com/office/drawing/2014/main" id="{60C52A40-0412-4413-911B-B5F3660891D7}"/>
              </a:ext>
            </a:extLst>
          </p:cNvPr>
          <p:cNvSpPr>
            <a:spLocks noGrp="1"/>
          </p:cNvSpPr>
          <p:nvPr>
            <p:ph type="sldNum" sz="quarter" idx="12"/>
          </p:nvPr>
        </p:nvSpPr>
        <p:spPr/>
        <p:txBody>
          <a:bodyPr/>
          <a:lstStyle/>
          <a:p>
            <a:fld id="{4E80FB81-280C-4A6D-BD2E-A204E96A7A94}" type="slidenum">
              <a:rPr lang="en-IN" smtClean="0"/>
              <a:t>43</a:t>
            </a:fld>
            <a:endParaRPr lang="en-IN"/>
          </a:p>
        </p:txBody>
      </p:sp>
      <p:pic>
        <p:nvPicPr>
          <p:cNvPr id="4" name="Picture 1" descr="C:\Users\admin\Desktop\download.png">
            <a:extLst>
              <a:ext uri="{FF2B5EF4-FFF2-40B4-BE49-F238E27FC236}">
                <a16:creationId xmlns:a16="http://schemas.microsoft.com/office/drawing/2014/main" id="{7FEED154-E10D-4CB5-9E53-3119C162C7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 y="365125"/>
            <a:ext cx="11747500" cy="765175"/>
          </a:xfrm>
        </p:spPr>
        <p:txBody>
          <a:bodyPr/>
          <a:lstStyle/>
          <a:p>
            <a:r>
              <a:rPr lang="en-IN" b="1" dirty="0">
                <a:latin typeface="Times New Roman" panose="02020603050405020304" pitchFamily="18" charset="0"/>
                <a:cs typeface="Times New Roman" panose="02020603050405020304" pitchFamily="18" charset="0"/>
              </a:rPr>
              <a:t>Vertical Cavity Surface Emitting Laser- VCSEL</a:t>
            </a:r>
          </a:p>
        </p:txBody>
      </p:sp>
      <p:sp>
        <p:nvSpPr>
          <p:cNvPr id="3" name="Content Placeholder 2"/>
          <p:cNvSpPr>
            <a:spLocks noGrp="1"/>
          </p:cNvSpPr>
          <p:nvPr>
            <p:ph idx="1"/>
          </p:nvPr>
        </p:nvSpPr>
        <p:spPr>
          <a:xfrm>
            <a:off x="838200" y="1130300"/>
            <a:ext cx="10515600" cy="5046663"/>
          </a:xfrm>
        </p:spPr>
        <p:txBody>
          <a:bodyPr>
            <a:normAutofit lnSpcReduction="10000"/>
          </a:bodyPr>
          <a:lstStyle/>
          <a:p>
            <a:pPr algn="just"/>
            <a:r>
              <a:rPr lang="en-IN" dirty="0">
                <a:latin typeface="Times New Roman" panose="02020603050405020304" pitchFamily="18" charset="0"/>
                <a:cs typeface="Times New Roman" panose="02020603050405020304" pitchFamily="18" charset="0"/>
              </a:rPr>
              <a:t>Vertical cavity means the structure (cavity) providing laser feedback is arrange in the vertical direction</a:t>
            </a:r>
          </a:p>
          <a:p>
            <a:pPr algn="just"/>
            <a:r>
              <a:rPr lang="en-IN" dirty="0">
                <a:latin typeface="Times New Roman" panose="02020603050405020304" pitchFamily="18" charset="0"/>
                <a:cs typeface="Times New Roman" panose="02020603050405020304" pitchFamily="18" charset="0"/>
              </a:rPr>
              <a:t>Surface emitting means the laser beam is emitted perpendicular to the wafer</a:t>
            </a:r>
          </a:p>
          <a:p>
            <a:pPr algn="just"/>
            <a:r>
              <a:rPr lang="en-IN" dirty="0">
                <a:latin typeface="Times New Roman" panose="02020603050405020304" pitchFamily="18" charset="0"/>
                <a:cs typeface="Times New Roman" panose="02020603050405020304" pitchFamily="18" charset="0"/>
              </a:rPr>
              <a:t>Semiconductor </a:t>
            </a:r>
            <a:r>
              <a:rPr lang="en-IN" dirty="0" err="1">
                <a:latin typeface="Times New Roman" panose="02020603050405020304" pitchFamily="18" charset="0"/>
                <a:cs typeface="Times New Roman" panose="02020603050405020304" pitchFamily="18" charset="0"/>
              </a:rPr>
              <a:t>heterostructure</a:t>
            </a:r>
            <a:r>
              <a:rPr lang="en-IN" dirty="0">
                <a:latin typeface="Times New Roman" panose="02020603050405020304" pitchFamily="18" charset="0"/>
                <a:cs typeface="Times New Roman" panose="02020603050405020304" pitchFamily="18" charset="0"/>
              </a:rPr>
              <a:t> forms an active region</a:t>
            </a:r>
          </a:p>
          <a:p>
            <a:pPr algn="just"/>
            <a:r>
              <a:rPr lang="en-IN" dirty="0">
                <a:latin typeface="Times New Roman" panose="02020603050405020304" pitchFamily="18" charset="0"/>
                <a:cs typeface="Times New Roman" panose="02020603050405020304" pitchFamily="18" charset="0"/>
              </a:rPr>
              <a:t>Several quantum wells are made within this active region to enhance light gain</a:t>
            </a:r>
          </a:p>
          <a:p>
            <a:pPr algn="just"/>
            <a:r>
              <a:rPr lang="en-IN" dirty="0">
                <a:latin typeface="Times New Roman" panose="02020603050405020304" pitchFamily="18" charset="0"/>
                <a:cs typeface="Times New Roman" panose="02020603050405020304" pitchFamily="18" charset="0"/>
              </a:rPr>
              <a:t>This region is placed between Bragg reflectors- the stacks of layers with alternate high and low refractive index material</a:t>
            </a:r>
          </a:p>
          <a:p>
            <a:pPr algn="just"/>
            <a:r>
              <a:rPr lang="en-IN" dirty="0">
                <a:latin typeface="Times New Roman" panose="02020603050405020304" pitchFamily="18" charset="0"/>
                <a:cs typeface="Times New Roman" panose="02020603050405020304" pitchFamily="18" charset="0"/>
              </a:rPr>
              <a:t>Each layer is </a:t>
            </a:r>
            <a:r>
              <a:rPr lang="el-GR" dirty="0">
                <a:latin typeface="Times New Roman" panose="02020603050405020304" pitchFamily="18" charset="0"/>
                <a:cs typeface="Times New Roman" panose="02020603050405020304" pitchFamily="18" charset="0"/>
              </a:rPr>
              <a:t>λ</a:t>
            </a:r>
            <a:r>
              <a:rPr lang="en-IN" dirty="0">
                <a:latin typeface="Times New Roman" panose="02020603050405020304" pitchFamily="18" charset="0"/>
                <a:cs typeface="Times New Roman" panose="02020603050405020304" pitchFamily="18" charset="0"/>
              </a:rPr>
              <a:t>/4 thick and made from GaAs (n=3.6) and </a:t>
            </a:r>
            <a:r>
              <a:rPr lang="en-IN" dirty="0" err="1">
                <a:latin typeface="Times New Roman" panose="02020603050405020304" pitchFamily="18" charset="0"/>
                <a:cs typeface="Times New Roman" panose="02020603050405020304" pitchFamily="18" charset="0"/>
              </a:rPr>
              <a:t>AlAs</a:t>
            </a:r>
            <a:r>
              <a:rPr lang="en-IN" dirty="0">
                <a:latin typeface="Times New Roman" panose="02020603050405020304" pitchFamily="18" charset="0"/>
                <a:cs typeface="Times New Roman" panose="02020603050405020304" pitchFamily="18" charset="0"/>
              </a:rPr>
              <a:t> (n=2.9)</a:t>
            </a:r>
          </a:p>
          <a:p>
            <a:pPr algn="just"/>
            <a:r>
              <a:rPr lang="en-IN" dirty="0">
                <a:latin typeface="Times New Roman" panose="02020603050405020304" pitchFamily="18" charset="0"/>
                <a:cs typeface="Times New Roman" panose="02020603050405020304" pitchFamily="18" charset="0"/>
              </a:rPr>
              <a:t>These layer work like high reflective mirror providing positive feedback</a:t>
            </a:r>
          </a:p>
          <a:p>
            <a:endParaRPr lang="en-IN" dirty="0"/>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CD9A8583-53E5-489B-A806-904D74D30088}"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44</a:t>
            </a:fld>
            <a:endParaRPr lang="en-IN"/>
          </a:p>
        </p:txBody>
      </p:sp>
    </p:spTree>
    <p:extLst>
      <p:ext uri="{BB962C8B-B14F-4D97-AF65-F5344CB8AC3E}">
        <p14:creationId xmlns:p14="http://schemas.microsoft.com/office/powerpoint/2010/main" val="33208858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 y="546100"/>
            <a:ext cx="11849100" cy="714375"/>
          </a:xfrm>
        </p:spPr>
        <p:txBody>
          <a:bodyPr/>
          <a:lstStyle/>
          <a:p>
            <a:r>
              <a:rPr lang="en-IN" b="1" dirty="0">
                <a:latin typeface="Times New Roman" panose="02020603050405020304" pitchFamily="18" charset="0"/>
                <a:cs typeface="Times New Roman" panose="02020603050405020304" pitchFamily="18" charset="0"/>
              </a:rPr>
              <a:t>Vertical Cavity Surface Emitting Laser- VCSEL</a:t>
            </a:r>
            <a:endParaRPr lang="en-IN" dirty="0"/>
          </a:p>
        </p:txBody>
      </p:sp>
      <p:pic>
        <p:nvPicPr>
          <p:cNvPr id="7" name="Content Placeholder 6"/>
          <p:cNvPicPr>
            <a:picLocks noGrp="1" noChangeAspect="1"/>
          </p:cNvPicPr>
          <p:nvPr>
            <p:ph idx="1"/>
          </p:nvPr>
        </p:nvPicPr>
        <p:blipFill>
          <a:blip r:embed="rId3"/>
          <a:stretch>
            <a:fillRect/>
          </a:stretch>
        </p:blipFill>
        <p:spPr>
          <a:xfrm>
            <a:off x="419100" y="1277107"/>
            <a:ext cx="11557000" cy="5444368"/>
          </a:xfrm>
          <a:prstGeom prst="rect">
            <a:avLst/>
          </a:prstGeom>
        </p:spPr>
      </p:pic>
      <p:pic>
        <p:nvPicPr>
          <p:cNvPr id="4" name="Picture 1"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5B8307EB-7D48-4370-A2D5-FDFABE344C68}"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45</a:t>
            </a:fld>
            <a:endParaRPr lang="en-IN"/>
          </a:p>
        </p:txBody>
      </p:sp>
    </p:spTree>
    <p:extLst>
      <p:ext uri="{BB962C8B-B14F-4D97-AF65-F5344CB8AC3E}">
        <p14:creationId xmlns:p14="http://schemas.microsoft.com/office/powerpoint/2010/main" val="40135074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365125"/>
            <a:ext cx="11938000" cy="803275"/>
          </a:xfrm>
        </p:spPr>
        <p:txBody>
          <a:bodyPr/>
          <a:lstStyle/>
          <a:p>
            <a:r>
              <a:rPr lang="en-IN" b="1" dirty="0">
                <a:latin typeface="Times New Roman" panose="02020603050405020304" pitchFamily="18" charset="0"/>
                <a:cs typeface="Times New Roman" panose="02020603050405020304" pitchFamily="18" charset="0"/>
              </a:rPr>
              <a:t>Vertical Cavity Surface Emitting Laser- VCSEL</a:t>
            </a:r>
            <a:endParaRPr lang="en-IN" dirty="0"/>
          </a:p>
        </p:txBody>
      </p:sp>
      <p:sp>
        <p:nvSpPr>
          <p:cNvPr id="3" name="Content Placeholder 2"/>
          <p:cNvSpPr>
            <a:spLocks noGrp="1"/>
          </p:cNvSpPr>
          <p:nvPr>
            <p:ph idx="1"/>
          </p:nvPr>
        </p:nvSpPr>
        <p:spPr>
          <a:xfrm>
            <a:off x="838200" y="1257300"/>
            <a:ext cx="10515600" cy="5099050"/>
          </a:xfrm>
        </p:spPr>
        <p:txBody>
          <a:bodyPr>
            <a:normAutofit/>
          </a:bodyPr>
          <a:lstStyle/>
          <a:p>
            <a:pPr marL="0" indent="0">
              <a:buNone/>
            </a:pPr>
            <a:r>
              <a:rPr lang="en-IN" dirty="0">
                <a:solidFill>
                  <a:srgbClr val="7030A0"/>
                </a:solidFill>
              </a:rPr>
              <a:t>Advantages</a:t>
            </a:r>
          </a:p>
          <a:p>
            <a:pPr algn="just"/>
            <a:r>
              <a:rPr lang="en-IN" dirty="0">
                <a:latin typeface="Times New Roman" panose="02020603050405020304" pitchFamily="18" charset="0"/>
                <a:cs typeface="Times New Roman" panose="02020603050405020304" pitchFamily="18" charset="0"/>
              </a:rPr>
              <a:t>Size of the resonant cavity is very small resulting in huge spacing between two adjacent longitudinal modes</a:t>
            </a:r>
          </a:p>
          <a:p>
            <a:pPr lvl="1" algn="just"/>
            <a:r>
              <a:rPr lang="en-IN" dirty="0">
                <a:latin typeface="Times New Roman" panose="02020603050405020304" pitchFamily="18" charset="0"/>
                <a:cs typeface="Times New Roman" panose="02020603050405020304" pitchFamily="18" charset="0"/>
              </a:rPr>
              <a:t>Only one mode can be within gain curve</a:t>
            </a:r>
          </a:p>
          <a:p>
            <a:pPr lvl="1" algn="just"/>
            <a:r>
              <a:rPr lang="en-IN" dirty="0">
                <a:latin typeface="Times New Roman" panose="02020603050405020304" pitchFamily="18" charset="0"/>
                <a:cs typeface="Times New Roman" panose="02020603050405020304" pitchFamily="18" charset="0"/>
              </a:rPr>
              <a:t>Operates in single mode regime</a:t>
            </a:r>
          </a:p>
          <a:p>
            <a:pPr algn="just"/>
            <a:r>
              <a:rPr lang="en-IN" dirty="0">
                <a:latin typeface="Times New Roman" panose="02020603050405020304" pitchFamily="18" charset="0"/>
                <a:cs typeface="Times New Roman" panose="02020603050405020304" pitchFamily="18" charset="0"/>
              </a:rPr>
              <a:t>Very small dimensions (cavity and diameter of active region is about 1 to 5µm and thickness is 25nm)</a:t>
            </a:r>
          </a:p>
          <a:p>
            <a:pPr lvl="1" algn="just"/>
            <a:r>
              <a:rPr lang="en-IN" dirty="0">
                <a:latin typeface="Times New Roman" panose="02020603050405020304" pitchFamily="18" charset="0"/>
                <a:cs typeface="Times New Roman" panose="02020603050405020304" pitchFamily="18" charset="0"/>
              </a:rPr>
              <a:t>Can fabricate many diodes on one substrate</a:t>
            </a:r>
          </a:p>
          <a:p>
            <a:pPr algn="just"/>
            <a:r>
              <a:rPr lang="en-IN" dirty="0">
                <a:latin typeface="Times New Roman" panose="02020603050405020304" pitchFamily="18" charset="0"/>
                <a:cs typeface="Times New Roman" panose="02020603050405020304" pitchFamily="18" charset="0"/>
              </a:rPr>
              <a:t>Low power consumption and high switching speed</a:t>
            </a:r>
          </a:p>
          <a:p>
            <a:pPr algn="just"/>
            <a:r>
              <a:rPr lang="en-IN" dirty="0">
                <a:latin typeface="Times New Roman" panose="02020603050405020304" pitchFamily="18" charset="0"/>
                <a:cs typeface="Times New Roman" panose="02020603050405020304" pitchFamily="18" charset="0"/>
              </a:rPr>
              <a:t>High current density at low current value</a:t>
            </a:r>
          </a:p>
          <a:p>
            <a:pPr algn="just"/>
            <a:r>
              <a:rPr lang="en-IN" dirty="0">
                <a:latin typeface="Times New Roman" panose="02020603050405020304" pitchFamily="18" charset="0"/>
                <a:cs typeface="Times New Roman" panose="02020603050405020304" pitchFamily="18" charset="0"/>
              </a:rPr>
              <a:t>Short lifetime leading to high modulation bandwidth</a:t>
            </a:r>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8C90383B-C25B-4281-84E6-9CF838950067}"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46</a:t>
            </a:fld>
            <a:endParaRPr lang="en-IN"/>
          </a:p>
        </p:txBody>
      </p:sp>
      <p:pic>
        <p:nvPicPr>
          <p:cNvPr id="8" name="Picture 7"/>
          <p:cNvPicPr>
            <a:picLocks noChangeAspect="1"/>
          </p:cNvPicPr>
          <p:nvPr/>
        </p:nvPicPr>
        <p:blipFill>
          <a:blip r:embed="rId4"/>
          <a:stretch>
            <a:fillRect/>
          </a:stretch>
        </p:blipFill>
        <p:spPr>
          <a:xfrm>
            <a:off x="8861882" y="3924033"/>
            <a:ext cx="2980411" cy="2343417"/>
          </a:xfrm>
          <a:prstGeom prst="rect">
            <a:avLst/>
          </a:prstGeom>
        </p:spPr>
      </p:pic>
    </p:spTree>
    <p:extLst>
      <p:ext uri="{BB962C8B-B14F-4D97-AF65-F5344CB8AC3E}">
        <p14:creationId xmlns:p14="http://schemas.microsoft.com/office/powerpoint/2010/main" val="11150262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365125"/>
            <a:ext cx="12077700" cy="727075"/>
          </a:xfrm>
        </p:spPr>
        <p:txBody>
          <a:bodyPr/>
          <a:lstStyle/>
          <a:p>
            <a:r>
              <a:rPr lang="en-IN" b="1" dirty="0">
                <a:latin typeface="Times New Roman" panose="02020603050405020304" pitchFamily="18" charset="0"/>
                <a:cs typeface="Times New Roman" panose="02020603050405020304" pitchFamily="18" charset="0"/>
              </a:rPr>
              <a:t>Vertical Cavity Surface Emitting Laser- VCSEL</a:t>
            </a:r>
            <a:endParaRPr lang="en-IN" dirty="0"/>
          </a:p>
        </p:txBody>
      </p:sp>
      <p:sp>
        <p:nvSpPr>
          <p:cNvPr id="3" name="Content Placeholder 2"/>
          <p:cNvSpPr>
            <a:spLocks noGrp="1"/>
          </p:cNvSpPr>
          <p:nvPr>
            <p:ph idx="1"/>
          </p:nvPr>
        </p:nvSpPr>
        <p:spPr>
          <a:xfrm>
            <a:off x="838200" y="1206500"/>
            <a:ext cx="10515600" cy="4970463"/>
          </a:xfrm>
        </p:spPr>
        <p:txBody>
          <a:bodyPr/>
          <a:lstStyle/>
          <a:p>
            <a:pPr algn="just"/>
            <a:r>
              <a:rPr lang="en-IN" dirty="0">
                <a:latin typeface="Times New Roman" panose="02020603050405020304" pitchFamily="18" charset="0"/>
                <a:cs typeface="Times New Roman" panose="02020603050405020304" pitchFamily="18" charset="0"/>
              </a:rPr>
              <a:t>VCSEL diode radiates a circular output beam in contrast to that radiated by edge emitting lasers</a:t>
            </a:r>
          </a:p>
          <a:p>
            <a:pPr algn="just"/>
            <a:r>
              <a:rPr lang="en-IN" dirty="0">
                <a:latin typeface="Times New Roman" panose="02020603050405020304" pitchFamily="18" charset="0"/>
                <a:cs typeface="Times New Roman" panose="02020603050405020304" pitchFamily="18" charset="0"/>
              </a:rPr>
              <a:t>Fabrication technology is very similar to that for electronic chips</a:t>
            </a:r>
          </a:p>
          <a:p>
            <a:pPr marL="0" indent="0" algn="just">
              <a:buNone/>
            </a:pPr>
            <a:r>
              <a:rPr lang="en-IN" dirty="0">
                <a:solidFill>
                  <a:srgbClr val="7030A0"/>
                </a:solidFill>
                <a:latin typeface="Times New Roman" panose="02020603050405020304" pitchFamily="18" charset="0"/>
                <a:cs typeface="Times New Roman" panose="02020603050405020304" pitchFamily="18" charset="0"/>
              </a:rPr>
              <a:t>Disadvantages</a:t>
            </a:r>
          </a:p>
          <a:p>
            <a:pPr algn="just"/>
            <a:r>
              <a:rPr lang="en-IN" dirty="0">
                <a:latin typeface="Times New Roman" panose="02020603050405020304" pitchFamily="18" charset="0"/>
                <a:cs typeface="Times New Roman" panose="02020603050405020304" pitchFamily="18" charset="0"/>
              </a:rPr>
              <a:t>Commercially available in the wavelength range no longer than 850nm</a:t>
            </a:r>
          </a:p>
          <a:p>
            <a:pPr algn="just"/>
            <a:endParaRPr lang="en-IN" dirty="0">
              <a:solidFill>
                <a:srgbClr val="7030A0"/>
              </a:solidFill>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Trend in VCSEL is to extend their operating wavelength to 1300nm and 1550nm</a:t>
            </a:r>
          </a:p>
          <a:p>
            <a:pPr algn="just"/>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7772DE6D-4AA5-4217-8B32-85F6DA77ADA9}"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47</a:t>
            </a:fld>
            <a:endParaRPr lang="en-IN"/>
          </a:p>
        </p:txBody>
      </p:sp>
    </p:spTree>
    <p:extLst>
      <p:ext uri="{BB962C8B-B14F-4D97-AF65-F5344CB8AC3E}">
        <p14:creationId xmlns:p14="http://schemas.microsoft.com/office/powerpoint/2010/main" val="34397555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Optical Amplifier</a:t>
            </a:r>
          </a:p>
        </p:txBody>
      </p:sp>
      <p:sp>
        <p:nvSpPr>
          <p:cNvPr id="3" name="Content Placeholder 2"/>
          <p:cNvSpPr>
            <a:spLocks noGrp="1"/>
          </p:cNvSpPr>
          <p:nvPr>
            <p:ph idx="1"/>
          </p:nvPr>
        </p:nvSpPr>
        <p:spPr>
          <a:xfrm>
            <a:off x="838200" y="1940943"/>
            <a:ext cx="10515600" cy="4236020"/>
          </a:xfrm>
        </p:spPr>
        <p:txBody>
          <a:bodyPr/>
          <a:lstStyle/>
          <a:p>
            <a:pPr marL="0" indent="0">
              <a:buNone/>
            </a:pPr>
            <a:r>
              <a:rPr lang="en-IN" dirty="0"/>
              <a:t>All Optical amplifiers increase the power level of incident light through a stimulated emission or an optical power transfer process.</a:t>
            </a:r>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F7637288-685B-423F-8743-47763231218E}"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48</a:t>
            </a:fld>
            <a:endParaRPr lang="en-IN"/>
          </a:p>
        </p:txBody>
      </p:sp>
      <p:pic>
        <p:nvPicPr>
          <p:cNvPr id="9" name="Picture 8">
            <a:extLst>
              <a:ext uri="{FF2B5EF4-FFF2-40B4-BE49-F238E27FC236}">
                <a16:creationId xmlns:a16="http://schemas.microsoft.com/office/drawing/2014/main" id="{80F45168-B50B-4DEE-ABB4-8DE411489D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096881"/>
            <a:ext cx="6553200"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CC7B6653-E0E2-4F84-9B0C-06E36CB481E2}"/>
              </a:ext>
            </a:extLst>
          </p:cNvPr>
          <p:cNvSpPr txBox="1"/>
          <p:nvPr/>
        </p:nvSpPr>
        <p:spPr>
          <a:xfrm>
            <a:off x="2670544" y="5854368"/>
            <a:ext cx="6092456" cy="369332"/>
          </a:xfrm>
          <a:prstGeom prst="rect">
            <a:avLst/>
          </a:prstGeom>
          <a:noFill/>
        </p:spPr>
        <p:txBody>
          <a:bodyPr wrap="square">
            <a:spAutoFit/>
          </a:bodyPr>
          <a:lstStyle/>
          <a:p>
            <a:r>
              <a:rPr lang="en-US" altLang="en-US" sz="1800" dirty="0"/>
              <a:t>Fig.: Generic optical amplifier</a:t>
            </a:r>
            <a:endParaRPr lang="en-IN" dirty="0"/>
          </a:p>
        </p:txBody>
      </p:sp>
    </p:spTree>
    <p:extLst>
      <p:ext uri="{BB962C8B-B14F-4D97-AF65-F5344CB8AC3E}">
        <p14:creationId xmlns:p14="http://schemas.microsoft.com/office/powerpoint/2010/main" val="487005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0BA38E-DB62-4700-BC65-D627269C41A2}"/>
              </a:ext>
            </a:extLst>
          </p:cNvPr>
          <p:cNvSpPr>
            <a:spLocks noGrp="1"/>
          </p:cNvSpPr>
          <p:nvPr>
            <p:ph type="dt" sz="half" idx="10"/>
          </p:nvPr>
        </p:nvSpPr>
        <p:spPr/>
        <p:txBody>
          <a:bodyPr/>
          <a:lstStyle/>
          <a:p>
            <a:fld id="{03BD5442-319D-4BA6-9F8B-3A5ED02E0C5C}" type="datetime1">
              <a:rPr lang="en-IN" smtClean="0"/>
              <a:t>21-08-2020</a:t>
            </a:fld>
            <a:endParaRPr lang="en-IN"/>
          </a:p>
        </p:txBody>
      </p:sp>
      <p:sp>
        <p:nvSpPr>
          <p:cNvPr id="3" name="Slide Number Placeholder 2">
            <a:extLst>
              <a:ext uri="{FF2B5EF4-FFF2-40B4-BE49-F238E27FC236}">
                <a16:creationId xmlns:a16="http://schemas.microsoft.com/office/drawing/2014/main" id="{CCFD83F1-D64D-4784-A42C-89E3EDD6E597}"/>
              </a:ext>
            </a:extLst>
          </p:cNvPr>
          <p:cNvSpPr>
            <a:spLocks noGrp="1"/>
          </p:cNvSpPr>
          <p:nvPr>
            <p:ph type="sldNum" sz="quarter" idx="12"/>
          </p:nvPr>
        </p:nvSpPr>
        <p:spPr/>
        <p:txBody>
          <a:bodyPr/>
          <a:lstStyle/>
          <a:p>
            <a:fld id="{4E80FB81-280C-4A6D-BD2E-A204E96A7A94}" type="slidenum">
              <a:rPr lang="en-IN" smtClean="0"/>
              <a:t>49</a:t>
            </a:fld>
            <a:endParaRPr lang="en-IN"/>
          </a:p>
        </p:txBody>
      </p:sp>
      <p:sp>
        <p:nvSpPr>
          <p:cNvPr id="6" name="TextBox 5">
            <a:extLst>
              <a:ext uri="{FF2B5EF4-FFF2-40B4-BE49-F238E27FC236}">
                <a16:creationId xmlns:a16="http://schemas.microsoft.com/office/drawing/2014/main" id="{15414D56-2BB5-4ADD-AEA5-299E9E712B72}"/>
              </a:ext>
            </a:extLst>
          </p:cNvPr>
          <p:cNvSpPr txBox="1"/>
          <p:nvPr/>
        </p:nvSpPr>
        <p:spPr>
          <a:xfrm>
            <a:off x="279991" y="779981"/>
            <a:ext cx="11632017" cy="4467633"/>
          </a:xfrm>
          <a:prstGeom prst="rect">
            <a:avLst/>
          </a:prstGeom>
          <a:noFill/>
        </p:spPr>
        <p:txBody>
          <a:bodyPr wrap="square">
            <a:spAutoFit/>
          </a:bodyPr>
          <a:lstStyle/>
          <a:p>
            <a:pPr marL="831850" indent="-457200" algn="just">
              <a:spcBef>
                <a:spcPct val="0"/>
              </a:spcBef>
              <a:buFont typeface="Arial" panose="020B0604020202020204" pitchFamily="34" charset="0"/>
              <a:buChar char="•"/>
            </a:pPr>
            <a:r>
              <a:rPr lang="en-US" sz="3200" spc="30" dirty="0">
                <a:solidFill>
                  <a:srgbClr val="0A0A0A"/>
                </a:solidFill>
                <a:latin typeface="Times New Roman"/>
                <a:cs typeface="Times New Roman"/>
              </a:rPr>
              <a:t>The	</a:t>
            </a:r>
            <a:r>
              <a:rPr lang="en-US" sz="3200" spc="10" dirty="0">
                <a:solidFill>
                  <a:srgbClr val="0A0A0A"/>
                </a:solidFill>
                <a:latin typeface="Times New Roman"/>
                <a:cs typeface="Times New Roman"/>
              </a:rPr>
              <a:t>device	absorbs	</a:t>
            </a:r>
            <a:r>
              <a:rPr lang="en-US" sz="3200" spc="55" dirty="0">
                <a:solidFill>
                  <a:srgbClr val="0A0A0A"/>
                </a:solidFill>
                <a:latin typeface="Times New Roman"/>
                <a:cs typeface="Times New Roman"/>
              </a:rPr>
              <a:t>e</a:t>
            </a:r>
            <a:r>
              <a:rPr lang="en-US" sz="3200" spc="-10" dirty="0">
                <a:solidFill>
                  <a:srgbClr val="0A0A0A"/>
                </a:solidFill>
                <a:latin typeface="Times New Roman"/>
                <a:cs typeface="Times New Roman"/>
              </a:rPr>
              <a:t>n</a:t>
            </a:r>
            <a:r>
              <a:rPr lang="en-US" sz="3200" dirty="0">
                <a:solidFill>
                  <a:srgbClr val="0A0A0A"/>
                </a:solidFill>
                <a:latin typeface="Times New Roman"/>
                <a:cs typeface="Times New Roman"/>
              </a:rPr>
              <a:t>ergy	</a:t>
            </a:r>
            <a:r>
              <a:rPr lang="en-US" sz="3200" spc="25" dirty="0">
                <a:solidFill>
                  <a:srgbClr val="0A0A0A"/>
                </a:solidFill>
                <a:latin typeface="Times New Roman"/>
                <a:cs typeface="Times New Roman"/>
              </a:rPr>
              <a:t>sup</a:t>
            </a:r>
            <a:r>
              <a:rPr lang="en-US" sz="3200" spc="-20" dirty="0">
                <a:solidFill>
                  <a:srgbClr val="0A0A0A"/>
                </a:solidFill>
                <a:latin typeface="Times New Roman"/>
                <a:cs typeface="Times New Roman"/>
              </a:rPr>
              <a:t>p</a:t>
            </a:r>
            <a:r>
              <a:rPr lang="en-US" sz="3200" spc="20" dirty="0">
                <a:solidFill>
                  <a:srgbClr val="0A0A0A"/>
                </a:solidFill>
                <a:latin typeface="Times New Roman"/>
                <a:cs typeface="Times New Roman"/>
              </a:rPr>
              <a:t>lied</a:t>
            </a:r>
            <a:r>
              <a:rPr lang="en-US" sz="3200" spc="20" dirty="0">
                <a:solidFill>
                  <a:srgbClr val="0A0A0A"/>
                </a:solidFill>
                <a:latin typeface="Times New Roman" panose="02020603050405020304" pitchFamily="18" charset="0"/>
                <a:cs typeface="Times New Roman" panose="02020603050405020304" pitchFamily="18" charset="0"/>
              </a:rPr>
              <a:t> f</a:t>
            </a:r>
            <a:r>
              <a:rPr lang="en-US" altLang="en-US" sz="3200" dirty="0">
                <a:latin typeface="Times New Roman" panose="02020603050405020304" pitchFamily="18" charset="0"/>
                <a:cs typeface="Times New Roman" panose="02020603050405020304" pitchFamily="18" charset="0"/>
              </a:rPr>
              <a:t>rom a external source called pump</a:t>
            </a:r>
          </a:p>
          <a:p>
            <a:pPr marL="831850" indent="-457200" algn="just" eaLnBrk="1" hangingPunct="1">
              <a:lnSpc>
                <a:spcPts val="3450"/>
              </a:lnSpc>
              <a:spcBef>
                <a:spcPts val="900"/>
              </a:spcBef>
              <a:buClr>
                <a:srgbClr val="0A0A0A"/>
              </a:buClr>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The   pump   supplies  energy   to   electrons   in   an active medium which raises them to higher energy levels to produce population inversion</a:t>
            </a:r>
          </a:p>
          <a:p>
            <a:pPr marL="831850" indent="-457200" algn="just" eaLnBrk="1" hangingPunct="1">
              <a:lnSpc>
                <a:spcPct val="94000"/>
              </a:lnSpc>
              <a:spcBef>
                <a:spcPts val="638"/>
              </a:spcBef>
              <a:buClr>
                <a:srgbClr val="0A0A0A"/>
              </a:buClr>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An   incoming   signal   photon   will  trigger   these excited electrons to drop to lower levels through a stimulated  emission process and emits photons  of equal  energy.  The  result  is  an  amplified  optical signal</a:t>
            </a:r>
          </a:p>
        </p:txBody>
      </p:sp>
      <p:pic>
        <p:nvPicPr>
          <p:cNvPr id="11" name="Picture 1" descr="C:\Users\admin\Desktop\download.png">
            <a:extLst>
              <a:ext uri="{FF2B5EF4-FFF2-40B4-BE49-F238E27FC236}">
                <a16:creationId xmlns:a16="http://schemas.microsoft.com/office/drawing/2014/main" id="{2F4A3C32-B233-4A51-8B8C-64C19FBFA1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E319C162-A960-465B-849D-8447790C7842}"/>
              </a:ext>
            </a:extLst>
          </p:cNvPr>
          <p:cNvSpPr txBox="1"/>
          <p:nvPr/>
        </p:nvSpPr>
        <p:spPr>
          <a:xfrm>
            <a:off x="1020417" y="273050"/>
            <a:ext cx="7222435"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Optical Amplifier</a:t>
            </a:r>
            <a:endParaRPr lang="en-IN" sz="2800" dirty="0"/>
          </a:p>
        </p:txBody>
      </p:sp>
    </p:spTree>
    <p:extLst>
      <p:ext uri="{BB962C8B-B14F-4D97-AF65-F5344CB8AC3E}">
        <p14:creationId xmlns:p14="http://schemas.microsoft.com/office/powerpoint/2010/main" val="23281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875"/>
          </a:xfrm>
        </p:spPr>
        <p:txBody>
          <a:bodyPr>
            <a:normAutofit fontScale="90000"/>
          </a:bodyPr>
          <a:lstStyle/>
          <a:p>
            <a:r>
              <a:rPr lang="en-IN" b="1" dirty="0">
                <a:latin typeface="Times New Roman" panose="02020603050405020304" pitchFamily="18" charset="0"/>
                <a:cs typeface="Times New Roman" panose="02020603050405020304" pitchFamily="18" charset="0"/>
              </a:rPr>
              <a:t>LED Structures</a:t>
            </a:r>
            <a:endParaRPr lang="en-IN" dirty="0"/>
          </a:p>
        </p:txBody>
      </p:sp>
      <p:sp>
        <p:nvSpPr>
          <p:cNvPr id="3" name="Content Placeholder 2"/>
          <p:cNvSpPr>
            <a:spLocks noGrp="1"/>
          </p:cNvSpPr>
          <p:nvPr>
            <p:ph idx="1"/>
          </p:nvPr>
        </p:nvSpPr>
        <p:spPr>
          <a:xfrm>
            <a:off x="838200" y="911225"/>
            <a:ext cx="10515600" cy="5265737"/>
          </a:xfrm>
        </p:spPr>
        <p:txBody>
          <a:bodyPr>
            <a:normAutofit/>
          </a:bodyPr>
          <a:lstStyle/>
          <a:p>
            <a:pPr algn="just"/>
            <a:r>
              <a:rPr lang="en-IN" dirty="0">
                <a:latin typeface="Times New Roman" panose="02020603050405020304" pitchFamily="18" charset="0"/>
                <a:cs typeface="Times New Roman" panose="02020603050405020304" pitchFamily="18" charset="0"/>
              </a:rPr>
              <a:t>The bandgap differences of adjacent layers confine the charge carriers </a:t>
            </a:r>
          </a:p>
          <a:p>
            <a:pPr algn="just"/>
            <a:r>
              <a:rPr lang="en-IN" dirty="0">
                <a:latin typeface="Times New Roman" panose="02020603050405020304" pitchFamily="18" charset="0"/>
                <a:cs typeface="Times New Roman" panose="02020603050405020304" pitchFamily="18" charset="0"/>
              </a:rPr>
              <a:t>Difference in the indices of refraction of adjoining layers confine the optical field to the central active layer</a:t>
            </a:r>
          </a:p>
          <a:p>
            <a:pPr algn="just"/>
            <a:r>
              <a:rPr lang="en-IN" dirty="0">
                <a:latin typeface="Times New Roman" panose="02020603050405020304" pitchFamily="18" charset="0"/>
                <a:cs typeface="Times New Roman" panose="02020603050405020304" pitchFamily="18" charset="0"/>
              </a:rPr>
              <a:t>Dual confinement leads to both high efficiency and high radiance</a:t>
            </a:r>
          </a:p>
          <a:p>
            <a:pPr algn="just"/>
            <a:r>
              <a:rPr lang="en-IN" dirty="0">
                <a:latin typeface="Times New Roman" panose="02020603050405020304" pitchFamily="18" charset="0"/>
                <a:cs typeface="Times New Roman" panose="02020603050405020304" pitchFamily="18" charset="0"/>
              </a:rPr>
              <a:t>Other parameters influencing the device performance</a:t>
            </a:r>
          </a:p>
          <a:p>
            <a:pPr lvl="1" algn="just"/>
            <a:r>
              <a:rPr lang="en-IN" sz="2700" dirty="0">
                <a:latin typeface="Times New Roman" panose="02020603050405020304" pitchFamily="18" charset="0"/>
                <a:cs typeface="Times New Roman" panose="02020603050405020304" pitchFamily="18" charset="0"/>
              </a:rPr>
              <a:t>Optical absorption in active region</a:t>
            </a:r>
          </a:p>
          <a:p>
            <a:pPr lvl="1" algn="just"/>
            <a:r>
              <a:rPr lang="en-IN" sz="2700" dirty="0">
                <a:latin typeface="Times New Roman" panose="02020603050405020304" pitchFamily="18" charset="0"/>
                <a:cs typeface="Times New Roman" panose="02020603050405020304" pitchFamily="18" charset="0"/>
              </a:rPr>
              <a:t>Carrier recombination at the </a:t>
            </a:r>
            <a:r>
              <a:rPr lang="en-IN" sz="2700" dirty="0" err="1">
                <a:latin typeface="Times New Roman" panose="02020603050405020304" pitchFamily="18" charset="0"/>
                <a:cs typeface="Times New Roman" panose="02020603050405020304" pitchFamily="18" charset="0"/>
              </a:rPr>
              <a:t>heterostructure</a:t>
            </a:r>
            <a:r>
              <a:rPr lang="en-IN" sz="2700" dirty="0">
                <a:latin typeface="Times New Roman" panose="02020603050405020304" pitchFamily="18" charset="0"/>
                <a:cs typeface="Times New Roman" panose="02020603050405020304" pitchFamily="18" charset="0"/>
              </a:rPr>
              <a:t> interface</a:t>
            </a:r>
          </a:p>
          <a:p>
            <a:pPr lvl="1" algn="just"/>
            <a:r>
              <a:rPr lang="en-IN" sz="2700" dirty="0">
                <a:latin typeface="Times New Roman" panose="02020603050405020304" pitchFamily="18" charset="0"/>
                <a:cs typeface="Times New Roman" panose="02020603050405020304" pitchFamily="18" charset="0"/>
              </a:rPr>
              <a:t>Doping concentration of active layer</a:t>
            </a:r>
          </a:p>
          <a:p>
            <a:pPr lvl="1" algn="just"/>
            <a:r>
              <a:rPr lang="en-IN" sz="2700" dirty="0">
                <a:latin typeface="Times New Roman" panose="02020603050405020304" pitchFamily="18" charset="0"/>
                <a:cs typeface="Times New Roman" panose="02020603050405020304" pitchFamily="18" charset="0"/>
              </a:rPr>
              <a:t>Injection carrier density</a:t>
            </a:r>
          </a:p>
          <a:p>
            <a:pPr lvl="1" algn="just"/>
            <a:r>
              <a:rPr lang="en-IN" sz="2700" dirty="0">
                <a:latin typeface="Times New Roman" panose="02020603050405020304" pitchFamily="18" charset="0"/>
                <a:cs typeface="Times New Roman" panose="02020603050405020304" pitchFamily="18" charset="0"/>
              </a:rPr>
              <a:t>Active layer thickness</a:t>
            </a:r>
          </a:p>
          <a:p>
            <a:r>
              <a:rPr lang="en-IN" sz="2700" dirty="0">
                <a:latin typeface="Times New Roman" panose="02020603050405020304" pitchFamily="18" charset="0"/>
                <a:cs typeface="Times New Roman" panose="02020603050405020304" pitchFamily="18" charset="0"/>
              </a:rPr>
              <a:t>Two basic configurations</a:t>
            </a:r>
          </a:p>
          <a:p>
            <a:endParaRPr lang="en-IN" sz="2700" dirty="0">
              <a:latin typeface="Times New Roman" panose="02020603050405020304" pitchFamily="18" charset="0"/>
              <a:cs typeface="Times New Roman" panose="02020603050405020304" pitchFamily="18" charset="0"/>
            </a:endParaRPr>
          </a:p>
          <a:p>
            <a:pPr lvl="1"/>
            <a:endParaRPr lang="en-IN" sz="2700" dirty="0">
              <a:latin typeface="Times New Roman" panose="02020603050405020304" pitchFamily="18" charset="0"/>
              <a:cs typeface="Times New Roman" panose="02020603050405020304" pitchFamily="18" charset="0"/>
            </a:endParaRPr>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3518E9BB-4316-4516-9506-8207E5562EE0}"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5</a:t>
            </a:fld>
            <a:endParaRPr lang="en-IN"/>
          </a:p>
        </p:txBody>
      </p:sp>
      <p:sp>
        <p:nvSpPr>
          <p:cNvPr id="7" name="TextBox 6"/>
          <p:cNvSpPr txBox="1"/>
          <p:nvPr/>
        </p:nvSpPr>
        <p:spPr>
          <a:xfrm>
            <a:off x="6096000" y="5167252"/>
            <a:ext cx="327660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Surface Emitter</a:t>
            </a:r>
          </a:p>
        </p:txBody>
      </p:sp>
      <p:sp>
        <p:nvSpPr>
          <p:cNvPr id="8" name="TextBox 7"/>
          <p:cNvSpPr txBox="1"/>
          <p:nvPr/>
        </p:nvSpPr>
        <p:spPr>
          <a:xfrm>
            <a:off x="6096000" y="5746750"/>
            <a:ext cx="251460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Edge Emitter</a:t>
            </a:r>
          </a:p>
        </p:txBody>
      </p:sp>
      <p:cxnSp>
        <p:nvCxnSpPr>
          <p:cNvPr id="10" name="Straight Arrow Connector 9"/>
          <p:cNvCxnSpPr>
            <a:endCxn id="7" idx="1"/>
          </p:cNvCxnSpPr>
          <p:nvPr/>
        </p:nvCxnSpPr>
        <p:spPr>
          <a:xfrm flipV="1">
            <a:off x="4775200" y="5367307"/>
            <a:ext cx="1320800" cy="379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8" idx="1"/>
          </p:cNvCxnSpPr>
          <p:nvPr/>
        </p:nvCxnSpPr>
        <p:spPr>
          <a:xfrm>
            <a:off x="4800600" y="5746750"/>
            <a:ext cx="1295400" cy="200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13859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92806F-960D-462C-8A57-1229FF3158AE}"/>
              </a:ext>
            </a:extLst>
          </p:cNvPr>
          <p:cNvSpPr>
            <a:spLocks noGrp="1"/>
          </p:cNvSpPr>
          <p:nvPr>
            <p:ph type="dt" sz="half" idx="10"/>
          </p:nvPr>
        </p:nvSpPr>
        <p:spPr/>
        <p:txBody>
          <a:bodyPr/>
          <a:lstStyle/>
          <a:p>
            <a:fld id="{8CD3D91C-FB48-4024-928E-3DFA86CA1428}" type="datetime1">
              <a:rPr lang="en-IN" smtClean="0"/>
              <a:t>21-08-2020</a:t>
            </a:fld>
            <a:endParaRPr lang="en-IN"/>
          </a:p>
        </p:txBody>
      </p:sp>
      <p:sp>
        <p:nvSpPr>
          <p:cNvPr id="3" name="Slide Number Placeholder 2">
            <a:extLst>
              <a:ext uri="{FF2B5EF4-FFF2-40B4-BE49-F238E27FC236}">
                <a16:creationId xmlns:a16="http://schemas.microsoft.com/office/drawing/2014/main" id="{35625C58-3673-4B52-AB3D-E524F113C68C}"/>
              </a:ext>
            </a:extLst>
          </p:cNvPr>
          <p:cNvSpPr>
            <a:spLocks noGrp="1"/>
          </p:cNvSpPr>
          <p:nvPr>
            <p:ph type="sldNum" sz="quarter" idx="12"/>
          </p:nvPr>
        </p:nvSpPr>
        <p:spPr/>
        <p:txBody>
          <a:bodyPr/>
          <a:lstStyle/>
          <a:p>
            <a:fld id="{4E80FB81-280C-4A6D-BD2E-A204E96A7A94}" type="slidenum">
              <a:rPr lang="en-IN" smtClean="0"/>
              <a:t>50</a:t>
            </a:fld>
            <a:endParaRPr lang="en-IN"/>
          </a:p>
        </p:txBody>
      </p:sp>
      <p:sp>
        <p:nvSpPr>
          <p:cNvPr id="7" name="TextBox 6">
            <a:extLst>
              <a:ext uri="{FF2B5EF4-FFF2-40B4-BE49-F238E27FC236}">
                <a16:creationId xmlns:a16="http://schemas.microsoft.com/office/drawing/2014/main" id="{398FCB54-9618-4F13-A500-2C5096593BC6}"/>
              </a:ext>
            </a:extLst>
          </p:cNvPr>
          <p:cNvSpPr txBox="1"/>
          <p:nvPr/>
        </p:nvSpPr>
        <p:spPr>
          <a:xfrm>
            <a:off x="450376" y="538218"/>
            <a:ext cx="10754436" cy="707886"/>
          </a:xfrm>
          <a:prstGeom prst="rect">
            <a:avLst/>
          </a:prstGeom>
          <a:noFill/>
        </p:spPr>
        <p:txBody>
          <a:bodyPr wrap="square">
            <a:spAutoFit/>
          </a:bodyPr>
          <a:lstStyle/>
          <a:p>
            <a:pPr algn="just"/>
            <a:r>
              <a:rPr lang="en-IN" sz="4000" b="1" spc="-10" dirty="0">
                <a:latin typeface="Times New Roman" panose="02020603050405020304" pitchFamily="18" charset="0"/>
                <a:cs typeface="Times New Roman" panose="02020603050405020304" pitchFamily="18" charset="0"/>
              </a:rPr>
              <a:t>DIFFERENT AMPLIFIER</a:t>
            </a:r>
            <a:r>
              <a:rPr lang="en-IN" sz="4000" b="1" spc="30" dirty="0">
                <a:latin typeface="Times New Roman" panose="02020603050405020304" pitchFamily="18" charset="0"/>
                <a:cs typeface="Times New Roman" panose="02020603050405020304" pitchFamily="18" charset="0"/>
              </a:rPr>
              <a:t> </a:t>
            </a:r>
            <a:r>
              <a:rPr lang="en-IN" sz="4000" b="1" spc="-10" dirty="0">
                <a:latin typeface="Times New Roman" panose="02020603050405020304" pitchFamily="18" charset="0"/>
                <a:cs typeface="Times New Roman" panose="02020603050405020304" pitchFamily="18" charset="0"/>
              </a:rPr>
              <a:t>CONFIGURATION</a:t>
            </a:r>
            <a:endParaRPr lang="en-IN" sz="40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D91CB08-A21C-42B2-8B16-089F53955D9A}"/>
              </a:ext>
            </a:extLst>
          </p:cNvPr>
          <p:cNvSpPr txBox="1"/>
          <p:nvPr/>
        </p:nvSpPr>
        <p:spPr>
          <a:xfrm>
            <a:off x="1232452" y="1480431"/>
            <a:ext cx="6096000" cy="1636345"/>
          </a:xfrm>
          <a:prstGeom prst="rect">
            <a:avLst/>
          </a:prstGeom>
          <a:noFill/>
        </p:spPr>
        <p:txBody>
          <a:bodyPr wrap="square">
            <a:spAutoFit/>
          </a:bodyPr>
          <a:lstStyle/>
          <a:p>
            <a:pPr marL="297815" indent="-285750">
              <a:lnSpc>
                <a:spcPct val="100000"/>
              </a:lnSpc>
              <a:spcBef>
                <a:spcPts val="1789"/>
              </a:spcBef>
              <a:buClr>
                <a:srgbClr val="0100FF"/>
              </a:buClr>
              <a:buFont typeface="Arial" panose="020B0604020202020204" pitchFamily="34" charset="0"/>
              <a:buChar char="•"/>
              <a:tabLst>
                <a:tab pos="355600" algn="l"/>
                <a:tab pos="356235" algn="l"/>
              </a:tabLst>
            </a:pPr>
            <a:r>
              <a:rPr lang="en-US" sz="2400" spc="-5" dirty="0">
                <a:latin typeface="Times New Roman"/>
                <a:cs typeface="Times New Roman"/>
              </a:rPr>
              <a:t>Power</a:t>
            </a:r>
            <a:r>
              <a:rPr lang="en-US" sz="2400" spc="-75" dirty="0">
                <a:latin typeface="Times New Roman"/>
                <a:cs typeface="Times New Roman"/>
              </a:rPr>
              <a:t> </a:t>
            </a:r>
            <a:r>
              <a:rPr lang="en-US" sz="2400" spc="-5" dirty="0">
                <a:latin typeface="Times New Roman"/>
                <a:cs typeface="Times New Roman"/>
              </a:rPr>
              <a:t>amplifier</a:t>
            </a:r>
            <a:endParaRPr lang="en-US" sz="2400" dirty="0">
              <a:latin typeface="Times New Roman"/>
              <a:cs typeface="Times New Roman"/>
            </a:endParaRPr>
          </a:p>
          <a:p>
            <a:pPr marL="297816" indent="-285750">
              <a:lnSpc>
                <a:spcPct val="100000"/>
              </a:lnSpc>
              <a:spcBef>
                <a:spcPts val="1689"/>
              </a:spcBef>
              <a:buClr>
                <a:srgbClr val="FE3300"/>
              </a:buClr>
              <a:buFont typeface="Arial" panose="020B0604020202020204" pitchFamily="34" charset="0"/>
              <a:buChar char="•"/>
              <a:tabLst>
                <a:tab pos="444500" algn="l"/>
                <a:tab pos="445134" algn="l"/>
              </a:tabLst>
            </a:pPr>
            <a:r>
              <a:rPr lang="en-US" sz="2400" spc="-5" dirty="0">
                <a:latin typeface="Times New Roman"/>
                <a:cs typeface="Times New Roman"/>
              </a:rPr>
              <a:t>In-line</a:t>
            </a:r>
            <a:r>
              <a:rPr lang="en-US" sz="2400" spc="-50" dirty="0">
                <a:latin typeface="Times New Roman"/>
                <a:cs typeface="Times New Roman"/>
              </a:rPr>
              <a:t> </a:t>
            </a:r>
            <a:r>
              <a:rPr lang="en-US" sz="2400" spc="-5" dirty="0">
                <a:latin typeface="Times New Roman"/>
                <a:cs typeface="Times New Roman"/>
              </a:rPr>
              <a:t>amplifier</a:t>
            </a:r>
            <a:endParaRPr lang="en-US" sz="2400" dirty="0">
              <a:latin typeface="Times New Roman"/>
              <a:cs typeface="Times New Roman"/>
            </a:endParaRPr>
          </a:p>
          <a:p>
            <a:pPr marL="297816" indent="-285750">
              <a:lnSpc>
                <a:spcPct val="100000"/>
              </a:lnSpc>
              <a:spcBef>
                <a:spcPts val="1689"/>
              </a:spcBef>
              <a:buClr>
                <a:srgbClr val="010000"/>
              </a:buClr>
              <a:buFont typeface="Arial" panose="020B0604020202020204" pitchFamily="34" charset="0"/>
              <a:buChar char="•"/>
              <a:tabLst>
                <a:tab pos="444500" algn="l"/>
                <a:tab pos="445134" algn="l"/>
              </a:tabLst>
            </a:pPr>
            <a:r>
              <a:rPr lang="en-US" sz="2400" spc="-5" dirty="0">
                <a:latin typeface="Times New Roman"/>
                <a:cs typeface="Times New Roman"/>
              </a:rPr>
              <a:t>Preamplifier</a:t>
            </a:r>
            <a:endParaRPr lang="en-US" sz="2400" dirty="0">
              <a:latin typeface="Times New Roman"/>
              <a:cs typeface="Times New Roman"/>
            </a:endParaRPr>
          </a:p>
        </p:txBody>
      </p:sp>
      <p:pic>
        <p:nvPicPr>
          <p:cNvPr id="47" name="Picture 46">
            <a:extLst>
              <a:ext uri="{FF2B5EF4-FFF2-40B4-BE49-F238E27FC236}">
                <a16:creationId xmlns:a16="http://schemas.microsoft.com/office/drawing/2014/main" id="{D8A3B8ED-274D-495F-AA97-4B53A8640F54}"/>
              </a:ext>
            </a:extLst>
          </p:cNvPr>
          <p:cNvPicPr>
            <a:picLocks noChangeAspect="1"/>
          </p:cNvPicPr>
          <p:nvPr/>
        </p:nvPicPr>
        <p:blipFill>
          <a:blip r:embed="rId2"/>
          <a:stretch>
            <a:fillRect/>
          </a:stretch>
        </p:blipFill>
        <p:spPr>
          <a:xfrm>
            <a:off x="552894" y="3713068"/>
            <a:ext cx="4720856" cy="2082297"/>
          </a:xfrm>
          <a:prstGeom prst="rect">
            <a:avLst/>
          </a:prstGeom>
        </p:spPr>
      </p:pic>
      <p:sp>
        <p:nvSpPr>
          <p:cNvPr id="49" name="object 3">
            <a:extLst>
              <a:ext uri="{FF2B5EF4-FFF2-40B4-BE49-F238E27FC236}">
                <a16:creationId xmlns:a16="http://schemas.microsoft.com/office/drawing/2014/main" id="{6BCD5543-7F4F-4A9B-83BB-CBB9A23DF9AA}"/>
              </a:ext>
            </a:extLst>
          </p:cNvPr>
          <p:cNvSpPr/>
          <p:nvPr/>
        </p:nvSpPr>
        <p:spPr>
          <a:xfrm>
            <a:off x="5625548" y="1480430"/>
            <a:ext cx="6566452" cy="4445643"/>
          </a:xfrm>
          <a:prstGeom prst="rect">
            <a:avLst/>
          </a:prstGeom>
          <a:blipFill>
            <a:blip r:embed="rId3" cstate="print"/>
            <a:stretch>
              <a:fillRect/>
            </a:stretch>
          </a:blipFill>
        </p:spPr>
        <p:txBody>
          <a:bodyPr wrap="square" lIns="0" tIns="0" rIns="0" bIns="0" rtlCol="0"/>
          <a:lstStyle/>
          <a:p>
            <a:endParaRPr dirty="0"/>
          </a:p>
        </p:txBody>
      </p:sp>
      <p:pic>
        <p:nvPicPr>
          <p:cNvPr id="51" name="Picture 1" descr="C:\Users\admin\Desktop\download.png">
            <a:extLst>
              <a:ext uri="{FF2B5EF4-FFF2-40B4-BE49-F238E27FC236}">
                <a16:creationId xmlns:a16="http://schemas.microsoft.com/office/drawing/2014/main" id="{8EDD77E7-5AFE-45CD-A4D6-B9C710605A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587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12CEE6-B733-446D-B447-E5AE59FF8617}"/>
              </a:ext>
            </a:extLst>
          </p:cNvPr>
          <p:cNvSpPr>
            <a:spLocks noGrp="1"/>
          </p:cNvSpPr>
          <p:nvPr>
            <p:ph type="dt" sz="half" idx="10"/>
          </p:nvPr>
        </p:nvSpPr>
        <p:spPr/>
        <p:txBody>
          <a:bodyPr/>
          <a:lstStyle/>
          <a:p>
            <a:fld id="{B1AF5C69-985B-4764-806A-7DEA124FA82F}" type="datetime1">
              <a:rPr lang="en-IN" smtClean="0"/>
              <a:t>21-08-2020</a:t>
            </a:fld>
            <a:endParaRPr lang="en-IN"/>
          </a:p>
        </p:txBody>
      </p:sp>
      <p:sp>
        <p:nvSpPr>
          <p:cNvPr id="3" name="Slide Number Placeholder 2">
            <a:extLst>
              <a:ext uri="{FF2B5EF4-FFF2-40B4-BE49-F238E27FC236}">
                <a16:creationId xmlns:a16="http://schemas.microsoft.com/office/drawing/2014/main" id="{14913082-8EB8-4331-A78D-D46EF6CDDB5E}"/>
              </a:ext>
            </a:extLst>
          </p:cNvPr>
          <p:cNvSpPr>
            <a:spLocks noGrp="1"/>
          </p:cNvSpPr>
          <p:nvPr>
            <p:ph type="sldNum" sz="quarter" idx="12"/>
          </p:nvPr>
        </p:nvSpPr>
        <p:spPr/>
        <p:txBody>
          <a:bodyPr/>
          <a:lstStyle/>
          <a:p>
            <a:fld id="{4E80FB81-280C-4A6D-BD2E-A204E96A7A94}" type="slidenum">
              <a:rPr lang="en-IN" smtClean="0"/>
              <a:t>51</a:t>
            </a:fld>
            <a:endParaRPr lang="en-IN"/>
          </a:p>
        </p:txBody>
      </p:sp>
      <p:sp>
        <p:nvSpPr>
          <p:cNvPr id="5" name="TextBox 4">
            <a:extLst>
              <a:ext uri="{FF2B5EF4-FFF2-40B4-BE49-F238E27FC236}">
                <a16:creationId xmlns:a16="http://schemas.microsoft.com/office/drawing/2014/main" id="{E90A2584-6496-4D2F-A7AE-ED4206CBE8AF}"/>
              </a:ext>
            </a:extLst>
          </p:cNvPr>
          <p:cNvSpPr txBox="1"/>
          <p:nvPr/>
        </p:nvSpPr>
        <p:spPr>
          <a:xfrm>
            <a:off x="632791" y="421916"/>
            <a:ext cx="11161644" cy="6588983"/>
          </a:xfrm>
          <a:prstGeom prst="rect">
            <a:avLst/>
          </a:prstGeom>
          <a:noFill/>
        </p:spPr>
        <p:txBody>
          <a:bodyPr wrap="square">
            <a:spAutoFit/>
          </a:bodyPr>
          <a:lstStyle/>
          <a:p>
            <a:pPr algn="just">
              <a:buClr>
                <a:srgbClr val="0C0C0C"/>
              </a:buClr>
            </a:pPr>
            <a:r>
              <a:rPr lang="en-US" altLang="en-US" sz="2400" b="1" u="sng" dirty="0">
                <a:solidFill>
                  <a:srgbClr val="212121"/>
                </a:solidFill>
                <a:latin typeface="Times New Roman" panose="02020603050405020304" pitchFamily="18" charset="0"/>
                <a:cs typeface="Times New Roman" panose="02020603050405020304" pitchFamily="18" charset="0"/>
              </a:rPr>
              <a:t>In</a:t>
            </a:r>
            <a:r>
              <a:rPr lang="en-US" altLang="en-US" sz="2400" b="1" u="sng" dirty="0">
                <a:solidFill>
                  <a:srgbClr val="6D6D6D"/>
                </a:solidFill>
                <a:latin typeface="Times New Roman" panose="02020603050405020304" pitchFamily="18" charset="0"/>
                <a:cs typeface="Times New Roman" panose="02020603050405020304" pitchFamily="18" charset="0"/>
              </a:rPr>
              <a:t>-</a:t>
            </a:r>
            <a:r>
              <a:rPr lang="en-US" altLang="en-US" sz="2400" b="1" u="sng" dirty="0">
                <a:solidFill>
                  <a:srgbClr val="0C0C0C"/>
                </a:solidFill>
                <a:latin typeface="Times New Roman" panose="02020603050405020304" pitchFamily="18" charset="0"/>
                <a:cs typeface="Times New Roman" panose="02020603050405020304" pitchFamily="18" charset="0"/>
              </a:rPr>
              <a:t>l</a:t>
            </a:r>
            <a:r>
              <a:rPr lang="en-US" altLang="en-US" sz="2400" b="1" u="sng" dirty="0">
                <a:solidFill>
                  <a:srgbClr val="3A3A3A"/>
                </a:solidFill>
                <a:latin typeface="Times New Roman" panose="02020603050405020304" pitchFamily="18" charset="0"/>
                <a:cs typeface="Times New Roman" panose="02020603050405020304" pitchFamily="18" charset="0"/>
              </a:rPr>
              <a:t>ine </a:t>
            </a:r>
            <a:r>
              <a:rPr lang="en-US" altLang="en-US" sz="2400" b="1" u="sng" dirty="0">
                <a:solidFill>
                  <a:srgbClr val="4B4B4B"/>
                </a:solidFill>
                <a:latin typeface="Times New Roman" panose="02020603050405020304" pitchFamily="18" charset="0"/>
                <a:cs typeface="Times New Roman" panose="02020603050405020304" pitchFamily="18" charset="0"/>
              </a:rPr>
              <a:t>optica</a:t>
            </a:r>
            <a:r>
              <a:rPr lang="en-US" altLang="en-US" sz="2400" b="1" u="sng" dirty="0">
                <a:solidFill>
                  <a:srgbClr val="0C0C0C"/>
                </a:solidFill>
                <a:latin typeface="Times New Roman" panose="02020603050405020304" pitchFamily="18" charset="0"/>
                <a:cs typeface="Times New Roman" panose="02020603050405020304" pitchFamily="18" charset="0"/>
              </a:rPr>
              <a:t>l </a:t>
            </a:r>
            <a:r>
              <a:rPr lang="en-US" altLang="en-US" sz="2400" b="1" u="sng" dirty="0">
                <a:solidFill>
                  <a:srgbClr val="4B4B4B"/>
                </a:solidFill>
                <a:latin typeface="Times New Roman" panose="02020603050405020304" pitchFamily="18" charset="0"/>
                <a:cs typeface="Times New Roman" panose="02020603050405020304" pitchFamily="18" charset="0"/>
              </a:rPr>
              <a:t>amp</a:t>
            </a:r>
            <a:r>
              <a:rPr lang="en-US" altLang="en-US" sz="2400" b="1" u="sng" dirty="0">
                <a:solidFill>
                  <a:srgbClr val="0C0C0C"/>
                </a:solidFill>
                <a:latin typeface="Times New Roman" panose="02020603050405020304" pitchFamily="18" charset="0"/>
                <a:cs typeface="Times New Roman" panose="02020603050405020304" pitchFamily="18" charset="0"/>
              </a:rPr>
              <a:t>l</a:t>
            </a:r>
            <a:r>
              <a:rPr lang="en-US" altLang="en-US" sz="2400" b="1" u="sng" dirty="0">
                <a:solidFill>
                  <a:srgbClr val="3A3A3A"/>
                </a:solidFill>
                <a:latin typeface="Times New Roman" panose="02020603050405020304" pitchFamily="18" charset="0"/>
                <a:cs typeface="Times New Roman" panose="02020603050405020304" pitchFamily="18" charset="0"/>
              </a:rPr>
              <a:t>ifiers</a:t>
            </a:r>
            <a:endParaRPr lang="en-US" altLang="en-US" sz="2400" b="1" u="sng" dirty="0">
              <a:latin typeface="Times New Roman" panose="02020603050405020304" pitchFamily="18" charset="0"/>
              <a:cs typeface="Times New Roman" panose="02020603050405020304" pitchFamily="18" charset="0"/>
            </a:endParaRPr>
          </a:p>
          <a:p>
            <a:pPr algn="just">
              <a:spcBef>
                <a:spcPts val="13"/>
              </a:spcBef>
            </a:pPr>
            <a:r>
              <a:rPr lang="en-US" altLang="en-US" sz="2400" dirty="0">
                <a:solidFill>
                  <a:srgbClr val="4B4B4B"/>
                </a:solidFill>
                <a:latin typeface="Times New Roman" panose="02020603050405020304" pitchFamily="18" charset="0"/>
                <a:cs typeface="Times New Roman" panose="02020603050405020304" pitchFamily="18" charset="0"/>
              </a:rPr>
              <a:t>In a </a:t>
            </a:r>
            <a:r>
              <a:rPr lang="en-US" altLang="en-US" sz="2400" dirty="0">
                <a:solidFill>
                  <a:srgbClr val="5B5B5B"/>
                </a:solidFill>
                <a:latin typeface="Times New Roman" panose="02020603050405020304" pitchFamily="18" charset="0"/>
                <a:cs typeface="Times New Roman" panose="02020603050405020304" pitchFamily="18" charset="0"/>
              </a:rPr>
              <a:t>single </a:t>
            </a:r>
            <a:r>
              <a:rPr lang="en-US" altLang="en-US" sz="2400" dirty="0">
                <a:solidFill>
                  <a:srgbClr val="3A3A3A"/>
                </a:solidFill>
                <a:latin typeface="Times New Roman" panose="02020603050405020304" pitchFamily="18" charset="0"/>
                <a:cs typeface="Times New Roman" panose="02020603050405020304" pitchFamily="18" charset="0"/>
              </a:rPr>
              <a:t>mod</a:t>
            </a:r>
            <a:r>
              <a:rPr lang="en-US" altLang="en-US" sz="2400" dirty="0">
                <a:solidFill>
                  <a:srgbClr val="5B5B5B"/>
                </a:solidFill>
                <a:latin typeface="Times New Roman" panose="02020603050405020304" pitchFamily="18" charset="0"/>
                <a:cs typeface="Times New Roman" panose="02020603050405020304" pitchFamily="18" charset="0"/>
              </a:rPr>
              <a:t>e </a:t>
            </a:r>
            <a:r>
              <a:rPr lang="en-US" altLang="en-US" sz="2400" dirty="0">
                <a:solidFill>
                  <a:srgbClr val="4B4B4B"/>
                </a:solidFill>
                <a:latin typeface="Times New Roman" panose="02020603050405020304" pitchFamily="18" charset="0"/>
                <a:cs typeface="Times New Roman" panose="02020603050405020304" pitchFamily="18" charset="0"/>
              </a:rPr>
              <a:t>link the </a:t>
            </a:r>
            <a:r>
              <a:rPr lang="en-US" altLang="en-US" sz="2400" dirty="0">
                <a:solidFill>
                  <a:srgbClr val="5B5B5B"/>
                </a:solidFill>
                <a:latin typeface="Times New Roman" panose="02020603050405020304" pitchFamily="18" charset="0"/>
                <a:cs typeface="Times New Roman" panose="02020603050405020304" pitchFamily="18" charset="0"/>
              </a:rPr>
              <a:t>effects </a:t>
            </a:r>
            <a:r>
              <a:rPr lang="en-US" altLang="en-US" sz="2400" dirty="0">
                <a:solidFill>
                  <a:srgbClr val="4B4B4B"/>
                </a:solidFill>
                <a:latin typeface="Times New Roman" panose="02020603050405020304" pitchFamily="18" charset="0"/>
                <a:cs typeface="Times New Roman" panose="02020603050405020304" pitchFamily="18" charset="0"/>
              </a:rPr>
              <a:t>of fiber dispersion  is small.</a:t>
            </a:r>
            <a:endParaRPr lang="en-US" altLang="en-US" sz="2400" dirty="0">
              <a:latin typeface="Times New Roman" panose="02020603050405020304" pitchFamily="18" charset="0"/>
              <a:cs typeface="Times New Roman" panose="02020603050405020304" pitchFamily="18" charset="0"/>
            </a:endParaRPr>
          </a:p>
          <a:p>
            <a:pPr algn="just">
              <a:spcBef>
                <a:spcPts val="238"/>
              </a:spcBef>
            </a:pPr>
            <a:r>
              <a:rPr lang="en-US" altLang="en-US" sz="2400" dirty="0">
                <a:solidFill>
                  <a:srgbClr val="4B4B4B"/>
                </a:solidFill>
                <a:latin typeface="Times New Roman" panose="02020603050405020304" pitchFamily="18" charset="0"/>
                <a:cs typeface="Times New Roman" panose="02020603050405020304" pitchFamily="18" charset="0"/>
              </a:rPr>
              <a:t>In such a link  complete </a:t>
            </a:r>
            <a:r>
              <a:rPr lang="en-US" altLang="en-US" sz="2400" dirty="0">
                <a:solidFill>
                  <a:srgbClr val="3A3A3A"/>
                </a:solidFill>
                <a:latin typeface="Times New Roman" panose="02020603050405020304" pitchFamily="18" charset="0"/>
                <a:cs typeface="Times New Roman" panose="02020603050405020304" pitchFamily="18" charset="0"/>
              </a:rPr>
              <a:t>r</a:t>
            </a:r>
            <a:r>
              <a:rPr lang="en-US" altLang="en-US" sz="2400" dirty="0">
                <a:solidFill>
                  <a:srgbClr val="5B5B5B"/>
                </a:solidFill>
                <a:latin typeface="Times New Roman" panose="02020603050405020304" pitchFamily="18" charset="0"/>
                <a:cs typeface="Times New Roman" panose="02020603050405020304" pitchFamily="18" charset="0"/>
              </a:rPr>
              <a:t>egeneration  </a:t>
            </a:r>
            <a:r>
              <a:rPr lang="en-US" altLang="en-US" sz="2400" dirty="0">
                <a:solidFill>
                  <a:srgbClr val="4B4B4B"/>
                </a:solidFill>
                <a:latin typeface="Times New Roman" panose="02020603050405020304" pitchFamily="18" charset="0"/>
                <a:cs typeface="Times New Roman" panose="02020603050405020304" pitchFamily="18" charset="0"/>
              </a:rPr>
              <a:t>of the </a:t>
            </a:r>
            <a:r>
              <a:rPr lang="en-US" altLang="en-US" sz="2400" dirty="0">
                <a:solidFill>
                  <a:srgbClr val="5B5B5B"/>
                </a:solidFill>
                <a:latin typeface="Times New Roman" panose="02020603050405020304" pitchFamily="18" charset="0"/>
                <a:cs typeface="Times New Roman" panose="02020603050405020304" pitchFamily="18" charset="0"/>
              </a:rPr>
              <a:t>signal </a:t>
            </a:r>
            <a:r>
              <a:rPr lang="en-US" altLang="en-US" sz="2400" dirty="0">
                <a:solidFill>
                  <a:srgbClr val="4B4B4B"/>
                </a:solidFill>
                <a:latin typeface="Times New Roman" panose="02020603050405020304" pitchFamily="18" charset="0"/>
                <a:cs typeface="Times New Roman" panose="02020603050405020304" pitchFamily="18" charset="0"/>
              </a:rPr>
              <a:t>is not  necessary and  simple amplification of the optical signal is sufficient.</a:t>
            </a:r>
            <a:endParaRPr lang="en-US" altLang="en-US" sz="2400" dirty="0">
              <a:latin typeface="Times New Roman" panose="02020603050405020304" pitchFamily="18" charset="0"/>
              <a:cs typeface="Times New Roman" panose="02020603050405020304" pitchFamily="18" charset="0"/>
            </a:endParaRPr>
          </a:p>
          <a:p>
            <a:pPr lvl="1" algn="just">
              <a:spcBef>
                <a:spcPts val="363"/>
              </a:spcBef>
              <a:buClr>
                <a:srgbClr val="6D6D6D"/>
              </a:buClr>
              <a:buFont typeface="Times New Roman" panose="02020603050405020304" pitchFamily="18" charset="0"/>
              <a:buChar char="-"/>
            </a:pPr>
            <a:r>
              <a:rPr lang="en-US" altLang="en-US" sz="2400" dirty="0">
                <a:solidFill>
                  <a:srgbClr val="4B4B4B"/>
                </a:solidFill>
                <a:latin typeface="Times New Roman" panose="02020603050405020304" pitchFamily="18" charset="0"/>
                <a:cs typeface="Times New Roman" panose="02020603050405020304" pitchFamily="18" charset="0"/>
              </a:rPr>
              <a:t>Thus</a:t>
            </a:r>
            <a:r>
              <a:rPr lang="en-US" altLang="en-US" sz="2400" dirty="0">
                <a:solidFill>
                  <a:srgbClr val="6D6D6D"/>
                </a:solidFill>
                <a:latin typeface="Times New Roman" panose="02020603050405020304" pitchFamily="18" charset="0"/>
                <a:cs typeface="Times New Roman" panose="02020603050405020304" pitchFamily="18" charset="0"/>
              </a:rPr>
              <a:t>, </a:t>
            </a:r>
            <a:r>
              <a:rPr lang="en-US" altLang="en-US" sz="2400" dirty="0">
                <a:solidFill>
                  <a:srgbClr val="4B4B4B"/>
                </a:solidFill>
                <a:latin typeface="Times New Roman" panose="02020603050405020304" pitchFamily="18" charset="0"/>
                <a:cs typeface="Times New Roman" panose="02020603050405020304" pitchFamily="18" charset="0"/>
              </a:rPr>
              <a:t>an in-line amplifier  can be used  to compensate for transmission Loss and increase the distance between  </a:t>
            </a:r>
            <a:r>
              <a:rPr lang="en-US" altLang="en-US" sz="2400" dirty="0">
                <a:solidFill>
                  <a:srgbClr val="3A3A3A"/>
                </a:solidFill>
                <a:latin typeface="Times New Roman" panose="02020603050405020304" pitchFamily="18" charset="0"/>
                <a:cs typeface="Times New Roman" panose="02020603050405020304" pitchFamily="18" charset="0"/>
              </a:rPr>
              <a:t>r</a:t>
            </a:r>
            <a:r>
              <a:rPr lang="en-US" altLang="en-US" sz="2400" dirty="0">
                <a:solidFill>
                  <a:srgbClr val="5B5B5B"/>
                </a:solidFill>
                <a:latin typeface="Times New Roman" panose="02020603050405020304" pitchFamily="18" charset="0"/>
                <a:cs typeface="Times New Roman" panose="02020603050405020304" pitchFamily="18" charset="0"/>
              </a:rPr>
              <a:t>egenerative </a:t>
            </a:r>
            <a:r>
              <a:rPr lang="en-US" altLang="en-US" sz="2400" dirty="0">
                <a:solidFill>
                  <a:srgbClr val="3A3A3A"/>
                </a:solidFill>
                <a:latin typeface="Times New Roman" panose="02020603050405020304" pitchFamily="18" charset="0"/>
                <a:cs typeface="Times New Roman" panose="02020603050405020304" pitchFamily="18" charset="0"/>
              </a:rPr>
              <a:t>r</a:t>
            </a:r>
            <a:r>
              <a:rPr lang="en-US" altLang="en-US" sz="2400" dirty="0">
                <a:solidFill>
                  <a:srgbClr val="5B5B5B"/>
                </a:solidFill>
                <a:latin typeface="Times New Roman" panose="02020603050405020304" pitchFamily="18" charset="0"/>
                <a:cs typeface="Times New Roman" panose="02020603050405020304" pitchFamily="18" charset="0"/>
              </a:rPr>
              <a:t>epeaters</a:t>
            </a:r>
            <a:r>
              <a:rPr lang="en-US" altLang="en-US" sz="2400" dirty="0">
                <a:solidFill>
                  <a:srgbClr val="3A3A3A"/>
                </a:solidFill>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a:p>
            <a:pPr algn="just">
              <a:spcBef>
                <a:spcPts val="125"/>
              </a:spcBef>
            </a:pPr>
            <a:r>
              <a:rPr lang="en-US" altLang="en-US" sz="2400" b="1" u="sng" dirty="0">
                <a:solidFill>
                  <a:srgbClr val="3A3A3A"/>
                </a:solidFill>
                <a:latin typeface="Times New Roman" panose="02020603050405020304" pitchFamily="18" charset="0"/>
                <a:cs typeface="Times New Roman" panose="02020603050405020304" pitchFamily="18" charset="0"/>
              </a:rPr>
              <a:t>Pre</a:t>
            </a:r>
            <a:r>
              <a:rPr lang="en-US" altLang="en-US" sz="2400" b="1" u="sng" dirty="0">
                <a:solidFill>
                  <a:srgbClr val="6D6D6D"/>
                </a:solidFill>
                <a:latin typeface="Times New Roman" panose="02020603050405020304" pitchFamily="18" charset="0"/>
                <a:cs typeface="Times New Roman" panose="02020603050405020304" pitchFamily="18" charset="0"/>
              </a:rPr>
              <a:t>-</a:t>
            </a:r>
            <a:r>
              <a:rPr lang="en-US" altLang="en-US" sz="2400" b="1" u="sng" dirty="0">
                <a:solidFill>
                  <a:srgbClr val="4B4B4B"/>
                </a:solidFill>
                <a:latin typeface="Times New Roman" panose="02020603050405020304" pitchFamily="18" charset="0"/>
                <a:cs typeface="Times New Roman" panose="02020603050405020304" pitchFamily="18" charset="0"/>
              </a:rPr>
              <a:t>amp</a:t>
            </a:r>
            <a:r>
              <a:rPr lang="en-US" altLang="en-US" sz="2400" b="1" u="sng" dirty="0">
                <a:solidFill>
                  <a:srgbClr val="0C0C0C"/>
                </a:solidFill>
                <a:latin typeface="Times New Roman" panose="02020603050405020304" pitchFamily="18" charset="0"/>
                <a:cs typeface="Times New Roman" panose="02020603050405020304" pitchFamily="18" charset="0"/>
              </a:rPr>
              <a:t>l</a:t>
            </a:r>
            <a:r>
              <a:rPr lang="en-US" altLang="en-US" sz="2400" b="1" u="sng" dirty="0">
                <a:solidFill>
                  <a:srgbClr val="3A3A3A"/>
                </a:solidFill>
                <a:latin typeface="Times New Roman" panose="02020603050405020304" pitchFamily="18" charset="0"/>
                <a:cs typeface="Times New Roman" panose="02020603050405020304" pitchFamily="18" charset="0"/>
              </a:rPr>
              <a:t>ifier</a:t>
            </a:r>
            <a:endParaRPr lang="en-US" altLang="en-US" sz="2400" b="1" u="sng" dirty="0">
              <a:latin typeface="Times New Roman" panose="02020603050405020304" pitchFamily="18" charset="0"/>
              <a:cs typeface="Times New Roman" panose="02020603050405020304" pitchFamily="18" charset="0"/>
            </a:endParaRPr>
          </a:p>
          <a:p>
            <a:pPr lvl="1" algn="just">
              <a:spcBef>
                <a:spcPts val="88"/>
              </a:spcBef>
              <a:buClr>
                <a:srgbClr val="6D6D6D"/>
              </a:buClr>
              <a:buFont typeface="Times New Roman" panose="02020603050405020304" pitchFamily="18" charset="0"/>
              <a:buChar char="-"/>
            </a:pPr>
            <a:r>
              <a:rPr lang="en-US" altLang="en-US" sz="2400" dirty="0">
                <a:solidFill>
                  <a:srgbClr val="4B4B4B"/>
                </a:solidFill>
                <a:latin typeface="Times New Roman" panose="02020603050405020304" pitchFamily="18" charset="0"/>
                <a:cs typeface="Times New Roman" panose="02020603050405020304" pitchFamily="18" charset="0"/>
              </a:rPr>
              <a:t>It is a front </a:t>
            </a:r>
            <a:r>
              <a:rPr lang="en-US" altLang="en-US" sz="2400" dirty="0">
                <a:solidFill>
                  <a:srgbClr val="5B5B5B"/>
                </a:solidFill>
                <a:latin typeface="Times New Roman" panose="02020603050405020304" pitchFamily="18" charset="0"/>
                <a:cs typeface="Times New Roman" panose="02020603050405020304" pitchFamily="18" charset="0"/>
              </a:rPr>
              <a:t>end </a:t>
            </a:r>
            <a:r>
              <a:rPr lang="en-US" altLang="en-US" sz="2400" dirty="0">
                <a:solidFill>
                  <a:srgbClr val="4B4B4B"/>
                </a:solidFill>
                <a:latin typeface="Times New Roman" panose="02020603050405020304" pitchFamily="18" charset="0"/>
                <a:cs typeface="Times New Roman" panose="02020603050405020304" pitchFamily="18" charset="0"/>
              </a:rPr>
              <a:t>amplifier for an optical </a:t>
            </a:r>
            <a:r>
              <a:rPr lang="en-US" altLang="en-US" sz="2400" dirty="0">
                <a:solidFill>
                  <a:srgbClr val="3A3A3A"/>
                </a:solidFill>
                <a:latin typeface="Times New Roman" panose="02020603050405020304" pitchFamily="18" charset="0"/>
                <a:cs typeface="Times New Roman" panose="02020603050405020304" pitchFamily="18" charset="0"/>
              </a:rPr>
              <a:t>r</a:t>
            </a:r>
            <a:r>
              <a:rPr lang="en-US" altLang="en-US" sz="2400" dirty="0">
                <a:solidFill>
                  <a:srgbClr val="5B5B5B"/>
                </a:solidFill>
                <a:latin typeface="Times New Roman" panose="02020603050405020304" pitchFamily="18" charset="0"/>
                <a:cs typeface="Times New Roman" panose="02020603050405020304" pitchFamily="18" charset="0"/>
              </a:rPr>
              <a:t>eceive</a:t>
            </a:r>
            <a:r>
              <a:rPr lang="en-US" altLang="en-US" sz="2400" dirty="0">
                <a:solidFill>
                  <a:srgbClr val="3A3A3A"/>
                </a:solidFill>
                <a:latin typeface="Times New Roman" panose="02020603050405020304" pitchFamily="18" charset="0"/>
                <a:cs typeface="Times New Roman" panose="02020603050405020304" pitchFamily="18" charset="0"/>
              </a:rPr>
              <a:t>r.</a:t>
            </a:r>
            <a:endParaRPr lang="en-US" altLang="en-US" sz="2400" dirty="0">
              <a:latin typeface="Times New Roman" panose="02020603050405020304" pitchFamily="18" charset="0"/>
              <a:cs typeface="Times New Roman" panose="02020603050405020304" pitchFamily="18" charset="0"/>
            </a:endParaRPr>
          </a:p>
          <a:p>
            <a:pPr lvl="1" algn="just">
              <a:spcBef>
                <a:spcPts val="288"/>
              </a:spcBef>
              <a:buClr>
                <a:srgbClr val="6D6D6D"/>
              </a:buClr>
              <a:buFont typeface="Times New Roman" panose="02020603050405020304" pitchFamily="18" charset="0"/>
              <a:buChar char="-"/>
            </a:pPr>
            <a:r>
              <a:rPr lang="en-US" altLang="en-US" sz="2400" dirty="0">
                <a:solidFill>
                  <a:srgbClr val="4B4B4B"/>
                </a:solidFill>
                <a:latin typeface="Times New Roman" panose="02020603050405020304" pitchFamily="18" charset="0"/>
                <a:cs typeface="Times New Roman" panose="02020603050405020304" pitchFamily="18" charset="0"/>
              </a:rPr>
              <a:t>A weak  optical  signal  is amplified  before  photodetection  to increase  signal  to noise </a:t>
            </a:r>
            <a:r>
              <a:rPr lang="en-US" altLang="en-US" sz="2400" dirty="0">
                <a:solidFill>
                  <a:srgbClr val="3A3A3A"/>
                </a:solidFill>
                <a:latin typeface="Times New Roman" panose="02020603050405020304" pitchFamily="18" charset="0"/>
                <a:cs typeface="Times New Roman" panose="02020603050405020304" pitchFamily="18" charset="0"/>
              </a:rPr>
              <a:t>ratio.</a:t>
            </a:r>
            <a:endParaRPr lang="en-US" altLang="en-US" sz="2400" dirty="0">
              <a:latin typeface="Times New Roman" panose="02020603050405020304" pitchFamily="18" charset="0"/>
              <a:cs typeface="Times New Roman" panose="02020603050405020304" pitchFamily="18" charset="0"/>
            </a:endParaRPr>
          </a:p>
          <a:p>
            <a:pPr algn="just">
              <a:spcBef>
                <a:spcPts val="100"/>
              </a:spcBef>
            </a:pPr>
            <a:r>
              <a:rPr lang="en-US" altLang="en-US" sz="2400" dirty="0">
                <a:solidFill>
                  <a:srgbClr val="4B4B4B"/>
                </a:solidFill>
                <a:latin typeface="Times New Roman" panose="02020603050405020304" pitchFamily="18" charset="0"/>
                <a:cs typeface="Times New Roman" panose="02020603050405020304" pitchFamily="18" charset="0"/>
              </a:rPr>
              <a:t>Compared  with  other  </a:t>
            </a:r>
            <a:r>
              <a:rPr lang="en-US" altLang="en-US" sz="2400" dirty="0">
                <a:solidFill>
                  <a:srgbClr val="3A3A3A"/>
                </a:solidFill>
                <a:latin typeface="Times New Roman" panose="02020603050405020304" pitchFamily="18" charset="0"/>
                <a:cs typeface="Times New Roman" panose="02020603050405020304" pitchFamily="18" charset="0"/>
              </a:rPr>
              <a:t>front-</a:t>
            </a:r>
            <a:r>
              <a:rPr lang="en-US" altLang="en-US" sz="2400" dirty="0">
                <a:solidFill>
                  <a:srgbClr val="5B5B5B"/>
                </a:solidFill>
                <a:latin typeface="Times New Roman" panose="02020603050405020304" pitchFamily="18" charset="0"/>
                <a:cs typeface="Times New Roman" panose="02020603050405020304" pitchFamily="18" charset="0"/>
              </a:rPr>
              <a:t>end  </a:t>
            </a:r>
            <a:r>
              <a:rPr lang="en-US" altLang="en-US" sz="2400" dirty="0">
                <a:solidFill>
                  <a:srgbClr val="4B4B4B"/>
                </a:solidFill>
                <a:latin typeface="Times New Roman" panose="02020603050405020304" pitchFamily="18" charset="0"/>
                <a:cs typeface="Times New Roman" panose="02020603050405020304" pitchFamily="18" charset="0"/>
              </a:rPr>
              <a:t>devices such  as APD  or  heterodyne  detectors</a:t>
            </a:r>
            <a:r>
              <a:rPr lang="en-US" altLang="en-US" sz="2400" dirty="0">
                <a:solidFill>
                  <a:srgbClr val="6D6D6D"/>
                </a:solidFill>
                <a:latin typeface="Times New Roman" panose="02020603050405020304" pitchFamily="18" charset="0"/>
                <a:cs typeface="Times New Roman" panose="02020603050405020304" pitchFamily="18" charset="0"/>
              </a:rPr>
              <a:t>, </a:t>
            </a:r>
            <a:r>
              <a:rPr lang="en-US" altLang="en-US" sz="2400" dirty="0">
                <a:solidFill>
                  <a:srgbClr val="4B4B4B"/>
                </a:solidFill>
                <a:latin typeface="Times New Roman" panose="02020603050405020304" pitchFamily="18" charset="0"/>
                <a:cs typeface="Times New Roman" panose="02020603050405020304" pitchFamily="18" charset="0"/>
              </a:rPr>
              <a:t>an optical  pre-amplifier provides a </a:t>
            </a:r>
            <a:r>
              <a:rPr lang="en-US" altLang="en-US" sz="2400" dirty="0">
                <a:solidFill>
                  <a:srgbClr val="3A3A3A"/>
                </a:solidFill>
                <a:latin typeface="Times New Roman" panose="02020603050405020304" pitchFamily="18" charset="0"/>
                <a:cs typeface="Times New Roman" panose="02020603050405020304" pitchFamily="18" charset="0"/>
              </a:rPr>
              <a:t>lar</a:t>
            </a:r>
            <a:r>
              <a:rPr lang="en-US" altLang="en-US" sz="2400" dirty="0">
                <a:solidFill>
                  <a:srgbClr val="5B5B5B"/>
                </a:solidFill>
                <a:latin typeface="Times New Roman" panose="02020603050405020304" pitchFamily="18" charset="0"/>
                <a:cs typeface="Times New Roman" panose="02020603050405020304" pitchFamily="18" charset="0"/>
              </a:rPr>
              <a:t>ge gain </a:t>
            </a:r>
            <a:r>
              <a:rPr lang="en-US" altLang="en-US" sz="2400" dirty="0">
                <a:solidFill>
                  <a:srgbClr val="4B4B4B"/>
                </a:solidFill>
                <a:latin typeface="Times New Roman" panose="02020603050405020304" pitchFamily="18" charset="0"/>
                <a:cs typeface="Times New Roman" panose="02020603050405020304" pitchFamily="18" charset="0"/>
              </a:rPr>
              <a:t>factor and broader bandwidth.</a:t>
            </a:r>
            <a:endParaRPr lang="en-US" altLang="en-US" sz="2400" dirty="0">
              <a:latin typeface="Times New Roman" panose="02020603050405020304" pitchFamily="18" charset="0"/>
              <a:cs typeface="Times New Roman" panose="02020603050405020304" pitchFamily="18" charset="0"/>
            </a:endParaRPr>
          </a:p>
          <a:p>
            <a:pPr algn="just"/>
            <a:r>
              <a:rPr lang="en-US" altLang="en-US" sz="2400" b="1" u="sng" dirty="0">
                <a:solidFill>
                  <a:srgbClr val="3A3A3A"/>
                </a:solidFill>
                <a:latin typeface="Times New Roman" panose="02020603050405020304" pitchFamily="18" charset="0"/>
                <a:cs typeface="Times New Roman" panose="02020603050405020304" pitchFamily="18" charset="0"/>
              </a:rPr>
              <a:t>Power Amp</a:t>
            </a:r>
            <a:r>
              <a:rPr lang="en-US" altLang="en-US" sz="2400" b="1" u="sng" dirty="0">
                <a:solidFill>
                  <a:srgbClr val="0C0C0C"/>
                </a:solidFill>
                <a:latin typeface="Times New Roman" panose="02020603050405020304" pitchFamily="18" charset="0"/>
                <a:cs typeface="Times New Roman" panose="02020603050405020304" pitchFamily="18" charset="0"/>
              </a:rPr>
              <a:t>l</a:t>
            </a:r>
            <a:r>
              <a:rPr lang="en-US" altLang="en-US" sz="2400" b="1" u="sng" dirty="0">
                <a:solidFill>
                  <a:srgbClr val="3A3A3A"/>
                </a:solidFill>
                <a:latin typeface="Times New Roman" panose="02020603050405020304" pitchFamily="18" charset="0"/>
                <a:cs typeface="Times New Roman" panose="02020603050405020304" pitchFamily="18" charset="0"/>
              </a:rPr>
              <a:t>ifier</a:t>
            </a:r>
            <a:endParaRPr lang="en-US" altLang="en-US" sz="2400" b="1" u="sng" dirty="0">
              <a:latin typeface="Times New Roman" panose="02020603050405020304" pitchFamily="18" charset="0"/>
              <a:cs typeface="Times New Roman" panose="02020603050405020304" pitchFamily="18" charset="0"/>
            </a:endParaRPr>
          </a:p>
          <a:p>
            <a:pPr algn="just">
              <a:spcBef>
                <a:spcPts val="263"/>
              </a:spcBef>
            </a:pPr>
            <a:r>
              <a:rPr lang="en-US" altLang="en-US" sz="2400" dirty="0">
                <a:solidFill>
                  <a:srgbClr val="4B4B4B"/>
                </a:solidFill>
                <a:latin typeface="Times New Roman" panose="02020603050405020304" pitchFamily="18" charset="0"/>
                <a:cs typeface="Times New Roman" panose="02020603050405020304" pitchFamily="18" charset="0"/>
              </a:rPr>
              <a:t>Also called  booster  amplifier  includes placing the device immediately  after an optical  transmitter  to boost the transmitted  power.</a:t>
            </a:r>
            <a:endParaRPr lang="en-US" altLang="en-US" sz="2400" dirty="0">
              <a:latin typeface="Times New Roman" panose="02020603050405020304" pitchFamily="18" charset="0"/>
              <a:cs typeface="Times New Roman" panose="02020603050405020304" pitchFamily="18" charset="0"/>
            </a:endParaRPr>
          </a:p>
          <a:p>
            <a:pPr algn="just">
              <a:spcBef>
                <a:spcPts val="238"/>
              </a:spcBef>
            </a:pPr>
            <a:r>
              <a:rPr lang="en-US" altLang="en-US" sz="2400" dirty="0">
                <a:solidFill>
                  <a:srgbClr val="4B4B4B"/>
                </a:solidFill>
                <a:latin typeface="Times New Roman" panose="02020603050405020304" pitchFamily="18" charset="0"/>
                <a:cs typeface="Times New Roman" panose="02020603050405020304" pitchFamily="18" charset="0"/>
              </a:rPr>
              <a:t>This  increases  the  transmission  distance  by   I0-1OOkm  and  compensate  for coupler insertion </a:t>
            </a:r>
            <a:r>
              <a:rPr lang="en-US" altLang="en-US" sz="2400" dirty="0">
                <a:solidFill>
                  <a:srgbClr val="3A3A3A"/>
                </a:solidFill>
                <a:latin typeface="Times New Roman" panose="02020603050405020304" pitchFamily="18" charset="0"/>
                <a:cs typeface="Times New Roman" panose="02020603050405020304" pitchFamily="18" charset="0"/>
              </a:rPr>
              <a:t>Loss </a:t>
            </a:r>
            <a:r>
              <a:rPr lang="en-US" altLang="en-US" sz="2400" dirty="0">
                <a:solidFill>
                  <a:srgbClr val="4B4B4B"/>
                </a:solidFill>
                <a:latin typeface="Times New Roman" panose="02020603050405020304" pitchFamily="18" charset="0"/>
                <a:cs typeface="Times New Roman" panose="02020603050405020304" pitchFamily="18" charset="0"/>
              </a:rPr>
              <a:t>and power  splitting </a:t>
            </a:r>
            <a:r>
              <a:rPr lang="en-US" altLang="en-US" sz="2400" dirty="0">
                <a:solidFill>
                  <a:srgbClr val="3A3A3A"/>
                </a:solidFill>
                <a:latin typeface="Times New Roman" panose="02020603050405020304" pitchFamily="18" charset="0"/>
                <a:cs typeface="Times New Roman" panose="02020603050405020304" pitchFamily="18" charset="0"/>
              </a:rPr>
              <a:t>Loss.</a:t>
            </a:r>
            <a:endParaRPr lang="en-US" altLang="en-US" sz="2400" dirty="0">
              <a:latin typeface="Times New Roman" panose="02020603050405020304" pitchFamily="18" charset="0"/>
              <a:cs typeface="Times New Roman" panose="02020603050405020304" pitchFamily="18" charset="0"/>
            </a:endParaRPr>
          </a:p>
        </p:txBody>
      </p:sp>
      <p:pic>
        <p:nvPicPr>
          <p:cNvPr id="9" name="Picture 1" descr="C:\Users\admin\Desktop\download.png">
            <a:extLst>
              <a:ext uri="{FF2B5EF4-FFF2-40B4-BE49-F238E27FC236}">
                <a16:creationId xmlns:a16="http://schemas.microsoft.com/office/drawing/2014/main" id="{F7720113-499D-43EA-AB14-566D9C16D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2088" y="13648"/>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07732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546100"/>
            <a:ext cx="5463947" cy="627736"/>
          </a:xfrm>
          <a:prstGeom prst="rect">
            <a:avLst/>
          </a:prstGeom>
        </p:spPr>
        <p:txBody>
          <a:bodyPr vert="horz" wrap="square" lIns="0" tIns="12065" rIns="0" bIns="0" rtlCol="0" anchor="ctr">
            <a:spAutoFit/>
          </a:bodyPr>
          <a:lstStyle/>
          <a:p>
            <a:pPr marL="12700" algn="just">
              <a:lnSpc>
                <a:spcPct val="100000"/>
              </a:lnSpc>
              <a:spcBef>
                <a:spcPts val="95"/>
              </a:spcBef>
            </a:pPr>
            <a:r>
              <a:rPr sz="4000" b="1" dirty="0">
                <a:latin typeface="Times New Roman" panose="02020603050405020304" pitchFamily="18" charset="0"/>
                <a:cs typeface="Times New Roman" panose="02020603050405020304" pitchFamily="18" charset="0"/>
              </a:rPr>
              <a:t>Optical</a:t>
            </a:r>
            <a:r>
              <a:rPr sz="4000" b="1" spc="-60" dirty="0">
                <a:latin typeface="Times New Roman" panose="02020603050405020304" pitchFamily="18" charset="0"/>
                <a:cs typeface="Times New Roman" panose="02020603050405020304" pitchFamily="18" charset="0"/>
              </a:rPr>
              <a:t> </a:t>
            </a:r>
            <a:r>
              <a:rPr sz="4000" b="1" spc="-5" dirty="0">
                <a:latin typeface="Times New Roman" panose="02020603050405020304" pitchFamily="18" charset="0"/>
                <a:cs typeface="Times New Roman" panose="02020603050405020304" pitchFamily="18" charset="0"/>
              </a:rPr>
              <a:t>Amplifiers</a:t>
            </a:r>
          </a:p>
        </p:txBody>
      </p:sp>
      <p:sp>
        <p:nvSpPr>
          <p:cNvPr id="3" name="object 3"/>
          <p:cNvSpPr txBox="1"/>
          <p:nvPr/>
        </p:nvSpPr>
        <p:spPr>
          <a:xfrm>
            <a:off x="1907540" y="1886839"/>
            <a:ext cx="7324090" cy="2183739"/>
          </a:xfrm>
          <a:prstGeom prst="rect">
            <a:avLst/>
          </a:prstGeom>
        </p:spPr>
        <p:txBody>
          <a:bodyPr vert="horz" wrap="square" lIns="0" tIns="12065" rIns="0" bIns="0" rtlCol="0">
            <a:spAutoFit/>
          </a:bodyPr>
          <a:lstStyle/>
          <a:p>
            <a:pPr marL="12700">
              <a:spcBef>
                <a:spcPts val="95"/>
              </a:spcBef>
            </a:pPr>
            <a:r>
              <a:rPr sz="2800" spc="-5" dirty="0">
                <a:latin typeface="Arial"/>
                <a:cs typeface="Arial"/>
              </a:rPr>
              <a:t>Two main </a:t>
            </a:r>
            <a:r>
              <a:rPr sz="2800" dirty="0">
                <a:latin typeface="Arial"/>
                <a:cs typeface="Arial"/>
              </a:rPr>
              <a:t>classes </a:t>
            </a:r>
            <a:r>
              <a:rPr sz="2800" spc="-5" dirty="0">
                <a:latin typeface="Arial"/>
                <a:cs typeface="Arial"/>
              </a:rPr>
              <a:t>of optical amplifiers</a:t>
            </a:r>
            <a:r>
              <a:rPr sz="2800" spc="95" dirty="0">
                <a:latin typeface="Arial"/>
                <a:cs typeface="Arial"/>
              </a:rPr>
              <a:t> </a:t>
            </a:r>
            <a:r>
              <a:rPr sz="2800" spc="-5" dirty="0">
                <a:latin typeface="Arial"/>
                <a:cs typeface="Arial"/>
              </a:rPr>
              <a:t>include:</a:t>
            </a:r>
            <a:endParaRPr sz="2800" dirty="0">
              <a:latin typeface="Arial"/>
              <a:cs typeface="Arial"/>
            </a:endParaRPr>
          </a:p>
          <a:p>
            <a:pPr marL="12700" marR="977900">
              <a:lnSpc>
                <a:spcPct val="220000"/>
              </a:lnSpc>
            </a:pPr>
            <a:r>
              <a:rPr sz="2800" spc="-5" dirty="0">
                <a:solidFill>
                  <a:srgbClr val="FF3300"/>
                </a:solidFill>
                <a:latin typeface="Arial"/>
                <a:cs typeface="Arial"/>
              </a:rPr>
              <a:t>Semiconductor Optical Amplifiers (SOA)  Doped Fiber Amplifiers</a:t>
            </a:r>
            <a:r>
              <a:rPr sz="2800" spc="50" dirty="0">
                <a:solidFill>
                  <a:srgbClr val="FF3300"/>
                </a:solidFill>
                <a:latin typeface="Arial"/>
                <a:cs typeface="Arial"/>
              </a:rPr>
              <a:t> </a:t>
            </a:r>
            <a:r>
              <a:rPr sz="2800" spc="-5" dirty="0">
                <a:solidFill>
                  <a:srgbClr val="FF3300"/>
                </a:solidFill>
                <a:latin typeface="Arial"/>
                <a:cs typeface="Arial"/>
              </a:rPr>
              <a:t>(DFA)</a:t>
            </a:r>
            <a:endParaRPr sz="2800" dirty="0">
              <a:latin typeface="Arial"/>
              <a:cs typeface="Arial"/>
            </a:endParaRPr>
          </a:p>
        </p:txBody>
      </p:sp>
      <p:pic>
        <p:nvPicPr>
          <p:cNvPr id="5" name="Picture 1" descr="C:\Users\admin\Desktop\download.png">
            <a:extLst>
              <a:ext uri="{FF2B5EF4-FFF2-40B4-BE49-F238E27FC236}">
                <a16:creationId xmlns:a16="http://schemas.microsoft.com/office/drawing/2014/main" id="{27DA76AA-3148-41AB-9FAE-98E040262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a:extLst>
              <a:ext uri="{FF2B5EF4-FFF2-40B4-BE49-F238E27FC236}">
                <a16:creationId xmlns:a16="http://schemas.microsoft.com/office/drawing/2014/main" id="{C87ADD47-AAD5-4466-A2CF-2D14CC8AE154}"/>
              </a:ext>
            </a:extLst>
          </p:cNvPr>
          <p:cNvSpPr>
            <a:spLocks noGrp="1"/>
          </p:cNvSpPr>
          <p:nvPr>
            <p:ph type="dt" sz="half" idx="10"/>
          </p:nvPr>
        </p:nvSpPr>
        <p:spPr/>
        <p:txBody>
          <a:bodyPr/>
          <a:lstStyle/>
          <a:p>
            <a:fld id="{F03AED85-629C-4B11-935C-6EFE5115A692}" type="datetime1">
              <a:rPr lang="en-IN" smtClean="0"/>
              <a:t>21-08-2020</a:t>
            </a:fld>
            <a:endParaRPr lang="en-IN"/>
          </a:p>
        </p:txBody>
      </p:sp>
      <p:sp>
        <p:nvSpPr>
          <p:cNvPr id="7" name="Slide Number Placeholder 6">
            <a:extLst>
              <a:ext uri="{FF2B5EF4-FFF2-40B4-BE49-F238E27FC236}">
                <a16:creationId xmlns:a16="http://schemas.microsoft.com/office/drawing/2014/main" id="{E119619A-BB91-47A1-B94A-600E19416AF1}"/>
              </a:ext>
            </a:extLst>
          </p:cNvPr>
          <p:cNvSpPr>
            <a:spLocks noGrp="1"/>
          </p:cNvSpPr>
          <p:nvPr>
            <p:ph type="sldNum" sz="quarter" idx="12"/>
          </p:nvPr>
        </p:nvSpPr>
        <p:spPr/>
        <p:txBody>
          <a:bodyPr/>
          <a:lstStyle/>
          <a:p>
            <a:fld id="{4E80FB81-280C-4A6D-BD2E-A204E96A7A94}" type="slidenum">
              <a:rPr lang="en-IN" smtClean="0"/>
              <a:t>52</a:t>
            </a:fld>
            <a:endParaRPr lang="en-I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6104" y="630438"/>
            <a:ext cx="8256103" cy="628377"/>
          </a:xfrm>
          <a:prstGeom prst="rect">
            <a:avLst/>
          </a:prstGeom>
        </p:spPr>
        <p:txBody>
          <a:bodyPr vert="horz" wrap="square" lIns="0" tIns="12700" rIns="0" bIns="0" rtlCol="0" anchor="ctr">
            <a:spAutoFit/>
          </a:bodyPr>
          <a:lstStyle/>
          <a:p>
            <a:pPr marL="12700">
              <a:lnSpc>
                <a:spcPct val="100000"/>
              </a:lnSpc>
              <a:spcBef>
                <a:spcPts val="100"/>
              </a:spcBef>
            </a:pPr>
            <a:r>
              <a:rPr sz="4000" b="1" spc="-5" dirty="0">
                <a:latin typeface="Times New Roman" panose="02020603050405020304" pitchFamily="18" charset="0"/>
                <a:cs typeface="Times New Roman" panose="02020603050405020304" pitchFamily="18" charset="0"/>
              </a:rPr>
              <a:t>Semiconductor </a:t>
            </a:r>
            <a:r>
              <a:rPr sz="4000" b="1" dirty="0">
                <a:latin typeface="Times New Roman" panose="02020603050405020304" pitchFamily="18" charset="0"/>
                <a:cs typeface="Times New Roman" panose="02020603050405020304" pitchFamily="18" charset="0"/>
              </a:rPr>
              <a:t>Optical</a:t>
            </a:r>
            <a:r>
              <a:rPr sz="4000" b="1" spc="-65" dirty="0">
                <a:latin typeface="Times New Roman" panose="02020603050405020304" pitchFamily="18" charset="0"/>
                <a:cs typeface="Times New Roman" panose="02020603050405020304" pitchFamily="18" charset="0"/>
              </a:rPr>
              <a:t> </a:t>
            </a:r>
            <a:r>
              <a:rPr sz="4000" b="1" dirty="0">
                <a:latin typeface="Times New Roman" panose="02020603050405020304" pitchFamily="18" charset="0"/>
                <a:cs typeface="Times New Roman" panose="02020603050405020304" pitchFamily="18" charset="0"/>
              </a:rPr>
              <a:t>Amplifiers</a:t>
            </a:r>
            <a:endParaRPr sz="40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636104" y="1474979"/>
            <a:ext cx="11384445" cy="4752583"/>
          </a:xfrm>
          <a:prstGeom prst="rect">
            <a:avLst/>
          </a:prstGeom>
        </p:spPr>
        <p:txBody>
          <a:bodyPr vert="horz" wrap="square" lIns="0" tIns="12700" rIns="0" bIns="0" rtlCol="0">
            <a:spAutoFit/>
          </a:bodyPr>
          <a:lstStyle/>
          <a:p>
            <a:pPr marL="76200">
              <a:spcBef>
                <a:spcPts val="1780"/>
              </a:spcBef>
            </a:pPr>
            <a:r>
              <a:rPr sz="2800" dirty="0">
                <a:latin typeface="Times New Roman" panose="02020603050405020304" pitchFamily="18" charset="0"/>
                <a:cs typeface="Times New Roman" panose="02020603050405020304" pitchFamily="18" charset="0"/>
              </a:rPr>
              <a:t>There </a:t>
            </a:r>
            <a:r>
              <a:rPr sz="2800" spc="-5" dirty="0">
                <a:latin typeface="Times New Roman" panose="02020603050405020304" pitchFamily="18" charset="0"/>
                <a:cs typeface="Times New Roman" panose="02020603050405020304" pitchFamily="18" charset="0"/>
              </a:rPr>
              <a:t>are </a:t>
            </a:r>
            <a:r>
              <a:rPr sz="2800" spc="-15" dirty="0">
                <a:latin typeface="Times New Roman" panose="02020603050405020304" pitchFamily="18" charset="0"/>
                <a:cs typeface="Times New Roman" panose="02020603050405020304" pitchFamily="18" charset="0"/>
              </a:rPr>
              <a:t>two </a:t>
            </a:r>
            <a:r>
              <a:rPr sz="2800" spc="-5" dirty="0">
                <a:latin typeface="Times New Roman" panose="02020603050405020304" pitchFamily="18" charset="0"/>
                <a:cs typeface="Times New Roman" panose="02020603050405020304" pitchFamily="18" charset="0"/>
              </a:rPr>
              <a:t>types </a:t>
            </a:r>
            <a:r>
              <a:rPr sz="2800" dirty="0">
                <a:latin typeface="Times New Roman" panose="02020603050405020304" pitchFamily="18" charset="0"/>
                <a:cs typeface="Times New Roman" panose="02020603050405020304" pitchFamily="18" charset="0"/>
              </a:rPr>
              <a:t>of</a:t>
            </a:r>
            <a:r>
              <a:rPr sz="2800" spc="5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SOAs:</a:t>
            </a:r>
          </a:p>
          <a:p>
            <a:pPr marL="76200"/>
            <a:r>
              <a:rPr sz="2800" b="1" dirty="0">
                <a:solidFill>
                  <a:srgbClr val="FF3300"/>
                </a:solidFill>
                <a:latin typeface="Times New Roman" panose="02020603050405020304" pitchFamily="18" charset="0"/>
                <a:cs typeface="Times New Roman" panose="02020603050405020304" pitchFamily="18" charset="0"/>
              </a:rPr>
              <a:t>--- </a:t>
            </a:r>
            <a:r>
              <a:rPr sz="2800" b="1" spc="-5" dirty="0">
                <a:solidFill>
                  <a:srgbClr val="FF3300"/>
                </a:solidFill>
                <a:latin typeface="Times New Roman" panose="02020603050405020304" pitchFamily="18" charset="0"/>
                <a:cs typeface="Times New Roman" panose="02020603050405020304" pitchFamily="18" charset="0"/>
              </a:rPr>
              <a:t>Fabry- Perot </a:t>
            </a:r>
            <a:r>
              <a:rPr sz="2800" b="1" dirty="0">
                <a:solidFill>
                  <a:srgbClr val="FF3300"/>
                </a:solidFill>
                <a:latin typeface="Times New Roman" panose="02020603050405020304" pitchFamily="18" charset="0"/>
                <a:cs typeface="Times New Roman" panose="02020603050405020304" pitchFamily="18" charset="0"/>
              </a:rPr>
              <a:t>amplifiers</a:t>
            </a:r>
            <a:r>
              <a:rPr sz="2800" b="1" spc="15" dirty="0">
                <a:solidFill>
                  <a:srgbClr val="FF3300"/>
                </a:solidFill>
                <a:latin typeface="Times New Roman" panose="02020603050405020304" pitchFamily="18" charset="0"/>
                <a:cs typeface="Times New Roman" panose="02020603050405020304" pitchFamily="18" charset="0"/>
              </a:rPr>
              <a:t> </a:t>
            </a:r>
            <a:r>
              <a:rPr sz="2800" b="1" spc="-40" dirty="0">
                <a:solidFill>
                  <a:srgbClr val="FF3300"/>
                </a:solidFill>
                <a:latin typeface="Times New Roman" panose="02020603050405020304" pitchFamily="18" charset="0"/>
                <a:cs typeface="Times New Roman" panose="02020603050405020304" pitchFamily="18" charset="0"/>
              </a:rPr>
              <a:t>(FPA)</a:t>
            </a:r>
            <a:endParaRPr sz="2800" dirty="0">
              <a:latin typeface="Times New Roman" panose="02020603050405020304" pitchFamily="18" charset="0"/>
              <a:cs typeface="Times New Roman" panose="02020603050405020304" pitchFamily="18" charset="0"/>
            </a:endParaRPr>
          </a:p>
          <a:p>
            <a:pPr marL="76200" marR="30480"/>
            <a:r>
              <a:rPr sz="2800" dirty="0">
                <a:latin typeface="Times New Roman" panose="02020603050405020304" pitchFamily="18" charset="0"/>
                <a:cs typeface="Times New Roman" panose="02020603050405020304" pitchFamily="18" charset="0"/>
              </a:rPr>
              <a:t>When the </a:t>
            </a:r>
            <a:r>
              <a:rPr sz="2800" spc="-5" dirty="0">
                <a:latin typeface="Times New Roman" panose="02020603050405020304" pitchFamily="18" charset="0"/>
                <a:cs typeface="Times New Roman" panose="02020603050405020304" pitchFamily="18" charset="0"/>
              </a:rPr>
              <a:t>light enters </a:t>
            </a:r>
            <a:r>
              <a:rPr sz="2800" spc="-45" dirty="0">
                <a:latin typeface="Times New Roman" panose="02020603050405020304" pitchFamily="18" charset="0"/>
                <a:cs typeface="Times New Roman" panose="02020603050405020304" pitchFamily="18" charset="0"/>
              </a:rPr>
              <a:t>FPA </a:t>
            </a:r>
            <a:r>
              <a:rPr sz="2800" dirty="0">
                <a:latin typeface="Times New Roman" panose="02020603050405020304" pitchFamily="18" charset="0"/>
                <a:cs typeface="Times New Roman" panose="02020603050405020304" pitchFamily="18" charset="0"/>
              </a:rPr>
              <a:t>it gets </a:t>
            </a:r>
            <a:r>
              <a:rPr sz="2800" spc="-5" dirty="0">
                <a:latin typeface="Times New Roman" panose="02020603050405020304" pitchFamily="18" charset="0"/>
                <a:cs typeface="Times New Roman" panose="02020603050405020304" pitchFamily="18" charset="0"/>
              </a:rPr>
              <a:t>amplified as </a:t>
            </a:r>
            <a:r>
              <a:rPr sz="2800" dirty="0">
                <a:latin typeface="Times New Roman" panose="02020603050405020304" pitchFamily="18" charset="0"/>
                <a:cs typeface="Times New Roman" panose="02020603050405020304" pitchFamily="18" charset="0"/>
              </a:rPr>
              <a:t>it reflects </a:t>
            </a:r>
            <a:r>
              <a:rPr sz="2800" spc="-5" dirty="0">
                <a:latin typeface="Times New Roman" panose="02020603050405020304" pitchFamily="18" charset="0"/>
                <a:cs typeface="Times New Roman" panose="02020603050405020304" pitchFamily="18" charset="0"/>
              </a:rPr>
              <a:t>back and </a:t>
            </a:r>
            <a:r>
              <a:rPr sz="2800" dirty="0">
                <a:latin typeface="Times New Roman" panose="02020603050405020304" pitchFamily="18" charset="0"/>
                <a:cs typeface="Times New Roman" panose="02020603050405020304" pitchFamily="18" charset="0"/>
              </a:rPr>
              <a:t>forth  </a:t>
            </a:r>
            <a:r>
              <a:rPr sz="2800" spc="-10" dirty="0">
                <a:latin typeface="Times New Roman" panose="02020603050405020304" pitchFamily="18" charset="0"/>
                <a:cs typeface="Times New Roman" panose="02020603050405020304" pitchFamily="18" charset="0"/>
              </a:rPr>
              <a:t>between </a:t>
            </a:r>
            <a:r>
              <a:rPr sz="2800" dirty="0">
                <a:latin typeface="Times New Roman" panose="02020603050405020304" pitchFamily="18" charset="0"/>
                <a:cs typeface="Times New Roman" panose="02020603050405020304" pitchFamily="18" charset="0"/>
              </a:rPr>
              <a:t>the </a:t>
            </a:r>
            <a:r>
              <a:rPr sz="2800" spc="-5" dirty="0">
                <a:latin typeface="Times New Roman" panose="02020603050405020304" pitchFamily="18" charset="0"/>
                <a:cs typeface="Times New Roman" panose="02020603050405020304" pitchFamily="18" charset="0"/>
              </a:rPr>
              <a:t>mirrors until </a:t>
            </a:r>
            <a:r>
              <a:rPr sz="2800" dirty="0">
                <a:latin typeface="Times New Roman" panose="02020603050405020304" pitchFamily="18" charset="0"/>
                <a:cs typeface="Times New Roman" panose="02020603050405020304" pitchFamily="18" charset="0"/>
              </a:rPr>
              <a:t>emitted at </a:t>
            </a:r>
            <a:r>
              <a:rPr sz="2800" spc="-5" dirty="0">
                <a:latin typeface="Times New Roman" panose="02020603050405020304" pitchFamily="18" charset="0"/>
                <a:cs typeface="Times New Roman" panose="02020603050405020304" pitchFamily="18" charset="0"/>
              </a:rPr>
              <a:t>a higher</a:t>
            </a:r>
            <a:r>
              <a:rPr sz="2800" spc="8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intensity.</a:t>
            </a:r>
            <a:endParaRPr sz="2800" dirty="0">
              <a:latin typeface="Times New Roman" panose="02020603050405020304" pitchFamily="18" charset="0"/>
              <a:cs typeface="Times New Roman" panose="02020603050405020304" pitchFamily="18" charset="0"/>
            </a:endParaRPr>
          </a:p>
          <a:p>
            <a:pPr marL="76200"/>
            <a:r>
              <a:rPr sz="2800" dirty="0">
                <a:latin typeface="Times New Roman" panose="02020603050405020304" pitchFamily="18" charset="0"/>
                <a:cs typeface="Times New Roman" panose="02020603050405020304" pitchFamily="18" charset="0"/>
              </a:rPr>
              <a:t>It </a:t>
            </a:r>
            <a:r>
              <a:rPr sz="2800" spc="-5" dirty="0">
                <a:latin typeface="Times New Roman" panose="02020603050405020304" pitchFamily="18" charset="0"/>
                <a:cs typeface="Times New Roman" panose="02020603050405020304" pitchFamily="18" charset="0"/>
              </a:rPr>
              <a:t>is sensitive </a:t>
            </a:r>
            <a:r>
              <a:rPr sz="2800" dirty="0">
                <a:latin typeface="Times New Roman" panose="02020603050405020304" pitchFamily="18" charset="0"/>
                <a:cs typeface="Times New Roman" panose="02020603050405020304" pitchFamily="18" charset="0"/>
              </a:rPr>
              <a:t>to </a:t>
            </a:r>
            <a:r>
              <a:rPr sz="2800" spc="-5" dirty="0">
                <a:latin typeface="Times New Roman" panose="02020603050405020304" pitchFamily="18" charset="0"/>
                <a:cs typeface="Times New Roman" panose="02020603050405020304" pitchFamily="18" charset="0"/>
              </a:rPr>
              <a:t>temperature and input optical</a:t>
            </a:r>
            <a:r>
              <a:rPr sz="2800" spc="7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frequency.</a:t>
            </a:r>
            <a:endParaRPr sz="2800" dirty="0">
              <a:latin typeface="Times New Roman" panose="02020603050405020304" pitchFamily="18" charset="0"/>
              <a:cs typeface="Times New Roman" panose="02020603050405020304" pitchFamily="18" charset="0"/>
            </a:endParaRPr>
          </a:p>
          <a:p>
            <a:pPr marL="76200"/>
            <a:r>
              <a:rPr sz="2800" b="1" spc="-5" dirty="0">
                <a:solidFill>
                  <a:srgbClr val="FF3300"/>
                </a:solidFill>
                <a:latin typeface="Times New Roman" panose="02020603050405020304" pitchFamily="18" charset="0"/>
                <a:cs typeface="Times New Roman" panose="02020603050405020304" pitchFamily="18" charset="0"/>
              </a:rPr>
              <a:t>---Non-resonant traveling-wave amplifiers</a:t>
            </a:r>
            <a:r>
              <a:rPr sz="2800" b="1" spc="35" dirty="0">
                <a:solidFill>
                  <a:srgbClr val="FF3300"/>
                </a:solidFill>
                <a:latin typeface="Times New Roman" panose="02020603050405020304" pitchFamily="18" charset="0"/>
                <a:cs typeface="Times New Roman" panose="02020603050405020304" pitchFamily="18" charset="0"/>
              </a:rPr>
              <a:t> </a:t>
            </a:r>
            <a:r>
              <a:rPr sz="2800" b="1" spc="-30" dirty="0">
                <a:solidFill>
                  <a:srgbClr val="FF3300"/>
                </a:solidFill>
                <a:latin typeface="Times New Roman" panose="02020603050405020304" pitchFamily="18" charset="0"/>
                <a:cs typeface="Times New Roman" panose="02020603050405020304" pitchFamily="18" charset="0"/>
              </a:rPr>
              <a:t>(TWA)</a:t>
            </a:r>
            <a:endParaRPr sz="2800" dirty="0">
              <a:latin typeface="Times New Roman" panose="02020603050405020304" pitchFamily="18" charset="0"/>
              <a:cs typeface="Times New Roman" panose="02020603050405020304" pitchFamily="18" charset="0"/>
            </a:endParaRPr>
          </a:p>
          <a:p>
            <a:pPr marL="76200" marR="203835"/>
            <a:r>
              <a:rPr sz="2800" dirty="0">
                <a:latin typeface="Times New Roman" panose="02020603050405020304" pitchFamily="18" charset="0"/>
                <a:cs typeface="Times New Roman" panose="02020603050405020304" pitchFamily="18" charset="0"/>
              </a:rPr>
              <a:t>It </a:t>
            </a:r>
            <a:r>
              <a:rPr sz="2800" spc="-5" dirty="0">
                <a:latin typeface="Times New Roman" panose="02020603050405020304" pitchFamily="18" charset="0"/>
                <a:cs typeface="Times New Roman" panose="02020603050405020304" pitchFamily="18" charset="0"/>
              </a:rPr>
              <a:t>is </a:t>
            </a:r>
            <a:r>
              <a:rPr sz="2800" dirty="0">
                <a:latin typeface="Times New Roman" panose="02020603050405020304" pitchFamily="18" charset="0"/>
                <a:cs typeface="Times New Roman" panose="02020603050405020304" pitchFamily="18" charset="0"/>
              </a:rPr>
              <a:t>the </a:t>
            </a:r>
            <a:r>
              <a:rPr sz="2800" spc="-5" dirty="0">
                <a:latin typeface="Times New Roman" panose="02020603050405020304" pitchFamily="18" charset="0"/>
                <a:cs typeface="Times New Roman" panose="02020603050405020304" pitchFamily="18" charset="0"/>
              </a:rPr>
              <a:t>same as </a:t>
            </a:r>
            <a:r>
              <a:rPr sz="2800" spc="-45" dirty="0">
                <a:latin typeface="Times New Roman" panose="02020603050405020304" pitchFamily="18" charset="0"/>
                <a:cs typeface="Times New Roman" panose="02020603050405020304" pitchFamily="18" charset="0"/>
              </a:rPr>
              <a:t>FPA </a:t>
            </a:r>
            <a:r>
              <a:rPr sz="2800" spc="-5" dirty="0">
                <a:latin typeface="Times New Roman" panose="02020603050405020304" pitchFamily="18" charset="0"/>
                <a:cs typeface="Times New Roman" panose="02020603050405020304" pitchFamily="18" charset="0"/>
              </a:rPr>
              <a:t>except </a:t>
            </a:r>
            <a:r>
              <a:rPr sz="2800" dirty="0">
                <a:latin typeface="Times New Roman" panose="02020603050405020304" pitchFamily="18" charset="0"/>
                <a:cs typeface="Times New Roman" panose="02020603050405020304" pitchFamily="18" charset="0"/>
              </a:rPr>
              <a:t>that the </a:t>
            </a:r>
            <a:r>
              <a:rPr sz="2800" spc="-5" dirty="0">
                <a:latin typeface="Times New Roman" panose="02020603050405020304" pitchFamily="18" charset="0"/>
                <a:cs typeface="Times New Roman" panose="02020603050405020304" pitchFamily="18" charset="0"/>
              </a:rPr>
              <a:t>end </a:t>
            </a:r>
            <a:r>
              <a:rPr sz="2800" dirty="0">
                <a:latin typeface="Times New Roman" panose="02020603050405020304" pitchFamily="18" charset="0"/>
                <a:cs typeface="Times New Roman" panose="02020603050405020304" pitchFamily="18" charset="0"/>
              </a:rPr>
              <a:t>facets </a:t>
            </a:r>
            <a:r>
              <a:rPr sz="2800" spc="-5" dirty="0">
                <a:latin typeface="Times New Roman" panose="02020603050405020304" pitchFamily="18" charset="0"/>
                <a:cs typeface="Times New Roman" panose="02020603050405020304" pitchFamily="18" charset="0"/>
              </a:rPr>
              <a:t>are either  antireflection coated or cleaved </a:t>
            </a:r>
            <a:r>
              <a:rPr sz="2800" dirty="0">
                <a:latin typeface="Times New Roman" panose="02020603050405020304" pitchFamily="18" charset="0"/>
                <a:cs typeface="Times New Roman" panose="02020603050405020304" pitchFamily="18" charset="0"/>
              </a:rPr>
              <a:t>at </a:t>
            </a:r>
            <a:r>
              <a:rPr sz="2800" spc="-5" dirty="0">
                <a:latin typeface="Times New Roman" panose="02020603050405020304" pitchFamily="18" charset="0"/>
                <a:cs typeface="Times New Roman" panose="02020603050405020304" pitchFamily="18" charset="0"/>
              </a:rPr>
              <a:t>an angle so </a:t>
            </a:r>
            <a:r>
              <a:rPr sz="2800" dirty="0">
                <a:latin typeface="Times New Roman" panose="02020603050405020304" pitchFamily="18" charset="0"/>
                <a:cs typeface="Times New Roman" panose="02020603050405020304" pitchFamily="18" charset="0"/>
              </a:rPr>
              <a:t>that </a:t>
            </a:r>
            <a:r>
              <a:rPr sz="2800" spc="-5" dirty="0">
                <a:latin typeface="Times New Roman" panose="02020603050405020304" pitchFamily="18" charset="0"/>
                <a:cs typeface="Times New Roman" panose="02020603050405020304" pitchFamily="18" charset="0"/>
              </a:rPr>
              <a:t>internal reflection  does </a:t>
            </a:r>
            <a:r>
              <a:rPr sz="2800" dirty="0">
                <a:latin typeface="Times New Roman" panose="02020603050405020304" pitchFamily="18" charset="0"/>
                <a:cs typeface="Times New Roman" panose="02020603050405020304" pitchFamily="18" charset="0"/>
              </a:rPr>
              <a:t>not </a:t>
            </a:r>
            <a:r>
              <a:rPr sz="2800" spc="-5" dirty="0">
                <a:latin typeface="Times New Roman" panose="02020603050405020304" pitchFamily="18" charset="0"/>
                <a:cs typeface="Times New Roman" panose="02020603050405020304" pitchFamily="18" charset="0"/>
              </a:rPr>
              <a:t>take place and </a:t>
            </a:r>
            <a:r>
              <a:rPr sz="2800" dirty="0">
                <a:latin typeface="Times New Roman" panose="02020603050405020304" pitchFamily="18" charset="0"/>
                <a:cs typeface="Times New Roman" panose="02020603050405020304" pitchFamily="18" charset="0"/>
              </a:rPr>
              <a:t>the </a:t>
            </a:r>
            <a:r>
              <a:rPr sz="2800" spc="-5" dirty="0">
                <a:latin typeface="Times New Roman" panose="02020603050405020304" pitchFamily="18" charset="0"/>
                <a:cs typeface="Times New Roman" panose="02020603050405020304" pitchFamily="18" charset="0"/>
              </a:rPr>
              <a:t>input signal </a:t>
            </a:r>
            <a:r>
              <a:rPr sz="2800" dirty="0">
                <a:latin typeface="Times New Roman" panose="02020603050405020304" pitchFamily="18" charset="0"/>
                <a:cs typeface="Times New Roman" panose="02020603050405020304" pitchFamily="18" charset="0"/>
              </a:rPr>
              <a:t>gets </a:t>
            </a:r>
            <a:r>
              <a:rPr sz="2800" spc="-5" dirty="0">
                <a:latin typeface="Times New Roman" panose="02020603050405020304" pitchFamily="18" charset="0"/>
                <a:cs typeface="Times New Roman" panose="02020603050405020304" pitchFamily="18" charset="0"/>
              </a:rPr>
              <a:t>amplified only once  during a single pass through </a:t>
            </a:r>
            <a:r>
              <a:rPr sz="2800" dirty="0">
                <a:latin typeface="Times New Roman" panose="02020603050405020304" pitchFamily="18" charset="0"/>
                <a:cs typeface="Times New Roman" panose="02020603050405020304" pitchFamily="18" charset="0"/>
              </a:rPr>
              <a:t>the </a:t>
            </a:r>
            <a:r>
              <a:rPr sz="2800" spc="-5" dirty="0">
                <a:latin typeface="Times New Roman" panose="02020603050405020304" pitchFamily="18" charset="0"/>
                <a:cs typeface="Times New Roman" panose="02020603050405020304" pitchFamily="18" charset="0"/>
              </a:rPr>
              <a:t>device. </a:t>
            </a:r>
            <a:r>
              <a:rPr sz="2800" spc="-5" dirty="0">
                <a:solidFill>
                  <a:srgbClr val="333399"/>
                </a:solidFill>
                <a:latin typeface="Times New Roman" panose="02020603050405020304" pitchFamily="18" charset="0"/>
                <a:cs typeface="Times New Roman" panose="02020603050405020304" pitchFamily="18" charset="0"/>
              </a:rPr>
              <a:t>They </a:t>
            </a:r>
            <a:r>
              <a:rPr sz="2800" spc="-10" dirty="0">
                <a:solidFill>
                  <a:srgbClr val="333399"/>
                </a:solidFill>
                <a:latin typeface="Times New Roman" panose="02020603050405020304" pitchFamily="18" charset="0"/>
                <a:cs typeface="Times New Roman" panose="02020603050405020304" pitchFamily="18" charset="0"/>
              </a:rPr>
              <a:t>widely </a:t>
            </a:r>
            <a:r>
              <a:rPr sz="2800" spc="-5" dirty="0">
                <a:solidFill>
                  <a:srgbClr val="333399"/>
                </a:solidFill>
                <a:latin typeface="Times New Roman" panose="02020603050405020304" pitchFamily="18" charset="0"/>
                <a:cs typeface="Times New Roman" panose="02020603050405020304" pitchFamily="18" charset="0"/>
              </a:rPr>
              <a:t>used because  they have a large optical </a:t>
            </a:r>
            <a:r>
              <a:rPr sz="2800" spc="-10" dirty="0">
                <a:solidFill>
                  <a:srgbClr val="333399"/>
                </a:solidFill>
                <a:latin typeface="Times New Roman" panose="02020603050405020304" pitchFamily="18" charset="0"/>
                <a:cs typeface="Times New Roman" panose="02020603050405020304" pitchFamily="18" charset="0"/>
              </a:rPr>
              <a:t>bandwidth, </a:t>
            </a:r>
            <a:r>
              <a:rPr sz="2800" spc="-5" dirty="0">
                <a:solidFill>
                  <a:srgbClr val="333399"/>
                </a:solidFill>
                <a:latin typeface="Times New Roman" panose="02020603050405020304" pitchFamily="18" charset="0"/>
                <a:cs typeface="Times New Roman" panose="02020603050405020304" pitchFamily="18" charset="0"/>
              </a:rPr>
              <a:t>and low polarization</a:t>
            </a:r>
            <a:r>
              <a:rPr sz="2800" spc="229" dirty="0">
                <a:solidFill>
                  <a:srgbClr val="333399"/>
                </a:solidFill>
                <a:latin typeface="Times New Roman" panose="02020603050405020304" pitchFamily="18" charset="0"/>
                <a:cs typeface="Times New Roman" panose="02020603050405020304" pitchFamily="18" charset="0"/>
              </a:rPr>
              <a:t> </a:t>
            </a:r>
            <a:r>
              <a:rPr sz="2800" spc="-20" dirty="0">
                <a:solidFill>
                  <a:srgbClr val="333399"/>
                </a:solidFill>
                <a:latin typeface="Times New Roman" panose="02020603050405020304" pitchFamily="18" charset="0"/>
                <a:cs typeface="Times New Roman" panose="02020603050405020304" pitchFamily="18" charset="0"/>
              </a:rPr>
              <a:t>sensitivity</a:t>
            </a:r>
            <a:r>
              <a:rPr sz="2800" spc="-20"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p:txBody>
      </p:sp>
      <p:pic>
        <p:nvPicPr>
          <p:cNvPr id="5" name="Picture 1" descr="C:\Users\admin\Desktop\download.png">
            <a:extLst>
              <a:ext uri="{FF2B5EF4-FFF2-40B4-BE49-F238E27FC236}">
                <a16:creationId xmlns:a16="http://schemas.microsoft.com/office/drawing/2014/main" id="{90FB3456-AAA5-4C7C-BC86-93FBAD8AA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a:extLst>
              <a:ext uri="{FF2B5EF4-FFF2-40B4-BE49-F238E27FC236}">
                <a16:creationId xmlns:a16="http://schemas.microsoft.com/office/drawing/2014/main" id="{7E363134-442C-45C6-B8C5-EBD27295AB8B}"/>
              </a:ext>
            </a:extLst>
          </p:cNvPr>
          <p:cNvSpPr>
            <a:spLocks noGrp="1"/>
          </p:cNvSpPr>
          <p:nvPr>
            <p:ph type="dt" sz="half" idx="10"/>
          </p:nvPr>
        </p:nvSpPr>
        <p:spPr/>
        <p:txBody>
          <a:bodyPr/>
          <a:lstStyle/>
          <a:p>
            <a:fld id="{8DE18D81-2479-4AA4-B605-57490579E4E9}" type="datetime1">
              <a:rPr lang="en-IN" smtClean="0"/>
              <a:t>21-08-2020</a:t>
            </a:fld>
            <a:endParaRPr lang="en-IN"/>
          </a:p>
        </p:txBody>
      </p:sp>
      <p:sp>
        <p:nvSpPr>
          <p:cNvPr id="7" name="Slide Number Placeholder 6">
            <a:extLst>
              <a:ext uri="{FF2B5EF4-FFF2-40B4-BE49-F238E27FC236}">
                <a16:creationId xmlns:a16="http://schemas.microsoft.com/office/drawing/2014/main" id="{34DE517D-22B2-4B36-AC79-72B8BD026B98}"/>
              </a:ext>
            </a:extLst>
          </p:cNvPr>
          <p:cNvSpPr>
            <a:spLocks noGrp="1"/>
          </p:cNvSpPr>
          <p:nvPr>
            <p:ph type="sldNum" sz="quarter" idx="12"/>
          </p:nvPr>
        </p:nvSpPr>
        <p:spPr/>
        <p:txBody>
          <a:bodyPr/>
          <a:lstStyle/>
          <a:p>
            <a:fld id="{4E80FB81-280C-4A6D-BD2E-A204E96A7A94}" type="slidenum">
              <a:rPr lang="en-IN" smtClean="0"/>
              <a:t>53</a:t>
            </a:fld>
            <a:endParaRPr lang="en-I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205E3-172D-44D8-9B12-32C211EF41D2}"/>
              </a:ext>
            </a:extLst>
          </p:cNvPr>
          <p:cNvSpPr>
            <a:spLocks noGrp="1"/>
          </p:cNvSpPr>
          <p:nvPr>
            <p:ph type="title"/>
          </p:nvPr>
        </p:nvSpPr>
        <p:spPr>
          <a:xfrm>
            <a:off x="300251" y="365126"/>
            <a:ext cx="11053549" cy="866498"/>
          </a:xfrm>
        </p:spPr>
        <p:txBody>
          <a:bodyPr>
            <a:normAutofit/>
          </a:bodyPr>
          <a:lstStyle/>
          <a:p>
            <a:pPr algn="just"/>
            <a:r>
              <a:rPr lang="en-IN" sz="4000" b="1" dirty="0">
                <a:latin typeface="Times New Roman" panose="02020603050405020304" pitchFamily="18" charset="0"/>
                <a:cs typeface="Times New Roman" panose="02020603050405020304" pitchFamily="18" charset="0"/>
              </a:rPr>
              <a:t>ERBIUM DOPED FIBER AMPLIFIER(EDFA)</a:t>
            </a:r>
          </a:p>
        </p:txBody>
      </p:sp>
      <p:sp>
        <p:nvSpPr>
          <p:cNvPr id="3" name="Content Placeholder 2">
            <a:extLst>
              <a:ext uri="{FF2B5EF4-FFF2-40B4-BE49-F238E27FC236}">
                <a16:creationId xmlns:a16="http://schemas.microsoft.com/office/drawing/2014/main" id="{649E91F5-DCD9-4BB9-8C79-8344FEB68AEB}"/>
              </a:ext>
            </a:extLst>
          </p:cNvPr>
          <p:cNvSpPr>
            <a:spLocks noGrp="1"/>
          </p:cNvSpPr>
          <p:nvPr>
            <p:ph idx="1"/>
          </p:nvPr>
        </p:nvSpPr>
        <p:spPr/>
        <p:txBody>
          <a:bodyPr/>
          <a:lstStyle/>
          <a:p>
            <a:r>
              <a:rPr lang="en-IN" dirty="0"/>
              <a:t>Silica </a:t>
            </a:r>
            <a:r>
              <a:rPr lang="en-IN" dirty="0" err="1"/>
              <a:t>fiber</a:t>
            </a:r>
            <a:r>
              <a:rPr lang="en-IN" dirty="0"/>
              <a:t> is doped with Erbium .</a:t>
            </a:r>
          </a:p>
        </p:txBody>
      </p:sp>
      <p:sp>
        <p:nvSpPr>
          <p:cNvPr id="4" name="Date Placeholder 3">
            <a:extLst>
              <a:ext uri="{FF2B5EF4-FFF2-40B4-BE49-F238E27FC236}">
                <a16:creationId xmlns:a16="http://schemas.microsoft.com/office/drawing/2014/main" id="{039D6B67-0F8C-4C60-B1A0-5C3957B70440}"/>
              </a:ext>
            </a:extLst>
          </p:cNvPr>
          <p:cNvSpPr>
            <a:spLocks noGrp="1"/>
          </p:cNvSpPr>
          <p:nvPr>
            <p:ph type="dt" sz="half" idx="10"/>
          </p:nvPr>
        </p:nvSpPr>
        <p:spPr/>
        <p:txBody>
          <a:bodyPr/>
          <a:lstStyle/>
          <a:p>
            <a:fld id="{5E209BD0-4C30-4630-8CB7-44F6DF6A9D7F}" type="datetime1">
              <a:rPr lang="en-IN" smtClean="0"/>
              <a:t>21-08-2020</a:t>
            </a:fld>
            <a:endParaRPr lang="en-IN"/>
          </a:p>
        </p:txBody>
      </p:sp>
      <p:sp>
        <p:nvSpPr>
          <p:cNvPr id="5" name="Slide Number Placeholder 4">
            <a:extLst>
              <a:ext uri="{FF2B5EF4-FFF2-40B4-BE49-F238E27FC236}">
                <a16:creationId xmlns:a16="http://schemas.microsoft.com/office/drawing/2014/main" id="{51D43834-B3CF-4F25-85BD-A77770F4E128}"/>
              </a:ext>
            </a:extLst>
          </p:cNvPr>
          <p:cNvSpPr>
            <a:spLocks noGrp="1"/>
          </p:cNvSpPr>
          <p:nvPr>
            <p:ph type="sldNum" sz="quarter" idx="12"/>
          </p:nvPr>
        </p:nvSpPr>
        <p:spPr/>
        <p:txBody>
          <a:bodyPr/>
          <a:lstStyle/>
          <a:p>
            <a:fld id="{4E80FB81-280C-4A6D-BD2E-A204E96A7A94}" type="slidenum">
              <a:rPr lang="en-IN" smtClean="0"/>
              <a:t>54</a:t>
            </a:fld>
            <a:endParaRPr lang="en-IN"/>
          </a:p>
        </p:txBody>
      </p:sp>
      <p:pic>
        <p:nvPicPr>
          <p:cNvPr id="7" name="Picture 6">
            <a:extLst>
              <a:ext uri="{FF2B5EF4-FFF2-40B4-BE49-F238E27FC236}">
                <a16:creationId xmlns:a16="http://schemas.microsoft.com/office/drawing/2014/main" id="{B65595B4-8666-46CF-9F97-1641C8E38B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2296" y="2411107"/>
            <a:ext cx="8784183" cy="404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A85D6ECE-D633-483D-AD2A-5578FD54307D}"/>
              </a:ext>
            </a:extLst>
          </p:cNvPr>
          <p:cNvSpPr txBox="1"/>
          <p:nvPr/>
        </p:nvSpPr>
        <p:spPr>
          <a:xfrm>
            <a:off x="2209800" y="6176963"/>
            <a:ext cx="6092456" cy="369332"/>
          </a:xfrm>
          <a:prstGeom prst="rect">
            <a:avLst/>
          </a:prstGeom>
          <a:noFill/>
        </p:spPr>
        <p:txBody>
          <a:bodyPr wrap="square">
            <a:spAutoFit/>
          </a:bodyPr>
          <a:lstStyle/>
          <a:p>
            <a:r>
              <a:rPr lang="en-US" altLang="en-US" sz="1800" dirty="0"/>
              <a:t>Fig. : Erbium energy-level diagram</a:t>
            </a:r>
            <a:endParaRPr lang="en-IN" dirty="0"/>
          </a:p>
        </p:txBody>
      </p:sp>
      <p:pic>
        <p:nvPicPr>
          <p:cNvPr id="11" name="Picture 1" descr="C:\Users\admin\Desktop\download.png">
            <a:extLst>
              <a:ext uri="{FF2B5EF4-FFF2-40B4-BE49-F238E27FC236}">
                <a16:creationId xmlns:a16="http://schemas.microsoft.com/office/drawing/2014/main" id="{59E7F70F-337E-4827-A1F3-7712E1116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28892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08DF7-8F98-4835-95B4-8435C4146289}"/>
              </a:ext>
            </a:extLst>
          </p:cNvPr>
          <p:cNvSpPr>
            <a:spLocks noGrp="1"/>
          </p:cNvSpPr>
          <p:nvPr>
            <p:ph type="title"/>
          </p:nvPr>
        </p:nvSpPr>
        <p:spPr>
          <a:xfrm>
            <a:off x="838200" y="136525"/>
            <a:ext cx="10515600" cy="1325563"/>
          </a:xfrm>
        </p:spPr>
        <p:txBody>
          <a:bodyPr>
            <a:normAutofit/>
          </a:bodyPr>
          <a:lstStyle/>
          <a:p>
            <a:pPr algn="just"/>
            <a:r>
              <a:rPr lang="en-IN" sz="4000" b="1" dirty="0">
                <a:latin typeface="Times New Roman" panose="02020603050405020304" pitchFamily="18" charset="0"/>
                <a:cs typeface="Times New Roman" panose="02020603050405020304" pitchFamily="18" charset="0"/>
              </a:rPr>
              <a:t>EDFA AMPLIFICATION MECHANISM</a:t>
            </a:r>
          </a:p>
        </p:txBody>
      </p:sp>
      <p:sp>
        <p:nvSpPr>
          <p:cNvPr id="3" name="Content Placeholder 2">
            <a:extLst>
              <a:ext uri="{FF2B5EF4-FFF2-40B4-BE49-F238E27FC236}">
                <a16:creationId xmlns:a16="http://schemas.microsoft.com/office/drawing/2014/main" id="{D08F3CBF-7328-405C-AC37-D8A8838FEE18}"/>
              </a:ext>
            </a:extLst>
          </p:cNvPr>
          <p:cNvSpPr>
            <a:spLocks noGrp="1"/>
          </p:cNvSpPr>
          <p:nvPr>
            <p:ph idx="1"/>
          </p:nvPr>
        </p:nvSpPr>
        <p:spPr>
          <a:xfrm>
            <a:off x="838200" y="1212112"/>
            <a:ext cx="10515600" cy="4752200"/>
          </a:xfrm>
        </p:spPr>
        <p:txBody>
          <a:bodyPr>
            <a:noAutofit/>
          </a:bodyPr>
          <a:lstStyle/>
          <a:p>
            <a:r>
              <a:rPr lang="en-IN" dirty="0">
                <a:latin typeface="Times New Roman" panose="02020603050405020304" pitchFamily="18" charset="0"/>
                <a:cs typeface="Times New Roman" panose="02020603050405020304" pitchFamily="18" charset="0"/>
              </a:rPr>
              <a:t>Two principal levels</a:t>
            </a:r>
          </a:p>
          <a:p>
            <a:pPr algn="just">
              <a:lnSpc>
                <a:spcPct val="10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Metastable State</a:t>
            </a:r>
          </a:p>
          <a:p>
            <a:pPr algn="just">
              <a:lnSpc>
                <a:spcPct val="10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Pump Level</a:t>
            </a:r>
          </a:p>
          <a:p>
            <a:pPr algn="just">
              <a:lnSpc>
                <a:spcPct val="100000"/>
              </a:lnSpc>
            </a:pPr>
            <a:r>
              <a:rPr lang="en-US" altLang="en-US" dirty="0">
                <a:latin typeface="Times New Roman" panose="02020603050405020304" pitchFamily="18" charset="0"/>
                <a:cs typeface="Times New Roman" panose="02020603050405020304" pitchFamily="18" charset="0"/>
              </a:rPr>
              <a:t>The  pump  band  exists  at   1.27  eV separation from bottom ground state. The  energy  corresponds  to  980  nm wavelength</a:t>
            </a:r>
          </a:p>
          <a:p>
            <a:pPr algn="just">
              <a:lnSpc>
                <a:spcPct val="100000"/>
              </a:lnSpc>
              <a:spcBef>
                <a:spcPts val="450"/>
              </a:spcBef>
            </a:pPr>
            <a:r>
              <a:rPr lang="en-US" altLang="en-US" dirty="0">
                <a:latin typeface="Times New Roman" panose="02020603050405020304" pitchFamily="18" charset="0"/>
                <a:cs typeface="Times New Roman" panose="02020603050405020304" pitchFamily="18" charset="0"/>
              </a:rPr>
              <a:t>The top metastable state is separated from bottom ground  state   by  0.841 eV.   This    energy    corresponds    to 1480nm wavelength</a:t>
            </a:r>
          </a:p>
          <a:p>
            <a:pPr algn="just">
              <a:lnSpc>
                <a:spcPct val="100000"/>
              </a:lnSpc>
              <a:spcBef>
                <a:spcPts val="450"/>
              </a:spcBef>
            </a:pPr>
            <a:r>
              <a:rPr lang="en-US" altLang="en-US" dirty="0">
                <a:latin typeface="Times New Roman" panose="02020603050405020304" pitchFamily="18" charset="0"/>
                <a:cs typeface="Times New Roman" panose="02020603050405020304" pitchFamily="18" charset="0"/>
              </a:rPr>
              <a:t>The    bottom    metastable    state    is separated  from  bottom  ground  state by 0.814 eV This energy corresponds to 1530 nm wavelength</a:t>
            </a:r>
          </a:p>
          <a:p>
            <a:pPr algn="just">
              <a:lnSpc>
                <a:spcPct val="100000"/>
              </a:lnSpc>
              <a:spcBef>
                <a:spcPts val="450"/>
              </a:spcBef>
            </a:pPr>
            <a:r>
              <a:rPr lang="en-US" spc="25" dirty="0">
                <a:latin typeface="Times New Roman" panose="02020603050405020304" pitchFamily="18" charset="0"/>
                <a:cs typeface="Times New Roman" panose="02020603050405020304" pitchFamily="18" charset="0"/>
              </a:rPr>
              <a:t>The	</a:t>
            </a:r>
            <a:r>
              <a:rPr lang="en-US" spc="10" dirty="0">
                <a:latin typeface="Times New Roman" panose="02020603050405020304" pitchFamily="18" charset="0"/>
                <a:cs typeface="Times New Roman" panose="02020603050405020304" pitchFamily="18" charset="0"/>
              </a:rPr>
              <a:t>bott</a:t>
            </a:r>
            <a:r>
              <a:rPr lang="en-US" spc="-55" dirty="0">
                <a:latin typeface="Times New Roman" panose="02020603050405020304" pitchFamily="18" charset="0"/>
                <a:cs typeface="Times New Roman" panose="02020603050405020304" pitchFamily="18" charset="0"/>
              </a:rPr>
              <a:t>o</a:t>
            </a:r>
            <a:r>
              <a:rPr lang="en-US" spc="125" dirty="0">
                <a:latin typeface="Times New Roman" panose="02020603050405020304" pitchFamily="18" charset="0"/>
                <a:cs typeface="Times New Roman" panose="02020603050405020304" pitchFamily="18" charset="0"/>
              </a:rPr>
              <a:t>m </a:t>
            </a:r>
            <a:r>
              <a:rPr lang="en-US" spc="-20" dirty="0">
                <a:latin typeface="Times New Roman" panose="02020603050405020304" pitchFamily="18" charset="0"/>
                <a:cs typeface="Times New Roman" panose="02020603050405020304" pitchFamily="18" charset="0"/>
              </a:rPr>
              <a:t>m</a:t>
            </a:r>
            <a:r>
              <a:rPr lang="en-US" spc="-50" dirty="0">
                <a:latin typeface="Times New Roman" panose="02020603050405020304" pitchFamily="18" charset="0"/>
                <a:cs typeface="Times New Roman" panose="02020603050405020304" pitchFamily="18" charset="0"/>
              </a:rPr>
              <a:t>etast</a:t>
            </a:r>
            <a:r>
              <a:rPr lang="en-US" spc="-90" dirty="0">
                <a:latin typeface="Times New Roman" panose="02020603050405020304" pitchFamily="18" charset="0"/>
                <a:cs typeface="Times New Roman" panose="02020603050405020304" pitchFamily="18" charset="0"/>
              </a:rPr>
              <a:t>a</a:t>
            </a:r>
            <a:r>
              <a:rPr lang="en-US" spc="90" dirty="0">
                <a:latin typeface="Times New Roman" panose="02020603050405020304" pitchFamily="18" charset="0"/>
                <a:cs typeface="Times New Roman" panose="02020603050405020304" pitchFamily="18" charset="0"/>
              </a:rPr>
              <a:t>b</a:t>
            </a:r>
            <a:r>
              <a:rPr lang="en-US" spc="25" dirty="0">
                <a:latin typeface="Times New Roman" panose="02020603050405020304" pitchFamily="18" charset="0"/>
                <a:cs typeface="Times New Roman" panose="02020603050405020304" pitchFamily="18" charset="0"/>
              </a:rPr>
              <a:t>l</a:t>
            </a:r>
            <a:r>
              <a:rPr lang="en-US" spc="-15" dirty="0">
                <a:latin typeface="Times New Roman" panose="02020603050405020304" pitchFamily="18" charset="0"/>
                <a:cs typeface="Times New Roman" panose="02020603050405020304" pitchFamily="18" charset="0"/>
              </a:rPr>
              <a:t>e </a:t>
            </a:r>
            <a:r>
              <a:rPr lang="en-US" dirty="0">
                <a:latin typeface="Times New Roman" panose="02020603050405020304" pitchFamily="18" charset="0"/>
                <a:cs typeface="Times New Roman" panose="02020603050405020304" pitchFamily="18" charset="0"/>
              </a:rPr>
              <a:t>	</a:t>
            </a:r>
            <a:r>
              <a:rPr lang="en-US" spc="-45" dirty="0">
                <a:latin typeface="Times New Roman" panose="02020603050405020304" pitchFamily="18" charset="0"/>
                <a:cs typeface="Times New Roman" panose="02020603050405020304" pitchFamily="18" charset="0"/>
              </a:rPr>
              <a:t>state</a:t>
            </a:r>
            <a:r>
              <a:rPr lang="en-US"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i</a:t>
            </a:r>
            <a:r>
              <a:rPr lang="en-US" spc="-40" dirty="0">
                <a:latin typeface="Times New Roman" panose="02020603050405020304" pitchFamily="18" charset="0"/>
                <a:cs typeface="Times New Roman" panose="02020603050405020304" pitchFamily="18" charset="0"/>
              </a:rPr>
              <a:t>s </a:t>
            </a:r>
            <a:r>
              <a:rPr lang="en-US" spc="-50" dirty="0">
                <a:latin typeface="Times New Roman" panose="02020603050405020304" pitchFamily="18" charset="0"/>
                <a:cs typeface="Times New Roman" panose="02020603050405020304" pitchFamily="18" charset="0"/>
              </a:rPr>
              <a:t>separated </a:t>
            </a:r>
            <a:r>
              <a:rPr lang="en-US" spc="60" dirty="0">
                <a:latin typeface="Times New Roman" panose="02020603050405020304" pitchFamily="18" charset="0"/>
                <a:cs typeface="Times New Roman" panose="02020603050405020304" pitchFamily="18" charset="0"/>
              </a:rPr>
              <a:t> </a:t>
            </a:r>
            <a:r>
              <a:rPr lang="en-US" spc="40" dirty="0">
                <a:latin typeface="Times New Roman" panose="02020603050405020304" pitchFamily="18" charset="0"/>
                <a:cs typeface="Times New Roman" panose="02020603050405020304" pitchFamily="18" charset="0"/>
              </a:rPr>
              <a:t>fr</a:t>
            </a:r>
            <a:r>
              <a:rPr lang="en-US" spc="35" dirty="0">
                <a:latin typeface="Times New Roman" panose="02020603050405020304" pitchFamily="18" charset="0"/>
                <a:cs typeface="Times New Roman" panose="02020603050405020304" pitchFamily="18" charset="0"/>
              </a:rPr>
              <a:t>o</a:t>
            </a:r>
            <a:r>
              <a:rPr lang="en-US" spc="125"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a:t>
            </a:r>
            <a:r>
              <a:rPr lang="en-US" spc="-8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t</a:t>
            </a:r>
            <a:r>
              <a:rPr lang="en-US" spc="-35" dirty="0">
                <a:latin typeface="Times New Roman" panose="02020603050405020304" pitchFamily="18" charset="0"/>
                <a:cs typeface="Times New Roman" panose="02020603050405020304" pitchFamily="18" charset="0"/>
              </a:rPr>
              <a:t>o</a:t>
            </a:r>
            <a:r>
              <a:rPr lang="en-US" spc="114"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a:t>
            </a:r>
            <a:r>
              <a:rPr lang="en-US" spc="-65" dirty="0">
                <a:latin typeface="Times New Roman" panose="02020603050405020304" pitchFamily="18" charset="0"/>
                <a:cs typeface="Times New Roman" panose="02020603050405020304" pitchFamily="18" charset="0"/>
              </a:rPr>
              <a:t> </a:t>
            </a:r>
            <a:r>
              <a:rPr lang="en-US" spc="-20" dirty="0">
                <a:latin typeface="Times New Roman" panose="02020603050405020304" pitchFamily="18" charset="0"/>
                <a:cs typeface="Times New Roman" panose="02020603050405020304" pitchFamily="18" charset="0"/>
              </a:rPr>
              <a:t>g</a:t>
            </a:r>
            <a:r>
              <a:rPr lang="en-US" spc="40" dirty="0">
                <a:latin typeface="Times New Roman" panose="02020603050405020304" pitchFamily="18" charset="0"/>
                <a:cs typeface="Times New Roman" panose="02020603050405020304" pitchFamily="18" charset="0"/>
              </a:rPr>
              <a:t>r</a:t>
            </a:r>
            <a:r>
              <a:rPr lang="en-US" spc="-50" dirty="0">
                <a:latin typeface="Times New Roman" panose="02020603050405020304" pitchFamily="18" charset="0"/>
                <a:cs typeface="Times New Roman" panose="02020603050405020304" pitchFamily="18" charset="0"/>
              </a:rPr>
              <a:t>o</a:t>
            </a:r>
            <a:r>
              <a:rPr lang="en-US" dirty="0">
                <a:latin typeface="Times New Roman" panose="02020603050405020304" pitchFamily="18" charset="0"/>
                <a:cs typeface="Times New Roman" panose="02020603050405020304" pitchFamily="18" charset="0"/>
              </a:rPr>
              <a:t>und </a:t>
            </a:r>
            <a:r>
              <a:rPr lang="en-US" spc="25" dirty="0">
                <a:latin typeface="Times New Roman" panose="02020603050405020304" pitchFamily="18" charset="0"/>
                <a:cs typeface="Times New Roman" panose="02020603050405020304" pitchFamily="18" charset="0"/>
              </a:rPr>
              <a:t> </a:t>
            </a:r>
            <a:r>
              <a:rPr lang="en-US" spc="-45" dirty="0">
                <a:latin typeface="Times New Roman" panose="02020603050405020304" pitchFamily="18" charset="0"/>
                <a:cs typeface="Times New Roman" panose="02020603050405020304" pitchFamily="18" charset="0"/>
              </a:rPr>
              <a:t>state</a:t>
            </a:r>
            <a:r>
              <a:rPr lang="en-US" dirty="0">
                <a:latin typeface="Times New Roman" panose="02020603050405020304" pitchFamily="18" charset="0"/>
                <a:cs typeface="Times New Roman" panose="02020603050405020304" pitchFamily="18" charset="0"/>
              </a:rPr>
              <a:t> </a:t>
            </a:r>
            <a:r>
              <a:rPr lang="en-US" spc="-30"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by </a:t>
            </a:r>
            <a:r>
              <a:rPr lang="en-US" altLang="en-US" dirty="0">
                <a:latin typeface="Times New Roman" panose="02020603050405020304" pitchFamily="18" charset="0"/>
                <a:cs typeface="Times New Roman" panose="02020603050405020304" pitchFamily="18" charset="0"/>
              </a:rPr>
              <a:t>0.775 eV This energy corresponds to I600nm wavelength.</a:t>
            </a:r>
          </a:p>
          <a:p>
            <a:pPr algn="just">
              <a:lnSpc>
                <a:spcPct val="100000"/>
              </a:lnSpc>
              <a:spcBef>
                <a:spcPts val="450"/>
              </a:spcBef>
            </a:pPr>
            <a:endParaRPr lang="en-US" dirty="0">
              <a:latin typeface="Times New Roman" panose="02020603050405020304" pitchFamily="18" charset="0"/>
              <a:cs typeface="Times New Roman" panose="02020603050405020304" pitchFamily="18" charset="0"/>
            </a:endParaRPr>
          </a:p>
          <a:p>
            <a:pPr algn="just">
              <a:lnSpc>
                <a:spcPct val="100000"/>
              </a:lnSpc>
              <a:spcBef>
                <a:spcPts val="450"/>
              </a:spcBef>
            </a:pPr>
            <a:endParaRPr lang="en-US" dirty="0">
              <a:latin typeface="Times New Roman" panose="02020603050405020304" pitchFamily="18" charset="0"/>
              <a:cs typeface="Times New Roman" panose="02020603050405020304" pitchFamily="18" charset="0"/>
            </a:endParaRPr>
          </a:p>
          <a:p>
            <a:pPr algn="just">
              <a:lnSpc>
                <a:spcPct val="100000"/>
              </a:lnSpc>
              <a:spcBef>
                <a:spcPts val="450"/>
              </a:spcBef>
            </a:pPr>
            <a:endParaRPr lang="en-US" alt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D946286-BD7E-4A23-8282-7A7C7C514478}"/>
              </a:ext>
            </a:extLst>
          </p:cNvPr>
          <p:cNvSpPr>
            <a:spLocks noGrp="1"/>
          </p:cNvSpPr>
          <p:nvPr>
            <p:ph type="dt" sz="half" idx="10"/>
          </p:nvPr>
        </p:nvSpPr>
        <p:spPr/>
        <p:txBody>
          <a:bodyPr/>
          <a:lstStyle/>
          <a:p>
            <a:fld id="{692F667D-E18D-4907-B120-A94455FA530C}" type="datetime1">
              <a:rPr lang="en-IN" smtClean="0"/>
              <a:t>21-08-2020</a:t>
            </a:fld>
            <a:endParaRPr lang="en-IN"/>
          </a:p>
        </p:txBody>
      </p:sp>
      <p:sp>
        <p:nvSpPr>
          <p:cNvPr id="5" name="Slide Number Placeholder 4">
            <a:extLst>
              <a:ext uri="{FF2B5EF4-FFF2-40B4-BE49-F238E27FC236}">
                <a16:creationId xmlns:a16="http://schemas.microsoft.com/office/drawing/2014/main" id="{DEF7F179-D6E1-4D07-A5A6-B1240114EB1A}"/>
              </a:ext>
            </a:extLst>
          </p:cNvPr>
          <p:cNvSpPr>
            <a:spLocks noGrp="1"/>
          </p:cNvSpPr>
          <p:nvPr>
            <p:ph type="sldNum" sz="quarter" idx="12"/>
          </p:nvPr>
        </p:nvSpPr>
        <p:spPr/>
        <p:txBody>
          <a:bodyPr/>
          <a:lstStyle/>
          <a:p>
            <a:fld id="{4E80FB81-280C-4A6D-BD2E-A204E96A7A94}" type="slidenum">
              <a:rPr lang="en-IN" smtClean="0"/>
              <a:t>55</a:t>
            </a:fld>
            <a:endParaRPr lang="en-IN"/>
          </a:p>
        </p:txBody>
      </p:sp>
      <p:pic>
        <p:nvPicPr>
          <p:cNvPr id="7" name="Picture 1" descr="C:\Users\admin\Desktop\download.png">
            <a:extLst>
              <a:ext uri="{FF2B5EF4-FFF2-40B4-BE49-F238E27FC236}">
                <a16:creationId xmlns:a16="http://schemas.microsoft.com/office/drawing/2014/main" id="{6DA367BB-46F1-4AB6-9ACE-B0B26D2E1A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2088" y="13648"/>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52449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651DC-C54C-491E-AA4E-354246581D00}"/>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EDFA Configurations</a:t>
            </a:r>
          </a:p>
        </p:txBody>
      </p:sp>
      <p:sp>
        <p:nvSpPr>
          <p:cNvPr id="4" name="Content Placeholder 3">
            <a:extLst>
              <a:ext uri="{FF2B5EF4-FFF2-40B4-BE49-F238E27FC236}">
                <a16:creationId xmlns:a16="http://schemas.microsoft.com/office/drawing/2014/main" id="{50361896-F189-4FD7-A199-05C55F0C91F5}"/>
              </a:ext>
            </a:extLst>
          </p:cNvPr>
          <p:cNvSpPr>
            <a:spLocks noGrp="1"/>
          </p:cNvSpPr>
          <p:nvPr>
            <p:ph sz="half" idx="2"/>
          </p:nvPr>
        </p:nvSpPr>
        <p:spPr>
          <a:xfrm>
            <a:off x="6172200" y="1825625"/>
            <a:ext cx="5181600" cy="4895850"/>
          </a:xfrm>
        </p:spPr>
        <p:txBody>
          <a:bodyPr/>
          <a:lstStyle/>
          <a:p>
            <a:r>
              <a:rPr lang="en-IN" b="1" dirty="0">
                <a:latin typeface="Times New Roman" panose="02020603050405020304" pitchFamily="18" charset="0"/>
                <a:cs typeface="Times New Roman" panose="02020603050405020304" pitchFamily="18" charset="0"/>
              </a:rPr>
              <a:t>Co-Directional Pumping</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Pump light injected in same direction as signal flow</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Better noise performance</a:t>
            </a:r>
          </a:p>
          <a:p>
            <a:r>
              <a:rPr lang="en-IN" b="1" dirty="0">
                <a:latin typeface="Times New Roman" panose="02020603050405020304" pitchFamily="18" charset="0"/>
                <a:cs typeface="Times New Roman" panose="02020603050405020304" pitchFamily="18" charset="0"/>
              </a:rPr>
              <a:t>Counter directional pumping</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Pump Light injected in opposite direction of signal flow</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High Gain</a:t>
            </a:r>
          </a:p>
          <a:p>
            <a:r>
              <a:rPr lang="en-IN" b="1" dirty="0">
                <a:latin typeface="Times New Roman" panose="02020603050405020304" pitchFamily="18" charset="0"/>
                <a:cs typeface="Times New Roman" panose="02020603050405020304" pitchFamily="18" charset="0"/>
              </a:rPr>
              <a:t>Dual Pumping</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High Gain</a:t>
            </a:r>
          </a:p>
          <a:p>
            <a:endParaRPr lang="en-IN"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1094DEBC-C9B8-4B44-9258-C27731F2B9EF}"/>
              </a:ext>
            </a:extLst>
          </p:cNvPr>
          <p:cNvSpPr>
            <a:spLocks noGrp="1"/>
          </p:cNvSpPr>
          <p:nvPr>
            <p:ph type="dt" sz="half" idx="10"/>
          </p:nvPr>
        </p:nvSpPr>
        <p:spPr/>
        <p:txBody>
          <a:bodyPr/>
          <a:lstStyle/>
          <a:p>
            <a:fld id="{91207D1E-93D9-4ABF-98CE-FC16075BA189}" type="datetime1">
              <a:rPr lang="en-IN" smtClean="0"/>
              <a:t>21-08-2020</a:t>
            </a:fld>
            <a:endParaRPr lang="en-IN"/>
          </a:p>
        </p:txBody>
      </p:sp>
      <p:sp>
        <p:nvSpPr>
          <p:cNvPr id="6" name="Slide Number Placeholder 5">
            <a:extLst>
              <a:ext uri="{FF2B5EF4-FFF2-40B4-BE49-F238E27FC236}">
                <a16:creationId xmlns:a16="http://schemas.microsoft.com/office/drawing/2014/main" id="{65B630DD-231A-4C41-86C3-515E556490E9}"/>
              </a:ext>
            </a:extLst>
          </p:cNvPr>
          <p:cNvSpPr>
            <a:spLocks noGrp="1"/>
          </p:cNvSpPr>
          <p:nvPr>
            <p:ph type="sldNum" sz="quarter" idx="12"/>
          </p:nvPr>
        </p:nvSpPr>
        <p:spPr/>
        <p:txBody>
          <a:bodyPr/>
          <a:lstStyle/>
          <a:p>
            <a:fld id="{4E80FB81-280C-4A6D-BD2E-A204E96A7A94}" type="slidenum">
              <a:rPr lang="en-IN" smtClean="0"/>
              <a:t>56</a:t>
            </a:fld>
            <a:endParaRPr lang="en-IN"/>
          </a:p>
        </p:txBody>
      </p:sp>
      <p:pic>
        <p:nvPicPr>
          <p:cNvPr id="8" name="Picture 6">
            <a:extLst>
              <a:ext uri="{FF2B5EF4-FFF2-40B4-BE49-F238E27FC236}">
                <a16:creationId xmlns:a16="http://schemas.microsoft.com/office/drawing/2014/main" id="{DC663BB6-6C36-4DB0-8CAB-406D7ABC487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1968754"/>
            <a:ext cx="5181600" cy="4065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 descr="C:\Users\admin\Desktop\download.png">
            <a:extLst>
              <a:ext uri="{FF2B5EF4-FFF2-40B4-BE49-F238E27FC236}">
                <a16:creationId xmlns:a16="http://schemas.microsoft.com/office/drawing/2014/main" id="{98E20100-209A-42A0-A35D-FF6190E68C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79972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6979" y="421894"/>
            <a:ext cx="9471545" cy="1136850"/>
          </a:xfrm>
          <a:prstGeom prst="rect">
            <a:avLst/>
          </a:prstGeom>
        </p:spPr>
        <p:txBody>
          <a:bodyPr vert="horz" wrap="square" lIns="0" tIns="13335" rIns="0" bIns="0" rtlCol="0">
            <a:spAutoFit/>
          </a:bodyPr>
          <a:lstStyle/>
          <a:p>
            <a:pPr marL="631825">
              <a:spcBef>
                <a:spcPts val="105"/>
              </a:spcBef>
            </a:pPr>
            <a:r>
              <a:rPr sz="3000" b="1" dirty="0">
                <a:latin typeface="Times New Roman" panose="02020603050405020304" pitchFamily="18" charset="0"/>
                <a:cs typeface="Times New Roman" panose="02020603050405020304" pitchFamily="18" charset="0"/>
              </a:rPr>
              <a:t>EDFA Power-Conversion Efficiency (PCE) and</a:t>
            </a:r>
            <a:r>
              <a:rPr sz="3000" b="1" spc="-105" dirty="0">
                <a:latin typeface="Times New Roman" panose="02020603050405020304" pitchFamily="18" charset="0"/>
                <a:cs typeface="Times New Roman" panose="02020603050405020304" pitchFamily="18" charset="0"/>
              </a:rPr>
              <a:t> </a:t>
            </a:r>
            <a:r>
              <a:rPr sz="3000" b="1" spc="-5" dirty="0">
                <a:latin typeface="Times New Roman" panose="02020603050405020304" pitchFamily="18" charset="0"/>
                <a:cs typeface="Times New Roman" panose="02020603050405020304" pitchFamily="18" charset="0"/>
              </a:rPr>
              <a:t>Gain</a:t>
            </a:r>
            <a:endParaRPr sz="3000" dirty="0">
              <a:latin typeface="Times New Roman" panose="02020603050405020304" pitchFamily="18" charset="0"/>
              <a:cs typeface="Times New Roman" panose="02020603050405020304" pitchFamily="18" charset="0"/>
            </a:endParaRPr>
          </a:p>
          <a:p>
            <a:pPr>
              <a:spcBef>
                <a:spcPts val="10"/>
              </a:spcBef>
            </a:pPr>
            <a:endParaRPr sz="2500" dirty="0">
              <a:latin typeface="Times New Roman"/>
              <a:cs typeface="Times New Roman"/>
            </a:endParaRPr>
          </a:p>
          <a:p>
            <a:pPr marL="12700" marR="2063750"/>
            <a:r>
              <a:rPr dirty="0">
                <a:latin typeface="Arial"/>
                <a:cs typeface="Arial"/>
              </a:rPr>
              <a:t>The </a:t>
            </a:r>
            <a:r>
              <a:rPr spc="-5" dirty="0">
                <a:latin typeface="Arial"/>
                <a:cs typeface="Arial"/>
              </a:rPr>
              <a:t>input and </a:t>
            </a:r>
            <a:r>
              <a:rPr dirty="0">
                <a:latin typeface="Arial"/>
                <a:cs typeface="Arial"/>
              </a:rPr>
              <a:t>output </a:t>
            </a:r>
            <a:r>
              <a:rPr spc="-10" dirty="0">
                <a:latin typeface="Arial"/>
                <a:cs typeface="Arial"/>
              </a:rPr>
              <a:t>power </a:t>
            </a:r>
            <a:r>
              <a:rPr dirty="0">
                <a:latin typeface="Arial"/>
                <a:cs typeface="Arial"/>
              </a:rPr>
              <a:t>of </a:t>
            </a:r>
            <a:r>
              <a:rPr spc="-5" dirty="0">
                <a:latin typeface="Arial"/>
                <a:cs typeface="Arial"/>
              </a:rPr>
              <a:t>an </a:t>
            </a:r>
            <a:r>
              <a:rPr spc="-25" dirty="0">
                <a:latin typeface="Arial"/>
                <a:cs typeface="Arial"/>
              </a:rPr>
              <a:t>EDFA </a:t>
            </a:r>
            <a:r>
              <a:rPr spc="-5" dirty="0">
                <a:latin typeface="Arial"/>
                <a:cs typeface="Arial"/>
              </a:rPr>
              <a:t>can be  expressed:</a:t>
            </a:r>
            <a:endParaRPr dirty="0">
              <a:latin typeface="Arial"/>
              <a:cs typeface="Arial"/>
            </a:endParaRPr>
          </a:p>
        </p:txBody>
      </p:sp>
      <p:sp>
        <p:nvSpPr>
          <p:cNvPr id="3" name="object 3"/>
          <p:cNvSpPr/>
          <p:nvPr/>
        </p:nvSpPr>
        <p:spPr>
          <a:xfrm>
            <a:off x="3938691" y="2292586"/>
            <a:ext cx="312420" cy="0"/>
          </a:xfrm>
          <a:custGeom>
            <a:avLst/>
            <a:gdLst/>
            <a:ahLst/>
            <a:cxnLst/>
            <a:rect l="l" t="t" r="r" b="b"/>
            <a:pathLst>
              <a:path w="312419">
                <a:moveTo>
                  <a:pt x="0" y="0"/>
                </a:moveTo>
                <a:lnTo>
                  <a:pt x="311927" y="0"/>
                </a:lnTo>
              </a:path>
            </a:pathLst>
          </a:custGeom>
          <a:ln w="10840">
            <a:solidFill>
              <a:srgbClr val="000000"/>
            </a:solidFill>
          </a:ln>
        </p:spPr>
        <p:txBody>
          <a:bodyPr wrap="square" lIns="0" tIns="0" rIns="0" bIns="0" rtlCol="0"/>
          <a:lstStyle/>
          <a:p>
            <a:endParaRPr/>
          </a:p>
        </p:txBody>
      </p:sp>
      <p:sp>
        <p:nvSpPr>
          <p:cNvPr id="4" name="object 4"/>
          <p:cNvSpPr txBox="1"/>
          <p:nvPr/>
        </p:nvSpPr>
        <p:spPr>
          <a:xfrm>
            <a:off x="4110092" y="2461052"/>
            <a:ext cx="86360" cy="197490"/>
          </a:xfrm>
          <a:prstGeom prst="rect">
            <a:avLst/>
          </a:prstGeom>
        </p:spPr>
        <p:txBody>
          <a:bodyPr vert="horz" wrap="square" lIns="0" tIns="12700" rIns="0" bIns="0" rtlCol="0">
            <a:spAutoFit/>
          </a:bodyPr>
          <a:lstStyle/>
          <a:p>
            <a:pPr marL="12700">
              <a:spcBef>
                <a:spcPts val="100"/>
              </a:spcBef>
            </a:pPr>
            <a:r>
              <a:rPr sz="1200" i="1" spc="5" dirty="0">
                <a:latin typeface="Times New Roman"/>
                <a:cs typeface="Times New Roman"/>
              </a:rPr>
              <a:t>s</a:t>
            </a:r>
            <a:endParaRPr sz="1200" dirty="0">
              <a:latin typeface="Times New Roman"/>
              <a:cs typeface="Times New Roman"/>
            </a:endParaRPr>
          </a:p>
        </p:txBody>
      </p:sp>
      <p:sp>
        <p:nvSpPr>
          <p:cNvPr id="5" name="object 5"/>
          <p:cNvSpPr txBox="1"/>
          <p:nvPr/>
        </p:nvSpPr>
        <p:spPr>
          <a:xfrm>
            <a:off x="4110093" y="2053907"/>
            <a:ext cx="103505" cy="197490"/>
          </a:xfrm>
          <a:prstGeom prst="rect">
            <a:avLst/>
          </a:prstGeom>
        </p:spPr>
        <p:txBody>
          <a:bodyPr vert="horz" wrap="square" lIns="0" tIns="12700" rIns="0" bIns="0" rtlCol="0">
            <a:spAutoFit/>
          </a:bodyPr>
          <a:lstStyle/>
          <a:p>
            <a:pPr marL="12700">
              <a:spcBef>
                <a:spcPts val="100"/>
              </a:spcBef>
            </a:pPr>
            <a:r>
              <a:rPr sz="1200" i="1" spc="10" dirty="0">
                <a:latin typeface="Times New Roman"/>
                <a:cs typeface="Times New Roman"/>
              </a:rPr>
              <a:t>p</a:t>
            </a:r>
            <a:endParaRPr sz="1200">
              <a:latin typeface="Times New Roman"/>
              <a:cs typeface="Times New Roman"/>
            </a:endParaRPr>
          </a:p>
        </p:txBody>
      </p:sp>
      <p:sp>
        <p:nvSpPr>
          <p:cNvPr id="6" name="object 6"/>
          <p:cNvSpPr txBox="1"/>
          <p:nvPr/>
        </p:nvSpPr>
        <p:spPr>
          <a:xfrm>
            <a:off x="4291048" y="2084128"/>
            <a:ext cx="187960" cy="338455"/>
          </a:xfrm>
          <a:prstGeom prst="rect">
            <a:avLst/>
          </a:prstGeom>
        </p:spPr>
        <p:txBody>
          <a:bodyPr vert="horz" wrap="square" lIns="0" tIns="12700" rIns="0" bIns="0" rtlCol="0">
            <a:spAutoFit/>
          </a:bodyPr>
          <a:lstStyle/>
          <a:p>
            <a:pPr marL="12700">
              <a:spcBef>
                <a:spcPts val="100"/>
              </a:spcBef>
            </a:pPr>
            <a:r>
              <a:rPr sz="2050" i="1" spc="25" dirty="0">
                <a:latin typeface="Times New Roman"/>
                <a:cs typeface="Times New Roman"/>
              </a:rPr>
              <a:t>P</a:t>
            </a:r>
            <a:endParaRPr sz="2050">
              <a:latin typeface="Times New Roman"/>
              <a:cs typeface="Times New Roman"/>
            </a:endParaRPr>
          </a:p>
        </p:txBody>
      </p:sp>
      <p:sp>
        <p:nvSpPr>
          <p:cNvPr id="7" name="object 7"/>
          <p:cNvSpPr txBox="1"/>
          <p:nvPr/>
        </p:nvSpPr>
        <p:spPr>
          <a:xfrm>
            <a:off x="4440420" y="2257997"/>
            <a:ext cx="274955" cy="197490"/>
          </a:xfrm>
          <a:prstGeom prst="rect">
            <a:avLst/>
          </a:prstGeom>
        </p:spPr>
        <p:txBody>
          <a:bodyPr vert="horz" wrap="square" lIns="0" tIns="12700" rIns="0" bIns="0" rtlCol="0">
            <a:spAutoFit/>
          </a:bodyPr>
          <a:lstStyle/>
          <a:p>
            <a:pPr marL="12700">
              <a:spcBef>
                <a:spcPts val="100"/>
              </a:spcBef>
            </a:pPr>
            <a:r>
              <a:rPr sz="1200" i="1" spc="85" dirty="0">
                <a:latin typeface="Times New Roman"/>
                <a:cs typeface="Times New Roman"/>
              </a:rPr>
              <a:t>p</a:t>
            </a:r>
            <a:r>
              <a:rPr sz="1200" spc="10" dirty="0">
                <a:latin typeface="Times New Roman"/>
                <a:cs typeface="Times New Roman"/>
              </a:rPr>
              <a:t>,</a:t>
            </a:r>
            <a:r>
              <a:rPr sz="1200" i="1" spc="5" dirty="0">
                <a:latin typeface="Times New Roman"/>
                <a:cs typeface="Times New Roman"/>
              </a:rPr>
              <a:t>in</a:t>
            </a:r>
            <a:endParaRPr sz="1200">
              <a:latin typeface="Times New Roman"/>
              <a:cs typeface="Times New Roman"/>
            </a:endParaRPr>
          </a:p>
        </p:txBody>
      </p:sp>
      <p:sp>
        <p:nvSpPr>
          <p:cNvPr id="8" name="object 8"/>
          <p:cNvSpPr txBox="1"/>
          <p:nvPr/>
        </p:nvSpPr>
        <p:spPr>
          <a:xfrm>
            <a:off x="3939672" y="1788124"/>
            <a:ext cx="187960" cy="840740"/>
          </a:xfrm>
          <a:prstGeom prst="rect">
            <a:avLst/>
          </a:prstGeom>
        </p:spPr>
        <p:txBody>
          <a:bodyPr vert="horz" wrap="square" lIns="0" tIns="92075" rIns="0" bIns="0" rtlCol="0">
            <a:spAutoFit/>
          </a:bodyPr>
          <a:lstStyle/>
          <a:p>
            <a:pPr marL="12700">
              <a:spcBef>
                <a:spcPts val="725"/>
              </a:spcBef>
            </a:pPr>
            <a:r>
              <a:rPr sz="2150" i="1" spc="-35" dirty="0">
                <a:latin typeface="Symbol"/>
                <a:cs typeface="Symbol"/>
              </a:rPr>
              <a:t></a:t>
            </a:r>
            <a:endParaRPr sz="2150">
              <a:latin typeface="Symbol"/>
              <a:cs typeface="Symbol"/>
            </a:endParaRPr>
          </a:p>
          <a:p>
            <a:pPr marL="28575">
              <a:spcBef>
                <a:spcPts val="630"/>
              </a:spcBef>
            </a:pPr>
            <a:r>
              <a:rPr sz="2150" i="1" spc="-35" dirty="0">
                <a:latin typeface="Symbol"/>
                <a:cs typeface="Symbol"/>
              </a:rPr>
              <a:t></a:t>
            </a:r>
            <a:endParaRPr sz="2150">
              <a:latin typeface="Symbol"/>
              <a:cs typeface="Symbol"/>
            </a:endParaRPr>
          </a:p>
        </p:txBody>
      </p:sp>
      <p:sp>
        <p:nvSpPr>
          <p:cNvPr id="9" name="object 9"/>
          <p:cNvSpPr txBox="1"/>
          <p:nvPr/>
        </p:nvSpPr>
        <p:spPr>
          <a:xfrm>
            <a:off x="2474075" y="2149593"/>
            <a:ext cx="1444625" cy="338455"/>
          </a:xfrm>
          <a:prstGeom prst="rect">
            <a:avLst/>
          </a:prstGeom>
        </p:spPr>
        <p:txBody>
          <a:bodyPr vert="horz" wrap="square" lIns="0" tIns="12700" rIns="0" bIns="0" rtlCol="0">
            <a:spAutoFit/>
          </a:bodyPr>
          <a:lstStyle/>
          <a:p>
            <a:pPr marL="38100">
              <a:spcBef>
                <a:spcPts val="100"/>
              </a:spcBef>
            </a:pPr>
            <a:r>
              <a:rPr sz="3075" i="1" spc="15" baseline="13550" dirty="0">
                <a:latin typeface="Times New Roman"/>
                <a:cs typeface="Times New Roman"/>
              </a:rPr>
              <a:t>P</a:t>
            </a:r>
            <a:r>
              <a:rPr sz="1200" i="1" spc="10" dirty="0">
                <a:latin typeface="Times New Roman"/>
                <a:cs typeface="Times New Roman"/>
              </a:rPr>
              <a:t>s</a:t>
            </a:r>
            <a:r>
              <a:rPr sz="1200" spc="10" dirty="0">
                <a:latin typeface="Times New Roman"/>
                <a:cs typeface="Times New Roman"/>
              </a:rPr>
              <a:t>,</a:t>
            </a:r>
            <a:r>
              <a:rPr sz="1200" i="1" spc="10" dirty="0">
                <a:latin typeface="Times New Roman"/>
                <a:cs typeface="Times New Roman"/>
              </a:rPr>
              <a:t>out </a:t>
            </a:r>
            <a:r>
              <a:rPr sz="3075" spc="30" baseline="13550" dirty="0">
                <a:latin typeface="Symbol"/>
                <a:cs typeface="Symbol"/>
              </a:rPr>
              <a:t></a:t>
            </a:r>
            <a:r>
              <a:rPr sz="3075" spc="30" baseline="13550" dirty="0">
                <a:latin typeface="Times New Roman"/>
                <a:cs typeface="Times New Roman"/>
              </a:rPr>
              <a:t> </a:t>
            </a:r>
            <a:r>
              <a:rPr sz="3075" i="1" spc="-30" baseline="13550" dirty="0">
                <a:latin typeface="Times New Roman"/>
                <a:cs typeface="Times New Roman"/>
              </a:rPr>
              <a:t>P</a:t>
            </a:r>
            <a:r>
              <a:rPr sz="1200" i="1" spc="-20" dirty="0">
                <a:latin typeface="Times New Roman"/>
                <a:cs typeface="Times New Roman"/>
              </a:rPr>
              <a:t>s</a:t>
            </a:r>
            <a:r>
              <a:rPr sz="1200" spc="-20" dirty="0">
                <a:latin typeface="Times New Roman"/>
                <a:cs typeface="Times New Roman"/>
              </a:rPr>
              <a:t>,</a:t>
            </a:r>
            <a:r>
              <a:rPr sz="1200" i="1" spc="-20" dirty="0">
                <a:latin typeface="Times New Roman"/>
                <a:cs typeface="Times New Roman"/>
              </a:rPr>
              <a:t>in</a:t>
            </a:r>
            <a:r>
              <a:rPr sz="1200" i="1" spc="160" dirty="0">
                <a:latin typeface="Times New Roman"/>
                <a:cs typeface="Times New Roman"/>
              </a:rPr>
              <a:t> </a:t>
            </a:r>
            <a:r>
              <a:rPr sz="3075" spc="30" baseline="13550" dirty="0">
                <a:latin typeface="Symbol"/>
                <a:cs typeface="Symbol"/>
              </a:rPr>
              <a:t></a:t>
            </a:r>
            <a:endParaRPr sz="3075" baseline="13550">
              <a:latin typeface="Symbol"/>
              <a:cs typeface="Symbol"/>
            </a:endParaRPr>
          </a:p>
        </p:txBody>
      </p:sp>
      <p:sp>
        <p:nvSpPr>
          <p:cNvPr id="10" name="object 10"/>
          <p:cNvSpPr/>
          <p:nvPr/>
        </p:nvSpPr>
        <p:spPr>
          <a:xfrm>
            <a:off x="5369436" y="4711910"/>
            <a:ext cx="280035" cy="0"/>
          </a:xfrm>
          <a:custGeom>
            <a:avLst/>
            <a:gdLst/>
            <a:ahLst/>
            <a:cxnLst/>
            <a:rect l="l" t="t" r="r" b="b"/>
            <a:pathLst>
              <a:path w="280035">
                <a:moveTo>
                  <a:pt x="0" y="0"/>
                </a:moveTo>
                <a:lnTo>
                  <a:pt x="279933" y="0"/>
                </a:lnTo>
              </a:path>
            </a:pathLst>
          </a:custGeom>
          <a:ln w="10226">
            <a:solidFill>
              <a:srgbClr val="000000"/>
            </a:solidFill>
          </a:ln>
        </p:spPr>
        <p:txBody>
          <a:bodyPr wrap="square" lIns="0" tIns="0" rIns="0" bIns="0" rtlCol="0"/>
          <a:lstStyle/>
          <a:p>
            <a:endParaRPr/>
          </a:p>
        </p:txBody>
      </p:sp>
      <p:sp>
        <p:nvSpPr>
          <p:cNvPr id="11" name="object 11"/>
          <p:cNvSpPr txBox="1"/>
          <p:nvPr/>
        </p:nvSpPr>
        <p:spPr>
          <a:xfrm>
            <a:off x="5698513" y="4514555"/>
            <a:ext cx="318135" cy="320675"/>
          </a:xfrm>
          <a:prstGeom prst="rect">
            <a:avLst/>
          </a:prstGeom>
        </p:spPr>
        <p:txBody>
          <a:bodyPr vert="horz" wrap="square" lIns="0" tIns="17145" rIns="0" bIns="0" rtlCol="0">
            <a:spAutoFit/>
          </a:bodyPr>
          <a:lstStyle/>
          <a:p>
            <a:pPr marL="12700">
              <a:spcBef>
                <a:spcPts val="135"/>
              </a:spcBef>
            </a:pPr>
            <a:r>
              <a:rPr sz="1900" spc="45" dirty="0">
                <a:latin typeface="Symbol"/>
                <a:cs typeface="Symbol"/>
              </a:rPr>
              <a:t></a:t>
            </a:r>
            <a:r>
              <a:rPr sz="1900" spc="-325" dirty="0">
                <a:latin typeface="Times New Roman"/>
                <a:cs typeface="Times New Roman"/>
              </a:rPr>
              <a:t> </a:t>
            </a:r>
            <a:r>
              <a:rPr sz="1900" spc="40" dirty="0">
                <a:latin typeface="Times New Roman"/>
                <a:cs typeface="Times New Roman"/>
              </a:rPr>
              <a:t>1</a:t>
            </a:r>
            <a:endParaRPr sz="1900">
              <a:latin typeface="Times New Roman"/>
              <a:cs typeface="Times New Roman"/>
            </a:endParaRPr>
          </a:p>
        </p:txBody>
      </p:sp>
      <p:sp>
        <p:nvSpPr>
          <p:cNvPr id="12" name="object 12"/>
          <p:cNvSpPr txBox="1"/>
          <p:nvPr/>
        </p:nvSpPr>
        <p:spPr>
          <a:xfrm>
            <a:off x="4640203" y="4767839"/>
            <a:ext cx="447040" cy="320675"/>
          </a:xfrm>
          <a:prstGeom prst="rect">
            <a:avLst/>
          </a:prstGeom>
        </p:spPr>
        <p:txBody>
          <a:bodyPr vert="horz" wrap="square" lIns="0" tIns="17145" rIns="0" bIns="0" rtlCol="0">
            <a:spAutoFit/>
          </a:bodyPr>
          <a:lstStyle/>
          <a:p>
            <a:pPr marL="38100">
              <a:spcBef>
                <a:spcPts val="135"/>
              </a:spcBef>
            </a:pPr>
            <a:r>
              <a:rPr sz="2850" i="1" spc="15" baseline="14619" dirty="0">
                <a:latin typeface="Times New Roman"/>
                <a:cs typeface="Times New Roman"/>
              </a:rPr>
              <a:t>P</a:t>
            </a:r>
            <a:r>
              <a:rPr sz="1100" i="1" spc="10" dirty="0">
                <a:latin typeface="Times New Roman"/>
                <a:cs typeface="Times New Roman"/>
              </a:rPr>
              <a:t>p</a:t>
            </a:r>
            <a:r>
              <a:rPr sz="1100" spc="10" dirty="0">
                <a:latin typeface="Times New Roman"/>
                <a:cs typeface="Times New Roman"/>
              </a:rPr>
              <a:t>,</a:t>
            </a:r>
            <a:r>
              <a:rPr sz="1100" i="1" spc="10" dirty="0">
                <a:latin typeface="Times New Roman"/>
                <a:cs typeface="Times New Roman"/>
              </a:rPr>
              <a:t>in</a:t>
            </a:r>
            <a:endParaRPr sz="1100">
              <a:latin typeface="Times New Roman"/>
              <a:cs typeface="Times New Roman"/>
            </a:endParaRPr>
          </a:p>
        </p:txBody>
      </p:sp>
      <p:sp>
        <p:nvSpPr>
          <p:cNvPr id="13" name="object 13"/>
          <p:cNvSpPr txBox="1"/>
          <p:nvPr/>
        </p:nvSpPr>
        <p:spPr>
          <a:xfrm>
            <a:off x="3601397" y="4767839"/>
            <a:ext cx="446405" cy="320675"/>
          </a:xfrm>
          <a:prstGeom prst="rect">
            <a:avLst/>
          </a:prstGeom>
        </p:spPr>
        <p:txBody>
          <a:bodyPr vert="horz" wrap="square" lIns="0" tIns="17145" rIns="0" bIns="0" rtlCol="0">
            <a:spAutoFit/>
          </a:bodyPr>
          <a:lstStyle/>
          <a:p>
            <a:pPr marL="38100">
              <a:spcBef>
                <a:spcPts val="135"/>
              </a:spcBef>
            </a:pPr>
            <a:r>
              <a:rPr sz="2850" i="1" spc="15" baseline="14619" dirty="0">
                <a:latin typeface="Times New Roman"/>
                <a:cs typeface="Times New Roman"/>
              </a:rPr>
              <a:t>P</a:t>
            </a:r>
            <a:r>
              <a:rPr sz="1100" i="1" spc="10" dirty="0">
                <a:latin typeface="Times New Roman"/>
                <a:cs typeface="Times New Roman"/>
              </a:rPr>
              <a:t>p</a:t>
            </a:r>
            <a:r>
              <a:rPr sz="1100" spc="10" dirty="0">
                <a:latin typeface="Times New Roman"/>
                <a:cs typeface="Times New Roman"/>
              </a:rPr>
              <a:t>,</a:t>
            </a:r>
            <a:r>
              <a:rPr sz="1100" i="1" spc="10" dirty="0">
                <a:latin typeface="Times New Roman"/>
                <a:cs typeface="Times New Roman"/>
              </a:rPr>
              <a:t>in</a:t>
            </a:r>
            <a:endParaRPr sz="1100">
              <a:latin typeface="Times New Roman"/>
              <a:cs typeface="Times New Roman"/>
            </a:endParaRPr>
          </a:p>
        </p:txBody>
      </p:sp>
      <p:sp>
        <p:nvSpPr>
          <p:cNvPr id="14" name="object 14"/>
          <p:cNvSpPr txBox="1"/>
          <p:nvPr/>
        </p:nvSpPr>
        <p:spPr>
          <a:xfrm>
            <a:off x="3306828" y="4336621"/>
            <a:ext cx="1514475" cy="320675"/>
          </a:xfrm>
          <a:prstGeom prst="rect">
            <a:avLst/>
          </a:prstGeom>
        </p:spPr>
        <p:txBody>
          <a:bodyPr vert="horz" wrap="square" lIns="0" tIns="17145" rIns="0" bIns="0" rtlCol="0">
            <a:spAutoFit/>
          </a:bodyPr>
          <a:lstStyle/>
          <a:p>
            <a:pPr marL="12700">
              <a:spcBef>
                <a:spcPts val="135"/>
              </a:spcBef>
              <a:tabLst>
                <a:tab pos="497840" algn="l"/>
                <a:tab pos="1346835" algn="l"/>
              </a:tabLst>
            </a:pPr>
            <a:r>
              <a:rPr sz="1900" i="1" spc="50" dirty="0">
                <a:latin typeface="Times New Roman"/>
                <a:cs typeface="Times New Roman"/>
              </a:rPr>
              <a:t>P	</a:t>
            </a:r>
            <a:r>
              <a:rPr sz="1900" spc="45" dirty="0">
                <a:latin typeface="Symbol"/>
                <a:cs typeface="Symbol"/>
              </a:rPr>
              <a:t></a:t>
            </a:r>
            <a:r>
              <a:rPr sz="1900" spc="-105" dirty="0">
                <a:latin typeface="Times New Roman"/>
                <a:cs typeface="Times New Roman"/>
              </a:rPr>
              <a:t> </a:t>
            </a:r>
            <a:r>
              <a:rPr sz="1900" i="1" spc="50" dirty="0">
                <a:latin typeface="Times New Roman"/>
                <a:cs typeface="Times New Roman"/>
              </a:rPr>
              <a:t>P</a:t>
            </a:r>
            <a:r>
              <a:rPr sz="1900" i="1" dirty="0">
                <a:latin typeface="Times New Roman"/>
                <a:cs typeface="Times New Roman"/>
              </a:rPr>
              <a:t>	</a:t>
            </a:r>
            <a:r>
              <a:rPr sz="1900" i="1" spc="50" dirty="0">
                <a:latin typeface="Times New Roman"/>
                <a:cs typeface="Times New Roman"/>
              </a:rPr>
              <a:t>P</a:t>
            </a:r>
            <a:endParaRPr sz="1900">
              <a:latin typeface="Times New Roman"/>
              <a:cs typeface="Times New Roman"/>
            </a:endParaRPr>
          </a:p>
        </p:txBody>
      </p:sp>
      <p:sp>
        <p:nvSpPr>
          <p:cNvPr id="15" name="object 15"/>
          <p:cNvSpPr txBox="1"/>
          <p:nvPr/>
        </p:nvSpPr>
        <p:spPr>
          <a:xfrm>
            <a:off x="2508796" y="4397874"/>
            <a:ext cx="3139440" cy="320675"/>
          </a:xfrm>
          <a:prstGeom prst="rect">
            <a:avLst/>
          </a:prstGeom>
        </p:spPr>
        <p:txBody>
          <a:bodyPr vert="horz" wrap="square" lIns="0" tIns="17145" rIns="0" bIns="0" rtlCol="0">
            <a:spAutoFit/>
          </a:bodyPr>
          <a:lstStyle/>
          <a:p>
            <a:pPr marL="50800">
              <a:spcBef>
                <a:spcPts val="135"/>
              </a:spcBef>
              <a:tabLst>
                <a:tab pos="1599565" algn="l"/>
                <a:tab pos="3027045" algn="l"/>
              </a:tabLst>
            </a:pPr>
            <a:r>
              <a:rPr sz="2850" i="1" spc="22" baseline="-26315" dirty="0">
                <a:latin typeface="Times New Roman"/>
                <a:cs typeface="Times New Roman"/>
              </a:rPr>
              <a:t>PCE</a:t>
            </a:r>
            <a:r>
              <a:rPr sz="2850" i="1" spc="172" baseline="-26315" dirty="0">
                <a:latin typeface="Times New Roman"/>
                <a:cs typeface="Times New Roman"/>
              </a:rPr>
              <a:t> </a:t>
            </a:r>
            <a:r>
              <a:rPr sz="2850" spc="67" baseline="-26315" dirty="0">
                <a:latin typeface="Symbol"/>
                <a:cs typeface="Symbol"/>
              </a:rPr>
              <a:t></a:t>
            </a:r>
            <a:r>
              <a:rPr sz="1900" u="sng" spc="45" dirty="0">
                <a:uFill>
                  <a:solidFill>
                    <a:srgbClr val="000000"/>
                  </a:solidFill>
                </a:uFill>
                <a:latin typeface="Times New Roman"/>
                <a:cs typeface="Times New Roman"/>
              </a:rPr>
              <a:t>  </a:t>
            </a:r>
            <a:r>
              <a:rPr sz="1900" u="sng" spc="80" dirty="0">
                <a:uFill>
                  <a:solidFill>
                    <a:srgbClr val="000000"/>
                  </a:solidFill>
                </a:uFill>
                <a:latin typeface="Times New Roman"/>
                <a:cs typeface="Times New Roman"/>
              </a:rPr>
              <a:t> </a:t>
            </a:r>
            <a:r>
              <a:rPr sz="1100" i="1" u="sng" spc="65" dirty="0">
                <a:uFill>
                  <a:solidFill>
                    <a:srgbClr val="000000"/>
                  </a:solidFill>
                </a:uFill>
                <a:latin typeface="Times New Roman"/>
                <a:cs typeface="Times New Roman"/>
              </a:rPr>
              <a:t>s</a:t>
            </a:r>
            <a:r>
              <a:rPr sz="1100" u="sng" spc="65" dirty="0">
                <a:uFill>
                  <a:solidFill>
                    <a:srgbClr val="000000"/>
                  </a:solidFill>
                </a:uFill>
                <a:latin typeface="Times New Roman"/>
                <a:cs typeface="Times New Roman"/>
              </a:rPr>
              <a:t>,</a:t>
            </a:r>
            <a:r>
              <a:rPr sz="1100" i="1" u="sng" spc="65" dirty="0">
                <a:uFill>
                  <a:solidFill>
                    <a:srgbClr val="000000"/>
                  </a:solidFill>
                </a:uFill>
                <a:latin typeface="Times New Roman"/>
                <a:cs typeface="Times New Roman"/>
              </a:rPr>
              <a:t>out	</a:t>
            </a:r>
            <a:r>
              <a:rPr sz="1100" i="1" u="sng" spc="40" dirty="0">
                <a:uFill>
                  <a:solidFill>
                    <a:srgbClr val="000000"/>
                  </a:solidFill>
                </a:uFill>
                <a:latin typeface="Times New Roman"/>
                <a:cs typeface="Times New Roman"/>
              </a:rPr>
              <a:t>s</a:t>
            </a:r>
            <a:r>
              <a:rPr sz="1100" u="sng" spc="40" dirty="0">
                <a:uFill>
                  <a:solidFill>
                    <a:srgbClr val="000000"/>
                  </a:solidFill>
                </a:uFill>
                <a:latin typeface="Times New Roman"/>
                <a:cs typeface="Times New Roman"/>
              </a:rPr>
              <a:t>,</a:t>
            </a:r>
            <a:r>
              <a:rPr sz="1100" i="1" u="sng" spc="40" dirty="0">
                <a:uFill>
                  <a:solidFill>
                    <a:srgbClr val="000000"/>
                  </a:solidFill>
                </a:uFill>
                <a:latin typeface="Times New Roman"/>
                <a:cs typeface="Times New Roman"/>
              </a:rPr>
              <a:t>in </a:t>
            </a:r>
            <a:r>
              <a:rPr sz="1100" i="1" spc="40" dirty="0">
                <a:latin typeface="Times New Roman"/>
                <a:cs typeface="Times New Roman"/>
              </a:rPr>
              <a:t>  </a:t>
            </a:r>
            <a:r>
              <a:rPr sz="2850" spc="67" baseline="-26315" dirty="0">
                <a:latin typeface="Symbol"/>
                <a:cs typeface="Symbol"/>
              </a:rPr>
              <a:t></a:t>
            </a:r>
            <a:r>
              <a:rPr sz="1900" u="sng" spc="45" dirty="0">
                <a:uFill>
                  <a:solidFill>
                    <a:srgbClr val="000000"/>
                  </a:solidFill>
                </a:uFill>
                <a:latin typeface="Times New Roman"/>
                <a:cs typeface="Times New Roman"/>
              </a:rPr>
              <a:t> </a:t>
            </a:r>
            <a:r>
              <a:rPr sz="1900" u="sng" spc="465" dirty="0">
                <a:uFill>
                  <a:solidFill>
                    <a:srgbClr val="000000"/>
                  </a:solidFill>
                </a:uFill>
                <a:latin typeface="Times New Roman"/>
                <a:cs typeface="Times New Roman"/>
              </a:rPr>
              <a:t> </a:t>
            </a:r>
            <a:r>
              <a:rPr sz="1100" i="1" u="sng" spc="65" dirty="0">
                <a:uFill>
                  <a:solidFill>
                    <a:srgbClr val="000000"/>
                  </a:solidFill>
                </a:uFill>
                <a:latin typeface="Times New Roman"/>
                <a:cs typeface="Times New Roman"/>
              </a:rPr>
              <a:t>s</a:t>
            </a:r>
            <a:r>
              <a:rPr sz="1100" u="sng" spc="65" dirty="0">
                <a:uFill>
                  <a:solidFill>
                    <a:srgbClr val="000000"/>
                  </a:solidFill>
                </a:uFill>
                <a:latin typeface="Times New Roman"/>
                <a:cs typeface="Times New Roman"/>
              </a:rPr>
              <a:t>,</a:t>
            </a:r>
            <a:r>
              <a:rPr sz="1100" i="1" u="sng" spc="65" dirty="0">
                <a:uFill>
                  <a:solidFill>
                    <a:srgbClr val="000000"/>
                  </a:solidFill>
                </a:uFill>
                <a:latin typeface="Times New Roman"/>
                <a:cs typeface="Times New Roman"/>
              </a:rPr>
              <a:t>out</a:t>
            </a:r>
            <a:r>
              <a:rPr sz="1100" i="1" spc="340" dirty="0">
                <a:latin typeface="Times New Roman"/>
                <a:cs typeface="Times New Roman"/>
              </a:rPr>
              <a:t> </a:t>
            </a:r>
            <a:r>
              <a:rPr sz="2850" spc="67" baseline="-26315" dirty="0">
                <a:latin typeface="Symbol"/>
                <a:cs typeface="Symbol"/>
              </a:rPr>
              <a:t></a:t>
            </a:r>
            <a:r>
              <a:rPr sz="2850" spc="67" baseline="-26315" dirty="0">
                <a:latin typeface="Times New Roman"/>
                <a:cs typeface="Times New Roman"/>
              </a:rPr>
              <a:t>	</a:t>
            </a:r>
            <a:r>
              <a:rPr sz="1650" i="1" spc="44" baseline="2525" dirty="0">
                <a:latin typeface="Times New Roman"/>
                <a:cs typeface="Times New Roman"/>
              </a:rPr>
              <a:t>p</a:t>
            </a:r>
            <a:endParaRPr sz="1650" baseline="2525">
              <a:latin typeface="Times New Roman"/>
              <a:cs typeface="Times New Roman"/>
            </a:endParaRPr>
          </a:p>
        </p:txBody>
      </p:sp>
      <p:sp>
        <p:nvSpPr>
          <p:cNvPr id="16" name="object 16"/>
          <p:cNvSpPr txBox="1"/>
          <p:nvPr/>
        </p:nvSpPr>
        <p:spPr>
          <a:xfrm>
            <a:off x="5359799" y="4692100"/>
            <a:ext cx="271780" cy="337820"/>
          </a:xfrm>
          <a:prstGeom prst="rect">
            <a:avLst/>
          </a:prstGeom>
        </p:spPr>
        <p:txBody>
          <a:bodyPr vert="horz" wrap="square" lIns="0" tIns="12065" rIns="0" bIns="0" rtlCol="0">
            <a:spAutoFit/>
          </a:bodyPr>
          <a:lstStyle/>
          <a:p>
            <a:pPr marL="38100">
              <a:spcBef>
                <a:spcPts val="95"/>
              </a:spcBef>
            </a:pPr>
            <a:r>
              <a:rPr sz="2050" i="1" spc="-10" dirty="0">
                <a:latin typeface="Symbol"/>
                <a:cs typeface="Symbol"/>
              </a:rPr>
              <a:t></a:t>
            </a:r>
            <a:r>
              <a:rPr sz="1650" i="1" spc="-15" baseline="-25252" dirty="0">
                <a:latin typeface="Times New Roman"/>
                <a:cs typeface="Times New Roman"/>
              </a:rPr>
              <a:t>s</a:t>
            </a:r>
            <a:endParaRPr sz="1650" baseline="-25252">
              <a:latin typeface="Times New Roman"/>
              <a:cs typeface="Times New Roman"/>
            </a:endParaRPr>
          </a:p>
        </p:txBody>
      </p:sp>
      <p:sp>
        <p:nvSpPr>
          <p:cNvPr id="17" name="object 17"/>
          <p:cNvSpPr txBox="1"/>
          <p:nvPr/>
        </p:nvSpPr>
        <p:spPr>
          <a:xfrm>
            <a:off x="5369637" y="4315819"/>
            <a:ext cx="164465" cy="337820"/>
          </a:xfrm>
          <a:prstGeom prst="rect">
            <a:avLst/>
          </a:prstGeom>
        </p:spPr>
        <p:txBody>
          <a:bodyPr vert="horz" wrap="square" lIns="0" tIns="12065" rIns="0" bIns="0" rtlCol="0">
            <a:spAutoFit/>
          </a:bodyPr>
          <a:lstStyle/>
          <a:p>
            <a:pPr marL="12700">
              <a:spcBef>
                <a:spcPts val="95"/>
              </a:spcBef>
            </a:pPr>
            <a:r>
              <a:rPr sz="2050" i="1" spc="-35" dirty="0">
                <a:latin typeface="Symbol"/>
                <a:cs typeface="Symbol"/>
              </a:rPr>
              <a:t></a:t>
            </a:r>
            <a:endParaRPr sz="2050">
              <a:latin typeface="Symbol"/>
              <a:cs typeface="Symbol"/>
            </a:endParaRPr>
          </a:p>
        </p:txBody>
      </p:sp>
      <p:sp>
        <p:nvSpPr>
          <p:cNvPr id="18" name="object 18"/>
          <p:cNvSpPr txBox="1"/>
          <p:nvPr/>
        </p:nvSpPr>
        <p:spPr>
          <a:xfrm>
            <a:off x="5391278" y="1781684"/>
            <a:ext cx="5123815" cy="1123315"/>
          </a:xfrm>
          <a:prstGeom prst="rect">
            <a:avLst/>
          </a:prstGeom>
        </p:spPr>
        <p:txBody>
          <a:bodyPr vert="horz" wrap="square" lIns="0" tIns="12700" rIns="0" bIns="0" rtlCol="0">
            <a:spAutoFit/>
          </a:bodyPr>
          <a:lstStyle/>
          <a:p>
            <a:pPr marL="38100" marR="2049145">
              <a:spcBef>
                <a:spcPts val="100"/>
              </a:spcBef>
            </a:pPr>
            <a:r>
              <a:rPr spc="-5" dirty="0">
                <a:latin typeface="Arial"/>
                <a:cs typeface="Arial"/>
              </a:rPr>
              <a:t>Maximum output signal </a:t>
            </a:r>
            <a:r>
              <a:rPr spc="-15" dirty="0">
                <a:latin typeface="Arial"/>
                <a:cs typeface="Arial"/>
              </a:rPr>
              <a:t>power  </a:t>
            </a:r>
            <a:r>
              <a:rPr spc="-5" dirty="0">
                <a:latin typeface="Arial"/>
                <a:cs typeface="Arial"/>
              </a:rPr>
              <a:t>depends on </a:t>
            </a:r>
            <a:r>
              <a:rPr spc="-10" dirty="0">
                <a:latin typeface="Arial"/>
                <a:cs typeface="Arial"/>
              </a:rPr>
              <a:t>wavelength</a:t>
            </a:r>
            <a:r>
              <a:rPr spc="60" dirty="0">
                <a:latin typeface="Arial"/>
                <a:cs typeface="Arial"/>
              </a:rPr>
              <a:t> </a:t>
            </a:r>
            <a:r>
              <a:rPr spc="-5" dirty="0">
                <a:latin typeface="Arial"/>
                <a:cs typeface="Arial"/>
              </a:rPr>
              <a:t>ratio</a:t>
            </a:r>
            <a:endParaRPr dirty="0">
              <a:latin typeface="Arial"/>
              <a:cs typeface="Arial"/>
            </a:endParaRPr>
          </a:p>
          <a:p>
            <a:pPr marL="38100"/>
            <a:r>
              <a:rPr dirty="0">
                <a:latin typeface="Arial"/>
                <a:cs typeface="Arial"/>
              </a:rPr>
              <a:t>of </a:t>
            </a:r>
            <a:r>
              <a:rPr spc="-5" dirty="0">
                <a:latin typeface="Arial"/>
                <a:cs typeface="Arial"/>
              </a:rPr>
              <a:t>the pump </a:t>
            </a:r>
            <a:r>
              <a:rPr dirty="0">
                <a:latin typeface="Arial"/>
                <a:cs typeface="Arial"/>
              </a:rPr>
              <a:t>to </a:t>
            </a:r>
            <a:r>
              <a:rPr spc="-5" dirty="0">
                <a:latin typeface="Arial"/>
                <a:cs typeface="Arial"/>
              </a:rPr>
              <a:t>the signal. Pumping </a:t>
            </a:r>
            <a:r>
              <a:rPr spc="-10" dirty="0">
                <a:latin typeface="Arial"/>
                <a:cs typeface="Arial"/>
              </a:rPr>
              <a:t>works</a:t>
            </a:r>
            <a:r>
              <a:rPr spc="60" dirty="0">
                <a:latin typeface="Arial"/>
                <a:cs typeface="Arial"/>
              </a:rPr>
              <a:t> </a:t>
            </a:r>
            <a:r>
              <a:rPr spc="-5" dirty="0">
                <a:latin typeface="Arial"/>
                <a:cs typeface="Arial"/>
              </a:rPr>
              <a:t>only</a:t>
            </a:r>
            <a:endParaRPr dirty="0">
              <a:latin typeface="Arial"/>
              <a:cs typeface="Arial"/>
            </a:endParaRPr>
          </a:p>
          <a:p>
            <a:pPr marL="38100"/>
            <a:r>
              <a:rPr spc="-5" dirty="0">
                <a:latin typeface="Arial"/>
                <a:cs typeface="Arial"/>
              </a:rPr>
              <a:t>When λ</a:t>
            </a:r>
            <a:r>
              <a:rPr sz="1600" spc="-5" dirty="0">
                <a:latin typeface="Arial"/>
                <a:cs typeface="Arial"/>
              </a:rPr>
              <a:t>p</a:t>
            </a:r>
            <a:r>
              <a:rPr spc="-5" dirty="0">
                <a:latin typeface="Arial"/>
                <a:cs typeface="Arial"/>
              </a:rPr>
              <a:t>&lt; λs and </a:t>
            </a:r>
            <a:r>
              <a:rPr dirty="0">
                <a:latin typeface="Arial"/>
                <a:cs typeface="Arial"/>
              </a:rPr>
              <a:t>for </a:t>
            </a:r>
            <a:r>
              <a:rPr spc="-5" dirty="0">
                <a:latin typeface="Arial"/>
                <a:cs typeface="Arial"/>
              </a:rPr>
              <a:t>appropriate gain P</a:t>
            </a:r>
            <a:r>
              <a:rPr spc="-7" baseline="-20833" dirty="0">
                <a:latin typeface="Arial"/>
                <a:cs typeface="Arial"/>
              </a:rPr>
              <a:t>s,in </a:t>
            </a:r>
            <a:r>
              <a:rPr dirty="0">
                <a:latin typeface="Arial"/>
                <a:cs typeface="Arial"/>
              </a:rPr>
              <a:t>&lt;&lt;</a:t>
            </a:r>
            <a:r>
              <a:rPr spc="-145" dirty="0">
                <a:latin typeface="Arial"/>
                <a:cs typeface="Arial"/>
              </a:rPr>
              <a:t> </a:t>
            </a:r>
            <a:r>
              <a:rPr spc="-5" dirty="0">
                <a:latin typeface="Arial"/>
                <a:cs typeface="Arial"/>
              </a:rPr>
              <a:t>P</a:t>
            </a:r>
            <a:r>
              <a:rPr spc="-7" baseline="-20833" dirty="0">
                <a:latin typeface="Arial"/>
                <a:cs typeface="Arial"/>
              </a:rPr>
              <a:t>p,in</a:t>
            </a:r>
            <a:endParaRPr baseline="-20833" dirty="0">
              <a:latin typeface="Arial"/>
              <a:cs typeface="Arial"/>
            </a:endParaRPr>
          </a:p>
        </p:txBody>
      </p:sp>
      <p:sp>
        <p:nvSpPr>
          <p:cNvPr id="19" name="object 19"/>
          <p:cNvSpPr txBox="1"/>
          <p:nvPr/>
        </p:nvSpPr>
        <p:spPr>
          <a:xfrm>
            <a:off x="2133524" y="3609214"/>
            <a:ext cx="7457211" cy="909955"/>
          </a:xfrm>
          <a:prstGeom prst="rect">
            <a:avLst/>
          </a:prstGeom>
        </p:spPr>
        <p:txBody>
          <a:bodyPr vert="horz" wrap="square" lIns="0" tIns="12700" rIns="0" bIns="0" rtlCol="0">
            <a:spAutoFit/>
          </a:bodyPr>
          <a:lstStyle/>
          <a:p>
            <a:pPr marL="12700" marR="1637030">
              <a:spcBef>
                <a:spcPts val="100"/>
              </a:spcBef>
            </a:pPr>
            <a:r>
              <a:rPr dirty="0">
                <a:latin typeface="Arial"/>
                <a:cs typeface="Arial"/>
              </a:rPr>
              <a:t>The </a:t>
            </a:r>
            <a:r>
              <a:rPr spc="-15" dirty="0">
                <a:latin typeface="Arial"/>
                <a:cs typeface="Arial"/>
              </a:rPr>
              <a:t>Power </a:t>
            </a:r>
            <a:r>
              <a:rPr spc="-5" dirty="0">
                <a:latin typeface="Arial"/>
                <a:cs typeface="Arial"/>
              </a:rPr>
              <a:t>Conversion Efficiency </a:t>
            </a:r>
            <a:r>
              <a:rPr dirty="0">
                <a:latin typeface="Arial"/>
                <a:cs typeface="Arial"/>
              </a:rPr>
              <a:t>(PCE) </a:t>
            </a:r>
            <a:r>
              <a:rPr spc="-5" dirty="0">
                <a:latin typeface="Arial"/>
                <a:cs typeface="Arial"/>
              </a:rPr>
              <a:t>is defined as  </a:t>
            </a:r>
            <a:r>
              <a:rPr spc="-15" dirty="0">
                <a:latin typeface="Arial"/>
                <a:cs typeface="Arial"/>
              </a:rPr>
              <a:t>(always </a:t>
            </a:r>
            <a:r>
              <a:rPr spc="-5" dirty="0">
                <a:latin typeface="Arial"/>
                <a:cs typeface="Arial"/>
              </a:rPr>
              <a:t>less than</a:t>
            </a:r>
            <a:r>
              <a:rPr spc="80" dirty="0">
                <a:latin typeface="Arial"/>
                <a:cs typeface="Arial"/>
              </a:rPr>
              <a:t> </a:t>
            </a:r>
            <a:r>
              <a:rPr spc="-10" dirty="0">
                <a:latin typeface="Arial"/>
                <a:cs typeface="Arial"/>
              </a:rPr>
              <a:t>unity)</a:t>
            </a:r>
            <a:endParaRPr dirty="0">
              <a:latin typeface="Arial"/>
              <a:cs typeface="Arial"/>
            </a:endParaRPr>
          </a:p>
          <a:p>
            <a:pPr marL="4714875">
              <a:spcBef>
                <a:spcPts val="480"/>
              </a:spcBef>
            </a:pPr>
            <a:r>
              <a:rPr dirty="0">
                <a:solidFill>
                  <a:srgbClr val="333399"/>
                </a:solidFill>
                <a:latin typeface="Arial"/>
                <a:cs typeface="Arial"/>
              </a:rPr>
              <a:t>It </a:t>
            </a:r>
            <a:r>
              <a:rPr spc="-5" dirty="0">
                <a:solidFill>
                  <a:srgbClr val="333399"/>
                </a:solidFill>
                <a:latin typeface="Arial"/>
                <a:cs typeface="Arial"/>
              </a:rPr>
              <a:t>is equal </a:t>
            </a:r>
            <a:r>
              <a:rPr dirty="0">
                <a:solidFill>
                  <a:srgbClr val="333399"/>
                </a:solidFill>
                <a:latin typeface="Arial"/>
                <a:cs typeface="Arial"/>
              </a:rPr>
              <a:t>to </a:t>
            </a:r>
            <a:r>
              <a:rPr spc="-5" dirty="0">
                <a:solidFill>
                  <a:srgbClr val="333399"/>
                </a:solidFill>
                <a:latin typeface="Arial"/>
                <a:cs typeface="Arial"/>
              </a:rPr>
              <a:t>1 </a:t>
            </a:r>
            <a:r>
              <a:rPr spc="-15" dirty="0">
                <a:solidFill>
                  <a:srgbClr val="333399"/>
                </a:solidFill>
                <a:latin typeface="Arial"/>
                <a:cs typeface="Arial"/>
              </a:rPr>
              <a:t>when</a:t>
            </a:r>
            <a:r>
              <a:rPr spc="-5" dirty="0">
                <a:solidFill>
                  <a:srgbClr val="333399"/>
                </a:solidFill>
                <a:latin typeface="Arial"/>
                <a:cs typeface="Arial"/>
              </a:rPr>
              <a:t> all</a:t>
            </a:r>
            <a:endParaRPr dirty="0">
              <a:latin typeface="Arial"/>
              <a:cs typeface="Arial"/>
            </a:endParaRPr>
          </a:p>
        </p:txBody>
      </p:sp>
      <p:sp>
        <p:nvSpPr>
          <p:cNvPr id="20" name="object 20"/>
          <p:cNvSpPr txBox="1"/>
          <p:nvPr/>
        </p:nvSpPr>
        <p:spPr>
          <a:xfrm>
            <a:off x="7242428" y="4493514"/>
            <a:ext cx="1941830" cy="848360"/>
          </a:xfrm>
          <a:prstGeom prst="rect">
            <a:avLst/>
          </a:prstGeom>
        </p:spPr>
        <p:txBody>
          <a:bodyPr vert="horz" wrap="square" lIns="0" tIns="12700" rIns="0" bIns="0" rtlCol="0">
            <a:spAutoFit/>
          </a:bodyPr>
          <a:lstStyle/>
          <a:p>
            <a:pPr marL="12700" marR="5080">
              <a:spcBef>
                <a:spcPts val="100"/>
              </a:spcBef>
            </a:pPr>
            <a:r>
              <a:rPr spc="-5" dirty="0">
                <a:solidFill>
                  <a:srgbClr val="333399"/>
                </a:solidFill>
                <a:latin typeface="Arial"/>
                <a:cs typeface="Arial"/>
              </a:rPr>
              <a:t>pump photons are  converted </a:t>
            </a:r>
            <a:r>
              <a:rPr dirty="0">
                <a:solidFill>
                  <a:srgbClr val="333399"/>
                </a:solidFill>
                <a:latin typeface="Arial"/>
                <a:cs typeface="Arial"/>
              </a:rPr>
              <a:t>to</a:t>
            </a:r>
            <a:r>
              <a:rPr spc="-60" dirty="0">
                <a:solidFill>
                  <a:srgbClr val="333399"/>
                </a:solidFill>
                <a:latin typeface="Arial"/>
                <a:cs typeface="Arial"/>
              </a:rPr>
              <a:t> </a:t>
            </a:r>
            <a:r>
              <a:rPr spc="-5" dirty="0">
                <a:solidFill>
                  <a:srgbClr val="333399"/>
                </a:solidFill>
                <a:latin typeface="Arial"/>
                <a:cs typeface="Arial"/>
              </a:rPr>
              <a:t>signal  photons</a:t>
            </a:r>
            <a:endParaRPr>
              <a:latin typeface="Arial"/>
              <a:cs typeface="Arial"/>
            </a:endParaRPr>
          </a:p>
        </p:txBody>
      </p:sp>
      <p:pic>
        <p:nvPicPr>
          <p:cNvPr id="22" name="Picture 1" descr="C:\Users\admin\Desktop\download.png">
            <a:extLst>
              <a:ext uri="{FF2B5EF4-FFF2-40B4-BE49-F238E27FC236}">
                <a16:creationId xmlns:a16="http://schemas.microsoft.com/office/drawing/2014/main" id="{0EDBE774-95DC-4266-9D5C-D458D9E294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Date Placeholder 22">
            <a:extLst>
              <a:ext uri="{FF2B5EF4-FFF2-40B4-BE49-F238E27FC236}">
                <a16:creationId xmlns:a16="http://schemas.microsoft.com/office/drawing/2014/main" id="{72369FAE-F68A-43FA-ACF6-9EDF81F35BF1}"/>
              </a:ext>
            </a:extLst>
          </p:cNvPr>
          <p:cNvSpPr>
            <a:spLocks noGrp="1"/>
          </p:cNvSpPr>
          <p:nvPr>
            <p:ph type="dt" sz="half" idx="10"/>
          </p:nvPr>
        </p:nvSpPr>
        <p:spPr/>
        <p:txBody>
          <a:bodyPr/>
          <a:lstStyle/>
          <a:p>
            <a:fld id="{733F7620-7850-4C8B-8644-5CC2C48594E3}" type="datetime1">
              <a:rPr lang="en-IN" smtClean="0"/>
              <a:t>21-08-2020</a:t>
            </a:fld>
            <a:endParaRPr lang="en-IN"/>
          </a:p>
        </p:txBody>
      </p:sp>
      <p:sp>
        <p:nvSpPr>
          <p:cNvPr id="24" name="Slide Number Placeholder 23">
            <a:extLst>
              <a:ext uri="{FF2B5EF4-FFF2-40B4-BE49-F238E27FC236}">
                <a16:creationId xmlns:a16="http://schemas.microsoft.com/office/drawing/2014/main" id="{59BF9214-7FF3-4201-9D1F-27408A3F8606}"/>
              </a:ext>
            </a:extLst>
          </p:cNvPr>
          <p:cNvSpPr>
            <a:spLocks noGrp="1"/>
          </p:cNvSpPr>
          <p:nvPr>
            <p:ph type="sldNum" sz="quarter" idx="12"/>
          </p:nvPr>
        </p:nvSpPr>
        <p:spPr/>
        <p:txBody>
          <a:bodyPr/>
          <a:lstStyle/>
          <a:p>
            <a:fld id="{4E80FB81-280C-4A6D-BD2E-A204E96A7A94}" type="slidenum">
              <a:rPr lang="en-IN" smtClean="0"/>
              <a:t>57</a:t>
            </a:fld>
            <a:endParaRPr lang="en-I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606996" y="5489969"/>
            <a:ext cx="398780" cy="0"/>
          </a:xfrm>
          <a:custGeom>
            <a:avLst/>
            <a:gdLst/>
            <a:ahLst/>
            <a:cxnLst/>
            <a:rect l="l" t="t" r="r" b="b"/>
            <a:pathLst>
              <a:path w="398779">
                <a:moveTo>
                  <a:pt x="0" y="0"/>
                </a:moveTo>
                <a:lnTo>
                  <a:pt x="398772" y="0"/>
                </a:lnTo>
              </a:path>
            </a:pathLst>
          </a:custGeom>
          <a:ln w="5219">
            <a:solidFill>
              <a:srgbClr val="000000"/>
            </a:solidFill>
          </a:ln>
        </p:spPr>
        <p:txBody>
          <a:bodyPr wrap="square" lIns="0" tIns="0" rIns="0" bIns="0" rtlCol="0"/>
          <a:lstStyle/>
          <a:p>
            <a:endParaRPr/>
          </a:p>
        </p:txBody>
      </p:sp>
      <p:sp>
        <p:nvSpPr>
          <p:cNvPr id="3" name="object 3"/>
          <p:cNvSpPr txBox="1"/>
          <p:nvPr/>
        </p:nvSpPr>
        <p:spPr>
          <a:xfrm>
            <a:off x="5761549" y="5862995"/>
            <a:ext cx="726440" cy="340360"/>
          </a:xfrm>
          <a:prstGeom prst="rect">
            <a:avLst/>
          </a:prstGeom>
        </p:spPr>
        <p:txBody>
          <a:bodyPr vert="horz" wrap="square" lIns="0" tIns="13970" rIns="0" bIns="0" rtlCol="0">
            <a:spAutoFit/>
          </a:bodyPr>
          <a:lstStyle/>
          <a:p>
            <a:pPr marL="12700">
              <a:spcBef>
                <a:spcPts val="110"/>
              </a:spcBef>
            </a:pPr>
            <a:r>
              <a:rPr sz="2050" i="1" spc="425" dirty="0">
                <a:latin typeface="Times New Roman"/>
                <a:cs typeface="Times New Roman"/>
              </a:rPr>
              <a:t>G</a:t>
            </a:r>
            <a:r>
              <a:rPr sz="2050" i="1" spc="25" dirty="0">
                <a:latin typeface="Times New Roman"/>
                <a:cs typeface="Times New Roman"/>
              </a:rPr>
              <a:t> </a:t>
            </a:r>
            <a:r>
              <a:rPr sz="2050" spc="325" dirty="0">
                <a:latin typeface="Symbol"/>
                <a:cs typeface="Symbol"/>
              </a:rPr>
              <a:t></a:t>
            </a:r>
            <a:r>
              <a:rPr sz="2050" spc="-305" dirty="0">
                <a:latin typeface="Times New Roman"/>
                <a:cs typeface="Times New Roman"/>
              </a:rPr>
              <a:t> </a:t>
            </a:r>
            <a:r>
              <a:rPr sz="2050" spc="295" dirty="0">
                <a:latin typeface="Times New Roman"/>
                <a:cs typeface="Times New Roman"/>
              </a:rPr>
              <a:t>1</a:t>
            </a:r>
            <a:endParaRPr sz="2050">
              <a:latin typeface="Times New Roman"/>
              <a:cs typeface="Times New Roman"/>
            </a:endParaRPr>
          </a:p>
        </p:txBody>
      </p:sp>
      <p:sp>
        <p:nvSpPr>
          <p:cNvPr id="4" name="object 4"/>
          <p:cNvSpPr txBox="1"/>
          <p:nvPr/>
        </p:nvSpPr>
        <p:spPr>
          <a:xfrm>
            <a:off x="4696386" y="5658705"/>
            <a:ext cx="231140" cy="340360"/>
          </a:xfrm>
          <a:prstGeom prst="rect">
            <a:avLst/>
          </a:prstGeom>
        </p:spPr>
        <p:txBody>
          <a:bodyPr vert="horz" wrap="square" lIns="0" tIns="13970" rIns="0" bIns="0" rtlCol="0">
            <a:spAutoFit/>
          </a:bodyPr>
          <a:lstStyle/>
          <a:p>
            <a:pPr marL="12700">
              <a:spcBef>
                <a:spcPts val="110"/>
              </a:spcBef>
            </a:pPr>
            <a:r>
              <a:rPr sz="2050" i="1" spc="360" dirty="0">
                <a:latin typeface="Times New Roman"/>
                <a:cs typeface="Times New Roman"/>
              </a:rPr>
              <a:t>P</a:t>
            </a:r>
            <a:endParaRPr sz="2050">
              <a:latin typeface="Times New Roman"/>
              <a:cs typeface="Times New Roman"/>
            </a:endParaRPr>
          </a:p>
        </p:txBody>
      </p:sp>
      <p:sp>
        <p:nvSpPr>
          <p:cNvPr id="5" name="object 5"/>
          <p:cNvSpPr txBox="1"/>
          <p:nvPr/>
        </p:nvSpPr>
        <p:spPr>
          <a:xfrm>
            <a:off x="6035221" y="5346034"/>
            <a:ext cx="584200" cy="340360"/>
          </a:xfrm>
          <a:prstGeom prst="rect">
            <a:avLst/>
          </a:prstGeom>
        </p:spPr>
        <p:txBody>
          <a:bodyPr vert="horz" wrap="square" lIns="0" tIns="13970" rIns="0" bIns="0" rtlCol="0">
            <a:spAutoFit/>
          </a:bodyPr>
          <a:lstStyle/>
          <a:p>
            <a:pPr marL="38100">
              <a:spcBef>
                <a:spcPts val="110"/>
              </a:spcBef>
            </a:pPr>
            <a:r>
              <a:rPr sz="3075" i="1" spc="262" baseline="13550" dirty="0">
                <a:latin typeface="Times New Roman"/>
                <a:cs typeface="Times New Roman"/>
              </a:rPr>
              <a:t>P</a:t>
            </a:r>
            <a:r>
              <a:rPr sz="1200" i="1" spc="175" dirty="0">
                <a:latin typeface="Times New Roman"/>
                <a:cs typeface="Times New Roman"/>
              </a:rPr>
              <a:t>p</a:t>
            </a:r>
            <a:r>
              <a:rPr sz="1200" spc="175" dirty="0">
                <a:latin typeface="Times New Roman"/>
                <a:cs typeface="Times New Roman"/>
              </a:rPr>
              <a:t>,</a:t>
            </a:r>
            <a:r>
              <a:rPr sz="1200" i="1" spc="175" dirty="0">
                <a:latin typeface="Times New Roman"/>
                <a:cs typeface="Times New Roman"/>
              </a:rPr>
              <a:t>in</a:t>
            </a:r>
            <a:endParaRPr sz="1200">
              <a:latin typeface="Times New Roman"/>
              <a:cs typeface="Times New Roman"/>
            </a:endParaRPr>
          </a:p>
        </p:txBody>
      </p:sp>
      <p:sp>
        <p:nvSpPr>
          <p:cNvPr id="6" name="object 6"/>
          <p:cNvSpPr txBox="1"/>
          <p:nvPr/>
        </p:nvSpPr>
        <p:spPr>
          <a:xfrm>
            <a:off x="5264453" y="5550327"/>
            <a:ext cx="1416685" cy="340360"/>
          </a:xfrm>
          <a:prstGeom prst="rect">
            <a:avLst/>
          </a:prstGeom>
        </p:spPr>
        <p:txBody>
          <a:bodyPr vert="horz" wrap="square" lIns="0" tIns="13970" rIns="0" bIns="0" rtlCol="0">
            <a:spAutoFit/>
          </a:bodyPr>
          <a:lstStyle/>
          <a:p>
            <a:pPr marL="38100">
              <a:spcBef>
                <a:spcPts val="110"/>
              </a:spcBef>
              <a:tabLst>
                <a:tab pos="577215" algn="l"/>
                <a:tab pos="1377950" algn="l"/>
              </a:tabLst>
            </a:pPr>
            <a:r>
              <a:rPr sz="3075" spc="487" baseline="-23035" dirty="0">
                <a:latin typeface="Symbol"/>
                <a:cs typeface="Symbol"/>
              </a:rPr>
              <a:t></a:t>
            </a:r>
            <a:r>
              <a:rPr sz="2050" u="sng" spc="325" dirty="0">
                <a:uFill>
                  <a:solidFill>
                    <a:srgbClr val="000000"/>
                  </a:solidFill>
                </a:uFill>
                <a:latin typeface="Symbol"/>
                <a:cs typeface="Symbol"/>
              </a:rPr>
              <a:t></a:t>
            </a:r>
            <a:r>
              <a:rPr sz="1200" i="1" u="sng" spc="130" dirty="0">
                <a:uFill>
                  <a:solidFill>
                    <a:srgbClr val="000000"/>
                  </a:solidFill>
                </a:uFill>
                <a:latin typeface="Times New Roman"/>
                <a:cs typeface="Times New Roman"/>
              </a:rPr>
              <a:t>s	</a:t>
            </a:r>
            <a:endParaRPr sz="1200">
              <a:latin typeface="Times New Roman"/>
              <a:cs typeface="Times New Roman"/>
            </a:endParaRPr>
          </a:p>
        </p:txBody>
      </p:sp>
      <p:sp>
        <p:nvSpPr>
          <p:cNvPr id="7" name="object 7"/>
          <p:cNvSpPr txBox="1"/>
          <p:nvPr/>
        </p:nvSpPr>
        <p:spPr>
          <a:xfrm>
            <a:off x="4866331" y="5832952"/>
            <a:ext cx="321945" cy="198131"/>
          </a:xfrm>
          <a:prstGeom prst="rect">
            <a:avLst/>
          </a:prstGeom>
        </p:spPr>
        <p:txBody>
          <a:bodyPr vert="horz" wrap="square" lIns="0" tIns="13335" rIns="0" bIns="0" rtlCol="0">
            <a:spAutoFit/>
          </a:bodyPr>
          <a:lstStyle/>
          <a:p>
            <a:pPr marL="12700">
              <a:spcBef>
                <a:spcPts val="105"/>
              </a:spcBef>
            </a:pPr>
            <a:r>
              <a:rPr sz="1200" i="1" spc="240" dirty="0">
                <a:latin typeface="Times New Roman"/>
                <a:cs typeface="Times New Roman"/>
              </a:rPr>
              <a:t>s</a:t>
            </a:r>
            <a:r>
              <a:rPr sz="1200" spc="100" dirty="0">
                <a:latin typeface="Times New Roman"/>
                <a:cs typeface="Times New Roman"/>
              </a:rPr>
              <a:t>,</a:t>
            </a:r>
            <a:r>
              <a:rPr sz="1200" i="1" spc="135" dirty="0">
                <a:latin typeface="Times New Roman"/>
                <a:cs typeface="Times New Roman"/>
              </a:rPr>
              <a:t>in</a:t>
            </a:r>
            <a:endParaRPr sz="1200">
              <a:latin typeface="Times New Roman"/>
              <a:cs typeface="Times New Roman"/>
            </a:endParaRPr>
          </a:p>
        </p:txBody>
      </p:sp>
      <p:sp>
        <p:nvSpPr>
          <p:cNvPr id="8" name="object 8"/>
          <p:cNvSpPr txBox="1"/>
          <p:nvPr/>
        </p:nvSpPr>
        <p:spPr>
          <a:xfrm>
            <a:off x="5633102" y="5462269"/>
            <a:ext cx="210185" cy="367665"/>
          </a:xfrm>
          <a:prstGeom prst="rect">
            <a:avLst/>
          </a:prstGeom>
        </p:spPr>
        <p:txBody>
          <a:bodyPr vert="horz" wrap="square" lIns="0" tIns="11430" rIns="0" bIns="0" rtlCol="0">
            <a:spAutoFit/>
          </a:bodyPr>
          <a:lstStyle/>
          <a:p>
            <a:pPr marL="12700">
              <a:spcBef>
                <a:spcPts val="90"/>
              </a:spcBef>
            </a:pPr>
            <a:r>
              <a:rPr lang="en-IN" sz="2250" i="1" spc="215" dirty="0">
                <a:latin typeface="Symbol"/>
                <a:cs typeface="Symbol"/>
              </a:rPr>
              <a:t></a:t>
            </a:r>
            <a:endParaRPr sz="2250" dirty="0">
              <a:latin typeface="Symbol"/>
              <a:cs typeface="Symbol"/>
            </a:endParaRPr>
          </a:p>
        </p:txBody>
      </p:sp>
      <p:sp>
        <p:nvSpPr>
          <p:cNvPr id="9" name="object 9"/>
          <p:cNvSpPr txBox="1"/>
          <p:nvPr/>
        </p:nvSpPr>
        <p:spPr>
          <a:xfrm>
            <a:off x="2275841" y="4219194"/>
            <a:ext cx="6419215" cy="1218282"/>
          </a:xfrm>
          <a:prstGeom prst="rect">
            <a:avLst/>
          </a:prstGeom>
        </p:spPr>
        <p:txBody>
          <a:bodyPr vert="horz" wrap="square" lIns="0" tIns="12700" rIns="0" bIns="0" rtlCol="0">
            <a:spAutoFit/>
          </a:bodyPr>
          <a:lstStyle/>
          <a:p>
            <a:pPr marL="25400" marR="17780">
              <a:spcBef>
                <a:spcPts val="100"/>
              </a:spcBef>
            </a:pPr>
            <a:r>
              <a:rPr i="1" spc="-5" dirty="0">
                <a:latin typeface="Arial"/>
                <a:cs typeface="Arial"/>
              </a:rPr>
              <a:t>In order to achieve a specific maximum gain </a:t>
            </a:r>
            <a:r>
              <a:rPr i="1" dirty="0">
                <a:latin typeface="Arial"/>
                <a:cs typeface="Arial"/>
              </a:rPr>
              <a:t>G, </a:t>
            </a:r>
            <a:r>
              <a:rPr i="1" spc="-5" dirty="0">
                <a:latin typeface="Arial"/>
                <a:cs typeface="Arial"/>
              </a:rPr>
              <a:t>the input signal  power can </a:t>
            </a:r>
            <a:r>
              <a:rPr i="1" dirty="0">
                <a:latin typeface="Arial"/>
                <a:cs typeface="Arial"/>
              </a:rPr>
              <a:t>NOT </a:t>
            </a:r>
            <a:r>
              <a:rPr i="1" spc="-5" dirty="0">
                <a:latin typeface="Arial"/>
                <a:cs typeface="Arial"/>
              </a:rPr>
              <a:t>exceed a value given</a:t>
            </a:r>
            <a:r>
              <a:rPr i="1" spc="55" dirty="0">
                <a:latin typeface="Arial"/>
                <a:cs typeface="Arial"/>
              </a:rPr>
              <a:t> </a:t>
            </a:r>
            <a:r>
              <a:rPr i="1" spc="-5" dirty="0">
                <a:latin typeface="Arial"/>
                <a:cs typeface="Arial"/>
              </a:rPr>
              <a:t>by</a:t>
            </a:r>
            <a:endParaRPr>
              <a:latin typeface="Arial"/>
              <a:cs typeface="Arial"/>
            </a:endParaRPr>
          </a:p>
          <a:p>
            <a:pPr>
              <a:spcBef>
                <a:spcPts val="50"/>
              </a:spcBef>
            </a:pPr>
            <a:endParaRPr sz="1900">
              <a:latin typeface="Times New Roman"/>
              <a:cs typeface="Times New Roman"/>
            </a:endParaRPr>
          </a:p>
          <a:p>
            <a:pPr marL="593090" algn="ctr"/>
            <a:r>
              <a:rPr sz="2250" i="1" spc="215" dirty="0">
                <a:latin typeface="Symbol"/>
                <a:cs typeface="Symbol"/>
              </a:rPr>
              <a:t></a:t>
            </a:r>
            <a:r>
              <a:rPr sz="2250" i="1" spc="-310" dirty="0">
                <a:latin typeface="Times New Roman"/>
                <a:cs typeface="Times New Roman"/>
              </a:rPr>
              <a:t> </a:t>
            </a:r>
            <a:r>
              <a:rPr i="1" spc="254" baseline="-23148" dirty="0">
                <a:latin typeface="Times New Roman"/>
                <a:cs typeface="Times New Roman"/>
              </a:rPr>
              <a:t>p</a:t>
            </a:r>
            <a:endParaRPr baseline="-23148">
              <a:latin typeface="Times New Roman"/>
              <a:cs typeface="Times New Roman"/>
            </a:endParaRPr>
          </a:p>
        </p:txBody>
      </p:sp>
      <p:sp>
        <p:nvSpPr>
          <p:cNvPr id="11" name="object 11"/>
          <p:cNvSpPr txBox="1"/>
          <p:nvPr/>
        </p:nvSpPr>
        <p:spPr>
          <a:xfrm>
            <a:off x="1789043" y="620325"/>
            <a:ext cx="6980299" cy="872034"/>
          </a:xfrm>
          <a:prstGeom prst="rect">
            <a:avLst/>
          </a:prstGeom>
        </p:spPr>
        <p:txBody>
          <a:bodyPr vert="horz" wrap="square" lIns="0" tIns="12700" rIns="0" bIns="0" rtlCol="0">
            <a:spAutoFit/>
          </a:bodyPr>
          <a:lstStyle/>
          <a:p>
            <a:pPr>
              <a:lnSpc>
                <a:spcPct val="100000"/>
              </a:lnSpc>
            </a:pPr>
            <a:endParaRPr sz="2200" dirty="0">
              <a:latin typeface="Times New Roman"/>
              <a:cs typeface="Times New Roman"/>
            </a:endParaRPr>
          </a:p>
          <a:p>
            <a:pPr marL="12700">
              <a:spcBef>
                <a:spcPts val="1860"/>
              </a:spcBef>
            </a:pPr>
            <a:r>
              <a:rPr spc="-20" dirty="0">
                <a:latin typeface="Arial"/>
                <a:cs typeface="Arial"/>
              </a:rPr>
              <a:t>We </a:t>
            </a:r>
            <a:r>
              <a:rPr spc="-5" dirty="0">
                <a:latin typeface="Arial"/>
                <a:cs typeface="Arial"/>
              </a:rPr>
              <a:t>can also </a:t>
            </a:r>
            <a:r>
              <a:rPr spc="-10" dirty="0">
                <a:latin typeface="Arial"/>
                <a:cs typeface="Arial"/>
              </a:rPr>
              <a:t>write </a:t>
            </a:r>
            <a:r>
              <a:rPr dirty="0">
                <a:latin typeface="Arial"/>
                <a:cs typeface="Arial"/>
              </a:rPr>
              <a:t>the </a:t>
            </a:r>
            <a:r>
              <a:rPr spc="-5" dirty="0">
                <a:latin typeface="Arial"/>
                <a:cs typeface="Arial"/>
              </a:rPr>
              <a:t>amplifier gain</a:t>
            </a:r>
            <a:r>
              <a:rPr spc="80" dirty="0">
                <a:latin typeface="Arial"/>
                <a:cs typeface="Arial"/>
              </a:rPr>
              <a:t> </a:t>
            </a:r>
            <a:r>
              <a:rPr dirty="0">
                <a:latin typeface="Arial"/>
                <a:cs typeface="Arial"/>
              </a:rPr>
              <a:t>as:</a:t>
            </a:r>
          </a:p>
        </p:txBody>
      </p:sp>
      <p:sp>
        <p:nvSpPr>
          <p:cNvPr id="12" name="object 12"/>
          <p:cNvSpPr/>
          <p:nvPr/>
        </p:nvSpPr>
        <p:spPr>
          <a:xfrm>
            <a:off x="2916198" y="2119055"/>
            <a:ext cx="721360" cy="0"/>
          </a:xfrm>
          <a:custGeom>
            <a:avLst/>
            <a:gdLst/>
            <a:ahLst/>
            <a:cxnLst/>
            <a:rect l="l" t="t" r="r" b="b"/>
            <a:pathLst>
              <a:path w="721360">
                <a:moveTo>
                  <a:pt x="0" y="0"/>
                </a:moveTo>
                <a:lnTo>
                  <a:pt x="720880" y="0"/>
                </a:lnTo>
              </a:path>
            </a:pathLst>
          </a:custGeom>
          <a:ln w="12283">
            <a:solidFill>
              <a:srgbClr val="000000"/>
            </a:solidFill>
          </a:ln>
        </p:spPr>
        <p:txBody>
          <a:bodyPr wrap="square" lIns="0" tIns="0" rIns="0" bIns="0" rtlCol="0"/>
          <a:lstStyle/>
          <a:p>
            <a:endParaRPr/>
          </a:p>
        </p:txBody>
      </p:sp>
      <p:sp>
        <p:nvSpPr>
          <p:cNvPr id="13" name="object 13"/>
          <p:cNvSpPr/>
          <p:nvPr/>
        </p:nvSpPr>
        <p:spPr>
          <a:xfrm>
            <a:off x="4492006" y="2119055"/>
            <a:ext cx="429259" cy="0"/>
          </a:xfrm>
          <a:custGeom>
            <a:avLst/>
            <a:gdLst/>
            <a:ahLst/>
            <a:cxnLst/>
            <a:rect l="l" t="t" r="r" b="b"/>
            <a:pathLst>
              <a:path w="429260">
                <a:moveTo>
                  <a:pt x="0" y="0"/>
                </a:moveTo>
                <a:lnTo>
                  <a:pt x="428902" y="0"/>
                </a:lnTo>
              </a:path>
            </a:pathLst>
          </a:custGeom>
          <a:ln w="12283">
            <a:solidFill>
              <a:srgbClr val="000000"/>
            </a:solidFill>
          </a:ln>
        </p:spPr>
        <p:txBody>
          <a:bodyPr wrap="square" lIns="0" tIns="0" rIns="0" bIns="0" rtlCol="0"/>
          <a:lstStyle/>
          <a:p>
            <a:endParaRPr/>
          </a:p>
        </p:txBody>
      </p:sp>
      <p:sp>
        <p:nvSpPr>
          <p:cNvPr id="14" name="object 14"/>
          <p:cNvSpPr/>
          <p:nvPr/>
        </p:nvSpPr>
        <p:spPr>
          <a:xfrm>
            <a:off x="4989013" y="2119055"/>
            <a:ext cx="648335" cy="0"/>
          </a:xfrm>
          <a:custGeom>
            <a:avLst/>
            <a:gdLst/>
            <a:ahLst/>
            <a:cxnLst/>
            <a:rect l="l" t="t" r="r" b="b"/>
            <a:pathLst>
              <a:path w="648335">
                <a:moveTo>
                  <a:pt x="0" y="0"/>
                </a:moveTo>
                <a:lnTo>
                  <a:pt x="648323" y="0"/>
                </a:lnTo>
              </a:path>
            </a:pathLst>
          </a:custGeom>
          <a:ln w="12283">
            <a:solidFill>
              <a:srgbClr val="000000"/>
            </a:solidFill>
          </a:ln>
        </p:spPr>
        <p:txBody>
          <a:bodyPr wrap="square" lIns="0" tIns="0" rIns="0" bIns="0" rtlCol="0"/>
          <a:lstStyle/>
          <a:p>
            <a:endParaRPr/>
          </a:p>
        </p:txBody>
      </p:sp>
      <p:sp>
        <p:nvSpPr>
          <p:cNvPr id="15" name="object 15"/>
          <p:cNvSpPr txBox="1"/>
          <p:nvPr/>
        </p:nvSpPr>
        <p:spPr>
          <a:xfrm>
            <a:off x="5008870" y="2188793"/>
            <a:ext cx="579755" cy="380365"/>
          </a:xfrm>
          <a:prstGeom prst="rect">
            <a:avLst/>
          </a:prstGeom>
        </p:spPr>
        <p:txBody>
          <a:bodyPr vert="horz" wrap="square" lIns="0" tIns="15875" rIns="0" bIns="0" rtlCol="0">
            <a:spAutoFit/>
          </a:bodyPr>
          <a:lstStyle/>
          <a:p>
            <a:pPr marL="38100">
              <a:spcBef>
                <a:spcPts val="125"/>
              </a:spcBef>
            </a:pPr>
            <a:r>
              <a:rPr sz="3450" i="1" spc="187" baseline="14492" dirty="0">
                <a:latin typeface="Times New Roman"/>
                <a:cs typeface="Times New Roman"/>
              </a:rPr>
              <a:t>P</a:t>
            </a:r>
            <a:r>
              <a:rPr sz="1350" i="1" spc="125" dirty="0">
                <a:latin typeface="Times New Roman"/>
                <a:cs typeface="Times New Roman"/>
              </a:rPr>
              <a:t>s</a:t>
            </a:r>
            <a:r>
              <a:rPr sz="1350" spc="125" dirty="0">
                <a:latin typeface="Times New Roman"/>
                <a:cs typeface="Times New Roman"/>
              </a:rPr>
              <a:t>,</a:t>
            </a:r>
            <a:r>
              <a:rPr sz="1350" i="1" spc="125" dirty="0">
                <a:latin typeface="Times New Roman"/>
                <a:cs typeface="Times New Roman"/>
              </a:rPr>
              <a:t>in</a:t>
            </a:r>
            <a:endParaRPr sz="1350">
              <a:latin typeface="Times New Roman"/>
              <a:cs typeface="Times New Roman"/>
            </a:endParaRPr>
          </a:p>
        </p:txBody>
      </p:sp>
      <p:sp>
        <p:nvSpPr>
          <p:cNvPr id="16" name="object 16"/>
          <p:cNvSpPr txBox="1"/>
          <p:nvPr/>
        </p:nvSpPr>
        <p:spPr>
          <a:xfrm>
            <a:off x="4986404" y="1726872"/>
            <a:ext cx="624840" cy="380365"/>
          </a:xfrm>
          <a:prstGeom prst="rect">
            <a:avLst/>
          </a:prstGeom>
        </p:spPr>
        <p:txBody>
          <a:bodyPr vert="horz" wrap="square" lIns="0" tIns="15875" rIns="0" bIns="0" rtlCol="0">
            <a:spAutoFit/>
          </a:bodyPr>
          <a:lstStyle/>
          <a:p>
            <a:pPr marL="38100">
              <a:spcBef>
                <a:spcPts val="125"/>
              </a:spcBef>
            </a:pPr>
            <a:r>
              <a:rPr sz="3450" i="1" spc="247" baseline="14492" dirty="0">
                <a:latin typeface="Times New Roman"/>
                <a:cs typeface="Times New Roman"/>
              </a:rPr>
              <a:t>P</a:t>
            </a:r>
            <a:r>
              <a:rPr sz="1350" i="1" spc="165" dirty="0">
                <a:latin typeface="Times New Roman"/>
                <a:cs typeface="Times New Roman"/>
              </a:rPr>
              <a:t>p</a:t>
            </a:r>
            <a:r>
              <a:rPr sz="1350" spc="165" dirty="0">
                <a:latin typeface="Times New Roman"/>
                <a:cs typeface="Times New Roman"/>
              </a:rPr>
              <a:t>,</a:t>
            </a:r>
            <a:r>
              <a:rPr sz="1350" i="1" spc="165" dirty="0">
                <a:latin typeface="Times New Roman"/>
                <a:cs typeface="Times New Roman"/>
              </a:rPr>
              <a:t>in</a:t>
            </a:r>
            <a:endParaRPr sz="1350">
              <a:latin typeface="Times New Roman"/>
              <a:cs typeface="Times New Roman"/>
            </a:endParaRPr>
          </a:p>
        </p:txBody>
      </p:sp>
      <p:sp>
        <p:nvSpPr>
          <p:cNvPr id="17" name="object 17"/>
          <p:cNvSpPr txBox="1"/>
          <p:nvPr/>
        </p:nvSpPr>
        <p:spPr>
          <a:xfrm>
            <a:off x="2972290" y="2188793"/>
            <a:ext cx="579755" cy="380365"/>
          </a:xfrm>
          <a:prstGeom prst="rect">
            <a:avLst/>
          </a:prstGeom>
        </p:spPr>
        <p:txBody>
          <a:bodyPr vert="horz" wrap="square" lIns="0" tIns="15875" rIns="0" bIns="0" rtlCol="0">
            <a:spAutoFit/>
          </a:bodyPr>
          <a:lstStyle/>
          <a:p>
            <a:pPr marL="38100">
              <a:spcBef>
                <a:spcPts val="125"/>
              </a:spcBef>
            </a:pPr>
            <a:r>
              <a:rPr sz="3450" i="1" spc="187" baseline="14492" dirty="0">
                <a:latin typeface="Times New Roman"/>
                <a:cs typeface="Times New Roman"/>
              </a:rPr>
              <a:t>P</a:t>
            </a:r>
            <a:r>
              <a:rPr sz="1350" i="1" spc="125" dirty="0">
                <a:latin typeface="Times New Roman"/>
                <a:cs typeface="Times New Roman"/>
              </a:rPr>
              <a:t>s</a:t>
            </a:r>
            <a:r>
              <a:rPr sz="1350" spc="125" dirty="0">
                <a:latin typeface="Times New Roman"/>
                <a:cs typeface="Times New Roman"/>
              </a:rPr>
              <a:t>,</a:t>
            </a:r>
            <a:r>
              <a:rPr sz="1350" i="1" spc="125" dirty="0">
                <a:latin typeface="Times New Roman"/>
                <a:cs typeface="Times New Roman"/>
              </a:rPr>
              <a:t>in</a:t>
            </a:r>
            <a:endParaRPr sz="1350">
              <a:latin typeface="Times New Roman"/>
              <a:cs typeface="Times New Roman"/>
            </a:endParaRPr>
          </a:p>
        </p:txBody>
      </p:sp>
      <p:sp>
        <p:nvSpPr>
          <p:cNvPr id="18" name="object 18"/>
          <p:cNvSpPr txBox="1"/>
          <p:nvPr/>
        </p:nvSpPr>
        <p:spPr>
          <a:xfrm>
            <a:off x="2914333" y="1735641"/>
            <a:ext cx="728345" cy="380365"/>
          </a:xfrm>
          <a:prstGeom prst="rect">
            <a:avLst/>
          </a:prstGeom>
        </p:spPr>
        <p:txBody>
          <a:bodyPr vert="horz" wrap="square" lIns="0" tIns="15875" rIns="0" bIns="0" rtlCol="0">
            <a:spAutoFit/>
          </a:bodyPr>
          <a:lstStyle/>
          <a:p>
            <a:pPr marL="38100">
              <a:spcBef>
                <a:spcPts val="125"/>
              </a:spcBef>
            </a:pPr>
            <a:r>
              <a:rPr sz="3450" i="1" spc="277" baseline="14492" dirty="0">
                <a:latin typeface="Times New Roman"/>
                <a:cs typeface="Times New Roman"/>
              </a:rPr>
              <a:t>P</a:t>
            </a:r>
            <a:r>
              <a:rPr sz="1350" i="1" spc="185" dirty="0">
                <a:latin typeface="Times New Roman"/>
                <a:cs typeface="Times New Roman"/>
              </a:rPr>
              <a:t>s</a:t>
            </a:r>
            <a:r>
              <a:rPr sz="1350" spc="185" dirty="0">
                <a:latin typeface="Times New Roman"/>
                <a:cs typeface="Times New Roman"/>
              </a:rPr>
              <a:t>,</a:t>
            </a:r>
            <a:r>
              <a:rPr sz="1350" i="1" spc="185" dirty="0">
                <a:latin typeface="Times New Roman"/>
                <a:cs typeface="Times New Roman"/>
              </a:rPr>
              <a:t>out</a:t>
            </a:r>
            <a:endParaRPr sz="1350">
              <a:latin typeface="Times New Roman"/>
              <a:cs typeface="Times New Roman"/>
            </a:endParaRPr>
          </a:p>
        </p:txBody>
      </p:sp>
      <p:sp>
        <p:nvSpPr>
          <p:cNvPr id="19" name="object 19"/>
          <p:cNvSpPr txBox="1"/>
          <p:nvPr/>
        </p:nvSpPr>
        <p:spPr>
          <a:xfrm>
            <a:off x="4472750" y="1551259"/>
            <a:ext cx="417195" cy="948690"/>
          </a:xfrm>
          <a:prstGeom prst="rect">
            <a:avLst/>
          </a:prstGeom>
        </p:spPr>
        <p:txBody>
          <a:bodyPr vert="horz" wrap="square" lIns="0" tIns="92710" rIns="0" bIns="0" rtlCol="0">
            <a:spAutoFit/>
          </a:bodyPr>
          <a:lstStyle/>
          <a:p>
            <a:pPr marL="38100">
              <a:spcBef>
                <a:spcPts val="730"/>
              </a:spcBef>
            </a:pPr>
            <a:r>
              <a:rPr sz="2500" i="1" spc="204" dirty="0">
                <a:latin typeface="Symbol"/>
                <a:cs typeface="Symbol"/>
              </a:rPr>
              <a:t></a:t>
            </a:r>
            <a:r>
              <a:rPr sz="2500" i="1" spc="-459" dirty="0">
                <a:latin typeface="Times New Roman"/>
                <a:cs typeface="Times New Roman"/>
              </a:rPr>
              <a:t> </a:t>
            </a:r>
            <a:r>
              <a:rPr sz="2025" i="1" spc="247" baseline="-24691" dirty="0">
                <a:latin typeface="Times New Roman"/>
                <a:cs typeface="Times New Roman"/>
              </a:rPr>
              <a:t>p</a:t>
            </a:r>
            <a:endParaRPr sz="2025" baseline="-24691">
              <a:latin typeface="Times New Roman"/>
              <a:cs typeface="Times New Roman"/>
            </a:endParaRPr>
          </a:p>
          <a:p>
            <a:pPr marL="60325">
              <a:spcBef>
                <a:spcPts val="630"/>
              </a:spcBef>
            </a:pPr>
            <a:r>
              <a:rPr sz="2500" i="1" spc="204" dirty="0">
                <a:latin typeface="Symbol"/>
                <a:cs typeface="Symbol"/>
              </a:rPr>
              <a:t></a:t>
            </a:r>
            <a:r>
              <a:rPr sz="2025" i="1" spc="307" baseline="-24691" dirty="0">
                <a:latin typeface="Times New Roman"/>
                <a:cs typeface="Times New Roman"/>
              </a:rPr>
              <a:t>s</a:t>
            </a:r>
            <a:endParaRPr sz="2025" baseline="-24691">
              <a:latin typeface="Times New Roman"/>
              <a:cs typeface="Times New Roman"/>
            </a:endParaRPr>
          </a:p>
        </p:txBody>
      </p:sp>
      <p:sp>
        <p:nvSpPr>
          <p:cNvPr id="20" name="object 20"/>
          <p:cNvSpPr txBox="1"/>
          <p:nvPr/>
        </p:nvSpPr>
        <p:spPr>
          <a:xfrm>
            <a:off x="2240571" y="1884545"/>
            <a:ext cx="2184400" cy="380365"/>
          </a:xfrm>
          <a:prstGeom prst="rect">
            <a:avLst/>
          </a:prstGeom>
        </p:spPr>
        <p:txBody>
          <a:bodyPr vert="horz" wrap="square" lIns="0" tIns="15875" rIns="0" bIns="0" rtlCol="0">
            <a:spAutoFit/>
          </a:bodyPr>
          <a:lstStyle/>
          <a:p>
            <a:pPr marL="12700">
              <a:spcBef>
                <a:spcPts val="125"/>
              </a:spcBef>
              <a:tabLst>
                <a:tab pos="1497330" algn="l"/>
              </a:tabLst>
            </a:pPr>
            <a:r>
              <a:rPr sz="2300" i="1" spc="415" dirty="0">
                <a:latin typeface="Times New Roman"/>
                <a:cs typeface="Times New Roman"/>
              </a:rPr>
              <a:t>G</a:t>
            </a:r>
            <a:r>
              <a:rPr sz="2300" i="1" spc="220" dirty="0">
                <a:latin typeface="Times New Roman"/>
                <a:cs typeface="Times New Roman"/>
              </a:rPr>
              <a:t> </a:t>
            </a:r>
            <a:r>
              <a:rPr sz="2300" spc="315" dirty="0">
                <a:latin typeface="Symbol"/>
                <a:cs typeface="Symbol"/>
              </a:rPr>
              <a:t></a:t>
            </a:r>
            <a:r>
              <a:rPr sz="2300" spc="315" dirty="0">
                <a:latin typeface="Times New Roman"/>
                <a:cs typeface="Times New Roman"/>
              </a:rPr>
              <a:t>	</a:t>
            </a:r>
            <a:r>
              <a:rPr sz="2300" spc="315" dirty="0">
                <a:latin typeface="Symbol"/>
                <a:cs typeface="Symbol"/>
              </a:rPr>
              <a:t></a:t>
            </a:r>
            <a:r>
              <a:rPr sz="2300" spc="-210" dirty="0">
                <a:latin typeface="Times New Roman"/>
                <a:cs typeface="Times New Roman"/>
              </a:rPr>
              <a:t> </a:t>
            </a:r>
            <a:r>
              <a:rPr sz="2300" spc="290" dirty="0">
                <a:latin typeface="Times New Roman"/>
                <a:cs typeface="Times New Roman"/>
              </a:rPr>
              <a:t>1</a:t>
            </a:r>
            <a:r>
              <a:rPr sz="2300" spc="-325" dirty="0">
                <a:latin typeface="Times New Roman"/>
                <a:cs typeface="Times New Roman"/>
              </a:rPr>
              <a:t> </a:t>
            </a:r>
            <a:r>
              <a:rPr sz="2300" spc="315" dirty="0">
                <a:latin typeface="Symbol"/>
                <a:cs typeface="Symbol"/>
              </a:rPr>
              <a:t></a:t>
            </a:r>
            <a:endParaRPr sz="2300">
              <a:latin typeface="Symbol"/>
              <a:cs typeface="Symbol"/>
            </a:endParaRPr>
          </a:p>
        </p:txBody>
      </p:sp>
      <p:sp>
        <p:nvSpPr>
          <p:cNvPr id="21" name="object 21"/>
          <p:cNvSpPr txBox="1"/>
          <p:nvPr/>
        </p:nvSpPr>
        <p:spPr>
          <a:xfrm>
            <a:off x="7111708" y="2566911"/>
            <a:ext cx="2763520" cy="464184"/>
          </a:xfrm>
          <a:prstGeom prst="rect">
            <a:avLst/>
          </a:prstGeom>
        </p:spPr>
        <p:txBody>
          <a:bodyPr vert="horz" wrap="square" lIns="0" tIns="15875" rIns="0" bIns="0" rtlCol="0">
            <a:spAutoFit/>
          </a:bodyPr>
          <a:lstStyle/>
          <a:p>
            <a:pPr marL="38100">
              <a:spcBef>
                <a:spcPts val="125"/>
              </a:spcBef>
            </a:pPr>
            <a:r>
              <a:rPr sz="4050" i="1" spc="-37" baseline="14403" dirty="0">
                <a:latin typeface="Times New Roman"/>
                <a:cs typeface="Times New Roman"/>
              </a:rPr>
              <a:t>P</a:t>
            </a:r>
            <a:r>
              <a:rPr sz="1550" i="1" spc="-25" dirty="0">
                <a:latin typeface="Times New Roman"/>
                <a:cs typeface="Times New Roman"/>
              </a:rPr>
              <a:t>s</a:t>
            </a:r>
            <a:r>
              <a:rPr sz="1550" spc="-25" dirty="0">
                <a:latin typeface="Times New Roman"/>
                <a:cs typeface="Times New Roman"/>
              </a:rPr>
              <a:t>,</a:t>
            </a:r>
            <a:r>
              <a:rPr sz="1550" i="1" spc="-25" dirty="0">
                <a:latin typeface="Times New Roman"/>
                <a:cs typeface="Times New Roman"/>
              </a:rPr>
              <a:t>in </a:t>
            </a:r>
            <a:r>
              <a:rPr sz="4050" spc="127" baseline="14403" dirty="0">
                <a:latin typeface="Symbol"/>
                <a:cs typeface="Symbol"/>
              </a:rPr>
              <a:t></a:t>
            </a:r>
            <a:r>
              <a:rPr sz="4050" spc="127" baseline="14403" dirty="0">
                <a:latin typeface="Times New Roman"/>
                <a:cs typeface="Times New Roman"/>
              </a:rPr>
              <a:t> </a:t>
            </a:r>
            <a:r>
              <a:rPr sz="4050" spc="97" baseline="14403" dirty="0">
                <a:latin typeface="Times New Roman"/>
                <a:cs typeface="Times New Roman"/>
              </a:rPr>
              <a:t>(</a:t>
            </a:r>
            <a:r>
              <a:rPr sz="4275" i="1" spc="97" baseline="13645" dirty="0">
                <a:latin typeface="Symbol"/>
                <a:cs typeface="Symbol"/>
              </a:rPr>
              <a:t></a:t>
            </a:r>
            <a:r>
              <a:rPr sz="1550" i="1" spc="65" dirty="0">
                <a:latin typeface="Times New Roman"/>
                <a:cs typeface="Times New Roman"/>
              </a:rPr>
              <a:t>p </a:t>
            </a:r>
            <a:r>
              <a:rPr sz="4050" spc="52" baseline="14403" dirty="0">
                <a:latin typeface="Times New Roman"/>
                <a:cs typeface="Times New Roman"/>
              </a:rPr>
              <a:t>/</a:t>
            </a:r>
            <a:r>
              <a:rPr sz="4050" spc="-457" baseline="14403" dirty="0">
                <a:latin typeface="Times New Roman"/>
                <a:cs typeface="Times New Roman"/>
              </a:rPr>
              <a:t> </a:t>
            </a:r>
            <a:r>
              <a:rPr sz="4275" i="1" spc="-7" baseline="13645" dirty="0">
                <a:latin typeface="Symbol"/>
                <a:cs typeface="Symbol"/>
              </a:rPr>
              <a:t></a:t>
            </a:r>
            <a:r>
              <a:rPr sz="1550" i="1" spc="-5" dirty="0">
                <a:latin typeface="Times New Roman"/>
                <a:cs typeface="Times New Roman"/>
              </a:rPr>
              <a:t>s </a:t>
            </a:r>
            <a:r>
              <a:rPr sz="4050" spc="44" baseline="14403" dirty="0">
                <a:latin typeface="Times New Roman"/>
                <a:cs typeface="Times New Roman"/>
              </a:rPr>
              <a:t>)</a:t>
            </a:r>
            <a:r>
              <a:rPr sz="4050" i="1" spc="44" baseline="14403" dirty="0">
                <a:latin typeface="Times New Roman"/>
                <a:cs typeface="Times New Roman"/>
              </a:rPr>
              <a:t>P</a:t>
            </a:r>
            <a:r>
              <a:rPr sz="1550" i="1" spc="30" dirty="0">
                <a:latin typeface="Times New Roman"/>
                <a:cs typeface="Times New Roman"/>
              </a:rPr>
              <a:t>p</a:t>
            </a:r>
            <a:r>
              <a:rPr sz="1550" spc="30" dirty="0">
                <a:latin typeface="Times New Roman"/>
                <a:cs typeface="Times New Roman"/>
              </a:rPr>
              <a:t>,</a:t>
            </a:r>
            <a:r>
              <a:rPr sz="1550" i="1" spc="30" dirty="0">
                <a:latin typeface="Times New Roman"/>
                <a:cs typeface="Times New Roman"/>
              </a:rPr>
              <a:t>in</a:t>
            </a:r>
            <a:endParaRPr sz="1550">
              <a:latin typeface="Times New Roman"/>
              <a:cs typeface="Times New Roman"/>
            </a:endParaRPr>
          </a:p>
        </p:txBody>
      </p:sp>
      <p:sp>
        <p:nvSpPr>
          <p:cNvPr id="22" name="object 22"/>
          <p:cNvSpPr txBox="1"/>
          <p:nvPr/>
        </p:nvSpPr>
        <p:spPr>
          <a:xfrm>
            <a:off x="6556628" y="1932559"/>
            <a:ext cx="1941830" cy="574040"/>
          </a:xfrm>
          <a:prstGeom prst="rect">
            <a:avLst/>
          </a:prstGeom>
        </p:spPr>
        <p:txBody>
          <a:bodyPr vert="horz" wrap="square" lIns="0" tIns="12700" rIns="0" bIns="0" rtlCol="0">
            <a:spAutoFit/>
          </a:bodyPr>
          <a:lstStyle/>
          <a:p>
            <a:pPr marL="12700" marR="5080">
              <a:spcBef>
                <a:spcPts val="100"/>
              </a:spcBef>
            </a:pPr>
            <a:r>
              <a:rPr spc="-5" dirty="0">
                <a:solidFill>
                  <a:srgbClr val="333399"/>
                </a:solidFill>
                <a:latin typeface="Arial"/>
                <a:cs typeface="Arial"/>
              </a:rPr>
              <a:t>When input signal  </a:t>
            </a:r>
            <a:r>
              <a:rPr spc="-15" dirty="0">
                <a:solidFill>
                  <a:srgbClr val="333399"/>
                </a:solidFill>
                <a:latin typeface="Arial"/>
                <a:cs typeface="Arial"/>
              </a:rPr>
              <a:t>power </a:t>
            </a:r>
            <a:r>
              <a:rPr spc="-5" dirty="0">
                <a:solidFill>
                  <a:srgbClr val="333399"/>
                </a:solidFill>
                <a:latin typeface="Arial"/>
                <a:cs typeface="Arial"/>
              </a:rPr>
              <a:t>is </a:t>
            </a:r>
            <a:r>
              <a:rPr dirty="0">
                <a:solidFill>
                  <a:srgbClr val="333399"/>
                </a:solidFill>
                <a:latin typeface="Arial"/>
                <a:cs typeface="Arial"/>
              </a:rPr>
              <a:t>very</a:t>
            </a:r>
            <a:r>
              <a:rPr spc="5" dirty="0">
                <a:solidFill>
                  <a:srgbClr val="333399"/>
                </a:solidFill>
                <a:latin typeface="Arial"/>
                <a:cs typeface="Arial"/>
              </a:rPr>
              <a:t> </a:t>
            </a:r>
            <a:r>
              <a:rPr spc="-5" dirty="0">
                <a:solidFill>
                  <a:srgbClr val="333399"/>
                </a:solidFill>
                <a:latin typeface="Arial"/>
                <a:cs typeface="Arial"/>
              </a:rPr>
              <a:t>large</a:t>
            </a:r>
            <a:endParaRPr>
              <a:latin typeface="Arial"/>
              <a:cs typeface="Arial"/>
            </a:endParaRPr>
          </a:p>
        </p:txBody>
      </p:sp>
      <p:sp>
        <p:nvSpPr>
          <p:cNvPr id="23" name="object 23"/>
          <p:cNvSpPr txBox="1"/>
          <p:nvPr/>
        </p:nvSpPr>
        <p:spPr>
          <a:xfrm>
            <a:off x="6556629" y="2481198"/>
            <a:ext cx="330835" cy="299720"/>
          </a:xfrm>
          <a:prstGeom prst="rect">
            <a:avLst/>
          </a:prstGeom>
        </p:spPr>
        <p:txBody>
          <a:bodyPr vert="horz" wrap="square" lIns="0" tIns="12700" rIns="0" bIns="0" rtlCol="0">
            <a:spAutoFit/>
          </a:bodyPr>
          <a:lstStyle/>
          <a:p>
            <a:pPr marL="12700">
              <a:spcBef>
                <a:spcPts val="100"/>
              </a:spcBef>
            </a:pPr>
            <a:r>
              <a:rPr dirty="0">
                <a:solidFill>
                  <a:srgbClr val="333399"/>
                </a:solidFill>
                <a:latin typeface="Arial"/>
                <a:cs typeface="Arial"/>
              </a:rPr>
              <a:t>i.e.</a:t>
            </a:r>
            <a:endParaRPr>
              <a:latin typeface="Arial"/>
              <a:cs typeface="Arial"/>
            </a:endParaRPr>
          </a:p>
        </p:txBody>
      </p:sp>
      <p:sp>
        <p:nvSpPr>
          <p:cNvPr id="24" name="object 24"/>
          <p:cNvSpPr txBox="1"/>
          <p:nvPr/>
        </p:nvSpPr>
        <p:spPr>
          <a:xfrm>
            <a:off x="6556628" y="3152013"/>
            <a:ext cx="2919730" cy="299720"/>
          </a:xfrm>
          <a:prstGeom prst="rect">
            <a:avLst/>
          </a:prstGeom>
        </p:spPr>
        <p:txBody>
          <a:bodyPr vert="horz" wrap="square" lIns="0" tIns="12700" rIns="0" bIns="0" rtlCol="0">
            <a:spAutoFit/>
          </a:bodyPr>
          <a:lstStyle/>
          <a:p>
            <a:pPr marL="12700">
              <a:spcBef>
                <a:spcPts val="100"/>
              </a:spcBef>
            </a:pPr>
            <a:r>
              <a:rPr spc="-5" dirty="0">
                <a:solidFill>
                  <a:srgbClr val="333399"/>
                </a:solidFill>
                <a:latin typeface="Arial"/>
                <a:cs typeface="Arial"/>
              </a:rPr>
              <a:t>then </a:t>
            </a:r>
            <a:r>
              <a:rPr dirty="0">
                <a:solidFill>
                  <a:srgbClr val="333399"/>
                </a:solidFill>
                <a:latin typeface="Arial"/>
                <a:cs typeface="Arial"/>
              </a:rPr>
              <a:t>the </a:t>
            </a:r>
            <a:r>
              <a:rPr spc="-5" dirty="0">
                <a:solidFill>
                  <a:srgbClr val="333399"/>
                </a:solidFill>
                <a:latin typeface="Arial"/>
                <a:cs typeface="Arial"/>
              </a:rPr>
              <a:t>maximum </a:t>
            </a:r>
            <a:r>
              <a:rPr dirty="0">
                <a:solidFill>
                  <a:srgbClr val="333399"/>
                </a:solidFill>
                <a:latin typeface="Arial"/>
                <a:cs typeface="Arial"/>
              </a:rPr>
              <a:t>G </a:t>
            </a:r>
            <a:r>
              <a:rPr spc="-10" dirty="0">
                <a:solidFill>
                  <a:srgbClr val="333399"/>
                </a:solidFill>
                <a:latin typeface="Arial"/>
                <a:cs typeface="Arial"/>
              </a:rPr>
              <a:t>is</a:t>
            </a:r>
            <a:r>
              <a:rPr spc="-30" dirty="0">
                <a:solidFill>
                  <a:srgbClr val="333399"/>
                </a:solidFill>
                <a:latin typeface="Arial"/>
                <a:cs typeface="Arial"/>
              </a:rPr>
              <a:t> </a:t>
            </a:r>
            <a:r>
              <a:rPr spc="-5" dirty="0">
                <a:solidFill>
                  <a:srgbClr val="333399"/>
                </a:solidFill>
                <a:latin typeface="Arial"/>
                <a:cs typeface="Arial"/>
              </a:rPr>
              <a:t>unity</a:t>
            </a:r>
            <a:endParaRPr>
              <a:latin typeface="Arial"/>
              <a:cs typeface="Arial"/>
            </a:endParaRPr>
          </a:p>
        </p:txBody>
      </p:sp>
      <p:pic>
        <p:nvPicPr>
          <p:cNvPr id="26" name="Picture 1" descr="C:\Users\admin\Desktop\download.png">
            <a:extLst>
              <a:ext uri="{FF2B5EF4-FFF2-40B4-BE49-F238E27FC236}">
                <a16:creationId xmlns:a16="http://schemas.microsoft.com/office/drawing/2014/main" id="{3FDB7D2B-1977-4741-A390-082597CB8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Date Placeholder 26">
            <a:extLst>
              <a:ext uri="{FF2B5EF4-FFF2-40B4-BE49-F238E27FC236}">
                <a16:creationId xmlns:a16="http://schemas.microsoft.com/office/drawing/2014/main" id="{41CF5F33-6898-4ED7-AD20-ECB666751DD1}"/>
              </a:ext>
            </a:extLst>
          </p:cNvPr>
          <p:cNvSpPr>
            <a:spLocks noGrp="1"/>
          </p:cNvSpPr>
          <p:nvPr>
            <p:ph type="dt" sz="half" idx="10"/>
          </p:nvPr>
        </p:nvSpPr>
        <p:spPr/>
        <p:txBody>
          <a:bodyPr/>
          <a:lstStyle/>
          <a:p>
            <a:fld id="{FCE09813-6FCC-424E-9DCE-91219B49573D}" type="datetime1">
              <a:rPr lang="en-IN" smtClean="0"/>
              <a:t>21-08-2020</a:t>
            </a:fld>
            <a:endParaRPr lang="en-IN"/>
          </a:p>
        </p:txBody>
      </p:sp>
      <p:sp>
        <p:nvSpPr>
          <p:cNvPr id="28" name="Slide Number Placeholder 27">
            <a:extLst>
              <a:ext uri="{FF2B5EF4-FFF2-40B4-BE49-F238E27FC236}">
                <a16:creationId xmlns:a16="http://schemas.microsoft.com/office/drawing/2014/main" id="{84FAED5F-F2CB-4970-93B6-35D8C1025D79}"/>
              </a:ext>
            </a:extLst>
          </p:cNvPr>
          <p:cNvSpPr>
            <a:spLocks noGrp="1"/>
          </p:cNvSpPr>
          <p:nvPr>
            <p:ph type="sldNum" sz="quarter" idx="12"/>
          </p:nvPr>
        </p:nvSpPr>
        <p:spPr/>
        <p:txBody>
          <a:bodyPr/>
          <a:lstStyle/>
          <a:p>
            <a:fld id="{4E80FB81-280C-4A6D-BD2E-A204E96A7A94}" type="slidenum">
              <a:rPr lang="en-IN" smtClean="0"/>
              <a:t>58</a:t>
            </a:fld>
            <a:endParaRPr lang="en-IN"/>
          </a:p>
        </p:txBody>
      </p:sp>
      <p:sp>
        <p:nvSpPr>
          <p:cNvPr id="10" name="TextBox 9">
            <a:extLst>
              <a:ext uri="{FF2B5EF4-FFF2-40B4-BE49-F238E27FC236}">
                <a16:creationId xmlns:a16="http://schemas.microsoft.com/office/drawing/2014/main" id="{2954C949-34C5-4492-AF71-0155713BE3CB}"/>
              </a:ext>
            </a:extLst>
          </p:cNvPr>
          <p:cNvSpPr txBox="1"/>
          <p:nvPr/>
        </p:nvSpPr>
        <p:spPr>
          <a:xfrm>
            <a:off x="1749287" y="469019"/>
            <a:ext cx="3923318" cy="523220"/>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OPTICAL AMPLIFIER</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455716" y="4756163"/>
            <a:ext cx="364490" cy="0"/>
          </a:xfrm>
          <a:custGeom>
            <a:avLst/>
            <a:gdLst/>
            <a:ahLst/>
            <a:cxnLst/>
            <a:rect l="l" t="t" r="r" b="b"/>
            <a:pathLst>
              <a:path w="364489">
                <a:moveTo>
                  <a:pt x="0" y="0"/>
                </a:moveTo>
                <a:lnTo>
                  <a:pt x="363954" y="0"/>
                </a:lnTo>
              </a:path>
            </a:pathLst>
          </a:custGeom>
          <a:ln w="10336">
            <a:solidFill>
              <a:srgbClr val="000000"/>
            </a:solidFill>
          </a:ln>
        </p:spPr>
        <p:txBody>
          <a:bodyPr wrap="square" lIns="0" tIns="0" rIns="0" bIns="0" rtlCol="0"/>
          <a:lstStyle/>
          <a:p>
            <a:endParaRPr/>
          </a:p>
        </p:txBody>
      </p:sp>
      <p:sp>
        <p:nvSpPr>
          <p:cNvPr id="3" name="object 3"/>
          <p:cNvSpPr/>
          <p:nvPr/>
        </p:nvSpPr>
        <p:spPr>
          <a:xfrm>
            <a:off x="5876924" y="4756163"/>
            <a:ext cx="549910" cy="0"/>
          </a:xfrm>
          <a:custGeom>
            <a:avLst/>
            <a:gdLst/>
            <a:ahLst/>
            <a:cxnLst/>
            <a:rect l="l" t="t" r="r" b="b"/>
            <a:pathLst>
              <a:path w="549910">
                <a:moveTo>
                  <a:pt x="0" y="0"/>
                </a:moveTo>
                <a:lnTo>
                  <a:pt x="549841" y="0"/>
                </a:lnTo>
              </a:path>
            </a:pathLst>
          </a:custGeom>
          <a:ln w="10336">
            <a:solidFill>
              <a:srgbClr val="000000"/>
            </a:solidFill>
          </a:ln>
        </p:spPr>
        <p:txBody>
          <a:bodyPr wrap="square" lIns="0" tIns="0" rIns="0" bIns="0" rtlCol="0"/>
          <a:lstStyle/>
          <a:p>
            <a:endParaRPr/>
          </a:p>
        </p:txBody>
      </p:sp>
      <p:sp>
        <p:nvSpPr>
          <p:cNvPr id="4" name="object 4"/>
          <p:cNvSpPr txBox="1"/>
          <p:nvPr/>
        </p:nvSpPr>
        <p:spPr>
          <a:xfrm>
            <a:off x="6407834" y="4766136"/>
            <a:ext cx="229870" cy="323215"/>
          </a:xfrm>
          <a:prstGeom prst="rect">
            <a:avLst/>
          </a:prstGeom>
        </p:spPr>
        <p:txBody>
          <a:bodyPr vert="horz" wrap="square" lIns="0" tIns="12700" rIns="0" bIns="0" rtlCol="0">
            <a:spAutoFit/>
          </a:bodyPr>
          <a:lstStyle/>
          <a:p>
            <a:pPr marL="38100">
              <a:spcBef>
                <a:spcPts val="100"/>
              </a:spcBef>
            </a:pPr>
            <a:r>
              <a:rPr sz="1950" spc="-365" dirty="0">
                <a:latin typeface="Symbol"/>
                <a:cs typeface="Symbol"/>
              </a:rPr>
              <a:t></a:t>
            </a:r>
            <a:r>
              <a:rPr sz="2925" spc="-547" baseline="-15669" dirty="0">
                <a:latin typeface="Symbol"/>
                <a:cs typeface="Symbol"/>
              </a:rPr>
              <a:t></a:t>
            </a:r>
            <a:endParaRPr sz="2925" baseline="-15669">
              <a:latin typeface="Symbol"/>
              <a:cs typeface="Symbol"/>
            </a:endParaRPr>
          </a:p>
        </p:txBody>
      </p:sp>
      <p:sp>
        <p:nvSpPr>
          <p:cNvPr id="5" name="object 5"/>
          <p:cNvSpPr txBox="1"/>
          <p:nvPr/>
        </p:nvSpPr>
        <p:spPr>
          <a:xfrm>
            <a:off x="6433234" y="4600043"/>
            <a:ext cx="179070" cy="323215"/>
          </a:xfrm>
          <a:prstGeom prst="rect">
            <a:avLst/>
          </a:prstGeom>
        </p:spPr>
        <p:txBody>
          <a:bodyPr vert="horz" wrap="square" lIns="0" tIns="12700" rIns="0" bIns="0" rtlCol="0">
            <a:spAutoFit/>
          </a:bodyPr>
          <a:lstStyle/>
          <a:p>
            <a:pPr marL="12700">
              <a:spcBef>
                <a:spcPts val="100"/>
              </a:spcBef>
            </a:pPr>
            <a:r>
              <a:rPr sz="1950" spc="240" dirty="0">
                <a:latin typeface="Symbol"/>
                <a:cs typeface="Symbol"/>
              </a:rPr>
              <a:t></a:t>
            </a:r>
            <a:endParaRPr sz="1950">
              <a:latin typeface="Symbol"/>
              <a:cs typeface="Symbol"/>
            </a:endParaRPr>
          </a:p>
        </p:txBody>
      </p:sp>
      <p:sp>
        <p:nvSpPr>
          <p:cNvPr id="6" name="object 6"/>
          <p:cNvSpPr txBox="1"/>
          <p:nvPr/>
        </p:nvSpPr>
        <p:spPr>
          <a:xfrm>
            <a:off x="3480384" y="4766136"/>
            <a:ext cx="229870" cy="323215"/>
          </a:xfrm>
          <a:prstGeom prst="rect">
            <a:avLst/>
          </a:prstGeom>
        </p:spPr>
        <p:txBody>
          <a:bodyPr vert="horz" wrap="square" lIns="0" tIns="12700" rIns="0" bIns="0" rtlCol="0">
            <a:spAutoFit/>
          </a:bodyPr>
          <a:lstStyle/>
          <a:p>
            <a:pPr marL="38100">
              <a:spcBef>
                <a:spcPts val="100"/>
              </a:spcBef>
            </a:pPr>
            <a:r>
              <a:rPr sz="1950" spc="-365" dirty="0">
                <a:latin typeface="Symbol"/>
                <a:cs typeface="Symbol"/>
              </a:rPr>
              <a:t></a:t>
            </a:r>
            <a:r>
              <a:rPr sz="2925" spc="-547" baseline="-15669" dirty="0">
                <a:latin typeface="Symbol"/>
                <a:cs typeface="Symbol"/>
              </a:rPr>
              <a:t></a:t>
            </a:r>
            <a:endParaRPr sz="2925" baseline="-15669">
              <a:latin typeface="Symbol"/>
              <a:cs typeface="Symbol"/>
            </a:endParaRPr>
          </a:p>
        </p:txBody>
      </p:sp>
      <p:sp>
        <p:nvSpPr>
          <p:cNvPr id="7" name="object 7"/>
          <p:cNvSpPr txBox="1"/>
          <p:nvPr/>
        </p:nvSpPr>
        <p:spPr>
          <a:xfrm>
            <a:off x="3480384" y="4361245"/>
            <a:ext cx="229870" cy="323215"/>
          </a:xfrm>
          <a:prstGeom prst="rect">
            <a:avLst/>
          </a:prstGeom>
        </p:spPr>
        <p:txBody>
          <a:bodyPr vert="horz" wrap="square" lIns="0" tIns="12700" rIns="0" bIns="0" rtlCol="0">
            <a:spAutoFit/>
          </a:bodyPr>
          <a:lstStyle/>
          <a:p>
            <a:pPr marL="38100">
              <a:spcBef>
                <a:spcPts val="100"/>
              </a:spcBef>
            </a:pPr>
            <a:r>
              <a:rPr sz="1950" spc="-365" dirty="0">
                <a:latin typeface="Symbol"/>
                <a:cs typeface="Symbol"/>
              </a:rPr>
              <a:t></a:t>
            </a:r>
            <a:r>
              <a:rPr sz="2925" spc="-547" baseline="-11396" dirty="0">
                <a:latin typeface="Symbol"/>
                <a:cs typeface="Symbol"/>
              </a:rPr>
              <a:t></a:t>
            </a:r>
            <a:endParaRPr sz="2925" baseline="-11396">
              <a:latin typeface="Symbol"/>
              <a:cs typeface="Symbol"/>
            </a:endParaRPr>
          </a:p>
        </p:txBody>
      </p:sp>
      <p:sp>
        <p:nvSpPr>
          <p:cNvPr id="8" name="object 8"/>
          <p:cNvSpPr txBox="1"/>
          <p:nvPr/>
        </p:nvSpPr>
        <p:spPr>
          <a:xfrm>
            <a:off x="5657404" y="4916183"/>
            <a:ext cx="95885" cy="187231"/>
          </a:xfrm>
          <a:prstGeom prst="rect">
            <a:avLst/>
          </a:prstGeom>
        </p:spPr>
        <p:txBody>
          <a:bodyPr vert="horz" wrap="square" lIns="0" tIns="17780" rIns="0" bIns="0" rtlCol="0">
            <a:spAutoFit/>
          </a:bodyPr>
          <a:lstStyle/>
          <a:p>
            <a:pPr marL="12700">
              <a:spcBef>
                <a:spcPts val="140"/>
              </a:spcBef>
            </a:pPr>
            <a:r>
              <a:rPr sz="1100" i="1" spc="125" dirty="0">
                <a:latin typeface="Times New Roman"/>
                <a:cs typeface="Times New Roman"/>
              </a:rPr>
              <a:t>s</a:t>
            </a:r>
            <a:endParaRPr sz="1100">
              <a:latin typeface="Times New Roman"/>
              <a:cs typeface="Times New Roman"/>
            </a:endParaRPr>
          </a:p>
        </p:txBody>
      </p:sp>
      <p:sp>
        <p:nvSpPr>
          <p:cNvPr id="9" name="object 9"/>
          <p:cNvSpPr txBox="1"/>
          <p:nvPr/>
        </p:nvSpPr>
        <p:spPr>
          <a:xfrm>
            <a:off x="4596942" y="4722582"/>
            <a:ext cx="106045" cy="187231"/>
          </a:xfrm>
          <a:prstGeom prst="rect">
            <a:avLst/>
          </a:prstGeom>
        </p:spPr>
        <p:txBody>
          <a:bodyPr vert="horz" wrap="square" lIns="0" tIns="17780" rIns="0" bIns="0" rtlCol="0">
            <a:spAutoFit/>
          </a:bodyPr>
          <a:lstStyle/>
          <a:p>
            <a:pPr marL="12700">
              <a:spcBef>
                <a:spcPts val="140"/>
              </a:spcBef>
            </a:pPr>
            <a:r>
              <a:rPr sz="1100" i="1" spc="140" dirty="0">
                <a:latin typeface="Times New Roman"/>
                <a:cs typeface="Times New Roman"/>
              </a:rPr>
              <a:t>e</a:t>
            </a:r>
            <a:endParaRPr sz="1100">
              <a:latin typeface="Times New Roman"/>
              <a:cs typeface="Times New Roman"/>
            </a:endParaRPr>
          </a:p>
        </p:txBody>
      </p:sp>
      <p:sp>
        <p:nvSpPr>
          <p:cNvPr id="10" name="object 10"/>
          <p:cNvSpPr txBox="1"/>
          <p:nvPr/>
        </p:nvSpPr>
        <p:spPr>
          <a:xfrm>
            <a:off x="6068524" y="4916183"/>
            <a:ext cx="297815" cy="187231"/>
          </a:xfrm>
          <a:prstGeom prst="rect">
            <a:avLst/>
          </a:prstGeom>
        </p:spPr>
        <p:txBody>
          <a:bodyPr vert="horz" wrap="square" lIns="0" tIns="17780" rIns="0" bIns="0" rtlCol="0">
            <a:spAutoFit/>
          </a:bodyPr>
          <a:lstStyle/>
          <a:p>
            <a:pPr marL="12700">
              <a:spcBef>
                <a:spcPts val="140"/>
              </a:spcBef>
            </a:pPr>
            <a:r>
              <a:rPr sz="1100" i="1" spc="220" dirty="0">
                <a:latin typeface="Times New Roman"/>
                <a:cs typeface="Times New Roman"/>
              </a:rPr>
              <a:t>s</a:t>
            </a:r>
            <a:r>
              <a:rPr sz="1100" spc="90" dirty="0">
                <a:latin typeface="Times New Roman"/>
                <a:cs typeface="Times New Roman"/>
              </a:rPr>
              <a:t>,</a:t>
            </a:r>
            <a:r>
              <a:rPr sz="1100" i="1" spc="130" dirty="0">
                <a:latin typeface="Times New Roman"/>
                <a:cs typeface="Times New Roman"/>
              </a:rPr>
              <a:t>in</a:t>
            </a:r>
            <a:endParaRPr sz="1100">
              <a:latin typeface="Times New Roman"/>
              <a:cs typeface="Times New Roman"/>
            </a:endParaRPr>
          </a:p>
        </p:txBody>
      </p:sp>
      <p:sp>
        <p:nvSpPr>
          <p:cNvPr id="11" name="object 11"/>
          <p:cNvSpPr txBox="1"/>
          <p:nvPr/>
        </p:nvSpPr>
        <p:spPr>
          <a:xfrm>
            <a:off x="5632003" y="4425113"/>
            <a:ext cx="1018540" cy="323215"/>
          </a:xfrm>
          <a:prstGeom prst="rect">
            <a:avLst/>
          </a:prstGeom>
        </p:spPr>
        <p:txBody>
          <a:bodyPr vert="horz" wrap="square" lIns="0" tIns="12700" rIns="0" bIns="0" rtlCol="0">
            <a:spAutoFit/>
          </a:bodyPr>
          <a:lstStyle/>
          <a:p>
            <a:pPr marL="38100">
              <a:spcBef>
                <a:spcPts val="100"/>
              </a:spcBef>
              <a:tabLst>
                <a:tab pos="274955" algn="l"/>
              </a:tabLst>
            </a:pPr>
            <a:r>
              <a:rPr sz="1100" i="1" spc="160" dirty="0">
                <a:latin typeface="Times New Roman"/>
                <a:cs typeface="Times New Roman"/>
              </a:rPr>
              <a:t>p	</a:t>
            </a:r>
            <a:r>
              <a:rPr sz="2925" i="1" spc="225" baseline="14245" dirty="0">
                <a:latin typeface="Times New Roman"/>
                <a:cs typeface="Times New Roman"/>
              </a:rPr>
              <a:t>P</a:t>
            </a:r>
            <a:r>
              <a:rPr sz="1100" i="1" spc="150" dirty="0">
                <a:latin typeface="Times New Roman"/>
                <a:cs typeface="Times New Roman"/>
              </a:rPr>
              <a:t>p</a:t>
            </a:r>
            <a:r>
              <a:rPr sz="1100" spc="150" dirty="0">
                <a:latin typeface="Times New Roman"/>
                <a:cs typeface="Times New Roman"/>
              </a:rPr>
              <a:t>,</a:t>
            </a:r>
            <a:r>
              <a:rPr sz="1100" i="1" spc="150" dirty="0">
                <a:latin typeface="Times New Roman"/>
                <a:cs typeface="Times New Roman"/>
              </a:rPr>
              <a:t>in</a:t>
            </a:r>
            <a:r>
              <a:rPr sz="1100" i="1" spc="270" dirty="0">
                <a:latin typeface="Times New Roman"/>
                <a:cs typeface="Times New Roman"/>
              </a:rPr>
              <a:t> </a:t>
            </a:r>
            <a:r>
              <a:rPr sz="2925" spc="-547" baseline="14245" dirty="0">
                <a:latin typeface="Symbol"/>
                <a:cs typeface="Symbol"/>
              </a:rPr>
              <a:t></a:t>
            </a:r>
            <a:r>
              <a:rPr sz="2925" spc="-547" baseline="2849" dirty="0">
                <a:latin typeface="Symbol"/>
                <a:cs typeface="Symbol"/>
              </a:rPr>
              <a:t></a:t>
            </a:r>
            <a:endParaRPr sz="2925" baseline="2849">
              <a:latin typeface="Symbol"/>
              <a:cs typeface="Symbol"/>
            </a:endParaRPr>
          </a:p>
        </p:txBody>
      </p:sp>
      <p:sp>
        <p:nvSpPr>
          <p:cNvPr id="12" name="object 12"/>
          <p:cNvSpPr txBox="1"/>
          <p:nvPr/>
        </p:nvSpPr>
        <p:spPr>
          <a:xfrm>
            <a:off x="4971868" y="4557304"/>
            <a:ext cx="429895" cy="323215"/>
          </a:xfrm>
          <a:prstGeom prst="rect">
            <a:avLst/>
          </a:prstGeom>
        </p:spPr>
        <p:txBody>
          <a:bodyPr vert="horz" wrap="square" lIns="0" tIns="12700" rIns="0" bIns="0" rtlCol="0">
            <a:spAutoFit/>
          </a:bodyPr>
          <a:lstStyle/>
          <a:p>
            <a:pPr marL="12700">
              <a:spcBef>
                <a:spcPts val="100"/>
              </a:spcBef>
            </a:pPr>
            <a:r>
              <a:rPr sz="1950" spc="65" dirty="0">
                <a:latin typeface="Times New Roman"/>
                <a:cs typeface="Times New Roman"/>
              </a:rPr>
              <a:t>,1</a:t>
            </a:r>
            <a:r>
              <a:rPr sz="1950" spc="-315" dirty="0">
                <a:latin typeface="Times New Roman"/>
                <a:cs typeface="Times New Roman"/>
              </a:rPr>
              <a:t> </a:t>
            </a:r>
            <a:r>
              <a:rPr sz="1950" spc="270" dirty="0">
                <a:latin typeface="Symbol"/>
                <a:cs typeface="Symbol"/>
              </a:rPr>
              <a:t></a:t>
            </a:r>
            <a:endParaRPr sz="1950">
              <a:latin typeface="Symbol"/>
              <a:cs typeface="Symbol"/>
            </a:endParaRPr>
          </a:p>
        </p:txBody>
      </p:sp>
      <p:sp>
        <p:nvSpPr>
          <p:cNvPr id="13" name="object 13"/>
          <p:cNvSpPr txBox="1"/>
          <p:nvPr/>
        </p:nvSpPr>
        <p:spPr>
          <a:xfrm>
            <a:off x="5478075" y="4730199"/>
            <a:ext cx="650875" cy="347980"/>
          </a:xfrm>
          <a:prstGeom prst="rect">
            <a:avLst/>
          </a:prstGeom>
        </p:spPr>
        <p:txBody>
          <a:bodyPr vert="horz" wrap="square" lIns="0" tIns="14604" rIns="0" bIns="0" rtlCol="0">
            <a:spAutoFit/>
          </a:bodyPr>
          <a:lstStyle/>
          <a:p>
            <a:pPr marL="12700">
              <a:spcBef>
                <a:spcPts val="114"/>
              </a:spcBef>
              <a:tabLst>
                <a:tab pos="447675" algn="l"/>
              </a:tabLst>
            </a:pPr>
            <a:r>
              <a:rPr sz="2100" i="1" spc="185" dirty="0">
                <a:latin typeface="Symbol"/>
                <a:cs typeface="Symbol"/>
              </a:rPr>
              <a:t></a:t>
            </a:r>
            <a:r>
              <a:rPr sz="2100" spc="185" dirty="0">
                <a:latin typeface="Times New Roman"/>
                <a:cs typeface="Times New Roman"/>
              </a:rPr>
              <a:t>	</a:t>
            </a:r>
            <a:r>
              <a:rPr sz="1950" i="1" spc="300" dirty="0">
                <a:latin typeface="Times New Roman"/>
                <a:cs typeface="Times New Roman"/>
              </a:rPr>
              <a:t>P</a:t>
            </a:r>
            <a:endParaRPr sz="1950">
              <a:latin typeface="Times New Roman"/>
              <a:cs typeface="Times New Roman"/>
            </a:endParaRPr>
          </a:p>
        </p:txBody>
      </p:sp>
      <p:sp>
        <p:nvSpPr>
          <p:cNvPr id="14" name="object 14"/>
          <p:cNvSpPr txBox="1"/>
          <p:nvPr/>
        </p:nvSpPr>
        <p:spPr>
          <a:xfrm>
            <a:off x="5458906" y="4342497"/>
            <a:ext cx="196215" cy="347980"/>
          </a:xfrm>
          <a:prstGeom prst="rect">
            <a:avLst/>
          </a:prstGeom>
        </p:spPr>
        <p:txBody>
          <a:bodyPr vert="horz" wrap="square" lIns="0" tIns="14604" rIns="0" bIns="0" rtlCol="0">
            <a:spAutoFit/>
          </a:bodyPr>
          <a:lstStyle/>
          <a:p>
            <a:pPr marL="12700">
              <a:spcBef>
                <a:spcPts val="114"/>
              </a:spcBef>
            </a:pPr>
            <a:r>
              <a:rPr sz="2100" i="1" spc="185" dirty="0">
                <a:latin typeface="Symbol"/>
                <a:cs typeface="Symbol"/>
              </a:rPr>
              <a:t></a:t>
            </a:r>
            <a:endParaRPr sz="2100">
              <a:latin typeface="Symbol"/>
              <a:cs typeface="Symbol"/>
            </a:endParaRPr>
          </a:p>
        </p:txBody>
      </p:sp>
      <p:sp>
        <p:nvSpPr>
          <p:cNvPr id="15" name="object 15"/>
          <p:cNvSpPr txBox="1"/>
          <p:nvPr/>
        </p:nvSpPr>
        <p:spPr>
          <a:xfrm>
            <a:off x="2436630" y="4517830"/>
            <a:ext cx="2600325" cy="418465"/>
          </a:xfrm>
          <a:prstGeom prst="rect">
            <a:avLst/>
          </a:prstGeom>
        </p:spPr>
        <p:txBody>
          <a:bodyPr vert="horz" wrap="square" lIns="0" tIns="15875" rIns="0" bIns="0" rtlCol="0">
            <a:spAutoFit/>
          </a:bodyPr>
          <a:lstStyle/>
          <a:p>
            <a:pPr marL="38100">
              <a:spcBef>
                <a:spcPts val="125"/>
              </a:spcBef>
              <a:tabLst>
                <a:tab pos="2287905" algn="l"/>
              </a:tabLst>
            </a:pPr>
            <a:r>
              <a:rPr sz="1950" i="1" spc="355" dirty="0">
                <a:latin typeface="Times New Roman"/>
                <a:cs typeface="Times New Roman"/>
              </a:rPr>
              <a:t>G </a:t>
            </a:r>
            <a:r>
              <a:rPr sz="1950" spc="270" dirty="0">
                <a:latin typeface="Symbol"/>
                <a:cs typeface="Symbol"/>
              </a:rPr>
              <a:t></a:t>
            </a:r>
            <a:r>
              <a:rPr sz="1950" spc="-70" dirty="0">
                <a:latin typeface="Times New Roman"/>
                <a:cs typeface="Times New Roman"/>
              </a:rPr>
              <a:t> </a:t>
            </a:r>
            <a:r>
              <a:rPr sz="1950" spc="200" dirty="0">
                <a:latin typeface="Times New Roman"/>
                <a:cs typeface="Times New Roman"/>
              </a:rPr>
              <a:t>min</a:t>
            </a:r>
            <a:r>
              <a:rPr sz="2925" spc="300" baseline="-9971" dirty="0">
                <a:latin typeface="Symbol"/>
                <a:cs typeface="Symbol"/>
              </a:rPr>
              <a:t></a:t>
            </a:r>
            <a:r>
              <a:rPr sz="1950" spc="200" dirty="0">
                <a:latin typeface="Times New Roman"/>
                <a:cs typeface="Times New Roman"/>
              </a:rPr>
              <a:t>exp</a:t>
            </a:r>
            <a:r>
              <a:rPr sz="1950" spc="-225" dirty="0">
                <a:latin typeface="Times New Roman"/>
                <a:cs typeface="Times New Roman"/>
              </a:rPr>
              <a:t> </a:t>
            </a:r>
            <a:r>
              <a:rPr sz="2550" spc="140" dirty="0">
                <a:latin typeface="Symbol"/>
                <a:cs typeface="Symbol"/>
              </a:rPr>
              <a:t></a:t>
            </a:r>
            <a:r>
              <a:rPr sz="2100" i="1" spc="140" dirty="0">
                <a:latin typeface="Symbol"/>
                <a:cs typeface="Symbol"/>
              </a:rPr>
              <a:t></a:t>
            </a:r>
            <a:r>
              <a:rPr sz="2100" spc="140" dirty="0">
                <a:latin typeface="Times New Roman"/>
                <a:cs typeface="Times New Roman"/>
              </a:rPr>
              <a:t>	</a:t>
            </a:r>
            <a:r>
              <a:rPr sz="1950" i="1" spc="50" dirty="0">
                <a:latin typeface="Times New Roman"/>
                <a:cs typeface="Times New Roman"/>
              </a:rPr>
              <a:t>L</a:t>
            </a:r>
            <a:r>
              <a:rPr sz="2550" spc="50" dirty="0">
                <a:latin typeface="Symbol"/>
                <a:cs typeface="Symbol"/>
              </a:rPr>
              <a:t></a:t>
            </a:r>
            <a:endParaRPr sz="2550">
              <a:latin typeface="Symbol"/>
              <a:cs typeface="Symbol"/>
            </a:endParaRPr>
          </a:p>
        </p:txBody>
      </p:sp>
      <p:sp>
        <p:nvSpPr>
          <p:cNvPr id="16" name="object 16"/>
          <p:cNvSpPr/>
          <p:nvPr/>
        </p:nvSpPr>
        <p:spPr>
          <a:xfrm>
            <a:off x="6623992" y="5873222"/>
            <a:ext cx="346710" cy="0"/>
          </a:xfrm>
          <a:custGeom>
            <a:avLst/>
            <a:gdLst/>
            <a:ahLst/>
            <a:cxnLst/>
            <a:rect l="l" t="t" r="r" b="b"/>
            <a:pathLst>
              <a:path w="346710">
                <a:moveTo>
                  <a:pt x="0" y="0"/>
                </a:moveTo>
                <a:lnTo>
                  <a:pt x="346702" y="0"/>
                </a:lnTo>
              </a:path>
            </a:pathLst>
          </a:custGeom>
          <a:ln w="12188">
            <a:solidFill>
              <a:srgbClr val="000000"/>
            </a:solidFill>
          </a:ln>
        </p:spPr>
        <p:txBody>
          <a:bodyPr wrap="square" lIns="0" tIns="0" rIns="0" bIns="0" rtlCol="0"/>
          <a:lstStyle/>
          <a:p>
            <a:endParaRPr/>
          </a:p>
        </p:txBody>
      </p:sp>
      <p:sp>
        <p:nvSpPr>
          <p:cNvPr id="17" name="object 17"/>
          <p:cNvSpPr txBox="1"/>
          <p:nvPr/>
        </p:nvSpPr>
        <p:spPr>
          <a:xfrm>
            <a:off x="7506461" y="5949277"/>
            <a:ext cx="172085" cy="377190"/>
          </a:xfrm>
          <a:prstGeom prst="rect">
            <a:avLst/>
          </a:prstGeom>
        </p:spPr>
        <p:txBody>
          <a:bodyPr vert="horz" wrap="square" lIns="0" tIns="13335" rIns="0" bIns="0" rtlCol="0">
            <a:spAutoFit/>
          </a:bodyPr>
          <a:lstStyle/>
          <a:p>
            <a:pPr marL="12700">
              <a:spcBef>
                <a:spcPts val="105"/>
              </a:spcBef>
            </a:pPr>
            <a:r>
              <a:rPr sz="2300" spc="15" dirty="0">
                <a:latin typeface="Symbol"/>
                <a:cs typeface="Symbol"/>
              </a:rPr>
              <a:t></a:t>
            </a:r>
            <a:endParaRPr sz="2300">
              <a:latin typeface="Symbol"/>
              <a:cs typeface="Symbol"/>
            </a:endParaRPr>
          </a:p>
        </p:txBody>
      </p:sp>
      <p:sp>
        <p:nvSpPr>
          <p:cNvPr id="18" name="object 18"/>
          <p:cNvSpPr txBox="1"/>
          <p:nvPr/>
        </p:nvSpPr>
        <p:spPr>
          <a:xfrm>
            <a:off x="7506461" y="5432970"/>
            <a:ext cx="172085" cy="377190"/>
          </a:xfrm>
          <a:prstGeom prst="rect">
            <a:avLst/>
          </a:prstGeom>
        </p:spPr>
        <p:txBody>
          <a:bodyPr vert="horz" wrap="square" lIns="0" tIns="13335" rIns="0" bIns="0" rtlCol="0">
            <a:spAutoFit/>
          </a:bodyPr>
          <a:lstStyle/>
          <a:p>
            <a:pPr marL="12700">
              <a:spcBef>
                <a:spcPts val="105"/>
              </a:spcBef>
            </a:pPr>
            <a:r>
              <a:rPr sz="2300" spc="15" dirty="0">
                <a:latin typeface="Symbol"/>
                <a:cs typeface="Symbol"/>
              </a:rPr>
              <a:t></a:t>
            </a:r>
            <a:endParaRPr sz="2300">
              <a:latin typeface="Symbol"/>
              <a:cs typeface="Symbol"/>
            </a:endParaRPr>
          </a:p>
        </p:txBody>
      </p:sp>
      <p:sp>
        <p:nvSpPr>
          <p:cNvPr id="19" name="object 19"/>
          <p:cNvSpPr txBox="1"/>
          <p:nvPr/>
        </p:nvSpPr>
        <p:spPr>
          <a:xfrm>
            <a:off x="3870318" y="5949277"/>
            <a:ext cx="172085" cy="377190"/>
          </a:xfrm>
          <a:prstGeom prst="rect">
            <a:avLst/>
          </a:prstGeom>
        </p:spPr>
        <p:txBody>
          <a:bodyPr vert="horz" wrap="square" lIns="0" tIns="13335" rIns="0" bIns="0" rtlCol="0">
            <a:spAutoFit/>
          </a:bodyPr>
          <a:lstStyle/>
          <a:p>
            <a:pPr marL="12700">
              <a:spcBef>
                <a:spcPts val="105"/>
              </a:spcBef>
            </a:pPr>
            <a:r>
              <a:rPr sz="2300" spc="15" dirty="0">
                <a:latin typeface="Symbol"/>
                <a:cs typeface="Symbol"/>
              </a:rPr>
              <a:t></a:t>
            </a:r>
            <a:endParaRPr sz="2300">
              <a:latin typeface="Symbol"/>
              <a:cs typeface="Symbol"/>
            </a:endParaRPr>
          </a:p>
        </p:txBody>
      </p:sp>
      <p:sp>
        <p:nvSpPr>
          <p:cNvPr id="20" name="object 20"/>
          <p:cNvSpPr txBox="1"/>
          <p:nvPr/>
        </p:nvSpPr>
        <p:spPr>
          <a:xfrm>
            <a:off x="3870318" y="5432970"/>
            <a:ext cx="172085" cy="377190"/>
          </a:xfrm>
          <a:prstGeom prst="rect">
            <a:avLst/>
          </a:prstGeom>
        </p:spPr>
        <p:txBody>
          <a:bodyPr vert="horz" wrap="square" lIns="0" tIns="13335" rIns="0" bIns="0" rtlCol="0">
            <a:spAutoFit/>
          </a:bodyPr>
          <a:lstStyle/>
          <a:p>
            <a:pPr marL="12700">
              <a:spcBef>
                <a:spcPts val="105"/>
              </a:spcBef>
            </a:pPr>
            <a:r>
              <a:rPr sz="2300" spc="15" dirty="0">
                <a:latin typeface="Symbol"/>
                <a:cs typeface="Symbol"/>
              </a:rPr>
              <a:t></a:t>
            </a:r>
            <a:endParaRPr sz="2300">
              <a:latin typeface="Symbol"/>
              <a:cs typeface="Symbol"/>
            </a:endParaRPr>
          </a:p>
        </p:txBody>
      </p:sp>
      <p:sp>
        <p:nvSpPr>
          <p:cNvPr id="21" name="object 21"/>
          <p:cNvSpPr txBox="1"/>
          <p:nvPr/>
        </p:nvSpPr>
        <p:spPr>
          <a:xfrm>
            <a:off x="6815220" y="6064789"/>
            <a:ext cx="92710" cy="219291"/>
          </a:xfrm>
          <a:prstGeom prst="rect">
            <a:avLst/>
          </a:prstGeom>
        </p:spPr>
        <p:txBody>
          <a:bodyPr vert="horz" wrap="square" lIns="0" tIns="11430" rIns="0" bIns="0" rtlCol="0">
            <a:spAutoFit/>
          </a:bodyPr>
          <a:lstStyle/>
          <a:p>
            <a:pPr marL="12700">
              <a:spcBef>
                <a:spcPts val="90"/>
              </a:spcBef>
            </a:pPr>
            <a:r>
              <a:rPr sz="1350" i="1" dirty="0">
                <a:latin typeface="Times New Roman"/>
                <a:cs typeface="Times New Roman"/>
              </a:rPr>
              <a:t>s</a:t>
            </a:r>
            <a:endParaRPr sz="1350">
              <a:latin typeface="Times New Roman"/>
              <a:cs typeface="Times New Roman"/>
            </a:endParaRPr>
          </a:p>
        </p:txBody>
      </p:sp>
      <p:sp>
        <p:nvSpPr>
          <p:cNvPr id="22" name="object 22"/>
          <p:cNvSpPr txBox="1"/>
          <p:nvPr/>
        </p:nvSpPr>
        <p:spPr>
          <a:xfrm>
            <a:off x="5404574" y="5836492"/>
            <a:ext cx="102235" cy="219291"/>
          </a:xfrm>
          <a:prstGeom prst="rect">
            <a:avLst/>
          </a:prstGeom>
        </p:spPr>
        <p:txBody>
          <a:bodyPr vert="horz" wrap="square" lIns="0" tIns="11430" rIns="0" bIns="0" rtlCol="0">
            <a:spAutoFit/>
          </a:bodyPr>
          <a:lstStyle/>
          <a:p>
            <a:pPr marL="12700">
              <a:spcBef>
                <a:spcPts val="90"/>
              </a:spcBef>
            </a:pPr>
            <a:r>
              <a:rPr sz="1350" i="1" dirty="0">
                <a:latin typeface="Times New Roman"/>
                <a:cs typeface="Times New Roman"/>
              </a:rPr>
              <a:t>e</a:t>
            </a:r>
            <a:endParaRPr sz="1350">
              <a:latin typeface="Times New Roman"/>
              <a:cs typeface="Times New Roman"/>
            </a:endParaRPr>
          </a:p>
        </p:txBody>
      </p:sp>
      <p:sp>
        <p:nvSpPr>
          <p:cNvPr id="23" name="object 23"/>
          <p:cNvSpPr txBox="1"/>
          <p:nvPr/>
        </p:nvSpPr>
        <p:spPr>
          <a:xfrm>
            <a:off x="7016982" y="5640422"/>
            <a:ext cx="207010" cy="377190"/>
          </a:xfrm>
          <a:prstGeom prst="rect">
            <a:avLst/>
          </a:prstGeom>
        </p:spPr>
        <p:txBody>
          <a:bodyPr vert="horz" wrap="square" lIns="0" tIns="13335" rIns="0" bIns="0" rtlCol="0">
            <a:spAutoFit/>
          </a:bodyPr>
          <a:lstStyle/>
          <a:p>
            <a:pPr marL="12700">
              <a:spcBef>
                <a:spcPts val="105"/>
              </a:spcBef>
            </a:pPr>
            <a:r>
              <a:rPr sz="2300" i="1" spc="20" dirty="0">
                <a:latin typeface="Times New Roman"/>
                <a:cs typeface="Times New Roman"/>
              </a:rPr>
              <a:t>P</a:t>
            </a:r>
            <a:endParaRPr sz="2300">
              <a:latin typeface="Times New Roman"/>
              <a:cs typeface="Times New Roman"/>
            </a:endParaRPr>
          </a:p>
        </p:txBody>
      </p:sp>
      <p:sp>
        <p:nvSpPr>
          <p:cNvPr id="24" name="object 24"/>
          <p:cNvSpPr txBox="1"/>
          <p:nvPr/>
        </p:nvSpPr>
        <p:spPr>
          <a:xfrm>
            <a:off x="7182629" y="5714026"/>
            <a:ext cx="495934" cy="377190"/>
          </a:xfrm>
          <a:prstGeom prst="rect">
            <a:avLst/>
          </a:prstGeom>
        </p:spPr>
        <p:txBody>
          <a:bodyPr vert="horz" wrap="square" lIns="0" tIns="13335" rIns="0" bIns="0" rtlCol="0">
            <a:spAutoFit/>
          </a:bodyPr>
          <a:lstStyle/>
          <a:p>
            <a:pPr marL="12700">
              <a:spcBef>
                <a:spcPts val="105"/>
              </a:spcBef>
            </a:pPr>
            <a:r>
              <a:rPr sz="1350" i="1" spc="25" dirty="0">
                <a:latin typeface="Times New Roman"/>
                <a:cs typeface="Times New Roman"/>
              </a:rPr>
              <a:t>p</a:t>
            </a:r>
            <a:r>
              <a:rPr sz="1350" spc="25" dirty="0">
                <a:latin typeface="Times New Roman"/>
                <a:cs typeface="Times New Roman"/>
              </a:rPr>
              <a:t>,</a:t>
            </a:r>
            <a:r>
              <a:rPr sz="1350" i="1" spc="25" dirty="0">
                <a:latin typeface="Times New Roman"/>
                <a:cs typeface="Times New Roman"/>
              </a:rPr>
              <a:t>in</a:t>
            </a:r>
            <a:r>
              <a:rPr sz="1350" i="1" spc="-35" dirty="0">
                <a:latin typeface="Times New Roman"/>
                <a:cs typeface="Times New Roman"/>
              </a:rPr>
              <a:t> </a:t>
            </a:r>
            <a:r>
              <a:rPr sz="3450" spc="22" baseline="4830" dirty="0">
                <a:latin typeface="Symbol"/>
                <a:cs typeface="Symbol"/>
              </a:rPr>
              <a:t></a:t>
            </a:r>
            <a:endParaRPr sz="3450" baseline="4830">
              <a:latin typeface="Symbol"/>
              <a:cs typeface="Symbol"/>
            </a:endParaRPr>
          </a:p>
        </p:txBody>
      </p:sp>
      <p:sp>
        <p:nvSpPr>
          <p:cNvPr id="25" name="object 25"/>
          <p:cNvSpPr txBox="1"/>
          <p:nvPr/>
        </p:nvSpPr>
        <p:spPr>
          <a:xfrm>
            <a:off x="6028880" y="5836492"/>
            <a:ext cx="283845" cy="219291"/>
          </a:xfrm>
          <a:prstGeom prst="rect">
            <a:avLst/>
          </a:prstGeom>
        </p:spPr>
        <p:txBody>
          <a:bodyPr vert="horz" wrap="square" lIns="0" tIns="11430" rIns="0" bIns="0" rtlCol="0">
            <a:spAutoFit/>
          </a:bodyPr>
          <a:lstStyle/>
          <a:p>
            <a:pPr marL="12700">
              <a:spcBef>
                <a:spcPts val="90"/>
              </a:spcBef>
            </a:pPr>
            <a:r>
              <a:rPr sz="1350" i="1" spc="90" dirty="0">
                <a:latin typeface="Times New Roman"/>
                <a:cs typeface="Times New Roman"/>
              </a:rPr>
              <a:t>s</a:t>
            </a:r>
            <a:r>
              <a:rPr sz="1350" spc="10" dirty="0">
                <a:latin typeface="Times New Roman"/>
                <a:cs typeface="Times New Roman"/>
              </a:rPr>
              <a:t>,</a:t>
            </a:r>
            <a:r>
              <a:rPr sz="1350" i="1" dirty="0">
                <a:latin typeface="Times New Roman"/>
                <a:cs typeface="Times New Roman"/>
              </a:rPr>
              <a:t>in</a:t>
            </a:r>
            <a:endParaRPr sz="1350">
              <a:latin typeface="Times New Roman"/>
              <a:cs typeface="Times New Roman"/>
            </a:endParaRPr>
          </a:p>
        </p:txBody>
      </p:sp>
      <p:sp>
        <p:nvSpPr>
          <p:cNvPr id="26" name="object 26"/>
          <p:cNvSpPr txBox="1"/>
          <p:nvPr/>
        </p:nvSpPr>
        <p:spPr>
          <a:xfrm>
            <a:off x="2702344" y="5836492"/>
            <a:ext cx="403860" cy="219291"/>
          </a:xfrm>
          <a:prstGeom prst="rect">
            <a:avLst/>
          </a:prstGeom>
        </p:spPr>
        <p:txBody>
          <a:bodyPr vert="horz" wrap="square" lIns="0" tIns="11430" rIns="0" bIns="0" rtlCol="0">
            <a:spAutoFit/>
          </a:bodyPr>
          <a:lstStyle/>
          <a:p>
            <a:pPr marL="12700">
              <a:spcBef>
                <a:spcPts val="90"/>
              </a:spcBef>
            </a:pPr>
            <a:r>
              <a:rPr sz="1350" i="1" spc="90" dirty="0">
                <a:latin typeface="Times New Roman"/>
                <a:cs typeface="Times New Roman"/>
              </a:rPr>
              <a:t>s</a:t>
            </a:r>
            <a:r>
              <a:rPr sz="1350" spc="30" dirty="0">
                <a:latin typeface="Times New Roman"/>
                <a:cs typeface="Times New Roman"/>
              </a:rPr>
              <a:t>,</a:t>
            </a:r>
            <a:r>
              <a:rPr sz="1350" i="1" spc="80" dirty="0">
                <a:latin typeface="Times New Roman"/>
                <a:cs typeface="Times New Roman"/>
              </a:rPr>
              <a:t>out</a:t>
            </a:r>
            <a:endParaRPr sz="1350">
              <a:latin typeface="Times New Roman"/>
              <a:cs typeface="Times New Roman"/>
            </a:endParaRPr>
          </a:p>
        </p:txBody>
      </p:sp>
      <p:sp>
        <p:nvSpPr>
          <p:cNvPr id="27" name="object 27"/>
          <p:cNvSpPr txBox="1"/>
          <p:nvPr/>
        </p:nvSpPr>
        <p:spPr>
          <a:xfrm>
            <a:off x="6644278" y="5853065"/>
            <a:ext cx="188595" cy="396875"/>
          </a:xfrm>
          <a:prstGeom prst="rect">
            <a:avLst/>
          </a:prstGeom>
        </p:spPr>
        <p:txBody>
          <a:bodyPr vert="horz" wrap="square" lIns="0" tIns="17145" rIns="0" bIns="0" rtlCol="0">
            <a:spAutoFit/>
          </a:bodyPr>
          <a:lstStyle/>
          <a:p>
            <a:pPr marL="12700">
              <a:spcBef>
                <a:spcPts val="135"/>
              </a:spcBef>
            </a:pPr>
            <a:r>
              <a:rPr sz="2400" i="1" spc="-35" dirty="0">
                <a:latin typeface="Symbol"/>
                <a:cs typeface="Symbol"/>
              </a:rPr>
              <a:t></a:t>
            </a:r>
            <a:endParaRPr sz="2400">
              <a:latin typeface="Symbol"/>
              <a:cs typeface="Symbol"/>
            </a:endParaRPr>
          </a:p>
        </p:txBody>
      </p:sp>
      <p:sp>
        <p:nvSpPr>
          <p:cNvPr id="28" name="object 28"/>
          <p:cNvSpPr txBox="1"/>
          <p:nvPr/>
        </p:nvSpPr>
        <p:spPr>
          <a:xfrm>
            <a:off x="6358368" y="5395279"/>
            <a:ext cx="594360" cy="396875"/>
          </a:xfrm>
          <a:prstGeom prst="rect">
            <a:avLst/>
          </a:prstGeom>
        </p:spPr>
        <p:txBody>
          <a:bodyPr vert="horz" wrap="square" lIns="0" tIns="17145" rIns="0" bIns="0" rtlCol="0">
            <a:spAutoFit/>
          </a:bodyPr>
          <a:lstStyle/>
          <a:p>
            <a:pPr marL="280035" indent="-242570">
              <a:spcBef>
                <a:spcPts val="135"/>
              </a:spcBef>
              <a:buSzPct val="95833"/>
              <a:buFont typeface="Symbol"/>
              <a:buChar char=""/>
              <a:tabLst>
                <a:tab pos="280670" algn="l"/>
              </a:tabLst>
            </a:pPr>
            <a:r>
              <a:rPr sz="2400" i="1" spc="-35" dirty="0">
                <a:latin typeface="Symbol"/>
                <a:cs typeface="Symbol"/>
              </a:rPr>
              <a:t></a:t>
            </a:r>
            <a:r>
              <a:rPr sz="2400" i="1" spc="-434" dirty="0">
                <a:latin typeface="Times New Roman"/>
                <a:cs typeface="Times New Roman"/>
              </a:rPr>
              <a:t> </a:t>
            </a:r>
            <a:r>
              <a:rPr sz="2025" i="1" spc="7" baseline="-24691" dirty="0">
                <a:latin typeface="Times New Roman"/>
                <a:cs typeface="Times New Roman"/>
              </a:rPr>
              <a:t>p</a:t>
            </a:r>
            <a:endParaRPr sz="2025" baseline="-24691">
              <a:latin typeface="Times New Roman"/>
              <a:cs typeface="Times New Roman"/>
            </a:endParaRPr>
          </a:p>
        </p:txBody>
      </p:sp>
      <p:sp>
        <p:nvSpPr>
          <p:cNvPr id="29" name="object 29"/>
          <p:cNvSpPr txBox="1"/>
          <p:nvPr/>
        </p:nvSpPr>
        <p:spPr>
          <a:xfrm>
            <a:off x="2529403" y="5546395"/>
            <a:ext cx="3596004" cy="490220"/>
          </a:xfrm>
          <a:prstGeom prst="rect">
            <a:avLst/>
          </a:prstGeom>
        </p:spPr>
        <p:txBody>
          <a:bodyPr vert="horz" wrap="square" lIns="0" tIns="12065" rIns="0" bIns="0" rtlCol="0">
            <a:spAutoFit/>
          </a:bodyPr>
          <a:lstStyle/>
          <a:p>
            <a:pPr marL="38100">
              <a:spcBef>
                <a:spcPts val="95"/>
              </a:spcBef>
              <a:tabLst>
                <a:tab pos="648970" algn="l"/>
                <a:tab pos="2997200" algn="l"/>
              </a:tabLst>
            </a:pPr>
            <a:r>
              <a:rPr sz="2300" i="1" spc="20" dirty="0">
                <a:latin typeface="Times New Roman"/>
                <a:cs typeface="Times New Roman"/>
              </a:rPr>
              <a:t>P	</a:t>
            </a:r>
            <a:r>
              <a:rPr sz="2300" spc="20" dirty="0">
                <a:latin typeface="Symbol"/>
                <a:cs typeface="Symbol"/>
              </a:rPr>
              <a:t></a:t>
            </a:r>
            <a:r>
              <a:rPr sz="2300" spc="20" dirty="0">
                <a:latin typeface="Times New Roman"/>
                <a:cs typeface="Times New Roman"/>
              </a:rPr>
              <a:t> </a:t>
            </a:r>
            <a:r>
              <a:rPr sz="2300" spc="-45" dirty="0">
                <a:latin typeface="Times New Roman"/>
                <a:cs typeface="Times New Roman"/>
              </a:rPr>
              <a:t>min </a:t>
            </a:r>
            <a:r>
              <a:rPr sz="3450" spc="-15" baseline="-9661" dirty="0">
                <a:latin typeface="Symbol"/>
                <a:cs typeface="Symbol"/>
              </a:rPr>
              <a:t></a:t>
            </a:r>
            <a:r>
              <a:rPr sz="2300" i="1" spc="-10" dirty="0">
                <a:latin typeface="Times New Roman"/>
                <a:cs typeface="Times New Roman"/>
              </a:rPr>
              <a:t>P</a:t>
            </a:r>
            <a:r>
              <a:rPr sz="2025" i="1" spc="-15" baseline="-24691" dirty="0">
                <a:latin typeface="Times New Roman"/>
                <a:cs typeface="Times New Roman"/>
              </a:rPr>
              <a:t>s</a:t>
            </a:r>
            <a:r>
              <a:rPr sz="2025" spc="-15" baseline="-24691" dirty="0">
                <a:latin typeface="Times New Roman"/>
                <a:cs typeface="Times New Roman"/>
              </a:rPr>
              <a:t>,</a:t>
            </a:r>
            <a:r>
              <a:rPr sz="2025" i="1" spc="-15" baseline="-24691" dirty="0">
                <a:latin typeface="Times New Roman"/>
                <a:cs typeface="Times New Roman"/>
              </a:rPr>
              <a:t>in</a:t>
            </a:r>
            <a:r>
              <a:rPr sz="2025" i="1" spc="-97" baseline="-24691" dirty="0">
                <a:latin typeface="Times New Roman"/>
                <a:cs typeface="Times New Roman"/>
              </a:rPr>
              <a:t> </a:t>
            </a:r>
            <a:r>
              <a:rPr sz="2300" spc="-85" dirty="0">
                <a:latin typeface="Times New Roman"/>
                <a:cs typeface="Times New Roman"/>
              </a:rPr>
              <a:t>exp</a:t>
            </a:r>
            <a:r>
              <a:rPr sz="2300" spc="-325" dirty="0">
                <a:latin typeface="Times New Roman"/>
                <a:cs typeface="Times New Roman"/>
              </a:rPr>
              <a:t> </a:t>
            </a:r>
            <a:r>
              <a:rPr sz="3050" spc="-45" dirty="0">
                <a:latin typeface="Symbol"/>
                <a:cs typeface="Symbol"/>
              </a:rPr>
              <a:t></a:t>
            </a:r>
            <a:r>
              <a:rPr sz="2400" i="1" spc="-45" dirty="0">
                <a:latin typeface="Symbol"/>
                <a:cs typeface="Symbol"/>
              </a:rPr>
              <a:t></a:t>
            </a:r>
            <a:r>
              <a:rPr sz="2400" spc="-45" dirty="0">
                <a:latin typeface="Times New Roman"/>
                <a:cs typeface="Times New Roman"/>
              </a:rPr>
              <a:t>	</a:t>
            </a:r>
            <a:r>
              <a:rPr sz="2300" i="1" spc="-114" dirty="0">
                <a:latin typeface="Times New Roman"/>
                <a:cs typeface="Times New Roman"/>
              </a:rPr>
              <a:t>L</a:t>
            </a:r>
            <a:r>
              <a:rPr sz="3050" spc="-114" dirty="0">
                <a:latin typeface="Symbol"/>
                <a:cs typeface="Symbol"/>
              </a:rPr>
              <a:t></a:t>
            </a:r>
            <a:r>
              <a:rPr sz="2300" spc="-114" dirty="0">
                <a:latin typeface="Times New Roman"/>
                <a:cs typeface="Times New Roman"/>
              </a:rPr>
              <a:t>,</a:t>
            </a:r>
            <a:r>
              <a:rPr sz="2300" spc="-275" dirty="0">
                <a:latin typeface="Times New Roman"/>
                <a:cs typeface="Times New Roman"/>
              </a:rPr>
              <a:t> </a:t>
            </a:r>
            <a:r>
              <a:rPr sz="2300" i="1" spc="20" dirty="0">
                <a:latin typeface="Times New Roman"/>
                <a:cs typeface="Times New Roman"/>
              </a:rPr>
              <a:t>P</a:t>
            </a:r>
            <a:endParaRPr sz="2300">
              <a:latin typeface="Times New Roman"/>
              <a:cs typeface="Times New Roman"/>
            </a:endParaRPr>
          </a:p>
        </p:txBody>
      </p:sp>
      <p:sp>
        <p:nvSpPr>
          <p:cNvPr id="30" name="object 30"/>
          <p:cNvSpPr txBox="1"/>
          <p:nvPr/>
        </p:nvSpPr>
        <p:spPr>
          <a:xfrm>
            <a:off x="702365" y="330454"/>
            <a:ext cx="10442713" cy="3698448"/>
          </a:xfrm>
          <a:prstGeom prst="rect">
            <a:avLst/>
          </a:prstGeom>
        </p:spPr>
        <p:txBody>
          <a:bodyPr vert="horz" wrap="square" lIns="0" tIns="12700" rIns="0" bIns="0" rtlCol="0">
            <a:spAutoFit/>
          </a:bodyPr>
          <a:lstStyle/>
          <a:p>
            <a:pPr marL="25400">
              <a:spcBef>
                <a:spcPts val="2170"/>
              </a:spcBef>
            </a:pPr>
            <a:r>
              <a:rPr sz="2400" b="1" spc="-5" dirty="0">
                <a:latin typeface="Times New Roman" panose="02020603050405020304" pitchFamily="18" charset="0"/>
                <a:cs typeface="Times New Roman" panose="02020603050405020304" pitchFamily="18" charset="0"/>
              </a:rPr>
              <a:t>EDFA </a:t>
            </a:r>
            <a:r>
              <a:rPr sz="2400" b="1" spc="-10" dirty="0">
                <a:latin typeface="Times New Roman" panose="02020603050405020304" pitchFamily="18" charset="0"/>
                <a:cs typeface="Times New Roman" panose="02020603050405020304" pitchFamily="18" charset="0"/>
              </a:rPr>
              <a:t>Power-Conversion </a:t>
            </a:r>
            <a:r>
              <a:rPr sz="2400" b="1" spc="-5" dirty="0">
                <a:latin typeface="Times New Roman" panose="02020603050405020304" pitchFamily="18" charset="0"/>
                <a:cs typeface="Times New Roman" panose="02020603050405020304" pitchFamily="18" charset="0"/>
              </a:rPr>
              <a:t>Efficiency (PCE) </a:t>
            </a:r>
            <a:r>
              <a:rPr sz="2400" b="1" spc="-10" dirty="0">
                <a:latin typeface="Times New Roman" panose="02020603050405020304" pitchFamily="18" charset="0"/>
                <a:cs typeface="Times New Roman" panose="02020603050405020304" pitchFamily="18" charset="0"/>
              </a:rPr>
              <a:t>and</a:t>
            </a:r>
            <a:r>
              <a:rPr sz="2400" b="1" spc="85"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Gain</a:t>
            </a:r>
            <a:endParaRPr sz="2400" b="1" dirty="0">
              <a:latin typeface="Times New Roman" panose="02020603050405020304" pitchFamily="18" charset="0"/>
              <a:cs typeface="Times New Roman" panose="02020603050405020304" pitchFamily="18" charset="0"/>
            </a:endParaRPr>
          </a:p>
          <a:p>
            <a:pPr>
              <a:spcBef>
                <a:spcPts val="10"/>
              </a:spcBef>
            </a:pPr>
            <a:endParaRPr sz="2400" b="1" dirty="0">
              <a:latin typeface="Times New Roman" panose="02020603050405020304" pitchFamily="18" charset="0"/>
              <a:cs typeface="Times New Roman" panose="02020603050405020304" pitchFamily="18" charset="0"/>
            </a:endParaRPr>
          </a:p>
          <a:p>
            <a:pPr marL="177800"/>
            <a:r>
              <a:rPr sz="2400" i="1" dirty="0">
                <a:latin typeface="Times New Roman" panose="02020603050405020304" pitchFamily="18" charset="0"/>
                <a:cs typeface="Times New Roman" panose="02020603050405020304" pitchFamily="18" charset="0"/>
              </a:rPr>
              <a:t>The </a:t>
            </a:r>
            <a:r>
              <a:rPr sz="2400" i="1" spc="-10" dirty="0">
                <a:latin typeface="Times New Roman" panose="02020603050405020304" pitchFamily="18" charset="0"/>
                <a:cs typeface="Times New Roman" panose="02020603050405020304" pitchFamily="18" charset="0"/>
              </a:rPr>
              <a:t>maximum </a:t>
            </a:r>
            <a:r>
              <a:rPr sz="2400" i="1" spc="-5" dirty="0">
                <a:latin typeface="Times New Roman" panose="02020603050405020304" pitchFamily="18" charset="0"/>
                <a:cs typeface="Times New Roman" panose="02020603050405020304" pitchFamily="18" charset="0"/>
              </a:rPr>
              <a:t>gain </a:t>
            </a:r>
            <a:r>
              <a:rPr sz="2400" i="1" dirty="0">
                <a:latin typeface="Times New Roman" panose="02020603050405020304" pitchFamily="18" charset="0"/>
                <a:cs typeface="Times New Roman" panose="02020603050405020304" pitchFamily="18" charset="0"/>
              </a:rPr>
              <a:t>in a 3 </a:t>
            </a:r>
            <a:r>
              <a:rPr sz="2400" i="1" spc="-5" dirty="0">
                <a:latin typeface="Times New Roman" panose="02020603050405020304" pitchFamily="18" charset="0"/>
                <a:cs typeface="Times New Roman" panose="02020603050405020304" pitchFamily="18" charset="0"/>
              </a:rPr>
              <a:t>level laser </a:t>
            </a:r>
            <a:r>
              <a:rPr sz="2400" i="1" spc="-10" dirty="0">
                <a:latin typeface="Times New Roman" panose="02020603050405020304" pitchFamily="18" charset="0"/>
                <a:cs typeface="Times New Roman" panose="02020603050405020304" pitchFamily="18" charset="0"/>
              </a:rPr>
              <a:t>medium </a:t>
            </a:r>
            <a:r>
              <a:rPr sz="2400" i="1" spc="-5" dirty="0">
                <a:latin typeface="Times New Roman" panose="02020603050405020304" pitchFamily="18" charset="0"/>
                <a:cs typeface="Times New Roman" panose="02020603050405020304" pitchFamily="18" charset="0"/>
              </a:rPr>
              <a:t>of length </a:t>
            </a:r>
            <a:r>
              <a:rPr sz="2400" i="1" dirty="0">
                <a:latin typeface="Times New Roman" panose="02020603050405020304" pitchFamily="18" charset="0"/>
                <a:cs typeface="Times New Roman" panose="02020603050405020304" pitchFamily="18" charset="0"/>
              </a:rPr>
              <a:t>L </a:t>
            </a:r>
            <a:r>
              <a:rPr sz="2400" i="1" spc="-5" dirty="0">
                <a:latin typeface="Times New Roman" panose="02020603050405020304" pitchFamily="18" charset="0"/>
                <a:cs typeface="Times New Roman" panose="02020603050405020304" pitchFamily="18" charset="0"/>
              </a:rPr>
              <a:t>can also be given</a:t>
            </a:r>
            <a:r>
              <a:rPr sz="2400" i="1" spc="85" dirty="0">
                <a:latin typeface="Times New Roman" panose="02020603050405020304" pitchFamily="18" charset="0"/>
                <a:cs typeface="Times New Roman" panose="02020603050405020304" pitchFamily="18" charset="0"/>
              </a:rPr>
              <a:t> </a:t>
            </a:r>
            <a:r>
              <a:rPr sz="2400" i="1" spc="-5" dirty="0">
                <a:latin typeface="Times New Roman" panose="02020603050405020304" pitchFamily="18" charset="0"/>
                <a:cs typeface="Times New Roman" panose="02020603050405020304" pitchFamily="18" charset="0"/>
              </a:rPr>
              <a:t>as</a:t>
            </a:r>
            <a:endParaRPr sz="2400" dirty="0">
              <a:latin typeface="Times New Roman" panose="02020603050405020304" pitchFamily="18" charset="0"/>
              <a:cs typeface="Times New Roman" panose="02020603050405020304" pitchFamily="18" charset="0"/>
            </a:endParaRPr>
          </a:p>
          <a:p>
            <a:pPr marL="177800">
              <a:spcBef>
                <a:spcPts val="5"/>
              </a:spcBef>
            </a:pPr>
            <a:r>
              <a:rPr sz="2400" i="1" spc="-5" dirty="0">
                <a:latin typeface="Times New Roman" panose="02020603050405020304" pitchFamily="18" charset="0"/>
                <a:cs typeface="Times New Roman" panose="02020603050405020304" pitchFamily="18" charset="0"/>
              </a:rPr>
              <a:t>follow (in addition to </a:t>
            </a:r>
            <a:r>
              <a:rPr sz="2400" i="1" spc="-10" dirty="0">
                <a:latin typeface="Times New Roman" panose="02020603050405020304" pitchFamily="18" charset="0"/>
                <a:cs typeface="Times New Roman" panose="02020603050405020304" pitchFamily="18" charset="0"/>
              </a:rPr>
              <a:t>pump </a:t>
            </a:r>
            <a:r>
              <a:rPr sz="2400" i="1" spc="-20" dirty="0">
                <a:latin typeface="Times New Roman" panose="02020603050405020304" pitchFamily="18" charset="0"/>
                <a:cs typeface="Times New Roman" panose="02020603050405020304" pitchFamily="18" charset="0"/>
              </a:rPr>
              <a:t>power, </a:t>
            </a:r>
            <a:r>
              <a:rPr sz="2400" i="1" spc="-5" dirty="0">
                <a:latin typeface="Times New Roman" panose="02020603050405020304" pitchFamily="18" charset="0"/>
                <a:cs typeface="Times New Roman" panose="02020603050405020304" pitchFamily="18" charset="0"/>
              </a:rPr>
              <a:t>the gain depends on the fiber</a:t>
            </a:r>
            <a:r>
              <a:rPr sz="2400" i="1" spc="140" dirty="0">
                <a:latin typeface="Times New Roman" panose="02020603050405020304" pitchFamily="18" charset="0"/>
                <a:cs typeface="Times New Roman" panose="02020603050405020304" pitchFamily="18" charset="0"/>
              </a:rPr>
              <a:t> </a:t>
            </a:r>
            <a:r>
              <a:rPr sz="2400" i="1" spc="-5" dirty="0">
                <a:latin typeface="Times New Roman" panose="02020603050405020304" pitchFamily="18" charset="0"/>
                <a:cs typeface="Times New Roman" panose="02020603050405020304" pitchFamily="18" charset="0"/>
              </a:rPr>
              <a:t>length)</a:t>
            </a:r>
            <a:endParaRPr sz="2400" dirty="0">
              <a:latin typeface="Times New Roman" panose="02020603050405020304" pitchFamily="18" charset="0"/>
              <a:cs typeface="Times New Roman" panose="02020603050405020304" pitchFamily="18" charset="0"/>
            </a:endParaRPr>
          </a:p>
          <a:p>
            <a:pPr>
              <a:spcBef>
                <a:spcPts val="35"/>
              </a:spcBef>
            </a:pPr>
            <a:endParaRPr sz="2400" dirty="0">
              <a:latin typeface="Times New Roman" panose="02020603050405020304" pitchFamily="18" charset="0"/>
              <a:cs typeface="Times New Roman" panose="02020603050405020304" pitchFamily="18" charset="0"/>
            </a:endParaRPr>
          </a:p>
          <a:p>
            <a:pPr marL="2409825">
              <a:spcBef>
                <a:spcPts val="5"/>
              </a:spcBef>
            </a:pPr>
            <a:r>
              <a:rPr sz="2400" i="1" spc="-10" dirty="0">
                <a:latin typeface="Times New Roman"/>
                <a:cs typeface="Times New Roman"/>
              </a:rPr>
              <a:t>G</a:t>
            </a:r>
            <a:r>
              <a:rPr sz="2400" baseline="-25252" dirty="0">
                <a:latin typeface="Times New Roman"/>
                <a:cs typeface="Times New Roman"/>
              </a:rPr>
              <a:t>ma</a:t>
            </a:r>
            <a:r>
              <a:rPr sz="2400" spc="7" baseline="-25252" dirty="0">
                <a:latin typeface="Times New Roman"/>
                <a:cs typeface="Times New Roman"/>
              </a:rPr>
              <a:t>x</a:t>
            </a:r>
            <a:r>
              <a:rPr sz="2400" baseline="-25252" dirty="0">
                <a:latin typeface="Times New Roman"/>
                <a:cs typeface="Times New Roman"/>
              </a:rPr>
              <a:t> </a:t>
            </a:r>
            <a:r>
              <a:rPr sz="2400" spc="172" baseline="-25252" dirty="0">
                <a:latin typeface="Times New Roman"/>
                <a:cs typeface="Times New Roman"/>
              </a:rPr>
              <a:t> </a:t>
            </a:r>
            <a:r>
              <a:rPr sz="2400" dirty="0">
                <a:latin typeface="Symbol"/>
                <a:cs typeface="Times New Roman" panose="02020603050405020304" pitchFamily="18" charset="0"/>
              </a:rPr>
              <a:t></a:t>
            </a:r>
            <a:r>
              <a:rPr sz="2400" spc="-70" dirty="0">
                <a:latin typeface="Times New Roman"/>
                <a:cs typeface="Times New Roman"/>
              </a:rPr>
              <a:t> </a:t>
            </a:r>
            <a:r>
              <a:rPr sz="2400" dirty="0">
                <a:latin typeface="Times New Roman"/>
                <a:cs typeface="Times New Roman"/>
              </a:rPr>
              <a:t>exp</a:t>
            </a:r>
            <a:r>
              <a:rPr sz="2400" spc="-155" dirty="0">
                <a:latin typeface="Symbol"/>
                <a:cs typeface="Times New Roman" panose="02020603050405020304" pitchFamily="18" charset="0"/>
              </a:rPr>
              <a:t></a:t>
            </a:r>
            <a:r>
              <a:rPr sz="2400" i="1" spc="-135" dirty="0">
                <a:latin typeface="Times New Roman"/>
                <a:cs typeface="Times New Roman"/>
              </a:rPr>
              <a:t>N</a:t>
            </a:r>
            <a:r>
              <a:rPr sz="2400" i="1" spc="-370" dirty="0">
                <a:latin typeface="Symbol"/>
                <a:cs typeface="Times New Roman" panose="02020603050405020304" pitchFamily="18" charset="0"/>
              </a:rPr>
              <a:t></a:t>
            </a:r>
            <a:r>
              <a:rPr sz="2400" i="1" spc="7" baseline="-25252" dirty="0">
                <a:latin typeface="Times New Roman"/>
                <a:cs typeface="Times New Roman"/>
              </a:rPr>
              <a:t>e</a:t>
            </a:r>
            <a:r>
              <a:rPr sz="2400" i="1" spc="-172" baseline="-25252" dirty="0">
                <a:latin typeface="Times New Roman"/>
                <a:cs typeface="Times New Roman"/>
              </a:rPr>
              <a:t> </a:t>
            </a:r>
            <a:r>
              <a:rPr sz="2400" i="1" spc="95" dirty="0">
                <a:latin typeface="Times New Roman"/>
                <a:cs typeface="Times New Roman"/>
              </a:rPr>
              <a:t>L</a:t>
            </a:r>
            <a:r>
              <a:rPr sz="2400" spc="-210" dirty="0">
                <a:latin typeface="Symbol"/>
                <a:cs typeface="Times New Roman" panose="02020603050405020304" pitchFamily="18" charset="0"/>
              </a:rPr>
              <a:t></a:t>
            </a:r>
            <a:endParaRPr sz="2400" dirty="0">
              <a:latin typeface="Symbol"/>
              <a:cs typeface="Times New Roman" panose="02020603050405020304" pitchFamily="18" charset="0"/>
            </a:endParaRPr>
          </a:p>
          <a:p>
            <a:pPr marL="330200" marR="689610" algn="just">
              <a:spcBef>
                <a:spcPts val="2710"/>
              </a:spcBef>
              <a:tabLst>
                <a:tab pos="1308735" algn="l"/>
              </a:tabLst>
            </a:pPr>
            <a:r>
              <a:rPr sz="2400" spc="-10" dirty="0">
                <a:latin typeface="Times New Roman" panose="02020603050405020304" pitchFamily="18" charset="0"/>
                <a:cs typeface="Times New Roman" panose="02020603050405020304" pitchFamily="18" charset="0"/>
              </a:rPr>
              <a:t>where</a:t>
            </a:r>
            <a:r>
              <a:rPr sz="2400" spc="3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N	is </a:t>
            </a:r>
            <a:r>
              <a:rPr sz="2400" dirty="0">
                <a:latin typeface="Times New Roman" panose="02020603050405020304" pitchFamily="18" charset="0"/>
                <a:cs typeface="Times New Roman" panose="02020603050405020304" pitchFamily="18" charset="0"/>
              </a:rPr>
              <a:t>the </a:t>
            </a:r>
            <a:r>
              <a:rPr sz="2400" spc="-5" dirty="0">
                <a:latin typeface="Times New Roman" panose="02020603050405020304" pitchFamily="18" charset="0"/>
                <a:cs typeface="Times New Roman" panose="02020603050405020304" pitchFamily="18" charset="0"/>
              </a:rPr>
              <a:t>rare-earth element concentration and </a:t>
            </a:r>
            <a:r>
              <a:rPr sz="2400" dirty="0">
                <a:latin typeface="Times New Roman" panose="02020603050405020304" pitchFamily="18" charset="0"/>
                <a:cs typeface="Times New Roman" panose="02020603050405020304" pitchFamily="18" charset="0"/>
              </a:rPr>
              <a:t>σe </a:t>
            </a:r>
            <a:r>
              <a:rPr sz="2400" spc="-5" dirty="0">
                <a:latin typeface="Times New Roman" panose="02020603050405020304" pitchFamily="18" charset="0"/>
                <a:cs typeface="Times New Roman" panose="02020603050405020304" pitchFamily="18" charset="0"/>
              </a:rPr>
              <a:t>is </a:t>
            </a:r>
            <a:r>
              <a:rPr sz="2400" dirty="0">
                <a:latin typeface="Times New Roman" panose="02020603050405020304" pitchFamily="18" charset="0"/>
                <a:cs typeface="Times New Roman" panose="02020603050405020304" pitchFamily="18" charset="0"/>
              </a:rPr>
              <a:t>the </a:t>
            </a:r>
            <a:r>
              <a:rPr sz="2400" spc="-5" dirty="0">
                <a:latin typeface="Times New Roman" panose="02020603050405020304" pitchFamily="18" charset="0"/>
                <a:cs typeface="Times New Roman" panose="02020603050405020304" pitchFamily="18" charset="0"/>
              </a:rPr>
              <a:t>signal-  emission </a:t>
            </a:r>
            <a:r>
              <a:rPr sz="2400" dirty="0">
                <a:latin typeface="Times New Roman" panose="02020603050405020304" pitchFamily="18" charset="0"/>
                <a:cs typeface="Times New Roman" panose="02020603050405020304" pitchFamily="18" charset="0"/>
              </a:rPr>
              <a:t>cross</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section.</a:t>
            </a:r>
          </a:p>
          <a:p>
            <a:pPr marL="330200" algn="just"/>
            <a:r>
              <a:rPr sz="2400" dirty="0">
                <a:latin typeface="Times New Roman" panose="02020603050405020304" pitchFamily="18" charset="0"/>
                <a:cs typeface="Times New Roman" panose="02020603050405020304" pitchFamily="18" charset="0"/>
              </a:rPr>
              <a:t>Therefore the </a:t>
            </a:r>
            <a:r>
              <a:rPr sz="2400" spc="-5" dirty="0">
                <a:latin typeface="Times New Roman" panose="02020603050405020304" pitchFamily="18" charset="0"/>
                <a:cs typeface="Times New Roman" panose="02020603050405020304" pitchFamily="18" charset="0"/>
              </a:rPr>
              <a:t>maximum gain or </a:t>
            </a:r>
            <a:r>
              <a:rPr sz="2400" spc="-10" dirty="0">
                <a:latin typeface="Times New Roman" panose="02020603050405020304" pitchFamily="18" charset="0"/>
                <a:cs typeface="Times New Roman" panose="02020603050405020304" pitchFamily="18" charset="0"/>
              </a:rPr>
              <a:t>power </a:t>
            </a:r>
            <a:r>
              <a:rPr sz="2400" spc="-15" dirty="0">
                <a:latin typeface="Times New Roman" panose="02020603050405020304" pitchFamily="18" charset="0"/>
                <a:cs typeface="Times New Roman" panose="02020603050405020304" pitchFamily="18" charset="0"/>
              </a:rPr>
              <a:t>will </a:t>
            </a:r>
            <a:r>
              <a:rPr sz="2400" spc="-5" dirty="0">
                <a:latin typeface="Times New Roman" panose="02020603050405020304" pitchFamily="18" charset="0"/>
                <a:cs typeface="Times New Roman" panose="02020603050405020304" pitchFamily="18" charset="0"/>
              </a:rPr>
              <a:t>be defined</a:t>
            </a:r>
            <a:r>
              <a:rPr sz="2400" spc="16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as:</a:t>
            </a:r>
          </a:p>
        </p:txBody>
      </p:sp>
      <p:pic>
        <p:nvPicPr>
          <p:cNvPr id="32" name="Picture 1" descr="C:\Users\admin\Desktop\download.png">
            <a:extLst>
              <a:ext uri="{FF2B5EF4-FFF2-40B4-BE49-F238E27FC236}">
                <a16:creationId xmlns:a16="http://schemas.microsoft.com/office/drawing/2014/main" id="{F4FF9B50-11FA-42A6-9B91-1DC5CD544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870850" y="457200"/>
            <a:ext cx="7396850" cy="6191533"/>
          </a:xfrm>
          <a:prstGeom prst="rect">
            <a:avLst/>
          </a:prstGeom>
        </p:spPr>
      </p:pic>
      <p:sp>
        <p:nvSpPr>
          <p:cNvPr id="2" name="Title 1"/>
          <p:cNvSpPr>
            <a:spLocks noGrp="1"/>
          </p:cNvSpPr>
          <p:nvPr>
            <p:ph type="title"/>
          </p:nvPr>
        </p:nvSpPr>
        <p:spPr>
          <a:xfrm>
            <a:off x="838200" y="98206"/>
            <a:ext cx="10515600" cy="523875"/>
          </a:xfrm>
        </p:spPr>
        <p:txBody>
          <a:bodyPr>
            <a:normAutofit fontScale="90000"/>
          </a:bodyPr>
          <a:lstStyle/>
          <a:p>
            <a:r>
              <a:rPr lang="en-IN" b="1" dirty="0">
                <a:latin typeface="Times New Roman" panose="02020603050405020304" pitchFamily="18" charset="0"/>
                <a:cs typeface="Times New Roman" panose="02020603050405020304" pitchFamily="18" charset="0"/>
              </a:rPr>
              <a:t>LED Structures</a:t>
            </a:r>
            <a:endParaRPr lang="en-IN" dirty="0"/>
          </a:p>
        </p:txBody>
      </p:sp>
      <p:pic>
        <p:nvPicPr>
          <p:cNvPr id="4" name="Picture 1"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00AC49A5-5948-47E4-B073-711DB0AA6439}"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6</a:t>
            </a:fld>
            <a:endParaRPr lang="en-IN"/>
          </a:p>
        </p:txBody>
      </p:sp>
      <p:sp>
        <p:nvSpPr>
          <p:cNvPr id="8" name="TextBox 7"/>
          <p:cNvSpPr txBox="1"/>
          <p:nvPr/>
        </p:nvSpPr>
        <p:spPr>
          <a:xfrm>
            <a:off x="8267700" y="977900"/>
            <a:ext cx="3314700" cy="923330"/>
          </a:xfrm>
          <a:prstGeom prst="rect">
            <a:avLst/>
          </a:prstGeom>
          <a:solidFill>
            <a:schemeClr val="accent1">
              <a:lumMod val="60000"/>
              <a:lumOff val="40000"/>
            </a:schemeClr>
          </a:solidFill>
        </p:spPr>
        <p:txBody>
          <a:bodyPr wrap="square" rtlCol="0">
            <a:spAutoFit/>
          </a:bodyPr>
          <a:lstStyle/>
          <a:p>
            <a:pPr algn="just"/>
            <a:r>
              <a:rPr lang="en-IN" dirty="0"/>
              <a:t>Cross sectional drawing of a typical </a:t>
            </a:r>
            <a:r>
              <a:rPr lang="en-IN" dirty="0" err="1"/>
              <a:t>GaAlAs</a:t>
            </a:r>
            <a:r>
              <a:rPr lang="en-IN" dirty="0"/>
              <a:t> double </a:t>
            </a:r>
            <a:r>
              <a:rPr lang="en-IN" dirty="0" err="1"/>
              <a:t>heterostructure</a:t>
            </a:r>
            <a:r>
              <a:rPr lang="en-IN" dirty="0"/>
              <a:t> light emitter</a:t>
            </a:r>
          </a:p>
        </p:txBody>
      </p:sp>
      <p:sp>
        <p:nvSpPr>
          <p:cNvPr id="9" name="TextBox 8"/>
          <p:cNvSpPr txBox="1"/>
          <p:nvPr/>
        </p:nvSpPr>
        <p:spPr>
          <a:xfrm>
            <a:off x="8413750" y="3066960"/>
            <a:ext cx="3168650" cy="1477328"/>
          </a:xfrm>
          <a:prstGeom prst="rect">
            <a:avLst/>
          </a:prstGeom>
          <a:solidFill>
            <a:schemeClr val="bg2">
              <a:lumMod val="90000"/>
            </a:schemeClr>
          </a:solidFill>
        </p:spPr>
        <p:txBody>
          <a:bodyPr wrap="square" rtlCol="0">
            <a:spAutoFit/>
          </a:bodyPr>
          <a:lstStyle/>
          <a:p>
            <a:pPr algn="just"/>
            <a:r>
              <a:rPr lang="en-IN" dirty="0"/>
              <a:t>Energy band diagram showing the active region, electron and hole barriers that confine the charge carriers to the active layer</a:t>
            </a:r>
          </a:p>
        </p:txBody>
      </p:sp>
      <p:sp>
        <p:nvSpPr>
          <p:cNvPr id="10" name="TextBox 9"/>
          <p:cNvSpPr txBox="1"/>
          <p:nvPr/>
        </p:nvSpPr>
        <p:spPr>
          <a:xfrm>
            <a:off x="8413750" y="5386852"/>
            <a:ext cx="3168650" cy="646331"/>
          </a:xfrm>
          <a:prstGeom prst="rect">
            <a:avLst/>
          </a:prstGeom>
          <a:solidFill>
            <a:schemeClr val="accent6">
              <a:lumMod val="40000"/>
              <a:lumOff val="60000"/>
            </a:schemeClr>
          </a:solidFill>
        </p:spPr>
        <p:txBody>
          <a:bodyPr wrap="square" rtlCol="0">
            <a:spAutoFit/>
          </a:bodyPr>
          <a:lstStyle/>
          <a:p>
            <a:r>
              <a:rPr lang="en-IN" dirty="0"/>
              <a:t>Variations in the refractive index</a:t>
            </a:r>
          </a:p>
        </p:txBody>
      </p:sp>
      <p:cxnSp>
        <p:nvCxnSpPr>
          <p:cNvPr id="12" name="Straight Arrow Connector 11"/>
          <p:cNvCxnSpPr/>
          <p:nvPr/>
        </p:nvCxnSpPr>
        <p:spPr>
          <a:xfrm>
            <a:off x="7810500" y="146464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642100" y="3805624"/>
            <a:ext cx="1511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807200" y="5710017"/>
            <a:ext cx="1460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31241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1763"/>
            <a:ext cx="10515600" cy="828674"/>
          </a:xfrm>
        </p:spPr>
        <p:txBody>
          <a:bodyPr>
            <a:normAutofit/>
          </a:bodyPr>
          <a:lstStyle/>
          <a:p>
            <a:r>
              <a:rPr lang="en-IN" b="1" dirty="0">
                <a:latin typeface="Times New Roman" panose="02020603050405020304" pitchFamily="18" charset="0"/>
                <a:cs typeface="Times New Roman" panose="02020603050405020304" pitchFamily="18" charset="0"/>
              </a:rPr>
              <a:t>Transmitter Module</a:t>
            </a:r>
            <a:endParaRPr lang="en-IN" dirty="0"/>
          </a:p>
        </p:txBody>
      </p:sp>
      <p:sp>
        <p:nvSpPr>
          <p:cNvPr id="3" name="Content Placeholder 2"/>
          <p:cNvSpPr>
            <a:spLocks noGrp="1"/>
          </p:cNvSpPr>
          <p:nvPr>
            <p:ph idx="1"/>
          </p:nvPr>
        </p:nvSpPr>
        <p:spPr>
          <a:xfrm>
            <a:off x="838200" y="960437"/>
            <a:ext cx="10515600" cy="5216526"/>
          </a:xfrm>
        </p:spPr>
        <p:txBody>
          <a:bodyPr>
            <a:normAutofit/>
          </a:bodyPr>
          <a:lstStyle/>
          <a:p>
            <a:pPr algn="just"/>
            <a:r>
              <a:rPr lang="en-IN" dirty="0">
                <a:latin typeface="Times New Roman" panose="02020603050405020304" pitchFamily="18" charset="0"/>
                <a:cs typeface="Times New Roman" panose="02020603050405020304" pitchFamily="18" charset="0"/>
              </a:rPr>
              <a:t>Transmitter is the unit responsible for converting an electrical information signal in to an optical one</a:t>
            </a:r>
          </a:p>
          <a:p>
            <a:pPr algn="just"/>
            <a:r>
              <a:rPr lang="en-IN" dirty="0">
                <a:latin typeface="Times New Roman" panose="02020603050405020304" pitchFamily="18" charset="0"/>
                <a:cs typeface="Times New Roman" panose="02020603050405020304" pitchFamily="18" charset="0"/>
              </a:rPr>
              <a:t>It includes</a:t>
            </a:r>
          </a:p>
          <a:p>
            <a:pPr lvl="1" algn="just"/>
            <a:r>
              <a:rPr lang="en-IN" sz="2800" dirty="0">
                <a:latin typeface="Times New Roman" panose="02020603050405020304" pitchFamily="18" charset="0"/>
                <a:cs typeface="Times New Roman" panose="02020603050405020304" pitchFamily="18" charset="0"/>
              </a:rPr>
              <a:t>Light source</a:t>
            </a:r>
          </a:p>
          <a:p>
            <a:pPr lvl="1" algn="just"/>
            <a:r>
              <a:rPr lang="en-IN" sz="2800" dirty="0">
                <a:latin typeface="Times New Roman" panose="02020603050405020304" pitchFamily="18" charset="0"/>
                <a:cs typeface="Times New Roman" panose="02020603050405020304" pitchFamily="18" charset="0"/>
              </a:rPr>
              <a:t>Coupling optics</a:t>
            </a:r>
          </a:p>
          <a:p>
            <a:pPr lvl="1" algn="just"/>
            <a:r>
              <a:rPr lang="en-IN" sz="2800" dirty="0">
                <a:latin typeface="Times New Roman" panose="02020603050405020304" pitchFamily="18" charset="0"/>
                <a:cs typeface="Times New Roman" panose="02020603050405020304" pitchFamily="18" charset="0"/>
              </a:rPr>
              <a:t>Signalling circuit</a:t>
            </a:r>
          </a:p>
          <a:p>
            <a:pPr lvl="1" algn="just"/>
            <a:r>
              <a:rPr lang="en-IN" sz="2800" dirty="0">
                <a:latin typeface="Times New Roman" panose="02020603050405020304" pitchFamily="18" charset="0"/>
                <a:cs typeface="Times New Roman" panose="02020603050405020304" pitchFamily="18" charset="0"/>
              </a:rPr>
              <a:t>Power control circuit</a:t>
            </a:r>
          </a:p>
          <a:p>
            <a:pPr algn="just"/>
            <a:r>
              <a:rPr lang="en-IN" dirty="0">
                <a:latin typeface="Times New Roman" panose="02020603050405020304" pitchFamily="18" charset="0"/>
                <a:cs typeface="Times New Roman" panose="02020603050405020304" pitchFamily="18" charset="0"/>
              </a:rPr>
              <a:t>Data from outside electronic circuits enter this module along with a clock signal</a:t>
            </a:r>
          </a:p>
          <a:p>
            <a:pPr algn="just"/>
            <a:r>
              <a:rPr lang="en-IN" dirty="0">
                <a:latin typeface="Times New Roman" panose="02020603050405020304" pitchFamily="18" charset="0"/>
                <a:cs typeface="Times New Roman" panose="02020603050405020304" pitchFamily="18" charset="0"/>
              </a:rPr>
              <a:t>A special unit converts the data in to a format suitable to control a laser diode.</a:t>
            </a:r>
          </a:p>
          <a:p>
            <a:endParaRPr lang="en-IN" dirty="0"/>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6836BE4F-86AE-4CCA-9126-6496D072D601}"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60</a:t>
            </a:fld>
            <a:endParaRPr lang="en-IN"/>
          </a:p>
        </p:txBody>
      </p:sp>
    </p:spTree>
    <p:extLst>
      <p:ext uri="{BB962C8B-B14F-4D97-AF65-F5344CB8AC3E}">
        <p14:creationId xmlns:p14="http://schemas.microsoft.com/office/powerpoint/2010/main" val="30512270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444" y="0"/>
            <a:ext cx="10515600" cy="701675"/>
          </a:xfrm>
        </p:spPr>
        <p:txBody>
          <a:bodyPr/>
          <a:lstStyle/>
          <a:p>
            <a:r>
              <a:rPr lang="en-IN" b="1" dirty="0">
                <a:latin typeface="Times New Roman" panose="02020603050405020304" pitchFamily="18" charset="0"/>
                <a:cs typeface="Times New Roman" panose="02020603050405020304" pitchFamily="18" charset="0"/>
              </a:rPr>
              <a:t>Transmitter Module</a:t>
            </a:r>
          </a:p>
        </p:txBody>
      </p:sp>
      <p:pic>
        <p:nvPicPr>
          <p:cNvPr id="7" name="Content Placeholder 6"/>
          <p:cNvPicPr>
            <a:picLocks noGrp="1" noChangeAspect="1"/>
          </p:cNvPicPr>
          <p:nvPr>
            <p:ph idx="1"/>
          </p:nvPr>
        </p:nvPicPr>
        <p:blipFill>
          <a:blip r:embed="rId3"/>
          <a:stretch>
            <a:fillRect/>
          </a:stretch>
        </p:blipFill>
        <p:spPr>
          <a:xfrm>
            <a:off x="1130300" y="701675"/>
            <a:ext cx="10045700" cy="5936869"/>
          </a:xfrm>
          <a:prstGeom prst="rect">
            <a:avLst/>
          </a:prstGeom>
        </p:spPr>
      </p:pic>
      <p:pic>
        <p:nvPicPr>
          <p:cNvPr id="4" name="Picture 1"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6B03A4D5-D828-4604-ACF9-785E9FE82A70}"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61</a:t>
            </a:fld>
            <a:endParaRPr lang="en-IN"/>
          </a:p>
        </p:txBody>
      </p:sp>
    </p:spTree>
    <p:extLst>
      <p:ext uri="{BB962C8B-B14F-4D97-AF65-F5344CB8AC3E}">
        <p14:creationId xmlns:p14="http://schemas.microsoft.com/office/powerpoint/2010/main" val="19634603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62"/>
            <a:ext cx="10515600" cy="777875"/>
          </a:xfrm>
        </p:spPr>
        <p:txBody>
          <a:bodyPr>
            <a:normAutofit/>
          </a:bodyPr>
          <a:lstStyle/>
          <a:p>
            <a:r>
              <a:rPr lang="en-IN" b="1" dirty="0">
                <a:latin typeface="Times New Roman" panose="02020603050405020304" pitchFamily="18" charset="0"/>
                <a:cs typeface="Times New Roman" panose="02020603050405020304" pitchFamily="18" charset="0"/>
              </a:rPr>
              <a:t>Transmitter Module</a:t>
            </a:r>
            <a:endParaRPr lang="en-IN" dirty="0"/>
          </a:p>
        </p:txBody>
      </p:sp>
      <p:sp>
        <p:nvSpPr>
          <p:cNvPr id="3" name="Content Placeholder 2"/>
          <p:cNvSpPr>
            <a:spLocks noGrp="1"/>
          </p:cNvSpPr>
          <p:nvPr>
            <p:ph idx="1"/>
          </p:nvPr>
        </p:nvSpPr>
        <p:spPr>
          <a:xfrm>
            <a:off x="838200" y="1092199"/>
            <a:ext cx="10515600" cy="5084764"/>
          </a:xfrm>
        </p:spPr>
        <p:txBody>
          <a:bodyPr/>
          <a:lstStyle/>
          <a:p>
            <a:pPr algn="just"/>
            <a:r>
              <a:rPr lang="en-IN" dirty="0">
                <a:latin typeface="Times New Roman" panose="02020603050405020304" pitchFamily="18" charset="0"/>
                <a:cs typeface="Times New Roman" panose="02020603050405020304" pitchFamily="18" charset="0"/>
              </a:rPr>
              <a:t>Laser driver changes the forward current to modulate the output light radiated by a laser diode</a:t>
            </a:r>
          </a:p>
          <a:p>
            <a:pPr marL="0" indent="0" algn="just">
              <a:buNone/>
            </a:pPr>
            <a:r>
              <a:rPr lang="en-IN" dirty="0">
                <a:solidFill>
                  <a:srgbClr val="FF0000"/>
                </a:solidFill>
                <a:latin typeface="Times New Roman" panose="02020603050405020304" pitchFamily="18" charset="0"/>
                <a:cs typeface="Times New Roman" panose="02020603050405020304" pitchFamily="18" charset="0"/>
              </a:rPr>
              <a:t>Data conversion unit</a:t>
            </a:r>
          </a:p>
          <a:p>
            <a:pPr algn="just"/>
            <a:r>
              <a:rPr lang="en-IN" dirty="0">
                <a:latin typeface="Times New Roman" panose="02020603050405020304" pitchFamily="18" charset="0"/>
                <a:cs typeface="Times New Roman" panose="02020603050405020304" pitchFamily="18" charset="0"/>
              </a:rPr>
              <a:t>Performs encoding, parallel to serial conversion and reshaping the electric format of the data</a:t>
            </a:r>
          </a:p>
          <a:p>
            <a:pPr algn="just"/>
            <a:r>
              <a:rPr lang="en-IN" dirty="0">
                <a:solidFill>
                  <a:srgbClr val="FF33CC"/>
                </a:solidFill>
                <a:latin typeface="Times New Roman" panose="02020603050405020304" pitchFamily="18" charset="0"/>
                <a:cs typeface="Times New Roman" panose="02020603050405020304" pitchFamily="18" charset="0"/>
              </a:rPr>
              <a:t>Encoding</a:t>
            </a:r>
            <a:r>
              <a:rPr lang="en-IN" dirty="0">
                <a:latin typeface="Times New Roman" panose="02020603050405020304" pitchFamily="18" charset="0"/>
                <a:cs typeface="Times New Roman" panose="02020603050405020304" pitchFamily="18" charset="0"/>
              </a:rPr>
              <a:t> means representing data in a physical format (pulses)</a:t>
            </a:r>
          </a:p>
          <a:p>
            <a:pPr algn="just"/>
            <a:r>
              <a:rPr lang="en-IN" dirty="0">
                <a:latin typeface="Times New Roman" panose="02020603050405020304" pitchFamily="18" charset="0"/>
                <a:cs typeface="Times New Roman" panose="02020603050405020304" pitchFamily="18" charset="0"/>
              </a:rPr>
              <a:t>Different line codes used are NRZ, Manchester code, Return to zero etc.</a:t>
            </a:r>
          </a:p>
          <a:p>
            <a:pPr algn="just"/>
            <a:r>
              <a:rPr lang="en-IN" dirty="0">
                <a:latin typeface="Times New Roman" panose="02020603050405020304" pitchFamily="18" charset="0"/>
                <a:cs typeface="Times New Roman" panose="02020603050405020304" pitchFamily="18" charset="0"/>
              </a:rPr>
              <a:t>NRZ- convenient but has poor transmission capability. Transmitter and receiver consumes more electric power because of dc power component</a:t>
            </a:r>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FDF5D39C-B10D-42E4-90F5-E61CE643E59B}"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62</a:t>
            </a:fld>
            <a:endParaRPr lang="en-IN"/>
          </a:p>
        </p:txBody>
      </p:sp>
    </p:spTree>
    <p:extLst>
      <p:ext uri="{BB962C8B-B14F-4D97-AF65-F5344CB8AC3E}">
        <p14:creationId xmlns:p14="http://schemas.microsoft.com/office/powerpoint/2010/main" val="18127622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212"/>
            <a:ext cx="10515600" cy="739775"/>
          </a:xfrm>
        </p:spPr>
        <p:txBody>
          <a:bodyPr/>
          <a:lstStyle/>
          <a:p>
            <a:r>
              <a:rPr lang="en-IN" b="1" dirty="0">
                <a:latin typeface="Times New Roman" panose="02020603050405020304" pitchFamily="18" charset="0"/>
                <a:cs typeface="Times New Roman" panose="02020603050405020304" pitchFamily="18" charset="0"/>
              </a:rPr>
              <a:t>Transmitter Module</a:t>
            </a:r>
            <a:endParaRPr lang="en-IN" dirty="0"/>
          </a:p>
        </p:txBody>
      </p:sp>
      <p:sp>
        <p:nvSpPr>
          <p:cNvPr id="3" name="Content Placeholder 2"/>
          <p:cNvSpPr>
            <a:spLocks noGrp="1"/>
          </p:cNvSpPr>
          <p:nvPr>
            <p:ph idx="1"/>
          </p:nvPr>
        </p:nvSpPr>
        <p:spPr>
          <a:xfrm>
            <a:off x="838200" y="1092199"/>
            <a:ext cx="10515600" cy="5084764"/>
          </a:xfrm>
        </p:spPr>
        <p:txBody>
          <a:bodyPr/>
          <a:lstStyle/>
          <a:p>
            <a:r>
              <a:rPr lang="en-IN" dirty="0">
                <a:latin typeface="Times New Roman" panose="02020603050405020304" pitchFamily="18" charset="0"/>
                <a:cs typeface="Times New Roman" panose="02020603050405020304" pitchFamily="18" charset="0"/>
              </a:rPr>
              <a:t>Manchester- transition occur in the middle of clock pulse. No dc component and signal itself carries synchronization information. But it needs twice the bandwidth for transmission.</a:t>
            </a:r>
          </a:p>
          <a:p>
            <a:endParaRPr lang="en-IN" dirty="0"/>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4BD994F0-189B-4A6B-8BBA-98FAA0A7D9E9}"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63</a:t>
            </a:fld>
            <a:endParaRPr lang="en-IN"/>
          </a:p>
        </p:txBody>
      </p:sp>
      <p:pic>
        <p:nvPicPr>
          <p:cNvPr id="7" name="Picture 6"/>
          <p:cNvPicPr>
            <a:picLocks noChangeAspect="1"/>
          </p:cNvPicPr>
          <p:nvPr/>
        </p:nvPicPr>
        <p:blipFill>
          <a:blip r:embed="rId4"/>
          <a:stretch>
            <a:fillRect/>
          </a:stretch>
        </p:blipFill>
        <p:spPr>
          <a:xfrm>
            <a:off x="1380920" y="2454275"/>
            <a:ext cx="9477579" cy="4001616"/>
          </a:xfrm>
          <a:prstGeom prst="rect">
            <a:avLst/>
          </a:prstGeom>
        </p:spPr>
      </p:pic>
    </p:spTree>
    <p:extLst>
      <p:ext uri="{BB962C8B-B14F-4D97-AF65-F5344CB8AC3E}">
        <p14:creationId xmlns:p14="http://schemas.microsoft.com/office/powerpoint/2010/main" val="26081951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862"/>
            <a:ext cx="10515600" cy="752475"/>
          </a:xfrm>
        </p:spPr>
        <p:txBody>
          <a:bodyPr/>
          <a:lstStyle/>
          <a:p>
            <a:r>
              <a:rPr lang="en-IN" b="1" dirty="0">
                <a:latin typeface="Times New Roman" panose="02020603050405020304" pitchFamily="18" charset="0"/>
                <a:cs typeface="Times New Roman" panose="02020603050405020304" pitchFamily="18" charset="0"/>
              </a:rPr>
              <a:t>Transmitter Module</a:t>
            </a:r>
            <a:endParaRPr lang="en-IN" dirty="0"/>
          </a:p>
        </p:txBody>
      </p:sp>
      <p:pic>
        <p:nvPicPr>
          <p:cNvPr id="7" name="Content Placeholder 6"/>
          <p:cNvPicPr>
            <a:picLocks noGrp="1" noChangeAspect="1"/>
          </p:cNvPicPr>
          <p:nvPr>
            <p:ph idx="1"/>
          </p:nvPr>
        </p:nvPicPr>
        <p:blipFill>
          <a:blip r:embed="rId3"/>
          <a:stretch>
            <a:fillRect/>
          </a:stretch>
        </p:blipFill>
        <p:spPr>
          <a:xfrm>
            <a:off x="546100" y="1092199"/>
            <a:ext cx="5744800" cy="4628977"/>
          </a:xfrm>
          <a:prstGeom prst="rect">
            <a:avLst/>
          </a:prstGeom>
        </p:spPr>
      </p:pic>
      <p:pic>
        <p:nvPicPr>
          <p:cNvPr id="4" name="Picture 1"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75319E21-0E00-4FC7-9D7C-DC15DB5636A0}"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64</a:t>
            </a:fld>
            <a:endParaRPr lang="en-IN"/>
          </a:p>
        </p:txBody>
      </p:sp>
      <p:pic>
        <p:nvPicPr>
          <p:cNvPr id="8" name="Picture 7"/>
          <p:cNvPicPr>
            <a:picLocks noChangeAspect="1"/>
          </p:cNvPicPr>
          <p:nvPr/>
        </p:nvPicPr>
        <p:blipFill>
          <a:blip r:embed="rId5"/>
          <a:stretch>
            <a:fillRect/>
          </a:stretch>
        </p:blipFill>
        <p:spPr>
          <a:xfrm>
            <a:off x="6164650" y="1092199"/>
            <a:ext cx="4891900" cy="4357632"/>
          </a:xfrm>
          <a:prstGeom prst="rect">
            <a:avLst/>
          </a:prstGeom>
        </p:spPr>
      </p:pic>
      <p:sp>
        <p:nvSpPr>
          <p:cNvPr id="9" name="TextBox 8"/>
          <p:cNvSpPr txBox="1"/>
          <p:nvPr/>
        </p:nvSpPr>
        <p:spPr>
          <a:xfrm>
            <a:off x="3418500" y="1174234"/>
            <a:ext cx="1739900" cy="369332"/>
          </a:xfrm>
          <a:prstGeom prst="rect">
            <a:avLst/>
          </a:prstGeom>
          <a:noFill/>
        </p:spPr>
        <p:txBody>
          <a:bodyPr wrap="square" rtlCol="0">
            <a:spAutoFit/>
          </a:bodyPr>
          <a:lstStyle/>
          <a:p>
            <a:r>
              <a:rPr lang="en-IN" dirty="0">
                <a:solidFill>
                  <a:schemeClr val="accent2">
                    <a:lumMod val="75000"/>
                  </a:schemeClr>
                </a:solidFill>
              </a:rPr>
              <a:t>Clock Signal</a:t>
            </a:r>
          </a:p>
        </p:txBody>
      </p:sp>
      <p:sp>
        <p:nvSpPr>
          <p:cNvPr id="10" name="TextBox 9"/>
          <p:cNvSpPr txBox="1"/>
          <p:nvPr/>
        </p:nvSpPr>
        <p:spPr>
          <a:xfrm>
            <a:off x="4083050" y="3653076"/>
            <a:ext cx="1739900" cy="369332"/>
          </a:xfrm>
          <a:prstGeom prst="rect">
            <a:avLst/>
          </a:prstGeom>
          <a:noFill/>
        </p:spPr>
        <p:txBody>
          <a:bodyPr wrap="square" rtlCol="0">
            <a:spAutoFit/>
          </a:bodyPr>
          <a:lstStyle/>
          <a:p>
            <a:r>
              <a:rPr lang="en-IN" dirty="0">
                <a:solidFill>
                  <a:schemeClr val="accent2">
                    <a:lumMod val="75000"/>
                  </a:schemeClr>
                </a:solidFill>
              </a:rPr>
              <a:t>NRZ</a:t>
            </a:r>
          </a:p>
        </p:txBody>
      </p:sp>
      <p:sp>
        <p:nvSpPr>
          <p:cNvPr id="11" name="TextBox 10"/>
          <p:cNvSpPr txBox="1"/>
          <p:nvPr/>
        </p:nvSpPr>
        <p:spPr>
          <a:xfrm>
            <a:off x="8831650" y="1358900"/>
            <a:ext cx="1739900" cy="369332"/>
          </a:xfrm>
          <a:prstGeom prst="rect">
            <a:avLst/>
          </a:prstGeom>
          <a:noFill/>
        </p:spPr>
        <p:txBody>
          <a:bodyPr wrap="square" rtlCol="0">
            <a:spAutoFit/>
          </a:bodyPr>
          <a:lstStyle/>
          <a:p>
            <a:r>
              <a:rPr lang="en-IN" dirty="0">
                <a:solidFill>
                  <a:schemeClr val="accent2">
                    <a:lumMod val="75000"/>
                  </a:schemeClr>
                </a:solidFill>
              </a:rPr>
              <a:t>Manchester</a:t>
            </a:r>
          </a:p>
        </p:txBody>
      </p:sp>
      <p:sp>
        <p:nvSpPr>
          <p:cNvPr id="12" name="TextBox 11"/>
          <p:cNvSpPr txBox="1"/>
          <p:nvPr/>
        </p:nvSpPr>
        <p:spPr>
          <a:xfrm>
            <a:off x="9284900" y="3468410"/>
            <a:ext cx="1739900" cy="369332"/>
          </a:xfrm>
          <a:prstGeom prst="rect">
            <a:avLst/>
          </a:prstGeom>
          <a:noFill/>
        </p:spPr>
        <p:txBody>
          <a:bodyPr wrap="square" rtlCol="0">
            <a:spAutoFit/>
          </a:bodyPr>
          <a:lstStyle/>
          <a:p>
            <a:r>
              <a:rPr lang="en-IN" dirty="0">
                <a:solidFill>
                  <a:schemeClr val="accent2">
                    <a:lumMod val="75000"/>
                  </a:schemeClr>
                </a:solidFill>
              </a:rPr>
              <a:t>RZ</a:t>
            </a:r>
          </a:p>
        </p:txBody>
      </p:sp>
    </p:spTree>
    <p:extLst>
      <p:ext uri="{BB962C8B-B14F-4D97-AF65-F5344CB8AC3E}">
        <p14:creationId xmlns:p14="http://schemas.microsoft.com/office/powerpoint/2010/main" val="22631433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62"/>
            <a:ext cx="10515600" cy="777875"/>
          </a:xfrm>
        </p:spPr>
        <p:txBody>
          <a:bodyPr>
            <a:normAutofit/>
          </a:bodyPr>
          <a:lstStyle/>
          <a:p>
            <a:r>
              <a:rPr lang="en-IN" b="1" dirty="0">
                <a:latin typeface="Times New Roman" panose="02020603050405020304" pitchFamily="18" charset="0"/>
                <a:cs typeface="Times New Roman" panose="02020603050405020304" pitchFamily="18" charset="0"/>
              </a:rPr>
              <a:t>Transmitter Module</a:t>
            </a:r>
            <a:endParaRPr lang="en-IN" dirty="0"/>
          </a:p>
        </p:txBody>
      </p:sp>
      <p:sp>
        <p:nvSpPr>
          <p:cNvPr id="3" name="Content Placeholder 2"/>
          <p:cNvSpPr>
            <a:spLocks noGrp="1"/>
          </p:cNvSpPr>
          <p:nvPr>
            <p:ph idx="1"/>
          </p:nvPr>
        </p:nvSpPr>
        <p:spPr>
          <a:xfrm>
            <a:off x="838200" y="1092199"/>
            <a:ext cx="10515600" cy="5084764"/>
          </a:xfrm>
        </p:spPr>
        <p:txBody>
          <a:bodyPr/>
          <a:lstStyle/>
          <a:p>
            <a:pPr algn="just"/>
            <a:r>
              <a:rPr lang="en-IN" dirty="0">
                <a:latin typeface="Times New Roman" panose="02020603050405020304" pitchFamily="18" charset="0"/>
                <a:cs typeface="Times New Roman" panose="02020603050405020304" pitchFamily="18" charset="0"/>
              </a:rPr>
              <a:t>Data enter the </a:t>
            </a:r>
            <a:r>
              <a:rPr lang="en-IN" dirty="0" err="1">
                <a:latin typeface="Times New Roman" panose="02020603050405020304" pitchFamily="18" charset="0"/>
                <a:cs typeface="Times New Roman" panose="02020603050405020304" pitchFamily="18" charset="0"/>
              </a:rPr>
              <a:t>fiber</a:t>
            </a:r>
            <a:r>
              <a:rPr lang="en-IN" dirty="0">
                <a:latin typeface="Times New Roman" panose="02020603050405020304" pitchFamily="18" charset="0"/>
                <a:cs typeface="Times New Roman" panose="02020603050405020304" pitchFamily="18" charset="0"/>
              </a:rPr>
              <a:t> optic in any one of the code , but output of the transmitter represents logic 1 as flash of light and 0 as period of darkness.</a:t>
            </a:r>
          </a:p>
          <a:p>
            <a:pPr algn="just"/>
            <a:r>
              <a:rPr lang="en-IN" dirty="0">
                <a:latin typeface="Times New Roman" panose="02020603050405020304" pitchFamily="18" charset="0"/>
                <a:cs typeface="Times New Roman" panose="02020603050405020304" pitchFamily="18" charset="0"/>
              </a:rPr>
              <a:t>In </a:t>
            </a:r>
            <a:r>
              <a:rPr lang="en-IN" dirty="0">
                <a:solidFill>
                  <a:srgbClr val="FF33CC"/>
                </a:solidFill>
                <a:latin typeface="Times New Roman" panose="02020603050405020304" pitchFamily="18" charset="0"/>
                <a:cs typeface="Times New Roman" panose="02020603050405020304" pitchFamily="18" charset="0"/>
              </a:rPr>
              <a:t>parallel to serial conversion</a:t>
            </a:r>
            <a:r>
              <a:rPr lang="en-IN" dirty="0">
                <a:latin typeface="Times New Roman" panose="02020603050405020304" pitchFamily="18" charset="0"/>
                <a:cs typeface="Times New Roman" panose="02020603050405020304" pitchFamily="18" charset="0"/>
              </a:rPr>
              <a:t>, a multiplexer (parallel in serial out) is used to convert data in to serial format.</a:t>
            </a:r>
          </a:p>
          <a:p>
            <a:pPr algn="just"/>
            <a:r>
              <a:rPr lang="en-IN" dirty="0">
                <a:latin typeface="Times New Roman" panose="02020603050405020304" pitchFamily="18" charset="0"/>
                <a:cs typeface="Times New Roman" panose="02020603050405020304" pitchFamily="18" charset="0"/>
              </a:rPr>
              <a:t>For </a:t>
            </a:r>
            <a:r>
              <a:rPr lang="en-IN" dirty="0">
                <a:solidFill>
                  <a:srgbClr val="FF33CC"/>
                </a:solidFill>
                <a:latin typeface="Times New Roman" panose="02020603050405020304" pitchFamily="18" charset="0"/>
                <a:cs typeface="Times New Roman" panose="02020603050405020304" pitchFamily="18" charset="0"/>
              </a:rPr>
              <a:t>reshaping the electric format</a:t>
            </a:r>
            <a:r>
              <a:rPr lang="en-IN" dirty="0">
                <a:latin typeface="Times New Roman" panose="02020603050405020304" pitchFamily="18" charset="0"/>
                <a:cs typeface="Times New Roman" panose="02020603050405020304" pitchFamily="18" charset="0"/>
              </a:rPr>
              <a:t>, a comparator or the buffer can be used</a:t>
            </a:r>
          </a:p>
          <a:p>
            <a:pPr algn="just"/>
            <a:r>
              <a:rPr lang="en-IN" dirty="0">
                <a:latin typeface="Times New Roman" panose="02020603050405020304" pitchFamily="18" charset="0"/>
                <a:cs typeface="Times New Roman" panose="02020603050405020304" pitchFamily="18" charset="0"/>
              </a:rPr>
              <a:t>Comparator compares two signals- data and complementary signal</a:t>
            </a:r>
          </a:p>
          <a:p>
            <a:pPr algn="just"/>
            <a:r>
              <a:rPr lang="en-IN" dirty="0">
                <a:latin typeface="Times New Roman" panose="02020603050405020304" pitchFamily="18" charset="0"/>
                <a:cs typeface="Times New Roman" panose="02020603050405020304" pitchFamily="18" charset="0"/>
              </a:rPr>
              <a:t>If the complementary is higher, output becomes zero</a:t>
            </a:r>
          </a:p>
          <a:p>
            <a:pPr algn="just"/>
            <a:r>
              <a:rPr lang="en-IN" dirty="0">
                <a:latin typeface="Times New Roman" panose="02020603050405020304" pitchFamily="18" charset="0"/>
                <a:cs typeface="Times New Roman" panose="02020603050405020304" pitchFamily="18" charset="0"/>
              </a:rPr>
              <a:t>If data is higher, output becomes equal to </a:t>
            </a:r>
            <a:r>
              <a:rPr lang="en-IN" dirty="0" err="1">
                <a:latin typeface="Times New Roman" panose="02020603050405020304" pitchFamily="18" charset="0"/>
                <a:cs typeface="Times New Roman" panose="02020603050405020304" pitchFamily="18" charset="0"/>
              </a:rPr>
              <a:t>V</a:t>
            </a:r>
            <a:r>
              <a:rPr lang="en-IN" baseline="-25000" dirty="0" err="1">
                <a:latin typeface="Times New Roman" panose="02020603050405020304" pitchFamily="18" charset="0"/>
                <a:cs typeface="Times New Roman" panose="02020603050405020304" pitchFamily="18" charset="0"/>
              </a:rPr>
              <a:t>cc</a:t>
            </a:r>
            <a:endParaRPr lang="en-IN" baseline="-250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65529934-E509-43A5-BA09-CB90BABE025F}"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65</a:t>
            </a:fld>
            <a:endParaRPr lang="en-IN"/>
          </a:p>
        </p:txBody>
      </p:sp>
    </p:spTree>
    <p:extLst>
      <p:ext uri="{BB962C8B-B14F-4D97-AF65-F5344CB8AC3E}">
        <p14:creationId xmlns:p14="http://schemas.microsoft.com/office/powerpoint/2010/main" val="14839010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212"/>
            <a:ext cx="10515600" cy="739775"/>
          </a:xfrm>
        </p:spPr>
        <p:txBody>
          <a:bodyPr/>
          <a:lstStyle/>
          <a:p>
            <a:r>
              <a:rPr lang="en-IN" b="1" dirty="0">
                <a:latin typeface="Times New Roman" panose="02020603050405020304" pitchFamily="18" charset="0"/>
                <a:cs typeface="Times New Roman" panose="02020603050405020304" pitchFamily="18" charset="0"/>
              </a:rPr>
              <a:t>Transmitter Module</a:t>
            </a:r>
            <a:endParaRPr lang="en-IN" dirty="0"/>
          </a:p>
        </p:txBody>
      </p:sp>
      <p:sp>
        <p:nvSpPr>
          <p:cNvPr id="3" name="Content Placeholder 2"/>
          <p:cNvSpPr>
            <a:spLocks noGrp="1"/>
          </p:cNvSpPr>
          <p:nvPr>
            <p:ph idx="1"/>
          </p:nvPr>
        </p:nvSpPr>
        <p:spPr>
          <a:xfrm>
            <a:off x="838200" y="1092199"/>
            <a:ext cx="10515600" cy="5084764"/>
          </a:xfrm>
        </p:spPr>
        <p:txBody>
          <a:bodyPr/>
          <a:lstStyle/>
          <a:p>
            <a:pPr algn="just"/>
            <a:r>
              <a:rPr lang="en-IN" dirty="0">
                <a:latin typeface="Times New Roman" panose="02020603050405020304" pitchFamily="18" charset="0"/>
                <a:cs typeface="Times New Roman" panose="02020603050405020304" pitchFamily="18" charset="0"/>
              </a:rPr>
              <a:t>Comparator produces high or low voltage in response to input logic 1 or 0</a:t>
            </a:r>
          </a:p>
          <a:p>
            <a:pPr algn="just"/>
            <a:r>
              <a:rPr lang="en-IN" dirty="0">
                <a:latin typeface="Times New Roman" panose="02020603050405020304" pitchFamily="18" charset="0"/>
                <a:cs typeface="Times New Roman" panose="02020603050405020304" pitchFamily="18" charset="0"/>
              </a:rPr>
              <a:t>This circuit has high input impedance which makes it compatible with the multiplexer</a:t>
            </a:r>
          </a:p>
          <a:p>
            <a:pPr algn="just"/>
            <a:r>
              <a:rPr lang="en-IN" dirty="0">
                <a:latin typeface="Times New Roman" panose="02020603050405020304" pitchFamily="18" charset="0"/>
                <a:cs typeface="Times New Roman" panose="02020603050405020304" pitchFamily="18" charset="0"/>
              </a:rPr>
              <a:t>Buffer is a device that isolates the input from the output and amplifies the current while transferring the logic signal from the input to the output unchanged</a:t>
            </a:r>
          </a:p>
          <a:p>
            <a:pPr algn="just"/>
            <a:r>
              <a:rPr lang="en-IN" dirty="0" err="1">
                <a:latin typeface="Times New Roman" panose="02020603050405020304" pitchFamily="18" charset="0"/>
                <a:cs typeface="Times New Roman" panose="02020603050405020304" pitchFamily="18" charset="0"/>
              </a:rPr>
              <a:t>Fiber</a:t>
            </a:r>
            <a:r>
              <a:rPr lang="en-IN" dirty="0">
                <a:latin typeface="Times New Roman" panose="02020603050405020304" pitchFamily="18" charset="0"/>
                <a:cs typeface="Times New Roman" panose="02020603050405020304" pitchFamily="18" charset="0"/>
              </a:rPr>
              <a:t> optic transmitter usually utilize emitter coupled logic (ECL)</a:t>
            </a:r>
          </a:p>
          <a:p>
            <a:pPr algn="just"/>
            <a:r>
              <a:rPr lang="en-IN" dirty="0">
                <a:latin typeface="Times New Roman" panose="02020603050405020304" pitchFamily="18" charset="0"/>
                <a:cs typeface="Times New Roman" panose="02020603050405020304" pitchFamily="18" charset="0"/>
              </a:rPr>
              <a:t>ECL include high speed, low noise and the ability to drive low impendence circuits</a:t>
            </a:r>
          </a:p>
          <a:p>
            <a:pPr algn="just"/>
            <a:r>
              <a:rPr lang="en-IN" dirty="0">
                <a:latin typeface="Times New Roman" panose="02020603050405020304" pitchFamily="18" charset="0"/>
                <a:cs typeface="Times New Roman" panose="02020603050405020304" pitchFamily="18" charset="0"/>
              </a:rPr>
              <a:t>Other logic used- TTL, CMOS </a:t>
            </a:r>
          </a:p>
          <a:p>
            <a:pPr algn="just"/>
            <a:endParaRPr lang="en-IN" dirty="0">
              <a:latin typeface="Times New Roman" panose="02020603050405020304" pitchFamily="18" charset="0"/>
              <a:cs typeface="Times New Roman" panose="02020603050405020304" pitchFamily="18" charset="0"/>
            </a:endParaRPr>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98283700-6DD1-4E27-96B0-248D4C5BEC1E}"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66</a:t>
            </a:fld>
            <a:endParaRPr lang="en-IN"/>
          </a:p>
        </p:txBody>
      </p:sp>
    </p:spTree>
    <p:extLst>
      <p:ext uri="{BB962C8B-B14F-4D97-AF65-F5344CB8AC3E}">
        <p14:creationId xmlns:p14="http://schemas.microsoft.com/office/powerpoint/2010/main" val="39892839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212"/>
            <a:ext cx="10515600" cy="739775"/>
          </a:xfrm>
        </p:spPr>
        <p:txBody>
          <a:bodyPr/>
          <a:lstStyle/>
          <a:p>
            <a:r>
              <a:rPr lang="en-IN" b="1" dirty="0">
                <a:latin typeface="Times New Roman" panose="02020603050405020304" pitchFamily="18" charset="0"/>
                <a:cs typeface="Times New Roman" panose="02020603050405020304" pitchFamily="18" charset="0"/>
              </a:rPr>
              <a:t>Transmitter Module</a:t>
            </a:r>
            <a:endParaRPr lang="en-IN" dirty="0"/>
          </a:p>
        </p:txBody>
      </p:sp>
      <p:sp>
        <p:nvSpPr>
          <p:cNvPr id="3" name="Content Placeholder 2"/>
          <p:cNvSpPr>
            <a:spLocks noGrp="1"/>
          </p:cNvSpPr>
          <p:nvPr>
            <p:ph idx="1"/>
          </p:nvPr>
        </p:nvSpPr>
        <p:spPr>
          <a:xfrm>
            <a:off x="838200" y="1092198"/>
            <a:ext cx="6455100" cy="5264151"/>
          </a:xfrm>
        </p:spPr>
        <p:txBody>
          <a:bodyPr>
            <a:normAutofit lnSpcReduction="10000"/>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Laser Driver</a:t>
            </a:r>
          </a:p>
          <a:p>
            <a:pPr algn="just"/>
            <a:r>
              <a:rPr lang="en-IN" dirty="0">
                <a:latin typeface="Times New Roman" panose="02020603050405020304" pitchFamily="18" charset="0"/>
                <a:cs typeface="Times New Roman" panose="02020603050405020304" pitchFamily="18" charset="0"/>
              </a:rPr>
              <a:t>Laser driver convert outside voltage in to current needed to drive the laser</a:t>
            </a:r>
          </a:p>
          <a:p>
            <a:pPr algn="just"/>
            <a:r>
              <a:rPr lang="en-IN" dirty="0">
                <a:latin typeface="Times New Roman" panose="02020603050405020304" pitchFamily="18" charset="0"/>
                <a:cs typeface="Times New Roman" panose="02020603050405020304" pitchFamily="18" charset="0"/>
              </a:rPr>
              <a:t>Driving current has to bias a laser diode to provide a bias current</a:t>
            </a:r>
          </a:p>
          <a:p>
            <a:pPr algn="just"/>
            <a:r>
              <a:rPr lang="en-IN" dirty="0">
                <a:latin typeface="Times New Roman" panose="02020603050405020304" pitchFamily="18" charset="0"/>
                <a:cs typeface="Times New Roman" panose="02020603050405020304" pitchFamily="18" charset="0"/>
              </a:rPr>
              <a:t>Bias current has to be very stable with threshold current else error occurs</a:t>
            </a:r>
          </a:p>
          <a:p>
            <a:pPr algn="just"/>
            <a:r>
              <a:rPr lang="en-IN" dirty="0">
                <a:latin typeface="Times New Roman" panose="02020603050405020304" pitchFamily="18" charset="0"/>
                <a:cs typeface="Times New Roman" panose="02020603050405020304" pitchFamily="18" charset="0"/>
              </a:rPr>
              <a:t>Main factor changing threshold current is temperature</a:t>
            </a:r>
          </a:p>
          <a:p>
            <a:pPr algn="just"/>
            <a:r>
              <a:rPr lang="en-IN" dirty="0">
                <a:latin typeface="Times New Roman" panose="02020603050405020304" pitchFamily="18" charset="0"/>
                <a:cs typeface="Times New Roman" panose="02020603050405020304" pitchFamily="18" charset="0"/>
              </a:rPr>
              <a:t>The feedback signal from the temperature sensor that reaches the laser driver through bias control circuit closes the control loop</a:t>
            </a:r>
          </a:p>
          <a:p>
            <a:pPr algn="just"/>
            <a:endParaRPr lang="en-IN" dirty="0"/>
          </a:p>
          <a:p>
            <a:pPr algn="just"/>
            <a:endParaRPr lang="en-IN" dirty="0"/>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7A733508-1E83-4EA8-857B-5ED97D626742}"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67</a:t>
            </a:fld>
            <a:endParaRPr lang="en-IN"/>
          </a:p>
        </p:txBody>
      </p:sp>
      <p:pic>
        <p:nvPicPr>
          <p:cNvPr id="7" name="Picture 6"/>
          <p:cNvPicPr>
            <a:picLocks noChangeAspect="1"/>
          </p:cNvPicPr>
          <p:nvPr/>
        </p:nvPicPr>
        <p:blipFill>
          <a:blip r:embed="rId4"/>
          <a:stretch>
            <a:fillRect/>
          </a:stretch>
        </p:blipFill>
        <p:spPr>
          <a:xfrm>
            <a:off x="7293300" y="1388268"/>
            <a:ext cx="5115792" cy="4495801"/>
          </a:xfrm>
          <a:prstGeom prst="rect">
            <a:avLst/>
          </a:prstGeom>
        </p:spPr>
      </p:pic>
    </p:spTree>
    <p:extLst>
      <p:ext uri="{BB962C8B-B14F-4D97-AF65-F5344CB8AC3E}">
        <p14:creationId xmlns:p14="http://schemas.microsoft.com/office/powerpoint/2010/main" val="15527979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212"/>
            <a:ext cx="10515600" cy="739775"/>
          </a:xfrm>
        </p:spPr>
        <p:txBody>
          <a:bodyPr/>
          <a:lstStyle/>
          <a:p>
            <a:r>
              <a:rPr lang="en-IN" b="1" dirty="0">
                <a:latin typeface="Times New Roman" panose="02020603050405020304" pitchFamily="18" charset="0"/>
                <a:cs typeface="Times New Roman" panose="02020603050405020304" pitchFamily="18" charset="0"/>
              </a:rPr>
              <a:t>Transmitter Module</a:t>
            </a:r>
            <a:endParaRPr lang="en-IN" dirty="0"/>
          </a:p>
        </p:txBody>
      </p:sp>
      <p:sp>
        <p:nvSpPr>
          <p:cNvPr id="3" name="Content Placeholder 2"/>
          <p:cNvSpPr>
            <a:spLocks noGrp="1"/>
          </p:cNvSpPr>
          <p:nvPr>
            <p:ph idx="1"/>
          </p:nvPr>
        </p:nvSpPr>
        <p:spPr>
          <a:xfrm>
            <a:off x="838200" y="1092199"/>
            <a:ext cx="10515600" cy="5084764"/>
          </a:xfrm>
        </p:spPr>
        <p:txBody>
          <a:bodyPr>
            <a:normAutofit lnSpcReduction="10000"/>
          </a:bodyPr>
          <a:lstStyle/>
          <a:p>
            <a:pPr algn="just"/>
            <a:r>
              <a:rPr lang="en-IN" dirty="0">
                <a:latin typeface="Times New Roman" panose="02020603050405020304" pitchFamily="18" charset="0"/>
                <a:cs typeface="Times New Roman" panose="02020603050405020304" pitchFamily="18" charset="0"/>
              </a:rPr>
              <a:t>In the figure, current flowing through the resistor (R) depends only on the input voltage and does not depend on load resistance</a:t>
            </a:r>
          </a:p>
          <a:p>
            <a:pPr algn="just"/>
            <a:r>
              <a:rPr lang="en-IN" dirty="0">
                <a:latin typeface="Times New Roman" panose="02020603050405020304" pitchFamily="18" charset="0"/>
                <a:cs typeface="Times New Roman" panose="02020603050405020304" pitchFamily="18" charset="0"/>
              </a:rPr>
              <a:t>When temperature  varies, the feedback signal obtained from a photodiode helps to stabilize the average output power by changing the bias current</a:t>
            </a:r>
          </a:p>
          <a:p>
            <a:pPr marL="0" indent="0" algn="just">
              <a:buNone/>
            </a:pPr>
            <a:r>
              <a:rPr lang="en-IN" dirty="0">
                <a:solidFill>
                  <a:srgbClr val="FF0000"/>
                </a:solidFill>
                <a:latin typeface="Times New Roman" panose="02020603050405020304" pitchFamily="18" charset="0"/>
                <a:cs typeface="Times New Roman" panose="02020603050405020304" pitchFamily="18" charset="0"/>
              </a:rPr>
              <a:t>Modulation Circuit</a:t>
            </a:r>
          </a:p>
          <a:p>
            <a:pPr algn="just"/>
            <a:r>
              <a:rPr lang="en-IN" dirty="0">
                <a:latin typeface="Times New Roman" panose="02020603050405020304" pitchFamily="18" charset="0"/>
                <a:cs typeface="Times New Roman" panose="02020603050405020304" pitchFamily="18" charset="0"/>
              </a:rPr>
              <a:t>Modulation is controlled by changing the driving current from the bias level to maximum</a:t>
            </a:r>
          </a:p>
          <a:p>
            <a:pPr algn="just"/>
            <a:r>
              <a:rPr lang="en-IN" dirty="0">
                <a:latin typeface="Times New Roman" panose="02020603050405020304" pitchFamily="18" charset="0"/>
                <a:cs typeface="Times New Roman" panose="02020603050405020304" pitchFamily="18" charset="0"/>
              </a:rPr>
              <a:t>When data are represented by a voltage greater than V</a:t>
            </a:r>
            <a:r>
              <a:rPr lang="en-IN" baseline="-25000" dirty="0">
                <a:latin typeface="Times New Roman" panose="02020603050405020304" pitchFamily="18" charset="0"/>
                <a:cs typeface="Times New Roman" panose="02020603050405020304" pitchFamily="18" charset="0"/>
              </a:rPr>
              <a:t>BB</a:t>
            </a:r>
            <a:r>
              <a:rPr lang="en-IN" dirty="0">
                <a:latin typeface="Times New Roman" panose="02020603050405020304" pitchFamily="18" charset="0"/>
                <a:cs typeface="Times New Roman" panose="02020603050405020304" pitchFamily="18" charset="0"/>
              </a:rPr>
              <a:t>, Q</a:t>
            </a:r>
            <a:r>
              <a:rPr lang="en-IN" baseline="-25000"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 conducts the current and hence laser diode is off</a:t>
            </a:r>
          </a:p>
          <a:p>
            <a:pPr algn="just"/>
            <a:r>
              <a:rPr lang="en-IN" dirty="0">
                <a:latin typeface="Times New Roman" panose="02020603050405020304" pitchFamily="18" charset="0"/>
                <a:cs typeface="Times New Roman" panose="02020603050405020304" pitchFamily="18" charset="0"/>
              </a:rPr>
              <a:t>When data are represented by a voltage less than V</a:t>
            </a:r>
            <a:r>
              <a:rPr lang="en-IN" baseline="-25000" dirty="0">
                <a:latin typeface="Times New Roman" panose="02020603050405020304" pitchFamily="18" charset="0"/>
                <a:cs typeface="Times New Roman" panose="02020603050405020304" pitchFamily="18" charset="0"/>
              </a:rPr>
              <a:t>BB</a:t>
            </a:r>
            <a:r>
              <a:rPr lang="en-IN" dirty="0">
                <a:latin typeface="Times New Roman" panose="02020603050405020304" pitchFamily="18" charset="0"/>
                <a:cs typeface="Times New Roman" panose="02020603050405020304" pitchFamily="18" charset="0"/>
              </a:rPr>
              <a:t>, Q</a:t>
            </a:r>
            <a:r>
              <a:rPr lang="en-IN" baseline="-25000"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 conducts the current and hence laser diode is on</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DF6F7750-52C0-444D-80CA-C880604AFDAC}"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68</a:t>
            </a:fld>
            <a:endParaRPr lang="en-IN"/>
          </a:p>
        </p:txBody>
      </p:sp>
    </p:spTree>
    <p:extLst>
      <p:ext uri="{BB962C8B-B14F-4D97-AF65-F5344CB8AC3E}">
        <p14:creationId xmlns:p14="http://schemas.microsoft.com/office/powerpoint/2010/main" val="9477529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212"/>
            <a:ext cx="10515600" cy="739775"/>
          </a:xfrm>
        </p:spPr>
        <p:txBody>
          <a:bodyPr/>
          <a:lstStyle/>
          <a:p>
            <a:r>
              <a:rPr lang="en-IN" b="1" dirty="0">
                <a:latin typeface="Times New Roman" panose="02020603050405020304" pitchFamily="18" charset="0"/>
                <a:cs typeface="Times New Roman" panose="02020603050405020304" pitchFamily="18" charset="0"/>
              </a:rPr>
              <a:t>Transmitter Module</a:t>
            </a:r>
            <a:endParaRPr lang="en-IN" dirty="0"/>
          </a:p>
        </p:txBody>
      </p:sp>
      <p:sp>
        <p:nvSpPr>
          <p:cNvPr id="3" name="Content Placeholder 2"/>
          <p:cNvSpPr>
            <a:spLocks noGrp="1"/>
          </p:cNvSpPr>
          <p:nvPr>
            <p:ph idx="1"/>
          </p:nvPr>
        </p:nvSpPr>
        <p:spPr>
          <a:xfrm>
            <a:off x="838200" y="1092199"/>
            <a:ext cx="6843200" cy="5084764"/>
          </a:xfrm>
        </p:spPr>
        <p:txBody>
          <a:bodyPr>
            <a:normAutofit/>
          </a:bodyPr>
          <a:lstStyle/>
          <a:p>
            <a:pPr algn="just"/>
            <a:r>
              <a:rPr lang="en-IN" dirty="0">
                <a:latin typeface="Times New Roman" panose="02020603050405020304" pitchFamily="18" charset="0"/>
                <a:cs typeface="Times New Roman" panose="02020603050405020304" pitchFamily="18" charset="0"/>
              </a:rPr>
              <a:t>V</a:t>
            </a:r>
            <a:r>
              <a:rPr lang="en-IN" baseline="-25000" dirty="0">
                <a:latin typeface="Times New Roman" panose="02020603050405020304" pitchFamily="18" charset="0"/>
                <a:cs typeface="Times New Roman" panose="02020603050405020304" pitchFamily="18" charset="0"/>
              </a:rPr>
              <a:t>BB</a:t>
            </a:r>
            <a:r>
              <a:rPr lang="en-IN" dirty="0">
                <a:latin typeface="Times New Roman" panose="02020603050405020304" pitchFamily="18" charset="0"/>
                <a:cs typeface="Times New Roman" panose="02020603050405020304" pitchFamily="18" charset="0"/>
              </a:rPr>
              <a:t> at ±400mV and proper design of Q</a:t>
            </a:r>
            <a:r>
              <a:rPr lang="en-IN" baseline="-25000" dirty="0">
                <a:latin typeface="Times New Roman" panose="02020603050405020304" pitchFamily="18" charset="0"/>
                <a:cs typeface="Times New Roman" panose="02020603050405020304" pitchFamily="18" charset="0"/>
              </a:rPr>
              <a:t>3</a:t>
            </a:r>
            <a:r>
              <a:rPr lang="en-IN" dirty="0">
                <a:latin typeface="Times New Roman" panose="02020603050405020304" pitchFamily="18" charset="0"/>
                <a:cs typeface="Times New Roman" panose="02020603050405020304" pitchFamily="18" charset="0"/>
              </a:rPr>
              <a:t> keep transistor Q</a:t>
            </a:r>
            <a:r>
              <a:rPr lang="en-IN" baseline="-25000"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 and Q</a:t>
            </a:r>
            <a:r>
              <a:rPr lang="en-IN" baseline="-25000"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 from saturation</a:t>
            </a:r>
          </a:p>
          <a:p>
            <a:pPr lvl="1" algn="just"/>
            <a:r>
              <a:rPr lang="en-IN" dirty="0">
                <a:latin typeface="Times New Roman" panose="02020603050405020304" pitchFamily="18" charset="0"/>
                <a:cs typeface="Times New Roman" panose="02020603050405020304" pitchFamily="18" charset="0"/>
              </a:rPr>
              <a:t>Signal as small as 800mV switches the gate from logic 1 to 0</a:t>
            </a:r>
          </a:p>
          <a:p>
            <a:pPr lvl="1" algn="just"/>
            <a:r>
              <a:rPr lang="en-IN" dirty="0">
                <a:latin typeface="Times New Roman" panose="02020603050405020304" pitchFamily="18" charset="0"/>
                <a:cs typeface="Times New Roman" panose="02020603050405020304" pitchFamily="18" charset="0"/>
              </a:rPr>
              <a:t>Switching between transistors Q</a:t>
            </a:r>
            <a:r>
              <a:rPr lang="en-IN" baseline="-25000"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 and Q</a:t>
            </a:r>
            <a:r>
              <a:rPr lang="en-IN" baseline="-25000"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 occurs very fast</a:t>
            </a:r>
          </a:p>
          <a:p>
            <a:pPr algn="just"/>
            <a:r>
              <a:rPr lang="en-IN" dirty="0">
                <a:latin typeface="Times New Roman" panose="02020603050405020304" pitchFamily="18" charset="0"/>
                <a:cs typeface="Times New Roman" panose="02020603050405020304" pitchFamily="18" charset="0"/>
              </a:rPr>
              <a:t>Q</a:t>
            </a:r>
            <a:r>
              <a:rPr lang="en-IN" baseline="-25000" dirty="0">
                <a:latin typeface="Times New Roman" panose="02020603050405020304" pitchFamily="18" charset="0"/>
                <a:cs typeface="Times New Roman" panose="02020603050405020304" pitchFamily="18" charset="0"/>
              </a:rPr>
              <a:t>3 </a:t>
            </a:r>
            <a:r>
              <a:rPr lang="en-IN" dirty="0">
                <a:latin typeface="Times New Roman" panose="02020603050405020304" pitchFamily="18" charset="0"/>
                <a:cs typeface="Times New Roman" panose="02020603050405020304" pitchFamily="18" charset="0"/>
              </a:rPr>
              <a:t> can be controlled by </a:t>
            </a:r>
            <a:r>
              <a:rPr lang="en-IN" dirty="0" err="1">
                <a:latin typeface="Times New Roman" panose="02020603050405020304" pitchFamily="18" charset="0"/>
                <a:cs typeface="Times New Roman" panose="02020603050405020304" pitchFamily="18" charset="0"/>
              </a:rPr>
              <a:t>V</a:t>
            </a:r>
            <a:r>
              <a:rPr lang="en-IN" baseline="-25000" dirty="0" err="1">
                <a:latin typeface="Times New Roman" panose="02020603050405020304" pitchFamily="18" charset="0"/>
                <a:cs typeface="Times New Roman" panose="02020603050405020304" pitchFamily="18" charset="0"/>
              </a:rPr>
              <a:t>drive</a:t>
            </a:r>
            <a:endParaRPr lang="en-IN" baseline="-25000"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This is necessary because stabilizing the bias current is not enough, as this characteristics actually represents output power only when </a:t>
            </a:r>
            <a:r>
              <a:rPr lang="en-IN" dirty="0" err="1">
                <a:latin typeface="Times New Roman" panose="02020603050405020304" pitchFamily="18" charset="0"/>
                <a:cs typeface="Times New Roman" panose="02020603050405020304" pitchFamily="18" charset="0"/>
              </a:rPr>
              <a:t>no.of</a:t>
            </a:r>
            <a:r>
              <a:rPr lang="en-IN" dirty="0">
                <a:latin typeface="Times New Roman" panose="02020603050405020304" pitchFamily="18" charset="0"/>
                <a:cs typeface="Times New Roman" panose="02020603050405020304" pitchFamily="18" charset="0"/>
              </a:rPr>
              <a:t> 1’s and 0’s are equal</a:t>
            </a:r>
          </a:p>
          <a:p>
            <a:pPr algn="just"/>
            <a:r>
              <a:rPr lang="en-IN" dirty="0">
                <a:latin typeface="Times New Roman" panose="02020603050405020304" pitchFamily="18" charset="0"/>
                <a:cs typeface="Times New Roman" panose="02020603050405020304" pitchFamily="18" charset="0"/>
              </a:rPr>
              <a:t>This is referred as 50% duty cycle</a:t>
            </a:r>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AAFECDD4-18F7-4993-A0BB-D46C0868BF7C}"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69</a:t>
            </a:fld>
            <a:endParaRPr lang="en-IN"/>
          </a:p>
        </p:txBody>
      </p:sp>
      <p:pic>
        <p:nvPicPr>
          <p:cNvPr id="8" name="Picture 7"/>
          <p:cNvPicPr>
            <a:picLocks noChangeAspect="1"/>
          </p:cNvPicPr>
          <p:nvPr/>
        </p:nvPicPr>
        <p:blipFill>
          <a:blip r:embed="rId4"/>
          <a:stretch>
            <a:fillRect/>
          </a:stretch>
        </p:blipFill>
        <p:spPr>
          <a:xfrm>
            <a:off x="7681400" y="1090013"/>
            <a:ext cx="3672400" cy="4722423"/>
          </a:xfrm>
          <a:prstGeom prst="rect">
            <a:avLst/>
          </a:prstGeom>
        </p:spPr>
      </p:pic>
    </p:spTree>
    <p:extLst>
      <p:ext uri="{BB962C8B-B14F-4D97-AF65-F5344CB8AC3E}">
        <p14:creationId xmlns:p14="http://schemas.microsoft.com/office/powerpoint/2010/main" val="356474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3362"/>
            <a:ext cx="10515600" cy="625475"/>
          </a:xfrm>
        </p:spPr>
        <p:txBody>
          <a:bodyPr>
            <a:normAutofit fontScale="90000"/>
          </a:bodyPr>
          <a:lstStyle/>
          <a:p>
            <a:r>
              <a:rPr lang="en-IN" b="1" dirty="0">
                <a:latin typeface="Times New Roman" panose="02020603050405020304" pitchFamily="18" charset="0"/>
                <a:cs typeface="Times New Roman" panose="02020603050405020304" pitchFamily="18" charset="0"/>
              </a:rPr>
              <a:t>LED Structures- Surface Emitter</a:t>
            </a:r>
            <a:endParaRPr lang="en-IN" dirty="0"/>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A48B568C-BB12-4512-8F6B-C36CABE99EAE}"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7</a:t>
            </a:fld>
            <a:endParaRPr lang="en-IN"/>
          </a:p>
        </p:txBody>
      </p:sp>
      <p:pic>
        <p:nvPicPr>
          <p:cNvPr id="7" name="Picture 6"/>
          <p:cNvPicPr>
            <a:picLocks noChangeAspect="1"/>
          </p:cNvPicPr>
          <p:nvPr/>
        </p:nvPicPr>
        <p:blipFill>
          <a:blip r:embed="rId4"/>
          <a:stretch>
            <a:fillRect/>
          </a:stretch>
        </p:blipFill>
        <p:spPr>
          <a:xfrm>
            <a:off x="1097741" y="1092199"/>
            <a:ext cx="9996518" cy="4940301"/>
          </a:xfrm>
          <a:prstGeom prst="rect">
            <a:avLst/>
          </a:prstGeom>
        </p:spPr>
      </p:pic>
    </p:spTree>
    <p:extLst>
      <p:ext uri="{BB962C8B-B14F-4D97-AF65-F5344CB8AC3E}">
        <p14:creationId xmlns:p14="http://schemas.microsoft.com/office/powerpoint/2010/main" val="36635669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646607" y="1471612"/>
            <a:ext cx="6814893" cy="3973513"/>
          </a:xfrm>
          <a:prstGeom prst="rect">
            <a:avLst/>
          </a:prstGeom>
        </p:spPr>
      </p:pic>
      <p:sp>
        <p:nvSpPr>
          <p:cNvPr id="2" name="Title 1"/>
          <p:cNvSpPr>
            <a:spLocks noGrp="1"/>
          </p:cNvSpPr>
          <p:nvPr>
            <p:ph type="title"/>
          </p:nvPr>
        </p:nvSpPr>
        <p:spPr>
          <a:xfrm>
            <a:off x="838200" y="176212"/>
            <a:ext cx="10515600" cy="739775"/>
          </a:xfrm>
        </p:spPr>
        <p:txBody>
          <a:bodyPr/>
          <a:lstStyle/>
          <a:p>
            <a:r>
              <a:rPr lang="en-IN" b="1" dirty="0">
                <a:latin typeface="Times New Roman" panose="02020603050405020304" pitchFamily="18" charset="0"/>
                <a:cs typeface="Times New Roman" panose="02020603050405020304" pitchFamily="18" charset="0"/>
              </a:rPr>
              <a:t>Transmitter Module</a:t>
            </a:r>
            <a:endParaRPr lang="en-IN" dirty="0"/>
          </a:p>
        </p:txBody>
      </p:sp>
      <p:sp>
        <p:nvSpPr>
          <p:cNvPr id="3" name="Content Placeholder 2"/>
          <p:cNvSpPr>
            <a:spLocks noGrp="1"/>
          </p:cNvSpPr>
          <p:nvPr>
            <p:ph idx="1"/>
          </p:nvPr>
        </p:nvSpPr>
        <p:spPr>
          <a:xfrm>
            <a:off x="114300" y="915987"/>
            <a:ext cx="6159500" cy="5084764"/>
          </a:xfrm>
        </p:spPr>
        <p:txBody>
          <a:bodyPr>
            <a:normAutofit lnSpcReduction="10000"/>
          </a:bodyPr>
          <a:lstStyle/>
          <a:p>
            <a:pPr algn="just"/>
            <a:r>
              <a:rPr lang="en-IN" dirty="0">
                <a:latin typeface="Times New Roman" panose="02020603050405020304" pitchFamily="18" charset="0"/>
                <a:cs typeface="Times New Roman" panose="02020603050405020304" pitchFamily="18" charset="0"/>
              </a:rPr>
              <a:t>Another important concern is control of extinction or on-off ratio</a:t>
            </a:r>
          </a:p>
          <a:p>
            <a:pPr algn="just"/>
            <a:r>
              <a:rPr lang="en-IN" dirty="0">
                <a:latin typeface="Times New Roman" panose="02020603050405020304" pitchFamily="18" charset="0"/>
                <a:cs typeface="Times New Roman" panose="02020603050405020304" pitchFamily="18" charset="0"/>
              </a:rPr>
              <a:t>It is the ration of max to min light power representing logic 1 and logic 0</a:t>
            </a:r>
          </a:p>
          <a:p>
            <a:pPr algn="just"/>
            <a:r>
              <a:rPr lang="en-IN" dirty="0">
                <a:latin typeface="Times New Roman" panose="02020603050405020304" pitchFamily="18" charset="0"/>
                <a:cs typeface="Times New Roman" panose="02020603050405020304" pitchFamily="18" charset="0"/>
              </a:rPr>
              <a:t>It is controlled by varying current and can be done automatically</a:t>
            </a:r>
          </a:p>
          <a:p>
            <a:pPr algn="just"/>
            <a:r>
              <a:rPr lang="en-IN" dirty="0">
                <a:latin typeface="Times New Roman" panose="02020603050405020304" pitchFamily="18" charset="0"/>
                <a:cs typeface="Times New Roman" panose="02020603050405020304" pitchFamily="18" charset="0"/>
              </a:rPr>
              <a:t>Given circuit</a:t>
            </a:r>
          </a:p>
          <a:p>
            <a:pPr lvl="1" algn="just"/>
            <a:r>
              <a:rPr lang="en-IN" dirty="0">
                <a:latin typeface="Times New Roman" panose="02020603050405020304" pitchFamily="18" charset="0"/>
                <a:cs typeface="Times New Roman" panose="02020603050405020304" pitchFamily="18" charset="0"/>
              </a:rPr>
              <a:t>Stabilizes the average power by changing the bias current to compensate for aging and temperature induced variations</a:t>
            </a:r>
          </a:p>
          <a:p>
            <a:pPr lvl="1" algn="just"/>
            <a:r>
              <a:rPr lang="en-IN" dirty="0">
                <a:latin typeface="Times New Roman" panose="02020603050405020304" pitchFamily="18" charset="0"/>
                <a:cs typeface="Times New Roman" panose="02020603050405020304" pitchFamily="18" charset="0"/>
              </a:rPr>
              <a:t>Compensates for fluctuations in output light power caused by variations of the duty cycle when driving changes</a:t>
            </a:r>
          </a:p>
        </p:txBody>
      </p:sp>
      <p:pic>
        <p:nvPicPr>
          <p:cNvPr id="4" name="Picture 1"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DD76D04B-A854-4415-B057-771C14D77BBD}"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70</a:t>
            </a:fld>
            <a:endParaRPr lang="en-IN"/>
          </a:p>
        </p:txBody>
      </p:sp>
    </p:spTree>
    <p:extLst>
      <p:ext uri="{BB962C8B-B14F-4D97-AF65-F5344CB8AC3E}">
        <p14:creationId xmlns:p14="http://schemas.microsoft.com/office/powerpoint/2010/main" val="28832983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212"/>
            <a:ext cx="10515600" cy="739775"/>
          </a:xfrm>
        </p:spPr>
        <p:txBody>
          <a:bodyPr/>
          <a:lstStyle/>
          <a:p>
            <a:r>
              <a:rPr lang="en-IN" b="1" dirty="0">
                <a:latin typeface="Times New Roman" panose="02020603050405020304" pitchFamily="18" charset="0"/>
                <a:cs typeface="Times New Roman" panose="02020603050405020304" pitchFamily="18" charset="0"/>
              </a:rPr>
              <a:t>Transmitter Module</a:t>
            </a:r>
            <a:endParaRPr lang="en-IN" dirty="0"/>
          </a:p>
        </p:txBody>
      </p:sp>
      <p:sp>
        <p:nvSpPr>
          <p:cNvPr id="3" name="Content Placeholder 2"/>
          <p:cNvSpPr>
            <a:spLocks noGrp="1"/>
          </p:cNvSpPr>
          <p:nvPr>
            <p:ph idx="1"/>
          </p:nvPr>
        </p:nvSpPr>
        <p:spPr>
          <a:xfrm>
            <a:off x="838200" y="915987"/>
            <a:ext cx="10655300" cy="5260976"/>
          </a:xfrm>
        </p:spPr>
        <p:txBody>
          <a:bodyPr>
            <a:normAutofit lnSpcReduction="10000"/>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Controlling and Monitoring circuits</a:t>
            </a:r>
          </a:p>
          <a:p>
            <a:pPr algn="just"/>
            <a:r>
              <a:rPr lang="en-IN" dirty="0">
                <a:latin typeface="Times New Roman" panose="02020603050405020304" pitchFamily="18" charset="0"/>
                <a:cs typeface="Times New Roman" panose="02020603050405020304" pitchFamily="18" charset="0"/>
              </a:rPr>
              <a:t>Transmitter disable signal allow the user to shut down the transmitter while keeping the module in the stand by mode</a:t>
            </a:r>
          </a:p>
          <a:p>
            <a:pPr algn="just"/>
            <a:r>
              <a:rPr lang="en-IN" dirty="0">
                <a:latin typeface="Times New Roman" panose="02020603050405020304" pitchFamily="18" charset="0"/>
                <a:cs typeface="Times New Roman" panose="02020603050405020304" pitchFamily="18" charset="0"/>
              </a:rPr>
              <a:t>This can be done by placing high voltage signal at the base of transistor Q</a:t>
            </a:r>
            <a:r>
              <a:rPr lang="en-IN" baseline="-25000" dirty="0">
                <a:latin typeface="Times New Roman" panose="02020603050405020304" pitchFamily="18" charset="0"/>
                <a:cs typeface="Times New Roman" panose="02020603050405020304" pitchFamily="18" charset="0"/>
              </a:rPr>
              <a:t>1</a:t>
            </a:r>
          </a:p>
          <a:p>
            <a:pPr algn="just"/>
            <a:r>
              <a:rPr lang="en-IN" dirty="0">
                <a:latin typeface="Times New Roman" panose="02020603050405020304" pitchFamily="18" charset="0"/>
                <a:cs typeface="Times New Roman" panose="02020603050405020304" pitchFamily="18" charset="0"/>
              </a:rPr>
              <a:t>Voltage across R</a:t>
            </a:r>
            <a:r>
              <a:rPr lang="en-IN" baseline="-25000"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 and R</a:t>
            </a:r>
            <a:r>
              <a:rPr lang="en-IN" baseline="-25000"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 allow the user to receive the bias and modulation monitoring signals </a:t>
            </a:r>
          </a:p>
          <a:p>
            <a:pPr algn="just"/>
            <a:r>
              <a:rPr lang="en-IN" dirty="0">
                <a:latin typeface="Times New Roman" panose="02020603050405020304" pitchFamily="18" charset="0"/>
                <a:cs typeface="Times New Roman" panose="02020603050405020304" pitchFamily="18" charset="0"/>
              </a:rPr>
              <a:t>Photocurrent produced by PD shows whether LD is working</a:t>
            </a:r>
          </a:p>
          <a:p>
            <a:pPr algn="just"/>
            <a:r>
              <a:rPr lang="en-IN" dirty="0">
                <a:latin typeface="Times New Roman" panose="02020603050405020304" pitchFamily="18" charset="0"/>
                <a:cs typeface="Times New Roman" panose="02020603050405020304" pitchFamily="18" charset="0"/>
              </a:rPr>
              <a:t>Monitoring signal enables the user to troubleshoot the transmitter</a:t>
            </a:r>
          </a:p>
          <a:p>
            <a:pPr algn="just"/>
            <a:r>
              <a:rPr lang="en-IN" dirty="0">
                <a:latin typeface="Times New Roman" panose="02020603050405020304" pitchFamily="18" charset="0"/>
                <a:cs typeface="Times New Roman" panose="02020603050405020304" pitchFamily="18" charset="0"/>
              </a:rPr>
              <a:t>Signal from temperature sensor helps to monitor entire ambient temperature</a:t>
            </a:r>
          </a:p>
          <a:p>
            <a:pPr algn="just"/>
            <a:r>
              <a:rPr lang="en-IN" dirty="0">
                <a:latin typeface="Times New Roman" panose="02020603050405020304" pitchFamily="18" charset="0"/>
                <a:cs typeface="Times New Roman" panose="02020603050405020304" pitchFamily="18" charset="0"/>
              </a:rPr>
              <a:t>Output also provide alarm to signal if any monitored parameters deviate</a:t>
            </a:r>
          </a:p>
          <a:p>
            <a:pPr algn="just"/>
            <a:endParaRPr lang="en-IN" dirty="0">
              <a:latin typeface="Times New Roman" panose="02020603050405020304" pitchFamily="18" charset="0"/>
              <a:cs typeface="Times New Roman" panose="02020603050405020304" pitchFamily="18" charset="0"/>
            </a:endParaRPr>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D9A7101E-C3F9-4F7A-BA72-793B4303C1FF}"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71</a:t>
            </a:fld>
            <a:endParaRPr lang="en-IN"/>
          </a:p>
        </p:txBody>
      </p:sp>
    </p:spTree>
    <p:extLst>
      <p:ext uri="{BB962C8B-B14F-4D97-AF65-F5344CB8AC3E}">
        <p14:creationId xmlns:p14="http://schemas.microsoft.com/office/powerpoint/2010/main" val="29919979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C608D-927D-4AF4-ACD0-98A9304BB55D}"/>
              </a:ext>
            </a:extLst>
          </p:cNvPr>
          <p:cNvSpPr>
            <a:spLocks noGrp="1"/>
          </p:cNvSpPr>
          <p:nvPr>
            <p:ph type="title"/>
          </p:nvPr>
        </p:nvSpPr>
        <p:spPr>
          <a:xfrm>
            <a:off x="838200" y="365126"/>
            <a:ext cx="10515600" cy="42752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49816A9-39D3-4AE4-8817-366D62008104}"/>
              </a:ext>
            </a:extLst>
          </p:cNvPr>
          <p:cNvSpPr>
            <a:spLocks noGrp="1"/>
          </p:cNvSpPr>
          <p:nvPr>
            <p:ph idx="1"/>
          </p:nvPr>
        </p:nvSpPr>
        <p:spPr>
          <a:xfrm>
            <a:off x="838200" y="1470991"/>
            <a:ext cx="10515600" cy="4282802"/>
          </a:xfrm>
        </p:spPr>
        <p:txBody>
          <a:bodyPr>
            <a:normAutofit/>
          </a:bodyPr>
          <a:lstStyle/>
          <a:p>
            <a:pPr marL="0" indent="0">
              <a:buNone/>
            </a:pPr>
            <a:r>
              <a:rPr lang="en-IN" sz="3200" b="1" dirty="0">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Ø"/>
            </a:pPr>
            <a:endParaRPr lang="en-IN" sz="32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4837AC6-5654-43AD-88CB-C0E3EDB5D9A1}"/>
              </a:ext>
            </a:extLst>
          </p:cNvPr>
          <p:cNvSpPr>
            <a:spLocks noGrp="1"/>
          </p:cNvSpPr>
          <p:nvPr>
            <p:ph type="dt" sz="half" idx="10"/>
          </p:nvPr>
        </p:nvSpPr>
        <p:spPr>
          <a:xfrm>
            <a:off x="838200" y="6356351"/>
            <a:ext cx="2743200" cy="332292"/>
          </a:xfrm>
        </p:spPr>
        <p:txBody>
          <a:bodyPr/>
          <a:lstStyle/>
          <a:p>
            <a:fld id="{E6E40D38-6864-481F-8BB4-BCD8E8958C1D}" type="datetime1">
              <a:rPr lang="en-IN" smtClean="0"/>
              <a:t>21-08-2020</a:t>
            </a:fld>
            <a:endParaRPr lang="en-IN"/>
          </a:p>
        </p:txBody>
      </p:sp>
      <p:sp>
        <p:nvSpPr>
          <p:cNvPr id="5" name="Slide Number Placeholder 4">
            <a:extLst>
              <a:ext uri="{FF2B5EF4-FFF2-40B4-BE49-F238E27FC236}">
                <a16:creationId xmlns:a16="http://schemas.microsoft.com/office/drawing/2014/main" id="{8AF05D36-2068-4221-8704-E362B6C16B42}"/>
              </a:ext>
            </a:extLst>
          </p:cNvPr>
          <p:cNvSpPr>
            <a:spLocks noGrp="1"/>
          </p:cNvSpPr>
          <p:nvPr>
            <p:ph type="sldNum" sz="quarter" idx="12"/>
          </p:nvPr>
        </p:nvSpPr>
        <p:spPr>
          <a:xfrm>
            <a:off x="8610600" y="6356351"/>
            <a:ext cx="2743200" cy="332292"/>
          </a:xfrm>
        </p:spPr>
        <p:txBody>
          <a:bodyPr/>
          <a:lstStyle/>
          <a:p>
            <a:fld id="{4E80FB81-280C-4A6D-BD2E-A204E96A7A94}" type="slidenum">
              <a:rPr lang="en-IN" smtClean="0"/>
              <a:t>72</a:t>
            </a:fld>
            <a:endParaRPr lang="en-IN"/>
          </a:p>
        </p:txBody>
      </p:sp>
      <p:graphicFrame>
        <p:nvGraphicFramePr>
          <p:cNvPr id="6" name="Table 5">
            <a:extLst>
              <a:ext uri="{FF2B5EF4-FFF2-40B4-BE49-F238E27FC236}">
                <a16:creationId xmlns:a16="http://schemas.microsoft.com/office/drawing/2014/main" id="{D7769302-54FF-4345-B1D0-8896C8DED967}"/>
              </a:ext>
            </a:extLst>
          </p:cNvPr>
          <p:cNvGraphicFramePr>
            <a:graphicFrameLocks noGrp="1"/>
          </p:cNvGraphicFramePr>
          <p:nvPr>
            <p:extLst>
              <p:ext uri="{D42A27DB-BD31-4B8C-83A1-F6EECF244321}">
                <p14:modId xmlns:p14="http://schemas.microsoft.com/office/powerpoint/2010/main" val="1753279096"/>
              </p:ext>
            </p:extLst>
          </p:nvPr>
        </p:nvGraphicFramePr>
        <p:xfrm>
          <a:off x="1204292" y="2190260"/>
          <a:ext cx="9026386" cy="804731"/>
        </p:xfrm>
        <a:graphic>
          <a:graphicData uri="http://schemas.openxmlformats.org/drawingml/2006/table">
            <a:tbl>
              <a:tblPr/>
              <a:tblGrid>
                <a:gridCol w="9026386">
                  <a:extLst>
                    <a:ext uri="{9D8B030D-6E8A-4147-A177-3AD203B41FA5}">
                      <a16:colId xmlns:a16="http://schemas.microsoft.com/office/drawing/2014/main" val="2804936942"/>
                    </a:ext>
                  </a:extLst>
                </a:gridCol>
              </a:tblGrid>
              <a:tr h="804731">
                <a:tc>
                  <a:txBody>
                    <a:bodyPr/>
                    <a:lstStyle/>
                    <a:p>
                      <a:pPr marL="342900" indent="-342900" algn="just" fontAlgn="b">
                        <a:buFont typeface="Wingdings" panose="05000000000000000000" pitchFamily="2" charset="2"/>
                        <a:buChar char="Ø"/>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Keiser G, “Optical Fiber Communication ”, 5th Edition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7202286"/>
                  </a:ext>
                </a:extLst>
              </a:tr>
            </a:tbl>
          </a:graphicData>
        </a:graphic>
      </p:graphicFrame>
      <p:graphicFrame>
        <p:nvGraphicFramePr>
          <p:cNvPr id="7" name="Table 6">
            <a:extLst>
              <a:ext uri="{FF2B5EF4-FFF2-40B4-BE49-F238E27FC236}">
                <a16:creationId xmlns:a16="http://schemas.microsoft.com/office/drawing/2014/main" id="{E80037F4-26A8-453C-A752-04618930906F}"/>
              </a:ext>
            </a:extLst>
          </p:cNvPr>
          <p:cNvGraphicFramePr>
            <a:graphicFrameLocks noGrp="1"/>
          </p:cNvGraphicFramePr>
          <p:nvPr>
            <p:extLst>
              <p:ext uri="{D42A27DB-BD31-4B8C-83A1-F6EECF244321}">
                <p14:modId xmlns:p14="http://schemas.microsoft.com/office/powerpoint/2010/main" val="3760681940"/>
              </p:ext>
            </p:extLst>
          </p:nvPr>
        </p:nvGraphicFramePr>
        <p:xfrm>
          <a:off x="1204292" y="3290190"/>
          <a:ext cx="9026386" cy="1374575"/>
        </p:xfrm>
        <a:graphic>
          <a:graphicData uri="http://schemas.openxmlformats.org/drawingml/2006/table">
            <a:tbl>
              <a:tblPr/>
              <a:tblGrid>
                <a:gridCol w="9026386">
                  <a:extLst>
                    <a:ext uri="{9D8B030D-6E8A-4147-A177-3AD203B41FA5}">
                      <a16:colId xmlns:a16="http://schemas.microsoft.com/office/drawing/2014/main" val="1381528587"/>
                    </a:ext>
                  </a:extLst>
                </a:gridCol>
              </a:tblGrid>
              <a:tr h="1374575">
                <a:tc>
                  <a:txBody>
                    <a:bodyPr/>
                    <a:lstStyle/>
                    <a:p>
                      <a:pPr marL="342900" indent="-342900" algn="just" fontAlgn="b">
                        <a:buFont typeface="Wingdings" panose="05000000000000000000" pitchFamily="2" charset="2"/>
                        <a:buChar char="Ø"/>
                      </a:pPr>
                      <a:r>
                        <a:rPr lang="en-US" sz="2400" b="0" i="0" u="none" strike="noStrike" dirty="0" err="1">
                          <a:solidFill>
                            <a:srgbClr val="000000"/>
                          </a:solidFill>
                          <a:effectLst/>
                          <a:latin typeface="Times New Roman" panose="02020603050405020304" pitchFamily="18" charset="0"/>
                        </a:rPr>
                        <a:t>Djafar.K</a:t>
                      </a:r>
                      <a:r>
                        <a:rPr lang="en-US" sz="2400" b="0" i="0" u="none" strike="noStrike" dirty="0">
                          <a:solidFill>
                            <a:srgbClr val="000000"/>
                          </a:solidFill>
                          <a:effectLst/>
                          <a:latin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rPr>
                        <a:t>Mynbaev</a:t>
                      </a:r>
                      <a:r>
                        <a:rPr lang="en-US" sz="2400" b="0" i="0" u="none" strike="noStrike" dirty="0">
                          <a:solidFill>
                            <a:srgbClr val="000000"/>
                          </a:solidFill>
                          <a:effectLst/>
                          <a:latin typeface="Times New Roman" panose="02020603050405020304" pitchFamily="18" charset="0"/>
                        </a:rPr>
                        <a:t> and Lowell and </a:t>
                      </a:r>
                      <a:r>
                        <a:rPr lang="en-US" sz="2400" b="0" i="0" u="none" strike="noStrike" dirty="0" err="1">
                          <a:solidFill>
                            <a:srgbClr val="000000"/>
                          </a:solidFill>
                          <a:effectLst/>
                          <a:latin typeface="Times New Roman" panose="02020603050405020304" pitchFamily="18" charset="0"/>
                        </a:rPr>
                        <a:t>Scheiner</a:t>
                      </a:r>
                      <a:r>
                        <a:rPr lang="en-US" sz="2400" b="0" i="0" u="none" strike="noStrike" dirty="0">
                          <a:solidFill>
                            <a:srgbClr val="000000"/>
                          </a:solidFill>
                          <a:effectLst/>
                          <a:latin typeface="Times New Roman" panose="02020603050405020304" pitchFamily="18" charset="0"/>
                        </a:rPr>
                        <a:t>, “Fiber Optic Communication Technology”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0468039"/>
                  </a:ext>
                </a:extLst>
              </a:tr>
            </a:tbl>
          </a:graphicData>
        </a:graphic>
      </p:graphicFrame>
    </p:spTree>
    <p:extLst>
      <p:ext uri="{BB962C8B-B14F-4D97-AF65-F5344CB8AC3E}">
        <p14:creationId xmlns:p14="http://schemas.microsoft.com/office/powerpoint/2010/main" val="598836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3362"/>
            <a:ext cx="10515600" cy="625475"/>
          </a:xfrm>
        </p:spPr>
        <p:txBody>
          <a:bodyPr>
            <a:normAutofit fontScale="90000"/>
          </a:bodyPr>
          <a:lstStyle/>
          <a:p>
            <a:r>
              <a:rPr lang="en-IN" b="1" dirty="0">
                <a:latin typeface="Times New Roman" panose="02020603050405020304" pitchFamily="18" charset="0"/>
                <a:cs typeface="Times New Roman" panose="02020603050405020304" pitchFamily="18" charset="0"/>
              </a:rPr>
              <a:t>LED Structures- Surface Emitter</a:t>
            </a:r>
            <a:endParaRPr lang="en-IN" dirty="0"/>
          </a:p>
        </p:txBody>
      </p:sp>
      <p:sp>
        <p:nvSpPr>
          <p:cNvPr id="3" name="Content Placeholder 2"/>
          <p:cNvSpPr>
            <a:spLocks noGrp="1"/>
          </p:cNvSpPr>
          <p:nvPr>
            <p:ph idx="1"/>
          </p:nvPr>
        </p:nvSpPr>
        <p:spPr>
          <a:xfrm>
            <a:off x="838200" y="1092199"/>
            <a:ext cx="10515600" cy="5084764"/>
          </a:xfrm>
        </p:spPr>
        <p:txBody>
          <a:bodyPr/>
          <a:lstStyle/>
          <a:p>
            <a:pPr algn="just"/>
            <a:r>
              <a:rPr lang="en-IN" dirty="0">
                <a:latin typeface="Times New Roman" panose="02020603050405020304" pitchFamily="18" charset="0"/>
                <a:cs typeface="Times New Roman" panose="02020603050405020304" pitchFamily="18" charset="0"/>
              </a:rPr>
              <a:t>The plane of the active light emitting region is oriented perpendicularly to the axis of the </a:t>
            </a:r>
            <a:r>
              <a:rPr lang="en-IN" dirty="0" err="1">
                <a:latin typeface="Times New Roman" panose="02020603050405020304" pitchFamily="18" charset="0"/>
                <a:cs typeface="Times New Roman" panose="02020603050405020304" pitchFamily="18" charset="0"/>
              </a:rPr>
              <a:t>fiber</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fiber</a:t>
            </a:r>
            <a:r>
              <a:rPr lang="en-IN" dirty="0">
                <a:latin typeface="Times New Roman" panose="02020603050405020304" pitchFamily="18" charset="0"/>
                <a:cs typeface="Times New Roman" panose="02020603050405020304" pitchFamily="18" charset="0"/>
              </a:rPr>
              <a:t> is cemented in the well etched in the substrate to accept the emitted light</a:t>
            </a:r>
          </a:p>
          <a:p>
            <a:pPr algn="just"/>
            <a:r>
              <a:rPr lang="en-IN" dirty="0">
                <a:latin typeface="Times New Roman" panose="02020603050405020304" pitchFamily="18" charset="0"/>
                <a:cs typeface="Times New Roman" panose="02020603050405020304" pitchFamily="18" charset="0"/>
              </a:rPr>
              <a:t>Circular active are is </a:t>
            </a:r>
            <a:r>
              <a:rPr lang="en-IN" dirty="0">
                <a:solidFill>
                  <a:srgbClr val="FF0000"/>
                </a:solidFill>
                <a:latin typeface="Times New Roman" panose="02020603050405020304" pitchFamily="18" charset="0"/>
                <a:cs typeface="Times New Roman" panose="02020603050405020304" pitchFamily="18" charset="0"/>
              </a:rPr>
              <a:t>50µm </a:t>
            </a:r>
            <a:r>
              <a:rPr lang="en-IN" dirty="0">
                <a:latin typeface="Times New Roman" panose="02020603050405020304" pitchFamily="18" charset="0"/>
                <a:cs typeface="Times New Roman" panose="02020603050405020304" pitchFamily="18" charset="0"/>
              </a:rPr>
              <a:t>in diameter and </a:t>
            </a:r>
            <a:r>
              <a:rPr lang="en-IN" dirty="0">
                <a:solidFill>
                  <a:srgbClr val="FF0000"/>
                </a:solidFill>
                <a:latin typeface="Times New Roman" panose="02020603050405020304" pitchFamily="18" charset="0"/>
                <a:cs typeface="Times New Roman" panose="02020603050405020304" pitchFamily="18" charset="0"/>
              </a:rPr>
              <a:t>2.5µm</a:t>
            </a:r>
            <a:r>
              <a:rPr lang="en-IN" dirty="0">
                <a:latin typeface="Times New Roman" panose="02020603050405020304" pitchFamily="18" charset="0"/>
                <a:cs typeface="Times New Roman" panose="02020603050405020304" pitchFamily="18" charset="0"/>
              </a:rPr>
              <a:t> in thickness</a:t>
            </a:r>
          </a:p>
          <a:p>
            <a:pPr algn="just"/>
            <a:r>
              <a:rPr lang="en-IN" dirty="0">
                <a:latin typeface="Times New Roman" panose="02020603050405020304" pitchFamily="18" charset="0"/>
                <a:cs typeface="Times New Roman" panose="02020603050405020304" pitchFamily="18" charset="0"/>
              </a:rPr>
              <a:t>Emission pattern is essentially isotropic with </a:t>
            </a:r>
            <a:r>
              <a:rPr lang="en-IN" dirty="0">
                <a:solidFill>
                  <a:srgbClr val="FF0000"/>
                </a:solidFill>
                <a:latin typeface="Times New Roman" panose="02020603050405020304" pitchFamily="18" charset="0"/>
                <a:cs typeface="Times New Roman" panose="02020603050405020304" pitchFamily="18" charset="0"/>
              </a:rPr>
              <a:t>120°</a:t>
            </a:r>
            <a:r>
              <a:rPr lang="en-IN" dirty="0">
                <a:latin typeface="Times New Roman" panose="02020603050405020304" pitchFamily="18" charset="0"/>
                <a:cs typeface="Times New Roman" panose="02020603050405020304" pitchFamily="18" charset="0"/>
              </a:rPr>
              <a:t> half power beam width</a:t>
            </a:r>
          </a:p>
          <a:p>
            <a:pPr algn="just"/>
            <a:r>
              <a:rPr lang="en-IN" dirty="0">
                <a:latin typeface="Times New Roman" panose="02020603050405020304" pitchFamily="18" charset="0"/>
                <a:cs typeface="Times New Roman" panose="02020603050405020304" pitchFamily="18" charset="0"/>
              </a:rPr>
              <a:t>Isotropic pattern from surface emitter is called as </a:t>
            </a:r>
            <a:r>
              <a:rPr lang="en-IN" dirty="0" err="1">
                <a:solidFill>
                  <a:srgbClr val="FF0000"/>
                </a:solidFill>
                <a:latin typeface="Times New Roman" panose="02020603050405020304" pitchFamily="18" charset="0"/>
                <a:cs typeface="Times New Roman" panose="02020603050405020304" pitchFamily="18" charset="0"/>
              </a:rPr>
              <a:t>lambertian</a:t>
            </a:r>
            <a:r>
              <a:rPr lang="en-IN" dirty="0">
                <a:solidFill>
                  <a:srgbClr val="FF0000"/>
                </a:solidFill>
                <a:latin typeface="Times New Roman" panose="02020603050405020304" pitchFamily="18" charset="0"/>
                <a:cs typeface="Times New Roman" panose="02020603050405020304" pitchFamily="18" charset="0"/>
              </a:rPr>
              <a:t> pattern</a:t>
            </a:r>
          </a:p>
          <a:p>
            <a:pPr algn="just"/>
            <a:r>
              <a:rPr lang="en-IN" dirty="0">
                <a:latin typeface="Times New Roman" panose="02020603050405020304" pitchFamily="18" charset="0"/>
                <a:cs typeface="Times New Roman" panose="02020603050405020304" pitchFamily="18" charset="0"/>
              </a:rPr>
              <a:t>Equal brightness from all sides, but power diminishes as cos</a:t>
            </a:r>
            <a:r>
              <a:rPr lang="el-GR" dirty="0">
                <a:latin typeface="Times New Roman" panose="02020603050405020304" pitchFamily="18" charset="0"/>
                <a:cs typeface="Times New Roman" panose="02020603050405020304" pitchFamily="18" charset="0"/>
              </a:rPr>
              <a:t>θ</a:t>
            </a:r>
            <a:endParaRPr lang="en-IN" dirty="0">
              <a:latin typeface="Times New Roman" panose="02020603050405020304" pitchFamily="18" charset="0"/>
              <a:cs typeface="Times New Roman" panose="02020603050405020304" pitchFamily="18" charset="0"/>
            </a:endParaRPr>
          </a:p>
          <a:p>
            <a:pPr algn="just"/>
            <a:r>
              <a:rPr lang="el-GR" dirty="0">
                <a:latin typeface="Times New Roman" panose="02020603050405020304" pitchFamily="18" charset="0"/>
                <a:cs typeface="Times New Roman" panose="02020603050405020304" pitchFamily="18" charset="0"/>
              </a:rPr>
              <a:t>θ</a:t>
            </a:r>
            <a:r>
              <a:rPr lang="en-IN" dirty="0">
                <a:latin typeface="Times New Roman" panose="02020603050405020304" pitchFamily="18" charset="0"/>
                <a:cs typeface="Times New Roman" panose="02020603050405020304" pitchFamily="18" charset="0"/>
              </a:rPr>
              <a:t> -&gt; angle between the viewing direction and the normal to the surface</a:t>
            </a:r>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3AFBA5A5-CDF7-4ACF-BF0E-5F576162EBEE}"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8</a:t>
            </a:fld>
            <a:endParaRPr lang="en-IN"/>
          </a:p>
        </p:txBody>
      </p:sp>
    </p:spTree>
    <p:extLst>
      <p:ext uri="{BB962C8B-B14F-4D97-AF65-F5344CB8AC3E}">
        <p14:creationId xmlns:p14="http://schemas.microsoft.com/office/powerpoint/2010/main" val="2265351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3362"/>
            <a:ext cx="10515600" cy="625475"/>
          </a:xfrm>
        </p:spPr>
        <p:txBody>
          <a:bodyPr>
            <a:normAutofit fontScale="90000"/>
          </a:bodyPr>
          <a:lstStyle/>
          <a:p>
            <a:r>
              <a:rPr lang="en-IN" b="1" dirty="0">
                <a:latin typeface="Times New Roman" panose="02020603050405020304" pitchFamily="18" charset="0"/>
                <a:cs typeface="Times New Roman" panose="02020603050405020304" pitchFamily="18" charset="0"/>
              </a:rPr>
              <a:t>LED Structures- Edge Emitter</a:t>
            </a:r>
            <a:endParaRPr lang="en-IN" dirty="0"/>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14B231A0-3E9B-4360-BDD7-E03E8460A799}" type="datetime1">
              <a:rPr lang="en-IN" smtClean="0"/>
              <a:t>21-08-2020</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9</a:t>
            </a:fld>
            <a:endParaRPr lang="en-IN"/>
          </a:p>
        </p:txBody>
      </p:sp>
      <p:pic>
        <p:nvPicPr>
          <p:cNvPr id="9" name="Picture 8"/>
          <p:cNvPicPr>
            <a:picLocks noChangeAspect="1"/>
          </p:cNvPicPr>
          <p:nvPr/>
        </p:nvPicPr>
        <p:blipFill>
          <a:blip r:embed="rId4"/>
          <a:stretch>
            <a:fillRect/>
          </a:stretch>
        </p:blipFill>
        <p:spPr>
          <a:xfrm>
            <a:off x="1003300" y="1322284"/>
            <a:ext cx="8643938" cy="4704019"/>
          </a:xfrm>
          <a:prstGeom prst="rect">
            <a:avLst/>
          </a:prstGeom>
        </p:spPr>
      </p:pic>
      <p:sp>
        <p:nvSpPr>
          <p:cNvPr id="10" name="TextBox 9"/>
          <p:cNvSpPr txBox="1"/>
          <p:nvPr/>
        </p:nvSpPr>
        <p:spPr>
          <a:xfrm>
            <a:off x="9647238" y="1530655"/>
            <a:ext cx="1409700" cy="553998"/>
          </a:xfrm>
          <a:prstGeom prst="rect">
            <a:avLst/>
          </a:prstGeom>
          <a:solidFill>
            <a:schemeClr val="accent2">
              <a:lumMod val="40000"/>
              <a:lumOff val="60000"/>
            </a:schemeClr>
          </a:solidFill>
        </p:spPr>
        <p:txBody>
          <a:bodyPr wrap="square" rtlCol="0">
            <a:spAutoFit/>
          </a:bodyPr>
          <a:lstStyle/>
          <a:p>
            <a:r>
              <a:rPr lang="el-GR" dirty="0"/>
              <a:t>θ</a:t>
            </a:r>
            <a:r>
              <a:rPr lang="en-IN" baseline="-25000" dirty="0"/>
              <a:t>|| </a:t>
            </a:r>
            <a:r>
              <a:rPr lang="en-IN" dirty="0"/>
              <a:t>≈ 120°</a:t>
            </a:r>
          </a:p>
          <a:p>
            <a:endParaRPr lang="en-IN" baseline="-25000" dirty="0"/>
          </a:p>
        </p:txBody>
      </p:sp>
      <p:sp>
        <p:nvSpPr>
          <p:cNvPr id="11" name="TextBox 10"/>
          <p:cNvSpPr txBox="1"/>
          <p:nvPr/>
        </p:nvSpPr>
        <p:spPr>
          <a:xfrm>
            <a:off x="9718676" y="2440687"/>
            <a:ext cx="1409700" cy="369332"/>
          </a:xfrm>
          <a:prstGeom prst="rect">
            <a:avLst/>
          </a:prstGeom>
          <a:solidFill>
            <a:schemeClr val="accent2">
              <a:lumMod val="40000"/>
              <a:lumOff val="60000"/>
            </a:schemeClr>
          </a:solidFill>
        </p:spPr>
        <p:txBody>
          <a:bodyPr wrap="square" rtlCol="0">
            <a:spAutoFit/>
          </a:bodyPr>
          <a:lstStyle/>
          <a:p>
            <a:r>
              <a:rPr lang="el-GR" dirty="0"/>
              <a:t>θ</a:t>
            </a:r>
            <a:r>
              <a:rPr lang="en-IN" baseline="-25000" dirty="0"/>
              <a:t>Ʇ  </a:t>
            </a:r>
            <a:r>
              <a:rPr lang="en-IN" dirty="0"/>
              <a:t>≈ 30°</a:t>
            </a:r>
          </a:p>
        </p:txBody>
      </p:sp>
    </p:spTree>
    <p:extLst>
      <p:ext uri="{BB962C8B-B14F-4D97-AF65-F5344CB8AC3E}">
        <p14:creationId xmlns:p14="http://schemas.microsoft.com/office/powerpoint/2010/main" val="1983670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3314</TotalTime>
  <Words>4407</Words>
  <Application>Microsoft Office PowerPoint</Application>
  <PresentationFormat>Widescreen</PresentationFormat>
  <Paragraphs>671</Paragraphs>
  <Slides>72</Slides>
  <Notes>38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81" baseType="lpstr">
      <vt:lpstr>Arial</vt:lpstr>
      <vt:lpstr>Calibri</vt:lpstr>
      <vt:lpstr>Calibri Light</vt:lpstr>
      <vt:lpstr>Cambria Math</vt:lpstr>
      <vt:lpstr>Symbol</vt:lpstr>
      <vt:lpstr>Times New Roman</vt:lpstr>
      <vt:lpstr>Wingdings</vt:lpstr>
      <vt:lpstr>Office Theme</vt:lpstr>
      <vt:lpstr>Equation</vt:lpstr>
      <vt:lpstr>Unit-III: Optical Sources, Amplifier  and Transmitter</vt:lpstr>
      <vt:lpstr>Contents</vt:lpstr>
      <vt:lpstr>Light Emitting Diode (LED)</vt:lpstr>
      <vt:lpstr>LED Structures</vt:lpstr>
      <vt:lpstr>LED Structures</vt:lpstr>
      <vt:lpstr>LED Structures</vt:lpstr>
      <vt:lpstr>LED Structures- Surface Emitter</vt:lpstr>
      <vt:lpstr>LED Structures- Surface Emitter</vt:lpstr>
      <vt:lpstr>LED Structures- Edge Emitter</vt:lpstr>
      <vt:lpstr>LED Structures- Edge Emitter</vt:lpstr>
      <vt:lpstr>Light Source Materials</vt:lpstr>
      <vt:lpstr>Light Source Materials</vt:lpstr>
      <vt:lpstr>Light Source Materials</vt:lpstr>
      <vt:lpstr>Light Source Materials</vt:lpstr>
      <vt:lpstr>Light Source Materials</vt:lpstr>
      <vt:lpstr>Quantum Efficiency and LED Power</vt:lpstr>
      <vt:lpstr>Quantum Efficiency and LED Power</vt:lpstr>
      <vt:lpstr>Quantum Efficiency and LED Power</vt:lpstr>
      <vt:lpstr>Quantum Efficiency and LED Power</vt:lpstr>
      <vt:lpstr>Quantum Efficiency and LED Power</vt:lpstr>
      <vt:lpstr>Quantum Efficiency and LED Power</vt:lpstr>
      <vt:lpstr>LED Characteristics</vt:lpstr>
      <vt:lpstr>Numericals</vt:lpstr>
      <vt:lpstr>Numericals</vt:lpstr>
      <vt:lpstr>Numericals</vt:lpstr>
      <vt:lpstr>LASER DIODE</vt:lpstr>
      <vt:lpstr>LASER : Basic Operation Fundamental Lasing Operation  </vt:lpstr>
      <vt:lpstr>LASER : Basic Operation Fundamental Lasing Operation  </vt:lpstr>
      <vt:lpstr>LASER : Basic Operation Fundamental Lasing Operation  </vt:lpstr>
      <vt:lpstr>CHARACTERISTIC OF LASER DIODE</vt:lpstr>
      <vt:lpstr>LASER DIODE</vt:lpstr>
      <vt:lpstr>Fabry-Perot Lasing Cavity</vt:lpstr>
      <vt:lpstr>DFB(Distributed FeedBack) Lasers</vt:lpstr>
      <vt:lpstr>Laser Operation &amp; Lasing Condition</vt:lpstr>
      <vt:lpstr>PowerPoint Presentation</vt:lpstr>
      <vt:lpstr>THRESHOLD GAIN &amp; CURRENT DENSITY</vt:lpstr>
      <vt:lpstr>LASER RESONANT FREQUENCIES</vt:lpstr>
      <vt:lpstr>Spectrum from a Laser Diode</vt:lpstr>
      <vt:lpstr> LASER RATE EQUATIONS</vt:lpstr>
      <vt:lpstr>THRESHOLD CURRENT DENSITY &amp; EXCESS ELECTRON DENSITY</vt:lpstr>
      <vt:lpstr>Laser operation beyond the threshold</vt:lpstr>
      <vt:lpstr>External quantum efficiency</vt:lpstr>
      <vt:lpstr>LASER P-I CHARACTERISTICS </vt:lpstr>
      <vt:lpstr>Vertical Cavity Surface Emitting Laser- VCSEL</vt:lpstr>
      <vt:lpstr>Vertical Cavity Surface Emitting Laser- VCSEL</vt:lpstr>
      <vt:lpstr>Vertical Cavity Surface Emitting Laser- VCSEL</vt:lpstr>
      <vt:lpstr>Vertical Cavity Surface Emitting Laser- VCSEL</vt:lpstr>
      <vt:lpstr>Optical Amplifier</vt:lpstr>
      <vt:lpstr>PowerPoint Presentation</vt:lpstr>
      <vt:lpstr>PowerPoint Presentation</vt:lpstr>
      <vt:lpstr>PowerPoint Presentation</vt:lpstr>
      <vt:lpstr>Optical Amplifiers</vt:lpstr>
      <vt:lpstr>Semiconductor Optical Amplifiers</vt:lpstr>
      <vt:lpstr>ERBIUM DOPED FIBER AMPLIFIER(EDFA)</vt:lpstr>
      <vt:lpstr>EDFA AMPLIFICATION MECHANISM</vt:lpstr>
      <vt:lpstr>EDFA Configurations</vt:lpstr>
      <vt:lpstr>PowerPoint Presentation</vt:lpstr>
      <vt:lpstr>PowerPoint Presentation</vt:lpstr>
      <vt:lpstr>PowerPoint Presentation</vt:lpstr>
      <vt:lpstr>Transmitter Module</vt:lpstr>
      <vt:lpstr>Transmitter Module</vt:lpstr>
      <vt:lpstr>Transmitter Module</vt:lpstr>
      <vt:lpstr>Transmitter Module</vt:lpstr>
      <vt:lpstr>Transmitter Module</vt:lpstr>
      <vt:lpstr>Transmitter Module</vt:lpstr>
      <vt:lpstr>Transmitter Module</vt:lpstr>
      <vt:lpstr>Transmitter Module</vt:lpstr>
      <vt:lpstr>Transmitter Module</vt:lpstr>
      <vt:lpstr>Transmitter Module</vt:lpstr>
      <vt:lpstr>Transmitter Module</vt:lpstr>
      <vt:lpstr>Transmitter Module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Thangaraj Ganesan</dc:creator>
  <cp:lastModifiedBy>dianaemeraldaasha.s@gmail.com</cp:lastModifiedBy>
  <cp:revision>70</cp:revision>
  <dcterms:created xsi:type="dcterms:W3CDTF">2020-08-14T14:01:18Z</dcterms:created>
  <dcterms:modified xsi:type="dcterms:W3CDTF">2020-08-21T08:38:43Z</dcterms:modified>
</cp:coreProperties>
</file>