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62" r:id="rId3"/>
    <p:sldId id="258" r:id="rId4"/>
    <p:sldId id="264" r:id="rId5"/>
    <p:sldId id="267" r:id="rId6"/>
    <p:sldId id="268" r:id="rId7"/>
    <p:sldId id="269" r:id="rId8"/>
    <p:sldId id="263" r:id="rId9"/>
    <p:sldId id="260" r:id="rId10"/>
    <p:sldId id="265" r:id="rId11"/>
    <p:sldId id="266" r:id="rId12"/>
    <p:sldId id="271" r:id="rId13"/>
    <p:sldId id="259" r:id="rId14"/>
    <p:sldId id="272" r:id="rId15"/>
    <p:sldId id="273" r:id="rId16"/>
    <p:sldId id="274" r:id="rId17"/>
    <p:sldId id="275" r:id="rId18"/>
    <p:sldId id="277" r:id="rId19"/>
    <p:sldId id="276" r:id="rId20"/>
    <p:sldId id="278" r:id="rId21"/>
    <p:sldId id="287" r:id="rId22"/>
    <p:sldId id="288" r:id="rId23"/>
    <p:sldId id="289" r:id="rId24"/>
    <p:sldId id="280" r:id="rId25"/>
    <p:sldId id="281" r:id="rId26"/>
    <p:sldId id="282" r:id="rId27"/>
    <p:sldId id="279" r:id="rId28"/>
    <p:sldId id="283" r:id="rId29"/>
    <p:sldId id="285" r:id="rId30"/>
    <p:sldId id="286" r:id="rId31"/>
    <p:sldId id="290"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66" d="100"/>
          <a:sy n="66" d="100"/>
        </p:scale>
        <p:origin x="-1272" y="55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DC1FC-ECD9-4C11-8F48-C70A01C1762D}" type="datetimeFigureOut">
              <a:rPr lang="en-IN" smtClean="0"/>
              <a:pPr/>
              <a:t>19-03-2021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85EA9C-D8C5-4706-BAF1-72731819CF66}" type="slidenum">
              <a:rPr lang="en-IN" smtClean="0"/>
              <a:pPr/>
              <a:t>‹#›</a:t>
            </a:fld>
            <a:endParaRPr lang="en-IN"/>
          </a:p>
        </p:txBody>
      </p:sp>
    </p:spTree>
    <p:extLst>
      <p:ext uri="{BB962C8B-B14F-4D97-AF65-F5344CB8AC3E}">
        <p14:creationId xmlns:p14="http://schemas.microsoft.com/office/powerpoint/2010/main" val="294762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85EA9C-D8C5-4706-BAF1-72731819CF66}" type="slidenum">
              <a:rPr lang="en-IN" smtClean="0"/>
              <a:pPr/>
              <a:t>4</a:t>
            </a:fld>
            <a:endParaRPr lang="en-IN"/>
          </a:p>
        </p:txBody>
      </p:sp>
    </p:spTree>
    <p:extLst>
      <p:ext uri="{BB962C8B-B14F-4D97-AF65-F5344CB8AC3E}">
        <p14:creationId xmlns:p14="http://schemas.microsoft.com/office/powerpoint/2010/main" val="307467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DDBB19-3114-4072-B2AE-E27A83E3BAC5}" type="datetime1">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65600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DDA1DA5-B0C6-4A84-A8C6-7D06C1918746}" type="datetime1">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372434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6D22AE-B82F-473F-8C48-C9673A44C4D2}" type="datetime1">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332416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8BCB3D-A555-43DF-A298-596CC4BCDF76}" type="datetime1">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363584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B122C-BE28-41DA-86A1-2D13655DD374}" type="datetime1">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9728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DB0D0E-6492-40F2-A297-4F62CFDDCD20}" type="datetime1">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407262024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64FDA0-1C87-49DC-8EEC-844A0E18B09E}" type="datetime1">
              <a:rPr lang="en-IN" smtClean="0"/>
              <a:t>19-03-2021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388804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FB7975-4058-4478-9DA4-F8D7EBD5D90F}" type="datetime1">
              <a:rPr lang="en-IN" smtClean="0"/>
              <a:t>19-03-2021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35556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58FB1-E624-4FF6-857F-A6D14720D284}" type="datetime1">
              <a:rPr lang="en-IN" smtClean="0"/>
              <a:t>19-03-2021</a:t>
            </a:fld>
            <a:endParaRPr lang="en-IN"/>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B744840-EFD0-4EEE-9EBD-ED030649A3B3}" type="slidenum">
              <a:rPr lang="en-IN" smtClean="0"/>
              <a:pPr/>
              <a:t>‹#›</a:t>
            </a:fld>
            <a:endParaRPr lang="en-IN"/>
          </a:p>
        </p:txBody>
      </p:sp>
      <p:pic>
        <p:nvPicPr>
          <p:cNvPr id="2050" name="Picture 2"/>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27784" y="1340768"/>
            <a:ext cx="3866529" cy="393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89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85E23-C8FA-4DC0-88A9-DFA64D929607}" type="datetime1">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422176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95B35-D23B-439E-B603-FFC883F96D6F}" type="datetime1">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4840-EFD0-4EEE-9EBD-ED030649A3B3}" type="slidenum">
              <a:rPr lang="en-IN" smtClean="0"/>
              <a:pPr/>
              <a:t>‹#›</a:t>
            </a:fld>
            <a:endParaRPr lang="en-IN"/>
          </a:p>
        </p:txBody>
      </p:sp>
    </p:spTree>
    <p:extLst>
      <p:ext uri="{BB962C8B-B14F-4D97-AF65-F5344CB8AC3E}">
        <p14:creationId xmlns:p14="http://schemas.microsoft.com/office/powerpoint/2010/main" val="237377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D02FA-3BCE-48C9-8BC6-D49190FD458A}" type="datetime1">
              <a:rPr lang="en-IN" smtClean="0"/>
              <a:t>19-03-2021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4840-EFD0-4EEE-9EBD-ED030649A3B3}" type="slidenum">
              <a:rPr lang="en-IN" smtClean="0"/>
              <a:pPr/>
              <a:t>‹#›</a:t>
            </a:fld>
            <a:endParaRPr lang="en-IN"/>
          </a:p>
        </p:txBody>
      </p:sp>
    </p:spTree>
    <p:extLst>
      <p:ext uri="{BB962C8B-B14F-4D97-AF65-F5344CB8AC3E}">
        <p14:creationId xmlns:p14="http://schemas.microsoft.com/office/powerpoint/2010/main" val="256623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5.gif"/><Relationship Id="rId4" Type="http://schemas.openxmlformats.org/officeDocument/2006/relationships/image" Target="../media/image34.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2.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9892" y="1489139"/>
            <a:ext cx="6661632" cy="1077218"/>
          </a:xfrm>
          <a:prstGeom prst="rect">
            <a:avLst/>
          </a:prstGeom>
          <a:noFill/>
        </p:spPr>
        <p:txBody>
          <a:bodyPr wrap="none" rtlCol="0">
            <a:spAutoFit/>
          </a:bodyPr>
          <a:lstStyle/>
          <a:p>
            <a:pPr algn="ctr"/>
            <a:r>
              <a:rPr lang="en-US" sz="3200" b="1" dirty="0" smtClean="0"/>
              <a:t>18ECC302J</a:t>
            </a:r>
          </a:p>
          <a:p>
            <a:pPr algn="ctr"/>
            <a:r>
              <a:rPr lang="en-US" sz="3200" dirty="0"/>
              <a:t>Microwave &amp; Optical Communications </a:t>
            </a:r>
            <a:endParaRPr lang="en-IN" sz="3200" b="1" dirty="0"/>
          </a:p>
        </p:txBody>
      </p:sp>
      <p:pic>
        <p:nvPicPr>
          <p:cNvPr id="1026" name="Picture 2" descr="SRM Institute of Science and Technology Vector Logo - (.SVG + .PNG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4635" y="202223"/>
            <a:ext cx="1792145" cy="9956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9013" y="3645024"/>
            <a:ext cx="8383385" cy="1138773"/>
          </a:xfrm>
          <a:prstGeom prst="rect">
            <a:avLst/>
          </a:prstGeom>
          <a:noFill/>
        </p:spPr>
        <p:txBody>
          <a:bodyPr wrap="none" rtlCol="0">
            <a:spAutoFit/>
          </a:bodyPr>
          <a:lstStyle/>
          <a:p>
            <a:pPr algn="ctr"/>
            <a:r>
              <a:rPr lang="en-US" sz="4000" b="1" smtClean="0"/>
              <a:t>Unit-IV: </a:t>
            </a:r>
            <a:r>
              <a:rPr lang="en-US" sz="4000" b="1" dirty="0" smtClean="0"/>
              <a:t>Introduction to Optical Fibers </a:t>
            </a:r>
            <a:r>
              <a:rPr lang="en-US" sz="2800" b="1" dirty="0" smtClean="0"/>
              <a:t> </a:t>
            </a:r>
          </a:p>
          <a:p>
            <a:pPr algn="ctr"/>
            <a:r>
              <a:rPr lang="en-US" sz="2800" b="1" dirty="0" smtClean="0"/>
              <a:t>Session 1-2-3</a:t>
            </a:r>
            <a:endParaRPr lang="en-IN" sz="2800" b="1" dirty="0"/>
          </a:p>
        </p:txBody>
      </p:sp>
      <p:sp>
        <p:nvSpPr>
          <p:cNvPr id="2" name="Footer Placeholder 1"/>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613381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7: Fiber attenuation contributions and operation bands. | Download ..."/>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8804"/>
          <a:stretch/>
        </p:blipFill>
        <p:spPr bwMode="auto">
          <a:xfrm>
            <a:off x="1331640" y="980728"/>
            <a:ext cx="6480720" cy="48882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7: Fiber attenuation contributions and operation bands. | Download ..."/>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6130" t="71196" r="10231" b="12741"/>
          <a:stretch/>
        </p:blipFill>
        <p:spPr bwMode="auto">
          <a:xfrm>
            <a:off x="1268361" y="5842889"/>
            <a:ext cx="3303639" cy="7634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7980" y="476672"/>
            <a:ext cx="7625294" cy="461665"/>
          </a:xfrm>
          <a:prstGeom prst="rect">
            <a:avLst/>
          </a:prstGeom>
          <a:noFill/>
        </p:spPr>
        <p:txBody>
          <a:bodyPr wrap="none" rtlCol="0">
            <a:spAutoFit/>
          </a:bodyPr>
          <a:lstStyle/>
          <a:p>
            <a:pPr algn="ctr"/>
            <a:r>
              <a:rPr lang="en-US" sz="2400" b="1" dirty="0" smtClean="0"/>
              <a:t>Details of attenuation characteristics and “Spectral bands”</a:t>
            </a:r>
            <a:endParaRPr lang="en-IN" sz="2400" b="1" dirty="0"/>
          </a:p>
        </p:txBody>
      </p:sp>
      <p:pic>
        <p:nvPicPr>
          <p:cNvPr id="9" name="Picture 2" descr="7: Fiber attenuation contributions and operation bands. | Download ..."/>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6130" t="86747" r="10231"/>
          <a:stretch/>
        </p:blipFill>
        <p:spPr bwMode="auto">
          <a:xfrm>
            <a:off x="4561399" y="5949280"/>
            <a:ext cx="3303639" cy="62992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33890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685" y="1844824"/>
            <a:ext cx="6150799" cy="291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68212" y="476672"/>
            <a:ext cx="3604833" cy="461665"/>
          </a:xfrm>
          <a:prstGeom prst="rect">
            <a:avLst/>
          </a:prstGeom>
          <a:noFill/>
        </p:spPr>
        <p:txBody>
          <a:bodyPr wrap="none" rtlCol="0">
            <a:spAutoFit/>
          </a:bodyPr>
          <a:lstStyle/>
          <a:p>
            <a:pPr algn="ctr"/>
            <a:r>
              <a:rPr lang="en-US" sz="2400" b="1" dirty="0" smtClean="0"/>
              <a:t>“Details of Spectral bands”</a:t>
            </a:r>
            <a:endParaRPr lang="en-IN" sz="2400" b="1" dirty="0"/>
          </a:p>
        </p:txBody>
      </p:sp>
      <p:sp>
        <p:nvSpPr>
          <p:cNvPr id="3" name="Rectangle 2"/>
          <p:cNvSpPr/>
          <p:nvPr/>
        </p:nvSpPr>
        <p:spPr>
          <a:xfrm>
            <a:off x="2386530" y="1340768"/>
            <a:ext cx="4418646" cy="369332"/>
          </a:xfrm>
          <a:prstGeom prst="rect">
            <a:avLst/>
          </a:prstGeom>
        </p:spPr>
        <p:txBody>
          <a:bodyPr wrap="none">
            <a:spAutoFit/>
          </a:bodyPr>
          <a:lstStyle/>
          <a:p>
            <a:r>
              <a:rPr lang="en-IN" dirty="0"/>
              <a:t>I</a:t>
            </a:r>
            <a:r>
              <a:rPr lang="en-IN" dirty="0" smtClean="0"/>
              <a:t>nternational </a:t>
            </a:r>
            <a:r>
              <a:rPr lang="en-IN" dirty="0"/>
              <a:t>T</a:t>
            </a:r>
            <a:r>
              <a:rPr lang="en-IN" dirty="0" smtClean="0"/>
              <a:t>elecommunication </a:t>
            </a:r>
            <a:r>
              <a:rPr lang="en-IN" dirty="0"/>
              <a:t>U</a:t>
            </a:r>
            <a:r>
              <a:rPr lang="en-IN" dirty="0" smtClean="0"/>
              <a:t>nion </a:t>
            </a:r>
            <a:r>
              <a:rPr lang="en-IN" dirty="0"/>
              <a:t>(ITU)</a:t>
            </a:r>
          </a:p>
        </p:txBody>
      </p:sp>
      <p:sp>
        <p:nvSpPr>
          <p:cNvPr id="4" name="Footer Placeholder 3"/>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77725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68212" y="476672"/>
            <a:ext cx="3604833" cy="461665"/>
          </a:xfrm>
          <a:prstGeom prst="rect">
            <a:avLst/>
          </a:prstGeom>
          <a:noFill/>
        </p:spPr>
        <p:txBody>
          <a:bodyPr wrap="none" rtlCol="0">
            <a:spAutoFit/>
          </a:bodyPr>
          <a:lstStyle/>
          <a:p>
            <a:pPr algn="ctr"/>
            <a:r>
              <a:rPr lang="en-US" sz="2400" b="1" dirty="0" smtClean="0"/>
              <a:t>“Details of Spectral bands”</a:t>
            </a:r>
            <a:endParaRPr lang="en-IN" sz="2400" b="1" dirty="0"/>
          </a:p>
        </p:txBody>
      </p:sp>
      <p:sp>
        <p:nvSpPr>
          <p:cNvPr id="6" name="TextBox 5"/>
          <p:cNvSpPr txBox="1"/>
          <p:nvPr/>
        </p:nvSpPr>
        <p:spPr>
          <a:xfrm>
            <a:off x="447056" y="1124744"/>
            <a:ext cx="8517431" cy="5632311"/>
          </a:xfrm>
          <a:prstGeom prst="rect">
            <a:avLst/>
          </a:prstGeom>
          <a:noFill/>
        </p:spPr>
        <p:txBody>
          <a:bodyPr wrap="square" rtlCol="0">
            <a:spAutoFit/>
          </a:bodyPr>
          <a:lstStyle/>
          <a:p>
            <a:pPr algn="just"/>
            <a:r>
              <a:rPr lang="en-US" b="1" i="1" dirty="0" smtClean="0">
                <a:solidFill>
                  <a:srgbClr val="FF0000"/>
                </a:solidFill>
              </a:rPr>
              <a:t>850nm-band: </a:t>
            </a:r>
            <a:r>
              <a:rPr lang="en-US" i="1" dirty="0" smtClean="0"/>
              <a:t>It is </a:t>
            </a:r>
            <a:r>
              <a:rPr lang="en-US" i="1" dirty="0"/>
              <a:t>the primary wavelength for multimode fiber optical communication </a:t>
            </a:r>
            <a:r>
              <a:rPr lang="en-US" i="1" dirty="0" smtClean="0"/>
              <a:t>systems</a:t>
            </a:r>
          </a:p>
          <a:p>
            <a:pPr algn="just"/>
            <a:endParaRPr lang="en-US" i="1" dirty="0" smtClean="0"/>
          </a:p>
          <a:p>
            <a:pPr algn="just"/>
            <a:r>
              <a:rPr lang="en-US" b="1" i="1" dirty="0" smtClean="0">
                <a:solidFill>
                  <a:srgbClr val="FF0000"/>
                </a:solidFill>
              </a:rPr>
              <a:t>O-Band: </a:t>
            </a:r>
            <a:r>
              <a:rPr lang="en-US" i="1" dirty="0"/>
              <a:t>T</a:t>
            </a:r>
            <a:r>
              <a:rPr lang="en-US" i="1" dirty="0" smtClean="0"/>
              <a:t>he </a:t>
            </a:r>
            <a:r>
              <a:rPr lang="en-US" i="1" dirty="0"/>
              <a:t>first wavelength band used for optical communication, because signal distortion (due to chromatic dispersion) is minimum. It was also because optical fibers produced in the mid 1970s showed its lowest loss near the O-band</a:t>
            </a:r>
            <a:r>
              <a:rPr lang="en-US" i="1" dirty="0" smtClean="0"/>
              <a:t>.</a:t>
            </a:r>
          </a:p>
          <a:p>
            <a:pPr algn="just"/>
            <a:endParaRPr lang="en-US" i="1" dirty="0" smtClean="0"/>
          </a:p>
          <a:p>
            <a:pPr algn="just"/>
            <a:r>
              <a:rPr lang="en-US" b="1" i="1" dirty="0" smtClean="0">
                <a:solidFill>
                  <a:srgbClr val="FF0000"/>
                </a:solidFill>
              </a:rPr>
              <a:t>C-band: </a:t>
            </a:r>
            <a:r>
              <a:rPr lang="en-US" i="1" dirty="0" smtClean="0"/>
              <a:t>It is </a:t>
            </a:r>
            <a:r>
              <a:rPr lang="en-US" i="1" dirty="0"/>
              <a:t>commonly used in many metro, long-haul, ultra-long-haul, and submarine optical transmission systems combined with the WDM and EDFA technologies</a:t>
            </a:r>
            <a:r>
              <a:rPr lang="en-US" i="1" dirty="0" smtClean="0"/>
              <a:t>.</a:t>
            </a:r>
          </a:p>
          <a:p>
            <a:pPr algn="just"/>
            <a:endParaRPr lang="en-US" i="1" dirty="0"/>
          </a:p>
          <a:p>
            <a:pPr algn="just"/>
            <a:r>
              <a:rPr lang="en-US" b="1" i="1" dirty="0" smtClean="0">
                <a:solidFill>
                  <a:srgbClr val="FF0000"/>
                </a:solidFill>
              </a:rPr>
              <a:t>L-band: </a:t>
            </a:r>
            <a:r>
              <a:rPr lang="en-US" i="1" dirty="0" smtClean="0"/>
              <a:t>It is </a:t>
            </a:r>
            <a:r>
              <a:rPr lang="en-US" i="1" dirty="0"/>
              <a:t>the second lowest-loss wavelength band, and is a popular choice when the use of the C-band is not sufficient to meet the bandwidth </a:t>
            </a:r>
            <a:r>
              <a:rPr lang="en-US" i="1" dirty="0" smtClean="0"/>
              <a:t>demand.</a:t>
            </a:r>
          </a:p>
          <a:p>
            <a:pPr algn="just"/>
            <a:endParaRPr lang="en-US" i="1" dirty="0"/>
          </a:p>
          <a:p>
            <a:pPr algn="just"/>
            <a:r>
              <a:rPr lang="en-US" b="1" i="1" dirty="0" smtClean="0">
                <a:solidFill>
                  <a:srgbClr val="FF0000"/>
                </a:solidFill>
              </a:rPr>
              <a:t>S-band:</a:t>
            </a:r>
            <a:r>
              <a:rPr lang="en-US" i="1" dirty="0" smtClean="0"/>
              <a:t> The optical loss is lower </a:t>
            </a:r>
            <a:r>
              <a:rPr lang="en-US" i="1" dirty="0"/>
              <a:t>than that of the O-band, and the S-band is used for many PON (Passive-Optical Network) systems as the downstream wavelength</a:t>
            </a:r>
            <a:r>
              <a:rPr lang="en-US" i="1" dirty="0" smtClean="0"/>
              <a:t>.</a:t>
            </a:r>
          </a:p>
          <a:p>
            <a:pPr algn="just"/>
            <a:endParaRPr lang="en-US" i="1" dirty="0"/>
          </a:p>
          <a:p>
            <a:pPr algn="just"/>
            <a:r>
              <a:rPr lang="en-US" b="1" i="1" dirty="0">
                <a:solidFill>
                  <a:srgbClr val="FF0000"/>
                </a:solidFill>
              </a:rPr>
              <a:t>E-band</a:t>
            </a:r>
            <a:r>
              <a:rPr lang="en-US" i="1" dirty="0"/>
              <a:t> </a:t>
            </a:r>
            <a:r>
              <a:rPr lang="en-US" i="1" dirty="0" smtClean="0"/>
              <a:t>is </a:t>
            </a:r>
            <a:r>
              <a:rPr lang="en-US" i="1" dirty="0"/>
              <a:t>the least common wavelength band among the </a:t>
            </a:r>
            <a:r>
              <a:rPr lang="en-US" i="1" dirty="0" smtClean="0"/>
              <a:t>five.</a:t>
            </a:r>
            <a:r>
              <a:rPr lang="en-US" dirty="0"/>
              <a:t> </a:t>
            </a:r>
            <a:r>
              <a:rPr lang="en-US" dirty="0" smtClean="0"/>
              <a:t>It is due to lowest attenuation among </a:t>
            </a:r>
            <a:r>
              <a:rPr lang="en-US" dirty="0"/>
              <a:t>the five </a:t>
            </a:r>
            <a:r>
              <a:rPr lang="en-US" dirty="0" smtClean="0"/>
              <a:t>bands</a:t>
            </a:r>
          </a:p>
          <a:p>
            <a:pPr algn="just"/>
            <a:endParaRPr lang="en-US" dirty="0" smtClean="0"/>
          </a:p>
          <a:p>
            <a:pPr algn="just"/>
            <a:r>
              <a:rPr lang="en-US" b="1" i="1" dirty="0" smtClean="0">
                <a:solidFill>
                  <a:srgbClr val="FF0000"/>
                </a:solidFill>
              </a:rPr>
              <a:t>U-band</a:t>
            </a:r>
            <a:r>
              <a:rPr lang="en-US" i="1" dirty="0" smtClean="0"/>
              <a:t> </a:t>
            </a:r>
            <a:r>
              <a:rPr lang="en-US" i="1" dirty="0"/>
              <a:t>is mainly used for network monitoring </a:t>
            </a:r>
            <a:r>
              <a:rPr lang="en-US" i="1" dirty="0" smtClean="0"/>
              <a:t>purposes</a:t>
            </a:r>
            <a:endParaRPr lang="en-IN" i="1" dirty="0"/>
          </a:p>
        </p:txBody>
      </p:sp>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501920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6100" y="976750"/>
            <a:ext cx="4445000" cy="510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345010" y="326099"/>
            <a:ext cx="6380978" cy="461665"/>
          </a:xfrm>
          <a:prstGeom prst="rect">
            <a:avLst/>
          </a:prstGeom>
        </p:spPr>
        <p:txBody>
          <a:bodyPr wrap="none">
            <a:spAutoFit/>
          </a:bodyPr>
          <a:lstStyle/>
          <a:p>
            <a:pPr algn="ctr"/>
            <a:r>
              <a:rPr lang="en-US" sz="2400" b="1" dirty="0" smtClean="0"/>
              <a:t>Installation </a:t>
            </a:r>
            <a:r>
              <a:rPr lang="en-US" sz="2400" b="1" dirty="0"/>
              <a:t>t</a:t>
            </a:r>
            <a:r>
              <a:rPr lang="en-US" sz="2400" b="1" dirty="0" smtClean="0"/>
              <a:t>ypes of optical fiber communication</a:t>
            </a:r>
            <a:endParaRPr lang="en-IN" sz="2400" b="1" dirty="0"/>
          </a:p>
        </p:txBody>
      </p:sp>
      <p:sp>
        <p:nvSpPr>
          <p:cNvPr id="7" name="TextBox 6"/>
          <p:cNvSpPr txBox="1"/>
          <p:nvPr/>
        </p:nvSpPr>
        <p:spPr>
          <a:xfrm>
            <a:off x="539552" y="1268760"/>
            <a:ext cx="4504759" cy="2246769"/>
          </a:xfrm>
          <a:prstGeom prst="rect">
            <a:avLst/>
          </a:prstGeom>
          <a:noFill/>
        </p:spPr>
        <p:txBody>
          <a:bodyPr wrap="none" rtlCol="0">
            <a:spAutoFit/>
          </a:bodyPr>
          <a:lstStyle/>
          <a:p>
            <a:r>
              <a:rPr lang="en-US" sz="2000" i="1" dirty="0" smtClean="0">
                <a:solidFill>
                  <a:srgbClr val="FF0000"/>
                </a:solidFill>
              </a:rPr>
              <a:t>Types of optical cable Installation</a:t>
            </a:r>
          </a:p>
          <a:p>
            <a:endParaRPr lang="en-US" sz="2000" i="1" dirty="0"/>
          </a:p>
          <a:p>
            <a:pPr marL="342900" indent="-342900">
              <a:buAutoNum type="arabicPeriod"/>
            </a:pPr>
            <a:r>
              <a:rPr lang="en-US" sz="2000" i="1" dirty="0" smtClean="0"/>
              <a:t>Areal Mounted cables</a:t>
            </a:r>
          </a:p>
          <a:p>
            <a:pPr marL="342900" indent="-342900">
              <a:buAutoNum type="arabicPeriod"/>
            </a:pPr>
            <a:r>
              <a:rPr lang="en-US" sz="2000" i="1" dirty="0" smtClean="0"/>
              <a:t>Carried through manholes and Inducts</a:t>
            </a:r>
          </a:p>
          <a:p>
            <a:pPr marL="342900" indent="-342900">
              <a:buAutoNum type="arabicPeriod"/>
            </a:pPr>
            <a:r>
              <a:rPr lang="en-US" sz="2000" i="1" dirty="0" smtClean="0"/>
              <a:t>Directly buried under the soil</a:t>
            </a:r>
          </a:p>
          <a:p>
            <a:pPr marL="342900" indent="-342900">
              <a:buAutoNum type="arabicPeriod"/>
            </a:pPr>
            <a:r>
              <a:rPr lang="en-US" sz="2000" i="1" dirty="0" smtClean="0"/>
              <a:t>Lay under the seabed or submerged</a:t>
            </a:r>
          </a:p>
          <a:p>
            <a:pPr marL="342900" indent="-342900">
              <a:buAutoNum type="arabicPeriod"/>
            </a:pPr>
            <a:r>
              <a:rPr lang="en-US" sz="2000" i="1" dirty="0" smtClean="0"/>
              <a:t>Optical fiber networks in buildings   </a:t>
            </a:r>
            <a:endParaRPr lang="en-IN" sz="2000" i="1" dirty="0"/>
          </a:p>
        </p:txBody>
      </p:sp>
    </p:spTree>
    <p:extLst>
      <p:ext uri="{BB962C8B-B14F-4D97-AF65-F5344CB8AC3E}">
        <p14:creationId xmlns:p14="http://schemas.microsoft.com/office/powerpoint/2010/main" val="68106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02223" y="326099"/>
            <a:ext cx="3066545" cy="461665"/>
          </a:xfrm>
          <a:prstGeom prst="rect">
            <a:avLst/>
          </a:prstGeom>
        </p:spPr>
        <p:txBody>
          <a:bodyPr wrap="none">
            <a:spAutoFit/>
          </a:bodyPr>
          <a:lstStyle/>
          <a:p>
            <a:pPr algn="ctr"/>
            <a:r>
              <a:rPr lang="en-US" sz="2400" b="1" dirty="0" smtClean="0"/>
              <a:t>Optical fiber structure </a:t>
            </a:r>
            <a:endParaRPr lang="en-IN" sz="2400" b="1" dirty="0"/>
          </a:p>
        </p:txBody>
      </p:sp>
      <p:grpSp>
        <p:nvGrpSpPr>
          <p:cNvPr id="7" name="Group 6"/>
          <p:cNvGrpSpPr/>
          <p:nvPr/>
        </p:nvGrpSpPr>
        <p:grpSpPr>
          <a:xfrm>
            <a:off x="4379236" y="1340768"/>
            <a:ext cx="4513244" cy="3896314"/>
            <a:chOff x="1555524" y="980728"/>
            <a:chExt cx="5958227" cy="5480490"/>
          </a:xfrm>
        </p:grpSpPr>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5524" y="3162914"/>
              <a:ext cx="5958227" cy="329830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1229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0947" y="980728"/>
              <a:ext cx="5248275" cy="238124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grpSp>
      <p:sp>
        <p:nvSpPr>
          <p:cNvPr id="8" name="TextBox 7"/>
          <p:cNvSpPr txBox="1"/>
          <p:nvPr/>
        </p:nvSpPr>
        <p:spPr>
          <a:xfrm>
            <a:off x="416147" y="1241438"/>
            <a:ext cx="4108028" cy="5324535"/>
          </a:xfrm>
          <a:prstGeom prst="rect">
            <a:avLst/>
          </a:prstGeom>
          <a:noFill/>
        </p:spPr>
        <p:txBody>
          <a:bodyPr wrap="square" rtlCol="0">
            <a:spAutoFit/>
          </a:bodyPr>
          <a:lstStyle/>
          <a:p>
            <a:pPr marL="342900" indent="-342900" algn="just">
              <a:buFont typeface="Wingdings" pitchFamily="2" charset="2"/>
              <a:buChar char="v"/>
            </a:pPr>
            <a:r>
              <a:rPr lang="en-US" sz="2000" i="1" dirty="0" smtClean="0"/>
              <a:t>Optical Fibers are the </a:t>
            </a:r>
            <a:r>
              <a:rPr lang="en-US" sz="2000" i="1" dirty="0" smtClean="0">
                <a:solidFill>
                  <a:srgbClr val="FF0000"/>
                </a:solidFill>
              </a:rPr>
              <a:t>concentric cylindrical structured dielectric waveguides  </a:t>
            </a:r>
            <a:r>
              <a:rPr lang="en-US" sz="2000" i="1" dirty="0"/>
              <a:t>primarily </a:t>
            </a:r>
            <a:r>
              <a:rPr lang="en-US" sz="2000" i="1" dirty="0" smtClean="0"/>
              <a:t>designed to transport optical signal </a:t>
            </a:r>
            <a:r>
              <a:rPr lang="en-US" sz="2000" i="1" dirty="0" smtClean="0">
                <a:solidFill>
                  <a:schemeClr val="bg2">
                    <a:lumMod val="50000"/>
                  </a:schemeClr>
                </a:solidFill>
              </a:rPr>
              <a:t>(a variety of structures are available now-a-days in market)</a:t>
            </a:r>
          </a:p>
          <a:p>
            <a:pPr marL="342900" indent="-342900" algn="just">
              <a:buFont typeface="Wingdings" pitchFamily="2" charset="2"/>
              <a:buChar char="v"/>
            </a:pPr>
            <a:endParaRPr lang="en-US" sz="2000" i="1" dirty="0" smtClean="0"/>
          </a:p>
          <a:p>
            <a:pPr marL="342900" indent="-342900" algn="just">
              <a:buFont typeface="Wingdings" pitchFamily="2" charset="2"/>
              <a:buChar char="v"/>
            </a:pPr>
            <a:r>
              <a:rPr lang="en-US" sz="2000" i="1" dirty="0" smtClean="0"/>
              <a:t>The most common fiber cable has an inner most material called core (High refractive index silica or PMMA) which is  surrounded by cladding material with a slightly lower refractive index </a:t>
            </a:r>
          </a:p>
          <a:p>
            <a:pPr marL="342900" indent="-342900" algn="just">
              <a:buFont typeface="Wingdings" pitchFamily="2" charset="2"/>
              <a:buChar char="v"/>
            </a:pPr>
            <a:endParaRPr lang="en-US" sz="2000" i="1" dirty="0" smtClean="0"/>
          </a:p>
          <a:p>
            <a:pPr marL="342900" indent="-342900" algn="just">
              <a:buFont typeface="Wingdings" pitchFamily="2" charset="2"/>
              <a:buChar char="v"/>
            </a:pPr>
            <a:r>
              <a:rPr lang="en-US" sz="2000" i="1" dirty="0" smtClean="0"/>
              <a:t>Core and cladding are protected by two outer layer </a:t>
            </a:r>
            <a:r>
              <a:rPr lang="en-IN" sz="2000" i="1" dirty="0" smtClean="0"/>
              <a:t>such as strengthening fibers and the jacket  </a:t>
            </a:r>
            <a:endParaRPr lang="en-US" sz="2000" i="1" dirty="0" smtClean="0"/>
          </a:p>
        </p:txBody>
      </p:sp>
      <p:sp>
        <p:nvSpPr>
          <p:cNvPr id="9" name="Footer Placeholder 8"/>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562801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02223" y="326099"/>
            <a:ext cx="3066545" cy="461665"/>
          </a:xfrm>
          <a:prstGeom prst="rect">
            <a:avLst/>
          </a:prstGeom>
        </p:spPr>
        <p:txBody>
          <a:bodyPr wrap="none">
            <a:spAutoFit/>
          </a:bodyPr>
          <a:lstStyle/>
          <a:p>
            <a:pPr algn="ctr"/>
            <a:r>
              <a:rPr lang="en-US" sz="2400" b="1" dirty="0" smtClean="0"/>
              <a:t>Optical fiber structure </a:t>
            </a:r>
            <a:endParaRPr lang="en-IN" sz="2400" b="1" dirty="0"/>
          </a:p>
        </p:txBody>
      </p:sp>
      <p:grpSp>
        <p:nvGrpSpPr>
          <p:cNvPr id="6" name="Group 5"/>
          <p:cNvGrpSpPr/>
          <p:nvPr/>
        </p:nvGrpSpPr>
        <p:grpSpPr>
          <a:xfrm>
            <a:off x="4379236" y="1340768"/>
            <a:ext cx="4513244" cy="3896314"/>
            <a:chOff x="1555524" y="980728"/>
            <a:chExt cx="5958227" cy="5480490"/>
          </a:xfrm>
        </p:grpSpPr>
        <p:pic>
          <p:nvPicPr>
            <p:cNvPr id="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5524" y="3162914"/>
              <a:ext cx="5958227" cy="329830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8"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0947" y="980728"/>
              <a:ext cx="5248275" cy="23812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grpSp>
      <p:sp>
        <p:nvSpPr>
          <p:cNvPr id="9" name="TextBox 8"/>
          <p:cNvSpPr txBox="1"/>
          <p:nvPr/>
        </p:nvSpPr>
        <p:spPr>
          <a:xfrm>
            <a:off x="416147" y="1241438"/>
            <a:ext cx="4108028" cy="2554545"/>
          </a:xfrm>
          <a:prstGeom prst="rect">
            <a:avLst/>
          </a:prstGeom>
          <a:noFill/>
        </p:spPr>
        <p:txBody>
          <a:bodyPr wrap="square" rtlCol="0">
            <a:spAutoFit/>
          </a:bodyPr>
          <a:lstStyle/>
          <a:p>
            <a:pPr marL="342900" indent="-342900" algn="just">
              <a:buFont typeface="Wingdings" pitchFamily="2" charset="2"/>
              <a:buChar char="v"/>
            </a:pPr>
            <a:r>
              <a:rPr lang="en-US" sz="2000" i="1" dirty="0" smtClean="0"/>
              <a:t>The Jacket provides mechanical strength and protects from breakages and also protect from moisture from atmosphere.  </a:t>
            </a:r>
          </a:p>
          <a:p>
            <a:pPr marL="342900" indent="-342900" algn="just">
              <a:buFont typeface="Wingdings" pitchFamily="2" charset="2"/>
              <a:buChar char="v"/>
            </a:pPr>
            <a:endParaRPr lang="en-US" sz="2000" i="1" dirty="0"/>
          </a:p>
          <a:p>
            <a:pPr marL="342900" indent="-342900" algn="just">
              <a:buFont typeface="Wingdings" pitchFamily="2" charset="2"/>
              <a:buChar char="v"/>
            </a:pPr>
            <a:r>
              <a:rPr lang="en-US" sz="2000" i="1" dirty="0" smtClean="0"/>
              <a:t> The </a:t>
            </a:r>
            <a:r>
              <a:rPr lang="en-IN" sz="2000" i="1" dirty="0"/>
              <a:t>strengthening </a:t>
            </a:r>
            <a:r>
              <a:rPr lang="en-US" sz="2000" i="1" dirty="0" smtClean="0"/>
              <a:t>fibers inside the jacket is to increase the tensile strength of the fiber </a:t>
            </a:r>
          </a:p>
        </p:txBody>
      </p:sp>
      <p:sp>
        <p:nvSpPr>
          <p:cNvPr id="10" name="Footer Placeholder 9"/>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85042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46633" y="326099"/>
            <a:ext cx="4577728" cy="461665"/>
          </a:xfrm>
          <a:prstGeom prst="rect">
            <a:avLst/>
          </a:prstGeom>
        </p:spPr>
        <p:txBody>
          <a:bodyPr wrap="none">
            <a:spAutoFit/>
          </a:bodyPr>
          <a:lstStyle/>
          <a:p>
            <a:pPr algn="ctr"/>
            <a:r>
              <a:rPr lang="en-US" sz="2400" b="1" dirty="0" smtClean="0"/>
              <a:t>Light propagation in Optical fibers </a:t>
            </a:r>
            <a:endParaRPr lang="en-IN" sz="2400" b="1" dirty="0"/>
          </a:p>
        </p:txBody>
      </p:sp>
      <p:sp>
        <p:nvSpPr>
          <p:cNvPr id="11" name="Content Placeholder 2"/>
          <p:cNvSpPr txBox="1">
            <a:spLocks/>
          </p:cNvSpPr>
          <p:nvPr/>
        </p:nvSpPr>
        <p:spPr>
          <a:xfrm>
            <a:off x="440993" y="1124744"/>
            <a:ext cx="8011144" cy="449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CA" sz="2800" b="1" i="1" dirty="0" smtClean="0">
                <a:solidFill>
                  <a:srgbClr val="FF0000"/>
                </a:solidFill>
              </a:rPr>
              <a:t>Light </a:t>
            </a:r>
            <a:r>
              <a:rPr lang="en-CA" sz="2800" b="1" i="1" dirty="0">
                <a:solidFill>
                  <a:srgbClr val="FF0000"/>
                </a:solidFill>
              </a:rPr>
              <a:t>Wave </a:t>
            </a:r>
            <a:r>
              <a:rPr lang="en-CA" sz="2800" b="1" i="1" dirty="0" smtClean="0">
                <a:solidFill>
                  <a:srgbClr val="FF0000"/>
                </a:solidFill>
              </a:rPr>
              <a:t>Theories</a:t>
            </a:r>
          </a:p>
          <a:p>
            <a:pPr marL="0" indent="0" algn="just">
              <a:buNone/>
            </a:pPr>
            <a:endParaRPr lang="en-CA" sz="2800" b="1" i="1" dirty="0">
              <a:solidFill>
                <a:srgbClr val="FF0000"/>
              </a:solidFill>
            </a:endParaRPr>
          </a:p>
          <a:p>
            <a:pPr lvl="1" algn="just">
              <a:buFont typeface="Wingdings" pitchFamily="2" charset="2"/>
              <a:buChar char="Ø"/>
            </a:pPr>
            <a:r>
              <a:rPr lang="en-CA" sz="2400" i="1" dirty="0" smtClean="0"/>
              <a:t>Different theories explain light behaviour </a:t>
            </a:r>
          </a:p>
          <a:p>
            <a:pPr lvl="1" algn="just">
              <a:buFont typeface="Wingdings" pitchFamily="2" charset="2"/>
              <a:buChar char="Ø"/>
            </a:pPr>
            <a:endParaRPr lang="en-CA" sz="2400" i="1" dirty="0" smtClean="0"/>
          </a:p>
          <a:p>
            <a:pPr lvl="1" algn="just">
              <a:buFont typeface="Wingdings" pitchFamily="2" charset="2"/>
              <a:buChar char="Ø"/>
            </a:pPr>
            <a:r>
              <a:rPr lang="en-CA" sz="2400" i="1" dirty="0" smtClean="0"/>
              <a:t>We will first use </a:t>
            </a:r>
            <a:r>
              <a:rPr lang="en-CA" sz="2400" i="1" dirty="0" smtClean="0">
                <a:solidFill>
                  <a:srgbClr val="FF0000"/>
                </a:solidFill>
              </a:rPr>
              <a:t>ray theory </a:t>
            </a:r>
            <a:r>
              <a:rPr lang="en-CA" sz="2400" i="1" dirty="0" smtClean="0"/>
              <a:t>to understand light propagation in multimode fibres</a:t>
            </a:r>
          </a:p>
          <a:p>
            <a:pPr lvl="1" algn="just">
              <a:buFont typeface="Wingdings" pitchFamily="2" charset="2"/>
              <a:buChar char="Ø"/>
            </a:pPr>
            <a:endParaRPr lang="en-CA" sz="2400" i="1" dirty="0" smtClean="0"/>
          </a:p>
          <a:p>
            <a:pPr lvl="1" algn="just">
              <a:buFont typeface="Wingdings" pitchFamily="2" charset="2"/>
              <a:buChar char="Ø"/>
            </a:pPr>
            <a:r>
              <a:rPr lang="en-CA" sz="2400" i="1" dirty="0" smtClean="0"/>
              <a:t>Then use electromagnetic </a:t>
            </a:r>
            <a:r>
              <a:rPr lang="en-CA" sz="2400" i="1" dirty="0" smtClean="0">
                <a:solidFill>
                  <a:srgbClr val="FF0000"/>
                </a:solidFill>
              </a:rPr>
              <a:t>wave theory </a:t>
            </a:r>
            <a:r>
              <a:rPr lang="en-CA" sz="2400" i="1" dirty="0" smtClean="0"/>
              <a:t>to understand propagation in single mode fibres</a:t>
            </a:r>
          </a:p>
          <a:p>
            <a:pPr lvl="1" algn="just">
              <a:buFont typeface="Wingdings" pitchFamily="2" charset="2"/>
              <a:buChar char="Ø"/>
            </a:pPr>
            <a:endParaRPr lang="en-CA" sz="2400" i="1" dirty="0" smtClean="0"/>
          </a:p>
          <a:p>
            <a:pPr lvl="1" algn="just">
              <a:buFont typeface="Wingdings" pitchFamily="2" charset="2"/>
              <a:buChar char="Ø"/>
            </a:pPr>
            <a:r>
              <a:rPr lang="en-CA" sz="2400" i="1" dirty="0" smtClean="0">
                <a:solidFill>
                  <a:srgbClr val="FF0000"/>
                </a:solidFill>
              </a:rPr>
              <a:t>Quantum theory </a:t>
            </a:r>
            <a:r>
              <a:rPr lang="en-CA" sz="2400" i="1" dirty="0" smtClean="0"/>
              <a:t>is useful to learn photo detection and emission phenomena </a:t>
            </a:r>
            <a:endParaRPr lang="en-CA" sz="2400" i="1" dirty="0"/>
          </a:p>
        </p:txBody>
      </p:sp>
      <p:sp>
        <p:nvSpPr>
          <p:cNvPr id="3" name="Footer Placeholder 2"/>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600673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075037" y="4962362"/>
            <a:ext cx="7097363" cy="1275734"/>
          </a:xfrm>
          <a:prstGeom prst="rect">
            <a:avLst/>
          </a:prstGeom>
          <a:noFill/>
          <a:ln w="12700">
            <a:noFill/>
            <a:miter lim="800000"/>
            <a:headEnd/>
            <a:tailEnd/>
          </a:ln>
        </p:spPr>
        <p:txBody>
          <a:bodyPr wrap="square">
            <a:spAutoFit/>
          </a:bodyPr>
          <a:lstStyle/>
          <a:p>
            <a:pPr algn="ctr"/>
            <a:r>
              <a:rPr lang="en-US" sz="2000" b="1" dirty="0">
                <a:solidFill>
                  <a:srgbClr val="000099"/>
                </a:solidFill>
              </a:rPr>
              <a:t>Snell’s Law: </a:t>
            </a:r>
            <a:r>
              <a:rPr lang="en-US" sz="2000" i="1" dirty="0">
                <a:solidFill>
                  <a:srgbClr val="000099"/>
                </a:solidFill>
              </a:rPr>
              <a:t>n</a:t>
            </a:r>
            <a:r>
              <a:rPr lang="en-US" sz="2000" i="1" baseline="-25000" dirty="0">
                <a:solidFill>
                  <a:srgbClr val="000099"/>
                </a:solidFill>
              </a:rPr>
              <a:t>1</a:t>
            </a:r>
            <a:r>
              <a:rPr lang="en-US" sz="2000" dirty="0">
                <a:solidFill>
                  <a:srgbClr val="000099"/>
                </a:solidFill>
              </a:rPr>
              <a:t> Sin </a:t>
            </a:r>
            <a:r>
              <a:rPr lang="el-GR" sz="2000" i="1" dirty="0">
                <a:solidFill>
                  <a:srgbClr val="000099"/>
                </a:solidFill>
                <a:cs typeface="Times New Roman" pitchFamily="18" charset="0"/>
              </a:rPr>
              <a:t>Φ</a:t>
            </a:r>
            <a:r>
              <a:rPr lang="en-US" sz="2000" i="1" baseline="-25000" dirty="0">
                <a:solidFill>
                  <a:srgbClr val="000099"/>
                </a:solidFill>
                <a:cs typeface="Times New Roman" pitchFamily="18" charset="0"/>
              </a:rPr>
              <a:t>1</a:t>
            </a:r>
            <a:r>
              <a:rPr lang="en-US" sz="2000" dirty="0">
                <a:solidFill>
                  <a:srgbClr val="000099"/>
                </a:solidFill>
                <a:cs typeface="Times New Roman" pitchFamily="18" charset="0"/>
              </a:rPr>
              <a:t> =  </a:t>
            </a:r>
            <a:r>
              <a:rPr lang="en-US" sz="2000" i="1" dirty="0">
                <a:solidFill>
                  <a:srgbClr val="000099"/>
                </a:solidFill>
                <a:cs typeface="Times New Roman" pitchFamily="18" charset="0"/>
              </a:rPr>
              <a:t>n</a:t>
            </a:r>
            <a:r>
              <a:rPr lang="en-US" sz="2000" i="1" baseline="-25000" dirty="0">
                <a:solidFill>
                  <a:srgbClr val="000099"/>
                </a:solidFill>
                <a:cs typeface="Times New Roman" pitchFamily="18" charset="0"/>
              </a:rPr>
              <a:t>2 </a:t>
            </a:r>
            <a:r>
              <a:rPr lang="en-US" sz="2000" dirty="0">
                <a:solidFill>
                  <a:srgbClr val="000099"/>
                </a:solidFill>
                <a:cs typeface="Times New Roman" pitchFamily="18" charset="0"/>
              </a:rPr>
              <a:t>Sin </a:t>
            </a:r>
            <a:r>
              <a:rPr lang="el-GR" sz="2000" i="1" dirty="0">
                <a:solidFill>
                  <a:srgbClr val="000099"/>
                </a:solidFill>
              </a:rPr>
              <a:t>Φ</a:t>
            </a:r>
            <a:r>
              <a:rPr lang="en-US" sz="2000" i="1" baseline="-25000" dirty="0" smtClean="0">
                <a:solidFill>
                  <a:srgbClr val="000099"/>
                </a:solidFill>
              </a:rPr>
              <a:t>2</a:t>
            </a:r>
          </a:p>
          <a:p>
            <a:pPr algn="ctr">
              <a:lnSpc>
                <a:spcPct val="150000"/>
              </a:lnSpc>
            </a:pPr>
            <a:r>
              <a:rPr lang="en-US" sz="2000" dirty="0">
                <a:solidFill>
                  <a:srgbClr val="000099"/>
                </a:solidFill>
              </a:rPr>
              <a:t>When  </a:t>
            </a:r>
            <a:r>
              <a:rPr lang="el-GR" sz="2000" i="1" dirty="0">
                <a:solidFill>
                  <a:srgbClr val="000099"/>
                </a:solidFill>
                <a:cs typeface="Times New Roman" pitchFamily="18" charset="0"/>
              </a:rPr>
              <a:t>Φ</a:t>
            </a:r>
            <a:r>
              <a:rPr lang="en-US" sz="2000" i="1" baseline="-25000" dirty="0">
                <a:solidFill>
                  <a:srgbClr val="000099"/>
                </a:solidFill>
                <a:cs typeface="Times New Roman" pitchFamily="18" charset="0"/>
              </a:rPr>
              <a:t>2</a:t>
            </a:r>
            <a:r>
              <a:rPr lang="en-US" sz="2000" dirty="0">
                <a:solidFill>
                  <a:srgbClr val="000099"/>
                </a:solidFill>
                <a:cs typeface="Times New Roman" pitchFamily="18" charset="0"/>
              </a:rPr>
              <a:t> = 90, </a:t>
            </a:r>
            <a:r>
              <a:rPr lang="el-GR" sz="2000" i="1" dirty="0">
                <a:solidFill>
                  <a:srgbClr val="000099"/>
                </a:solidFill>
                <a:cs typeface="Times New Roman" pitchFamily="18" charset="0"/>
              </a:rPr>
              <a:t>Φ</a:t>
            </a:r>
            <a:r>
              <a:rPr lang="en-US" sz="2000" i="1" baseline="-25000" dirty="0">
                <a:solidFill>
                  <a:srgbClr val="000099"/>
                </a:solidFill>
                <a:cs typeface="Times New Roman" pitchFamily="18" charset="0"/>
              </a:rPr>
              <a:t>1</a:t>
            </a:r>
            <a:r>
              <a:rPr lang="en-US" sz="2000" dirty="0">
                <a:solidFill>
                  <a:srgbClr val="000099"/>
                </a:solidFill>
                <a:cs typeface="Times New Roman" pitchFamily="18" charset="0"/>
              </a:rPr>
              <a:t> = </a:t>
            </a:r>
            <a:r>
              <a:rPr lang="el-GR" sz="2000" i="1" dirty="0">
                <a:solidFill>
                  <a:srgbClr val="000099"/>
                </a:solidFill>
              </a:rPr>
              <a:t>Φ</a:t>
            </a:r>
            <a:r>
              <a:rPr lang="en-US" sz="2000" i="1" dirty="0">
                <a:solidFill>
                  <a:srgbClr val="000099"/>
                </a:solidFill>
              </a:rPr>
              <a:t>c </a:t>
            </a:r>
            <a:endParaRPr lang="en-US" sz="2000" i="1" dirty="0" smtClean="0">
              <a:solidFill>
                <a:srgbClr val="000099"/>
              </a:solidFill>
            </a:endParaRPr>
          </a:p>
          <a:p>
            <a:pPr algn="ctr">
              <a:lnSpc>
                <a:spcPct val="150000"/>
              </a:lnSpc>
            </a:pPr>
            <a:r>
              <a:rPr lang="en-US" sz="2000" i="1" dirty="0" smtClean="0">
                <a:solidFill>
                  <a:srgbClr val="000099"/>
                </a:solidFill>
                <a:cs typeface="Times New Roman" pitchFamily="18" charset="0"/>
              </a:rPr>
              <a:t>Which </a:t>
            </a:r>
            <a:r>
              <a:rPr lang="en-US" sz="2000" dirty="0" smtClean="0">
                <a:solidFill>
                  <a:srgbClr val="000099"/>
                </a:solidFill>
                <a:cs typeface="Times New Roman" pitchFamily="18" charset="0"/>
              </a:rPr>
              <a:t>is </a:t>
            </a:r>
            <a:r>
              <a:rPr lang="en-US" sz="2000" dirty="0">
                <a:solidFill>
                  <a:srgbClr val="000099"/>
                </a:solidFill>
                <a:cs typeface="Times New Roman" pitchFamily="18" charset="0"/>
              </a:rPr>
              <a:t>the  </a:t>
            </a:r>
            <a:r>
              <a:rPr lang="en-US" sz="2000" b="1" dirty="0">
                <a:solidFill>
                  <a:srgbClr val="000099"/>
                </a:solidFill>
              </a:rPr>
              <a:t>Critical </a:t>
            </a:r>
            <a:r>
              <a:rPr lang="en-US" sz="2000" b="1" dirty="0" smtClean="0">
                <a:solidFill>
                  <a:srgbClr val="000099"/>
                </a:solidFill>
              </a:rPr>
              <a:t>Angle </a:t>
            </a:r>
            <a:r>
              <a:rPr lang="el-GR" sz="2000" i="1" dirty="0" smtClean="0">
                <a:solidFill>
                  <a:srgbClr val="000099"/>
                </a:solidFill>
              </a:rPr>
              <a:t>Φ</a:t>
            </a:r>
            <a:r>
              <a:rPr lang="en-US" sz="2000" i="1" dirty="0">
                <a:solidFill>
                  <a:srgbClr val="000099"/>
                </a:solidFill>
              </a:rPr>
              <a:t>c=</a:t>
            </a:r>
            <a:r>
              <a:rPr lang="en-US" sz="2000" dirty="0">
                <a:solidFill>
                  <a:srgbClr val="000099"/>
                </a:solidFill>
              </a:rPr>
              <a:t>Sin</a:t>
            </a:r>
            <a:r>
              <a:rPr lang="en-US" sz="2000" baseline="30000" dirty="0">
                <a:solidFill>
                  <a:srgbClr val="000099"/>
                </a:solidFill>
              </a:rPr>
              <a:t>-1</a:t>
            </a:r>
            <a:r>
              <a:rPr lang="en-US" sz="2000" dirty="0">
                <a:solidFill>
                  <a:srgbClr val="000099"/>
                </a:solidFill>
              </a:rPr>
              <a:t>(</a:t>
            </a:r>
            <a:r>
              <a:rPr lang="en-US" sz="2000" i="1" dirty="0">
                <a:solidFill>
                  <a:srgbClr val="000099"/>
                </a:solidFill>
              </a:rPr>
              <a:t>n</a:t>
            </a:r>
            <a:r>
              <a:rPr lang="en-US" sz="2000" i="1" baseline="-25000" dirty="0">
                <a:solidFill>
                  <a:srgbClr val="000099"/>
                </a:solidFill>
              </a:rPr>
              <a:t>2</a:t>
            </a:r>
            <a:r>
              <a:rPr lang="en-US" sz="2000" i="1" dirty="0">
                <a:solidFill>
                  <a:srgbClr val="000099"/>
                </a:solidFill>
              </a:rPr>
              <a:t>/n</a:t>
            </a:r>
            <a:r>
              <a:rPr lang="en-US" sz="2000" i="1" baseline="-25000" dirty="0">
                <a:solidFill>
                  <a:srgbClr val="000099"/>
                </a:solidFill>
              </a:rPr>
              <a:t>1</a:t>
            </a:r>
            <a:r>
              <a:rPr lang="en-US" sz="2000" i="1" dirty="0">
                <a:solidFill>
                  <a:srgbClr val="000099"/>
                </a:solidFill>
              </a:rPr>
              <a:t> </a:t>
            </a:r>
            <a:r>
              <a:rPr lang="en-US" sz="2000" i="1" dirty="0" smtClean="0">
                <a:solidFill>
                  <a:srgbClr val="000099"/>
                </a:solidFill>
              </a:rPr>
              <a:t>)</a:t>
            </a:r>
            <a:endParaRPr lang="el-GR" sz="2000" i="1" baseline="-25000" dirty="0">
              <a:solidFill>
                <a:srgbClr val="000099"/>
              </a:solidFill>
            </a:endParaRPr>
          </a:p>
        </p:txBody>
      </p:sp>
      <p:grpSp>
        <p:nvGrpSpPr>
          <p:cNvPr id="7" name="Group 6"/>
          <p:cNvGrpSpPr/>
          <p:nvPr/>
        </p:nvGrpSpPr>
        <p:grpSpPr>
          <a:xfrm>
            <a:off x="2111388" y="1628800"/>
            <a:ext cx="4968552" cy="3124491"/>
            <a:chOff x="1619672" y="1243130"/>
            <a:chExt cx="5953125" cy="4086225"/>
          </a:xfrm>
        </p:grpSpPr>
        <p:sp>
          <p:nvSpPr>
            <p:cNvPr id="5" name="Rectangle 7"/>
            <p:cNvSpPr>
              <a:spLocks noChangeArrowheads="1"/>
            </p:cNvSpPr>
            <p:nvPr/>
          </p:nvSpPr>
          <p:spPr bwMode="auto">
            <a:xfrm>
              <a:off x="1619672" y="3284984"/>
              <a:ext cx="5953125" cy="2044371"/>
            </a:xfrm>
            <a:prstGeom prst="rect">
              <a:avLst/>
            </a:prstGeom>
            <a:solidFill>
              <a:schemeClr val="accent1">
                <a:alpha val="20000"/>
              </a:schemeClr>
            </a:solidFill>
            <a:ln w="12700" algn="ctr">
              <a:noFill/>
              <a:round/>
              <a:headEnd/>
              <a:tailEnd/>
            </a:ln>
          </p:spPr>
          <p:txBody>
            <a:bodyPr/>
            <a:lstStyle/>
            <a:p>
              <a:endParaRPr lang="en-CA"/>
            </a:p>
          </p:txBody>
        </p:sp>
        <p:pic>
          <p:nvPicPr>
            <p:cNvPr id="1433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672" y="1243130"/>
              <a:ext cx="59531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 name="Picture 7"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281098" y="326099"/>
            <a:ext cx="4508798" cy="738664"/>
          </a:xfrm>
          <a:prstGeom prst="rect">
            <a:avLst/>
          </a:prstGeom>
        </p:spPr>
        <p:txBody>
          <a:bodyPr wrap="none">
            <a:spAutoFit/>
          </a:bodyPr>
          <a:lstStyle/>
          <a:p>
            <a:pPr algn="ctr"/>
            <a:r>
              <a:rPr lang="en-US" sz="2400" b="1" dirty="0" smtClean="0"/>
              <a:t>Light propagation in Optical fibers</a:t>
            </a:r>
          </a:p>
          <a:p>
            <a:pPr algn="ctr"/>
            <a:r>
              <a:rPr lang="en-US" b="1" dirty="0" smtClean="0">
                <a:solidFill>
                  <a:srgbClr val="FF0000"/>
                </a:solidFill>
              </a:rPr>
              <a:t>(working phenomenon) </a:t>
            </a:r>
            <a:endParaRPr lang="en-IN" b="1" dirty="0">
              <a:solidFill>
                <a:srgbClr val="FF0000"/>
              </a:solidFill>
            </a:endParaRPr>
          </a:p>
        </p:txBody>
      </p:sp>
      <p:sp>
        <p:nvSpPr>
          <p:cNvPr id="3" name="TextBox 2"/>
          <p:cNvSpPr txBox="1"/>
          <p:nvPr/>
        </p:nvSpPr>
        <p:spPr>
          <a:xfrm>
            <a:off x="3235686" y="1064763"/>
            <a:ext cx="2599622" cy="369332"/>
          </a:xfrm>
          <a:prstGeom prst="rect">
            <a:avLst/>
          </a:prstGeom>
          <a:noFill/>
        </p:spPr>
        <p:txBody>
          <a:bodyPr wrap="none" rtlCol="0">
            <a:spAutoFit/>
          </a:bodyPr>
          <a:lstStyle/>
          <a:p>
            <a:r>
              <a:rPr lang="en-US" b="1" i="1" dirty="0" smtClean="0">
                <a:solidFill>
                  <a:srgbClr val="FF0000"/>
                </a:solidFill>
              </a:rPr>
              <a:t>Reflection and Refraction</a:t>
            </a:r>
            <a:endParaRPr lang="en-IN" b="1" i="1" dirty="0">
              <a:solidFill>
                <a:srgbClr val="FF0000"/>
              </a:solidFill>
            </a:endParaRPr>
          </a:p>
        </p:txBody>
      </p:sp>
      <p:sp>
        <p:nvSpPr>
          <p:cNvPr id="6" name="Footer Placeholder 5"/>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31772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12599" y="1346869"/>
            <a:ext cx="7045796" cy="2326918"/>
            <a:chOff x="95250" y="1792843"/>
            <a:chExt cx="8953500" cy="2902982"/>
          </a:xfrm>
        </p:grpSpPr>
        <p:pic>
          <p:nvPicPr>
            <p:cNvPr id="15363"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250" y="2162175"/>
              <a:ext cx="89535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p:cNvSpPr>
              <a:spLocks noChangeArrowheads="1"/>
            </p:cNvSpPr>
            <p:nvPr/>
          </p:nvSpPr>
          <p:spPr bwMode="auto">
            <a:xfrm>
              <a:off x="251520" y="3356992"/>
              <a:ext cx="2520280" cy="1152128"/>
            </a:xfrm>
            <a:prstGeom prst="rect">
              <a:avLst/>
            </a:prstGeom>
            <a:solidFill>
              <a:schemeClr val="accent1">
                <a:alpha val="20000"/>
              </a:schemeClr>
            </a:solidFill>
            <a:ln w="12700" algn="ctr">
              <a:noFill/>
              <a:round/>
              <a:headEnd/>
              <a:tailEnd/>
            </a:ln>
          </p:spPr>
          <p:txBody>
            <a:bodyPr/>
            <a:lstStyle/>
            <a:p>
              <a:endParaRPr lang="en-CA"/>
            </a:p>
          </p:txBody>
        </p:sp>
        <p:sp>
          <p:nvSpPr>
            <p:cNvPr id="6" name="Rectangle 7"/>
            <p:cNvSpPr>
              <a:spLocks noChangeArrowheads="1"/>
            </p:cNvSpPr>
            <p:nvPr/>
          </p:nvSpPr>
          <p:spPr bwMode="auto">
            <a:xfrm>
              <a:off x="3203848" y="3356992"/>
              <a:ext cx="2592288" cy="1152128"/>
            </a:xfrm>
            <a:prstGeom prst="rect">
              <a:avLst/>
            </a:prstGeom>
            <a:solidFill>
              <a:schemeClr val="accent1">
                <a:alpha val="20000"/>
              </a:schemeClr>
            </a:solidFill>
            <a:ln w="12700" algn="ctr">
              <a:noFill/>
              <a:round/>
              <a:headEnd/>
              <a:tailEnd/>
            </a:ln>
          </p:spPr>
          <p:txBody>
            <a:bodyPr/>
            <a:lstStyle/>
            <a:p>
              <a:endParaRPr lang="en-CA"/>
            </a:p>
          </p:txBody>
        </p:sp>
        <p:sp>
          <p:nvSpPr>
            <p:cNvPr id="7" name="Rectangle 7"/>
            <p:cNvSpPr>
              <a:spLocks noChangeArrowheads="1"/>
            </p:cNvSpPr>
            <p:nvPr/>
          </p:nvSpPr>
          <p:spPr bwMode="auto">
            <a:xfrm>
              <a:off x="6228184" y="3410446"/>
              <a:ext cx="2592288" cy="1152128"/>
            </a:xfrm>
            <a:prstGeom prst="rect">
              <a:avLst/>
            </a:prstGeom>
            <a:solidFill>
              <a:schemeClr val="accent1">
                <a:alpha val="20000"/>
              </a:schemeClr>
            </a:solidFill>
            <a:ln w="12700" algn="ctr">
              <a:noFill/>
              <a:round/>
              <a:headEnd/>
              <a:tailEnd/>
            </a:ln>
          </p:spPr>
          <p:txBody>
            <a:bodyPr/>
            <a:lstStyle/>
            <a:p>
              <a:endParaRPr lang="en-CA"/>
            </a:p>
          </p:txBody>
        </p:sp>
        <p:sp>
          <p:nvSpPr>
            <p:cNvPr id="3" name="TextBox 2"/>
            <p:cNvSpPr txBox="1"/>
            <p:nvPr/>
          </p:nvSpPr>
          <p:spPr>
            <a:xfrm>
              <a:off x="6286200" y="1803533"/>
              <a:ext cx="2498620" cy="383972"/>
            </a:xfrm>
            <a:prstGeom prst="rect">
              <a:avLst/>
            </a:prstGeom>
            <a:noFill/>
          </p:spPr>
          <p:txBody>
            <a:bodyPr wrap="none" rtlCol="0">
              <a:spAutoFit/>
            </a:bodyPr>
            <a:lstStyle/>
            <a:p>
              <a:r>
                <a:rPr lang="en-US" sz="1400" b="1" i="1" dirty="0" smtClean="0">
                  <a:solidFill>
                    <a:srgbClr val="FF0000"/>
                  </a:solidFill>
                </a:rPr>
                <a:t>Total Internal Reflection</a:t>
              </a:r>
              <a:endParaRPr lang="en-IN" sz="1400" b="1" i="1" dirty="0">
                <a:solidFill>
                  <a:srgbClr val="FF0000"/>
                </a:solidFill>
              </a:endParaRPr>
            </a:p>
          </p:txBody>
        </p:sp>
        <p:sp>
          <p:nvSpPr>
            <p:cNvPr id="9" name="TextBox 8"/>
            <p:cNvSpPr txBox="1"/>
            <p:nvPr/>
          </p:nvSpPr>
          <p:spPr>
            <a:xfrm>
              <a:off x="3569769" y="1800627"/>
              <a:ext cx="1923770" cy="383972"/>
            </a:xfrm>
            <a:prstGeom prst="rect">
              <a:avLst/>
            </a:prstGeom>
            <a:noFill/>
          </p:spPr>
          <p:txBody>
            <a:bodyPr wrap="none" rtlCol="0">
              <a:spAutoFit/>
            </a:bodyPr>
            <a:lstStyle/>
            <a:p>
              <a:r>
                <a:rPr lang="en-US" sz="1400" b="1" i="1" dirty="0" smtClean="0">
                  <a:solidFill>
                    <a:srgbClr val="FF0000"/>
                  </a:solidFill>
                </a:rPr>
                <a:t>Critical Refraction</a:t>
              </a:r>
              <a:endParaRPr lang="en-IN" sz="1400" b="1" i="1" dirty="0">
                <a:solidFill>
                  <a:srgbClr val="FF0000"/>
                </a:solidFill>
              </a:endParaRPr>
            </a:p>
          </p:txBody>
        </p:sp>
        <p:sp>
          <p:nvSpPr>
            <p:cNvPr id="10" name="TextBox 9"/>
            <p:cNvSpPr txBox="1"/>
            <p:nvPr/>
          </p:nvSpPr>
          <p:spPr>
            <a:xfrm>
              <a:off x="164933" y="1792843"/>
              <a:ext cx="2622389" cy="383972"/>
            </a:xfrm>
            <a:prstGeom prst="rect">
              <a:avLst/>
            </a:prstGeom>
            <a:noFill/>
          </p:spPr>
          <p:txBody>
            <a:bodyPr wrap="none" rtlCol="0">
              <a:spAutoFit/>
            </a:bodyPr>
            <a:lstStyle/>
            <a:p>
              <a:r>
                <a:rPr lang="en-US" sz="1400" b="1" i="1" dirty="0" smtClean="0">
                  <a:solidFill>
                    <a:srgbClr val="FF0000"/>
                  </a:solidFill>
                </a:rPr>
                <a:t>Reflection and Refraction</a:t>
              </a:r>
              <a:endParaRPr lang="en-IN" sz="1400" b="1" i="1" dirty="0">
                <a:solidFill>
                  <a:srgbClr val="FF0000"/>
                </a:solidFill>
              </a:endParaRPr>
            </a:p>
          </p:txBody>
        </p:sp>
      </p:grpSp>
      <p:pic>
        <p:nvPicPr>
          <p:cNvPr id="11" name="Picture 10"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281098" y="326099"/>
            <a:ext cx="4508798" cy="738664"/>
          </a:xfrm>
          <a:prstGeom prst="rect">
            <a:avLst/>
          </a:prstGeom>
        </p:spPr>
        <p:txBody>
          <a:bodyPr wrap="none">
            <a:spAutoFit/>
          </a:bodyPr>
          <a:lstStyle/>
          <a:p>
            <a:pPr algn="ctr"/>
            <a:r>
              <a:rPr lang="en-US" sz="2400" b="1" dirty="0" smtClean="0"/>
              <a:t>Light propagation in Optical fibers</a:t>
            </a:r>
          </a:p>
          <a:p>
            <a:pPr algn="ctr"/>
            <a:r>
              <a:rPr lang="en-US" b="1" dirty="0" smtClean="0">
                <a:solidFill>
                  <a:srgbClr val="FF0000"/>
                </a:solidFill>
              </a:rPr>
              <a:t>(working phenomenon) </a:t>
            </a:r>
            <a:endParaRPr lang="en-IN" b="1" dirty="0">
              <a:solidFill>
                <a:srgbClr val="FF0000"/>
              </a:solidFill>
            </a:endParaRPr>
          </a:p>
        </p:txBody>
      </p:sp>
      <p:sp>
        <p:nvSpPr>
          <p:cNvPr id="4" name="TextBox 3"/>
          <p:cNvSpPr txBox="1"/>
          <p:nvPr/>
        </p:nvSpPr>
        <p:spPr>
          <a:xfrm>
            <a:off x="755576" y="4112788"/>
            <a:ext cx="5169044" cy="646331"/>
          </a:xfrm>
          <a:prstGeom prst="rect">
            <a:avLst/>
          </a:prstGeom>
          <a:noFill/>
        </p:spPr>
        <p:txBody>
          <a:bodyPr wrap="square" rtlCol="0">
            <a:spAutoFit/>
          </a:bodyPr>
          <a:lstStyle/>
          <a:p>
            <a:pPr marL="285750" indent="-285750">
              <a:buFont typeface="Wingdings" pitchFamily="2" charset="2"/>
              <a:buChar char="v"/>
            </a:pPr>
            <a:r>
              <a:rPr lang="en-US" i="1" dirty="0" smtClean="0"/>
              <a:t>In TIR there is a phase change in refracted ray in normal and parallel component  </a:t>
            </a:r>
            <a:endParaRPr lang="en-IN" i="1" dirty="0"/>
          </a:p>
        </p:txBody>
      </p:sp>
      <p:pic>
        <p:nvPicPr>
          <p:cNvPr id="15364" name="Picture 4"/>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50000"/>
          <a:stretch/>
        </p:blipFill>
        <p:spPr bwMode="auto">
          <a:xfrm>
            <a:off x="856321" y="4762106"/>
            <a:ext cx="2339406" cy="75686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4"/>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50000"/>
          <a:stretch/>
        </p:blipFill>
        <p:spPr bwMode="auto">
          <a:xfrm>
            <a:off x="3448609" y="4798834"/>
            <a:ext cx="2339406" cy="75686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3230" y="4124032"/>
            <a:ext cx="2683905" cy="212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076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1098" y="326099"/>
            <a:ext cx="4508798" cy="738664"/>
          </a:xfrm>
          <a:prstGeom prst="rect">
            <a:avLst/>
          </a:prstGeom>
        </p:spPr>
        <p:txBody>
          <a:bodyPr wrap="none">
            <a:spAutoFit/>
          </a:bodyPr>
          <a:lstStyle/>
          <a:p>
            <a:pPr algn="ctr"/>
            <a:r>
              <a:rPr lang="en-US" sz="2400" b="1" dirty="0" smtClean="0"/>
              <a:t>Light propagation in Optical fibers</a:t>
            </a:r>
          </a:p>
          <a:p>
            <a:pPr algn="ctr"/>
            <a:r>
              <a:rPr lang="en-US" b="1" dirty="0" smtClean="0">
                <a:solidFill>
                  <a:srgbClr val="FF0000"/>
                </a:solidFill>
              </a:rPr>
              <a:t>(Propagation of light : meridonal ray) </a:t>
            </a:r>
            <a:endParaRPr lang="en-IN" b="1" dirty="0">
              <a:solidFill>
                <a:srgbClr val="FF0000"/>
              </a:solidFill>
            </a:endParaRPr>
          </a:p>
        </p:txBody>
      </p:sp>
      <p:pic>
        <p:nvPicPr>
          <p:cNvPr id="18"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3561" y="1124744"/>
            <a:ext cx="5343872" cy="276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784524" y="4149080"/>
            <a:ext cx="7819923" cy="1631216"/>
          </a:xfrm>
          <a:prstGeom prst="rect">
            <a:avLst/>
          </a:prstGeom>
        </p:spPr>
        <p:txBody>
          <a:bodyPr wrap="square">
            <a:spAutoFit/>
          </a:bodyPr>
          <a:lstStyle/>
          <a:p>
            <a:pPr algn="just"/>
            <a:r>
              <a:rPr lang="en-US" sz="2000" i="1" dirty="0"/>
              <a:t>A </a:t>
            </a:r>
            <a:r>
              <a:rPr lang="en-US" sz="2000" b="1" i="1" dirty="0" smtClean="0">
                <a:solidFill>
                  <a:srgbClr val="FF0000"/>
                </a:solidFill>
              </a:rPr>
              <a:t>meridonal </a:t>
            </a:r>
            <a:r>
              <a:rPr lang="en-US" sz="2000" b="1" i="1" dirty="0">
                <a:solidFill>
                  <a:srgbClr val="FF0000"/>
                </a:solidFill>
              </a:rPr>
              <a:t>ray</a:t>
            </a:r>
            <a:r>
              <a:rPr lang="en-US" sz="2000" i="1" dirty="0">
                <a:solidFill>
                  <a:srgbClr val="FF0000"/>
                </a:solidFill>
              </a:rPr>
              <a:t> </a:t>
            </a:r>
            <a:r>
              <a:rPr lang="en-US" sz="2000" i="1" dirty="0"/>
              <a:t>or tangential ray is a ray that is confined to the plane containing the system's optical axis and the object point from which the ray </a:t>
            </a:r>
            <a:r>
              <a:rPr lang="en-US" sz="2000" i="1" dirty="0" smtClean="0"/>
              <a:t>originated</a:t>
            </a:r>
          </a:p>
          <a:p>
            <a:pPr algn="just"/>
            <a:r>
              <a:rPr lang="en-US" sz="2000" b="1" i="1" dirty="0" smtClean="0">
                <a:solidFill>
                  <a:srgbClr val="FF0000"/>
                </a:solidFill>
              </a:rPr>
              <a:t>Numeric aperture (NA)</a:t>
            </a:r>
            <a:r>
              <a:rPr lang="en-US" sz="2000" b="1" i="1" dirty="0" smtClean="0"/>
              <a:t> </a:t>
            </a:r>
            <a:r>
              <a:rPr lang="en-US" sz="2000" i="1" dirty="0" smtClean="0"/>
              <a:t>is defined as the light acceptance capacity for a fiber to calculate source-to-fiber coupling efficiency   </a:t>
            </a:r>
            <a:endParaRPr lang="en-IN" sz="2000" i="1" dirty="0"/>
          </a:p>
        </p:txBody>
      </p:sp>
      <p:pic>
        <p:nvPicPr>
          <p:cNvPr id="1638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174" y="5603249"/>
            <a:ext cx="6550920" cy="77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Oval 21"/>
          <p:cNvSpPr/>
          <p:nvPr/>
        </p:nvSpPr>
        <p:spPr>
          <a:xfrm>
            <a:off x="1863561" y="1628800"/>
            <a:ext cx="476191" cy="17281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ooter Placeholder 5"/>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070151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792" y="476672"/>
            <a:ext cx="9138720" cy="461665"/>
          </a:xfrm>
          <a:prstGeom prst="rect">
            <a:avLst/>
          </a:prstGeom>
          <a:noFill/>
        </p:spPr>
        <p:txBody>
          <a:bodyPr wrap="none" rtlCol="0">
            <a:spAutoFit/>
          </a:bodyPr>
          <a:lstStyle/>
          <a:p>
            <a:r>
              <a:rPr lang="en-US" sz="2400" b="1" dirty="0" smtClean="0"/>
              <a:t>The “</a:t>
            </a:r>
            <a:r>
              <a:rPr lang="en-US" sz="2400" b="1" i="1" u="sng" dirty="0" smtClean="0"/>
              <a:t>advantages”</a:t>
            </a:r>
            <a:r>
              <a:rPr lang="en-US" sz="2400" b="1" dirty="0" smtClean="0"/>
              <a:t> of Optical Fiber </a:t>
            </a:r>
            <a:r>
              <a:rPr lang="en-US" sz="2400" b="1" dirty="0"/>
              <a:t>C</a:t>
            </a:r>
            <a:r>
              <a:rPr lang="en-US" sz="2400" b="1" dirty="0" smtClean="0"/>
              <a:t>ommunication over Copper </a:t>
            </a:r>
            <a:r>
              <a:rPr lang="en-US" sz="2400" b="1" dirty="0"/>
              <a:t>C</a:t>
            </a:r>
            <a:r>
              <a:rPr lang="en-US" sz="2400" b="1" dirty="0" smtClean="0"/>
              <a:t>ables</a:t>
            </a:r>
            <a:endParaRPr lang="en-IN" sz="2400" b="1" dirty="0"/>
          </a:p>
        </p:txBody>
      </p:sp>
      <p:sp>
        <p:nvSpPr>
          <p:cNvPr id="5" name="TextBox 4"/>
          <p:cNvSpPr txBox="1"/>
          <p:nvPr/>
        </p:nvSpPr>
        <p:spPr>
          <a:xfrm>
            <a:off x="133230" y="1196752"/>
            <a:ext cx="5014834" cy="1938992"/>
          </a:xfrm>
          <a:prstGeom prst="rect">
            <a:avLst/>
          </a:prstGeom>
          <a:noFill/>
        </p:spPr>
        <p:txBody>
          <a:bodyPr wrap="none" rtlCol="0">
            <a:spAutoFit/>
          </a:bodyPr>
          <a:lstStyle/>
          <a:p>
            <a:pPr marL="342900" indent="-342900">
              <a:buFont typeface="Wingdings" pitchFamily="2" charset="2"/>
              <a:buChar char="v"/>
            </a:pPr>
            <a:r>
              <a:rPr lang="en-US" sz="2000" i="1" dirty="0" smtClean="0"/>
              <a:t>Low transmission loss and wide band width</a:t>
            </a:r>
          </a:p>
          <a:p>
            <a:pPr marL="342900" indent="-342900">
              <a:buFont typeface="Wingdings" pitchFamily="2" charset="2"/>
              <a:buChar char="v"/>
            </a:pPr>
            <a:r>
              <a:rPr lang="en-US" sz="2000" i="1" dirty="0" smtClean="0"/>
              <a:t>Small size and weight</a:t>
            </a:r>
          </a:p>
          <a:p>
            <a:pPr marL="342900" indent="-342900">
              <a:buFont typeface="Wingdings" pitchFamily="2" charset="2"/>
              <a:buChar char="v"/>
            </a:pPr>
            <a:r>
              <a:rPr lang="en-US" sz="2000" i="1" dirty="0" smtClean="0"/>
              <a:t>Immunity to interference</a:t>
            </a:r>
          </a:p>
          <a:p>
            <a:pPr marL="342900" indent="-342900">
              <a:buFont typeface="Wingdings" pitchFamily="2" charset="2"/>
              <a:buChar char="v"/>
            </a:pPr>
            <a:r>
              <a:rPr lang="en-US" sz="2000" i="1" dirty="0" smtClean="0"/>
              <a:t>Electrical isolation</a:t>
            </a:r>
          </a:p>
          <a:p>
            <a:pPr marL="342900" indent="-342900">
              <a:buFont typeface="Wingdings" pitchFamily="2" charset="2"/>
              <a:buChar char="v"/>
            </a:pPr>
            <a:r>
              <a:rPr lang="en-US" sz="2000" i="1" dirty="0" smtClean="0"/>
              <a:t>Signal security</a:t>
            </a:r>
          </a:p>
          <a:p>
            <a:pPr marL="342900" indent="-342900">
              <a:buFont typeface="Wingdings" pitchFamily="2" charset="2"/>
              <a:buChar char="v"/>
            </a:pPr>
            <a:r>
              <a:rPr lang="en-US" sz="2000" i="1" dirty="0" smtClean="0"/>
              <a:t>Abundant raw material </a:t>
            </a:r>
            <a:endParaRPr lang="en-IN" sz="2000" i="1" dirty="0"/>
          </a:p>
        </p:txBody>
      </p:sp>
      <p:pic>
        <p:nvPicPr>
          <p:cNvPr id="2050" name="Picture 2" descr="https://einteractiveinc.com/wp-content/uploads/2018/05/fiber-vs-copper-latenc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631520"/>
            <a:ext cx="2808312" cy="14715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8" name="Picture 7" descr="https://media.springernature.com/lw785/springer-static/image/chp%3A10.1007%2F978-3-319-31903-2_8/MediaObjects/370011_1_En_8_Fig2_HTM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36" y="3645024"/>
            <a:ext cx="4378569" cy="259228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74936" y="3820398"/>
            <a:ext cx="3803561" cy="369332"/>
          </a:xfrm>
          <a:prstGeom prst="rect">
            <a:avLst/>
          </a:prstGeom>
          <a:noFill/>
        </p:spPr>
        <p:txBody>
          <a:bodyPr wrap="square" rtlCol="0">
            <a:spAutoFit/>
          </a:bodyPr>
          <a:lstStyle/>
          <a:p>
            <a:pPr algn="ctr"/>
            <a:r>
              <a:rPr lang="en-US" b="1" dirty="0" smtClean="0"/>
              <a:t>History of Communication</a:t>
            </a:r>
            <a:endParaRPr lang="en-IN" b="1" dirty="0"/>
          </a:p>
        </p:txBody>
      </p:sp>
      <p:cxnSp>
        <p:nvCxnSpPr>
          <p:cNvPr id="10" name="Straight Arrow Connector 9"/>
          <p:cNvCxnSpPr>
            <a:endCxn id="11" idx="0"/>
          </p:cNvCxnSpPr>
          <p:nvPr/>
        </p:nvCxnSpPr>
        <p:spPr>
          <a:xfrm>
            <a:off x="5652120" y="5157192"/>
            <a:ext cx="0" cy="1276399"/>
          </a:xfrm>
          <a:prstGeom prst="straightConnector1">
            <a:avLst/>
          </a:prstGeom>
          <a:ln w="12700">
            <a:prstDash val="dashDot"/>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7044" y="6433591"/>
            <a:ext cx="550151" cy="307777"/>
          </a:xfrm>
          <a:prstGeom prst="rect">
            <a:avLst/>
          </a:prstGeom>
          <a:noFill/>
        </p:spPr>
        <p:txBody>
          <a:bodyPr wrap="none" rtlCol="0">
            <a:spAutoFit/>
          </a:bodyPr>
          <a:lstStyle/>
          <a:p>
            <a:r>
              <a:rPr lang="en-US" sz="1400" b="1" dirty="0" smtClean="0"/>
              <a:t>1970</a:t>
            </a:r>
            <a:endParaRPr lang="en-IN" sz="1400" b="1" dirty="0"/>
          </a:p>
        </p:txBody>
      </p:sp>
      <p:sp>
        <p:nvSpPr>
          <p:cNvPr id="9" name="Footer Placeholder 8"/>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514363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1098" y="326099"/>
            <a:ext cx="4508798" cy="738664"/>
          </a:xfrm>
          <a:prstGeom prst="rect">
            <a:avLst/>
          </a:prstGeom>
        </p:spPr>
        <p:txBody>
          <a:bodyPr wrap="none">
            <a:spAutoFit/>
          </a:bodyPr>
          <a:lstStyle/>
          <a:p>
            <a:pPr algn="ctr"/>
            <a:r>
              <a:rPr lang="en-US" sz="2400" b="1" dirty="0" smtClean="0"/>
              <a:t>Light propagation in Optical fibers</a:t>
            </a:r>
          </a:p>
          <a:p>
            <a:pPr algn="ctr"/>
            <a:r>
              <a:rPr lang="en-US" b="1" dirty="0" smtClean="0">
                <a:solidFill>
                  <a:srgbClr val="FF0000"/>
                </a:solidFill>
              </a:rPr>
              <a:t>(Propagation of light: Skew ray) </a:t>
            </a:r>
            <a:endParaRPr lang="en-IN" b="1" dirty="0">
              <a:solidFill>
                <a:srgbClr val="FF0000"/>
              </a:solidFill>
            </a:endParaRPr>
          </a:p>
        </p:txBody>
      </p:sp>
      <p:sp>
        <p:nvSpPr>
          <p:cNvPr id="7" name="Rectangle 6"/>
          <p:cNvSpPr/>
          <p:nvPr/>
        </p:nvSpPr>
        <p:spPr>
          <a:xfrm>
            <a:off x="1223128" y="4653136"/>
            <a:ext cx="6877263" cy="1015663"/>
          </a:xfrm>
          <a:prstGeom prst="rect">
            <a:avLst/>
          </a:prstGeom>
        </p:spPr>
        <p:txBody>
          <a:bodyPr wrap="square">
            <a:spAutoFit/>
          </a:bodyPr>
          <a:lstStyle/>
          <a:p>
            <a:pPr algn="just"/>
            <a:r>
              <a:rPr lang="en-US" sz="2000" i="1" dirty="0"/>
              <a:t>A </a:t>
            </a:r>
            <a:r>
              <a:rPr lang="en-US" sz="2000" b="1" i="1" dirty="0">
                <a:solidFill>
                  <a:srgbClr val="FF0000"/>
                </a:solidFill>
              </a:rPr>
              <a:t>skew ray</a:t>
            </a:r>
            <a:r>
              <a:rPr lang="en-US" sz="2000" i="1" dirty="0"/>
              <a:t> is a ray that does not propagate in a plane that contains both the object point and the optical axis. Such rays do not cross the optical axis anywhere, and are not parallel to it</a:t>
            </a:r>
            <a:endParaRPr lang="en-IN" sz="2000" i="1" dirty="0"/>
          </a:p>
        </p:txBody>
      </p:sp>
      <p:pic>
        <p:nvPicPr>
          <p:cNvPr id="8"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1303" y="1412776"/>
            <a:ext cx="614838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971031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1558" y="980729"/>
            <a:ext cx="5793288" cy="1584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93558" y="326099"/>
            <a:ext cx="2483885" cy="461665"/>
          </a:xfrm>
          <a:prstGeom prst="rect">
            <a:avLst/>
          </a:prstGeom>
        </p:spPr>
        <p:txBody>
          <a:bodyPr wrap="none">
            <a:spAutoFit/>
          </a:bodyPr>
          <a:lstStyle/>
          <a:p>
            <a:pPr algn="ctr"/>
            <a:r>
              <a:rPr lang="en-US" sz="2400" b="1" dirty="0" smtClean="0"/>
              <a:t>Exercise Problems</a:t>
            </a:r>
            <a:endParaRPr lang="en-IN" b="1" dirty="0">
              <a:solidFill>
                <a:srgbClr val="FF0000"/>
              </a:solidFill>
            </a:endParaRPr>
          </a:p>
        </p:txBody>
      </p:sp>
      <p:pic>
        <p:nvPicPr>
          <p:cNvPr id="1126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70895">
            <a:off x="1488737" y="2856534"/>
            <a:ext cx="6030124" cy="357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87624" y="836712"/>
            <a:ext cx="6344318" cy="18722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87624" y="2852936"/>
            <a:ext cx="6344318" cy="3580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225473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93558" y="326099"/>
            <a:ext cx="2483885" cy="461665"/>
          </a:xfrm>
          <a:prstGeom prst="rect">
            <a:avLst/>
          </a:prstGeom>
        </p:spPr>
        <p:txBody>
          <a:bodyPr wrap="none">
            <a:spAutoFit/>
          </a:bodyPr>
          <a:lstStyle/>
          <a:p>
            <a:pPr algn="ctr"/>
            <a:r>
              <a:rPr lang="en-US" sz="2400" b="1" dirty="0" smtClean="0"/>
              <a:t>Exercise Problems</a:t>
            </a:r>
            <a:endParaRPr lang="en-IN" b="1" dirty="0">
              <a:solidFill>
                <a:srgbClr val="FF0000"/>
              </a:solidFill>
            </a:endParaRPr>
          </a:p>
        </p:txBody>
      </p:sp>
      <p:grpSp>
        <p:nvGrpSpPr>
          <p:cNvPr id="7" name="Group 6"/>
          <p:cNvGrpSpPr/>
          <p:nvPr/>
        </p:nvGrpSpPr>
        <p:grpSpPr>
          <a:xfrm>
            <a:off x="1350729" y="1331707"/>
            <a:ext cx="6408712" cy="3439011"/>
            <a:chOff x="899592" y="1340768"/>
            <a:chExt cx="6408712" cy="3439011"/>
          </a:xfrm>
        </p:grpSpPr>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55460">
              <a:off x="1177071" y="1352528"/>
              <a:ext cx="58864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235907">
              <a:off x="1547664" y="2794467"/>
              <a:ext cx="49053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99592" y="1340768"/>
              <a:ext cx="6408712" cy="3439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Footer Placeholder 7"/>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799583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71600" y="908720"/>
            <a:ext cx="6524625" cy="5607369"/>
            <a:chOff x="971600" y="908720"/>
            <a:chExt cx="6524625" cy="5607369"/>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0" y="908720"/>
              <a:ext cx="65246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8462" y="2334614"/>
              <a:ext cx="33909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 name="Picture 5" descr="SRM Institute of Science and Technology Vector Logo - (.SVG + .PNG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93558" y="326099"/>
            <a:ext cx="2483885" cy="461665"/>
          </a:xfrm>
          <a:prstGeom prst="rect">
            <a:avLst/>
          </a:prstGeom>
        </p:spPr>
        <p:txBody>
          <a:bodyPr wrap="none">
            <a:spAutoFit/>
          </a:bodyPr>
          <a:lstStyle/>
          <a:p>
            <a:pPr algn="ctr"/>
            <a:r>
              <a:rPr lang="en-US" sz="2400" b="1" dirty="0" smtClean="0"/>
              <a:t>Exercise Problems</a:t>
            </a:r>
            <a:endParaRPr lang="en-IN" b="1" dirty="0">
              <a:solidFill>
                <a:srgbClr val="FF0000"/>
              </a:solidFill>
            </a:endParaRPr>
          </a:p>
        </p:txBody>
      </p:sp>
      <p:sp>
        <p:nvSpPr>
          <p:cNvPr id="4" name="Rectangle 3"/>
          <p:cNvSpPr/>
          <p:nvPr/>
        </p:nvSpPr>
        <p:spPr>
          <a:xfrm>
            <a:off x="784525" y="908720"/>
            <a:ext cx="7387875" cy="5607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315253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12521" y="326099"/>
            <a:ext cx="4645952" cy="461665"/>
          </a:xfrm>
          <a:prstGeom prst="rect">
            <a:avLst/>
          </a:prstGeom>
        </p:spPr>
        <p:txBody>
          <a:bodyPr wrap="none">
            <a:spAutoFit/>
          </a:bodyPr>
          <a:lstStyle/>
          <a:p>
            <a:pPr algn="ctr"/>
            <a:r>
              <a:rPr lang="en-US" sz="2400" b="1" dirty="0"/>
              <a:t>Overview of Modes in Optical fiber</a:t>
            </a:r>
          </a:p>
        </p:txBody>
      </p:sp>
      <p:sp>
        <p:nvSpPr>
          <p:cNvPr id="6" name="TextBox 5"/>
          <p:cNvSpPr txBox="1"/>
          <p:nvPr/>
        </p:nvSpPr>
        <p:spPr>
          <a:xfrm>
            <a:off x="323528" y="1052736"/>
            <a:ext cx="8352928" cy="5016758"/>
          </a:xfrm>
          <a:prstGeom prst="rect">
            <a:avLst/>
          </a:prstGeom>
          <a:noFill/>
        </p:spPr>
        <p:txBody>
          <a:bodyPr wrap="square" rtlCol="0">
            <a:spAutoFit/>
          </a:bodyPr>
          <a:lstStyle/>
          <a:p>
            <a:pPr marL="342900" indent="-342900">
              <a:buFont typeface="Wingdings" pitchFamily="2" charset="2"/>
              <a:buChar char="v"/>
            </a:pPr>
            <a:r>
              <a:rPr lang="en-US" sz="2000" i="1" dirty="0" smtClean="0"/>
              <a:t>Ray theory show only the number of propagating light rays based on which one will derive understanding of single mode and multimode fibers </a:t>
            </a:r>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a:p>
          <a:p>
            <a:pPr marL="342900" indent="-342900">
              <a:buFont typeface="Wingdings" pitchFamily="2" charset="2"/>
              <a:buChar char="v"/>
            </a:pPr>
            <a:endParaRPr lang="en-US" sz="2000" i="1" dirty="0" smtClean="0"/>
          </a:p>
          <a:p>
            <a:pPr marL="342900" indent="-342900">
              <a:buFont typeface="Wingdings" pitchFamily="2" charset="2"/>
              <a:buChar char="v"/>
            </a:pPr>
            <a:endParaRPr lang="en-US" sz="2000" i="1" dirty="0"/>
          </a:p>
          <a:p>
            <a:pPr marL="342900" indent="-342900">
              <a:buFont typeface="Wingdings" pitchFamily="2" charset="2"/>
              <a:buChar char="v"/>
            </a:pPr>
            <a:r>
              <a:rPr lang="en-US" sz="2000" i="1" dirty="0" smtClean="0"/>
              <a:t>Mode theory explains the optical power propagation mechanism in a fiber </a:t>
            </a:r>
          </a:p>
        </p:txBody>
      </p:sp>
      <p:pic>
        <p:nvPicPr>
          <p:cNvPr id="13"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8273" y="1810511"/>
            <a:ext cx="5463437" cy="350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418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212521" y="326099"/>
            <a:ext cx="4645952" cy="461665"/>
          </a:xfrm>
          <a:prstGeom prst="rect">
            <a:avLst/>
          </a:prstGeom>
        </p:spPr>
        <p:txBody>
          <a:bodyPr wrap="none">
            <a:spAutoFit/>
          </a:bodyPr>
          <a:lstStyle/>
          <a:p>
            <a:pPr algn="ctr"/>
            <a:r>
              <a:rPr lang="en-US" sz="2400" b="1" dirty="0"/>
              <a:t>Overview of Modes in Optical fiber</a:t>
            </a:r>
          </a:p>
        </p:txBody>
      </p:sp>
      <p:sp>
        <p:nvSpPr>
          <p:cNvPr id="4" name="Rectangle 3"/>
          <p:cNvSpPr/>
          <p:nvPr/>
        </p:nvSpPr>
        <p:spPr>
          <a:xfrm>
            <a:off x="611560" y="1196752"/>
            <a:ext cx="3672408" cy="4524315"/>
          </a:xfrm>
          <a:prstGeom prst="rect">
            <a:avLst/>
          </a:prstGeom>
        </p:spPr>
        <p:txBody>
          <a:bodyPr wrap="square">
            <a:spAutoFit/>
          </a:bodyPr>
          <a:lstStyle/>
          <a:p>
            <a:pPr marL="342900" indent="-342900" algn="just">
              <a:buFont typeface="Wingdings" pitchFamily="2" charset="2"/>
              <a:buChar char="v"/>
            </a:pPr>
            <a:r>
              <a:rPr lang="en-US" i="1" dirty="0"/>
              <a:t>Solutions to the Maxwell electromagnetic equations in cylindrical coefficient format gives rise to the various distribution of optical power in transvers direction to the propagation (which is around the optical axis</a:t>
            </a:r>
            <a:r>
              <a:rPr lang="en-US" i="1" dirty="0" smtClean="0"/>
              <a:t>)</a:t>
            </a:r>
          </a:p>
          <a:p>
            <a:pPr marL="342900" indent="-342900" algn="just">
              <a:buFont typeface="Wingdings" pitchFamily="2" charset="2"/>
              <a:buChar char="v"/>
            </a:pPr>
            <a:endParaRPr lang="en-US" i="1" dirty="0"/>
          </a:p>
          <a:p>
            <a:pPr marL="342900" indent="-342900" algn="just">
              <a:buFont typeface="Wingdings" pitchFamily="2" charset="2"/>
              <a:buChar char="v"/>
            </a:pPr>
            <a:r>
              <a:rPr lang="en-US" i="1" dirty="0"/>
              <a:t>The cross section view of field distribution </a:t>
            </a:r>
            <a:r>
              <a:rPr lang="en-US" i="1" dirty="0" smtClean="0"/>
              <a:t>represented in two dimensional picture show modes</a:t>
            </a:r>
          </a:p>
          <a:p>
            <a:pPr marL="342900" indent="-342900" algn="just">
              <a:buFont typeface="Wingdings" pitchFamily="2" charset="2"/>
              <a:buChar char="v"/>
            </a:pPr>
            <a:endParaRPr lang="en-US" i="1" dirty="0" smtClean="0"/>
          </a:p>
          <a:p>
            <a:pPr marL="342900" indent="-342900" algn="just">
              <a:buFont typeface="Wingdings" pitchFamily="2" charset="2"/>
              <a:buChar char="v"/>
            </a:pPr>
            <a:r>
              <a:rPr lang="en-US" i="1" dirty="0" smtClean="0"/>
              <a:t>Number of field minima across the fiber core gives the order of the mod</a:t>
            </a:r>
            <a:endParaRPr lang="en-IN" i="1" dirty="0"/>
          </a:p>
        </p:txBody>
      </p:sp>
      <p:pic>
        <p:nvPicPr>
          <p:cNvPr id="2051" name="Picture 3"/>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36"/>
          <a:stretch/>
        </p:blipFill>
        <p:spPr bwMode="auto">
          <a:xfrm>
            <a:off x="4586039" y="1052736"/>
            <a:ext cx="4162425" cy="50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29762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12521" y="326099"/>
            <a:ext cx="4645952" cy="461665"/>
          </a:xfrm>
          <a:prstGeom prst="rect">
            <a:avLst/>
          </a:prstGeom>
        </p:spPr>
        <p:txBody>
          <a:bodyPr wrap="none">
            <a:spAutoFit/>
          </a:bodyPr>
          <a:lstStyle/>
          <a:p>
            <a:pPr algn="ctr"/>
            <a:r>
              <a:rPr lang="en-US" sz="2400" b="1" dirty="0"/>
              <a:t>Overview of Modes in Optical fiber</a:t>
            </a:r>
          </a:p>
        </p:txBody>
      </p:sp>
      <p:pic>
        <p:nvPicPr>
          <p:cNvPr id="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4578" y="2206226"/>
            <a:ext cx="4465454" cy="2298750"/>
          </a:xfrm>
          <a:prstGeom prst="rect">
            <a:avLst/>
          </a:prstGeom>
          <a:noFill/>
          <a:ln w="9525">
            <a:noFill/>
            <a:miter lim="800000"/>
            <a:headEnd/>
            <a:tailEnd/>
          </a:ln>
        </p:spPr>
      </p:pic>
      <p:pic>
        <p:nvPicPr>
          <p:cNvPr id="7" name="Picture 2" descr="shows the Optical field distribution in different modes of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545" y="2206226"/>
            <a:ext cx="3275856" cy="24853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84525" y="1628800"/>
            <a:ext cx="3770199" cy="369332"/>
          </a:xfrm>
          <a:prstGeom prst="rect">
            <a:avLst/>
          </a:prstGeom>
          <a:noFill/>
        </p:spPr>
        <p:txBody>
          <a:bodyPr wrap="none" rtlCol="0">
            <a:spAutoFit/>
          </a:bodyPr>
          <a:lstStyle/>
          <a:p>
            <a:r>
              <a:rPr lang="en-US" b="1" i="1" dirty="0" smtClean="0">
                <a:solidFill>
                  <a:srgbClr val="FF0000"/>
                </a:solidFill>
              </a:rPr>
              <a:t>Standing waves in transvers direction</a:t>
            </a:r>
            <a:endParaRPr lang="en-IN" b="1" i="1" dirty="0">
              <a:solidFill>
                <a:srgbClr val="FF0000"/>
              </a:solidFill>
            </a:endParaRPr>
          </a:p>
        </p:txBody>
      </p:sp>
      <p:sp>
        <p:nvSpPr>
          <p:cNvPr id="9" name="TextBox 8"/>
          <p:cNvSpPr txBox="1"/>
          <p:nvPr/>
        </p:nvSpPr>
        <p:spPr>
          <a:xfrm>
            <a:off x="5292080" y="1619508"/>
            <a:ext cx="3276282" cy="369332"/>
          </a:xfrm>
          <a:prstGeom prst="rect">
            <a:avLst/>
          </a:prstGeom>
          <a:noFill/>
        </p:spPr>
        <p:txBody>
          <a:bodyPr wrap="none" rtlCol="0">
            <a:spAutoFit/>
          </a:bodyPr>
          <a:lstStyle/>
          <a:p>
            <a:r>
              <a:rPr lang="en-US" b="1" i="1" dirty="0" smtClean="0">
                <a:solidFill>
                  <a:srgbClr val="FF0000"/>
                </a:solidFill>
              </a:rPr>
              <a:t>Cross sectional Field distribution</a:t>
            </a:r>
            <a:endParaRPr lang="en-IN" b="1" i="1" dirty="0">
              <a:solidFill>
                <a:srgbClr val="FF0000"/>
              </a:solidFill>
            </a:endParaRPr>
          </a:p>
        </p:txBody>
      </p:sp>
      <p:sp>
        <p:nvSpPr>
          <p:cNvPr id="10" name="Footer Placeholder 9"/>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474516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9682" y="326099"/>
            <a:ext cx="2531655" cy="461665"/>
          </a:xfrm>
          <a:prstGeom prst="rect">
            <a:avLst/>
          </a:prstGeom>
        </p:spPr>
        <p:txBody>
          <a:bodyPr wrap="none">
            <a:spAutoFit/>
          </a:bodyPr>
          <a:lstStyle/>
          <a:p>
            <a:pPr algn="ctr"/>
            <a:r>
              <a:rPr lang="en-US" sz="2400" b="1" dirty="0" smtClean="0"/>
              <a:t>Cutoff wavelength</a:t>
            </a:r>
          </a:p>
        </p:txBody>
      </p:sp>
      <p:sp>
        <p:nvSpPr>
          <p:cNvPr id="14" name="Rectangle 13"/>
          <p:cNvSpPr/>
          <p:nvPr/>
        </p:nvSpPr>
        <p:spPr>
          <a:xfrm>
            <a:off x="447056" y="891787"/>
            <a:ext cx="8229400" cy="5262979"/>
          </a:xfrm>
          <a:prstGeom prst="rect">
            <a:avLst/>
          </a:prstGeom>
        </p:spPr>
        <p:txBody>
          <a:bodyPr wrap="square">
            <a:spAutoFit/>
          </a:bodyPr>
          <a:lstStyle/>
          <a:p>
            <a:pPr marL="285750" indent="-285750" algn="just">
              <a:buFont typeface="Wingdings" pitchFamily="2" charset="2"/>
              <a:buChar char="v"/>
            </a:pPr>
            <a:r>
              <a:rPr lang="en-US" sz="2400" i="1" dirty="0" smtClean="0"/>
              <a:t>The </a:t>
            </a:r>
            <a:r>
              <a:rPr lang="en-US" sz="2400" i="1" dirty="0"/>
              <a:t>number of guided modes </a:t>
            </a:r>
            <a:r>
              <a:rPr lang="en-US" sz="2400" i="1" dirty="0" smtClean="0"/>
              <a:t>in an optical fiber </a:t>
            </a:r>
            <a:r>
              <a:rPr lang="en-US" sz="2400" i="1" dirty="0"/>
              <a:t>depends on the optical </a:t>
            </a:r>
            <a:r>
              <a:rPr lang="en-US" sz="2400" i="1" dirty="0" smtClean="0"/>
              <a:t>wavelength</a:t>
            </a:r>
          </a:p>
          <a:p>
            <a:pPr marL="800100" lvl="1" indent="-342900" algn="just">
              <a:buFont typeface="Wingdings" pitchFamily="2" charset="2"/>
              <a:buChar char="§"/>
            </a:pPr>
            <a:r>
              <a:rPr lang="en-US" sz="2400" i="1" dirty="0" smtClean="0">
                <a:solidFill>
                  <a:srgbClr val="FF0000"/>
                </a:solidFill>
              </a:rPr>
              <a:t>The </a:t>
            </a:r>
            <a:r>
              <a:rPr lang="en-US" sz="2400" i="1" dirty="0">
                <a:solidFill>
                  <a:srgbClr val="FF0000"/>
                </a:solidFill>
              </a:rPr>
              <a:t>shorter the wavelength, the more modes can be guided</a:t>
            </a:r>
            <a:r>
              <a:rPr lang="en-US" sz="2400" i="1" dirty="0"/>
              <a:t>. </a:t>
            </a:r>
            <a:endParaRPr lang="en-US" sz="2400" i="1" dirty="0" smtClean="0"/>
          </a:p>
          <a:p>
            <a:pPr marL="800100" lvl="1" indent="-342900" algn="just">
              <a:buFont typeface="Wingdings" pitchFamily="2" charset="2"/>
              <a:buChar char="§"/>
            </a:pPr>
            <a:r>
              <a:rPr lang="en-US" sz="2400" i="1" dirty="0" smtClean="0"/>
              <a:t>For </a:t>
            </a:r>
            <a:r>
              <a:rPr lang="en-US" sz="2400" i="1" dirty="0"/>
              <a:t>long wavelengths, there may be only a single guided mode </a:t>
            </a:r>
            <a:endParaRPr lang="en-US" sz="2400" i="1" dirty="0" smtClean="0"/>
          </a:p>
          <a:p>
            <a:pPr marL="800100" lvl="1" indent="-342900" algn="just">
              <a:buFont typeface="Wingdings" pitchFamily="2" charset="2"/>
              <a:buChar char="§"/>
            </a:pPr>
            <a:r>
              <a:rPr lang="en-US" sz="2400" i="1" dirty="0"/>
              <a:t>	</a:t>
            </a:r>
            <a:r>
              <a:rPr lang="en-US" sz="2400" i="1" dirty="0" smtClean="0"/>
              <a:t>(</a:t>
            </a:r>
            <a:r>
              <a:rPr lang="en-US" sz="2400" i="1" dirty="0"/>
              <a:t>→ single-mode fibers) or even none at </a:t>
            </a:r>
            <a:r>
              <a:rPr lang="en-US" sz="2400" i="1" dirty="0" smtClean="0"/>
              <a:t>all </a:t>
            </a:r>
          </a:p>
          <a:p>
            <a:pPr marL="800100" lvl="1" indent="-342900" algn="just">
              <a:buFont typeface="Wingdings" pitchFamily="2" charset="2"/>
              <a:buChar char="§"/>
            </a:pPr>
            <a:r>
              <a:rPr lang="en-US" sz="2400" i="1" dirty="0" smtClean="0"/>
              <a:t>Multimode </a:t>
            </a:r>
            <a:r>
              <a:rPr lang="en-US" sz="2400" i="1" dirty="0"/>
              <a:t>behavior is obtained at shorter wavelengths</a:t>
            </a:r>
            <a:r>
              <a:rPr lang="en-US" sz="2400" i="1" dirty="0" smtClean="0"/>
              <a:t>.</a:t>
            </a:r>
          </a:p>
          <a:p>
            <a:pPr marL="285750" indent="-285750" algn="just">
              <a:buFont typeface="Wingdings" pitchFamily="2" charset="2"/>
              <a:buChar char="v"/>
            </a:pPr>
            <a:endParaRPr lang="en-US" sz="2400" i="1" dirty="0"/>
          </a:p>
          <a:p>
            <a:pPr marL="285750" indent="-285750" algn="just">
              <a:buFont typeface="Wingdings" pitchFamily="2" charset="2"/>
              <a:buChar char="v"/>
            </a:pPr>
            <a:r>
              <a:rPr lang="en-US" sz="2400" i="1" dirty="0" smtClean="0"/>
              <a:t>The minimum wavelength at which an optical fiber support single mode is called cut off wavelength.</a:t>
            </a:r>
          </a:p>
          <a:p>
            <a:pPr marL="800100" lvl="1" indent="-342900" algn="just">
              <a:buFont typeface="Wingdings" pitchFamily="2" charset="2"/>
              <a:buChar char="§"/>
            </a:pPr>
            <a:r>
              <a:rPr lang="en-US" sz="2400" i="1" dirty="0" smtClean="0"/>
              <a:t>Above the cutoff wavelength only LP</a:t>
            </a:r>
            <a:r>
              <a:rPr lang="en-US" sz="2400" i="1" baseline="-25000" dirty="0" smtClean="0"/>
              <a:t>0</a:t>
            </a:r>
            <a:r>
              <a:rPr lang="en-US" sz="2400" i="1" dirty="0"/>
              <a:t> </a:t>
            </a:r>
            <a:r>
              <a:rPr lang="en-US" sz="2400" i="1" dirty="0" smtClean="0"/>
              <a:t>modes propagate</a:t>
            </a:r>
          </a:p>
          <a:p>
            <a:pPr marL="800100" lvl="1" indent="-342900" algn="just">
              <a:buFont typeface="Wingdings" pitchFamily="2" charset="2"/>
              <a:buChar char="§"/>
            </a:pPr>
            <a:r>
              <a:rPr lang="en-US" sz="2400" i="1" dirty="0" smtClean="0"/>
              <a:t>Below the cut off wavelength other LP</a:t>
            </a:r>
            <a:r>
              <a:rPr lang="en-US" sz="2400" i="1" baseline="-25000" dirty="0" smtClean="0"/>
              <a:t>11</a:t>
            </a:r>
            <a:r>
              <a:rPr lang="en-US" sz="2400" i="1" dirty="0"/>
              <a:t> </a:t>
            </a:r>
            <a:r>
              <a:rPr lang="en-US" sz="2400" i="1" dirty="0" smtClean="0"/>
              <a:t>and higher modes propagates.</a:t>
            </a:r>
            <a:endParaRPr lang="en-IN" sz="2400" i="1" baseline="-25000" dirty="0"/>
          </a:p>
        </p:txBody>
      </p:sp>
      <p:sp>
        <p:nvSpPr>
          <p:cNvPr id="6" name="Footer Placeholder 5"/>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299303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46672" y="326099"/>
            <a:ext cx="1577675" cy="461665"/>
          </a:xfrm>
          <a:prstGeom prst="rect">
            <a:avLst/>
          </a:prstGeom>
        </p:spPr>
        <p:txBody>
          <a:bodyPr wrap="none">
            <a:spAutoFit/>
          </a:bodyPr>
          <a:lstStyle/>
          <a:p>
            <a:pPr algn="ctr"/>
            <a:r>
              <a:rPr lang="en-US" sz="2400" b="1" dirty="0" smtClean="0"/>
              <a:t>V-Number </a:t>
            </a:r>
          </a:p>
        </p:txBody>
      </p:sp>
      <p:sp>
        <p:nvSpPr>
          <p:cNvPr id="6" name="TextBox 5"/>
          <p:cNvSpPr txBox="1"/>
          <p:nvPr/>
        </p:nvSpPr>
        <p:spPr>
          <a:xfrm>
            <a:off x="323528" y="1052736"/>
            <a:ext cx="8496944" cy="3416320"/>
          </a:xfrm>
          <a:prstGeom prst="rect">
            <a:avLst/>
          </a:prstGeom>
          <a:noFill/>
        </p:spPr>
        <p:txBody>
          <a:bodyPr wrap="square" rtlCol="0">
            <a:spAutoFit/>
          </a:bodyPr>
          <a:lstStyle/>
          <a:p>
            <a:pPr marL="285750" indent="-285750" algn="just">
              <a:buFont typeface="Wingdings" pitchFamily="2" charset="2"/>
              <a:buChar char="v"/>
            </a:pPr>
            <a:r>
              <a:rPr lang="en-US" sz="2400" i="1" dirty="0" smtClean="0"/>
              <a:t>Each mode </a:t>
            </a:r>
            <a:r>
              <a:rPr lang="en-US" sz="2400" i="1" dirty="0"/>
              <a:t>that propagates along the optical fiber satisfying all the phase conditions inside the optical </a:t>
            </a:r>
            <a:r>
              <a:rPr lang="en-US" sz="2400" i="1" dirty="0" smtClean="0"/>
              <a:t>fiber.</a:t>
            </a:r>
          </a:p>
          <a:p>
            <a:pPr marL="285750" indent="-285750" algn="just">
              <a:buFont typeface="Wingdings" pitchFamily="2" charset="2"/>
              <a:buChar char="v"/>
            </a:pPr>
            <a:r>
              <a:rPr lang="en-US" sz="2400" i="1" dirty="0" smtClean="0"/>
              <a:t>Each propagating mode </a:t>
            </a:r>
            <a:r>
              <a:rPr lang="en-US" sz="2400" i="1" dirty="0"/>
              <a:t>has a corresponding frequency, below which the mode cannot </a:t>
            </a:r>
            <a:r>
              <a:rPr lang="en-US" sz="2400" i="1" dirty="0" smtClean="0"/>
              <a:t>propagate</a:t>
            </a:r>
          </a:p>
          <a:p>
            <a:pPr marL="285750" indent="-285750" algn="just">
              <a:buFont typeface="Wingdings" pitchFamily="2" charset="2"/>
              <a:buChar char="v"/>
            </a:pPr>
            <a:r>
              <a:rPr lang="en-US" sz="2400" i="1" dirty="0"/>
              <a:t>This frequency of the mode is called its cut-off </a:t>
            </a:r>
            <a:r>
              <a:rPr lang="en-US" sz="2400" i="1" dirty="0" smtClean="0"/>
              <a:t>frequency</a:t>
            </a:r>
          </a:p>
          <a:p>
            <a:pPr marL="285750" indent="-285750" algn="just">
              <a:buFont typeface="Wingdings" pitchFamily="2" charset="2"/>
              <a:buChar char="v"/>
            </a:pPr>
            <a:r>
              <a:rPr lang="en-US" sz="2400" i="1" dirty="0" smtClean="0"/>
              <a:t>For a </a:t>
            </a:r>
            <a:r>
              <a:rPr lang="en-US" sz="2400" i="1" dirty="0"/>
              <a:t>particular mode to propagate inside the fiber, the </a:t>
            </a:r>
            <a:r>
              <a:rPr lang="en-US" sz="2400" i="1" dirty="0" smtClean="0"/>
              <a:t>V-number (normalized frequency) </a:t>
            </a:r>
            <a:r>
              <a:rPr lang="en-US" sz="2400" i="1" dirty="0"/>
              <a:t>of the fiber must be greater than the V-number corresponding to the cut-off frequency of the mode.</a:t>
            </a:r>
            <a:endParaRPr lang="en-IN" sz="2400" i="1" dirty="0"/>
          </a:p>
        </p:txBody>
      </p:sp>
      <p:sp>
        <p:nvSpPr>
          <p:cNvPr id="7" name="TextBox 6"/>
          <p:cNvSpPr txBox="1"/>
          <p:nvPr/>
        </p:nvSpPr>
        <p:spPr>
          <a:xfrm>
            <a:off x="162857" y="4469056"/>
            <a:ext cx="8784456" cy="830997"/>
          </a:xfrm>
          <a:prstGeom prst="rect">
            <a:avLst/>
          </a:prstGeom>
          <a:noFill/>
        </p:spPr>
        <p:txBody>
          <a:bodyPr wrap="none" rtlCol="0">
            <a:spAutoFit/>
          </a:bodyPr>
          <a:lstStyle/>
          <a:p>
            <a:r>
              <a:rPr lang="en-US" sz="2400" b="1" i="1" dirty="0"/>
              <a:t>In an optical fiber, the normalized </a:t>
            </a:r>
            <a:r>
              <a:rPr lang="en-US" sz="2400" b="1" i="1" dirty="0" smtClean="0"/>
              <a:t>frequency</a:t>
            </a:r>
            <a:r>
              <a:rPr lang="en-US" sz="2400" b="1" i="1" dirty="0"/>
              <a:t>( V number), is given by</a:t>
            </a:r>
          </a:p>
          <a:p>
            <a:endParaRPr lang="en-IN" sz="2400" b="1" i="1" dirty="0"/>
          </a:p>
        </p:txBody>
      </p:sp>
      <p:pic>
        <p:nvPicPr>
          <p:cNvPr id="8" name="Picture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1887" y="5013176"/>
            <a:ext cx="5966395" cy="119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8"/>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938752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27779" y="326099"/>
            <a:ext cx="5015476" cy="461665"/>
          </a:xfrm>
          <a:prstGeom prst="rect">
            <a:avLst/>
          </a:prstGeom>
        </p:spPr>
        <p:txBody>
          <a:bodyPr wrap="none">
            <a:spAutoFit/>
          </a:bodyPr>
          <a:lstStyle/>
          <a:p>
            <a:pPr algn="ctr"/>
            <a:r>
              <a:rPr lang="en-US" sz="2400" b="1" dirty="0" smtClean="0"/>
              <a:t>Number of Modes supported by fiber </a:t>
            </a: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052736"/>
            <a:ext cx="3157140" cy="29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9587" y="4034303"/>
            <a:ext cx="3610284" cy="830997"/>
          </a:xfrm>
          <a:prstGeom prst="rect">
            <a:avLst/>
          </a:prstGeom>
          <a:noFill/>
        </p:spPr>
        <p:txBody>
          <a:bodyPr wrap="none" rtlCol="0">
            <a:spAutoFit/>
          </a:bodyPr>
          <a:lstStyle/>
          <a:p>
            <a:r>
              <a:rPr lang="en-US" sz="2400" dirty="0" smtClean="0"/>
              <a:t>V&lt; 2.405 Single mode fiber </a:t>
            </a:r>
          </a:p>
          <a:p>
            <a:r>
              <a:rPr lang="en-US" sz="2400" dirty="0" smtClean="0"/>
              <a:t>V&gt;2.405  Multimode fiber </a:t>
            </a:r>
            <a:endParaRPr lang="en-IN" sz="2400" dirty="0"/>
          </a:p>
        </p:txBody>
      </p:sp>
      <p:grpSp>
        <p:nvGrpSpPr>
          <p:cNvPr id="9" name="Group 8"/>
          <p:cNvGrpSpPr/>
          <p:nvPr/>
        </p:nvGrpSpPr>
        <p:grpSpPr>
          <a:xfrm>
            <a:off x="3918575" y="3345821"/>
            <a:ext cx="4572000" cy="3123932"/>
            <a:chOff x="4211960" y="1100166"/>
            <a:chExt cx="4572000" cy="3123932"/>
          </a:xfrm>
        </p:grpSpPr>
        <p:sp>
          <p:nvSpPr>
            <p:cNvPr id="8" name="Rectangle 7"/>
            <p:cNvSpPr/>
            <p:nvPr/>
          </p:nvSpPr>
          <p:spPr>
            <a:xfrm>
              <a:off x="4211960" y="1100166"/>
              <a:ext cx="4572000" cy="3123932"/>
            </a:xfrm>
            <a:prstGeom prst="rect">
              <a:avLst/>
            </a:prstGeom>
          </p:spPr>
          <p:txBody>
            <a:bodyPr>
              <a:spAutoFit/>
            </a:bodyPr>
            <a:lstStyle/>
            <a:p>
              <a:pPr lvl="0" fontAlgn="base">
                <a:spcBef>
                  <a:spcPct val="0"/>
                </a:spcBef>
                <a:spcAft>
                  <a:spcPct val="0"/>
                </a:spcAft>
              </a:pPr>
              <a:r>
                <a:rPr lang="en-US" b="1" i="1" dirty="0" smtClean="0">
                  <a:solidFill>
                    <a:srgbClr val="000000"/>
                  </a:solidFill>
                  <a:cs typeface="Times New Roman" pitchFamily="18" charset="0"/>
                </a:rPr>
                <a:t>Number of Modes for </a:t>
              </a:r>
              <a:r>
                <a:rPr lang="en-US" b="1" i="1" dirty="0">
                  <a:solidFill>
                    <a:srgbClr val="000000"/>
                  </a:solidFill>
                  <a:cs typeface="Times New Roman" pitchFamily="18" charset="0"/>
                </a:rPr>
                <a:t>Step Index </a:t>
              </a:r>
              <a:r>
                <a:rPr lang="en-US" b="1" i="1" dirty="0" smtClean="0">
                  <a:solidFill>
                    <a:srgbClr val="000000"/>
                  </a:solidFill>
                  <a:cs typeface="Times New Roman" pitchFamily="18" charset="0"/>
                </a:rPr>
                <a:t>Fiber:</a:t>
              </a:r>
            </a:p>
            <a:p>
              <a:pPr lvl="0" fontAlgn="base">
                <a:spcBef>
                  <a:spcPct val="0"/>
                </a:spcBef>
                <a:spcAft>
                  <a:spcPct val="0"/>
                </a:spcAft>
              </a:pPr>
              <a:endParaRPr lang="en-US" sz="1050" b="1" i="1" dirty="0">
                <a:solidFill>
                  <a:srgbClr val="000000"/>
                </a:solidFill>
                <a:cs typeface="Times New Roman" pitchFamily="18" charset="0"/>
              </a:endParaRPr>
            </a:p>
            <a:p>
              <a:pPr lvl="0" fontAlgn="base">
                <a:spcBef>
                  <a:spcPct val="0"/>
                </a:spcBef>
                <a:spcAft>
                  <a:spcPct val="0"/>
                </a:spcAft>
              </a:pPr>
              <a:endParaRPr lang="en-US" sz="1050" b="1" i="1" dirty="0" smtClean="0">
                <a:solidFill>
                  <a:srgbClr val="000000"/>
                </a:solidFill>
                <a:cs typeface="Times New Roman" pitchFamily="18" charset="0"/>
              </a:endParaRPr>
            </a:p>
            <a:p>
              <a:pPr lvl="0" fontAlgn="base">
                <a:spcBef>
                  <a:spcPct val="0"/>
                </a:spcBef>
                <a:spcAft>
                  <a:spcPct val="0"/>
                </a:spcAft>
              </a:pPr>
              <a:endParaRPr lang="en-US" sz="1050" b="1" i="1" dirty="0">
                <a:solidFill>
                  <a:srgbClr val="000000"/>
                </a:solidFill>
                <a:cs typeface="Times New Roman" pitchFamily="18" charset="0"/>
              </a:endParaRPr>
            </a:p>
            <a:p>
              <a:pPr lvl="0" fontAlgn="base">
                <a:spcBef>
                  <a:spcPct val="0"/>
                </a:spcBef>
                <a:spcAft>
                  <a:spcPct val="0"/>
                </a:spcAft>
              </a:pPr>
              <a:endParaRPr lang="en-US" sz="1050" dirty="0">
                <a:cs typeface="Arial" pitchFamily="34" charset="0"/>
              </a:endParaRPr>
            </a:p>
            <a:p>
              <a:pPr lvl="0" eaLnBrk="0" fontAlgn="base" hangingPunct="0">
                <a:spcBef>
                  <a:spcPct val="0"/>
                </a:spcBef>
                <a:spcAft>
                  <a:spcPct val="0"/>
                </a:spcAft>
              </a:pPr>
              <a:r>
                <a:rPr lang="en-US" b="1" i="1" dirty="0">
                  <a:solidFill>
                    <a:srgbClr val="000000"/>
                  </a:solidFill>
                  <a:cs typeface="Times New Roman" pitchFamily="18" charset="0"/>
                </a:rPr>
                <a:t>  </a:t>
              </a:r>
              <a:endParaRPr lang="en-US" sz="1050" dirty="0">
                <a:cs typeface="Arial" pitchFamily="34" charset="0"/>
              </a:endParaRPr>
            </a:p>
            <a:p>
              <a:pPr lvl="0" eaLnBrk="0" fontAlgn="base" hangingPunct="0">
                <a:spcBef>
                  <a:spcPct val="0"/>
                </a:spcBef>
                <a:spcAft>
                  <a:spcPct val="0"/>
                </a:spcAft>
              </a:pPr>
              <a:r>
                <a:rPr lang="en-US" sz="1100" dirty="0">
                  <a:solidFill>
                    <a:srgbClr val="000000"/>
                  </a:solidFill>
                  <a:cs typeface="Arial" pitchFamily="34" charset="0"/>
                </a:rPr>
                <a:t> </a:t>
              </a:r>
              <a:endParaRPr lang="en-US" sz="1050" dirty="0">
                <a:cs typeface="Arial" pitchFamily="34" charset="0"/>
              </a:endParaRPr>
            </a:p>
            <a:p>
              <a:pPr lvl="0" eaLnBrk="0" fontAlgn="base" hangingPunct="0">
                <a:spcBef>
                  <a:spcPct val="0"/>
                </a:spcBef>
                <a:spcAft>
                  <a:spcPct val="0"/>
                </a:spcAft>
              </a:pPr>
              <a:r>
                <a:rPr lang="en-US" b="1" i="1" dirty="0" smtClean="0">
                  <a:solidFill>
                    <a:srgbClr val="000000"/>
                  </a:solidFill>
                  <a:cs typeface="Times New Roman" pitchFamily="18" charset="0"/>
                </a:rPr>
                <a:t>Number of Modes for </a:t>
              </a:r>
              <a:r>
                <a:rPr lang="en-US" b="1" i="1" dirty="0">
                  <a:solidFill>
                    <a:srgbClr val="000000"/>
                  </a:solidFill>
                  <a:cs typeface="Times New Roman" pitchFamily="18" charset="0"/>
                </a:rPr>
                <a:t>Graded Index </a:t>
              </a:r>
              <a:r>
                <a:rPr lang="en-US" b="1" i="1" dirty="0" smtClean="0">
                  <a:solidFill>
                    <a:srgbClr val="000000"/>
                  </a:solidFill>
                  <a:cs typeface="Times New Roman" pitchFamily="18" charset="0"/>
                </a:rPr>
                <a:t>Fiber:</a:t>
              </a:r>
              <a:r>
                <a:rPr lang="en-US" b="1" i="1" dirty="0">
                  <a:solidFill>
                    <a:srgbClr val="000000"/>
                  </a:solidFill>
                  <a:cs typeface="Times New Roman" pitchFamily="18" charset="0"/>
                </a:rPr>
                <a:t/>
              </a:r>
              <a:br>
                <a:rPr lang="en-US" b="1" i="1" dirty="0">
                  <a:solidFill>
                    <a:srgbClr val="000000"/>
                  </a:solidFill>
                  <a:cs typeface="Times New Roman" pitchFamily="18" charset="0"/>
                </a:rPr>
              </a:br>
              <a:r>
                <a:rPr lang="en-US" b="1" i="1" dirty="0">
                  <a:solidFill>
                    <a:srgbClr val="000000"/>
                  </a:solidFill>
                  <a:cs typeface="Times New Roman" pitchFamily="18" charset="0"/>
                </a:rPr>
                <a:t>  </a:t>
              </a:r>
              <a:endParaRPr lang="en-US" sz="1050" dirty="0">
                <a:cs typeface="Arial" pitchFamily="34" charset="0"/>
              </a:endParaRPr>
            </a:p>
            <a:p>
              <a:pPr lvl="0" eaLnBrk="0" fontAlgn="base" hangingPunct="0">
                <a:spcBef>
                  <a:spcPct val="0"/>
                </a:spcBef>
                <a:spcAft>
                  <a:spcPct val="0"/>
                </a:spcAft>
              </a:pPr>
              <a:r>
                <a:rPr lang="en-US" sz="3600" b="1" i="1" dirty="0">
                  <a:solidFill>
                    <a:srgbClr val="000000"/>
                  </a:solidFill>
                  <a:cs typeface="Times New Roman" pitchFamily="18" charset="0"/>
                </a:rPr>
                <a:t/>
              </a:r>
              <a:br>
                <a:rPr lang="en-US" sz="3600" b="1" i="1" dirty="0">
                  <a:solidFill>
                    <a:srgbClr val="000000"/>
                  </a:solidFill>
                  <a:cs typeface="Times New Roman" pitchFamily="18" charset="0"/>
                </a:rPr>
              </a:br>
              <a:endParaRPr lang="en-US" sz="3600" b="1" i="1" dirty="0">
                <a:solidFill>
                  <a:srgbClr val="000000"/>
                </a:solidFill>
                <a:cs typeface="Times New Roman" pitchFamily="18" charset="0"/>
              </a:endParaRPr>
            </a:p>
          </p:txBody>
        </p:sp>
        <p:pic>
          <p:nvPicPr>
            <p:cNvPr id="7173" name="Picture 5" descr="http://latex.codecogs.com/gif.latex?N=%5Cfrac%7BV%5E%7B2%7D%7D%7B4%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143888"/>
              <a:ext cx="1104911" cy="7078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latex.codecogs.com/gif.latex?N=%5Cfrac%7BV%5E%7B2%7D%7D%7B2%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1775736"/>
              <a:ext cx="1104911" cy="707832"/>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1880" y="1916832"/>
            <a:ext cx="5023031" cy="100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513335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2587" y="326099"/>
            <a:ext cx="6485814" cy="461665"/>
          </a:xfrm>
          <a:prstGeom prst="rect">
            <a:avLst/>
          </a:prstGeom>
        </p:spPr>
        <p:txBody>
          <a:bodyPr wrap="none">
            <a:spAutoFit/>
          </a:bodyPr>
          <a:lstStyle/>
          <a:p>
            <a:pPr algn="ctr"/>
            <a:r>
              <a:rPr lang="en-US" sz="2400" b="1" dirty="0" smtClean="0"/>
              <a:t>Elements of Optical fiber communication systems</a:t>
            </a:r>
            <a:endParaRPr lang="en-IN" sz="2400" b="1" dirty="0"/>
          </a:p>
        </p:txBody>
      </p:sp>
      <p:sp>
        <p:nvSpPr>
          <p:cNvPr id="6" name="TextBox 5"/>
          <p:cNvSpPr txBox="1"/>
          <p:nvPr/>
        </p:nvSpPr>
        <p:spPr>
          <a:xfrm>
            <a:off x="409104" y="1857013"/>
            <a:ext cx="3442816" cy="4585871"/>
          </a:xfrm>
          <a:prstGeom prst="rect">
            <a:avLst/>
          </a:prstGeom>
          <a:noFill/>
        </p:spPr>
        <p:txBody>
          <a:bodyPr wrap="square" rtlCol="0">
            <a:spAutoFit/>
          </a:bodyPr>
          <a:lstStyle/>
          <a:p>
            <a:pPr algn="just"/>
            <a:r>
              <a:rPr lang="en-US" sz="2000" b="1" i="1" dirty="0" smtClean="0">
                <a:solidFill>
                  <a:srgbClr val="FF0000"/>
                </a:solidFill>
              </a:rPr>
              <a:t>The key elements </a:t>
            </a:r>
          </a:p>
          <a:p>
            <a:pPr algn="just"/>
            <a:endParaRPr lang="en-US" sz="1600" i="1" dirty="0"/>
          </a:p>
          <a:p>
            <a:pPr marL="342900" indent="-342900" algn="just">
              <a:buAutoNum type="arabicPeriod"/>
            </a:pPr>
            <a:r>
              <a:rPr lang="en-US" sz="1600" i="1" dirty="0" smtClean="0"/>
              <a:t>Transmitter consists of light source and its associate driver circuitary</a:t>
            </a:r>
          </a:p>
          <a:p>
            <a:pPr marL="342900" indent="-342900" algn="just">
              <a:buAutoNum type="arabicPeriod"/>
            </a:pPr>
            <a:endParaRPr lang="en-US" sz="1600" i="1" dirty="0" smtClean="0"/>
          </a:p>
          <a:p>
            <a:pPr marL="342900" indent="-342900" algn="just">
              <a:buAutoNum type="arabicPeriod"/>
            </a:pPr>
            <a:r>
              <a:rPr lang="en-US" sz="1600" i="1" dirty="0" smtClean="0"/>
              <a:t>Cable offering mechanical and environmental protection to optical fibers</a:t>
            </a:r>
          </a:p>
          <a:p>
            <a:pPr marL="342900" indent="-342900" algn="just">
              <a:buAutoNum type="arabicPeriod"/>
            </a:pPr>
            <a:endParaRPr lang="en-US" sz="1600" i="1" dirty="0" smtClean="0"/>
          </a:p>
          <a:p>
            <a:pPr marL="342900" indent="-342900" algn="just">
              <a:buAutoNum type="arabicPeriod"/>
            </a:pPr>
            <a:r>
              <a:rPr lang="en-US" sz="1600" i="1" dirty="0" smtClean="0"/>
              <a:t>Receiver consisting of a photo detector and amplification circuitary </a:t>
            </a:r>
          </a:p>
          <a:p>
            <a:pPr marL="342900" indent="-342900" algn="just">
              <a:buAutoNum type="arabicPeriod"/>
            </a:pPr>
            <a:endParaRPr lang="en-US" sz="1600" i="1" dirty="0"/>
          </a:p>
          <a:p>
            <a:pPr marL="342900" indent="-342900" algn="just">
              <a:buFont typeface="Wingdings" pitchFamily="2" charset="2"/>
              <a:buChar char="v"/>
            </a:pPr>
            <a:r>
              <a:rPr lang="en-US" sz="1600" i="1" dirty="0" smtClean="0"/>
              <a:t>Other additional components  such as Optical amplifier, Regenerators, Connectors,  </a:t>
            </a:r>
            <a:r>
              <a:rPr lang="en-US" sz="1600" i="1" dirty="0"/>
              <a:t>S</a:t>
            </a:r>
            <a:r>
              <a:rPr lang="en-US" sz="1600" i="1" dirty="0" smtClean="0"/>
              <a:t>plices , Couplers and few passive and active photonic devices</a:t>
            </a:r>
            <a:endParaRPr lang="en-IN" sz="1600" i="1" dirty="0"/>
          </a:p>
        </p:txBody>
      </p:sp>
      <p:pic>
        <p:nvPicPr>
          <p:cNvPr id="7" name="Picture 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3928" y="2052648"/>
            <a:ext cx="5256584" cy="41241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005" y="991895"/>
            <a:ext cx="6012160" cy="63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0104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8355" y="980727"/>
            <a:ext cx="8064896" cy="1015663"/>
          </a:xfrm>
          <a:prstGeom prst="rect">
            <a:avLst/>
          </a:prstGeom>
          <a:noFill/>
        </p:spPr>
        <p:txBody>
          <a:bodyPr wrap="square" rtlCol="0">
            <a:spAutoFit/>
          </a:bodyPr>
          <a:lstStyle/>
          <a:p>
            <a:pPr algn="just"/>
            <a:r>
              <a:rPr lang="en-US" sz="2000" b="1" dirty="0" smtClean="0"/>
              <a:t>Q. Calculate normalized frequency for given core radius 25 um index of core 1.48 delta =0.01 </a:t>
            </a:r>
            <a:r>
              <a:rPr lang="en-US" sz="2000" b="1" dirty="0" err="1" smtClean="0"/>
              <a:t>lamda</a:t>
            </a:r>
            <a:r>
              <a:rPr lang="en-US" sz="2000" b="1" dirty="0" smtClean="0"/>
              <a:t>=1320nm. Calculate number of modes supported in this fiber? </a:t>
            </a:r>
            <a:endParaRPr lang="en-IN" sz="2000" b="1" dirty="0"/>
          </a:p>
        </p:txBody>
      </p:sp>
      <p:pic>
        <p:nvPicPr>
          <p:cNvPr id="10242" name="Picture 2"/>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643313" y="1990724"/>
            <a:ext cx="18573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68918"/>
          <a:stretch/>
        </p:blipFill>
        <p:spPr bwMode="auto">
          <a:xfrm>
            <a:off x="2915816" y="4797152"/>
            <a:ext cx="3609975" cy="44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235061" y="5382940"/>
            <a:ext cx="22383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SRM Institute of Science and Technology Vector Logo - (.SVG + .PNG ..."/>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93571" y="326099"/>
            <a:ext cx="2483885" cy="461665"/>
          </a:xfrm>
          <a:prstGeom prst="rect">
            <a:avLst/>
          </a:prstGeom>
        </p:spPr>
        <p:txBody>
          <a:bodyPr wrap="none">
            <a:spAutoFit/>
          </a:bodyPr>
          <a:lstStyle/>
          <a:p>
            <a:pPr algn="ctr"/>
            <a:r>
              <a:rPr lang="en-US" sz="2400" b="1" dirty="0" smtClean="0"/>
              <a:t>Exercise Problems</a:t>
            </a:r>
          </a:p>
        </p:txBody>
      </p:sp>
      <p:pic>
        <p:nvPicPr>
          <p:cNvPr id="10245" name="Picture 5"/>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963888" y="3717032"/>
            <a:ext cx="31432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782416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95838" y="971042"/>
            <a:ext cx="5334000" cy="2276475"/>
            <a:chOff x="1905000" y="2290763"/>
            <a:chExt cx="5334000" cy="2276475"/>
          </a:xfrm>
        </p:grpSpPr>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000" y="2290763"/>
              <a:ext cx="53340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05000" y="2290763"/>
              <a:ext cx="5334000" cy="2276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93571" y="326099"/>
            <a:ext cx="2483885" cy="461665"/>
          </a:xfrm>
          <a:prstGeom prst="rect">
            <a:avLst/>
          </a:prstGeom>
        </p:spPr>
        <p:txBody>
          <a:bodyPr wrap="none">
            <a:spAutoFit/>
          </a:bodyPr>
          <a:lstStyle/>
          <a:p>
            <a:pPr algn="ctr"/>
            <a:r>
              <a:rPr lang="en-US" sz="2400" b="1" dirty="0" smtClean="0"/>
              <a:t>Exercise Problems</a:t>
            </a:r>
          </a:p>
        </p:txBody>
      </p:sp>
      <p:pic>
        <p:nvPicPr>
          <p:cNvPr id="307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063" y="3298651"/>
            <a:ext cx="49149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895838" y="3298651"/>
            <a:ext cx="5334000" cy="34795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4042443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93571" y="326099"/>
            <a:ext cx="2483885" cy="461665"/>
          </a:xfrm>
          <a:prstGeom prst="rect">
            <a:avLst/>
          </a:prstGeom>
        </p:spPr>
        <p:txBody>
          <a:bodyPr wrap="none">
            <a:spAutoFit/>
          </a:bodyPr>
          <a:lstStyle/>
          <a:p>
            <a:pPr algn="ctr"/>
            <a:r>
              <a:rPr lang="en-US" sz="2400" b="1" dirty="0" smtClean="0"/>
              <a:t>Exercise Problems</a:t>
            </a:r>
          </a:p>
        </p:txBody>
      </p:sp>
      <p:pic>
        <p:nvPicPr>
          <p:cNvPr id="409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5663" y="908720"/>
            <a:ext cx="5219700" cy="4752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56195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39628" y="332656"/>
            <a:ext cx="4062009" cy="707886"/>
          </a:xfrm>
          <a:prstGeom prst="rect">
            <a:avLst/>
          </a:prstGeom>
          <a:noFill/>
        </p:spPr>
        <p:txBody>
          <a:bodyPr wrap="none" rtlCol="0">
            <a:spAutoFit/>
          </a:bodyPr>
          <a:lstStyle/>
          <a:p>
            <a:pPr algn="ctr"/>
            <a:r>
              <a:rPr lang="en-US" sz="2400" b="1" dirty="0"/>
              <a:t>Elements of OPTICOM System </a:t>
            </a:r>
            <a:endParaRPr lang="en-US" sz="2400" b="1" dirty="0" smtClean="0"/>
          </a:p>
          <a:p>
            <a:pPr algn="ctr"/>
            <a:r>
              <a:rPr lang="en-US" sz="1600" b="1" dirty="0" smtClean="0"/>
              <a:t>(</a:t>
            </a:r>
            <a:r>
              <a:rPr lang="en-US" sz="1600" b="1" dirty="0" smtClean="0">
                <a:solidFill>
                  <a:srgbClr val="FF0000"/>
                </a:solidFill>
              </a:rPr>
              <a:t>Sources, Amplifiers, Detectors</a:t>
            </a:r>
            <a:r>
              <a:rPr lang="en-US" sz="1600" b="1" dirty="0" smtClean="0"/>
              <a:t>) </a:t>
            </a:r>
            <a:endParaRPr lang="en-IN" sz="1600" b="1" dirty="0"/>
          </a:p>
        </p:txBody>
      </p:sp>
      <p:sp>
        <p:nvSpPr>
          <p:cNvPr id="7" name="TextBox 6"/>
          <p:cNvSpPr txBox="1"/>
          <p:nvPr/>
        </p:nvSpPr>
        <p:spPr>
          <a:xfrm>
            <a:off x="4900441" y="5589240"/>
            <a:ext cx="3776014" cy="923330"/>
          </a:xfrm>
          <a:prstGeom prst="rect">
            <a:avLst/>
          </a:prstGeom>
          <a:noFill/>
        </p:spPr>
        <p:txBody>
          <a:bodyPr wrap="square" rtlCol="0">
            <a:spAutoFit/>
          </a:bodyPr>
          <a:lstStyle/>
          <a:p>
            <a:r>
              <a:rPr lang="en-US" b="1" i="1" dirty="0" smtClean="0"/>
              <a:t>1980’s onwards: </a:t>
            </a:r>
          </a:p>
          <a:p>
            <a:pPr marL="285750" indent="-285750">
              <a:buFont typeface="Wingdings" pitchFamily="2" charset="2"/>
              <a:buChar char="v"/>
            </a:pPr>
            <a:r>
              <a:rPr lang="en-US" i="1" dirty="0" smtClean="0"/>
              <a:t>Exploitation of Near IR sources, detectors and fiber amplifiers etc., </a:t>
            </a:r>
            <a:endParaRPr lang="en-IN" i="1" dirty="0"/>
          </a:p>
        </p:txBody>
      </p:sp>
      <p:sp>
        <p:nvSpPr>
          <p:cNvPr id="12" name="TextBox 11"/>
          <p:cNvSpPr txBox="1"/>
          <p:nvPr/>
        </p:nvSpPr>
        <p:spPr>
          <a:xfrm>
            <a:off x="899592" y="5602014"/>
            <a:ext cx="3888431" cy="923330"/>
          </a:xfrm>
          <a:prstGeom prst="rect">
            <a:avLst/>
          </a:prstGeom>
          <a:noFill/>
        </p:spPr>
        <p:txBody>
          <a:bodyPr wrap="square" rtlCol="0">
            <a:spAutoFit/>
          </a:bodyPr>
          <a:lstStyle/>
          <a:p>
            <a:r>
              <a:rPr lang="en-US" b="1" i="1" dirty="0" smtClean="0"/>
              <a:t>1970’s: </a:t>
            </a:r>
          </a:p>
          <a:p>
            <a:pPr marL="285750" indent="-285750">
              <a:buFont typeface="Wingdings" pitchFamily="2" charset="2"/>
              <a:buChar char="v"/>
            </a:pPr>
            <a:r>
              <a:rPr lang="en-US" i="1" dirty="0" smtClean="0"/>
              <a:t>Limitation of sources and detectors (low band width)  </a:t>
            </a:r>
            <a:endParaRPr lang="en-IN" i="1" dirty="0"/>
          </a:p>
        </p:txBody>
      </p:sp>
      <p:grpSp>
        <p:nvGrpSpPr>
          <p:cNvPr id="27" name="Group 26"/>
          <p:cNvGrpSpPr/>
          <p:nvPr/>
        </p:nvGrpSpPr>
        <p:grpSpPr>
          <a:xfrm>
            <a:off x="826216" y="1671178"/>
            <a:ext cx="7488832" cy="3528392"/>
            <a:chOff x="107504" y="1115884"/>
            <a:chExt cx="8568950" cy="4473356"/>
          </a:xfrm>
        </p:grpSpPr>
        <p:sp>
          <p:nvSpPr>
            <p:cNvPr id="14" name="Rectangle 13"/>
            <p:cNvSpPr/>
            <p:nvPr/>
          </p:nvSpPr>
          <p:spPr>
            <a:xfrm>
              <a:off x="107504" y="1562687"/>
              <a:ext cx="1510085" cy="849042"/>
            </a:xfrm>
            <a:prstGeom prst="rect">
              <a:avLst/>
            </a:prstGeom>
            <a:solidFill>
              <a:srgbClr val="00B0F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Optical Sources</a:t>
              </a:r>
            </a:p>
            <a:p>
              <a:pPr algn="ctr"/>
              <a:r>
                <a:rPr lang="en-US" sz="1400" i="1" dirty="0" smtClean="0">
                  <a:solidFill>
                    <a:schemeClr val="tx1"/>
                  </a:solidFill>
                </a:rPr>
                <a:t>(Transmitters)</a:t>
              </a:r>
              <a:endParaRPr lang="en-IN" sz="1400" i="1" dirty="0">
                <a:solidFill>
                  <a:schemeClr val="tx1"/>
                </a:solidFill>
              </a:endParaRPr>
            </a:p>
          </p:txBody>
        </p:sp>
        <p:sp>
          <p:nvSpPr>
            <p:cNvPr id="15" name="Rectangle 14"/>
            <p:cNvSpPr/>
            <p:nvPr/>
          </p:nvSpPr>
          <p:spPr>
            <a:xfrm>
              <a:off x="109587" y="2411728"/>
              <a:ext cx="1510085" cy="969363"/>
            </a:xfrm>
            <a:prstGeom prst="rect">
              <a:avLst/>
            </a:prstGeom>
            <a:solidFill>
              <a:srgbClr val="FFC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Optical Amplifiers</a:t>
              </a:r>
              <a:endParaRPr lang="en-IN" sz="1400" i="1" dirty="0">
                <a:solidFill>
                  <a:schemeClr val="tx1"/>
                </a:solidFill>
              </a:endParaRPr>
            </a:p>
          </p:txBody>
        </p:sp>
        <p:sp>
          <p:nvSpPr>
            <p:cNvPr id="16" name="Rectangle 15"/>
            <p:cNvSpPr/>
            <p:nvPr/>
          </p:nvSpPr>
          <p:spPr>
            <a:xfrm>
              <a:off x="109587" y="3381091"/>
              <a:ext cx="1510085" cy="1956364"/>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Optical Detectors (Receivers)</a:t>
              </a:r>
              <a:endParaRPr lang="en-IN" sz="1400" i="1" dirty="0">
                <a:solidFill>
                  <a:schemeClr val="tx1"/>
                </a:solidFill>
              </a:endParaRPr>
            </a:p>
          </p:txBody>
        </p:sp>
        <p:cxnSp>
          <p:nvCxnSpPr>
            <p:cNvPr id="18" name="Straight Connector 17"/>
            <p:cNvCxnSpPr>
              <a:stCxn id="14" idx="2"/>
            </p:cNvCxnSpPr>
            <p:nvPr/>
          </p:nvCxnSpPr>
          <p:spPr>
            <a:xfrm>
              <a:off x="862547" y="2411729"/>
              <a:ext cx="7813907"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3381092"/>
              <a:ext cx="7739528"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1830116" y="1115884"/>
              <a:ext cx="6198268" cy="4473356"/>
              <a:chOff x="1830116" y="1115884"/>
              <a:chExt cx="6198268" cy="4473356"/>
            </a:xfrm>
          </p:grpSpPr>
          <p:grpSp>
            <p:nvGrpSpPr>
              <p:cNvPr id="13" name="Group 12"/>
              <p:cNvGrpSpPr/>
              <p:nvPr/>
            </p:nvGrpSpPr>
            <p:grpSpPr>
              <a:xfrm>
                <a:off x="1830116" y="1139954"/>
                <a:ext cx="6198268" cy="4449286"/>
                <a:chOff x="317949" y="1417921"/>
                <a:chExt cx="4241800" cy="3887241"/>
              </a:xfrm>
            </p:grpSpPr>
            <p:pic>
              <p:nvPicPr>
                <p:cNvPr id="9" name="Picture 8"/>
                <p:cNvPicPr>
                  <a:picLocks noChangeAspect="1" noChangeArrowheads="1"/>
                </p:cNvPicPr>
                <p:nvPr/>
              </p:nvPicPr>
              <p:blipFill rotWithShape="1">
                <a:blip r:embed="rId4">
                  <a:clrChange>
                    <a:clrFrom>
                      <a:srgbClr val="FBFBFB"/>
                    </a:clrFrom>
                    <a:clrTo>
                      <a:srgbClr val="FBFBFB">
                        <a:alpha val="0"/>
                      </a:srgbClr>
                    </a:clrTo>
                  </a:clrChange>
                  <a:extLst>
                    <a:ext uri="{28A0092B-C50C-407E-A947-70E740481C1C}">
                      <a14:useLocalDpi xmlns:a14="http://schemas.microsoft.com/office/drawing/2010/main" val="0"/>
                    </a:ext>
                  </a:extLst>
                </a:blip>
                <a:srcRect t="36288"/>
                <a:stretch/>
              </p:blipFill>
              <p:spPr bwMode="auto">
                <a:xfrm>
                  <a:off x="317949" y="1906736"/>
                  <a:ext cx="4241800" cy="33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83568" y="1740598"/>
                  <a:ext cx="1368152" cy="3344586"/>
                </a:xfrm>
                <a:prstGeom prst="rect">
                  <a:avLst/>
                </a:prstGeom>
                <a:solidFill>
                  <a:schemeClr val="accent1">
                    <a:alpha val="1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83568" y="1417921"/>
                  <a:ext cx="1368151" cy="322677"/>
                </a:xfrm>
                <a:prstGeom prst="rect">
                  <a:avLst/>
                </a:prstGeom>
                <a:solidFill>
                  <a:schemeClr val="accent1">
                    <a:lumMod val="20000"/>
                    <a:lumOff val="80000"/>
                  </a:schemeClr>
                </a:solidFill>
              </p:spPr>
              <p:txBody>
                <a:bodyPr wrap="square">
                  <a:spAutoFit/>
                </a:bodyPr>
                <a:lstStyle/>
                <a:p>
                  <a:r>
                    <a:rPr lang="en-US" b="1" i="1" dirty="0" smtClean="0"/>
                    <a:t>1970’s</a:t>
                  </a:r>
                  <a:endParaRPr lang="en-IN" dirty="0"/>
                </a:p>
              </p:txBody>
            </p:sp>
          </p:grpSp>
          <p:sp>
            <p:nvSpPr>
              <p:cNvPr id="22" name="Rectangle 21"/>
              <p:cNvSpPr/>
              <p:nvPr/>
            </p:nvSpPr>
            <p:spPr>
              <a:xfrm>
                <a:off x="4688448" y="1485216"/>
                <a:ext cx="3195919" cy="3828170"/>
              </a:xfrm>
              <a:prstGeom prst="rect">
                <a:avLst/>
              </a:prstGeom>
              <a:solidFill>
                <a:srgbClr val="FFFF00">
                  <a:alpha val="27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688449" y="1115884"/>
                <a:ext cx="3195917" cy="369332"/>
              </a:xfrm>
              <a:prstGeom prst="rect">
                <a:avLst/>
              </a:prstGeom>
              <a:solidFill>
                <a:srgbClr val="FFFF00">
                  <a:alpha val="27000"/>
                </a:srgbClr>
              </a:solidFill>
            </p:spPr>
            <p:txBody>
              <a:bodyPr wrap="square">
                <a:spAutoFit/>
              </a:bodyPr>
              <a:lstStyle/>
              <a:p>
                <a:r>
                  <a:rPr lang="en-US" b="1" i="1" dirty="0" smtClean="0"/>
                  <a:t>1980’s onwards</a:t>
                </a:r>
                <a:endParaRPr lang="en-IN" dirty="0"/>
              </a:p>
            </p:txBody>
          </p:sp>
        </p:grpSp>
      </p:grpSp>
    </p:spTree>
    <p:extLst>
      <p:ext uri="{BB962C8B-B14F-4D97-AF65-F5344CB8AC3E}">
        <p14:creationId xmlns:p14="http://schemas.microsoft.com/office/powerpoint/2010/main" val="519078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84D380-A6A5-45D8-B8A5-68919EE2CE8B}"/>
              </a:ext>
            </a:extLst>
          </p:cNvPr>
          <p:cNvSpPr txBox="1">
            <a:spLocks/>
          </p:cNvSpPr>
          <p:nvPr/>
        </p:nvSpPr>
        <p:spPr>
          <a:xfrm>
            <a:off x="239697" y="1424136"/>
            <a:ext cx="8580775"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CA" altLang="en-US" sz="2400" b="1" i="1" dirty="0" smtClean="0">
                <a:solidFill>
                  <a:srgbClr val="FF0000"/>
                </a:solidFill>
                <a:cs typeface="Times New Roman" panose="02020603050405020304" pitchFamily="18" charset="0"/>
              </a:rPr>
              <a:t>Optical Transmitter</a:t>
            </a:r>
            <a:r>
              <a:rPr lang="en-CA" altLang="en-US" sz="2400" b="1" i="1" dirty="0" smtClean="0">
                <a:cs typeface="Times New Roman" panose="02020603050405020304" pitchFamily="18" charset="0"/>
              </a:rPr>
              <a:t> converts the electrical information to optical format (E/O)</a:t>
            </a:r>
          </a:p>
          <a:p>
            <a:pPr lvl="1">
              <a:lnSpc>
                <a:spcPct val="150000"/>
              </a:lnSpc>
            </a:pPr>
            <a:r>
              <a:rPr lang="en-CA" altLang="en-US" sz="2000" i="1" dirty="0" smtClean="0">
                <a:solidFill>
                  <a:srgbClr val="0033CC"/>
                </a:solidFill>
                <a:cs typeface="Times New Roman" panose="02020603050405020304" pitchFamily="18" charset="0"/>
              </a:rPr>
              <a:t>Light Emitting Diode </a:t>
            </a:r>
            <a:r>
              <a:rPr lang="en-CA" altLang="en-US" sz="2000" i="1" dirty="0" smtClean="0">
                <a:cs typeface="Times New Roman" panose="02020603050405020304" pitchFamily="18" charset="0"/>
              </a:rPr>
              <a:t>(LED): cheap, robust and used with MMF in short range applications</a:t>
            </a:r>
          </a:p>
          <a:p>
            <a:pPr lvl="2">
              <a:lnSpc>
                <a:spcPct val="150000"/>
              </a:lnSpc>
            </a:pPr>
            <a:r>
              <a:rPr lang="en-CA" altLang="en-US" sz="1800" i="1" dirty="0" smtClean="0">
                <a:cs typeface="Times New Roman" panose="02020603050405020304" pitchFamily="18" charset="0"/>
              </a:rPr>
              <a:t>Surface emitting and edge emitting LED</a:t>
            </a:r>
          </a:p>
          <a:p>
            <a:pPr lvl="1">
              <a:lnSpc>
                <a:spcPct val="150000"/>
              </a:lnSpc>
            </a:pPr>
            <a:r>
              <a:rPr lang="en-CA" altLang="en-US" sz="2000" i="1" dirty="0" smtClean="0">
                <a:solidFill>
                  <a:srgbClr val="0033CC"/>
                </a:solidFill>
                <a:cs typeface="Times New Roman" panose="02020603050405020304" pitchFamily="18" charset="0"/>
              </a:rPr>
              <a:t>LASER Diode: </a:t>
            </a:r>
            <a:r>
              <a:rPr lang="en-CA" altLang="en-US" sz="2000" i="1" dirty="0" smtClean="0">
                <a:cs typeface="Times New Roman" panose="02020603050405020304" pitchFamily="18" charset="0"/>
              </a:rPr>
              <a:t>high performance and more power, used with SMF in high speed links</a:t>
            </a:r>
          </a:p>
          <a:p>
            <a:pPr lvl="2">
              <a:lnSpc>
                <a:spcPct val="150000"/>
              </a:lnSpc>
            </a:pPr>
            <a:r>
              <a:rPr lang="en-CA" altLang="en-US" sz="1800" i="1" dirty="0" smtClean="0">
                <a:solidFill>
                  <a:srgbClr val="008000"/>
                </a:solidFill>
                <a:cs typeface="Times New Roman" panose="02020603050405020304" pitchFamily="18" charset="0"/>
              </a:rPr>
              <a:t>Distributed Feedback (DFB) Laser </a:t>
            </a:r>
            <a:r>
              <a:rPr lang="en-CA" altLang="en-US" sz="1800" i="1" dirty="0" smtClean="0">
                <a:cs typeface="Times New Roman" panose="02020603050405020304" pitchFamily="18" charset="0"/>
              </a:rPr>
              <a:t>– high performance single mode laser</a:t>
            </a:r>
          </a:p>
          <a:p>
            <a:pPr lvl="2">
              <a:lnSpc>
                <a:spcPct val="150000"/>
              </a:lnSpc>
            </a:pPr>
            <a:r>
              <a:rPr lang="en-CA" altLang="en-US" sz="1800" i="1" dirty="0" err="1" smtClean="0">
                <a:solidFill>
                  <a:srgbClr val="008000"/>
                </a:solidFill>
                <a:cs typeface="Times New Roman" panose="02020603050405020304" pitchFamily="18" charset="0"/>
              </a:rPr>
              <a:t>Fabry</a:t>
            </a:r>
            <a:r>
              <a:rPr lang="en-CA" altLang="en-US" sz="1800" i="1" dirty="0" smtClean="0">
                <a:solidFill>
                  <a:srgbClr val="008000"/>
                </a:solidFill>
                <a:cs typeface="Times New Roman" panose="02020603050405020304" pitchFamily="18" charset="0"/>
              </a:rPr>
              <a:t>-Perrot (FP) lasers </a:t>
            </a:r>
            <a:r>
              <a:rPr lang="en-CA" altLang="en-US" sz="1800" i="1" dirty="0" smtClean="0">
                <a:cs typeface="Times New Roman" panose="02020603050405020304" pitchFamily="18" charset="0"/>
              </a:rPr>
              <a:t>– low performance multimode laser  </a:t>
            </a:r>
            <a:endParaRPr lang="en-CA" altLang="en-US" sz="1800" i="1" dirty="0">
              <a:cs typeface="Times New Roman" panose="02020603050405020304" pitchFamily="18" charset="0"/>
            </a:endParaRPr>
          </a:p>
        </p:txBody>
      </p:sp>
      <p:pic>
        <p:nvPicPr>
          <p:cNvPr id="4" name="Picture 3"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39628" y="332656"/>
            <a:ext cx="4062009" cy="707886"/>
          </a:xfrm>
          <a:prstGeom prst="rect">
            <a:avLst/>
          </a:prstGeom>
          <a:noFill/>
        </p:spPr>
        <p:txBody>
          <a:bodyPr wrap="none" rtlCol="0">
            <a:spAutoFit/>
          </a:bodyPr>
          <a:lstStyle/>
          <a:p>
            <a:pPr algn="ctr"/>
            <a:r>
              <a:rPr lang="en-US" sz="2400" b="1" dirty="0"/>
              <a:t>Elements of OPTICOM System </a:t>
            </a:r>
            <a:endParaRPr lang="en-US" sz="2400" b="1" dirty="0" smtClean="0"/>
          </a:p>
          <a:p>
            <a:pPr algn="ctr"/>
            <a:r>
              <a:rPr lang="en-US" sz="1600" b="1" dirty="0" smtClean="0"/>
              <a:t>(</a:t>
            </a:r>
            <a:r>
              <a:rPr lang="en-CA" altLang="en-US" sz="1600" i="1" dirty="0">
                <a:solidFill>
                  <a:srgbClr val="FF0000"/>
                </a:solidFill>
                <a:cs typeface="Times New Roman" panose="02020603050405020304" pitchFamily="18" charset="0"/>
              </a:rPr>
              <a:t>Optical Transmitter</a:t>
            </a:r>
            <a:r>
              <a:rPr lang="en-CA" altLang="en-US" sz="1600" i="1" dirty="0">
                <a:cs typeface="Times New Roman" panose="02020603050405020304" pitchFamily="18" charset="0"/>
              </a:rPr>
              <a:t> </a:t>
            </a:r>
            <a:r>
              <a:rPr lang="en-US" sz="1600" b="1" dirty="0" smtClean="0"/>
              <a:t>) </a:t>
            </a:r>
            <a:endParaRPr lang="en-IN" sz="1600" b="1" dirty="0"/>
          </a:p>
        </p:txBody>
      </p:sp>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677220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39628" y="332656"/>
            <a:ext cx="4062009" cy="707886"/>
          </a:xfrm>
          <a:prstGeom prst="rect">
            <a:avLst/>
          </a:prstGeom>
          <a:noFill/>
        </p:spPr>
        <p:txBody>
          <a:bodyPr wrap="none" rtlCol="0">
            <a:spAutoFit/>
          </a:bodyPr>
          <a:lstStyle/>
          <a:p>
            <a:pPr algn="ctr"/>
            <a:r>
              <a:rPr lang="en-US" sz="2400" b="1" dirty="0"/>
              <a:t>Elements of OPTICOM System </a:t>
            </a:r>
            <a:endParaRPr lang="en-US" sz="2400" b="1" dirty="0" smtClean="0"/>
          </a:p>
          <a:p>
            <a:pPr algn="ctr"/>
            <a:r>
              <a:rPr lang="en-US" sz="1600" b="1" dirty="0" smtClean="0"/>
              <a:t>(</a:t>
            </a:r>
            <a:r>
              <a:rPr lang="en-CA" altLang="en-US" sz="1600" i="1" dirty="0">
                <a:solidFill>
                  <a:srgbClr val="FF0000"/>
                </a:solidFill>
                <a:cs typeface="Times New Roman" panose="02020603050405020304" pitchFamily="18" charset="0"/>
              </a:rPr>
              <a:t>Optical </a:t>
            </a:r>
            <a:r>
              <a:rPr lang="en-CA" altLang="en-US" sz="1600" i="1" dirty="0" smtClean="0">
                <a:solidFill>
                  <a:srgbClr val="FF0000"/>
                </a:solidFill>
                <a:cs typeface="Times New Roman" panose="02020603050405020304" pitchFamily="18" charset="0"/>
              </a:rPr>
              <a:t>Receivers, amplifiers</a:t>
            </a:r>
            <a:r>
              <a:rPr lang="en-CA" altLang="en-US" sz="1600" i="1" dirty="0" smtClean="0">
                <a:cs typeface="Times New Roman" panose="02020603050405020304" pitchFamily="18" charset="0"/>
              </a:rPr>
              <a:t> </a:t>
            </a:r>
            <a:r>
              <a:rPr lang="en-US" sz="1600" b="1" dirty="0" smtClean="0"/>
              <a:t>) </a:t>
            </a:r>
            <a:endParaRPr lang="en-IN" sz="1600" b="1" dirty="0"/>
          </a:p>
        </p:txBody>
      </p:sp>
      <p:sp>
        <p:nvSpPr>
          <p:cNvPr id="6" name="Rectangle 5"/>
          <p:cNvSpPr/>
          <p:nvPr/>
        </p:nvSpPr>
        <p:spPr>
          <a:xfrm>
            <a:off x="323528" y="1097593"/>
            <a:ext cx="8712968" cy="5170646"/>
          </a:xfrm>
          <a:prstGeom prst="rect">
            <a:avLst/>
          </a:prstGeom>
        </p:spPr>
        <p:txBody>
          <a:bodyPr wrap="square">
            <a:spAutoFit/>
          </a:bodyPr>
          <a:lstStyle/>
          <a:p>
            <a:pPr>
              <a:lnSpc>
                <a:spcPct val="150000"/>
              </a:lnSpc>
            </a:pPr>
            <a:r>
              <a:rPr lang="en-CA" altLang="en-US" sz="2400" b="1" i="1" dirty="0">
                <a:solidFill>
                  <a:srgbClr val="FF0000"/>
                </a:solidFill>
                <a:cs typeface="Times New Roman" panose="02020603050405020304" pitchFamily="18" charset="0"/>
              </a:rPr>
              <a:t>Optical Receiver </a:t>
            </a:r>
            <a:r>
              <a:rPr lang="en-CA" altLang="en-US" sz="2400" b="1" i="1" dirty="0">
                <a:cs typeface="Times New Roman" panose="02020603050405020304" pitchFamily="18" charset="0"/>
              </a:rPr>
              <a:t>converts</a:t>
            </a:r>
            <a:r>
              <a:rPr lang="en-CA" altLang="en-US" sz="2400" b="1" i="1" dirty="0">
                <a:solidFill>
                  <a:srgbClr val="CC0000"/>
                </a:solidFill>
                <a:cs typeface="Times New Roman" panose="02020603050405020304" pitchFamily="18" charset="0"/>
              </a:rPr>
              <a:t> </a:t>
            </a:r>
            <a:r>
              <a:rPr lang="en-CA" altLang="en-US" sz="2400" b="1" i="1" dirty="0">
                <a:cs typeface="Times New Roman" panose="02020603050405020304" pitchFamily="18" charset="0"/>
              </a:rPr>
              <a:t>the optical signal into appropriate electrical format (E/O)</a:t>
            </a:r>
          </a:p>
          <a:p>
            <a:pPr marL="176213" lvl="1">
              <a:lnSpc>
                <a:spcPct val="150000"/>
              </a:lnSpc>
            </a:pPr>
            <a:r>
              <a:rPr lang="en-CA" altLang="en-US" sz="2000" i="1" dirty="0" smtClean="0">
                <a:solidFill>
                  <a:srgbClr val="0033CC"/>
                </a:solidFill>
                <a:cs typeface="Times New Roman" panose="02020603050405020304" pitchFamily="18" charset="0"/>
              </a:rPr>
              <a:t>PIN </a:t>
            </a:r>
            <a:r>
              <a:rPr lang="en-CA" altLang="en-US" sz="2000" i="1" dirty="0">
                <a:solidFill>
                  <a:srgbClr val="0033CC"/>
                </a:solidFill>
                <a:cs typeface="Times New Roman" panose="02020603050405020304" pitchFamily="18" charset="0"/>
              </a:rPr>
              <a:t>Photo Diode:</a:t>
            </a:r>
            <a:r>
              <a:rPr lang="en-CA" altLang="en-US" sz="2000" i="1" dirty="0">
                <a:cs typeface="Times New Roman" panose="02020603050405020304" pitchFamily="18" charset="0"/>
              </a:rPr>
              <a:t> Low performance, no internal gain, low cost, widely used</a:t>
            </a:r>
          </a:p>
          <a:p>
            <a:pPr marL="176213" lvl="1">
              <a:lnSpc>
                <a:spcPct val="150000"/>
              </a:lnSpc>
            </a:pPr>
            <a:r>
              <a:rPr lang="en-CA" altLang="en-US" sz="2000" i="1" dirty="0">
                <a:solidFill>
                  <a:srgbClr val="0033CC"/>
                </a:solidFill>
                <a:cs typeface="Times New Roman" panose="02020603050405020304" pitchFamily="18" charset="0"/>
              </a:rPr>
              <a:t>Avalanche Photo Diode (APD): </a:t>
            </a:r>
            <a:r>
              <a:rPr lang="en-CA" altLang="en-US" sz="2000" i="1" dirty="0">
                <a:cs typeface="Times New Roman" panose="02020603050405020304" pitchFamily="18" charset="0"/>
              </a:rPr>
              <a:t>High performance with internal (avalanche) </a:t>
            </a:r>
            <a:r>
              <a:rPr lang="en-CA" altLang="en-US" sz="2000" i="1" dirty="0" smtClean="0">
                <a:cs typeface="Times New Roman" panose="02020603050405020304" pitchFamily="18" charset="0"/>
              </a:rPr>
              <a:t>gain</a:t>
            </a:r>
          </a:p>
          <a:p>
            <a:pPr marL="176213" lvl="1">
              <a:lnSpc>
                <a:spcPct val="150000"/>
              </a:lnSpc>
            </a:pPr>
            <a:r>
              <a:rPr lang="en-CA" altLang="en-US" sz="2000" i="1" dirty="0" smtClean="0">
                <a:solidFill>
                  <a:srgbClr val="0000FF"/>
                </a:solidFill>
                <a:cs typeface="Times New Roman" panose="02020603050405020304" pitchFamily="18" charset="0"/>
              </a:rPr>
              <a:t>Phototransistors:</a:t>
            </a:r>
            <a:r>
              <a:rPr lang="en-CA" altLang="en-US" sz="2000" i="1" dirty="0" smtClean="0">
                <a:cs typeface="Times New Roman" panose="02020603050405020304" pitchFamily="18" charset="0"/>
              </a:rPr>
              <a:t> High performance with internal and external gain </a:t>
            </a:r>
            <a:endParaRPr lang="en-CA" altLang="en-US" sz="2000" i="1" dirty="0">
              <a:cs typeface="Times New Roman" panose="02020603050405020304" pitchFamily="18" charset="0"/>
            </a:endParaRPr>
          </a:p>
          <a:p>
            <a:pPr>
              <a:lnSpc>
                <a:spcPct val="250000"/>
              </a:lnSpc>
            </a:pPr>
            <a:r>
              <a:rPr lang="en-CA" altLang="en-US" sz="2400" b="1" i="1" dirty="0" smtClean="0">
                <a:solidFill>
                  <a:srgbClr val="FF0000"/>
                </a:solidFill>
                <a:cs typeface="Times New Roman" panose="02020603050405020304" pitchFamily="18" charset="0"/>
              </a:rPr>
              <a:t>Optical </a:t>
            </a:r>
            <a:r>
              <a:rPr lang="en-CA" altLang="en-US" sz="2400" b="1" i="1" dirty="0">
                <a:solidFill>
                  <a:srgbClr val="FF0000"/>
                </a:solidFill>
                <a:cs typeface="Times New Roman" panose="02020603050405020304" pitchFamily="18" charset="0"/>
              </a:rPr>
              <a:t>Amplifier: </a:t>
            </a:r>
            <a:r>
              <a:rPr lang="en-CA" altLang="en-US" sz="2400" b="1" i="1" dirty="0">
                <a:cs typeface="Times New Roman" panose="02020603050405020304" pitchFamily="18" charset="0"/>
              </a:rPr>
              <a:t>Amplifies light in fiber without O/E/O </a:t>
            </a:r>
            <a:endParaRPr lang="en-CA" altLang="en-US" sz="2400" b="1" i="1" dirty="0" smtClean="0">
              <a:cs typeface="Times New Roman" panose="02020603050405020304" pitchFamily="18" charset="0"/>
            </a:endParaRPr>
          </a:p>
          <a:p>
            <a:pPr>
              <a:lnSpc>
                <a:spcPct val="150000"/>
              </a:lnSpc>
            </a:pPr>
            <a:r>
              <a:rPr lang="en-CA" altLang="en-US" sz="2400" b="1" i="1" dirty="0">
                <a:solidFill>
                  <a:srgbClr val="FF0000"/>
                </a:solidFill>
                <a:cs typeface="Times New Roman" panose="02020603050405020304" pitchFamily="18" charset="0"/>
              </a:rPr>
              <a:t>Repeater: </a:t>
            </a:r>
            <a:r>
              <a:rPr lang="en-CA" altLang="en-US" sz="2400" b="1" i="1" dirty="0">
                <a:cs typeface="Times New Roman" panose="02020603050405020304" pitchFamily="18" charset="0"/>
              </a:rPr>
              <a:t>receives weak light signal, cleans-up, amplifies and retransmits (O/E/O)</a:t>
            </a:r>
          </a:p>
          <a:p>
            <a:pPr>
              <a:lnSpc>
                <a:spcPct val="150000"/>
              </a:lnSpc>
            </a:pPr>
            <a:r>
              <a:rPr lang="en-CA" altLang="en-US" sz="2400" i="1" dirty="0" smtClean="0">
                <a:solidFill>
                  <a:srgbClr val="FF0000"/>
                </a:solidFill>
                <a:cs typeface="Times New Roman" panose="02020603050405020304" pitchFamily="18" charset="0"/>
              </a:rPr>
              <a:t> </a:t>
            </a:r>
            <a:r>
              <a:rPr lang="en-CA" altLang="en-US" sz="2400" i="1" dirty="0" smtClean="0">
                <a:cs typeface="Times New Roman" panose="02020603050405020304" pitchFamily="18" charset="0"/>
              </a:rPr>
              <a:t>    </a:t>
            </a:r>
            <a:endParaRPr lang="en-CA" altLang="en-US" sz="2400" i="1" dirty="0">
              <a:cs typeface="Times New Roman" panose="02020603050405020304" pitchFamily="18" charset="0"/>
            </a:endParaRPr>
          </a:p>
        </p:txBody>
      </p:sp>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438036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052736"/>
            <a:ext cx="8496944" cy="5355312"/>
          </a:xfrm>
          <a:prstGeom prst="rect">
            <a:avLst/>
          </a:prstGeom>
        </p:spPr>
        <p:txBody>
          <a:bodyPr wrap="square">
            <a:spAutoFit/>
          </a:bodyPr>
          <a:lstStyle/>
          <a:p>
            <a:pPr>
              <a:lnSpc>
                <a:spcPct val="150000"/>
              </a:lnSpc>
            </a:pPr>
            <a:r>
              <a:rPr lang="en-CA" altLang="en-US" sz="2800" b="1" i="1" dirty="0">
                <a:solidFill>
                  <a:srgbClr val="FF0000"/>
                </a:solidFill>
                <a:cs typeface="Times New Roman" panose="02020603050405020304" pitchFamily="18" charset="0"/>
              </a:rPr>
              <a:t>The Fiber </a:t>
            </a:r>
            <a:r>
              <a:rPr lang="en-CA" altLang="en-US" sz="2800" b="1" i="1" dirty="0" smtClean="0">
                <a:cs typeface="Times New Roman" panose="02020603050405020304" pitchFamily="18" charset="0"/>
              </a:rPr>
              <a:t>–light carrier</a:t>
            </a:r>
            <a:endParaRPr lang="en-CA" altLang="en-US" sz="2800" b="1" i="1" dirty="0">
              <a:cs typeface="Times New Roman" panose="02020603050405020304" pitchFamily="18" charset="0"/>
            </a:endParaRPr>
          </a:p>
          <a:p>
            <a:pPr lvl="1">
              <a:lnSpc>
                <a:spcPct val="150000"/>
              </a:lnSpc>
            </a:pPr>
            <a:endParaRPr lang="en-CA" altLang="en-US" sz="2000" i="1" dirty="0" smtClean="0">
              <a:solidFill>
                <a:srgbClr val="0033CC"/>
              </a:solidFill>
              <a:cs typeface="Times New Roman" panose="02020603050405020304" pitchFamily="18" charset="0"/>
            </a:endParaRPr>
          </a:p>
          <a:p>
            <a:pPr lvl="1">
              <a:lnSpc>
                <a:spcPct val="150000"/>
              </a:lnSpc>
            </a:pPr>
            <a:endParaRPr lang="en-CA" altLang="en-US" sz="2000" i="1" dirty="0">
              <a:solidFill>
                <a:srgbClr val="0033CC"/>
              </a:solidFill>
              <a:cs typeface="Times New Roman" panose="02020603050405020304" pitchFamily="18" charset="0"/>
            </a:endParaRPr>
          </a:p>
          <a:p>
            <a:pPr lvl="1">
              <a:lnSpc>
                <a:spcPct val="150000"/>
              </a:lnSpc>
            </a:pPr>
            <a:endParaRPr lang="en-CA" altLang="en-US" sz="2000" i="1" dirty="0" smtClean="0">
              <a:solidFill>
                <a:srgbClr val="0033CC"/>
              </a:solidFill>
              <a:cs typeface="Times New Roman" panose="02020603050405020304" pitchFamily="18" charset="0"/>
            </a:endParaRPr>
          </a:p>
          <a:p>
            <a:pPr marL="800100" lvl="1" indent="-342900">
              <a:lnSpc>
                <a:spcPct val="150000"/>
              </a:lnSpc>
              <a:buFont typeface="Wingdings" pitchFamily="2" charset="2"/>
              <a:buChar char="ü"/>
            </a:pPr>
            <a:r>
              <a:rPr lang="en-CA" altLang="en-US" sz="2000" i="1" dirty="0" smtClean="0">
                <a:solidFill>
                  <a:srgbClr val="0033CC"/>
                </a:solidFill>
                <a:cs typeface="Times New Roman" panose="02020603050405020304" pitchFamily="18" charset="0"/>
              </a:rPr>
              <a:t>Silica </a:t>
            </a:r>
            <a:r>
              <a:rPr lang="en-CA" altLang="en-US" sz="2000" i="1" dirty="0" smtClean="0">
                <a:cs typeface="Times New Roman" panose="02020603050405020304" pitchFamily="18" charset="0"/>
              </a:rPr>
              <a:t>– Rigid less losses</a:t>
            </a:r>
          </a:p>
          <a:p>
            <a:pPr marL="800100" lvl="1" indent="-342900">
              <a:lnSpc>
                <a:spcPct val="150000"/>
              </a:lnSpc>
              <a:buFont typeface="Wingdings" pitchFamily="2" charset="2"/>
              <a:buChar char="ü"/>
            </a:pPr>
            <a:r>
              <a:rPr lang="en-CA" altLang="en-US" sz="2000" i="1" dirty="0" smtClean="0">
                <a:solidFill>
                  <a:srgbClr val="0033CC"/>
                </a:solidFill>
                <a:cs typeface="Times New Roman" panose="02020603050405020304" pitchFamily="18" charset="0"/>
              </a:rPr>
              <a:t>PMMA </a:t>
            </a:r>
            <a:r>
              <a:rPr lang="en-CA" altLang="en-US" sz="2000" i="1" dirty="0" smtClean="0">
                <a:cs typeface="Times New Roman" panose="02020603050405020304" pitchFamily="18" charset="0"/>
              </a:rPr>
              <a:t>– flexible more losses</a:t>
            </a:r>
          </a:p>
          <a:p>
            <a:pPr marL="800100" lvl="1" indent="-342900">
              <a:lnSpc>
                <a:spcPct val="150000"/>
              </a:lnSpc>
              <a:buFont typeface="Wingdings" pitchFamily="2" charset="2"/>
              <a:buChar char="Ø"/>
            </a:pPr>
            <a:r>
              <a:rPr lang="en-CA" altLang="en-US" sz="2000" i="1" dirty="0" smtClean="0">
                <a:solidFill>
                  <a:srgbClr val="0033CC"/>
                </a:solidFill>
                <a:cs typeface="Times New Roman" panose="02020603050405020304" pitchFamily="18" charset="0"/>
              </a:rPr>
              <a:t>Step </a:t>
            </a:r>
            <a:r>
              <a:rPr lang="en-CA" altLang="en-US" sz="2000" i="1" dirty="0">
                <a:solidFill>
                  <a:srgbClr val="0033CC"/>
                </a:solidFill>
                <a:cs typeface="Times New Roman" panose="02020603050405020304" pitchFamily="18" charset="0"/>
              </a:rPr>
              <a:t>Index Fiber </a:t>
            </a:r>
            <a:r>
              <a:rPr lang="en-CA" altLang="en-US" sz="2000" i="1" dirty="0">
                <a:cs typeface="Times New Roman" panose="02020603050405020304" pitchFamily="18" charset="0"/>
              </a:rPr>
              <a:t>– two distinct refractive indices  </a:t>
            </a:r>
          </a:p>
          <a:p>
            <a:pPr marL="800100" lvl="1" indent="-342900">
              <a:lnSpc>
                <a:spcPct val="150000"/>
              </a:lnSpc>
              <a:buFont typeface="Wingdings" pitchFamily="2" charset="2"/>
              <a:buChar char="Ø"/>
            </a:pPr>
            <a:r>
              <a:rPr lang="en-CA" altLang="en-US" sz="2000" i="1" dirty="0">
                <a:solidFill>
                  <a:srgbClr val="0033CC"/>
                </a:solidFill>
                <a:cs typeface="Times New Roman" panose="02020603050405020304" pitchFamily="18" charset="0"/>
              </a:rPr>
              <a:t>Graded Index Fiber </a:t>
            </a:r>
            <a:r>
              <a:rPr lang="en-CA" altLang="en-US" sz="2000" i="1" dirty="0">
                <a:cs typeface="Times New Roman" panose="02020603050405020304" pitchFamily="18" charset="0"/>
              </a:rPr>
              <a:t>– gradual change in refractive index</a:t>
            </a:r>
          </a:p>
          <a:p>
            <a:pPr marL="800100" lvl="1" indent="-342900">
              <a:lnSpc>
                <a:spcPct val="150000"/>
              </a:lnSpc>
              <a:buFont typeface="Wingdings" pitchFamily="2" charset="2"/>
              <a:buChar char="v"/>
            </a:pPr>
            <a:r>
              <a:rPr lang="en-CA" altLang="en-US" sz="2000" i="1" dirty="0" smtClean="0">
                <a:solidFill>
                  <a:srgbClr val="0033CC"/>
                </a:solidFill>
                <a:cs typeface="Times New Roman" panose="02020603050405020304" pitchFamily="18" charset="0"/>
              </a:rPr>
              <a:t>Single </a:t>
            </a:r>
            <a:r>
              <a:rPr lang="en-CA" altLang="en-US" sz="2000" i="1" dirty="0">
                <a:solidFill>
                  <a:srgbClr val="0033CC"/>
                </a:solidFill>
                <a:cs typeface="Times New Roman" panose="02020603050405020304" pitchFamily="18" charset="0"/>
              </a:rPr>
              <a:t>Mode Fiber </a:t>
            </a:r>
            <a:r>
              <a:rPr lang="en-CA" altLang="en-US" sz="2000" i="1" dirty="0" smtClean="0">
                <a:cs typeface="Times New Roman" panose="02020603050405020304" pitchFamily="18" charset="0"/>
              </a:rPr>
              <a:t>offers </a:t>
            </a:r>
            <a:r>
              <a:rPr lang="en-CA" altLang="en-US" sz="2000" i="1" dirty="0">
                <a:cs typeface="Times New Roman" panose="02020603050405020304" pitchFamily="18" charset="0"/>
              </a:rPr>
              <a:t>the highest bit rate, most widely used</a:t>
            </a:r>
          </a:p>
          <a:p>
            <a:pPr marL="800100" lvl="1" indent="-342900">
              <a:lnSpc>
                <a:spcPct val="150000"/>
              </a:lnSpc>
              <a:buFont typeface="Wingdings" pitchFamily="2" charset="2"/>
              <a:buChar char="v"/>
            </a:pPr>
            <a:r>
              <a:rPr lang="en-CA" altLang="en-US" sz="2000" i="1" dirty="0">
                <a:solidFill>
                  <a:srgbClr val="0033CC"/>
                </a:solidFill>
                <a:cs typeface="Times New Roman" panose="02020603050405020304" pitchFamily="18" charset="0"/>
              </a:rPr>
              <a:t>Multi Mode Fiber </a:t>
            </a:r>
            <a:r>
              <a:rPr lang="en-CA" altLang="en-US" sz="2000" i="1" dirty="0" smtClean="0">
                <a:cs typeface="Times New Roman" panose="02020603050405020304" pitchFamily="18" charset="0"/>
              </a:rPr>
              <a:t>offers </a:t>
            </a:r>
            <a:r>
              <a:rPr lang="en-CA" altLang="en-US" sz="2000" i="1" dirty="0">
                <a:cs typeface="Times New Roman" panose="02020603050405020304" pitchFamily="18" charset="0"/>
              </a:rPr>
              <a:t>higher dispersion (due to multiple modes) cheaper than SMF, used in local area networks </a:t>
            </a:r>
          </a:p>
        </p:txBody>
      </p:sp>
      <p:pic>
        <p:nvPicPr>
          <p:cNvPr id="4" name="Picture 3"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39628" y="332656"/>
            <a:ext cx="4062009" cy="707886"/>
          </a:xfrm>
          <a:prstGeom prst="rect">
            <a:avLst/>
          </a:prstGeom>
          <a:noFill/>
        </p:spPr>
        <p:txBody>
          <a:bodyPr wrap="none" rtlCol="0">
            <a:spAutoFit/>
          </a:bodyPr>
          <a:lstStyle/>
          <a:p>
            <a:pPr algn="ctr"/>
            <a:r>
              <a:rPr lang="en-US" sz="2400" b="1" dirty="0"/>
              <a:t>Elements of OPTICOM System </a:t>
            </a:r>
            <a:endParaRPr lang="en-US" sz="2400" b="1" dirty="0" smtClean="0"/>
          </a:p>
          <a:p>
            <a:pPr algn="ctr"/>
            <a:r>
              <a:rPr lang="en-US" sz="1600" b="1" dirty="0" smtClean="0"/>
              <a:t>(</a:t>
            </a:r>
            <a:r>
              <a:rPr lang="en-US" sz="1600" b="1" dirty="0" smtClean="0">
                <a:solidFill>
                  <a:srgbClr val="FF0000"/>
                </a:solidFill>
              </a:rPr>
              <a:t>Optical </a:t>
            </a:r>
            <a:r>
              <a:rPr lang="en-CA" altLang="en-US" sz="1600" b="1" i="1" dirty="0" smtClean="0">
                <a:solidFill>
                  <a:srgbClr val="FF0000"/>
                </a:solidFill>
                <a:cs typeface="Times New Roman" panose="02020603050405020304" pitchFamily="18" charset="0"/>
              </a:rPr>
              <a:t>Fiber</a:t>
            </a:r>
            <a:r>
              <a:rPr lang="en-US" sz="1600" b="1" dirty="0" smtClean="0"/>
              <a:t>) </a:t>
            </a:r>
            <a:endParaRPr lang="en-IN" sz="1600" b="1" dirty="0"/>
          </a:p>
        </p:txBody>
      </p:sp>
      <p:pic>
        <p:nvPicPr>
          <p:cNvPr id="921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1920" y="1460525"/>
            <a:ext cx="4267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852867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rotWithShape="1">
          <a:blip r:embed="rId3">
            <a:clrChange>
              <a:clrFrom>
                <a:srgbClr val="FBFBFB"/>
              </a:clrFrom>
              <a:clrTo>
                <a:srgbClr val="FBFBFB">
                  <a:alpha val="0"/>
                </a:srgbClr>
              </a:clrTo>
            </a:clrChange>
            <a:extLst>
              <a:ext uri="{28A0092B-C50C-407E-A947-70E740481C1C}">
                <a14:useLocalDpi xmlns:a14="http://schemas.microsoft.com/office/drawing/2010/main" val="0"/>
              </a:ext>
            </a:extLst>
          </a:blip>
          <a:srcRect l="28064" t="7547" r="7299" b="8088"/>
          <a:stretch/>
        </p:blipFill>
        <p:spPr bwMode="auto">
          <a:xfrm>
            <a:off x="447056" y="1196752"/>
            <a:ext cx="4108029" cy="511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36452" y="332656"/>
            <a:ext cx="7268336" cy="523220"/>
          </a:xfrm>
          <a:prstGeom prst="rect">
            <a:avLst/>
          </a:prstGeom>
          <a:noFill/>
        </p:spPr>
        <p:txBody>
          <a:bodyPr wrap="none" rtlCol="0">
            <a:spAutoFit/>
          </a:bodyPr>
          <a:lstStyle/>
          <a:p>
            <a:pPr algn="ctr"/>
            <a:r>
              <a:rPr lang="en-US" sz="2800" b="1" dirty="0" smtClean="0"/>
              <a:t>Attenuation characteristics of silica optical fiber</a:t>
            </a:r>
            <a:endParaRPr lang="en-IN" sz="2800" b="1" dirty="0"/>
          </a:p>
        </p:txBody>
      </p:sp>
      <p:sp>
        <p:nvSpPr>
          <p:cNvPr id="9" name="TextBox 8"/>
          <p:cNvSpPr txBox="1"/>
          <p:nvPr/>
        </p:nvSpPr>
        <p:spPr>
          <a:xfrm>
            <a:off x="4932041" y="1029573"/>
            <a:ext cx="3888431" cy="2031325"/>
          </a:xfrm>
          <a:prstGeom prst="rect">
            <a:avLst/>
          </a:prstGeom>
          <a:noFill/>
        </p:spPr>
        <p:txBody>
          <a:bodyPr wrap="square" rtlCol="0">
            <a:spAutoFit/>
          </a:bodyPr>
          <a:lstStyle/>
          <a:p>
            <a:r>
              <a:rPr lang="en-US" b="1" i="1" dirty="0" smtClean="0"/>
              <a:t>1970’s: </a:t>
            </a:r>
          </a:p>
          <a:p>
            <a:endParaRPr lang="en-US" b="1" i="1" dirty="0" smtClean="0"/>
          </a:p>
          <a:p>
            <a:pPr marL="285750" indent="-285750">
              <a:buFont typeface="Wingdings" pitchFamily="2" charset="2"/>
              <a:buChar char="v"/>
            </a:pPr>
            <a:r>
              <a:rPr lang="en-US" i="1" dirty="0" smtClean="0"/>
              <a:t>Si Fibers have local minima between 800-900 nm due to high water content</a:t>
            </a:r>
          </a:p>
          <a:p>
            <a:pPr marL="285750" indent="-285750">
              <a:buFont typeface="Wingdings" pitchFamily="2" charset="2"/>
              <a:buChar char="v"/>
            </a:pPr>
            <a:r>
              <a:rPr lang="en-US" i="1" dirty="0" smtClean="0">
                <a:solidFill>
                  <a:schemeClr val="bg1">
                    <a:lumMod val="85000"/>
                  </a:schemeClr>
                </a:solidFill>
              </a:rPr>
              <a:t>Limitation of sources and detectors (low band width)  </a:t>
            </a:r>
            <a:endParaRPr lang="en-IN" i="1" dirty="0">
              <a:solidFill>
                <a:schemeClr val="bg1">
                  <a:lumMod val="85000"/>
                </a:schemeClr>
              </a:solidFill>
            </a:endParaRPr>
          </a:p>
        </p:txBody>
      </p:sp>
      <p:sp>
        <p:nvSpPr>
          <p:cNvPr id="10" name="TextBox 9"/>
          <p:cNvSpPr txBox="1"/>
          <p:nvPr/>
        </p:nvSpPr>
        <p:spPr>
          <a:xfrm>
            <a:off x="4932040" y="2936299"/>
            <a:ext cx="3888432" cy="2862322"/>
          </a:xfrm>
          <a:prstGeom prst="rect">
            <a:avLst/>
          </a:prstGeom>
          <a:noFill/>
        </p:spPr>
        <p:txBody>
          <a:bodyPr wrap="square" rtlCol="0">
            <a:spAutoFit/>
          </a:bodyPr>
          <a:lstStyle/>
          <a:p>
            <a:r>
              <a:rPr lang="en-US" b="1" i="1" dirty="0" smtClean="0"/>
              <a:t>1980’s: </a:t>
            </a:r>
          </a:p>
          <a:p>
            <a:endParaRPr lang="en-US" b="1" i="1" dirty="0" smtClean="0"/>
          </a:p>
          <a:p>
            <a:pPr marL="285750" indent="-285750">
              <a:buFont typeface="Wingdings" pitchFamily="2" charset="2"/>
              <a:buChar char="v"/>
            </a:pPr>
            <a:r>
              <a:rPr lang="en-US" i="1" dirty="0" smtClean="0"/>
              <a:t>Si Fibers have local minima between 1100-1600 nm due to removal of Hydroxyl ions and metallic impurities </a:t>
            </a:r>
          </a:p>
          <a:p>
            <a:pPr marL="285750" indent="-285750">
              <a:buFont typeface="Wingdings" pitchFamily="2" charset="2"/>
              <a:buChar char="v"/>
            </a:pPr>
            <a:r>
              <a:rPr lang="en-US" i="1" dirty="0" smtClean="0"/>
              <a:t>Long wavelength region with two windows centered around 1300nm and 1550nm </a:t>
            </a:r>
          </a:p>
          <a:p>
            <a:pPr marL="285750" indent="-285750">
              <a:buFont typeface="Wingdings" pitchFamily="2" charset="2"/>
              <a:buChar char="v"/>
            </a:pPr>
            <a:r>
              <a:rPr lang="en-US" i="1" dirty="0" smtClean="0">
                <a:solidFill>
                  <a:schemeClr val="bg1">
                    <a:lumMod val="85000"/>
                  </a:schemeClr>
                </a:solidFill>
              </a:rPr>
              <a:t>Available sources and detectors for </a:t>
            </a:r>
            <a:r>
              <a:rPr lang="en-US" i="1" dirty="0">
                <a:solidFill>
                  <a:schemeClr val="bg1">
                    <a:lumMod val="85000"/>
                  </a:schemeClr>
                </a:solidFill>
              </a:rPr>
              <a:t>1100-1600 nm</a:t>
            </a:r>
            <a:r>
              <a:rPr lang="en-US" i="1" dirty="0" smtClean="0">
                <a:solidFill>
                  <a:schemeClr val="bg1">
                    <a:lumMod val="85000"/>
                  </a:schemeClr>
                </a:solidFill>
              </a:rPr>
              <a:t>  </a:t>
            </a:r>
            <a:endParaRPr lang="en-IN" i="1" dirty="0">
              <a:solidFill>
                <a:schemeClr val="bg1">
                  <a:lumMod val="85000"/>
                </a:schemeClr>
              </a:solidFill>
            </a:endParaRPr>
          </a:p>
        </p:txBody>
      </p:sp>
      <p:sp>
        <p:nvSpPr>
          <p:cNvPr id="11" name="TextBox 10"/>
          <p:cNvSpPr txBox="1"/>
          <p:nvPr/>
        </p:nvSpPr>
        <p:spPr>
          <a:xfrm>
            <a:off x="5004048" y="5818038"/>
            <a:ext cx="3816424" cy="923330"/>
          </a:xfrm>
          <a:prstGeom prst="rect">
            <a:avLst/>
          </a:prstGeom>
          <a:noFill/>
        </p:spPr>
        <p:txBody>
          <a:bodyPr wrap="square" rtlCol="0">
            <a:spAutoFit/>
          </a:bodyPr>
          <a:lstStyle/>
          <a:p>
            <a:r>
              <a:rPr lang="en-US" b="1" i="1" dirty="0" smtClean="0"/>
              <a:t>1990’s: </a:t>
            </a:r>
          </a:p>
          <a:p>
            <a:endParaRPr lang="en-US" b="1" i="1" dirty="0" smtClean="0"/>
          </a:p>
          <a:p>
            <a:pPr marL="285750" indent="-285750">
              <a:buFont typeface="Wingdings" pitchFamily="2" charset="2"/>
              <a:buChar char="v"/>
            </a:pPr>
            <a:r>
              <a:rPr lang="en-US" i="1" dirty="0" smtClean="0"/>
              <a:t>Lower the attenuation further </a:t>
            </a:r>
          </a:p>
        </p:txBody>
      </p:sp>
      <p:sp>
        <p:nvSpPr>
          <p:cNvPr id="3" name="Footer Placeholder 2"/>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441515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RM Institute of Science and Technology Vector Logo - (.SVG + .PNG ..."/>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66" t="19556" r="68698" b="25321"/>
          <a:stretch/>
        </p:blipFill>
        <p:spPr bwMode="auto">
          <a:xfrm>
            <a:off x="109587" y="6087790"/>
            <a:ext cx="674938" cy="69045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2110" y="1556792"/>
            <a:ext cx="5922218" cy="381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1135" y="476672"/>
            <a:ext cx="7498976" cy="461665"/>
          </a:xfrm>
          <a:prstGeom prst="rect">
            <a:avLst/>
          </a:prstGeom>
          <a:noFill/>
        </p:spPr>
        <p:txBody>
          <a:bodyPr wrap="none" rtlCol="0">
            <a:spAutoFit/>
          </a:bodyPr>
          <a:lstStyle/>
          <a:p>
            <a:pPr algn="ctr"/>
            <a:r>
              <a:rPr lang="en-US" sz="2400" b="1" dirty="0" smtClean="0"/>
              <a:t>Details of attenuation characteristics of silica optical fiber</a:t>
            </a:r>
            <a:endParaRPr lang="en-IN" sz="2400" b="1"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730081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2806</TotalTime>
  <Words>1377</Words>
  <Application>Microsoft Office PowerPoint</Application>
  <PresentationFormat>On-screen Show (4:3)</PresentationFormat>
  <Paragraphs>203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Vimala</cp:lastModifiedBy>
  <cp:revision>78</cp:revision>
  <dcterms:created xsi:type="dcterms:W3CDTF">2020-07-29T13:19:05Z</dcterms:created>
  <dcterms:modified xsi:type="dcterms:W3CDTF">2021-03-19T07:03:51Z</dcterms:modified>
</cp:coreProperties>
</file>