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6" r:id="rId5"/>
    <p:sldId id="257" r:id="rId6"/>
    <p:sldId id="306" r:id="rId7"/>
    <p:sldId id="275" r:id="rId8"/>
    <p:sldId id="277" r:id="rId9"/>
    <p:sldId id="278" r:id="rId10"/>
    <p:sldId id="307" r:id="rId11"/>
    <p:sldId id="259" r:id="rId12"/>
    <p:sldId id="258" r:id="rId13"/>
    <p:sldId id="265" r:id="rId14"/>
    <p:sldId id="260" r:id="rId15"/>
    <p:sldId id="261" r:id="rId16"/>
    <p:sldId id="266" r:id="rId17"/>
    <p:sldId id="267" r:id="rId18"/>
    <p:sldId id="268" r:id="rId19"/>
    <p:sldId id="269" r:id="rId20"/>
    <p:sldId id="270" r:id="rId21"/>
    <p:sldId id="271" r:id="rId22"/>
    <p:sldId id="272" r:id="rId23"/>
    <p:sldId id="279" r:id="rId24"/>
    <p:sldId id="280" r:id="rId25"/>
    <p:sldId id="281" r:id="rId26"/>
    <p:sldId id="282" r:id="rId27"/>
    <p:sldId id="283" r:id="rId28"/>
    <p:sldId id="284" r:id="rId29"/>
    <p:sldId id="285" r:id="rId30"/>
    <p:sldId id="263"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8" autoAdjust="0"/>
    <p:restoredTop sz="94660"/>
  </p:normalViewPr>
  <p:slideViewPr>
    <p:cSldViewPr snapToGrid="0">
      <p:cViewPr varScale="1">
        <p:scale>
          <a:sx n="86" d="100"/>
          <a:sy n="86" d="100"/>
        </p:scale>
        <p:origin x="1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FB609-51A3-457C-9A92-AE793E2D1111}"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5F9504FA-CD29-40F6-8AB4-6D14C23BD210}">
      <dgm:prSet phldrT="[Text]" custT="1"/>
      <dgm:spPr/>
      <dgm:t>
        <a:bodyPr/>
        <a:lstStyle/>
        <a:p>
          <a:r>
            <a:rPr lang="en-IN" sz="2000" dirty="0"/>
            <a:t>Transmission Types</a:t>
          </a:r>
        </a:p>
      </dgm:t>
    </dgm:pt>
    <dgm:pt modelId="{01881AE6-463B-4419-8C42-6CEA41234B82}" type="parTrans" cxnId="{235C35D8-CD29-4EC1-AB66-960536600B4B}">
      <dgm:prSet/>
      <dgm:spPr/>
      <dgm:t>
        <a:bodyPr/>
        <a:lstStyle/>
        <a:p>
          <a:endParaRPr lang="en-IN"/>
        </a:p>
      </dgm:t>
    </dgm:pt>
    <dgm:pt modelId="{2CA24B73-57D6-4EEC-9772-F09900CAA025}" type="sibTrans" cxnId="{235C35D8-CD29-4EC1-AB66-960536600B4B}">
      <dgm:prSet/>
      <dgm:spPr/>
      <dgm:t>
        <a:bodyPr/>
        <a:lstStyle/>
        <a:p>
          <a:endParaRPr lang="en-IN"/>
        </a:p>
      </dgm:t>
    </dgm:pt>
    <dgm:pt modelId="{CAE70B03-953A-41C3-B038-99C9F0D02847}">
      <dgm:prSet phldrT="[Text]" custT="1"/>
      <dgm:spPr>
        <a:solidFill>
          <a:srgbClr val="00B0F0"/>
        </a:solidFill>
      </dgm:spPr>
      <dgm:t>
        <a:bodyPr/>
        <a:lstStyle/>
        <a:p>
          <a:r>
            <a:rPr lang="en-IN" sz="1600" b="0" cap="none" spc="0" dirty="0">
              <a:ln w="0"/>
              <a:solidFill>
                <a:schemeClr val="tx1"/>
              </a:solidFill>
              <a:effectLst>
                <a:outerShdw blurRad="38100" dist="19050" dir="2700000" algn="tl" rotWithShape="0">
                  <a:schemeClr val="dk1">
                    <a:alpha val="40000"/>
                  </a:schemeClr>
                </a:outerShdw>
              </a:effectLst>
            </a:rPr>
            <a:t>Link – Point to Point</a:t>
          </a:r>
        </a:p>
      </dgm:t>
    </dgm:pt>
    <dgm:pt modelId="{5A30F332-BF01-4DE8-99EE-541579172CC0}" type="parTrans" cxnId="{6B16F88D-786D-43CC-9A00-3C75FCD0E98F}">
      <dgm:prSet/>
      <dgm:spPr/>
      <dgm:t>
        <a:bodyPr/>
        <a:lstStyle/>
        <a:p>
          <a:endParaRPr lang="en-IN"/>
        </a:p>
      </dgm:t>
    </dgm:pt>
    <dgm:pt modelId="{D5DE2731-8519-461E-8185-2BC7053434CA}" type="sibTrans" cxnId="{6B16F88D-786D-43CC-9A00-3C75FCD0E98F}">
      <dgm:prSet/>
      <dgm:spPr/>
      <dgm:t>
        <a:bodyPr/>
        <a:lstStyle/>
        <a:p>
          <a:endParaRPr lang="en-IN"/>
        </a:p>
      </dgm:t>
    </dgm:pt>
    <dgm:pt modelId="{C5457A22-3A68-4174-87D0-DFFA2BAFC192}">
      <dgm:prSet phldrT="[Text]" custT="1"/>
      <dgm:spPr/>
      <dgm:t>
        <a:bodyPr/>
        <a:lstStyle/>
        <a:p>
          <a:r>
            <a:rPr lang="en-IN" sz="2000" dirty="0"/>
            <a:t>Elements of Link / Network Design</a:t>
          </a:r>
        </a:p>
      </dgm:t>
    </dgm:pt>
    <dgm:pt modelId="{85420BEF-66ED-4397-BA80-409F8C1166CF}" type="parTrans" cxnId="{B2707E13-EC12-4A7C-99D7-E96788D0CF2F}">
      <dgm:prSet/>
      <dgm:spPr/>
      <dgm:t>
        <a:bodyPr/>
        <a:lstStyle/>
        <a:p>
          <a:endParaRPr lang="en-IN"/>
        </a:p>
      </dgm:t>
    </dgm:pt>
    <dgm:pt modelId="{278E17A2-BD0A-4CE8-8B1E-54A1B86EE44C}" type="sibTrans" cxnId="{B2707E13-EC12-4A7C-99D7-E96788D0CF2F}">
      <dgm:prSet/>
      <dgm:spPr/>
      <dgm:t>
        <a:bodyPr/>
        <a:lstStyle/>
        <a:p>
          <a:endParaRPr lang="en-IN"/>
        </a:p>
      </dgm:t>
    </dgm:pt>
    <dgm:pt modelId="{66658B21-C0FA-4AF7-84C8-FAC060DF6E91}">
      <dgm:prSet phldrT="[Text]" custT="1"/>
      <dgm:spPr>
        <a:solidFill>
          <a:schemeClr val="accent4">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Transmitter</a:t>
          </a:r>
        </a:p>
      </dgm:t>
    </dgm:pt>
    <dgm:pt modelId="{57E5BFAA-25A2-4DC3-85FB-BD57939ECF1F}" type="parTrans" cxnId="{F45FA4F5-7558-4B11-85A5-BFD0FD6B90F2}">
      <dgm:prSet/>
      <dgm:spPr/>
      <dgm:t>
        <a:bodyPr/>
        <a:lstStyle/>
        <a:p>
          <a:endParaRPr lang="en-IN"/>
        </a:p>
      </dgm:t>
    </dgm:pt>
    <dgm:pt modelId="{0BC73D83-57AD-4594-96BD-A97B5B9292C8}" type="sibTrans" cxnId="{F45FA4F5-7558-4B11-85A5-BFD0FD6B90F2}">
      <dgm:prSet/>
      <dgm:spPr/>
      <dgm:t>
        <a:bodyPr/>
        <a:lstStyle/>
        <a:p>
          <a:endParaRPr lang="en-IN"/>
        </a:p>
      </dgm:t>
    </dgm:pt>
    <dgm:pt modelId="{C89558AE-B17C-403D-9793-CFED8BE85280}">
      <dgm:prSet phldrT="[Text]" custT="1"/>
      <dgm:spPr>
        <a:solidFill>
          <a:schemeClr val="accent2">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Optical </a:t>
          </a:r>
          <a:r>
            <a:rPr lang="en-IN" sz="1800" b="0" cap="none" spc="0" dirty="0" err="1">
              <a:ln w="0"/>
              <a:solidFill>
                <a:schemeClr val="tx1"/>
              </a:solidFill>
              <a:effectLst>
                <a:outerShdw blurRad="38100" dist="19050" dir="2700000" algn="tl" rotWithShape="0">
                  <a:schemeClr val="dk1">
                    <a:alpha val="40000"/>
                  </a:schemeClr>
                </a:outerShdw>
              </a:effectLst>
            </a:rPr>
            <a:t>Fibers</a:t>
          </a:r>
          <a:endParaRPr lang="en-IN" sz="1800" b="0" cap="none" spc="0" dirty="0">
            <a:ln w="0"/>
            <a:solidFill>
              <a:schemeClr val="tx1"/>
            </a:solidFill>
            <a:effectLst>
              <a:outerShdw blurRad="38100" dist="19050" dir="2700000" algn="tl" rotWithShape="0">
                <a:schemeClr val="dk1">
                  <a:alpha val="40000"/>
                </a:schemeClr>
              </a:outerShdw>
            </a:effectLst>
          </a:endParaRPr>
        </a:p>
      </dgm:t>
    </dgm:pt>
    <dgm:pt modelId="{36F3AA6E-DC9B-455D-B26B-64600B54C5CE}" type="parTrans" cxnId="{76E588C0-23E8-4B86-AFB0-939AF8BB6F98}">
      <dgm:prSet/>
      <dgm:spPr/>
      <dgm:t>
        <a:bodyPr/>
        <a:lstStyle/>
        <a:p>
          <a:endParaRPr lang="en-IN"/>
        </a:p>
      </dgm:t>
    </dgm:pt>
    <dgm:pt modelId="{F77F84F9-6BF7-4CDF-96FB-2AAA7A938265}" type="sibTrans" cxnId="{76E588C0-23E8-4B86-AFB0-939AF8BB6F98}">
      <dgm:prSet/>
      <dgm:spPr/>
      <dgm:t>
        <a:bodyPr/>
        <a:lstStyle/>
        <a:p>
          <a:endParaRPr lang="en-IN"/>
        </a:p>
      </dgm:t>
    </dgm:pt>
    <dgm:pt modelId="{CC1BF986-9541-4356-9C25-FB3D355B0708}">
      <dgm:prSet phldrT="[Text]" custT="1"/>
      <dgm:spPr>
        <a:solidFill>
          <a:srgbClr val="00B0F0"/>
        </a:solidFill>
      </dgm:spPr>
      <dgm:t>
        <a:bodyPr/>
        <a:lstStyle/>
        <a:p>
          <a:r>
            <a:rPr lang="en-IN" sz="1600" b="0" cap="none" spc="0" dirty="0">
              <a:ln w="0"/>
              <a:solidFill>
                <a:schemeClr val="tx1"/>
              </a:solidFill>
              <a:effectLst>
                <a:outerShdw blurRad="38100" dist="19050" dir="2700000" algn="tl" rotWithShape="0">
                  <a:schemeClr val="dk1">
                    <a:alpha val="40000"/>
                  </a:schemeClr>
                </a:outerShdw>
              </a:effectLst>
            </a:rPr>
            <a:t>Network</a:t>
          </a:r>
        </a:p>
      </dgm:t>
    </dgm:pt>
    <dgm:pt modelId="{B6E6F689-880C-4AE8-AE88-FFF36CA171C2}" type="parTrans" cxnId="{7F92D80A-5D2C-4DE6-A2E7-FD62FA2AF9BF}">
      <dgm:prSet/>
      <dgm:spPr/>
      <dgm:t>
        <a:bodyPr/>
        <a:lstStyle/>
        <a:p>
          <a:endParaRPr lang="en-IN"/>
        </a:p>
      </dgm:t>
    </dgm:pt>
    <dgm:pt modelId="{E7F9446C-4330-431E-A938-E54AB7FCBF57}" type="sibTrans" cxnId="{7F92D80A-5D2C-4DE6-A2E7-FD62FA2AF9BF}">
      <dgm:prSet/>
      <dgm:spPr/>
      <dgm:t>
        <a:bodyPr/>
        <a:lstStyle/>
        <a:p>
          <a:endParaRPr lang="en-IN"/>
        </a:p>
      </dgm:t>
    </dgm:pt>
    <dgm:pt modelId="{2EC52015-0BCD-44B3-918A-529B33CC8D82}">
      <dgm:prSet phldrT="[Text]" custT="1"/>
      <dgm:spPr>
        <a:solidFill>
          <a:srgbClr val="00B0F0"/>
        </a:solidFill>
      </dgm:spPr>
      <dgm:t>
        <a:bodyPr/>
        <a:lstStyle/>
        <a:p>
          <a:r>
            <a:rPr lang="en-IN" sz="1600" b="0" cap="none" spc="0" dirty="0">
              <a:ln w="0"/>
              <a:solidFill>
                <a:schemeClr val="tx1"/>
              </a:solidFill>
              <a:effectLst>
                <a:outerShdw blurRad="38100" dist="19050" dir="2700000" algn="tl" rotWithShape="0">
                  <a:schemeClr val="dk1">
                    <a:alpha val="40000"/>
                  </a:schemeClr>
                </a:outerShdw>
              </a:effectLst>
            </a:rPr>
            <a:t>Point to Multi Point</a:t>
          </a:r>
        </a:p>
      </dgm:t>
    </dgm:pt>
    <dgm:pt modelId="{055274D3-E0AB-49AB-B272-38E00D82688A}" type="parTrans" cxnId="{60D4E1F5-4F14-4563-843C-725531F032C0}">
      <dgm:prSet/>
      <dgm:spPr/>
      <dgm:t>
        <a:bodyPr/>
        <a:lstStyle/>
        <a:p>
          <a:endParaRPr lang="en-IN"/>
        </a:p>
      </dgm:t>
    </dgm:pt>
    <dgm:pt modelId="{4D1E90D5-EDB9-4D6C-8C76-E07F9C8D659C}" type="sibTrans" cxnId="{60D4E1F5-4F14-4563-843C-725531F032C0}">
      <dgm:prSet/>
      <dgm:spPr/>
      <dgm:t>
        <a:bodyPr/>
        <a:lstStyle/>
        <a:p>
          <a:endParaRPr lang="en-IN"/>
        </a:p>
      </dgm:t>
    </dgm:pt>
    <dgm:pt modelId="{97506AC3-54B2-43EE-A296-ED530563B6DA}">
      <dgm:prSet phldrT="[Text]" custT="1"/>
      <dgm:spPr>
        <a:solidFill>
          <a:srgbClr val="00B0F0"/>
        </a:solidFill>
      </dgm:spPr>
      <dgm:t>
        <a:bodyPr/>
        <a:lstStyle/>
        <a:p>
          <a:r>
            <a:rPr lang="en-IN" sz="1600" b="0" cap="none" spc="0" dirty="0">
              <a:ln w="0"/>
              <a:solidFill>
                <a:schemeClr val="tx1"/>
              </a:solidFill>
              <a:effectLst>
                <a:outerShdw blurRad="38100" dist="19050" dir="2700000" algn="tl" rotWithShape="0">
                  <a:schemeClr val="dk1">
                    <a:alpha val="40000"/>
                  </a:schemeClr>
                </a:outerShdw>
              </a:effectLst>
            </a:rPr>
            <a:t>Mesh</a:t>
          </a:r>
        </a:p>
      </dgm:t>
    </dgm:pt>
    <dgm:pt modelId="{4D0918A7-7A2D-4AD1-BEA7-796C0DA6F5E8}" type="parTrans" cxnId="{780C835F-F5CA-48B0-BF96-A5A6FB25143B}">
      <dgm:prSet/>
      <dgm:spPr/>
      <dgm:t>
        <a:bodyPr/>
        <a:lstStyle/>
        <a:p>
          <a:endParaRPr lang="en-IN"/>
        </a:p>
      </dgm:t>
    </dgm:pt>
    <dgm:pt modelId="{7A53C0D5-005F-4FA6-81D9-564BD4EDFBFE}" type="sibTrans" cxnId="{780C835F-F5CA-48B0-BF96-A5A6FB25143B}">
      <dgm:prSet/>
      <dgm:spPr/>
      <dgm:t>
        <a:bodyPr/>
        <a:lstStyle/>
        <a:p>
          <a:endParaRPr lang="en-IN"/>
        </a:p>
      </dgm:t>
    </dgm:pt>
    <dgm:pt modelId="{81677071-AA20-4F2D-8E84-16F3136047D2}">
      <dgm:prSet phldrT="[Text]" custT="1"/>
      <dgm:spPr>
        <a:solidFill>
          <a:srgbClr val="00B0F0"/>
        </a:solidFill>
      </dgm:spPr>
      <dgm:t>
        <a:bodyPr/>
        <a:lstStyle/>
        <a:p>
          <a:r>
            <a:rPr lang="en-IN" sz="1600" b="0" cap="none" spc="0" dirty="0">
              <a:ln w="0"/>
              <a:solidFill>
                <a:schemeClr val="tx1"/>
              </a:solidFill>
              <a:effectLst>
                <a:outerShdw blurRad="38100" dist="19050" dir="2700000" algn="tl" rotWithShape="0">
                  <a:schemeClr val="dk1">
                    <a:alpha val="40000"/>
                  </a:schemeClr>
                </a:outerShdw>
              </a:effectLst>
            </a:rPr>
            <a:t>Ring</a:t>
          </a:r>
        </a:p>
      </dgm:t>
    </dgm:pt>
    <dgm:pt modelId="{C796351E-DE22-4AD3-91E4-22A52EA2EB68}" type="parTrans" cxnId="{959CFDF7-20C7-4858-BE5B-62A144CAFED5}">
      <dgm:prSet/>
      <dgm:spPr/>
      <dgm:t>
        <a:bodyPr/>
        <a:lstStyle/>
        <a:p>
          <a:endParaRPr lang="en-IN"/>
        </a:p>
      </dgm:t>
    </dgm:pt>
    <dgm:pt modelId="{4C23BAF1-1CE4-4B17-A63E-3A17C68687A9}" type="sibTrans" cxnId="{959CFDF7-20C7-4858-BE5B-62A144CAFED5}">
      <dgm:prSet/>
      <dgm:spPr/>
      <dgm:t>
        <a:bodyPr/>
        <a:lstStyle/>
        <a:p>
          <a:endParaRPr lang="en-IN"/>
        </a:p>
      </dgm:t>
    </dgm:pt>
    <dgm:pt modelId="{8B0D1235-0CFD-41E9-A505-416C96EF839A}">
      <dgm:prSet phldrT="[Text]" custT="1"/>
      <dgm:spPr/>
      <dgm:t>
        <a:bodyPr/>
        <a:lstStyle/>
        <a:p>
          <a:r>
            <a:rPr lang="en-IN" sz="2000" dirty="0"/>
            <a:t>Basic Building Blocks</a:t>
          </a:r>
        </a:p>
      </dgm:t>
    </dgm:pt>
    <dgm:pt modelId="{4520D0D6-FEE9-43F6-AA0E-814158118DEA}" type="parTrans" cxnId="{B68B4468-EE95-406E-8483-B9CDCD6F26B0}">
      <dgm:prSet/>
      <dgm:spPr/>
      <dgm:t>
        <a:bodyPr/>
        <a:lstStyle/>
        <a:p>
          <a:endParaRPr lang="en-IN"/>
        </a:p>
      </dgm:t>
    </dgm:pt>
    <dgm:pt modelId="{84C35C1D-359C-47BD-9684-9A1E7934A4C0}" type="sibTrans" cxnId="{B68B4468-EE95-406E-8483-B9CDCD6F26B0}">
      <dgm:prSet/>
      <dgm:spPr/>
      <dgm:t>
        <a:bodyPr/>
        <a:lstStyle/>
        <a:p>
          <a:endParaRPr lang="en-IN"/>
        </a:p>
      </dgm:t>
    </dgm:pt>
    <dgm:pt modelId="{58D81293-087F-4F4C-8EE6-FEC5D662FAF9}">
      <dgm:prSet custT="1"/>
      <dgm:spPr>
        <a:solidFill>
          <a:schemeClr val="accent2">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Laser and LED</a:t>
          </a:r>
        </a:p>
      </dgm:t>
    </dgm:pt>
    <dgm:pt modelId="{6FC99BB6-3980-468F-B0D6-E6B6EB1BBAD3}" type="parTrans" cxnId="{ED6412F3-17D6-4B54-9815-63BB0F414077}">
      <dgm:prSet/>
      <dgm:spPr/>
      <dgm:t>
        <a:bodyPr/>
        <a:lstStyle/>
        <a:p>
          <a:endParaRPr lang="en-IN"/>
        </a:p>
      </dgm:t>
    </dgm:pt>
    <dgm:pt modelId="{FB5A0191-FC8C-4B0F-A87E-2D34A539D2C9}" type="sibTrans" cxnId="{ED6412F3-17D6-4B54-9815-63BB0F414077}">
      <dgm:prSet/>
      <dgm:spPr/>
      <dgm:t>
        <a:bodyPr/>
        <a:lstStyle/>
        <a:p>
          <a:endParaRPr lang="en-IN"/>
        </a:p>
      </dgm:t>
    </dgm:pt>
    <dgm:pt modelId="{2C106236-B1A8-449B-946C-6225CEDED697}">
      <dgm:prSet custT="1"/>
      <dgm:spPr>
        <a:solidFill>
          <a:schemeClr val="accent2">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Optical Amplifier</a:t>
          </a:r>
        </a:p>
      </dgm:t>
    </dgm:pt>
    <dgm:pt modelId="{5CD5B619-CA14-4A73-8A64-7E079E870150}" type="parTrans" cxnId="{0F64FD4A-2F74-49F5-A44B-331824D813E9}">
      <dgm:prSet/>
      <dgm:spPr/>
      <dgm:t>
        <a:bodyPr/>
        <a:lstStyle/>
        <a:p>
          <a:endParaRPr lang="en-IN"/>
        </a:p>
      </dgm:t>
    </dgm:pt>
    <dgm:pt modelId="{26830A15-9354-4980-9B74-50FDAB589AA3}" type="sibTrans" cxnId="{0F64FD4A-2F74-49F5-A44B-331824D813E9}">
      <dgm:prSet/>
      <dgm:spPr/>
      <dgm:t>
        <a:bodyPr/>
        <a:lstStyle/>
        <a:p>
          <a:endParaRPr lang="en-IN"/>
        </a:p>
      </dgm:t>
    </dgm:pt>
    <dgm:pt modelId="{907FBB0F-4F2D-4925-A9DA-C54802540A65}">
      <dgm:prSet custT="1"/>
      <dgm:spPr>
        <a:solidFill>
          <a:schemeClr val="accent2">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Modulators</a:t>
          </a:r>
        </a:p>
      </dgm:t>
    </dgm:pt>
    <dgm:pt modelId="{C99FA394-31F2-4CCB-BC4D-8668603EB651}" type="parTrans" cxnId="{01B04CF5-B06B-474C-8394-14A65AD893CE}">
      <dgm:prSet/>
      <dgm:spPr/>
      <dgm:t>
        <a:bodyPr/>
        <a:lstStyle/>
        <a:p>
          <a:endParaRPr lang="en-IN"/>
        </a:p>
      </dgm:t>
    </dgm:pt>
    <dgm:pt modelId="{44F54006-257E-4EA0-B260-CEE0E6DD408D}" type="sibTrans" cxnId="{01B04CF5-B06B-474C-8394-14A65AD893CE}">
      <dgm:prSet/>
      <dgm:spPr/>
      <dgm:t>
        <a:bodyPr/>
        <a:lstStyle/>
        <a:p>
          <a:endParaRPr lang="en-IN"/>
        </a:p>
      </dgm:t>
    </dgm:pt>
    <dgm:pt modelId="{A4674F82-74DE-41D9-9F83-812D7DA802CB}">
      <dgm:prSet custT="1"/>
      <dgm:spPr>
        <a:solidFill>
          <a:schemeClr val="accent2">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Photodetectors</a:t>
          </a:r>
        </a:p>
      </dgm:t>
    </dgm:pt>
    <dgm:pt modelId="{66231909-0919-4419-9565-B1C9517D4BA9}" type="parTrans" cxnId="{099BC9AC-A5B6-444D-9037-26E83CEBD7B8}">
      <dgm:prSet/>
      <dgm:spPr/>
      <dgm:t>
        <a:bodyPr/>
        <a:lstStyle/>
        <a:p>
          <a:endParaRPr lang="en-IN"/>
        </a:p>
      </dgm:t>
    </dgm:pt>
    <dgm:pt modelId="{20699A34-205D-4C0D-87EB-97F6BF7F9629}" type="sibTrans" cxnId="{099BC9AC-A5B6-444D-9037-26E83CEBD7B8}">
      <dgm:prSet/>
      <dgm:spPr/>
      <dgm:t>
        <a:bodyPr/>
        <a:lstStyle/>
        <a:p>
          <a:endParaRPr lang="en-IN"/>
        </a:p>
      </dgm:t>
    </dgm:pt>
    <dgm:pt modelId="{1FF95C99-08A7-4DC8-A21D-66D20EE25BB4}">
      <dgm:prSet phldrT="[Text]" custT="1"/>
      <dgm:spPr>
        <a:solidFill>
          <a:schemeClr val="accent4">
            <a:lumMod val="60000"/>
            <a:lumOff val="40000"/>
          </a:schemeClr>
        </a:solidFill>
      </dgm:spPr>
      <dgm:t>
        <a:bodyPr/>
        <a:lstStyle/>
        <a:p>
          <a:r>
            <a:rPr lang="en-IN" sz="1800" b="0" cap="none" spc="0" dirty="0" err="1">
              <a:ln w="0"/>
              <a:solidFill>
                <a:schemeClr val="tx1"/>
              </a:solidFill>
              <a:effectLst>
                <a:outerShdw blurRad="38100" dist="19050" dir="2700000" algn="tl" rotWithShape="0">
                  <a:schemeClr val="dk1">
                    <a:alpha val="40000"/>
                  </a:schemeClr>
                </a:outerShdw>
              </a:effectLst>
            </a:rPr>
            <a:t>Fiber</a:t>
          </a:r>
          <a:endParaRPr lang="en-IN" sz="1800" b="0" cap="none" spc="0" dirty="0">
            <a:ln w="0"/>
            <a:solidFill>
              <a:schemeClr val="tx1"/>
            </a:solidFill>
            <a:effectLst>
              <a:outerShdw blurRad="38100" dist="19050" dir="2700000" algn="tl" rotWithShape="0">
                <a:schemeClr val="dk1">
                  <a:alpha val="40000"/>
                </a:schemeClr>
              </a:outerShdw>
            </a:effectLst>
          </a:endParaRPr>
        </a:p>
      </dgm:t>
    </dgm:pt>
    <dgm:pt modelId="{36866D36-D955-49F2-B886-7ED3F0127C8B}" type="parTrans" cxnId="{74585EDF-B729-4A1C-822E-AE55DAB22AEB}">
      <dgm:prSet/>
      <dgm:spPr/>
      <dgm:t>
        <a:bodyPr/>
        <a:lstStyle/>
        <a:p>
          <a:endParaRPr lang="en-IN"/>
        </a:p>
      </dgm:t>
    </dgm:pt>
    <dgm:pt modelId="{BCF4BB5E-7F78-464A-8303-57A7F6A89EBC}" type="sibTrans" cxnId="{74585EDF-B729-4A1C-822E-AE55DAB22AEB}">
      <dgm:prSet/>
      <dgm:spPr/>
      <dgm:t>
        <a:bodyPr/>
        <a:lstStyle/>
        <a:p>
          <a:endParaRPr lang="en-IN"/>
        </a:p>
      </dgm:t>
    </dgm:pt>
    <dgm:pt modelId="{C7A76326-911B-49FC-9BB7-B089E4259B73}">
      <dgm:prSet phldrT="[Text]" custT="1"/>
      <dgm:spPr>
        <a:solidFill>
          <a:schemeClr val="accent4">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Connection</a:t>
          </a:r>
        </a:p>
      </dgm:t>
    </dgm:pt>
    <dgm:pt modelId="{2A6A2822-3E8E-4F94-8C0C-014B71894C76}" type="parTrans" cxnId="{3E8123BA-2E0C-4E1A-BEB8-831EEB3AE954}">
      <dgm:prSet/>
      <dgm:spPr/>
      <dgm:t>
        <a:bodyPr/>
        <a:lstStyle/>
        <a:p>
          <a:endParaRPr lang="en-IN"/>
        </a:p>
      </dgm:t>
    </dgm:pt>
    <dgm:pt modelId="{A1D0B4CD-0CCF-47F3-92CC-7D0D8C149FE6}" type="sibTrans" cxnId="{3E8123BA-2E0C-4E1A-BEB8-831EEB3AE954}">
      <dgm:prSet/>
      <dgm:spPr/>
      <dgm:t>
        <a:bodyPr/>
        <a:lstStyle/>
        <a:p>
          <a:endParaRPr lang="en-IN"/>
        </a:p>
      </dgm:t>
    </dgm:pt>
    <dgm:pt modelId="{35872C91-3F78-487D-B0C1-576630A6CFBA}">
      <dgm:prSet phldrT="[Text]" custT="1"/>
      <dgm:spPr>
        <a:solidFill>
          <a:schemeClr val="accent4">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In Line Devices</a:t>
          </a:r>
        </a:p>
      </dgm:t>
    </dgm:pt>
    <dgm:pt modelId="{63425E85-C0B9-4BC1-B789-E7AF6C067327}" type="parTrans" cxnId="{B4CBCBBF-141B-4249-BA81-43CB07AEEAB0}">
      <dgm:prSet/>
      <dgm:spPr/>
      <dgm:t>
        <a:bodyPr/>
        <a:lstStyle/>
        <a:p>
          <a:endParaRPr lang="en-IN"/>
        </a:p>
      </dgm:t>
    </dgm:pt>
    <dgm:pt modelId="{07E98141-4894-4671-9F76-7259EAC4D1DA}" type="sibTrans" cxnId="{B4CBCBBF-141B-4249-BA81-43CB07AEEAB0}">
      <dgm:prSet/>
      <dgm:spPr/>
      <dgm:t>
        <a:bodyPr/>
        <a:lstStyle/>
        <a:p>
          <a:endParaRPr lang="en-IN"/>
        </a:p>
      </dgm:t>
    </dgm:pt>
    <dgm:pt modelId="{182D1AC9-AF71-4B55-B5B8-766D7DF4B4EB}">
      <dgm:prSet phldrT="[Text]" custT="1"/>
      <dgm:spPr>
        <a:solidFill>
          <a:schemeClr val="accent4">
            <a:lumMod val="60000"/>
            <a:lumOff val="40000"/>
          </a:schemeClr>
        </a:solidFill>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Receiver</a:t>
          </a:r>
        </a:p>
      </dgm:t>
    </dgm:pt>
    <dgm:pt modelId="{9A1B7962-75FB-4328-962F-DBFAC77D1DE3}" type="parTrans" cxnId="{A5ACD4BB-5C2F-45D7-8760-BD9B06D1FED8}">
      <dgm:prSet/>
      <dgm:spPr/>
      <dgm:t>
        <a:bodyPr/>
        <a:lstStyle/>
        <a:p>
          <a:endParaRPr lang="en-IN"/>
        </a:p>
      </dgm:t>
    </dgm:pt>
    <dgm:pt modelId="{4F7A5B8A-1805-41F8-B42D-49BE06FC7070}" type="sibTrans" cxnId="{A5ACD4BB-5C2F-45D7-8760-BD9B06D1FED8}">
      <dgm:prSet/>
      <dgm:spPr/>
      <dgm:t>
        <a:bodyPr/>
        <a:lstStyle/>
        <a:p>
          <a:endParaRPr lang="en-IN"/>
        </a:p>
      </dgm:t>
    </dgm:pt>
    <dgm:pt modelId="{28FD8E6B-C7C9-410C-91B1-ADE321BDC63D}" type="pres">
      <dgm:prSet presAssocID="{7F6FB609-51A3-457C-9A92-AE793E2D1111}" presName="Name0" presStyleCnt="0">
        <dgm:presLayoutVars>
          <dgm:dir/>
          <dgm:animLvl val="lvl"/>
          <dgm:resizeHandles val="exact"/>
        </dgm:presLayoutVars>
      </dgm:prSet>
      <dgm:spPr/>
    </dgm:pt>
    <dgm:pt modelId="{106FD15F-85D3-43CE-940C-36605B293994}" type="pres">
      <dgm:prSet presAssocID="{5F9504FA-CD29-40F6-8AB4-6D14C23BD210}" presName="linNode" presStyleCnt="0"/>
      <dgm:spPr/>
    </dgm:pt>
    <dgm:pt modelId="{0788E764-A0EE-4F7F-A9B7-D2BFD28BE208}" type="pres">
      <dgm:prSet presAssocID="{5F9504FA-CD29-40F6-8AB4-6D14C23BD210}" presName="parTx" presStyleLbl="revTx" presStyleIdx="0" presStyleCnt="3">
        <dgm:presLayoutVars>
          <dgm:chMax val="1"/>
          <dgm:bulletEnabled val="1"/>
        </dgm:presLayoutVars>
      </dgm:prSet>
      <dgm:spPr/>
    </dgm:pt>
    <dgm:pt modelId="{CF9EBE17-85E2-4784-81B5-D820A82E7BCE}" type="pres">
      <dgm:prSet presAssocID="{5F9504FA-CD29-40F6-8AB4-6D14C23BD210}" presName="bracket" presStyleLbl="parChTrans1D1" presStyleIdx="0" presStyleCnt="3"/>
      <dgm:spPr/>
    </dgm:pt>
    <dgm:pt modelId="{076E011C-8F26-4D50-B9F0-3C94AC59B0E9}" type="pres">
      <dgm:prSet presAssocID="{5F9504FA-CD29-40F6-8AB4-6D14C23BD210}" presName="spH" presStyleCnt="0"/>
      <dgm:spPr/>
    </dgm:pt>
    <dgm:pt modelId="{DAEA12FC-FD86-4B71-B2E2-1DA64DD995C3}" type="pres">
      <dgm:prSet presAssocID="{5F9504FA-CD29-40F6-8AB4-6D14C23BD210}" presName="desTx" presStyleLbl="node1" presStyleIdx="0" presStyleCnt="3" custScaleY="127683">
        <dgm:presLayoutVars>
          <dgm:bulletEnabled val="1"/>
        </dgm:presLayoutVars>
      </dgm:prSet>
      <dgm:spPr/>
    </dgm:pt>
    <dgm:pt modelId="{C67119E3-E04E-4721-9773-53B5644AB23C}" type="pres">
      <dgm:prSet presAssocID="{2CA24B73-57D6-4EEC-9772-F09900CAA025}" presName="spV" presStyleCnt="0"/>
      <dgm:spPr/>
    </dgm:pt>
    <dgm:pt modelId="{F382D2FD-E2A8-4CB5-A677-1459DCF1BB2D}" type="pres">
      <dgm:prSet presAssocID="{8B0D1235-0CFD-41E9-A505-416C96EF839A}" presName="linNode" presStyleCnt="0"/>
      <dgm:spPr/>
    </dgm:pt>
    <dgm:pt modelId="{B3057804-1CD1-41A5-AD4C-C25DA104B7A0}" type="pres">
      <dgm:prSet presAssocID="{8B0D1235-0CFD-41E9-A505-416C96EF839A}" presName="parTx" presStyleLbl="revTx" presStyleIdx="1" presStyleCnt="3" custScaleY="872899">
        <dgm:presLayoutVars>
          <dgm:chMax val="1"/>
          <dgm:bulletEnabled val="1"/>
        </dgm:presLayoutVars>
      </dgm:prSet>
      <dgm:spPr/>
    </dgm:pt>
    <dgm:pt modelId="{2C7A55FE-1019-4780-8D49-1B14DBAD50C3}" type="pres">
      <dgm:prSet presAssocID="{8B0D1235-0CFD-41E9-A505-416C96EF839A}" presName="bracket" presStyleLbl="parChTrans1D1" presStyleIdx="1" presStyleCnt="3"/>
      <dgm:spPr/>
    </dgm:pt>
    <dgm:pt modelId="{B430D290-3298-49DB-B89A-C610E9DC9CEC}" type="pres">
      <dgm:prSet presAssocID="{8B0D1235-0CFD-41E9-A505-416C96EF839A}" presName="spH" presStyleCnt="0"/>
      <dgm:spPr/>
    </dgm:pt>
    <dgm:pt modelId="{138A0056-37A1-46EC-9EAB-2E044CA91712}" type="pres">
      <dgm:prSet presAssocID="{8B0D1235-0CFD-41E9-A505-416C96EF839A}" presName="desTx" presStyleLbl="node1" presStyleIdx="1" presStyleCnt="3" custScaleY="133716" custLinFactNeighborY="-22">
        <dgm:presLayoutVars>
          <dgm:bulletEnabled val="1"/>
        </dgm:presLayoutVars>
      </dgm:prSet>
      <dgm:spPr/>
    </dgm:pt>
    <dgm:pt modelId="{CD1D2BAA-F895-492E-87A7-61703DAE98D1}" type="pres">
      <dgm:prSet presAssocID="{84C35C1D-359C-47BD-9684-9A1E7934A4C0}" presName="spV" presStyleCnt="0"/>
      <dgm:spPr/>
    </dgm:pt>
    <dgm:pt modelId="{9FFE0BCD-35D3-4A73-8EB5-C8CCB7794C5B}" type="pres">
      <dgm:prSet presAssocID="{C5457A22-3A68-4174-87D0-DFFA2BAFC192}" presName="linNode" presStyleCnt="0"/>
      <dgm:spPr/>
    </dgm:pt>
    <dgm:pt modelId="{56CE8D95-051C-4FCB-B548-52AB6AD59C61}" type="pres">
      <dgm:prSet presAssocID="{C5457A22-3A68-4174-87D0-DFFA2BAFC192}" presName="parTx" presStyleLbl="revTx" presStyleIdx="2" presStyleCnt="3" custScaleY="239492">
        <dgm:presLayoutVars>
          <dgm:chMax val="1"/>
          <dgm:bulletEnabled val="1"/>
        </dgm:presLayoutVars>
      </dgm:prSet>
      <dgm:spPr/>
    </dgm:pt>
    <dgm:pt modelId="{C9605853-1C5D-421F-A818-E54104A4072E}" type="pres">
      <dgm:prSet presAssocID="{C5457A22-3A68-4174-87D0-DFFA2BAFC192}" presName="bracket" presStyleLbl="parChTrans1D1" presStyleIdx="2" presStyleCnt="3"/>
      <dgm:spPr/>
    </dgm:pt>
    <dgm:pt modelId="{387C71BE-0E18-40D2-845F-62016F53085B}" type="pres">
      <dgm:prSet presAssocID="{C5457A22-3A68-4174-87D0-DFFA2BAFC192}" presName="spH" presStyleCnt="0"/>
      <dgm:spPr/>
    </dgm:pt>
    <dgm:pt modelId="{60B7C159-46B7-41E7-B4A8-C1A4BFE62BA3}" type="pres">
      <dgm:prSet presAssocID="{C5457A22-3A68-4174-87D0-DFFA2BAFC192}" presName="desTx" presStyleLbl="node1" presStyleIdx="2" presStyleCnt="3" custScaleY="124881">
        <dgm:presLayoutVars>
          <dgm:bulletEnabled val="1"/>
        </dgm:presLayoutVars>
      </dgm:prSet>
      <dgm:spPr/>
    </dgm:pt>
  </dgm:ptLst>
  <dgm:cxnLst>
    <dgm:cxn modelId="{7F92D80A-5D2C-4DE6-A2E7-FD62FA2AF9BF}" srcId="{5F9504FA-CD29-40F6-8AB4-6D14C23BD210}" destId="{CC1BF986-9541-4356-9C25-FB3D355B0708}" srcOrd="1" destOrd="0" parTransId="{B6E6F689-880C-4AE8-AE88-FFF36CA171C2}" sibTransId="{E7F9446C-4330-431E-A938-E54AB7FCBF57}"/>
    <dgm:cxn modelId="{B2707E13-EC12-4A7C-99D7-E96788D0CF2F}" srcId="{7F6FB609-51A3-457C-9A92-AE793E2D1111}" destId="{C5457A22-3A68-4174-87D0-DFFA2BAFC192}" srcOrd="2" destOrd="0" parTransId="{85420BEF-66ED-4397-BA80-409F8C1166CF}" sibTransId="{278E17A2-BD0A-4CE8-8B1E-54A1B86EE44C}"/>
    <dgm:cxn modelId="{69BC7720-6C80-49BF-91F7-DE62C87B525F}" type="presOf" srcId="{7F6FB609-51A3-457C-9A92-AE793E2D1111}" destId="{28FD8E6B-C7C9-410C-91B1-ADE321BDC63D}" srcOrd="0" destOrd="0" presId="urn:diagrams.loki3.com/BracketList"/>
    <dgm:cxn modelId="{D3DB412B-B75F-443D-A150-38B875603730}" type="presOf" srcId="{5F9504FA-CD29-40F6-8AB4-6D14C23BD210}" destId="{0788E764-A0EE-4F7F-A9B7-D2BFD28BE208}" srcOrd="0" destOrd="0" presId="urn:diagrams.loki3.com/BracketList"/>
    <dgm:cxn modelId="{D102C82D-FF2B-4118-83FC-DDCDD72455A7}" type="presOf" srcId="{182D1AC9-AF71-4B55-B5B8-766D7DF4B4EB}" destId="{60B7C159-46B7-41E7-B4A8-C1A4BFE62BA3}" srcOrd="0" destOrd="4" presId="urn:diagrams.loki3.com/BracketList"/>
    <dgm:cxn modelId="{45F57B3A-BB53-4F41-B29A-73A8A0777970}" type="presOf" srcId="{2EC52015-0BCD-44B3-918A-529B33CC8D82}" destId="{DAEA12FC-FD86-4B71-B2E2-1DA64DD995C3}" srcOrd="0" destOrd="2" presId="urn:diagrams.loki3.com/BracketList"/>
    <dgm:cxn modelId="{16235C3D-6642-461F-98D6-8C819480A7F4}" type="presOf" srcId="{35872C91-3F78-487D-B0C1-576630A6CFBA}" destId="{60B7C159-46B7-41E7-B4A8-C1A4BFE62BA3}" srcOrd="0" destOrd="3" presId="urn:diagrams.loki3.com/BracketList"/>
    <dgm:cxn modelId="{BE8D813D-4AD5-4E0D-BA35-E8A28190582D}" type="presOf" srcId="{2C106236-B1A8-449B-946C-6225CEDED697}" destId="{138A0056-37A1-46EC-9EAB-2E044CA91712}" srcOrd="0" destOrd="2" presId="urn:diagrams.loki3.com/BracketList"/>
    <dgm:cxn modelId="{780C835F-F5CA-48B0-BF96-A5A6FB25143B}" srcId="{CC1BF986-9541-4356-9C25-FB3D355B0708}" destId="{97506AC3-54B2-43EE-A296-ED530563B6DA}" srcOrd="1" destOrd="0" parTransId="{4D0918A7-7A2D-4AD1-BEA7-796C0DA6F5E8}" sibTransId="{7A53C0D5-005F-4FA6-81D9-564BD4EDFBFE}"/>
    <dgm:cxn modelId="{B68B4468-EE95-406E-8483-B9CDCD6F26B0}" srcId="{7F6FB609-51A3-457C-9A92-AE793E2D1111}" destId="{8B0D1235-0CFD-41E9-A505-416C96EF839A}" srcOrd="1" destOrd="0" parTransId="{4520D0D6-FEE9-43F6-AA0E-814158118DEA}" sibTransId="{84C35C1D-359C-47BD-9684-9A1E7934A4C0}"/>
    <dgm:cxn modelId="{0F64FD4A-2F74-49F5-A44B-331824D813E9}" srcId="{8B0D1235-0CFD-41E9-A505-416C96EF839A}" destId="{2C106236-B1A8-449B-946C-6225CEDED697}" srcOrd="2" destOrd="0" parTransId="{5CD5B619-CA14-4A73-8A64-7E079E870150}" sibTransId="{26830A15-9354-4980-9B74-50FDAB589AA3}"/>
    <dgm:cxn modelId="{9337F251-9E28-4EEB-BEFA-7A8916BD2738}" type="presOf" srcId="{97506AC3-54B2-43EE-A296-ED530563B6DA}" destId="{DAEA12FC-FD86-4B71-B2E2-1DA64DD995C3}" srcOrd="0" destOrd="3" presId="urn:diagrams.loki3.com/BracketList"/>
    <dgm:cxn modelId="{083CC576-4BC1-4477-85F9-9E7A1F38DE7E}" type="presOf" srcId="{C89558AE-B17C-403D-9793-CFED8BE85280}" destId="{138A0056-37A1-46EC-9EAB-2E044CA91712}" srcOrd="0" destOrd="0" presId="urn:diagrams.loki3.com/BracketList"/>
    <dgm:cxn modelId="{47B69B77-5AB1-4874-A847-DEACB68A6DB2}" type="presOf" srcId="{58D81293-087F-4F4C-8EE6-FEC5D662FAF9}" destId="{138A0056-37A1-46EC-9EAB-2E044CA91712}" srcOrd="0" destOrd="1" presId="urn:diagrams.loki3.com/BracketList"/>
    <dgm:cxn modelId="{6B16F88D-786D-43CC-9A00-3C75FCD0E98F}" srcId="{5F9504FA-CD29-40F6-8AB4-6D14C23BD210}" destId="{CAE70B03-953A-41C3-B038-99C9F0D02847}" srcOrd="0" destOrd="0" parTransId="{5A30F332-BF01-4DE8-99EE-541579172CC0}" sibTransId="{D5DE2731-8519-461E-8185-2BC7053434CA}"/>
    <dgm:cxn modelId="{A0C2ED90-3AF2-48B8-B1F6-C5986ABD2CB4}" type="presOf" srcId="{C5457A22-3A68-4174-87D0-DFFA2BAFC192}" destId="{56CE8D95-051C-4FCB-B548-52AB6AD59C61}" srcOrd="0" destOrd="0" presId="urn:diagrams.loki3.com/BracketList"/>
    <dgm:cxn modelId="{0B1EBFA1-F83A-49D9-86B6-801522B3AE78}" type="presOf" srcId="{C7A76326-911B-49FC-9BB7-B089E4259B73}" destId="{60B7C159-46B7-41E7-B4A8-C1A4BFE62BA3}" srcOrd="0" destOrd="2" presId="urn:diagrams.loki3.com/BracketList"/>
    <dgm:cxn modelId="{099BC9AC-A5B6-444D-9037-26E83CEBD7B8}" srcId="{8B0D1235-0CFD-41E9-A505-416C96EF839A}" destId="{A4674F82-74DE-41D9-9F83-812D7DA802CB}" srcOrd="4" destOrd="0" parTransId="{66231909-0919-4419-9565-B1C9517D4BA9}" sibTransId="{20699A34-205D-4C0D-87EB-97F6BF7F9629}"/>
    <dgm:cxn modelId="{70D2C9AF-1BAA-4717-80A6-6678F6C30BBA}" type="presOf" srcId="{8B0D1235-0CFD-41E9-A505-416C96EF839A}" destId="{B3057804-1CD1-41A5-AD4C-C25DA104B7A0}" srcOrd="0" destOrd="0" presId="urn:diagrams.loki3.com/BracketList"/>
    <dgm:cxn modelId="{3E8123BA-2E0C-4E1A-BEB8-831EEB3AE954}" srcId="{C5457A22-3A68-4174-87D0-DFFA2BAFC192}" destId="{C7A76326-911B-49FC-9BB7-B089E4259B73}" srcOrd="2" destOrd="0" parTransId="{2A6A2822-3E8E-4F94-8C0C-014B71894C76}" sibTransId="{A1D0B4CD-0CCF-47F3-92CC-7D0D8C149FE6}"/>
    <dgm:cxn modelId="{A5ACD4BB-5C2F-45D7-8760-BD9B06D1FED8}" srcId="{C5457A22-3A68-4174-87D0-DFFA2BAFC192}" destId="{182D1AC9-AF71-4B55-B5B8-766D7DF4B4EB}" srcOrd="4" destOrd="0" parTransId="{9A1B7962-75FB-4328-962F-DBFAC77D1DE3}" sibTransId="{4F7A5B8A-1805-41F8-B42D-49BE06FC7070}"/>
    <dgm:cxn modelId="{B4CBCBBF-141B-4249-BA81-43CB07AEEAB0}" srcId="{C5457A22-3A68-4174-87D0-DFFA2BAFC192}" destId="{35872C91-3F78-487D-B0C1-576630A6CFBA}" srcOrd="3" destOrd="0" parTransId="{63425E85-C0B9-4BC1-B789-E7AF6C067327}" sibTransId="{07E98141-4894-4671-9F76-7259EAC4D1DA}"/>
    <dgm:cxn modelId="{76E588C0-23E8-4B86-AFB0-939AF8BB6F98}" srcId="{8B0D1235-0CFD-41E9-A505-416C96EF839A}" destId="{C89558AE-B17C-403D-9793-CFED8BE85280}" srcOrd="0" destOrd="0" parTransId="{36F3AA6E-DC9B-455D-B26B-64600B54C5CE}" sibTransId="{F77F84F9-6BF7-4CDF-96FB-2AAA7A938265}"/>
    <dgm:cxn modelId="{0B25BECA-41ED-46E6-A3F0-4924CE6FC519}" type="presOf" srcId="{1FF95C99-08A7-4DC8-A21D-66D20EE25BB4}" destId="{60B7C159-46B7-41E7-B4A8-C1A4BFE62BA3}" srcOrd="0" destOrd="1" presId="urn:diagrams.loki3.com/BracketList"/>
    <dgm:cxn modelId="{3BECF8D7-44CF-44DA-87F6-6B404B37DD6F}" type="presOf" srcId="{66658B21-C0FA-4AF7-84C8-FAC060DF6E91}" destId="{60B7C159-46B7-41E7-B4A8-C1A4BFE62BA3}" srcOrd="0" destOrd="0" presId="urn:diagrams.loki3.com/BracketList"/>
    <dgm:cxn modelId="{235C35D8-CD29-4EC1-AB66-960536600B4B}" srcId="{7F6FB609-51A3-457C-9A92-AE793E2D1111}" destId="{5F9504FA-CD29-40F6-8AB4-6D14C23BD210}" srcOrd="0" destOrd="0" parTransId="{01881AE6-463B-4419-8C42-6CEA41234B82}" sibTransId="{2CA24B73-57D6-4EEC-9772-F09900CAA025}"/>
    <dgm:cxn modelId="{5A57C9D8-1924-4B64-9673-BB99563E87C6}" type="presOf" srcId="{A4674F82-74DE-41D9-9F83-812D7DA802CB}" destId="{138A0056-37A1-46EC-9EAB-2E044CA91712}" srcOrd="0" destOrd="4" presId="urn:diagrams.loki3.com/BracketList"/>
    <dgm:cxn modelId="{520DA5DC-F71C-47E7-AC4F-59E3CFB35409}" type="presOf" srcId="{CAE70B03-953A-41C3-B038-99C9F0D02847}" destId="{DAEA12FC-FD86-4B71-B2E2-1DA64DD995C3}" srcOrd="0" destOrd="0" presId="urn:diagrams.loki3.com/BracketList"/>
    <dgm:cxn modelId="{7B5D3BDE-F971-4C7D-A39D-C5FF87FA876D}" type="presOf" srcId="{907FBB0F-4F2D-4925-A9DA-C54802540A65}" destId="{138A0056-37A1-46EC-9EAB-2E044CA91712}" srcOrd="0" destOrd="3" presId="urn:diagrams.loki3.com/BracketList"/>
    <dgm:cxn modelId="{74585EDF-B729-4A1C-822E-AE55DAB22AEB}" srcId="{C5457A22-3A68-4174-87D0-DFFA2BAFC192}" destId="{1FF95C99-08A7-4DC8-A21D-66D20EE25BB4}" srcOrd="1" destOrd="0" parTransId="{36866D36-D955-49F2-B886-7ED3F0127C8B}" sibTransId="{BCF4BB5E-7F78-464A-8303-57A7F6A89EBC}"/>
    <dgm:cxn modelId="{95B84DE3-AE0B-4EFD-9EF1-83630A215955}" type="presOf" srcId="{81677071-AA20-4F2D-8E84-16F3136047D2}" destId="{DAEA12FC-FD86-4B71-B2E2-1DA64DD995C3}" srcOrd="0" destOrd="4" presId="urn:diagrams.loki3.com/BracketList"/>
    <dgm:cxn modelId="{ED6412F3-17D6-4B54-9815-63BB0F414077}" srcId="{8B0D1235-0CFD-41E9-A505-416C96EF839A}" destId="{58D81293-087F-4F4C-8EE6-FEC5D662FAF9}" srcOrd="1" destOrd="0" parTransId="{6FC99BB6-3980-468F-B0D6-E6B6EB1BBAD3}" sibTransId="{FB5A0191-FC8C-4B0F-A87E-2D34A539D2C9}"/>
    <dgm:cxn modelId="{01B04CF5-B06B-474C-8394-14A65AD893CE}" srcId="{8B0D1235-0CFD-41E9-A505-416C96EF839A}" destId="{907FBB0F-4F2D-4925-A9DA-C54802540A65}" srcOrd="3" destOrd="0" parTransId="{C99FA394-31F2-4CCB-BC4D-8668603EB651}" sibTransId="{44F54006-257E-4EA0-B260-CEE0E6DD408D}"/>
    <dgm:cxn modelId="{F45FA4F5-7558-4B11-85A5-BFD0FD6B90F2}" srcId="{C5457A22-3A68-4174-87D0-DFFA2BAFC192}" destId="{66658B21-C0FA-4AF7-84C8-FAC060DF6E91}" srcOrd="0" destOrd="0" parTransId="{57E5BFAA-25A2-4DC3-85FB-BD57939ECF1F}" sibTransId="{0BC73D83-57AD-4594-96BD-A97B5B9292C8}"/>
    <dgm:cxn modelId="{60D4E1F5-4F14-4563-843C-725531F032C0}" srcId="{CC1BF986-9541-4356-9C25-FB3D355B0708}" destId="{2EC52015-0BCD-44B3-918A-529B33CC8D82}" srcOrd="0" destOrd="0" parTransId="{055274D3-E0AB-49AB-B272-38E00D82688A}" sibTransId="{4D1E90D5-EDB9-4D6C-8C76-E07F9C8D659C}"/>
    <dgm:cxn modelId="{959CFDF7-20C7-4858-BE5B-62A144CAFED5}" srcId="{CC1BF986-9541-4356-9C25-FB3D355B0708}" destId="{81677071-AA20-4F2D-8E84-16F3136047D2}" srcOrd="2" destOrd="0" parTransId="{C796351E-DE22-4AD3-91E4-22A52EA2EB68}" sibTransId="{4C23BAF1-1CE4-4B17-A63E-3A17C68687A9}"/>
    <dgm:cxn modelId="{74564FFC-4E5F-40C8-87F3-3489ECA4700C}" type="presOf" srcId="{CC1BF986-9541-4356-9C25-FB3D355B0708}" destId="{DAEA12FC-FD86-4B71-B2E2-1DA64DD995C3}" srcOrd="0" destOrd="1" presId="urn:diagrams.loki3.com/BracketList"/>
    <dgm:cxn modelId="{2787C04C-7895-4608-92F9-03FBFA8ABD18}" type="presParOf" srcId="{28FD8E6B-C7C9-410C-91B1-ADE321BDC63D}" destId="{106FD15F-85D3-43CE-940C-36605B293994}" srcOrd="0" destOrd="0" presId="urn:diagrams.loki3.com/BracketList"/>
    <dgm:cxn modelId="{950F0764-69D3-49FE-BBD2-38A7A879A4CB}" type="presParOf" srcId="{106FD15F-85D3-43CE-940C-36605B293994}" destId="{0788E764-A0EE-4F7F-A9B7-D2BFD28BE208}" srcOrd="0" destOrd="0" presId="urn:diagrams.loki3.com/BracketList"/>
    <dgm:cxn modelId="{601461B2-767B-47D4-B1CF-891E83571D2C}" type="presParOf" srcId="{106FD15F-85D3-43CE-940C-36605B293994}" destId="{CF9EBE17-85E2-4784-81B5-D820A82E7BCE}" srcOrd="1" destOrd="0" presId="urn:diagrams.loki3.com/BracketList"/>
    <dgm:cxn modelId="{4D06731D-F8B6-4CD7-B85E-A9EFB5CC26E8}" type="presParOf" srcId="{106FD15F-85D3-43CE-940C-36605B293994}" destId="{076E011C-8F26-4D50-B9F0-3C94AC59B0E9}" srcOrd="2" destOrd="0" presId="urn:diagrams.loki3.com/BracketList"/>
    <dgm:cxn modelId="{3AE70E4F-4B67-4F5D-A1BA-B7CA9EBAAC36}" type="presParOf" srcId="{106FD15F-85D3-43CE-940C-36605B293994}" destId="{DAEA12FC-FD86-4B71-B2E2-1DA64DD995C3}" srcOrd="3" destOrd="0" presId="urn:diagrams.loki3.com/BracketList"/>
    <dgm:cxn modelId="{71A57757-E7C4-4F61-9060-B8E65B3BFB03}" type="presParOf" srcId="{28FD8E6B-C7C9-410C-91B1-ADE321BDC63D}" destId="{C67119E3-E04E-4721-9773-53B5644AB23C}" srcOrd="1" destOrd="0" presId="urn:diagrams.loki3.com/BracketList"/>
    <dgm:cxn modelId="{6934A8F9-60F5-4909-BC1D-0ED162FCAF9F}" type="presParOf" srcId="{28FD8E6B-C7C9-410C-91B1-ADE321BDC63D}" destId="{F382D2FD-E2A8-4CB5-A677-1459DCF1BB2D}" srcOrd="2" destOrd="0" presId="urn:diagrams.loki3.com/BracketList"/>
    <dgm:cxn modelId="{44A15273-0526-4D9A-8E18-053847236C08}" type="presParOf" srcId="{F382D2FD-E2A8-4CB5-A677-1459DCF1BB2D}" destId="{B3057804-1CD1-41A5-AD4C-C25DA104B7A0}" srcOrd="0" destOrd="0" presId="urn:diagrams.loki3.com/BracketList"/>
    <dgm:cxn modelId="{574C7406-A46A-4A7F-8C69-ABE69666517C}" type="presParOf" srcId="{F382D2FD-E2A8-4CB5-A677-1459DCF1BB2D}" destId="{2C7A55FE-1019-4780-8D49-1B14DBAD50C3}" srcOrd="1" destOrd="0" presId="urn:diagrams.loki3.com/BracketList"/>
    <dgm:cxn modelId="{5D6F2A18-2D28-4EA5-9B50-219A0B868D99}" type="presParOf" srcId="{F382D2FD-E2A8-4CB5-A677-1459DCF1BB2D}" destId="{B430D290-3298-49DB-B89A-C610E9DC9CEC}" srcOrd="2" destOrd="0" presId="urn:diagrams.loki3.com/BracketList"/>
    <dgm:cxn modelId="{3C3E5A30-9551-426D-BEE3-D53B10910B1A}" type="presParOf" srcId="{F382D2FD-E2A8-4CB5-A677-1459DCF1BB2D}" destId="{138A0056-37A1-46EC-9EAB-2E044CA91712}" srcOrd="3" destOrd="0" presId="urn:diagrams.loki3.com/BracketList"/>
    <dgm:cxn modelId="{A07CCE31-6299-43EB-857E-F1F97B241E1E}" type="presParOf" srcId="{28FD8E6B-C7C9-410C-91B1-ADE321BDC63D}" destId="{CD1D2BAA-F895-492E-87A7-61703DAE98D1}" srcOrd="3" destOrd="0" presId="urn:diagrams.loki3.com/BracketList"/>
    <dgm:cxn modelId="{DB74CFA4-5133-4590-B033-8FED3F22A519}" type="presParOf" srcId="{28FD8E6B-C7C9-410C-91B1-ADE321BDC63D}" destId="{9FFE0BCD-35D3-4A73-8EB5-C8CCB7794C5B}" srcOrd="4" destOrd="0" presId="urn:diagrams.loki3.com/BracketList"/>
    <dgm:cxn modelId="{CA773A59-45BD-4442-801B-9AF3F9AFE1C1}" type="presParOf" srcId="{9FFE0BCD-35D3-4A73-8EB5-C8CCB7794C5B}" destId="{56CE8D95-051C-4FCB-B548-52AB6AD59C61}" srcOrd="0" destOrd="0" presId="urn:diagrams.loki3.com/BracketList"/>
    <dgm:cxn modelId="{BFCEE222-0C95-4BEC-88FB-F8688BFBC32A}" type="presParOf" srcId="{9FFE0BCD-35D3-4A73-8EB5-C8CCB7794C5B}" destId="{C9605853-1C5D-421F-A818-E54104A4072E}" srcOrd="1" destOrd="0" presId="urn:diagrams.loki3.com/BracketList"/>
    <dgm:cxn modelId="{1D59B082-9A7A-4EF8-BE26-21707396DB6F}" type="presParOf" srcId="{9FFE0BCD-35D3-4A73-8EB5-C8CCB7794C5B}" destId="{387C71BE-0E18-40D2-845F-62016F53085B}" srcOrd="2" destOrd="0" presId="urn:diagrams.loki3.com/BracketList"/>
    <dgm:cxn modelId="{C3473783-8F7C-408D-A78C-F4B4CF047FEA}" type="presParOf" srcId="{9FFE0BCD-35D3-4A73-8EB5-C8CCB7794C5B}" destId="{60B7C159-46B7-41E7-B4A8-C1A4BFE62BA3}"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FB609-51A3-457C-9A92-AE793E2D1111}"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5F9504FA-CD29-40F6-8AB4-6D14C23BD210}">
      <dgm:prSet phldrT="[Text]" custT="1"/>
      <dgm:spPr/>
      <dgm:t>
        <a:bodyPr>
          <a:scene3d>
            <a:camera prst="orthographicFront"/>
            <a:lightRig rig="soft" dir="t">
              <a:rot lat="0" lon="0" rev="15600000"/>
            </a:lightRig>
          </a:scene3d>
          <a:sp3d extrusionH="57150" prstMaterial="softEdge">
            <a:bevelT w="25400" h="38100"/>
          </a:sp3d>
        </a:bodyPr>
        <a:lstStyle/>
        <a:p>
          <a:r>
            <a:rPr lang="en-IN" sz="1800" b="1" cap="none" spc="0" dirty="0">
              <a:ln/>
              <a:solidFill>
                <a:srgbClr val="0070C0"/>
              </a:solidFill>
              <a:effectLst/>
            </a:rPr>
            <a:t>Transmitter</a:t>
          </a:r>
        </a:p>
      </dgm:t>
    </dgm:pt>
    <dgm:pt modelId="{01881AE6-463B-4419-8C42-6CEA41234B82}" type="parTrans" cxnId="{235C35D8-CD29-4EC1-AB66-960536600B4B}">
      <dgm:prSet/>
      <dgm:spPr/>
      <dgm:t>
        <a:bodyPr/>
        <a:lstStyle/>
        <a:p>
          <a:endParaRPr lang="en-IN"/>
        </a:p>
      </dgm:t>
    </dgm:pt>
    <dgm:pt modelId="{2CA24B73-57D6-4EEC-9772-F09900CAA025}" type="sibTrans" cxnId="{235C35D8-CD29-4EC1-AB66-960536600B4B}">
      <dgm:prSet/>
      <dgm:spPr/>
      <dgm:t>
        <a:bodyPr/>
        <a:lstStyle/>
        <a:p>
          <a:endParaRPr lang="en-IN"/>
        </a:p>
      </dgm:t>
    </dgm:pt>
    <dgm:pt modelId="{CAE70B03-953A-41C3-B038-99C9F0D02847}">
      <dgm:prSet phldrT="[Text]"/>
      <dgm:spPr>
        <a:solidFill>
          <a:schemeClr val="accent2">
            <a:lumMod val="40000"/>
            <a:lumOff val="6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Operating Wavelength</a:t>
          </a:r>
        </a:p>
      </dgm:t>
    </dgm:pt>
    <dgm:pt modelId="{5A30F332-BF01-4DE8-99EE-541579172CC0}" type="parTrans" cxnId="{6B16F88D-786D-43CC-9A00-3C75FCD0E98F}">
      <dgm:prSet/>
      <dgm:spPr/>
      <dgm:t>
        <a:bodyPr/>
        <a:lstStyle/>
        <a:p>
          <a:endParaRPr lang="en-IN"/>
        </a:p>
      </dgm:t>
    </dgm:pt>
    <dgm:pt modelId="{D5DE2731-8519-461E-8185-2BC7053434CA}" type="sibTrans" cxnId="{6B16F88D-786D-43CC-9A00-3C75FCD0E98F}">
      <dgm:prSet/>
      <dgm:spPr/>
      <dgm:t>
        <a:bodyPr/>
        <a:lstStyle/>
        <a:p>
          <a:endParaRPr lang="en-IN"/>
        </a:p>
      </dgm:t>
    </dgm:pt>
    <dgm:pt modelId="{C5457A22-3A68-4174-87D0-DFFA2BAFC192}">
      <dgm:prSet phldrT="[Text]" custT="1"/>
      <dgm:spPr/>
      <dgm:t>
        <a:bodyPr>
          <a:scene3d>
            <a:camera prst="orthographicFront"/>
            <a:lightRig rig="soft" dir="t">
              <a:rot lat="0" lon="0" rev="15600000"/>
            </a:lightRig>
          </a:scene3d>
          <a:sp3d extrusionH="57150" prstMaterial="softEdge">
            <a:bevelT w="25400" h="38100"/>
          </a:sp3d>
        </a:bodyPr>
        <a:lstStyle/>
        <a:p>
          <a:r>
            <a:rPr lang="en-IN" sz="1800" b="1" cap="none" spc="0" dirty="0">
              <a:ln/>
              <a:solidFill>
                <a:srgbClr val="0070C0"/>
              </a:solidFill>
              <a:effectLst/>
            </a:rPr>
            <a:t>Connection</a:t>
          </a:r>
        </a:p>
      </dgm:t>
    </dgm:pt>
    <dgm:pt modelId="{85420BEF-66ED-4397-BA80-409F8C1166CF}" type="parTrans" cxnId="{B2707E13-EC12-4A7C-99D7-E96788D0CF2F}">
      <dgm:prSet/>
      <dgm:spPr/>
      <dgm:t>
        <a:bodyPr/>
        <a:lstStyle/>
        <a:p>
          <a:endParaRPr lang="en-IN"/>
        </a:p>
      </dgm:t>
    </dgm:pt>
    <dgm:pt modelId="{278E17A2-BD0A-4CE8-8B1E-54A1B86EE44C}" type="sibTrans" cxnId="{B2707E13-EC12-4A7C-99D7-E96788D0CF2F}">
      <dgm:prSet/>
      <dgm:spPr/>
      <dgm:t>
        <a:bodyPr/>
        <a:lstStyle/>
        <a:p>
          <a:endParaRPr lang="en-IN"/>
        </a:p>
      </dgm:t>
    </dgm:pt>
    <dgm:pt modelId="{66658B21-C0FA-4AF7-84C8-FAC060DF6E91}">
      <dgm:prSet phldrT="[Text]"/>
      <dgm:spPr>
        <a:solidFill>
          <a:schemeClr val="accent6">
            <a:lumMod val="75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No. of Splice </a:t>
          </a:r>
        </a:p>
      </dgm:t>
    </dgm:pt>
    <dgm:pt modelId="{57E5BFAA-25A2-4DC3-85FB-BD57939ECF1F}" type="parTrans" cxnId="{F45FA4F5-7558-4B11-85A5-BFD0FD6B90F2}">
      <dgm:prSet/>
      <dgm:spPr/>
      <dgm:t>
        <a:bodyPr/>
        <a:lstStyle/>
        <a:p>
          <a:endParaRPr lang="en-IN"/>
        </a:p>
      </dgm:t>
    </dgm:pt>
    <dgm:pt modelId="{0BC73D83-57AD-4594-96BD-A97B5B9292C8}" type="sibTrans" cxnId="{F45FA4F5-7558-4B11-85A5-BFD0FD6B90F2}">
      <dgm:prSet/>
      <dgm:spPr/>
      <dgm:t>
        <a:bodyPr/>
        <a:lstStyle/>
        <a:p>
          <a:endParaRPr lang="en-IN"/>
        </a:p>
      </dgm:t>
    </dgm:pt>
    <dgm:pt modelId="{C89558AE-B17C-403D-9793-CFED8BE85280}">
      <dgm:prSet phldrT="[Text]" custT="1"/>
      <dgm:spPr/>
      <dgm:t>
        <a:bodyPr>
          <a:scene3d>
            <a:camera prst="orthographicFront"/>
            <a:lightRig rig="soft" dir="t">
              <a:rot lat="0" lon="0" rev="15600000"/>
            </a:lightRig>
          </a:scene3d>
          <a:sp3d extrusionH="57150" prstMaterial="softEdge">
            <a:bevelT w="25400" h="38100"/>
          </a:sp3d>
        </a:bodyPr>
        <a:lstStyle/>
        <a:p>
          <a:r>
            <a:rPr lang="en-IN" sz="1800" b="1" cap="none" spc="0" dirty="0" err="1">
              <a:ln/>
              <a:solidFill>
                <a:srgbClr val="0070C0"/>
              </a:solidFill>
              <a:effectLst/>
            </a:rPr>
            <a:t>Fiber</a:t>
          </a:r>
          <a:endParaRPr lang="en-IN" sz="1800" b="1" cap="none" spc="0" dirty="0">
            <a:ln/>
            <a:solidFill>
              <a:srgbClr val="0070C0"/>
            </a:solidFill>
            <a:effectLst/>
          </a:endParaRPr>
        </a:p>
      </dgm:t>
    </dgm:pt>
    <dgm:pt modelId="{36F3AA6E-DC9B-455D-B26B-64600B54C5CE}" type="parTrans" cxnId="{76E588C0-23E8-4B86-AFB0-939AF8BB6F98}">
      <dgm:prSet/>
      <dgm:spPr/>
      <dgm:t>
        <a:bodyPr/>
        <a:lstStyle/>
        <a:p>
          <a:endParaRPr lang="en-IN"/>
        </a:p>
      </dgm:t>
    </dgm:pt>
    <dgm:pt modelId="{F77F84F9-6BF7-4CDF-96FB-2AAA7A938265}" type="sibTrans" cxnId="{76E588C0-23E8-4B86-AFB0-939AF8BB6F98}">
      <dgm:prSet/>
      <dgm:spPr/>
      <dgm:t>
        <a:bodyPr/>
        <a:lstStyle/>
        <a:p>
          <a:endParaRPr lang="en-IN"/>
        </a:p>
      </dgm:t>
    </dgm:pt>
    <dgm:pt modelId="{58D81293-087F-4F4C-8EE6-FEC5D662FAF9}">
      <dgm:prSet/>
      <dgm:spPr>
        <a:solidFill>
          <a:schemeClr val="accent4">
            <a:lumMod val="60000"/>
            <a:lumOff val="4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Single Mode </a:t>
          </a:r>
          <a:r>
            <a:rPr lang="en-IN" b="0" cap="none" spc="0" dirty="0" err="1">
              <a:ln w="0"/>
              <a:solidFill>
                <a:schemeClr val="tx1"/>
              </a:solidFill>
              <a:effectLst>
                <a:outerShdw blurRad="38100" dist="19050" dir="2700000" algn="tl" rotWithShape="0">
                  <a:schemeClr val="dk1">
                    <a:alpha val="40000"/>
                  </a:schemeClr>
                </a:outerShdw>
              </a:effectLst>
            </a:rPr>
            <a:t>Fiber</a:t>
          </a:r>
          <a:r>
            <a:rPr lang="en-IN" b="0" cap="none" spc="0" dirty="0">
              <a:ln w="0"/>
              <a:solidFill>
                <a:schemeClr val="tx1"/>
              </a:solidFill>
              <a:effectLst>
                <a:outerShdw blurRad="38100" dist="19050" dir="2700000" algn="tl" rotWithShape="0">
                  <a:schemeClr val="dk1">
                    <a:alpha val="40000"/>
                  </a:schemeClr>
                </a:outerShdw>
              </a:effectLst>
            </a:rPr>
            <a:t> / Multi-Mode </a:t>
          </a:r>
          <a:r>
            <a:rPr lang="en-IN" b="0" cap="none" spc="0" dirty="0" err="1">
              <a:ln w="0"/>
              <a:solidFill>
                <a:schemeClr val="tx1"/>
              </a:solidFill>
              <a:effectLst>
                <a:outerShdw blurRad="38100" dist="19050" dir="2700000" algn="tl" rotWithShape="0">
                  <a:schemeClr val="dk1">
                    <a:alpha val="40000"/>
                  </a:schemeClr>
                </a:outerShdw>
              </a:effectLst>
            </a:rPr>
            <a:t>Fiber</a:t>
          </a:r>
          <a:r>
            <a:rPr lang="en-IN" b="0" cap="none" spc="0" dirty="0">
              <a:ln w="0"/>
              <a:solidFill>
                <a:schemeClr val="tx1"/>
              </a:solidFill>
              <a:effectLst>
                <a:outerShdw blurRad="38100" dist="19050" dir="2700000" algn="tl" rotWithShape="0">
                  <a:schemeClr val="dk1">
                    <a:alpha val="40000"/>
                  </a:schemeClr>
                </a:outerShdw>
              </a:effectLst>
            </a:rPr>
            <a:t> (SMF/MMF)</a:t>
          </a:r>
        </a:p>
      </dgm:t>
    </dgm:pt>
    <dgm:pt modelId="{6FC99BB6-3980-468F-B0D6-E6B6EB1BBAD3}" type="parTrans" cxnId="{ED6412F3-17D6-4B54-9815-63BB0F414077}">
      <dgm:prSet/>
      <dgm:spPr/>
      <dgm:t>
        <a:bodyPr/>
        <a:lstStyle/>
        <a:p>
          <a:endParaRPr lang="en-IN"/>
        </a:p>
      </dgm:t>
    </dgm:pt>
    <dgm:pt modelId="{FB5A0191-FC8C-4B0F-A87E-2D34A539D2C9}" type="sibTrans" cxnId="{ED6412F3-17D6-4B54-9815-63BB0F414077}">
      <dgm:prSet/>
      <dgm:spPr/>
      <dgm:t>
        <a:bodyPr/>
        <a:lstStyle/>
        <a:p>
          <a:endParaRPr lang="en-IN"/>
        </a:p>
      </dgm:t>
    </dgm:pt>
    <dgm:pt modelId="{A4674F82-74DE-41D9-9F83-812D7DA802CB}">
      <dgm:prSet/>
      <dgm:spPr>
        <a:solidFill>
          <a:schemeClr val="accent4">
            <a:lumMod val="60000"/>
            <a:lumOff val="4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Spool Length</a:t>
          </a:r>
        </a:p>
      </dgm:t>
    </dgm:pt>
    <dgm:pt modelId="{66231909-0919-4419-9565-B1C9517D4BA9}" type="parTrans" cxnId="{099BC9AC-A5B6-444D-9037-26E83CEBD7B8}">
      <dgm:prSet/>
      <dgm:spPr/>
      <dgm:t>
        <a:bodyPr/>
        <a:lstStyle/>
        <a:p>
          <a:endParaRPr lang="en-IN"/>
        </a:p>
      </dgm:t>
    </dgm:pt>
    <dgm:pt modelId="{20699A34-205D-4C0D-87EB-97F6BF7F9629}" type="sibTrans" cxnId="{099BC9AC-A5B6-444D-9037-26E83CEBD7B8}">
      <dgm:prSet/>
      <dgm:spPr/>
      <dgm:t>
        <a:bodyPr/>
        <a:lstStyle/>
        <a:p>
          <a:endParaRPr lang="en-IN"/>
        </a:p>
      </dgm:t>
    </dgm:pt>
    <dgm:pt modelId="{778953CE-3BBB-478C-911D-094CDC3688C9}">
      <dgm:prSet phldrT="[Text]"/>
      <dgm:spPr>
        <a:solidFill>
          <a:schemeClr val="accent2">
            <a:lumMod val="40000"/>
            <a:lumOff val="6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Linewidth </a:t>
          </a:r>
        </a:p>
      </dgm:t>
    </dgm:pt>
    <dgm:pt modelId="{9706920C-23B8-4480-92B1-0F02A32B6CBA}" type="parTrans" cxnId="{AD5A7FDC-1702-45B3-965E-82C75F876CF0}">
      <dgm:prSet/>
      <dgm:spPr/>
      <dgm:t>
        <a:bodyPr/>
        <a:lstStyle/>
        <a:p>
          <a:endParaRPr lang="en-IN"/>
        </a:p>
      </dgm:t>
    </dgm:pt>
    <dgm:pt modelId="{23627A92-D931-424A-BD63-8116538F54A2}" type="sibTrans" cxnId="{AD5A7FDC-1702-45B3-965E-82C75F876CF0}">
      <dgm:prSet/>
      <dgm:spPr/>
      <dgm:t>
        <a:bodyPr/>
        <a:lstStyle/>
        <a:p>
          <a:endParaRPr lang="en-IN"/>
        </a:p>
      </dgm:t>
    </dgm:pt>
    <dgm:pt modelId="{EF93D4BB-BCD5-49D1-917D-D290660F3FA6}">
      <dgm:prSet phldrT="[Text]"/>
      <dgm:spPr>
        <a:solidFill>
          <a:schemeClr val="accent2">
            <a:lumMod val="40000"/>
            <a:lumOff val="6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Rise Time</a:t>
          </a:r>
        </a:p>
      </dgm:t>
    </dgm:pt>
    <dgm:pt modelId="{9B3E504B-ADD0-4E45-B09D-B6598C554AB9}" type="parTrans" cxnId="{726C2975-4106-4A39-8461-F57C6864DA81}">
      <dgm:prSet/>
      <dgm:spPr/>
      <dgm:t>
        <a:bodyPr/>
        <a:lstStyle/>
        <a:p>
          <a:endParaRPr lang="en-IN"/>
        </a:p>
      </dgm:t>
    </dgm:pt>
    <dgm:pt modelId="{EEF13E0C-5E0D-4A96-B050-393E586D9A8A}" type="sibTrans" cxnId="{726C2975-4106-4A39-8461-F57C6864DA81}">
      <dgm:prSet/>
      <dgm:spPr/>
      <dgm:t>
        <a:bodyPr/>
        <a:lstStyle/>
        <a:p>
          <a:endParaRPr lang="en-IN"/>
        </a:p>
      </dgm:t>
    </dgm:pt>
    <dgm:pt modelId="{D259AA9B-2B5F-42D5-8A26-E0A9C909F4AF}">
      <dgm:prSet phldrT="[Text]"/>
      <dgm:spPr>
        <a:solidFill>
          <a:schemeClr val="accent2">
            <a:lumMod val="40000"/>
            <a:lumOff val="6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Bit-rate</a:t>
          </a:r>
        </a:p>
      </dgm:t>
    </dgm:pt>
    <dgm:pt modelId="{6B6A2608-24D7-4A0A-AF28-7376C3CC7045}" type="parTrans" cxnId="{DF595E3A-2D0C-4FFE-BC88-F3B65D18FF13}">
      <dgm:prSet/>
      <dgm:spPr/>
      <dgm:t>
        <a:bodyPr/>
        <a:lstStyle/>
        <a:p>
          <a:endParaRPr lang="en-IN"/>
        </a:p>
      </dgm:t>
    </dgm:pt>
    <dgm:pt modelId="{47D46160-6D83-4C64-9C62-B1E769249851}" type="sibTrans" cxnId="{DF595E3A-2D0C-4FFE-BC88-F3B65D18FF13}">
      <dgm:prSet/>
      <dgm:spPr/>
      <dgm:t>
        <a:bodyPr/>
        <a:lstStyle/>
        <a:p>
          <a:endParaRPr lang="en-IN"/>
        </a:p>
      </dgm:t>
    </dgm:pt>
    <dgm:pt modelId="{E5BCEF6C-AD0A-499D-91AB-B6F0D03A28BA}">
      <dgm:prSet phldrT="[Text]"/>
      <dgm:spPr>
        <a:solidFill>
          <a:schemeClr val="accent2">
            <a:lumMod val="40000"/>
            <a:lumOff val="6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Power Level</a:t>
          </a:r>
        </a:p>
      </dgm:t>
    </dgm:pt>
    <dgm:pt modelId="{B092388A-1FAE-41B8-86E3-3836A8648F89}" type="parTrans" cxnId="{27455D6F-45EB-407B-8732-12647A63EE99}">
      <dgm:prSet/>
      <dgm:spPr/>
      <dgm:t>
        <a:bodyPr/>
        <a:lstStyle/>
        <a:p>
          <a:endParaRPr lang="en-IN"/>
        </a:p>
      </dgm:t>
    </dgm:pt>
    <dgm:pt modelId="{E742C5D7-5319-4C00-AC3C-B35E0D2B6177}" type="sibTrans" cxnId="{27455D6F-45EB-407B-8732-12647A63EE99}">
      <dgm:prSet/>
      <dgm:spPr/>
      <dgm:t>
        <a:bodyPr/>
        <a:lstStyle/>
        <a:p>
          <a:endParaRPr lang="en-IN"/>
        </a:p>
      </dgm:t>
    </dgm:pt>
    <dgm:pt modelId="{CC231519-DA86-4874-985D-C8F83E6B03C7}">
      <dgm:prSet phldrT="[Text]"/>
      <dgm:spPr>
        <a:solidFill>
          <a:schemeClr val="accent2">
            <a:lumMod val="40000"/>
            <a:lumOff val="6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Line Format</a:t>
          </a:r>
        </a:p>
      </dgm:t>
    </dgm:pt>
    <dgm:pt modelId="{819A2C9C-F5B4-483C-B771-96795E973E59}" type="parTrans" cxnId="{F98BC663-B938-43D4-9A2D-A6DB60B712C4}">
      <dgm:prSet/>
      <dgm:spPr/>
      <dgm:t>
        <a:bodyPr/>
        <a:lstStyle/>
        <a:p>
          <a:endParaRPr lang="en-IN"/>
        </a:p>
      </dgm:t>
    </dgm:pt>
    <dgm:pt modelId="{2E1F4553-3E05-4C14-A880-F1977FC30C2C}" type="sibTrans" cxnId="{F98BC663-B938-43D4-9A2D-A6DB60B712C4}">
      <dgm:prSet/>
      <dgm:spPr/>
      <dgm:t>
        <a:bodyPr/>
        <a:lstStyle/>
        <a:p>
          <a:endParaRPr lang="en-IN"/>
        </a:p>
      </dgm:t>
    </dgm:pt>
    <dgm:pt modelId="{162E8219-0C4A-421D-9B28-639A58408CB2}">
      <dgm:prSet/>
      <dgm:spPr>
        <a:solidFill>
          <a:schemeClr val="accent4">
            <a:lumMod val="60000"/>
            <a:lumOff val="40000"/>
          </a:schemeClr>
        </a:solidFill>
      </dgm:spPr>
      <dgm:t>
        <a:bodyPr/>
        <a:lstStyle/>
        <a:p>
          <a:r>
            <a:rPr lang="en-IN" b="0" cap="none" spc="0" dirty="0" err="1">
              <a:ln w="0"/>
              <a:solidFill>
                <a:schemeClr val="tx1"/>
              </a:solidFill>
              <a:effectLst>
                <a:outerShdw blurRad="38100" dist="19050" dir="2700000" algn="tl" rotWithShape="0">
                  <a:schemeClr val="dk1">
                    <a:alpha val="40000"/>
                  </a:schemeClr>
                </a:outerShdw>
              </a:effectLst>
            </a:rPr>
            <a:t>Fiber</a:t>
          </a:r>
          <a:r>
            <a:rPr lang="en-IN" b="0" cap="none" spc="0" dirty="0">
              <a:ln w="0"/>
              <a:solidFill>
                <a:schemeClr val="tx1"/>
              </a:solidFill>
              <a:effectLst>
                <a:outerShdw blurRad="38100" dist="19050" dir="2700000" algn="tl" rotWithShape="0">
                  <a:schemeClr val="dk1">
                    <a:alpha val="40000"/>
                  </a:schemeClr>
                </a:outerShdw>
              </a:effectLst>
            </a:rPr>
            <a:t> Types – SMF 28, DSF, etc</a:t>
          </a:r>
        </a:p>
      </dgm:t>
    </dgm:pt>
    <dgm:pt modelId="{7AF30DA1-D03B-4BEC-9F3E-3E5A4FA4B045}" type="parTrans" cxnId="{2E112C11-B31A-46AC-99ED-C57827F4F3FF}">
      <dgm:prSet/>
      <dgm:spPr/>
      <dgm:t>
        <a:bodyPr/>
        <a:lstStyle/>
        <a:p>
          <a:endParaRPr lang="en-IN"/>
        </a:p>
      </dgm:t>
    </dgm:pt>
    <dgm:pt modelId="{9475147A-CCD5-441F-BDA1-3195D8F270B2}" type="sibTrans" cxnId="{2E112C11-B31A-46AC-99ED-C57827F4F3FF}">
      <dgm:prSet/>
      <dgm:spPr/>
      <dgm:t>
        <a:bodyPr/>
        <a:lstStyle/>
        <a:p>
          <a:endParaRPr lang="en-IN"/>
        </a:p>
      </dgm:t>
    </dgm:pt>
    <dgm:pt modelId="{E6C2431D-225F-4F12-9896-C229073F8405}">
      <dgm:prSet/>
      <dgm:spPr>
        <a:solidFill>
          <a:schemeClr val="accent4">
            <a:lumMod val="60000"/>
            <a:lumOff val="40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Cable Loss</a:t>
          </a:r>
        </a:p>
      </dgm:t>
    </dgm:pt>
    <dgm:pt modelId="{77A7F259-C427-414A-AE22-1E8669262E45}" type="parTrans" cxnId="{44051644-80FF-4CDD-8AC6-E4FE23BE4082}">
      <dgm:prSet/>
      <dgm:spPr/>
      <dgm:t>
        <a:bodyPr/>
        <a:lstStyle/>
        <a:p>
          <a:endParaRPr lang="en-IN"/>
        </a:p>
      </dgm:t>
    </dgm:pt>
    <dgm:pt modelId="{ED0916FD-2327-4B04-93B5-782E4E24ED16}" type="sibTrans" cxnId="{44051644-80FF-4CDD-8AC6-E4FE23BE4082}">
      <dgm:prSet/>
      <dgm:spPr/>
      <dgm:t>
        <a:bodyPr/>
        <a:lstStyle/>
        <a:p>
          <a:endParaRPr lang="en-IN"/>
        </a:p>
      </dgm:t>
    </dgm:pt>
    <dgm:pt modelId="{7E95C4BD-A866-4B99-B49D-C4303C888FD6}">
      <dgm:prSet phldrT="[Text]"/>
      <dgm:spPr>
        <a:solidFill>
          <a:schemeClr val="accent6">
            <a:lumMod val="75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Splice Loss</a:t>
          </a:r>
        </a:p>
      </dgm:t>
    </dgm:pt>
    <dgm:pt modelId="{BC489B91-0F82-4299-8AFB-ED0E30F9EED3}" type="parTrans" cxnId="{09C82356-FF9B-4C4E-90DB-7F011116D620}">
      <dgm:prSet/>
      <dgm:spPr/>
      <dgm:t>
        <a:bodyPr/>
        <a:lstStyle/>
        <a:p>
          <a:endParaRPr lang="en-IN"/>
        </a:p>
      </dgm:t>
    </dgm:pt>
    <dgm:pt modelId="{D4D540BB-3FA7-427F-8003-DEE650AB6F9B}" type="sibTrans" cxnId="{09C82356-FF9B-4C4E-90DB-7F011116D620}">
      <dgm:prSet/>
      <dgm:spPr/>
      <dgm:t>
        <a:bodyPr/>
        <a:lstStyle/>
        <a:p>
          <a:endParaRPr lang="en-IN"/>
        </a:p>
      </dgm:t>
    </dgm:pt>
    <dgm:pt modelId="{A60338AB-934B-45D3-AE69-4C9A20C8013C}">
      <dgm:prSet phldrT="[Text]"/>
      <dgm:spPr>
        <a:solidFill>
          <a:schemeClr val="accent6">
            <a:lumMod val="75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No. of Connectors</a:t>
          </a:r>
        </a:p>
      </dgm:t>
    </dgm:pt>
    <dgm:pt modelId="{D6779E1A-76AA-49DA-8502-FDE8BA69B17C}" type="parTrans" cxnId="{11507984-D9F9-4B07-B966-1AB3CFE160B0}">
      <dgm:prSet/>
      <dgm:spPr/>
      <dgm:t>
        <a:bodyPr/>
        <a:lstStyle/>
        <a:p>
          <a:endParaRPr lang="en-IN"/>
        </a:p>
      </dgm:t>
    </dgm:pt>
    <dgm:pt modelId="{DCC867F5-90AD-47D1-9931-0176518027F3}" type="sibTrans" cxnId="{11507984-D9F9-4B07-B966-1AB3CFE160B0}">
      <dgm:prSet/>
      <dgm:spPr/>
      <dgm:t>
        <a:bodyPr/>
        <a:lstStyle/>
        <a:p>
          <a:endParaRPr lang="en-IN"/>
        </a:p>
      </dgm:t>
    </dgm:pt>
    <dgm:pt modelId="{BE8BCD70-3E6C-4C25-97F9-BF0575E1EB07}">
      <dgm:prSet phldrT="[Text]"/>
      <dgm:spPr>
        <a:solidFill>
          <a:schemeClr val="accent6">
            <a:lumMod val="75000"/>
          </a:schemeClr>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Connector Loss</a:t>
          </a:r>
        </a:p>
      </dgm:t>
    </dgm:pt>
    <dgm:pt modelId="{A822DF59-2E1D-4AD1-ADD4-0B6D6BC24AF9}" type="parTrans" cxnId="{59244985-D302-4419-B752-15B0A264D456}">
      <dgm:prSet/>
      <dgm:spPr/>
      <dgm:t>
        <a:bodyPr/>
        <a:lstStyle/>
        <a:p>
          <a:endParaRPr lang="en-IN"/>
        </a:p>
      </dgm:t>
    </dgm:pt>
    <dgm:pt modelId="{7ABABB45-9921-47F6-BEE2-B613A7EE9344}" type="sibTrans" cxnId="{59244985-D302-4419-B752-15B0A264D456}">
      <dgm:prSet/>
      <dgm:spPr/>
      <dgm:t>
        <a:bodyPr/>
        <a:lstStyle/>
        <a:p>
          <a:endParaRPr lang="en-IN"/>
        </a:p>
      </dgm:t>
    </dgm:pt>
    <dgm:pt modelId="{3C1D4897-A54E-4B6C-B6E5-04A059A05635}">
      <dgm:prSet phldrT="[Text]" custT="1"/>
      <dgm:spPr/>
      <dgm:t>
        <a:bodyPr>
          <a:scene3d>
            <a:camera prst="orthographicFront"/>
            <a:lightRig rig="soft" dir="t">
              <a:rot lat="0" lon="0" rev="15600000"/>
            </a:lightRig>
          </a:scene3d>
          <a:sp3d extrusionH="57150" prstMaterial="softEdge">
            <a:bevelT w="25400" h="38100"/>
          </a:sp3d>
        </a:bodyPr>
        <a:lstStyle/>
        <a:p>
          <a:r>
            <a:rPr lang="en-IN" sz="1800" b="1" cap="none" spc="0" dirty="0">
              <a:ln/>
              <a:solidFill>
                <a:srgbClr val="0070C0"/>
              </a:solidFill>
              <a:effectLst/>
            </a:rPr>
            <a:t>In Line Devices</a:t>
          </a:r>
        </a:p>
      </dgm:t>
    </dgm:pt>
    <dgm:pt modelId="{BC68F1A5-0936-419C-A85F-463B99EB1FDA}" type="parTrans" cxnId="{BCC323E6-B9E7-4EF8-B7B5-2A20E606B1A7}">
      <dgm:prSet/>
      <dgm:spPr/>
      <dgm:t>
        <a:bodyPr/>
        <a:lstStyle/>
        <a:p>
          <a:endParaRPr lang="en-IN"/>
        </a:p>
      </dgm:t>
    </dgm:pt>
    <dgm:pt modelId="{CF459FA5-22CA-4EFB-88FA-5B8F2558F8A1}" type="sibTrans" cxnId="{BCC323E6-B9E7-4EF8-B7B5-2A20E606B1A7}">
      <dgm:prSet/>
      <dgm:spPr/>
      <dgm:t>
        <a:bodyPr/>
        <a:lstStyle/>
        <a:p>
          <a:endParaRPr lang="en-IN"/>
        </a:p>
      </dgm:t>
    </dgm:pt>
    <dgm:pt modelId="{832E5BED-9C2E-4C1F-978C-D1CCBD137DDE}">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Splitter</a:t>
          </a:r>
        </a:p>
      </dgm:t>
    </dgm:pt>
    <dgm:pt modelId="{0906B3D5-7702-45A5-821E-3DE53A99964F}" type="parTrans" cxnId="{85FFEBBC-78CF-4989-B26F-5991DE762FAD}">
      <dgm:prSet/>
      <dgm:spPr/>
      <dgm:t>
        <a:bodyPr/>
        <a:lstStyle/>
        <a:p>
          <a:endParaRPr lang="en-IN"/>
        </a:p>
      </dgm:t>
    </dgm:pt>
    <dgm:pt modelId="{9D8C9E2E-1806-4AB2-8929-4100A5B6AD86}" type="sibTrans" cxnId="{85FFEBBC-78CF-4989-B26F-5991DE762FAD}">
      <dgm:prSet/>
      <dgm:spPr/>
      <dgm:t>
        <a:bodyPr/>
        <a:lstStyle/>
        <a:p>
          <a:endParaRPr lang="en-IN"/>
        </a:p>
      </dgm:t>
    </dgm:pt>
    <dgm:pt modelId="{AF726D77-0256-4F85-8D5D-F837B7F2696C}">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Filter</a:t>
          </a:r>
        </a:p>
      </dgm:t>
    </dgm:pt>
    <dgm:pt modelId="{DF835355-EA72-4627-AD5A-EF1138E8A97C}" type="parTrans" cxnId="{1B3950E8-379E-4A3F-BA80-964E6A2F7498}">
      <dgm:prSet/>
      <dgm:spPr/>
      <dgm:t>
        <a:bodyPr/>
        <a:lstStyle/>
        <a:p>
          <a:endParaRPr lang="en-IN"/>
        </a:p>
      </dgm:t>
    </dgm:pt>
    <dgm:pt modelId="{AEC34C01-C511-43C8-B720-0B346EDB1F64}" type="sibTrans" cxnId="{1B3950E8-379E-4A3F-BA80-964E6A2F7498}">
      <dgm:prSet/>
      <dgm:spPr/>
      <dgm:t>
        <a:bodyPr/>
        <a:lstStyle/>
        <a:p>
          <a:endParaRPr lang="en-IN"/>
        </a:p>
      </dgm:t>
    </dgm:pt>
    <dgm:pt modelId="{FD31A1FC-699E-412E-B726-B831CC1C285F}">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Attenuator</a:t>
          </a:r>
        </a:p>
      </dgm:t>
    </dgm:pt>
    <dgm:pt modelId="{1FD7EFC7-A6CF-4799-BFE7-176E4BC7FADA}" type="parTrans" cxnId="{33232325-FAD1-48B5-AF1E-82AB1A71337D}">
      <dgm:prSet/>
      <dgm:spPr/>
      <dgm:t>
        <a:bodyPr/>
        <a:lstStyle/>
        <a:p>
          <a:endParaRPr lang="en-IN"/>
        </a:p>
      </dgm:t>
    </dgm:pt>
    <dgm:pt modelId="{B731A248-D2BA-4228-B0A1-FF1FD3654E3A}" type="sibTrans" cxnId="{33232325-FAD1-48B5-AF1E-82AB1A71337D}">
      <dgm:prSet/>
      <dgm:spPr/>
      <dgm:t>
        <a:bodyPr/>
        <a:lstStyle/>
        <a:p>
          <a:endParaRPr lang="en-IN"/>
        </a:p>
      </dgm:t>
    </dgm:pt>
    <dgm:pt modelId="{E640A399-6394-4BF3-85AC-70BF81623AE9}">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Amplifier</a:t>
          </a:r>
        </a:p>
      </dgm:t>
    </dgm:pt>
    <dgm:pt modelId="{89EFB797-6F9A-4578-9E3F-FF531945D3B3}" type="parTrans" cxnId="{096520C4-FF6B-43DB-BAB3-D4EA77C4CBAA}">
      <dgm:prSet/>
      <dgm:spPr/>
      <dgm:t>
        <a:bodyPr/>
        <a:lstStyle/>
        <a:p>
          <a:endParaRPr lang="en-IN"/>
        </a:p>
      </dgm:t>
    </dgm:pt>
    <dgm:pt modelId="{A24BBE5F-7E4E-4363-BD9C-42DDAEACB1CD}" type="sibTrans" cxnId="{096520C4-FF6B-43DB-BAB3-D4EA77C4CBAA}">
      <dgm:prSet/>
      <dgm:spPr/>
      <dgm:t>
        <a:bodyPr/>
        <a:lstStyle/>
        <a:p>
          <a:endParaRPr lang="en-IN"/>
        </a:p>
      </dgm:t>
    </dgm:pt>
    <dgm:pt modelId="{A99D5FD3-51B2-4B49-83EF-D901906003B6}">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Insertion Loss</a:t>
          </a:r>
        </a:p>
      </dgm:t>
    </dgm:pt>
    <dgm:pt modelId="{1BC08217-0ADB-479A-A1B9-AB7E8B13D81A}" type="parTrans" cxnId="{5DD03AE8-3CE2-4268-9DB2-5F2A5A93667A}">
      <dgm:prSet/>
      <dgm:spPr/>
      <dgm:t>
        <a:bodyPr/>
        <a:lstStyle/>
        <a:p>
          <a:endParaRPr lang="en-IN"/>
        </a:p>
      </dgm:t>
    </dgm:pt>
    <dgm:pt modelId="{C8E41DA2-6CC6-4F42-8DD0-815EB1A2A18C}" type="sibTrans" cxnId="{5DD03AE8-3CE2-4268-9DB2-5F2A5A93667A}">
      <dgm:prSet/>
      <dgm:spPr/>
      <dgm:t>
        <a:bodyPr/>
        <a:lstStyle/>
        <a:p>
          <a:endParaRPr lang="en-IN"/>
        </a:p>
      </dgm:t>
    </dgm:pt>
    <dgm:pt modelId="{00B6A306-F49F-4A16-81F6-B465C32893FF}">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Gain</a:t>
          </a:r>
        </a:p>
      </dgm:t>
    </dgm:pt>
    <dgm:pt modelId="{E0034348-9B60-4E86-98D2-E63E4A443E64}" type="parTrans" cxnId="{096EDFD0-8727-4018-858F-0D307BDEB40D}">
      <dgm:prSet/>
      <dgm:spPr/>
      <dgm:t>
        <a:bodyPr/>
        <a:lstStyle/>
        <a:p>
          <a:endParaRPr lang="en-IN"/>
        </a:p>
      </dgm:t>
    </dgm:pt>
    <dgm:pt modelId="{58EFE0D8-F646-4C6A-B82F-AD79ED01F7FE}" type="sibTrans" cxnId="{096EDFD0-8727-4018-858F-0D307BDEB40D}">
      <dgm:prSet/>
      <dgm:spPr/>
      <dgm:t>
        <a:bodyPr/>
        <a:lstStyle/>
        <a:p>
          <a:endParaRPr lang="en-IN"/>
        </a:p>
      </dgm:t>
    </dgm:pt>
    <dgm:pt modelId="{54498578-437A-45EB-A5B5-C348E0B26B08}">
      <dgm:prSet phldrT="[Text]" custT="1"/>
      <dgm:spPr/>
      <dgm:t>
        <a:bodyPr>
          <a:scene3d>
            <a:camera prst="orthographicFront"/>
            <a:lightRig rig="soft" dir="t">
              <a:rot lat="0" lon="0" rev="15600000"/>
            </a:lightRig>
          </a:scene3d>
          <a:sp3d extrusionH="57150" prstMaterial="softEdge">
            <a:bevelT w="25400" h="38100"/>
          </a:sp3d>
        </a:bodyPr>
        <a:lstStyle/>
        <a:p>
          <a:r>
            <a:rPr lang="en-IN" sz="1800" b="1" cap="none" spc="0" dirty="0">
              <a:ln/>
              <a:solidFill>
                <a:srgbClr val="0070C0"/>
              </a:solidFill>
              <a:effectLst/>
            </a:rPr>
            <a:t>Receiver</a:t>
          </a:r>
        </a:p>
      </dgm:t>
    </dgm:pt>
    <dgm:pt modelId="{9786CE7B-6057-41E9-8FED-90F99707D44C}" type="parTrans" cxnId="{8812E721-C8F8-47E3-99C1-3F6C87AC2CD9}">
      <dgm:prSet/>
      <dgm:spPr/>
      <dgm:t>
        <a:bodyPr/>
        <a:lstStyle/>
        <a:p>
          <a:endParaRPr lang="en-IN"/>
        </a:p>
      </dgm:t>
    </dgm:pt>
    <dgm:pt modelId="{360BBD47-70B6-4D79-ABC5-F913F8CF7987}" type="sibTrans" cxnId="{8812E721-C8F8-47E3-99C1-3F6C87AC2CD9}">
      <dgm:prSet/>
      <dgm:spPr/>
      <dgm:t>
        <a:bodyPr/>
        <a:lstStyle/>
        <a:p>
          <a:endParaRPr lang="en-IN"/>
        </a:p>
      </dgm:t>
    </dgm:pt>
    <dgm:pt modelId="{A8F605DF-D5A0-43EF-8924-DD2E21A457A8}">
      <dgm:prSet phldrT="[Text]"/>
      <dgm:spPr>
        <a:solidFill>
          <a:srgbClr val="00B05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P(SEN), P(SAT), Rise Time</a:t>
          </a:r>
        </a:p>
      </dgm:t>
    </dgm:pt>
    <dgm:pt modelId="{837CD9A6-0922-4938-B684-81A44622B06C}" type="parTrans" cxnId="{CFDD35F1-1380-453A-B690-47CC08CEFBBA}">
      <dgm:prSet/>
      <dgm:spPr/>
      <dgm:t>
        <a:bodyPr/>
        <a:lstStyle/>
        <a:p>
          <a:endParaRPr lang="en-IN"/>
        </a:p>
      </dgm:t>
    </dgm:pt>
    <dgm:pt modelId="{E4484CD0-3BC5-4743-A9E1-7C8813F932E8}" type="sibTrans" cxnId="{CFDD35F1-1380-453A-B690-47CC08CEFBBA}">
      <dgm:prSet/>
      <dgm:spPr/>
      <dgm:t>
        <a:bodyPr/>
        <a:lstStyle/>
        <a:p>
          <a:endParaRPr lang="en-IN"/>
        </a:p>
      </dgm:t>
    </dgm:pt>
    <dgm:pt modelId="{28FD8E6B-C7C9-410C-91B1-ADE321BDC63D}" type="pres">
      <dgm:prSet presAssocID="{7F6FB609-51A3-457C-9A92-AE793E2D1111}" presName="Name0" presStyleCnt="0">
        <dgm:presLayoutVars>
          <dgm:dir/>
          <dgm:animLvl val="lvl"/>
          <dgm:resizeHandles val="exact"/>
        </dgm:presLayoutVars>
      </dgm:prSet>
      <dgm:spPr/>
    </dgm:pt>
    <dgm:pt modelId="{106FD15F-85D3-43CE-940C-36605B293994}" type="pres">
      <dgm:prSet presAssocID="{5F9504FA-CD29-40F6-8AB4-6D14C23BD210}" presName="linNode" presStyleCnt="0"/>
      <dgm:spPr/>
    </dgm:pt>
    <dgm:pt modelId="{0788E764-A0EE-4F7F-A9B7-D2BFD28BE208}" type="pres">
      <dgm:prSet presAssocID="{5F9504FA-CD29-40F6-8AB4-6D14C23BD210}" presName="parTx" presStyleLbl="revTx" presStyleIdx="0" presStyleCnt="5">
        <dgm:presLayoutVars>
          <dgm:chMax val="1"/>
          <dgm:bulletEnabled val="1"/>
        </dgm:presLayoutVars>
      </dgm:prSet>
      <dgm:spPr/>
    </dgm:pt>
    <dgm:pt modelId="{CF9EBE17-85E2-4784-81B5-D820A82E7BCE}" type="pres">
      <dgm:prSet presAssocID="{5F9504FA-CD29-40F6-8AB4-6D14C23BD210}" presName="bracket" presStyleLbl="parChTrans1D1" presStyleIdx="0" presStyleCnt="5"/>
      <dgm:spPr/>
    </dgm:pt>
    <dgm:pt modelId="{076E011C-8F26-4D50-B9F0-3C94AC59B0E9}" type="pres">
      <dgm:prSet presAssocID="{5F9504FA-CD29-40F6-8AB4-6D14C23BD210}" presName="spH" presStyleCnt="0"/>
      <dgm:spPr/>
    </dgm:pt>
    <dgm:pt modelId="{DAEA12FC-FD86-4B71-B2E2-1DA64DD995C3}" type="pres">
      <dgm:prSet presAssocID="{5F9504FA-CD29-40F6-8AB4-6D14C23BD210}" presName="desTx" presStyleLbl="node1" presStyleIdx="0" presStyleCnt="5">
        <dgm:presLayoutVars>
          <dgm:bulletEnabled val="1"/>
        </dgm:presLayoutVars>
      </dgm:prSet>
      <dgm:spPr/>
    </dgm:pt>
    <dgm:pt modelId="{C67119E3-E04E-4721-9773-53B5644AB23C}" type="pres">
      <dgm:prSet presAssocID="{2CA24B73-57D6-4EEC-9772-F09900CAA025}" presName="spV" presStyleCnt="0"/>
      <dgm:spPr/>
    </dgm:pt>
    <dgm:pt modelId="{8D0C805E-F57C-4345-B0EA-44109D2BEB7A}" type="pres">
      <dgm:prSet presAssocID="{C89558AE-B17C-403D-9793-CFED8BE85280}" presName="linNode" presStyleCnt="0"/>
      <dgm:spPr/>
    </dgm:pt>
    <dgm:pt modelId="{82E42757-6E08-495A-BEAC-1D3906F4F139}" type="pres">
      <dgm:prSet presAssocID="{C89558AE-B17C-403D-9793-CFED8BE85280}" presName="parTx" presStyleLbl="revTx" presStyleIdx="1" presStyleCnt="5">
        <dgm:presLayoutVars>
          <dgm:chMax val="1"/>
          <dgm:bulletEnabled val="1"/>
        </dgm:presLayoutVars>
      </dgm:prSet>
      <dgm:spPr/>
    </dgm:pt>
    <dgm:pt modelId="{A2E74E2D-58F0-4190-976D-AB788D2BB1BE}" type="pres">
      <dgm:prSet presAssocID="{C89558AE-B17C-403D-9793-CFED8BE85280}" presName="bracket" presStyleLbl="parChTrans1D1" presStyleIdx="1" presStyleCnt="5"/>
      <dgm:spPr/>
    </dgm:pt>
    <dgm:pt modelId="{433904F0-909E-410B-B6AE-EE644F6D4994}" type="pres">
      <dgm:prSet presAssocID="{C89558AE-B17C-403D-9793-CFED8BE85280}" presName="spH" presStyleCnt="0"/>
      <dgm:spPr/>
    </dgm:pt>
    <dgm:pt modelId="{07178EAF-77CE-4846-A29F-51548EA99CB7}" type="pres">
      <dgm:prSet presAssocID="{C89558AE-B17C-403D-9793-CFED8BE85280}" presName="desTx" presStyleLbl="node1" presStyleIdx="1" presStyleCnt="5">
        <dgm:presLayoutVars>
          <dgm:bulletEnabled val="1"/>
        </dgm:presLayoutVars>
      </dgm:prSet>
      <dgm:spPr/>
    </dgm:pt>
    <dgm:pt modelId="{0121BBC9-E464-4A8E-A680-1DB2BB9F36F4}" type="pres">
      <dgm:prSet presAssocID="{F77F84F9-6BF7-4CDF-96FB-2AAA7A938265}" presName="spV" presStyleCnt="0"/>
      <dgm:spPr/>
    </dgm:pt>
    <dgm:pt modelId="{9FFE0BCD-35D3-4A73-8EB5-C8CCB7794C5B}" type="pres">
      <dgm:prSet presAssocID="{C5457A22-3A68-4174-87D0-DFFA2BAFC192}" presName="linNode" presStyleCnt="0"/>
      <dgm:spPr/>
    </dgm:pt>
    <dgm:pt modelId="{56CE8D95-051C-4FCB-B548-52AB6AD59C61}" type="pres">
      <dgm:prSet presAssocID="{C5457A22-3A68-4174-87D0-DFFA2BAFC192}" presName="parTx" presStyleLbl="revTx" presStyleIdx="2" presStyleCnt="5">
        <dgm:presLayoutVars>
          <dgm:chMax val="1"/>
          <dgm:bulletEnabled val="1"/>
        </dgm:presLayoutVars>
      </dgm:prSet>
      <dgm:spPr/>
    </dgm:pt>
    <dgm:pt modelId="{C9605853-1C5D-421F-A818-E54104A4072E}" type="pres">
      <dgm:prSet presAssocID="{C5457A22-3A68-4174-87D0-DFFA2BAFC192}" presName="bracket" presStyleLbl="parChTrans1D1" presStyleIdx="2" presStyleCnt="5"/>
      <dgm:spPr/>
    </dgm:pt>
    <dgm:pt modelId="{387C71BE-0E18-40D2-845F-62016F53085B}" type="pres">
      <dgm:prSet presAssocID="{C5457A22-3A68-4174-87D0-DFFA2BAFC192}" presName="spH" presStyleCnt="0"/>
      <dgm:spPr/>
    </dgm:pt>
    <dgm:pt modelId="{60B7C159-46B7-41E7-B4A8-C1A4BFE62BA3}" type="pres">
      <dgm:prSet presAssocID="{C5457A22-3A68-4174-87D0-DFFA2BAFC192}" presName="desTx" presStyleLbl="node1" presStyleIdx="2" presStyleCnt="5" custLinFactNeighborY="-2057">
        <dgm:presLayoutVars>
          <dgm:bulletEnabled val="1"/>
        </dgm:presLayoutVars>
      </dgm:prSet>
      <dgm:spPr/>
    </dgm:pt>
    <dgm:pt modelId="{1AC0DED3-2D9C-4947-BB7F-8E979F2E52F0}" type="pres">
      <dgm:prSet presAssocID="{278E17A2-BD0A-4CE8-8B1E-54A1B86EE44C}" presName="spV" presStyleCnt="0"/>
      <dgm:spPr/>
    </dgm:pt>
    <dgm:pt modelId="{4C618878-7722-44AA-AE93-EFCFD05896A8}" type="pres">
      <dgm:prSet presAssocID="{3C1D4897-A54E-4B6C-B6E5-04A059A05635}" presName="linNode" presStyleCnt="0"/>
      <dgm:spPr/>
    </dgm:pt>
    <dgm:pt modelId="{08141F46-5AB6-42F3-83C6-B612598A2A69}" type="pres">
      <dgm:prSet presAssocID="{3C1D4897-A54E-4B6C-B6E5-04A059A05635}" presName="parTx" presStyleLbl="revTx" presStyleIdx="3" presStyleCnt="5">
        <dgm:presLayoutVars>
          <dgm:chMax val="1"/>
          <dgm:bulletEnabled val="1"/>
        </dgm:presLayoutVars>
      </dgm:prSet>
      <dgm:spPr/>
    </dgm:pt>
    <dgm:pt modelId="{9591501B-84EF-4686-BA1E-A357ED6E227D}" type="pres">
      <dgm:prSet presAssocID="{3C1D4897-A54E-4B6C-B6E5-04A059A05635}" presName="bracket" presStyleLbl="parChTrans1D1" presStyleIdx="3" presStyleCnt="5"/>
      <dgm:spPr/>
    </dgm:pt>
    <dgm:pt modelId="{DBB191EA-8D96-40D8-B354-B581E2703DEB}" type="pres">
      <dgm:prSet presAssocID="{3C1D4897-A54E-4B6C-B6E5-04A059A05635}" presName="spH" presStyleCnt="0"/>
      <dgm:spPr/>
    </dgm:pt>
    <dgm:pt modelId="{53F43F74-DE02-4766-B2FD-EC44422843A9}" type="pres">
      <dgm:prSet presAssocID="{3C1D4897-A54E-4B6C-B6E5-04A059A05635}" presName="desTx" presStyleLbl="node1" presStyleIdx="3" presStyleCnt="5">
        <dgm:presLayoutVars>
          <dgm:bulletEnabled val="1"/>
        </dgm:presLayoutVars>
      </dgm:prSet>
      <dgm:spPr/>
    </dgm:pt>
    <dgm:pt modelId="{0FF61447-138D-413E-8CCE-15114E64CDAC}" type="pres">
      <dgm:prSet presAssocID="{CF459FA5-22CA-4EFB-88FA-5B8F2558F8A1}" presName="spV" presStyleCnt="0"/>
      <dgm:spPr/>
    </dgm:pt>
    <dgm:pt modelId="{709407F3-F612-4AB2-BDD9-BFF66F0AC26D}" type="pres">
      <dgm:prSet presAssocID="{54498578-437A-45EB-A5B5-C348E0B26B08}" presName="linNode" presStyleCnt="0"/>
      <dgm:spPr/>
    </dgm:pt>
    <dgm:pt modelId="{969476F9-7409-46AE-AB24-65091ACC6B24}" type="pres">
      <dgm:prSet presAssocID="{54498578-437A-45EB-A5B5-C348E0B26B08}" presName="parTx" presStyleLbl="revTx" presStyleIdx="4" presStyleCnt="5">
        <dgm:presLayoutVars>
          <dgm:chMax val="1"/>
          <dgm:bulletEnabled val="1"/>
        </dgm:presLayoutVars>
      </dgm:prSet>
      <dgm:spPr/>
    </dgm:pt>
    <dgm:pt modelId="{BB5C2AEE-8C9C-41CF-993D-9177576887C3}" type="pres">
      <dgm:prSet presAssocID="{54498578-437A-45EB-A5B5-C348E0B26B08}" presName="bracket" presStyleLbl="parChTrans1D1" presStyleIdx="4" presStyleCnt="5"/>
      <dgm:spPr/>
    </dgm:pt>
    <dgm:pt modelId="{E8E53CA9-CCDF-4A7F-8319-EF86044BB02E}" type="pres">
      <dgm:prSet presAssocID="{54498578-437A-45EB-A5B5-C348E0B26B08}" presName="spH" presStyleCnt="0"/>
      <dgm:spPr/>
    </dgm:pt>
    <dgm:pt modelId="{5F13F2D9-6DD2-408D-87FD-AD21294B364C}" type="pres">
      <dgm:prSet presAssocID="{54498578-437A-45EB-A5B5-C348E0B26B08}" presName="desTx" presStyleLbl="node1" presStyleIdx="4" presStyleCnt="5">
        <dgm:presLayoutVars>
          <dgm:bulletEnabled val="1"/>
        </dgm:presLayoutVars>
      </dgm:prSet>
      <dgm:spPr/>
    </dgm:pt>
  </dgm:ptLst>
  <dgm:cxnLst>
    <dgm:cxn modelId="{2E112C11-B31A-46AC-99ED-C57827F4F3FF}" srcId="{C89558AE-B17C-403D-9793-CFED8BE85280}" destId="{162E8219-0C4A-421D-9B28-639A58408CB2}" srcOrd="1" destOrd="0" parTransId="{7AF30DA1-D03B-4BEC-9F3E-3E5A4FA4B045}" sibTransId="{9475147A-CCD5-441F-BDA1-3195D8F270B2}"/>
    <dgm:cxn modelId="{8D577213-D87D-495F-B9F1-166EDEC28002}" type="presOf" srcId="{FD31A1FC-699E-412E-B726-B831CC1C285F}" destId="{53F43F74-DE02-4766-B2FD-EC44422843A9}" srcOrd="0" destOrd="2" presId="urn:diagrams.loki3.com/BracketList"/>
    <dgm:cxn modelId="{B2707E13-EC12-4A7C-99D7-E96788D0CF2F}" srcId="{7F6FB609-51A3-457C-9A92-AE793E2D1111}" destId="{C5457A22-3A68-4174-87D0-DFFA2BAFC192}" srcOrd="2" destOrd="0" parTransId="{85420BEF-66ED-4397-BA80-409F8C1166CF}" sibTransId="{278E17A2-BD0A-4CE8-8B1E-54A1B86EE44C}"/>
    <dgm:cxn modelId="{B74CBD1D-3A0F-4A71-9967-27D6D864D309}" type="presOf" srcId="{778953CE-3BBB-478C-911D-094CDC3688C9}" destId="{DAEA12FC-FD86-4B71-B2E2-1DA64DD995C3}" srcOrd="0" destOrd="1" presId="urn:diagrams.loki3.com/BracketList"/>
    <dgm:cxn modelId="{69BC7720-6C80-49BF-91F7-DE62C87B525F}" type="presOf" srcId="{7F6FB609-51A3-457C-9A92-AE793E2D1111}" destId="{28FD8E6B-C7C9-410C-91B1-ADE321BDC63D}" srcOrd="0" destOrd="0" presId="urn:diagrams.loki3.com/BracketList"/>
    <dgm:cxn modelId="{8812E721-C8F8-47E3-99C1-3F6C87AC2CD9}" srcId="{7F6FB609-51A3-457C-9A92-AE793E2D1111}" destId="{54498578-437A-45EB-A5B5-C348E0B26B08}" srcOrd="4" destOrd="0" parTransId="{9786CE7B-6057-41E9-8FED-90F99707D44C}" sibTransId="{360BBD47-70B6-4D79-ABC5-F913F8CF7987}"/>
    <dgm:cxn modelId="{33232325-FAD1-48B5-AF1E-82AB1A71337D}" srcId="{3C1D4897-A54E-4B6C-B6E5-04A059A05635}" destId="{FD31A1FC-699E-412E-B726-B831CC1C285F}" srcOrd="2" destOrd="0" parTransId="{1FD7EFC7-A6CF-4799-BFE7-176E4BC7FADA}" sibTransId="{B731A248-D2BA-4228-B0A1-FF1FD3654E3A}"/>
    <dgm:cxn modelId="{D3DB412B-B75F-443D-A150-38B875603730}" type="presOf" srcId="{5F9504FA-CD29-40F6-8AB4-6D14C23BD210}" destId="{0788E764-A0EE-4F7F-A9B7-D2BFD28BE208}" srcOrd="0" destOrd="0" presId="urn:diagrams.loki3.com/BracketList"/>
    <dgm:cxn modelId="{49ED4C38-6247-44C7-B673-A164388EF0FA}" type="presOf" srcId="{54498578-437A-45EB-A5B5-C348E0B26B08}" destId="{969476F9-7409-46AE-AB24-65091ACC6B24}" srcOrd="0" destOrd="0" presId="urn:diagrams.loki3.com/BracketList"/>
    <dgm:cxn modelId="{DF595E3A-2D0C-4FFE-BC88-F3B65D18FF13}" srcId="{5F9504FA-CD29-40F6-8AB4-6D14C23BD210}" destId="{D259AA9B-2B5F-42D5-8A26-E0A9C909F4AF}" srcOrd="3" destOrd="0" parTransId="{6B6A2608-24D7-4A0A-AF28-7376C3CC7045}" sibTransId="{47D46160-6D83-4C64-9C62-B1E769249851}"/>
    <dgm:cxn modelId="{E7AFB45C-B550-4A9D-97D6-AFA76547FF6B}" type="presOf" srcId="{3C1D4897-A54E-4B6C-B6E5-04A059A05635}" destId="{08141F46-5AB6-42F3-83C6-B612598A2A69}" srcOrd="0" destOrd="0" presId="urn:diagrams.loki3.com/BracketList"/>
    <dgm:cxn modelId="{F98BC663-B938-43D4-9A2D-A6DB60B712C4}" srcId="{5F9504FA-CD29-40F6-8AB4-6D14C23BD210}" destId="{CC231519-DA86-4874-985D-C8F83E6B03C7}" srcOrd="4" destOrd="0" parTransId="{819A2C9C-F5B4-483C-B771-96795E973E59}" sibTransId="{2E1F4553-3E05-4C14-A880-F1977FC30C2C}"/>
    <dgm:cxn modelId="{44051644-80FF-4CDD-8AC6-E4FE23BE4082}" srcId="{C89558AE-B17C-403D-9793-CFED8BE85280}" destId="{E6C2431D-225F-4F12-9896-C229073F8405}" srcOrd="2" destOrd="0" parTransId="{77A7F259-C427-414A-AE22-1E8669262E45}" sibTransId="{ED0916FD-2327-4B04-93B5-782E4E24ED16}"/>
    <dgm:cxn modelId="{FDAA5F67-0182-47B2-A10D-AC1790BDAAEA}" type="presOf" srcId="{C89558AE-B17C-403D-9793-CFED8BE85280}" destId="{82E42757-6E08-495A-BEAC-1D3906F4F139}" srcOrd="0" destOrd="0" presId="urn:diagrams.loki3.com/BracketList"/>
    <dgm:cxn modelId="{771F246D-EBDB-4086-8489-C38E27082C90}" type="presOf" srcId="{BE8BCD70-3E6C-4C25-97F9-BF0575E1EB07}" destId="{60B7C159-46B7-41E7-B4A8-C1A4BFE62BA3}" srcOrd="0" destOrd="3" presId="urn:diagrams.loki3.com/BracketList"/>
    <dgm:cxn modelId="{015ACF6E-5F1A-41D8-8632-A463747C2A2A}" type="presOf" srcId="{A4674F82-74DE-41D9-9F83-812D7DA802CB}" destId="{07178EAF-77CE-4846-A29F-51548EA99CB7}" srcOrd="0" destOrd="3" presId="urn:diagrams.loki3.com/BracketList"/>
    <dgm:cxn modelId="{27455D6F-45EB-407B-8732-12647A63EE99}" srcId="{5F9504FA-CD29-40F6-8AB4-6D14C23BD210}" destId="{E5BCEF6C-AD0A-499D-91AB-B6F0D03A28BA}" srcOrd="5" destOrd="0" parTransId="{B092388A-1FAE-41B8-86E3-3836A8648F89}" sibTransId="{E742C5D7-5319-4C00-AC3C-B35E0D2B6177}"/>
    <dgm:cxn modelId="{D51F2975-0DCD-4508-94D0-EC087B2F50D9}" type="presOf" srcId="{EF93D4BB-BCD5-49D1-917D-D290660F3FA6}" destId="{DAEA12FC-FD86-4B71-B2E2-1DA64DD995C3}" srcOrd="0" destOrd="2" presId="urn:diagrams.loki3.com/BracketList"/>
    <dgm:cxn modelId="{726C2975-4106-4A39-8461-F57C6864DA81}" srcId="{5F9504FA-CD29-40F6-8AB4-6D14C23BD210}" destId="{EF93D4BB-BCD5-49D1-917D-D290660F3FA6}" srcOrd="2" destOrd="0" parTransId="{9B3E504B-ADD0-4E45-B09D-B6598C554AB9}" sibTransId="{EEF13E0C-5E0D-4A96-B050-393E586D9A8A}"/>
    <dgm:cxn modelId="{09C82356-FF9B-4C4E-90DB-7F011116D620}" srcId="{C5457A22-3A68-4174-87D0-DFFA2BAFC192}" destId="{7E95C4BD-A866-4B99-B49D-C4303C888FD6}" srcOrd="1" destOrd="0" parTransId="{BC489B91-0F82-4299-8AFB-ED0E30F9EED3}" sibTransId="{D4D540BB-3FA7-427F-8003-DEE650AB6F9B}"/>
    <dgm:cxn modelId="{11507984-D9F9-4B07-B966-1AB3CFE160B0}" srcId="{C5457A22-3A68-4174-87D0-DFFA2BAFC192}" destId="{A60338AB-934B-45D3-AE69-4C9A20C8013C}" srcOrd="2" destOrd="0" parTransId="{D6779E1A-76AA-49DA-8502-FDE8BA69B17C}" sibTransId="{DCC867F5-90AD-47D1-9931-0176518027F3}"/>
    <dgm:cxn modelId="{59244985-D302-4419-B752-15B0A264D456}" srcId="{C5457A22-3A68-4174-87D0-DFFA2BAFC192}" destId="{BE8BCD70-3E6C-4C25-97F9-BF0575E1EB07}" srcOrd="3" destOrd="0" parTransId="{A822DF59-2E1D-4AD1-ADD4-0B6D6BC24AF9}" sibTransId="{7ABABB45-9921-47F6-BEE2-B613A7EE9344}"/>
    <dgm:cxn modelId="{B6B60B86-E947-401D-A0F6-FC112830AE3E}" type="presOf" srcId="{162E8219-0C4A-421D-9B28-639A58408CB2}" destId="{07178EAF-77CE-4846-A29F-51548EA99CB7}" srcOrd="0" destOrd="1" presId="urn:diagrams.loki3.com/BracketList"/>
    <dgm:cxn modelId="{512D0387-6E03-4AAA-9501-70D53841E0B2}" type="presOf" srcId="{D259AA9B-2B5F-42D5-8A26-E0A9C909F4AF}" destId="{DAEA12FC-FD86-4B71-B2E2-1DA64DD995C3}" srcOrd="0" destOrd="3" presId="urn:diagrams.loki3.com/BracketList"/>
    <dgm:cxn modelId="{C560608A-D81A-4CAC-B1F9-BA7817378CD8}" type="presOf" srcId="{E5BCEF6C-AD0A-499D-91AB-B6F0D03A28BA}" destId="{DAEA12FC-FD86-4B71-B2E2-1DA64DD995C3}" srcOrd="0" destOrd="5" presId="urn:diagrams.loki3.com/BracketList"/>
    <dgm:cxn modelId="{6B16F88D-786D-43CC-9A00-3C75FCD0E98F}" srcId="{5F9504FA-CD29-40F6-8AB4-6D14C23BD210}" destId="{CAE70B03-953A-41C3-B038-99C9F0D02847}" srcOrd="0" destOrd="0" parTransId="{5A30F332-BF01-4DE8-99EE-541579172CC0}" sibTransId="{D5DE2731-8519-461E-8185-2BC7053434CA}"/>
    <dgm:cxn modelId="{A0C2ED90-3AF2-48B8-B1F6-C5986ABD2CB4}" type="presOf" srcId="{C5457A22-3A68-4174-87D0-DFFA2BAFC192}" destId="{56CE8D95-051C-4FCB-B548-52AB6AD59C61}" srcOrd="0" destOrd="0" presId="urn:diagrams.loki3.com/BracketList"/>
    <dgm:cxn modelId="{F163D695-5397-40A9-9DC8-67D5A692DDC9}" type="presOf" srcId="{7E95C4BD-A866-4B99-B49D-C4303C888FD6}" destId="{60B7C159-46B7-41E7-B4A8-C1A4BFE62BA3}" srcOrd="0" destOrd="1" presId="urn:diagrams.loki3.com/BracketList"/>
    <dgm:cxn modelId="{209A17A1-1F25-4A45-811F-88AB5BB23561}" type="presOf" srcId="{E6C2431D-225F-4F12-9896-C229073F8405}" destId="{07178EAF-77CE-4846-A29F-51548EA99CB7}" srcOrd="0" destOrd="2" presId="urn:diagrams.loki3.com/BracketList"/>
    <dgm:cxn modelId="{BC5AEBA7-F890-4032-9B58-55B24437C556}" type="presOf" srcId="{832E5BED-9C2E-4C1F-978C-D1CCBD137DDE}" destId="{53F43F74-DE02-4766-B2FD-EC44422843A9}" srcOrd="0" destOrd="0" presId="urn:diagrams.loki3.com/BracketList"/>
    <dgm:cxn modelId="{F66EF7A8-C508-4288-B5E1-3540BBE8EDB1}" type="presOf" srcId="{A8F605DF-D5A0-43EF-8924-DD2E21A457A8}" destId="{5F13F2D9-6DD2-408D-87FD-AD21294B364C}" srcOrd="0" destOrd="0" presId="urn:diagrams.loki3.com/BracketList"/>
    <dgm:cxn modelId="{099BC9AC-A5B6-444D-9037-26E83CEBD7B8}" srcId="{C89558AE-B17C-403D-9793-CFED8BE85280}" destId="{A4674F82-74DE-41D9-9F83-812D7DA802CB}" srcOrd="3" destOrd="0" parTransId="{66231909-0919-4419-9565-B1C9517D4BA9}" sibTransId="{20699A34-205D-4C0D-87EB-97F6BF7F9629}"/>
    <dgm:cxn modelId="{85FFEBBC-78CF-4989-B26F-5991DE762FAD}" srcId="{3C1D4897-A54E-4B6C-B6E5-04A059A05635}" destId="{832E5BED-9C2E-4C1F-978C-D1CCBD137DDE}" srcOrd="0" destOrd="0" parTransId="{0906B3D5-7702-45A5-821E-3DE53A99964F}" sibTransId="{9D8C9E2E-1806-4AB2-8929-4100A5B6AD86}"/>
    <dgm:cxn modelId="{1F77C5BE-6C54-4E5F-8587-C802F8AB8D06}" type="presOf" srcId="{A60338AB-934B-45D3-AE69-4C9A20C8013C}" destId="{60B7C159-46B7-41E7-B4A8-C1A4BFE62BA3}" srcOrd="0" destOrd="2" presId="urn:diagrams.loki3.com/BracketList"/>
    <dgm:cxn modelId="{76E588C0-23E8-4B86-AFB0-939AF8BB6F98}" srcId="{7F6FB609-51A3-457C-9A92-AE793E2D1111}" destId="{C89558AE-B17C-403D-9793-CFED8BE85280}" srcOrd="1" destOrd="0" parTransId="{36F3AA6E-DC9B-455D-B26B-64600B54C5CE}" sibTransId="{F77F84F9-6BF7-4CDF-96FB-2AAA7A938265}"/>
    <dgm:cxn modelId="{F074FFC1-9A89-48FC-9D9E-2F6658518863}" type="presOf" srcId="{E640A399-6394-4BF3-85AC-70BF81623AE9}" destId="{53F43F74-DE02-4766-B2FD-EC44422843A9}" srcOrd="0" destOrd="3" presId="urn:diagrams.loki3.com/BracketList"/>
    <dgm:cxn modelId="{096520C4-FF6B-43DB-BAB3-D4EA77C4CBAA}" srcId="{3C1D4897-A54E-4B6C-B6E5-04A059A05635}" destId="{E640A399-6394-4BF3-85AC-70BF81623AE9}" srcOrd="3" destOrd="0" parTransId="{89EFB797-6F9A-4578-9E3F-FF531945D3B3}" sibTransId="{A24BBE5F-7E4E-4363-BD9C-42DDAEACB1CD}"/>
    <dgm:cxn modelId="{423CD5C7-0A55-4290-99D5-FF3558B5EC5D}" type="presOf" srcId="{A99D5FD3-51B2-4B49-83EF-D901906003B6}" destId="{53F43F74-DE02-4766-B2FD-EC44422843A9}" srcOrd="0" destOrd="4" presId="urn:diagrams.loki3.com/BracketList"/>
    <dgm:cxn modelId="{906D9CCE-6327-41F4-ACEE-1B1E7CE20826}" type="presOf" srcId="{58D81293-087F-4F4C-8EE6-FEC5D662FAF9}" destId="{07178EAF-77CE-4846-A29F-51548EA99CB7}" srcOrd="0" destOrd="0" presId="urn:diagrams.loki3.com/BracketList"/>
    <dgm:cxn modelId="{096EDFD0-8727-4018-858F-0D307BDEB40D}" srcId="{3C1D4897-A54E-4B6C-B6E5-04A059A05635}" destId="{00B6A306-F49F-4A16-81F6-B465C32893FF}" srcOrd="5" destOrd="0" parTransId="{E0034348-9B60-4E86-98D2-E63E4A443E64}" sibTransId="{58EFE0D8-F646-4C6A-B82F-AD79ED01F7FE}"/>
    <dgm:cxn modelId="{3BECF8D7-44CF-44DA-87F6-6B404B37DD6F}" type="presOf" srcId="{66658B21-C0FA-4AF7-84C8-FAC060DF6E91}" destId="{60B7C159-46B7-41E7-B4A8-C1A4BFE62BA3}" srcOrd="0" destOrd="0" presId="urn:diagrams.loki3.com/BracketList"/>
    <dgm:cxn modelId="{235C35D8-CD29-4EC1-AB66-960536600B4B}" srcId="{7F6FB609-51A3-457C-9A92-AE793E2D1111}" destId="{5F9504FA-CD29-40F6-8AB4-6D14C23BD210}" srcOrd="0" destOrd="0" parTransId="{01881AE6-463B-4419-8C42-6CEA41234B82}" sibTransId="{2CA24B73-57D6-4EEC-9772-F09900CAA025}"/>
    <dgm:cxn modelId="{160AC1D9-F0F3-4108-B357-634C0529B9D8}" type="presOf" srcId="{00B6A306-F49F-4A16-81F6-B465C32893FF}" destId="{53F43F74-DE02-4766-B2FD-EC44422843A9}" srcOrd="0" destOrd="5" presId="urn:diagrams.loki3.com/BracketList"/>
    <dgm:cxn modelId="{AD5A7FDC-1702-45B3-965E-82C75F876CF0}" srcId="{5F9504FA-CD29-40F6-8AB4-6D14C23BD210}" destId="{778953CE-3BBB-478C-911D-094CDC3688C9}" srcOrd="1" destOrd="0" parTransId="{9706920C-23B8-4480-92B1-0F02A32B6CBA}" sibTransId="{23627A92-D931-424A-BD63-8116538F54A2}"/>
    <dgm:cxn modelId="{520DA5DC-F71C-47E7-AC4F-59E3CFB35409}" type="presOf" srcId="{CAE70B03-953A-41C3-B038-99C9F0D02847}" destId="{DAEA12FC-FD86-4B71-B2E2-1DA64DD995C3}" srcOrd="0" destOrd="0" presId="urn:diagrams.loki3.com/BracketList"/>
    <dgm:cxn modelId="{BCC323E6-B9E7-4EF8-B7B5-2A20E606B1A7}" srcId="{7F6FB609-51A3-457C-9A92-AE793E2D1111}" destId="{3C1D4897-A54E-4B6C-B6E5-04A059A05635}" srcOrd="3" destOrd="0" parTransId="{BC68F1A5-0936-419C-A85F-463B99EB1FDA}" sibTransId="{CF459FA5-22CA-4EFB-88FA-5B8F2558F8A1}"/>
    <dgm:cxn modelId="{5DD03AE8-3CE2-4268-9DB2-5F2A5A93667A}" srcId="{3C1D4897-A54E-4B6C-B6E5-04A059A05635}" destId="{A99D5FD3-51B2-4B49-83EF-D901906003B6}" srcOrd="4" destOrd="0" parTransId="{1BC08217-0ADB-479A-A1B9-AB7E8B13D81A}" sibTransId="{C8E41DA2-6CC6-4F42-8DD0-815EB1A2A18C}"/>
    <dgm:cxn modelId="{1B3950E8-379E-4A3F-BA80-964E6A2F7498}" srcId="{3C1D4897-A54E-4B6C-B6E5-04A059A05635}" destId="{AF726D77-0256-4F85-8D5D-F837B7F2696C}" srcOrd="1" destOrd="0" parTransId="{DF835355-EA72-4627-AD5A-EF1138E8A97C}" sibTransId="{AEC34C01-C511-43C8-B720-0B346EDB1F64}"/>
    <dgm:cxn modelId="{69F1FBED-BC5F-4792-8F51-9787D79AFDD5}" type="presOf" srcId="{AF726D77-0256-4F85-8D5D-F837B7F2696C}" destId="{53F43F74-DE02-4766-B2FD-EC44422843A9}" srcOrd="0" destOrd="1" presId="urn:diagrams.loki3.com/BracketList"/>
    <dgm:cxn modelId="{CFDD35F1-1380-453A-B690-47CC08CEFBBA}" srcId="{54498578-437A-45EB-A5B5-C348E0B26B08}" destId="{A8F605DF-D5A0-43EF-8924-DD2E21A457A8}" srcOrd="0" destOrd="0" parTransId="{837CD9A6-0922-4938-B684-81A44622B06C}" sibTransId="{E4484CD0-3BC5-4743-A9E1-7C8813F932E8}"/>
    <dgm:cxn modelId="{ED6412F3-17D6-4B54-9815-63BB0F414077}" srcId="{C89558AE-B17C-403D-9793-CFED8BE85280}" destId="{58D81293-087F-4F4C-8EE6-FEC5D662FAF9}" srcOrd="0" destOrd="0" parTransId="{6FC99BB6-3980-468F-B0D6-E6B6EB1BBAD3}" sibTransId="{FB5A0191-FC8C-4B0F-A87E-2D34A539D2C9}"/>
    <dgm:cxn modelId="{F45FA4F5-7558-4B11-85A5-BFD0FD6B90F2}" srcId="{C5457A22-3A68-4174-87D0-DFFA2BAFC192}" destId="{66658B21-C0FA-4AF7-84C8-FAC060DF6E91}" srcOrd="0" destOrd="0" parTransId="{57E5BFAA-25A2-4DC3-85FB-BD57939ECF1F}" sibTransId="{0BC73D83-57AD-4594-96BD-A97B5B9292C8}"/>
    <dgm:cxn modelId="{1EFE76F8-89BC-4C5B-BC5B-C6A15D3E1F92}" type="presOf" srcId="{CC231519-DA86-4874-985D-C8F83E6B03C7}" destId="{DAEA12FC-FD86-4B71-B2E2-1DA64DD995C3}" srcOrd="0" destOrd="4" presId="urn:diagrams.loki3.com/BracketList"/>
    <dgm:cxn modelId="{2787C04C-7895-4608-92F9-03FBFA8ABD18}" type="presParOf" srcId="{28FD8E6B-C7C9-410C-91B1-ADE321BDC63D}" destId="{106FD15F-85D3-43CE-940C-36605B293994}" srcOrd="0" destOrd="0" presId="urn:diagrams.loki3.com/BracketList"/>
    <dgm:cxn modelId="{950F0764-69D3-49FE-BBD2-38A7A879A4CB}" type="presParOf" srcId="{106FD15F-85D3-43CE-940C-36605B293994}" destId="{0788E764-A0EE-4F7F-A9B7-D2BFD28BE208}" srcOrd="0" destOrd="0" presId="urn:diagrams.loki3.com/BracketList"/>
    <dgm:cxn modelId="{601461B2-767B-47D4-B1CF-891E83571D2C}" type="presParOf" srcId="{106FD15F-85D3-43CE-940C-36605B293994}" destId="{CF9EBE17-85E2-4784-81B5-D820A82E7BCE}" srcOrd="1" destOrd="0" presId="urn:diagrams.loki3.com/BracketList"/>
    <dgm:cxn modelId="{4D06731D-F8B6-4CD7-B85E-A9EFB5CC26E8}" type="presParOf" srcId="{106FD15F-85D3-43CE-940C-36605B293994}" destId="{076E011C-8F26-4D50-B9F0-3C94AC59B0E9}" srcOrd="2" destOrd="0" presId="urn:diagrams.loki3.com/BracketList"/>
    <dgm:cxn modelId="{3AE70E4F-4B67-4F5D-A1BA-B7CA9EBAAC36}" type="presParOf" srcId="{106FD15F-85D3-43CE-940C-36605B293994}" destId="{DAEA12FC-FD86-4B71-B2E2-1DA64DD995C3}" srcOrd="3" destOrd="0" presId="urn:diagrams.loki3.com/BracketList"/>
    <dgm:cxn modelId="{71A57757-E7C4-4F61-9060-B8E65B3BFB03}" type="presParOf" srcId="{28FD8E6B-C7C9-410C-91B1-ADE321BDC63D}" destId="{C67119E3-E04E-4721-9773-53B5644AB23C}" srcOrd="1" destOrd="0" presId="urn:diagrams.loki3.com/BracketList"/>
    <dgm:cxn modelId="{7BF4D9C6-DC80-40CC-88DA-05690783C89A}" type="presParOf" srcId="{28FD8E6B-C7C9-410C-91B1-ADE321BDC63D}" destId="{8D0C805E-F57C-4345-B0EA-44109D2BEB7A}" srcOrd="2" destOrd="0" presId="urn:diagrams.loki3.com/BracketList"/>
    <dgm:cxn modelId="{94065FE4-85B2-4501-848E-1A452FD03067}" type="presParOf" srcId="{8D0C805E-F57C-4345-B0EA-44109D2BEB7A}" destId="{82E42757-6E08-495A-BEAC-1D3906F4F139}" srcOrd="0" destOrd="0" presId="urn:diagrams.loki3.com/BracketList"/>
    <dgm:cxn modelId="{E3DC556D-149A-450B-ACC9-5AD31052E862}" type="presParOf" srcId="{8D0C805E-F57C-4345-B0EA-44109D2BEB7A}" destId="{A2E74E2D-58F0-4190-976D-AB788D2BB1BE}" srcOrd="1" destOrd="0" presId="urn:diagrams.loki3.com/BracketList"/>
    <dgm:cxn modelId="{C5DBF706-14A7-463E-A8AE-8F9F738D59BF}" type="presParOf" srcId="{8D0C805E-F57C-4345-B0EA-44109D2BEB7A}" destId="{433904F0-909E-410B-B6AE-EE644F6D4994}" srcOrd="2" destOrd="0" presId="urn:diagrams.loki3.com/BracketList"/>
    <dgm:cxn modelId="{C4D70996-B41F-4781-AB0B-98E1DD79E139}" type="presParOf" srcId="{8D0C805E-F57C-4345-B0EA-44109D2BEB7A}" destId="{07178EAF-77CE-4846-A29F-51548EA99CB7}" srcOrd="3" destOrd="0" presId="urn:diagrams.loki3.com/BracketList"/>
    <dgm:cxn modelId="{11AF4CEA-CAF3-48A6-BA85-6C205A3E6B2D}" type="presParOf" srcId="{28FD8E6B-C7C9-410C-91B1-ADE321BDC63D}" destId="{0121BBC9-E464-4A8E-A680-1DB2BB9F36F4}" srcOrd="3" destOrd="0" presId="urn:diagrams.loki3.com/BracketList"/>
    <dgm:cxn modelId="{DB74CFA4-5133-4590-B033-8FED3F22A519}" type="presParOf" srcId="{28FD8E6B-C7C9-410C-91B1-ADE321BDC63D}" destId="{9FFE0BCD-35D3-4A73-8EB5-C8CCB7794C5B}" srcOrd="4" destOrd="0" presId="urn:diagrams.loki3.com/BracketList"/>
    <dgm:cxn modelId="{CA773A59-45BD-4442-801B-9AF3F9AFE1C1}" type="presParOf" srcId="{9FFE0BCD-35D3-4A73-8EB5-C8CCB7794C5B}" destId="{56CE8D95-051C-4FCB-B548-52AB6AD59C61}" srcOrd="0" destOrd="0" presId="urn:diagrams.loki3.com/BracketList"/>
    <dgm:cxn modelId="{BFCEE222-0C95-4BEC-88FB-F8688BFBC32A}" type="presParOf" srcId="{9FFE0BCD-35D3-4A73-8EB5-C8CCB7794C5B}" destId="{C9605853-1C5D-421F-A818-E54104A4072E}" srcOrd="1" destOrd="0" presId="urn:diagrams.loki3.com/BracketList"/>
    <dgm:cxn modelId="{1D59B082-9A7A-4EF8-BE26-21707396DB6F}" type="presParOf" srcId="{9FFE0BCD-35D3-4A73-8EB5-C8CCB7794C5B}" destId="{387C71BE-0E18-40D2-845F-62016F53085B}" srcOrd="2" destOrd="0" presId="urn:diagrams.loki3.com/BracketList"/>
    <dgm:cxn modelId="{C3473783-8F7C-408D-A78C-F4B4CF047FEA}" type="presParOf" srcId="{9FFE0BCD-35D3-4A73-8EB5-C8CCB7794C5B}" destId="{60B7C159-46B7-41E7-B4A8-C1A4BFE62BA3}" srcOrd="3" destOrd="0" presId="urn:diagrams.loki3.com/BracketList"/>
    <dgm:cxn modelId="{788EBAC5-5FAF-44D8-929B-ED12231D4A25}" type="presParOf" srcId="{28FD8E6B-C7C9-410C-91B1-ADE321BDC63D}" destId="{1AC0DED3-2D9C-4947-BB7F-8E979F2E52F0}" srcOrd="5" destOrd="0" presId="urn:diagrams.loki3.com/BracketList"/>
    <dgm:cxn modelId="{C5AE47F2-FC78-48E6-96BA-EAED963F6DFE}" type="presParOf" srcId="{28FD8E6B-C7C9-410C-91B1-ADE321BDC63D}" destId="{4C618878-7722-44AA-AE93-EFCFD05896A8}" srcOrd="6" destOrd="0" presId="urn:diagrams.loki3.com/BracketList"/>
    <dgm:cxn modelId="{E8C41CA0-212D-4657-9175-40676298669D}" type="presParOf" srcId="{4C618878-7722-44AA-AE93-EFCFD05896A8}" destId="{08141F46-5AB6-42F3-83C6-B612598A2A69}" srcOrd="0" destOrd="0" presId="urn:diagrams.loki3.com/BracketList"/>
    <dgm:cxn modelId="{A67C0669-67E7-4CED-A551-0179DC264D73}" type="presParOf" srcId="{4C618878-7722-44AA-AE93-EFCFD05896A8}" destId="{9591501B-84EF-4686-BA1E-A357ED6E227D}" srcOrd="1" destOrd="0" presId="urn:diagrams.loki3.com/BracketList"/>
    <dgm:cxn modelId="{FDA0ADF7-8D0D-40FA-824F-5A1EE5D680F1}" type="presParOf" srcId="{4C618878-7722-44AA-AE93-EFCFD05896A8}" destId="{DBB191EA-8D96-40D8-B354-B581E2703DEB}" srcOrd="2" destOrd="0" presId="urn:diagrams.loki3.com/BracketList"/>
    <dgm:cxn modelId="{4F9B3E00-BF00-4865-BB26-FF7D68E30ABC}" type="presParOf" srcId="{4C618878-7722-44AA-AE93-EFCFD05896A8}" destId="{53F43F74-DE02-4766-B2FD-EC44422843A9}" srcOrd="3" destOrd="0" presId="urn:diagrams.loki3.com/BracketList"/>
    <dgm:cxn modelId="{8882209E-930A-4DCE-B93E-88E37DAF87EC}" type="presParOf" srcId="{28FD8E6B-C7C9-410C-91B1-ADE321BDC63D}" destId="{0FF61447-138D-413E-8CCE-15114E64CDAC}" srcOrd="7" destOrd="0" presId="urn:diagrams.loki3.com/BracketList"/>
    <dgm:cxn modelId="{4C4DBDA8-1D67-4543-8A0F-60544B1149AE}" type="presParOf" srcId="{28FD8E6B-C7C9-410C-91B1-ADE321BDC63D}" destId="{709407F3-F612-4AB2-BDD9-BFF66F0AC26D}" srcOrd="8" destOrd="0" presId="urn:diagrams.loki3.com/BracketList"/>
    <dgm:cxn modelId="{B6B25D5D-A2AB-4579-8962-E738343AE8C9}" type="presParOf" srcId="{709407F3-F612-4AB2-BDD9-BFF66F0AC26D}" destId="{969476F9-7409-46AE-AB24-65091ACC6B24}" srcOrd="0" destOrd="0" presId="urn:diagrams.loki3.com/BracketList"/>
    <dgm:cxn modelId="{55FBB84F-BB41-40AC-B3C7-BBB7174AF3CA}" type="presParOf" srcId="{709407F3-F612-4AB2-BDD9-BFF66F0AC26D}" destId="{BB5C2AEE-8C9C-41CF-993D-9177576887C3}" srcOrd="1" destOrd="0" presId="urn:diagrams.loki3.com/BracketList"/>
    <dgm:cxn modelId="{5A1BC98C-6539-4FF7-BEF1-2CFD44C73531}" type="presParOf" srcId="{709407F3-F612-4AB2-BDD9-BFF66F0AC26D}" destId="{E8E53CA9-CCDF-4A7F-8319-EF86044BB02E}" srcOrd="2" destOrd="0" presId="urn:diagrams.loki3.com/BracketList"/>
    <dgm:cxn modelId="{D1CC6595-ACFE-407A-A273-11AE29BA2D2D}" type="presParOf" srcId="{709407F3-F612-4AB2-BDD9-BFF66F0AC26D}" destId="{5F13F2D9-6DD2-408D-87FD-AD21294B364C}"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0657BB-F984-4FC7-898D-1537F160153D}" type="doc">
      <dgm:prSet loTypeId="urn:microsoft.com/office/officeart/2005/8/layout/radial5" loCatId="cycle" qsTypeId="urn:microsoft.com/office/officeart/2005/8/quickstyle/simple1" qsCatId="simple" csTypeId="urn:microsoft.com/office/officeart/2005/8/colors/colorful2" csCatId="colorful" phldr="1"/>
      <dgm:spPr/>
      <dgm:t>
        <a:bodyPr/>
        <a:lstStyle/>
        <a:p>
          <a:endParaRPr lang="en-IN"/>
        </a:p>
      </dgm:t>
    </dgm:pt>
    <dgm:pt modelId="{50151A51-50ED-45CC-9244-1C402B2C5217}">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Spectral Width</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4E649CC2-B509-4B3A-A2E7-190A4C995AE2}" type="parTrans" cxnId="{4E57B981-378E-4551-A015-B902251A84D6}">
      <dgm:prSet/>
      <dgm:spPr/>
      <dgm:t>
        <a:bodyPr/>
        <a:lstStyle/>
        <a:p>
          <a:endParaRPr lang="en-IN"/>
        </a:p>
      </dgm:t>
    </dgm:pt>
    <dgm:pt modelId="{5F7FF9BC-4AF8-4859-ABBC-A1ECCF5E6222}" type="sibTrans" cxnId="{4E57B981-378E-4551-A015-B902251A84D6}">
      <dgm:prSet/>
      <dgm:spPr/>
      <dgm:t>
        <a:bodyPr/>
        <a:lstStyle/>
        <a:p>
          <a:endParaRPr lang="en-IN"/>
        </a:p>
      </dgm:t>
    </dgm:pt>
    <dgm:pt modelId="{A20E5286-1243-48FA-B13A-A75B0A2684DA}">
      <dgm:prSet phldrT="[Text]" custT="1"/>
      <dgm:spPr/>
      <dgm:t>
        <a:bodyPr/>
        <a:lstStyle/>
        <a:p>
          <a:r>
            <a:rPr lang="en-US" sz="1800" b="0" cap="none" spc="0" dirty="0">
              <a:ln w="0"/>
              <a:solidFill>
                <a:schemeClr val="tx1"/>
              </a:solidFill>
              <a:effectLst>
                <a:outerShdw blurRad="38100" dist="19050" dir="2700000" algn="tl" rotWithShape="0">
                  <a:schemeClr val="dk1">
                    <a:alpha val="40000"/>
                  </a:schemeClr>
                </a:outerShdw>
              </a:effectLst>
            </a:rPr>
            <a:t>Choice</a:t>
          </a:r>
          <a:r>
            <a:rPr lang="en-US" sz="1700" b="0" cap="none" spc="0" dirty="0">
              <a:ln w="0"/>
              <a:solidFill>
                <a:schemeClr val="tx1"/>
              </a:solidFill>
              <a:effectLst>
                <a:outerShdw blurRad="38100" dist="19050" dir="2700000" algn="tl" rotWithShape="0">
                  <a:schemeClr val="dk1">
                    <a:alpha val="40000"/>
                  </a:schemeClr>
                </a:outerShdw>
              </a:effectLst>
            </a:rPr>
            <a:t> of Source</a:t>
          </a:r>
          <a:endParaRPr lang="en-IN" sz="1700" b="0" cap="none" spc="0" dirty="0">
            <a:ln w="0"/>
            <a:solidFill>
              <a:schemeClr val="tx1"/>
            </a:solidFill>
            <a:effectLst>
              <a:outerShdw blurRad="38100" dist="19050" dir="2700000" algn="tl" rotWithShape="0">
                <a:schemeClr val="dk1">
                  <a:alpha val="40000"/>
                </a:schemeClr>
              </a:outerShdw>
            </a:effectLst>
          </a:endParaRPr>
        </a:p>
      </dgm:t>
    </dgm:pt>
    <dgm:pt modelId="{2D5E0FC0-D2D8-4E16-9CEA-CFAA13160C41}" type="parTrans" cxnId="{C7B3D3D8-1614-4DB8-800A-DCEEE81FD850}">
      <dgm:prSet/>
      <dgm:spPr/>
      <dgm:t>
        <a:bodyPr/>
        <a:lstStyle/>
        <a:p>
          <a:endParaRPr lang="en-IN"/>
        </a:p>
      </dgm:t>
    </dgm:pt>
    <dgm:pt modelId="{E1CC0309-2AB6-47D8-BA12-4C550BFCEE56}" type="sibTrans" cxnId="{C7B3D3D8-1614-4DB8-800A-DCEEE81FD850}">
      <dgm:prSet/>
      <dgm:spPr/>
      <dgm:t>
        <a:bodyPr/>
        <a:lstStyle/>
        <a:p>
          <a:endParaRPr lang="en-IN"/>
        </a:p>
      </dgm:t>
    </dgm:pt>
    <dgm:pt modelId="{01C6E3C2-3295-49E1-B40D-0F05A1C2AA21}">
      <dgm:prSet phldrT="[Text]" custT="1"/>
      <dgm:spPr/>
      <dgm:t>
        <a:bodyPr/>
        <a:lstStyle/>
        <a:p>
          <a:r>
            <a:rPr lang="en-US" sz="1600" b="0" cap="none" spc="0" dirty="0">
              <a:ln w="0"/>
              <a:solidFill>
                <a:schemeClr val="tx1"/>
              </a:solidFill>
              <a:effectLst>
                <a:outerShdw blurRad="38100" dist="19050" dir="2700000" algn="tl" rotWithShape="0">
                  <a:schemeClr val="dk1">
                    <a:alpha val="40000"/>
                  </a:schemeClr>
                </a:outerShdw>
              </a:effectLst>
            </a:rPr>
            <a:t>Source Bandwidth</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CF94F781-E07C-432E-BF67-754E19B52842}" type="parTrans" cxnId="{348BAE62-FD19-442A-B3CB-D50FFE3F7E16}">
      <dgm:prSet/>
      <dgm:spPr/>
      <dgm:t>
        <a:bodyPr/>
        <a:lstStyle/>
        <a:p>
          <a:endParaRPr lang="en-IN"/>
        </a:p>
      </dgm:t>
    </dgm:pt>
    <dgm:pt modelId="{AF29F818-761F-40AA-BF74-FF9EE69670D2}" type="sibTrans" cxnId="{348BAE62-FD19-442A-B3CB-D50FFE3F7E16}">
      <dgm:prSet/>
      <dgm:spPr/>
      <dgm:t>
        <a:bodyPr/>
        <a:lstStyle/>
        <a:p>
          <a:endParaRPr lang="en-IN"/>
        </a:p>
      </dgm:t>
    </dgm:pt>
    <dgm:pt modelId="{6C581AB7-1C03-4A5B-82F2-FF87E4933C61}">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Choice of Fiber</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E48B8ED6-600F-4341-9CA1-55714FD706CD}" type="parTrans" cxnId="{3643B758-5C6B-424F-8F6F-D740B6D93433}">
      <dgm:prSet/>
      <dgm:spPr/>
      <dgm:t>
        <a:bodyPr/>
        <a:lstStyle/>
        <a:p>
          <a:endParaRPr lang="en-IN"/>
        </a:p>
      </dgm:t>
    </dgm:pt>
    <dgm:pt modelId="{C821BF5C-16F5-4C48-A9F0-E4B55693140C}" type="sibTrans" cxnId="{3643B758-5C6B-424F-8F6F-D740B6D93433}">
      <dgm:prSet/>
      <dgm:spPr/>
      <dgm:t>
        <a:bodyPr/>
        <a:lstStyle/>
        <a:p>
          <a:endParaRPr lang="en-IN"/>
        </a:p>
      </dgm:t>
    </dgm:pt>
    <dgm:pt modelId="{7927237D-F23C-44E6-A1B1-9836454B38F2}">
      <dgm:prSet phldrT="[Text]" custT="1"/>
      <dgm:spPr/>
      <dgm:t>
        <a:bodyPr/>
        <a:lstStyle/>
        <a:p>
          <a:r>
            <a:rPr lang="en-US" sz="1600" b="0" cap="none" spc="0" dirty="0">
              <a:ln w="0"/>
              <a:solidFill>
                <a:schemeClr val="tx1"/>
              </a:solidFill>
              <a:effectLst>
                <a:outerShdw blurRad="38100" dist="19050" dir="2700000" algn="tl" rotWithShape="0">
                  <a:schemeClr val="dk1">
                    <a:alpha val="40000"/>
                  </a:schemeClr>
                </a:outerShdw>
              </a:effectLst>
            </a:rPr>
            <a:t>Choice of Photodetector</a:t>
          </a:r>
          <a:endParaRPr lang="en-IN" sz="1600" b="0" cap="none" spc="0" dirty="0">
            <a:ln w="0"/>
            <a:solidFill>
              <a:schemeClr val="tx1"/>
            </a:solidFill>
            <a:effectLst>
              <a:outerShdw blurRad="38100" dist="19050" dir="2700000" algn="tl" rotWithShape="0">
                <a:schemeClr val="dk1">
                  <a:alpha val="40000"/>
                </a:schemeClr>
              </a:outerShdw>
            </a:effectLst>
          </a:endParaRPr>
        </a:p>
      </dgm:t>
    </dgm:pt>
    <dgm:pt modelId="{63B204F9-6316-4BC5-AF7B-667A14BECAC9}" type="parTrans" cxnId="{E0D6D3D3-4590-42C5-88F1-BCE06182DE82}">
      <dgm:prSet/>
      <dgm:spPr/>
      <dgm:t>
        <a:bodyPr/>
        <a:lstStyle/>
        <a:p>
          <a:endParaRPr lang="en-IN"/>
        </a:p>
      </dgm:t>
    </dgm:pt>
    <dgm:pt modelId="{0D4C7F64-CE0C-4F4F-B155-63DD355DE9C7}" type="sibTrans" cxnId="{E0D6D3D3-4590-42C5-88F1-BCE06182DE82}">
      <dgm:prSet/>
      <dgm:spPr/>
      <dgm:t>
        <a:bodyPr/>
        <a:lstStyle/>
        <a:p>
          <a:endParaRPr lang="en-IN"/>
        </a:p>
      </dgm:t>
    </dgm:pt>
    <dgm:pt modelId="{604ED44D-7D20-42D4-B3D0-0F86F40464F0}" type="pres">
      <dgm:prSet presAssocID="{820657BB-F984-4FC7-898D-1537F160153D}" presName="Name0" presStyleCnt="0">
        <dgm:presLayoutVars>
          <dgm:chMax val="1"/>
          <dgm:dir/>
          <dgm:animLvl val="ctr"/>
          <dgm:resizeHandles val="exact"/>
        </dgm:presLayoutVars>
      </dgm:prSet>
      <dgm:spPr/>
    </dgm:pt>
    <dgm:pt modelId="{9BEBC132-D089-45F8-881A-57FECBD5FE5D}" type="pres">
      <dgm:prSet presAssocID="{50151A51-50ED-45CC-9244-1C402B2C5217}" presName="centerShape" presStyleLbl="node0" presStyleIdx="0" presStyleCnt="1"/>
      <dgm:spPr/>
    </dgm:pt>
    <dgm:pt modelId="{129E0887-D91A-4966-A2B9-495D17EA7436}" type="pres">
      <dgm:prSet presAssocID="{2D5E0FC0-D2D8-4E16-9CEA-CFAA13160C41}" presName="parTrans" presStyleLbl="sibTrans2D1" presStyleIdx="0" presStyleCnt="4"/>
      <dgm:spPr/>
    </dgm:pt>
    <dgm:pt modelId="{1ECA7899-4E39-4AAA-8DA5-B03A7E09E826}" type="pres">
      <dgm:prSet presAssocID="{2D5E0FC0-D2D8-4E16-9CEA-CFAA13160C41}" presName="connectorText" presStyleLbl="sibTrans2D1" presStyleIdx="0" presStyleCnt="4"/>
      <dgm:spPr/>
    </dgm:pt>
    <dgm:pt modelId="{B1914B2D-404F-4768-9BA8-8ADACF544FC5}" type="pres">
      <dgm:prSet presAssocID="{A20E5286-1243-48FA-B13A-A75B0A2684DA}" presName="node" presStyleLbl="node1" presStyleIdx="0" presStyleCnt="4" custRadScaleRad="99965" custRadScaleInc="-6428">
        <dgm:presLayoutVars>
          <dgm:bulletEnabled val="1"/>
        </dgm:presLayoutVars>
      </dgm:prSet>
      <dgm:spPr/>
    </dgm:pt>
    <dgm:pt modelId="{8C11A104-EF80-4B92-A2F2-A1CBE064B8DA}" type="pres">
      <dgm:prSet presAssocID="{CF94F781-E07C-432E-BF67-754E19B52842}" presName="parTrans" presStyleLbl="sibTrans2D1" presStyleIdx="1" presStyleCnt="4"/>
      <dgm:spPr/>
    </dgm:pt>
    <dgm:pt modelId="{7C46F2B2-FE8F-457A-9234-19C697B2B0DD}" type="pres">
      <dgm:prSet presAssocID="{CF94F781-E07C-432E-BF67-754E19B52842}" presName="connectorText" presStyleLbl="sibTrans2D1" presStyleIdx="1" presStyleCnt="4"/>
      <dgm:spPr/>
    </dgm:pt>
    <dgm:pt modelId="{2C74AA35-7469-482F-BACF-91348D1BD7C8}" type="pres">
      <dgm:prSet presAssocID="{01C6E3C2-3295-49E1-B40D-0F05A1C2AA21}" presName="node" presStyleLbl="node1" presStyleIdx="1" presStyleCnt="4" custRadScaleRad="94956" custRadScaleInc="217">
        <dgm:presLayoutVars>
          <dgm:bulletEnabled val="1"/>
        </dgm:presLayoutVars>
      </dgm:prSet>
      <dgm:spPr/>
    </dgm:pt>
    <dgm:pt modelId="{5570C199-2E5F-4DDD-8D42-F2478EBE788E}" type="pres">
      <dgm:prSet presAssocID="{E48B8ED6-600F-4341-9CA1-55714FD706CD}" presName="parTrans" presStyleLbl="sibTrans2D1" presStyleIdx="2" presStyleCnt="4"/>
      <dgm:spPr/>
    </dgm:pt>
    <dgm:pt modelId="{61AEB003-5279-478D-B92B-57337EAE5EDC}" type="pres">
      <dgm:prSet presAssocID="{E48B8ED6-600F-4341-9CA1-55714FD706CD}" presName="connectorText" presStyleLbl="sibTrans2D1" presStyleIdx="2" presStyleCnt="4"/>
      <dgm:spPr/>
    </dgm:pt>
    <dgm:pt modelId="{BCA1D401-FFC2-47F3-9820-7D6054E95153}" type="pres">
      <dgm:prSet presAssocID="{6C581AB7-1C03-4A5B-82F2-FF87E4933C61}" presName="node" presStyleLbl="node1" presStyleIdx="2" presStyleCnt="4">
        <dgm:presLayoutVars>
          <dgm:bulletEnabled val="1"/>
        </dgm:presLayoutVars>
      </dgm:prSet>
      <dgm:spPr/>
    </dgm:pt>
    <dgm:pt modelId="{8C975744-8B82-4C74-82F6-3E26E1D98FF4}" type="pres">
      <dgm:prSet presAssocID="{63B204F9-6316-4BC5-AF7B-667A14BECAC9}" presName="parTrans" presStyleLbl="sibTrans2D1" presStyleIdx="3" presStyleCnt="4"/>
      <dgm:spPr/>
    </dgm:pt>
    <dgm:pt modelId="{E32E4ED9-C343-4374-A885-D4F836748F72}" type="pres">
      <dgm:prSet presAssocID="{63B204F9-6316-4BC5-AF7B-667A14BECAC9}" presName="connectorText" presStyleLbl="sibTrans2D1" presStyleIdx="3" presStyleCnt="4"/>
      <dgm:spPr/>
    </dgm:pt>
    <dgm:pt modelId="{4C972059-1C82-4B6F-8387-4C6B08E0EAFC}" type="pres">
      <dgm:prSet presAssocID="{7927237D-F23C-44E6-A1B1-9836454B38F2}" presName="node" presStyleLbl="node1" presStyleIdx="3" presStyleCnt="4" custRadScaleRad="105045" custRadScaleInc="-197">
        <dgm:presLayoutVars>
          <dgm:bulletEnabled val="1"/>
        </dgm:presLayoutVars>
      </dgm:prSet>
      <dgm:spPr/>
    </dgm:pt>
  </dgm:ptLst>
  <dgm:cxnLst>
    <dgm:cxn modelId="{042D3402-2D48-41AD-B2C0-DC2C9CFEE667}" type="presOf" srcId="{E48B8ED6-600F-4341-9CA1-55714FD706CD}" destId="{61AEB003-5279-478D-B92B-57337EAE5EDC}" srcOrd="1" destOrd="0" presId="urn:microsoft.com/office/officeart/2005/8/layout/radial5"/>
    <dgm:cxn modelId="{2FD5DB0B-7033-4047-B4D1-9603ED296811}" type="presOf" srcId="{63B204F9-6316-4BC5-AF7B-667A14BECAC9}" destId="{8C975744-8B82-4C74-82F6-3E26E1D98FF4}" srcOrd="0" destOrd="0" presId="urn:microsoft.com/office/officeart/2005/8/layout/radial5"/>
    <dgm:cxn modelId="{1C90E111-2A22-48BE-9726-697E085DD2F1}" type="presOf" srcId="{63B204F9-6316-4BC5-AF7B-667A14BECAC9}" destId="{E32E4ED9-C343-4374-A885-D4F836748F72}" srcOrd="1" destOrd="0" presId="urn:microsoft.com/office/officeart/2005/8/layout/radial5"/>
    <dgm:cxn modelId="{8EAB402E-E5A7-4DDC-99B2-8F92F3E7307C}" type="presOf" srcId="{01C6E3C2-3295-49E1-B40D-0F05A1C2AA21}" destId="{2C74AA35-7469-482F-BACF-91348D1BD7C8}" srcOrd="0" destOrd="0" presId="urn:microsoft.com/office/officeart/2005/8/layout/radial5"/>
    <dgm:cxn modelId="{348BAE62-FD19-442A-B3CB-D50FFE3F7E16}" srcId="{50151A51-50ED-45CC-9244-1C402B2C5217}" destId="{01C6E3C2-3295-49E1-B40D-0F05A1C2AA21}" srcOrd="1" destOrd="0" parTransId="{CF94F781-E07C-432E-BF67-754E19B52842}" sibTransId="{AF29F818-761F-40AA-BF74-FF9EE69670D2}"/>
    <dgm:cxn modelId="{6614806A-4A35-4538-B076-753244F23E9F}" type="presOf" srcId="{820657BB-F984-4FC7-898D-1537F160153D}" destId="{604ED44D-7D20-42D4-B3D0-0F86F40464F0}" srcOrd="0" destOrd="0" presId="urn:microsoft.com/office/officeart/2005/8/layout/radial5"/>
    <dgm:cxn modelId="{01046D53-57FB-42A6-956D-449D2FD2F8AB}" type="presOf" srcId="{A20E5286-1243-48FA-B13A-A75B0A2684DA}" destId="{B1914B2D-404F-4768-9BA8-8ADACF544FC5}" srcOrd="0" destOrd="0" presId="urn:microsoft.com/office/officeart/2005/8/layout/radial5"/>
    <dgm:cxn modelId="{3643B758-5C6B-424F-8F6F-D740B6D93433}" srcId="{50151A51-50ED-45CC-9244-1C402B2C5217}" destId="{6C581AB7-1C03-4A5B-82F2-FF87E4933C61}" srcOrd="2" destOrd="0" parTransId="{E48B8ED6-600F-4341-9CA1-55714FD706CD}" sibTransId="{C821BF5C-16F5-4C48-A9F0-E4B55693140C}"/>
    <dgm:cxn modelId="{4E57B981-378E-4551-A015-B902251A84D6}" srcId="{820657BB-F984-4FC7-898D-1537F160153D}" destId="{50151A51-50ED-45CC-9244-1C402B2C5217}" srcOrd="0" destOrd="0" parTransId="{4E649CC2-B509-4B3A-A2E7-190A4C995AE2}" sibTransId="{5F7FF9BC-4AF8-4859-ABBC-A1ECCF5E6222}"/>
    <dgm:cxn modelId="{8E4D2AA1-1C05-44D8-A375-B1A1EADB0A4E}" type="presOf" srcId="{50151A51-50ED-45CC-9244-1C402B2C5217}" destId="{9BEBC132-D089-45F8-881A-57FECBD5FE5D}" srcOrd="0" destOrd="0" presId="urn:microsoft.com/office/officeart/2005/8/layout/radial5"/>
    <dgm:cxn modelId="{D43AAEAD-5441-4BA7-93D9-9A7AE755C57C}" type="presOf" srcId="{CF94F781-E07C-432E-BF67-754E19B52842}" destId="{7C46F2B2-FE8F-457A-9234-19C697B2B0DD}" srcOrd="1" destOrd="0" presId="urn:microsoft.com/office/officeart/2005/8/layout/radial5"/>
    <dgm:cxn modelId="{FE70E7B4-3EA5-4930-8325-166E559950B4}" type="presOf" srcId="{7927237D-F23C-44E6-A1B1-9836454B38F2}" destId="{4C972059-1C82-4B6F-8387-4C6B08E0EAFC}" srcOrd="0" destOrd="0" presId="urn:microsoft.com/office/officeart/2005/8/layout/radial5"/>
    <dgm:cxn modelId="{3F9C7EBA-3425-47C6-939B-CFE9BCB74F68}" type="presOf" srcId="{2D5E0FC0-D2D8-4E16-9CEA-CFAA13160C41}" destId="{1ECA7899-4E39-4AAA-8DA5-B03A7E09E826}" srcOrd="1" destOrd="0" presId="urn:microsoft.com/office/officeart/2005/8/layout/radial5"/>
    <dgm:cxn modelId="{E0D6D3D3-4590-42C5-88F1-BCE06182DE82}" srcId="{50151A51-50ED-45CC-9244-1C402B2C5217}" destId="{7927237D-F23C-44E6-A1B1-9836454B38F2}" srcOrd="3" destOrd="0" parTransId="{63B204F9-6316-4BC5-AF7B-667A14BECAC9}" sibTransId="{0D4C7F64-CE0C-4F4F-B155-63DD355DE9C7}"/>
    <dgm:cxn modelId="{43EB5ED5-8023-4774-A8B3-FD0FFC4E6AE6}" type="presOf" srcId="{CF94F781-E07C-432E-BF67-754E19B52842}" destId="{8C11A104-EF80-4B92-A2F2-A1CBE064B8DA}" srcOrd="0" destOrd="0" presId="urn:microsoft.com/office/officeart/2005/8/layout/radial5"/>
    <dgm:cxn modelId="{C7B3D3D8-1614-4DB8-800A-DCEEE81FD850}" srcId="{50151A51-50ED-45CC-9244-1C402B2C5217}" destId="{A20E5286-1243-48FA-B13A-A75B0A2684DA}" srcOrd="0" destOrd="0" parTransId="{2D5E0FC0-D2D8-4E16-9CEA-CFAA13160C41}" sibTransId="{E1CC0309-2AB6-47D8-BA12-4C550BFCEE56}"/>
    <dgm:cxn modelId="{6FD16DDE-CB36-4755-BD3E-A2A245007A39}" type="presOf" srcId="{6C581AB7-1C03-4A5B-82F2-FF87E4933C61}" destId="{BCA1D401-FFC2-47F3-9820-7D6054E95153}" srcOrd="0" destOrd="0" presId="urn:microsoft.com/office/officeart/2005/8/layout/radial5"/>
    <dgm:cxn modelId="{C4B136EE-2A65-46D3-98E4-174AFE45FD68}" type="presOf" srcId="{E48B8ED6-600F-4341-9CA1-55714FD706CD}" destId="{5570C199-2E5F-4DDD-8D42-F2478EBE788E}" srcOrd="0" destOrd="0" presId="urn:microsoft.com/office/officeart/2005/8/layout/radial5"/>
    <dgm:cxn modelId="{11F7D2FE-FB37-46B0-A197-8AA708757387}" type="presOf" srcId="{2D5E0FC0-D2D8-4E16-9CEA-CFAA13160C41}" destId="{129E0887-D91A-4966-A2B9-495D17EA7436}" srcOrd="0" destOrd="0" presId="urn:microsoft.com/office/officeart/2005/8/layout/radial5"/>
    <dgm:cxn modelId="{2C7C5063-0D07-4C7E-8B44-E36EF2BF4B60}" type="presParOf" srcId="{604ED44D-7D20-42D4-B3D0-0F86F40464F0}" destId="{9BEBC132-D089-45F8-881A-57FECBD5FE5D}" srcOrd="0" destOrd="0" presId="urn:microsoft.com/office/officeart/2005/8/layout/radial5"/>
    <dgm:cxn modelId="{F3D2C4CA-0642-46E6-B5DB-8C32124A590E}" type="presParOf" srcId="{604ED44D-7D20-42D4-B3D0-0F86F40464F0}" destId="{129E0887-D91A-4966-A2B9-495D17EA7436}" srcOrd="1" destOrd="0" presId="urn:microsoft.com/office/officeart/2005/8/layout/radial5"/>
    <dgm:cxn modelId="{D03C15FE-4AE4-456F-A2EA-591F3BE29954}" type="presParOf" srcId="{129E0887-D91A-4966-A2B9-495D17EA7436}" destId="{1ECA7899-4E39-4AAA-8DA5-B03A7E09E826}" srcOrd="0" destOrd="0" presId="urn:microsoft.com/office/officeart/2005/8/layout/radial5"/>
    <dgm:cxn modelId="{0772C88B-8D43-48D0-934D-7B5AF7468D44}" type="presParOf" srcId="{604ED44D-7D20-42D4-B3D0-0F86F40464F0}" destId="{B1914B2D-404F-4768-9BA8-8ADACF544FC5}" srcOrd="2" destOrd="0" presId="urn:microsoft.com/office/officeart/2005/8/layout/radial5"/>
    <dgm:cxn modelId="{65DE0356-81CF-4C3D-8E9C-981E2752BB6F}" type="presParOf" srcId="{604ED44D-7D20-42D4-B3D0-0F86F40464F0}" destId="{8C11A104-EF80-4B92-A2F2-A1CBE064B8DA}" srcOrd="3" destOrd="0" presId="urn:microsoft.com/office/officeart/2005/8/layout/radial5"/>
    <dgm:cxn modelId="{1CE81123-D8DD-4341-B363-EC5249F1281F}" type="presParOf" srcId="{8C11A104-EF80-4B92-A2F2-A1CBE064B8DA}" destId="{7C46F2B2-FE8F-457A-9234-19C697B2B0DD}" srcOrd="0" destOrd="0" presId="urn:microsoft.com/office/officeart/2005/8/layout/radial5"/>
    <dgm:cxn modelId="{A5916837-8CB8-4638-BF2C-05A0682859C4}" type="presParOf" srcId="{604ED44D-7D20-42D4-B3D0-0F86F40464F0}" destId="{2C74AA35-7469-482F-BACF-91348D1BD7C8}" srcOrd="4" destOrd="0" presId="urn:microsoft.com/office/officeart/2005/8/layout/radial5"/>
    <dgm:cxn modelId="{1F9EDDE9-C64D-430A-B1EE-421DF41A89F2}" type="presParOf" srcId="{604ED44D-7D20-42D4-B3D0-0F86F40464F0}" destId="{5570C199-2E5F-4DDD-8D42-F2478EBE788E}" srcOrd="5" destOrd="0" presId="urn:microsoft.com/office/officeart/2005/8/layout/radial5"/>
    <dgm:cxn modelId="{65A0D40A-66D2-468B-991E-4ACAFB4F1918}" type="presParOf" srcId="{5570C199-2E5F-4DDD-8D42-F2478EBE788E}" destId="{61AEB003-5279-478D-B92B-57337EAE5EDC}" srcOrd="0" destOrd="0" presId="urn:microsoft.com/office/officeart/2005/8/layout/radial5"/>
    <dgm:cxn modelId="{8507A645-2217-43A5-B190-40C41A1AAC10}" type="presParOf" srcId="{604ED44D-7D20-42D4-B3D0-0F86F40464F0}" destId="{BCA1D401-FFC2-47F3-9820-7D6054E95153}" srcOrd="6" destOrd="0" presId="urn:microsoft.com/office/officeart/2005/8/layout/radial5"/>
    <dgm:cxn modelId="{8EF3DE83-DE78-4CC6-ACC5-D037C2CD55AB}" type="presParOf" srcId="{604ED44D-7D20-42D4-B3D0-0F86F40464F0}" destId="{8C975744-8B82-4C74-82F6-3E26E1D98FF4}" srcOrd="7" destOrd="0" presId="urn:microsoft.com/office/officeart/2005/8/layout/radial5"/>
    <dgm:cxn modelId="{92BF626C-329F-4EB7-BA33-09FACFDDE893}" type="presParOf" srcId="{8C975744-8B82-4C74-82F6-3E26E1D98FF4}" destId="{E32E4ED9-C343-4374-A885-D4F836748F72}" srcOrd="0" destOrd="0" presId="urn:microsoft.com/office/officeart/2005/8/layout/radial5"/>
    <dgm:cxn modelId="{6AD0E004-5EC2-4BDA-B0D6-97BB052DE5B5}" type="presParOf" srcId="{604ED44D-7D20-42D4-B3D0-0F86F40464F0}" destId="{4C972059-1C82-4B6F-8387-4C6B08E0EAFC}"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E3B28D-05A1-486D-97C5-BEDF3414C31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649BFEBC-BA12-4CAE-8DFC-F3CC1075B7EF}">
      <dgm:prSet phldrT="[Text]"/>
      <dgm:spPr/>
      <dgm:t>
        <a:bodyPr/>
        <a:lstStyle/>
        <a:p>
          <a:r>
            <a:rPr lang="en-IN" dirty="0"/>
            <a:t>Choice of Source</a:t>
          </a:r>
        </a:p>
      </dgm:t>
    </dgm:pt>
    <dgm:pt modelId="{FD4D7FE9-35E2-48E8-A47D-B72CE87578A1}" type="parTrans" cxnId="{058FF55C-ED22-40F6-8F6A-61AC03C5EDDC}">
      <dgm:prSet/>
      <dgm:spPr/>
      <dgm:t>
        <a:bodyPr/>
        <a:lstStyle/>
        <a:p>
          <a:endParaRPr lang="en-IN"/>
        </a:p>
      </dgm:t>
    </dgm:pt>
    <dgm:pt modelId="{9471255D-DB88-478A-A300-581DF4A3B7A4}" type="sibTrans" cxnId="{058FF55C-ED22-40F6-8F6A-61AC03C5EDDC}">
      <dgm:prSet/>
      <dgm:spPr/>
      <dgm:t>
        <a:bodyPr/>
        <a:lstStyle/>
        <a:p>
          <a:endParaRPr lang="en-IN"/>
        </a:p>
      </dgm:t>
    </dgm:pt>
    <dgm:pt modelId="{5D507B64-1B15-4CE3-A77C-4D7A88FDE57C}">
      <dgm:prSet phldrT="[Text]" custT="1"/>
      <dgm:spPr/>
      <dgm:t>
        <a:bodyPr/>
        <a:lstStyle/>
        <a:p>
          <a:r>
            <a:rPr lang="en-IN" sz="1100" b="1" dirty="0"/>
            <a:t>Power- </a:t>
          </a:r>
          <a:r>
            <a:rPr lang="en-IN" sz="1100" dirty="0"/>
            <a:t>laser couples more power into single mode fibre than LED, but high-bit rate versions can be expensive and require temperature and optical power control. This makes them unsuitable for short links, unless VCSELs are considered (vertical cavity surface emitting laser).</a:t>
          </a:r>
        </a:p>
      </dgm:t>
    </dgm:pt>
    <dgm:pt modelId="{20B6097C-DD93-4A40-A8F9-F485C6545C9B}" type="parTrans" cxnId="{C6077358-6FBC-4696-A311-B1BFFC7B76B3}">
      <dgm:prSet/>
      <dgm:spPr/>
      <dgm:t>
        <a:bodyPr/>
        <a:lstStyle/>
        <a:p>
          <a:endParaRPr lang="en-IN"/>
        </a:p>
      </dgm:t>
    </dgm:pt>
    <dgm:pt modelId="{3C97E94C-852D-4938-8922-B1A6F2E99926}" type="sibTrans" cxnId="{C6077358-6FBC-4696-A311-B1BFFC7B76B3}">
      <dgm:prSet/>
      <dgm:spPr/>
      <dgm:t>
        <a:bodyPr/>
        <a:lstStyle/>
        <a:p>
          <a:endParaRPr lang="en-IN"/>
        </a:p>
      </dgm:t>
    </dgm:pt>
    <dgm:pt modelId="{F3406FDD-D782-4B4E-9FDD-1E2591C9D714}">
      <dgm:prSet phldrT="[Text]"/>
      <dgm:spPr/>
      <dgm:t>
        <a:bodyPr/>
        <a:lstStyle/>
        <a:p>
          <a:r>
            <a:rPr lang="en-IN" dirty="0"/>
            <a:t>Source Bandwidth </a:t>
          </a:r>
        </a:p>
      </dgm:t>
    </dgm:pt>
    <dgm:pt modelId="{C8DCF55B-F599-4999-AD9A-87721938976E}" type="parTrans" cxnId="{2FE76183-91CC-4780-9E63-5379E490E853}">
      <dgm:prSet/>
      <dgm:spPr/>
      <dgm:t>
        <a:bodyPr/>
        <a:lstStyle/>
        <a:p>
          <a:endParaRPr lang="en-IN"/>
        </a:p>
      </dgm:t>
    </dgm:pt>
    <dgm:pt modelId="{2E1ED326-10D3-46E6-A221-3D1270D60CBE}" type="sibTrans" cxnId="{2FE76183-91CC-4780-9E63-5379E490E853}">
      <dgm:prSet/>
      <dgm:spPr/>
      <dgm:t>
        <a:bodyPr/>
        <a:lstStyle/>
        <a:p>
          <a:endParaRPr lang="en-IN"/>
        </a:p>
      </dgm:t>
    </dgm:pt>
    <dgm:pt modelId="{2DB47264-6BCD-490C-BF82-CBA9C9A8A4E1}">
      <dgm:prSet phldrT="[Text]" custT="1"/>
      <dgm:spPr/>
      <dgm:t>
        <a:bodyPr/>
        <a:lstStyle/>
        <a:p>
          <a:r>
            <a:rPr lang="en-IN" sz="1600" b="1" dirty="0"/>
            <a:t>LEDs: </a:t>
          </a:r>
          <a:r>
            <a:rPr lang="en-IN" sz="1600" dirty="0"/>
            <a:t>3 dB bandwidth of a few hundreds of MHz available from commercial devices.</a:t>
          </a:r>
        </a:p>
      </dgm:t>
    </dgm:pt>
    <dgm:pt modelId="{82611703-A04E-4FA0-961C-3D27385C30ED}" type="parTrans" cxnId="{12427DFA-43AD-4C42-9933-7E01050FFB9E}">
      <dgm:prSet/>
      <dgm:spPr/>
      <dgm:t>
        <a:bodyPr/>
        <a:lstStyle/>
        <a:p>
          <a:endParaRPr lang="en-IN"/>
        </a:p>
      </dgm:t>
    </dgm:pt>
    <dgm:pt modelId="{90963AC4-7FA8-41FC-AC5F-404070D0D5CD}" type="sibTrans" cxnId="{12427DFA-43AD-4C42-9933-7E01050FFB9E}">
      <dgm:prSet/>
      <dgm:spPr/>
      <dgm:t>
        <a:bodyPr/>
        <a:lstStyle/>
        <a:p>
          <a:endParaRPr lang="en-IN"/>
        </a:p>
      </dgm:t>
    </dgm:pt>
    <dgm:pt modelId="{44698C25-C202-4367-B4C1-66B95326F728}">
      <dgm:prSet phldrT="[Text]"/>
      <dgm:spPr/>
      <dgm:t>
        <a:bodyPr/>
        <a:lstStyle/>
        <a:p>
          <a:r>
            <a:rPr lang="en-IN" dirty="0"/>
            <a:t>Choice of Fibre</a:t>
          </a:r>
        </a:p>
      </dgm:t>
    </dgm:pt>
    <dgm:pt modelId="{55D1EFF1-019F-4EA8-AA86-C306B13B5FB2}" type="parTrans" cxnId="{0723472F-9EA4-4354-9541-A8E8A360B73F}">
      <dgm:prSet/>
      <dgm:spPr/>
      <dgm:t>
        <a:bodyPr/>
        <a:lstStyle/>
        <a:p>
          <a:endParaRPr lang="en-IN"/>
        </a:p>
      </dgm:t>
    </dgm:pt>
    <dgm:pt modelId="{F956A4D5-059B-4E8E-9591-C0A1D78344B5}" type="sibTrans" cxnId="{0723472F-9EA4-4354-9541-A8E8A360B73F}">
      <dgm:prSet/>
      <dgm:spPr/>
      <dgm:t>
        <a:bodyPr/>
        <a:lstStyle/>
        <a:p>
          <a:endParaRPr lang="en-IN"/>
        </a:p>
      </dgm:t>
    </dgm:pt>
    <dgm:pt modelId="{6FB8F601-5153-47AE-ADE2-B9C6F397A079}">
      <dgm:prSet phldrT="[Text]" custT="1"/>
      <dgm:spPr/>
      <dgm:t>
        <a:bodyPr/>
        <a:lstStyle/>
        <a:p>
          <a:r>
            <a:rPr lang="en-IN" sz="1200" b="1" dirty="0"/>
            <a:t>Multimode </a:t>
          </a:r>
          <a:r>
            <a:rPr lang="en-IN" sz="1200" dirty="0"/>
            <a:t>:- modal dispersion limited; can be used with LEDs and laser diodes (esp. VCSELs); graded index multimode fibre can achieve reasonable reduction in modal dispersion.</a:t>
          </a:r>
        </a:p>
      </dgm:t>
    </dgm:pt>
    <dgm:pt modelId="{C424C92C-72D4-427A-9122-018A316CB69F}" type="parTrans" cxnId="{F0B979EA-F276-4A2E-9591-F6E41DFAD9B3}">
      <dgm:prSet/>
      <dgm:spPr/>
      <dgm:t>
        <a:bodyPr/>
        <a:lstStyle/>
        <a:p>
          <a:endParaRPr lang="en-IN"/>
        </a:p>
      </dgm:t>
    </dgm:pt>
    <dgm:pt modelId="{83A20746-AE6F-42E4-8FFD-2480083C4115}" type="sibTrans" cxnId="{F0B979EA-F276-4A2E-9591-F6E41DFAD9B3}">
      <dgm:prSet/>
      <dgm:spPr/>
      <dgm:t>
        <a:bodyPr/>
        <a:lstStyle/>
        <a:p>
          <a:endParaRPr lang="en-IN"/>
        </a:p>
      </dgm:t>
    </dgm:pt>
    <dgm:pt modelId="{1D4FA316-4AA6-46A1-85AB-F0DCD248AE60}">
      <dgm:prSet phldrT="[Text]" custT="1"/>
      <dgm:spPr/>
      <dgm:t>
        <a:bodyPr/>
        <a:lstStyle/>
        <a:p>
          <a:r>
            <a:rPr lang="en-IN" sz="1100" b="1" dirty="0"/>
            <a:t>Spectral width </a:t>
          </a:r>
          <a:r>
            <a:rPr lang="en-IN" sz="1100" dirty="0"/>
            <a:t>:- at short wavelengths (high material dispersion) LEDs with large spectral widths might cause problems with inter-symbol interference. At 1.3 </a:t>
          </a:r>
          <a:r>
            <a:rPr lang="en-IN" sz="1100" dirty="0" err="1"/>
            <a:t>μm</a:t>
          </a:r>
          <a:r>
            <a:rPr lang="en-IN" sz="1100" dirty="0"/>
            <a:t>, we have very low dispersion fibre, which combined with low spectral width lasers allows high bit rates (e.g. 10 Gb/s and above), while dispersion management is possible at 1.55 </a:t>
          </a:r>
          <a:r>
            <a:rPr lang="en-IN" sz="1100" dirty="0" err="1"/>
            <a:t>μm</a:t>
          </a:r>
          <a:endParaRPr lang="en-IN" sz="1100" dirty="0"/>
        </a:p>
      </dgm:t>
    </dgm:pt>
    <dgm:pt modelId="{1C5BB469-FE3C-4EDE-97FD-E5DEF87442EB}" type="parTrans" cxnId="{F445FBBB-3D4D-42BA-A949-7ACD2EE4075D}">
      <dgm:prSet/>
      <dgm:spPr/>
      <dgm:t>
        <a:bodyPr/>
        <a:lstStyle/>
        <a:p>
          <a:endParaRPr lang="en-IN"/>
        </a:p>
      </dgm:t>
    </dgm:pt>
    <dgm:pt modelId="{623718F8-8F2A-480B-8F27-0976B5F65418}" type="sibTrans" cxnId="{F445FBBB-3D4D-42BA-A949-7ACD2EE4075D}">
      <dgm:prSet/>
      <dgm:spPr/>
      <dgm:t>
        <a:bodyPr/>
        <a:lstStyle/>
        <a:p>
          <a:endParaRPr lang="en-IN"/>
        </a:p>
      </dgm:t>
    </dgm:pt>
    <dgm:pt modelId="{76CC940D-92A2-466B-850D-0D1D1D2D1B8D}">
      <dgm:prSet custT="1"/>
      <dgm:spPr/>
      <dgm:t>
        <a:bodyPr/>
        <a:lstStyle/>
        <a:p>
          <a:r>
            <a:rPr lang="en-IN" sz="1600" b="1" dirty="0"/>
            <a:t>Laser diodes: </a:t>
          </a:r>
          <a:r>
            <a:rPr lang="en-IN" sz="1600" dirty="0"/>
            <a:t>up to a few tens of GHz External modulation (e.g. Mach-Zehnder modulator plus laser) to more than 100 GHz has been demonstrated.</a:t>
          </a:r>
        </a:p>
      </dgm:t>
    </dgm:pt>
    <dgm:pt modelId="{F35A067F-DE0E-4C95-81A6-37554419EEA9}" type="parTrans" cxnId="{7E07475C-379C-4850-A00E-BF5B02F4FD9A}">
      <dgm:prSet/>
      <dgm:spPr/>
      <dgm:t>
        <a:bodyPr/>
        <a:lstStyle/>
        <a:p>
          <a:endParaRPr lang="en-IN"/>
        </a:p>
      </dgm:t>
    </dgm:pt>
    <dgm:pt modelId="{3F5D3A89-A2AA-4043-AE1B-EC5C9F044F4B}" type="sibTrans" cxnId="{7E07475C-379C-4850-A00E-BF5B02F4FD9A}">
      <dgm:prSet/>
      <dgm:spPr/>
      <dgm:t>
        <a:bodyPr/>
        <a:lstStyle/>
        <a:p>
          <a:endParaRPr lang="en-IN"/>
        </a:p>
      </dgm:t>
    </dgm:pt>
    <dgm:pt modelId="{60437794-D6AF-4F3E-9BA7-03CB596E82E9}">
      <dgm:prSet custT="1"/>
      <dgm:spPr/>
      <dgm:t>
        <a:bodyPr/>
        <a:lstStyle/>
        <a:p>
          <a:r>
            <a:rPr lang="en-IN" sz="1200" b="1" dirty="0"/>
            <a:t>Single-mode: N</a:t>
          </a:r>
          <a:r>
            <a:rPr lang="en-IN" sz="1200" dirty="0"/>
            <a:t>o modal dispersion problems	</a:t>
          </a:r>
        </a:p>
      </dgm:t>
    </dgm:pt>
    <dgm:pt modelId="{8669A4F6-E56C-482B-96BB-D558295DAEC9}" type="parTrans" cxnId="{2C8D010A-D55A-470B-BAB6-08F0F7EE13A7}">
      <dgm:prSet/>
      <dgm:spPr/>
      <dgm:t>
        <a:bodyPr/>
        <a:lstStyle/>
        <a:p>
          <a:endParaRPr lang="en-IN"/>
        </a:p>
      </dgm:t>
    </dgm:pt>
    <dgm:pt modelId="{DBF1CB15-B471-4A5A-B6BC-EA329DF806F7}" type="sibTrans" cxnId="{2C8D010A-D55A-470B-BAB6-08F0F7EE13A7}">
      <dgm:prSet/>
      <dgm:spPr/>
      <dgm:t>
        <a:bodyPr/>
        <a:lstStyle/>
        <a:p>
          <a:endParaRPr lang="en-IN"/>
        </a:p>
      </dgm:t>
    </dgm:pt>
    <dgm:pt modelId="{BBC0F928-0F39-458A-8494-311BF9ABE5DB}">
      <dgm:prSet custT="1"/>
      <dgm:spPr/>
      <dgm:t>
        <a:bodyPr/>
        <a:lstStyle/>
        <a:p>
          <a:r>
            <a:rPr lang="en-IN" sz="1200" dirty="0"/>
            <a:t>can support &gt; 1 Tb/s (using WDM)</a:t>
          </a:r>
        </a:p>
      </dgm:t>
    </dgm:pt>
    <dgm:pt modelId="{AE3C9E51-3B70-4D51-8AF3-1B4EE843B1CC}" type="parTrans" cxnId="{D85432E2-731C-4206-B4C2-2A0840A5850D}">
      <dgm:prSet/>
      <dgm:spPr/>
      <dgm:t>
        <a:bodyPr/>
        <a:lstStyle/>
        <a:p>
          <a:endParaRPr lang="en-IN"/>
        </a:p>
      </dgm:t>
    </dgm:pt>
    <dgm:pt modelId="{4C7F0119-8DBC-4FDB-9DF0-50BB15F3BDAE}" type="sibTrans" cxnId="{D85432E2-731C-4206-B4C2-2A0840A5850D}">
      <dgm:prSet/>
      <dgm:spPr/>
      <dgm:t>
        <a:bodyPr/>
        <a:lstStyle/>
        <a:p>
          <a:endParaRPr lang="en-IN"/>
        </a:p>
      </dgm:t>
    </dgm:pt>
    <dgm:pt modelId="{8B06BE01-A3BD-4B37-9D2B-12519C124F89}">
      <dgm:prSet custT="1"/>
      <dgm:spPr/>
      <dgm:t>
        <a:bodyPr/>
        <a:lstStyle/>
        <a:p>
          <a:r>
            <a:rPr lang="en-IN" sz="1200" dirty="0"/>
            <a:t>small core diameter (8μm) leads to high tolerance (high price) connectors</a:t>
          </a:r>
          <a:r>
            <a:rPr lang="en-IN" sz="900" dirty="0"/>
            <a:t>.</a:t>
          </a:r>
        </a:p>
      </dgm:t>
    </dgm:pt>
    <dgm:pt modelId="{4F86C5BD-8B71-47A8-84CF-27CB517D01A2}" type="parTrans" cxnId="{928169F8-11E6-49F5-A94A-F12821D09875}">
      <dgm:prSet/>
      <dgm:spPr/>
      <dgm:t>
        <a:bodyPr/>
        <a:lstStyle/>
        <a:p>
          <a:endParaRPr lang="en-IN"/>
        </a:p>
      </dgm:t>
    </dgm:pt>
    <dgm:pt modelId="{B53BB4A6-18BE-4585-8D9E-AB0415D06F6E}" type="sibTrans" cxnId="{928169F8-11E6-49F5-A94A-F12821D09875}">
      <dgm:prSet/>
      <dgm:spPr/>
      <dgm:t>
        <a:bodyPr/>
        <a:lstStyle/>
        <a:p>
          <a:endParaRPr lang="en-IN"/>
        </a:p>
      </dgm:t>
    </dgm:pt>
    <dgm:pt modelId="{A466200F-5A86-4B9C-A4FF-D3C0EED2D4ED}">
      <dgm:prSet custT="1"/>
      <dgm:spPr/>
      <dgm:t>
        <a:bodyPr/>
        <a:lstStyle/>
        <a:p>
          <a:r>
            <a:rPr lang="en-IN" sz="1200" dirty="0"/>
            <a:t>only used with laser diodes (high tolerance coupling)</a:t>
          </a:r>
        </a:p>
      </dgm:t>
    </dgm:pt>
    <dgm:pt modelId="{8DE7359F-D97A-4AFC-84A9-C2CA80EE8907}" type="parTrans" cxnId="{9D6C7D06-8FEC-4111-8118-9EFFC47039A6}">
      <dgm:prSet/>
      <dgm:spPr/>
      <dgm:t>
        <a:bodyPr/>
        <a:lstStyle/>
        <a:p>
          <a:endParaRPr lang="en-IN"/>
        </a:p>
      </dgm:t>
    </dgm:pt>
    <dgm:pt modelId="{7AE1C053-416D-40A2-B554-51E6F61929AA}" type="sibTrans" cxnId="{9D6C7D06-8FEC-4111-8118-9EFFC47039A6}">
      <dgm:prSet/>
      <dgm:spPr/>
      <dgm:t>
        <a:bodyPr/>
        <a:lstStyle/>
        <a:p>
          <a:endParaRPr lang="en-IN"/>
        </a:p>
      </dgm:t>
    </dgm:pt>
    <dgm:pt modelId="{3CF52A04-7E07-42CF-87D9-4FFA528B2613}">
      <dgm:prSet/>
      <dgm:spPr/>
      <dgm:t>
        <a:bodyPr/>
        <a:lstStyle/>
        <a:p>
          <a:r>
            <a:rPr lang="en-IN" dirty="0"/>
            <a:t>Choice of Photodetector</a:t>
          </a:r>
        </a:p>
      </dgm:t>
    </dgm:pt>
    <dgm:pt modelId="{88464B09-0A6A-4DEF-9E6B-E510CE36267E}" type="parTrans" cxnId="{9DFE3C4C-5B98-432D-857C-EF4A676EC9A5}">
      <dgm:prSet/>
      <dgm:spPr/>
      <dgm:t>
        <a:bodyPr/>
        <a:lstStyle/>
        <a:p>
          <a:endParaRPr lang="en-IN"/>
        </a:p>
      </dgm:t>
    </dgm:pt>
    <dgm:pt modelId="{04926B12-BD2C-4E18-81B7-8CAE88CB0F0A}" type="sibTrans" cxnId="{9DFE3C4C-5B98-432D-857C-EF4A676EC9A5}">
      <dgm:prSet/>
      <dgm:spPr/>
      <dgm:t>
        <a:bodyPr/>
        <a:lstStyle/>
        <a:p>
          <a:endParaRPr lang="en-IN"/>
        </a:p>
      </dgm:t>
    </dgm:pt>
    <dgm:pt modelId="{640C4B09-0C71-476A-AE1C-94B18BCE0FFD}">
      <dgm:prSet custT="1"/>
      <dgm:spPr/>
      <dgm:t>
        <a:bodyPr/>
        <a:lstStyle/>
        <a:p>
          <a:r>
            <a:rPr lang="en-IN" sz="1600" b="1" dirty="0"/>
            <a:t>PIN</a:t>
          </a:r>
          <a:r>
            <a:rPr lang="en-IN" sz="1600" dirty="0"/>
            <a:t>:- simpler construction than APD; relatively low sensitivity; available for short and long wavelengths; higher bandwidths achievable compared to APDs (up to 100 GHz)</a:t>
          </a:r>
        </a:p>
      </dgm:t>
    </dgm:pt>
    <dgm:pt modelId="{2B641B49-2748-40B6-8CFE-D95E636B97F7}" type="parTrans" cxnId="{C60E9967-335B-4240-9BC1-D49A68FEE28B}">
      <dgm:prSet/>
      <dgm:spPr/>
      <dgm:t>
        <a:bodyPr/>
        <a:lstStyle/>
        <a:p>
          <a:endParaRPr lang="en-IN"/>
        </a:p>
      </dgm:t>
    </dgm:pt>
    <dgm:pt modelId="{04AA8DD0-40CE-4D5B-AF14-D9F3554DA976}" type="sibTrans" cxnId="{C60E9967-335B-4240-9BC1-D49A68FEE28B}">
      <dgm:prSet/>
      <dgm:spPr/>
      <dgm:t>
        <a:bodyPr/>
        <a:lstStyle/>
        <a:p>
          <a:endParaRPr lang="en-IN"/>
        </a:p>
      </dgm:t>
    </dgm:pt>
    <dgm:pt modelId="{085D7E95-4AB8-48E4-A5A3-DDE246027AE0}">
      <dgm:prSet custT="1"/>
      <dgm:spPr/>
      <dgm:t>
        <a:bodyPr/>
        <a:lstStyle/>
        <a:p>
          <a:r>
            <a:rPr lang="en-IN" sz="1600" b="1" dirty="0"/>
            <a:t>APD:- </a:t>
          </a:r>
          <a:r>
            <a:rPr lang="en-IN" sz="1600" dirty="0"/>
            <a:t>better receiver sensitivity; temperature sensitive; high bias voltages</a:t>
          </a:r>
        </a:p>
      </dgm:t>
    </dgm:pt>
    <dgm:pt modelId="{B607473E-77C0-46EB-82A6-FAB8F6035D4B}" type="parTrans" cxnId="{A488EF52-45D3-4EDE-AD0A-AA8537B118B5}">
      <dgm:prSet/>
      <dgm:spPr/>
      <dgm:t>
        <a:bodyPr/>
        <a:lstStyle/>
        <a:p>
          <a:endParaRPr lang="en-IN"/>
        </a:p>
      </dgm:t>
    </dgm:pt>
    <dgm:pt modelId="{61E97002-69EA-47FA-ADE5-ABDCF3410B3F}" type="sibTrans" cxnId="{A488EF52-45D3-4EDE-AD0A-AA8537B118B5}">
      <dgm:prSet/>
      <dgm:spPr/>
      <dgm:t>
        <a:bodyPr/>
        <a:lstStyle/>
        <a:p>
          <a:endParaRPr lang="en-IN"/>
        </a:p>
      </dgm:t>
    </dgm:pt>
    <dgm:pt modelId="{4C510D2B-76DE-4AE2-8F22-4DBC43845336}" type="pres">
      <dgm:prSet presAssocID="{68E3B28D-05A1-486D-97C5-BEDF3414C31F}" presName="linearFlow" presStyleCnt="0">
        <dgm:presLayoutVars>
          <dgm:dir/>
          <dgm:animLvl val="lvl"/>
          <dgm:resizeHandles val="exact"/>
        </dgm:presLayoutVars>
      </dgm:prSet>
      <dgm:spPr/>
    </dgm:pt>
    <dgm:pt modelId="{DD687CCF-D276-4726-AC8C-4065373AA067}" type="pres">
      <dgm:prSet presAssocID="{649BFEBC-BA12-4CAE-8DFC-F3CC1075B7EF}" presName="composite" presStyleCnt="0"/>
      <dgm:spPr/>
    </dgm:pt>
    <dgm:pt modelId="{F60B4A33-B090-4C96-9965-12C754623909}" type="pres">
      <dgm:prSet presAssocID="{649BFEBC-BA12-4CAE-8DFC-F3CC1075B7EF}" presName="parentText" presStyleLbl="alignNode1" presStyleIdx="0" presStyleCnt="4">
        <dgm:presLayoutVars>
          <dgm:chMax val="1"/>
          <dgm:bulletEnabled val="1"/>
        </dgm:presLayoutVars>
      </dgm:prSet>
      <dgm:spPr/>
    </dgm:pt>
    <dgm:pt modelId="{4B43C3E9-327E-453C-BAD5-E3F11219589C}" type="pres">
      <dgm:prSet presAssocID="{649BFEBC-BA12-4CAE-8DFC-F3CC1075B7EF}" presName="descendantText" presStyleLbl="alignAcc1" presStyleIdx="0" presStyleCnt="4" custLinFactNeighborX="1795" custLinFactNeighborY="6069">
        <dgm:presLayoutVars>
          <dgm:bulletEnabled val="1"/>
        </dgm:presLayoutVars>
      </dgm:prSet>
      <dgm:spPr/>
    </dgm:pt>
    <dgm:pt modelId="{95C81850-3016-4282-AD79-EE0A92A6BCAA}" type="pres">
      <dgm:prSet presAssocID="{9471255D-DB88-478A-A300-581DF4A3B7A4}" presName="sp" presStyleCnt="0"/>
      <dgm:spPr/>
    </dgm:pt>
    <dgm:pt modelId="{D2822CA9-FAE6-434C-A0FD-6E7525A98CD5}" type="pres">
      <dgm:prSet presAssocID="{F3406FDD-D782-4B4E-9FDD-1E2591C9D714}" presName="composite" presStyleCnt="0"/>
      <dgm:spPr/>
    </dgm:pt>
    <dgm:pt modelId="{7A8AC617-6170-4421-95A6-B9769A2CFDF9}" type="pres">
      <dgm:prSet presAssocID="{F3406FDD-D782-4B4E-9FDD-1E2591C9D714}" presName="parentText" presStyleLbl="alignNode1" presStyleIdx="1" presStyleCnt="4">
        <dgm:presLayoutVars>
          <dgm:chMax val="1"/>
          <dgm:bulletEnabled val="1"/>
        </dgm:presLayoutVars>
      </dgm:prSet>
      <dgm:spPr/>
    </dgm:pt>
    <dgm:pt modelId="{F25EA725-32B8-4CE7-A3BF-6225D6F74FB7}" type="pres">
      <dgm:prSet presAssocID="{F3406FDD-D782-4B4E-9FDD-1E2591C9D714}" presName="descendantText" presStyleLbl="alignAcc1" presStyleIdx="1" presStyleCnt="4" custLinFactNeighborX="-94" custLinFactNeighborY="3468">
        <dgm:presLayoutVars>
          <dgm:bulletEnabled val="1"/>
        </dgm:presLayoutVars>
      </dgm:prSet>
      <dgm:spPr/>
    </dgm:pt>
    <dgm:pt modelId="{D579912F-EC09-476B-9A81-253A256BE539}" type="pres">
      <dgm:prSet presAssocID="{2E1ED326-10D3-46E6-A221-3D1270D60CBE}" presName="sp" presStyleCnt="0"/>
      <dgm:spPr/>
    </dgm:pt>
    <dgm:pt modelId="{7474F25C-5C55-4E82-BE3D-2D41FC4605C3}" type="pres">
      <dgm:prSet presAssocID="{44698C25-C202-4367-B4C1-66B95326F728}" presName="composite" presStyleCnt="0"/>
      <dgm:spPr/>
    </dgm:pt>
    <dgm:pt modelId="{43CC0492-46BE-45A4-9A8F-469855405CE7}" type="pres">
      <dgm:prSet presAssocID="{44698C25-C202-4367-B4C1-66B95326F728}" presName="parentText" presStyleLbl="alignNode1" presStyleIdx="2" presStyleCnt="4">
        <dgm:presLayoutVars>
          <dgm:chMax val="1"/>
          <dgm:bulletEnabled val="1"/>
        </dgm:presLayoutVars>
      </dgm:prSet>
      <dgm:spPr/>
    </dgm:pt>
    <dgm:pt modelId="{C056FF21-71D9-4DD6-B268-4F30DCB5C254}" type="pres">
      <dgm:prSet presAssocID="{44698C25-C202-4367-B4C1-66B95326F728}" presName="descendantText" presStyleLbl="alignAcc1" presStyleIdx="2" presStyleCnt="4">
        <dgm:presLayoutVars>
          <dgm:bulletEnabled val="1"/>
        </dgm:presLayoutVars>
      </dgm:prSet>
      <dgm:spPr/>
    </dgm:pt>
    <dgm:pt modelId="{7F3A7DBB-25A8-4493-B3F9-CEE67F6E70E9}" type="pres">
      <dgm:prSet presAssocID="{F956A4D5-059B-4E8E-9591-C0A1D78344B5}" presName="sp" presStyleCnt="0"/>
      <dgm:spPr/>
    </dgm:pt>
    <dgm:pt modelId="{E34B9222-C357-4FE7-8932-F0D338847178}" type="pres">
      <dgm:prSet presAssocID="{3CF52A04-7E07-42CF-87D9-4FFA528B2613}" presName="composite" presStyleCnt="0"/>
      <dgm:spPr/>
    </dgm:pt>
    <dgm:pt modelId="{2096D8BF-2D8B-4237-9766-B8BEA15A09E2}" type="pres">
      <dgm:prSet presAssocID="{3CF52A04-7E07-42CF-87D9-4FFA528B2613}" presName="parentText" presStyleLbl="alignNode1" presStyleIdx="3" presStyleCnt="4">
        <dgm:presLayoutVars>
          <dgm:chMax val="1"/>
          <dgm:bulletEnabled val="1"/>
        </dgm:presLayoutVars>
      </dgm:prSet>
      <dgm:spPr/>
    </dgm:pt>
    <dgm:pt modelId="{5F460926-8B77-4D91-A435-EF40773C1285}" type="pres">
      <dgm:prSet presAssocID="{3CF52A04-7E07-42CF-87D9-4FFA528B2613}" presName="descendantText" presStyleLbl="alignAcc1" presStyleIdx="3" presStyleCnt="4">
        <dgm:presLayoutVars>
          <dgm:bulletEnabled val="1"/>
        </dgm:presLayoutVars>
      </dgm:prSet>
      <dgm:spPr/>
    </dgm:pt>
  </dgm:ptLst>
  <dgm:cxnLst>
    <dgm:cxn modelId="{9D6C7D06-8FEC-4111-8118-9EFFC47039A6}" srcId="{60437794-D6AF-4F3E-9BA7-03CB596E82E9}" destId="{A466200F-5A86-4B9C-A4FF-D3C0EED2D4ED}" srcOrd="0" destOrd="0" parTransId="{8DE7359F-D97A-4AFC-84A9-C2CA80EE8907}" sibTransId="{7AE1C053-416D-40A2-B554-51E6F61929AA}"/>
    <dgm:cxn modelId="{2C8D010A-D55A-470B-BAB6-08F0F7EE13A7}" srcId="{44698C25-C202-4367-B4C1-66B95326F728}" destId="{60437794-D6AF-4F3E-9BA7-03CB596E82E9}" srcOrd="1" destOrd="0" parTransId="{8669A4F6-E56C-482B-96BB-D558295DAEC9}" sibTransId="{DBF1CB15-B471-4A5A-B6BC-EA329DF806F7}"/>
    <dgm:cxn modelId="{A55A5322-8335-4DF4-9CCB-8D6FDB20B8A8}" type="presOf" srcId="{A466200F-5A86-4B9C-A4FF-D3C0EED2D4ED}" destId="{C056FF21-71D9-4DD6-B268-4F30DCB5C254}" srcOrd="0" destOrd="2" presId="urn:microsoft.com/office/officeart/2005/8/layout/chevron2"/>
    <dgm:cxn modelId="{34FAF722-BA3B-4D89-AB5F-6B19AC09ACE4}" type="presOf" srcId="{60437794-D6AF-4F3E-9BA7-03CB596E82E9}" destId="{C056FF21-71D9-4DD6-B268-4F30DCB5C254}" srcOrd="0" destOrd="1" presId="urn:microsoft.com/office/officeart/2005/8/layout/chevron2"/>
    <dgm:cxn modelId="{0723472F-9EA4-4354-9541-A8E8A360B73F}" srcId="{68E3B28D-05A1-486D-97C5-BEDF3414C31F}" destId="{44698C25-C202-4367-B4C1-66B95326F728}" srcOrd="2" destOrd="0" parTransId="{55D1EFF1-019F-4EA8-AA86-C306B13B5FB2}" sibTransId="{F956A4D5-059B-4E8E-9591-C0A1D78344B5}"/>
    <dgm:cxn modelId="{3CB34738-ED71-44ED-B5A7-81609DB968FF}" type="presOf" srcId="{68E3B28D-05A1-486D-97C5-BEDF3414C31F}" destId="{4C510D2B-76DE-4AE2-8F22-4DBC43845336}" srcOrd="0" destOrd="0" presId="urn:microsoft.com/office/officeart/2005/8/layout/chevron2"/>
    <dgm:cxn modelId="{8D707338-FEA1-4EC0-813F-1396C6DECAB3}" type="presOf" srcId="{F3406FDD-D782-4B4E-9FDD-1E2591C9D714}" destId="{7A8AC617-6170-4421-95A6-B9769A2CFDF9}" srcOrd="0" destOrd="0" presId="urn:microsoft.com/office/officeart/2005/8/layout/chevron2"/>
    <dgm:cxn modelId="{844FBF3F-C688-48A4-978A-973B45D7E208}" type="presOf" srcId="{44698C25-C202-4367-B4C1-66B95326F728}" destId="{43CC0492-46BE-45A4-9A8F-469855405CE7}" srcOrd="0" destOrd="0" presId="urn:microsoft.com/office/officeart/2005/8/layout/chevron2"/>
    <dgm:cxn modelId="{7E07475C-379C-4850-A00E-BF5B02F4FD9A}" srcId="{F3406FDD-D782-4B4E-9FDD-1E2591C9D714}" destId="{76CC940D-92A2-466B-850D-0D1D1D2D1B8D}" srcOrd="1" destOrd="0" parTransId="{F35A067F-DE0E-4C95-81A6-37554419EEA9}" sibTransId="{3F5D3A89-A2AA-4043-AE1B-EC5C9F044F4B}"/>
    <dgm:cxn modelId="{058FF55C-ED22-40F6-8F6A-61AC03C5EDDC}" srcId="{68E3B28D-05A1-486D-97C5-BEDF3414C31F}" destId="{649BFEBC-BA12-4CAE-8DFC-F3CC1075B7EF}" srcOrd="0" destOrd="0" parTransId="{FD4D7FE9-35E2-48E8-A47D-B72CE87578A1}" sibTransId="{9471255D-DB88-478A-A300-581DF4A3B7A4}"/>
    <dgm:cxn modelId="{3EF6A546-9ECA-470B-BBF1-F784A9561178}" type="presOf" srcId="{649BFEBC-BA12-4CAE-8DFC-F3CC1075B7EF}" destId="{F60B4A33-B090-4C96-9965-12C754623909}" srcOrd="0" destOrd="0" presId="urn:microsoft.com/office/officeart/2005/8/layout/chevron2"/>
    <dgm:cxn modelId="{197DD266-87AD-4465-8ADA-6C2EF19B4671}" type="presOf" srcId="{1D4FA316-4AA6-46A1-85AB-F0DCD248AE60}" destId="{4B43C3E9-327E-453C-BAD5-E3F11219589C}" srcOrd="0" destOrd="1" presId="urn:microsoft.com/office/officeart/2005/8/layout/chevron2"/>
    <dgm:cxn modelId="{C60E9967-335B-4240-9BC1-D49A68FEE28B}" srcId="{3CF52A04-7E07-42CF-87D9-4FFA528B2613}" destId="{640C4B09-0C71-476A-AE1C-94B18BCE0FFD}" srcOrd="0" destOrd="0" parTransId="{2B641B49-2748-40B6-8CFE-D95E636B97F7}" sibTransId="{04AA8DD0-40CE-4D5B-AF14-D9F3554DA976}"/>
    <dgm:cxn modelId="{9DFE3C4C-5B98-432D-857C-EF4A676EC9A5}" srcId="{68E3B28D-05A1-486D-97C5-BEDF3414C31F}" destId="{3CF52A04-7E07-42CF-87D9-4FFA528B2613}" srcOrd="3" destOrd="0" parTransId="{88464B09-0A6A-4DEF-9E6B-E510CE36267E}" sibTransId="{04926B12-BD2C-4E18-81B7-8CAE88CB0F0A}"/>
    <dgm:cxn modelId="{A488EF52-45D3-4EDE-AD0A-AA8537B118B5}" srcId="{3CF52A04-7E07-42CF-87D9-4FFA528B2613}" destId="{085D7E95-4AB8-48E4-A5A3-DDE246027AE0}" srcOrd="1" destOrd="0" parTransId="{B607473E-77C0-46EB-82A6-FAB8F6035D4B}" sibTransId="{61E97002-69EA-47FA-ADE5-ABDCF3410B3F}"/>
    <dgm:cxn modelId="{C6077358-6FBC-4696-A311-B1BFFC7B76B3}" srcId="{649BFEBC-BA12-4CAE-8DFC-F3CC1075B7EF}" destId="{5D507B64-1B15-4CE3-A77C-4D7A88FDE57C}" srcOrd="0" destOrd="0" parTransId="{20B6097C-DD93-4A40-A8F9-F485C6545C9B}" sibTransId="{3C97E94C-852D-4938-8922-B1A6F2E99926}"/>
    <dgm:cxn modelId="{0D14B782-B099-4736-8804-D706742D26CD}" type="presOf" srcId="{5D507B64-1B15-4CE3-A77C-4D7A88FDE57C}" destId="{4B43C3E9-327E-453C-BAD5-E3F11219589C}" srcOrd="0" destOrd="0" presId="urn:microsoft.com/office/officeart/2005/8/layout/chevron2"/>
    <dgm:cxn modelId="{2FE76183-91CC-4780-9E63-5379E490E853}" srcId="{68E3B28D-05A1-486D-97C5-BEDF3414C31F}" destId="{F3406FDD-D782-4B4E-9FDD-1E2591C9D714}" srcOrd="1" destOrd="0" parTransId="{C8DCF55B-F599-4999-AD9A-87721938976E}" sibTransId="{2E1ED326-10D3-46E6-A221-3D1270D60CBE}"/>
    <dgm:cxn modelId="{D8660D8D-1A6E-4A2E-9802-1AC68AD53A4A}" type="presOf" srcId="{BBC0F928-0F39-458A-8494-311BF9ABE5DB}" destId="{C056FF21-71D9-4DD6-B268-4F30DCB5C254}" srcOrd="0" destOrd="3" presId="urn:microsoft.com/office/officeart/2005/8/layout/chevron2"/>
    <dgm:cxn modelId="{9EB17790-136E-4480-B64F-469620E65FC3}" type="presOf" srcId="{76CC940D-92A2-466B-850D-0D1D1D2D1B8D}" destId="{F25EA725-32B8-4CE7-A3BF-6225D6F74FB7}" srcOrd="0" destOrd="1" presId="urn:microsoft.com/office/officeart/2005/8/layout/chevron2"/>
    <dgm:cxn modelId="{3A0D1C96-09EE-41F5-8B70-189BE5E7821C}" type="presOf" srcId="{640C4B09-0C71-476A-AE1C-94B18BCE0FFD}" destId="{5F460926-8B77-4D91-A435-EF40773C1285}" srcOrd="0" destOrd="0" presId="urn:microsoft.com/office/officeart/2005/8/layout/chevron2"/>
    <dgm:cxn modelId="{467568AE-F7C8-400B-BF32-25A6209B3802}" type="presOf" srcId="{8B06BE01-A3BD-4B37-9D2B-12519C124F89}" destId="{C056FF21-71D9-4DD6-B268-4F30DCB5C254}" srcOrd="0" destOrd="4" presId="urn:microsoft.com/office/officeart/2005/8/layout/chevron2"/>
    <dgm:cxn modelId="{E43E29B8-E26D-4F5B-AF23-B3A2F25E6B6E}" type="presOf" srcId="{2DB47264-6BCD-490C-BF82-CBA9C9A8A4E1}" destId="{F25EA725-32B8-4CE7-A3BF-6225D6F74FB7}" srcOrd="0" destOrd="0" presId="urn:microsoft.com/office/officeart/2005/8/layout/chevron2"/>
    <dgm:cxn modelId="{F445FBBB-3D4D-42BA-A949-7ACD2EE4075D}" srcId="{649BFEBC-BA12-4CAE-8DFC-F3CC1075B7EF}" destId="{1D4FA316-4AA6-46A1-85AB-F0DCD248AE60}" srcOrd="1" destOrd="0" parTransId="{1C5BB469-FE3C-4EDE-97FD-E5DEF87442EB}" sibTransId="{623718F8-8F2A-480B-8F27-0976B5F65418}"/>
    <dgm:cxn modelId="{D7AEE9C8-E96D-4FCB-9243-5CDFB2F89F5A}" type="presOf" srcId="{085D7E95-4AB8-48E4-A5A3-DDE246027AE0}" destId="{5F460926-8B77-4D91-A435-EF40773C1285}" srcOrd="0" destOrd="1" presId="urn:microsoft.com/office/officeart/2005/8/layout/chevron2"/>
    <dgm:cxn modelId="{8348C3CA-8A02-45E1-8148-EBE857B13FD0}" type="presOf" srcId="{3CF52A04-7E07-42CF-87D9-4FFA528B2613}" destId="{2096D8BF-2D8B-4237-9766-B8BEA15A09E2}" srcOrd="0" destOrd="0" presId="urn:microsoft.com/office/officeart/2005/8/layout/chevron2"/>
    <dgm:cxn modelId="{9FFD8BDA-B63A-428A-9D57-473C14AE8A35}" type="presOf" srcId="{6FB8F601-5153-47AE-ADE2-B9C6F397A079}" destId="{C056FF21-71D9-4DD6-B268-4F30DCB5C254}" srcOrd="0" destOrd="0" presId="urn:microsoft.com/office/officeart/2005/8/layout/chevron2"/>
    <dgm:cxn modelId="{D85432E2-731C-4206-B4C2-2A0840A5850D}" srcId="{60437794-D6AF-4F3E-9BA7-03CB596E82E9}" destId="{BBC0F928-0F39-458A-8494-311BF9ABE5DB}" srcOrd="1" destOrd="0" parTransId="{AE3C9E51-3B70-4D51-8AF3-1B4EE843B1CC}" sibTransId="{4C7F0119-8DBC-4FDB-9DF0-50BB15F3BDAE}"/>
    <dgm:cxn modelId="{F0B979EA-F276-4A2E-9591-F6E41DFAD9B3}" srcId="{44698C25-C202-4367-B4C1-66B95326F728}" destId="{6FB8F601-5153-47AE-ADE2-B9C6F397A079}" srcOrd="0" destOrd="0" parTransId="{C424C92C-72D4-427A-9122-018A316CB69F}" sibTransId="{83A20746-AE6F-42E4-8FFD-2480083C4115}"/>
    <dgm:cxn modelId="{928169F8-11E6-49F5-A94A-F12821D09875}" srcId="{60437794-D6AF-4F3E-9BA7-03CB596E82E9}" destId="{8B06BE01-A3BD-4B37-9D2B-12519C124F89}" srcOrd="2" destOrd="0" parTransId="{4F86C5BD-8B71-47A8-84CF-27CB517D01A2}" sibTransId="{B53BB4A6-18BE-4585-8D9E-AB0415D06F6E}"/>
    <dgm:cxn modelId="{12427DFA-43AD-4C42-9933-7E01050FFB9E}" srcId="{F3406FDD-D782-4B4E-9FDD-1E2591C9D714}" destId="{2DB47264-6BCD-490C-BF82-CBA9C9A8A4E1}" srcOrd="0" destOrd="0" parTransId="{82611703-A04E-4FA0-961C-3D27385C30ED}" sibTransId="{90963AC4-7FA8-41FC-AC5F-404070D0D5CD}"/>
    <dgm:cxn modelId="{29DA314B-ABFD-487F-84D7-A187FFE47A3B}" type="presParOf" srcId="{4C510D2B-76DE-4AE2-8F22-4DBC43845336}" destId="{DD687CCF-D276-4726-AC8C-4065373AA067}" srcOrd="0" destOrd="0" presId="urn:microsoft.com/office/officeart/2005/8/layout/chevron2"/>
    <dgm:cxn modelId="{D91B8F34-C636-4997-AB01-7295ADFC7223}" type="presParOf" srcId="{DD687CCF-D276-4726-AC8C-4065373AA067}" destId="{F60B4A33-B090-4C96-9965-12C754623909}" srcOrd="0" destOrd="0" presId="urn:microsoft.com/office/officeart/2005/8/layout/chevron2"/>
    <dgm:cxn modelId="{BE88B5AC-201A-4293-AE56-4993688BE6A7}" type="presParOf" srcId="{DD687CCF-D276-4726-AC8C-4065373AA067}" destId="{4B43C3E9-327E-453C-BAD5-E3F11219589C}" srcOrd="1" destOrd="0" presId="urn:microsoft.com/office/officeart/2005/8/layout/chevron2"/>
    <dgm:cxn modelId="{366B4ED8-8467-4DDD-9C7F-4245B70C07DB}" type="presParOf" srcId="{4C510D2B-76DE-4AE2-8F22-4DBC43845336}" destId="{95C81850-3016-4282-AD79-EE0A92A6BCAA}" srcOrd="1" destOrd="0" presId="urn:microsoft.com/office/officeart/2005/8/layout/chevron2"/>
    <dgm:cxn modelId="{BB18D64F-F7D8-46CE-8B85-0CF9A83C4FAA}" type="presParOf" srcId="{4C510D2B-76DE-4AE2-8F22-4DBC43845336}" destId="{D2822CA9-FAE6-434C-A0FD-6E7525A98CD5}" srcOrd="2" destOrd="0" presId="urn:microsoft.com/office/officeart/2005/8/layout/chevron2"/>
    <dgm:cxn modelId="{BFED8B78-96B8-4A9E-A942-3FD0852ED7C8}" type="presParOf" srcId="{D2822CA9-FAE6-434C-A0FD-6E7525A98CD5}" destId="{7A8AC617-6170-4421-95A6-B9769A2CFDF9}" srcOrd="0" destOrd="0" presId="urn:microsoft.com/office/officeart/2005/8/layout/chevron2"/>
    <dgm:cxn modelId="{ABE257B7-50FE-4634-BD28-163137F6E3FA}" type="presParOf" srcId="{D2822CA9-FAE6-434C-A0FD-6E7525A98CD5}" destId="{F25EA725-32B8-4CE7-A3BF-6225D6F74FB7}" srcOrd="1" destOrd="0" presId="urn:microsoft.com/office/officeart/2005/8/layout/chevron2"/>
    <dgm:cxn modelId="{1CC77335-DAB2-4343-B26C-F331AB186BC2}" type="presParOf" srcId="{4C510D2B-76DE-4AE2-8F22-4DBC43845336}" destId="{D579912F-EC09-476B-9A81-253A256BE539}" srcOrd="3" destOrd="0" presId="urn:microsoft.com/office/officeart/2005/8/layout/chevron2"/>
    <dgm:cxn modelId="{4AC1BF9B-2901-4BE6-AC89-981E238110C3}" type="presParOf" srcId="{4C510D2B-76DE-4AE2-8F22-4DBC43845336}" destId="{7474F25C-5C55-4E82-BE3D-2D41FC4605C3}" srcOrd="4" destOrd="0" presId="urn:microsoft.com/office/officeart/2005/8/layout/chevron2"/>
    <dgm:cxn modelId="{FF6C7E6D-3D39-4636-898F-BE5A77ACC8DF}" type="presParOf" srcId="{7474F25C-5C55-4E82-BE3D-2D41FC4605C3}" destId="{43CC0492-46BE-45A4-9A8F-469855405CE7}" srcOrd="0" destOrd="0" presId="urn:microsoft.com/office/officeart/2005/8/layout/chevron2"/>
    <dgm:cxn modelId="{E8C20AAD-3167-4A16-ACDF-597E2D919FB4}" type="presParOf" srcId="{7474F25C-5C55-4E82-BE3D-2D41FC4605C3}" destId="{C056FF21-71D9-4DD6-B268-4F30DCB5C254}" srcOrd="1" destOrd="0" presId="urn:microsoft.com/office/officeart/2005/8/layout/chevron2"/>
    <dgm:cxn modelId="{C108AD6A-E37C-4DD9-AD8A-129FF37B6A4A}" type="presParOf" srcId="{4C510D2B-76DE-4AE2-8F22-4DBC43845336}" destId="{7F3A7DBB-25A8-4493-B3F9-CEE67F6E70E9}" srcOrd="5" destOrd="0" presId="urn:microsoft.com/office/officeart/2005/8/layout/chevron2"/>
    <dgm:cxn modelId="{D40957A0-43AD-4F38-BFB7-92757A4DB78B}" type="presParOf" srcId="{4C510D2B-76DE-4AE2-8F22-4DBC43845336}" destId="{E34B9222-C357-4FE7-8932-F0D338847178}" srcOrd="6" destOrd="0" presId="urn:microsoft.com/office/officeart/2005/8/layout/chevron2"/>
    <dgm:cxn modelId="{A1E05D4B-2C38-47F1-8B5B-2CBBBFC209C5}" type="presParOf" srcId="{E34B9222-C357-4FE7-8932-F0D338847178}" destId="{2096D8BF-2D8B-4237-9766-B8BEA15A09E2}" srcOrd="0" destOrd="0" presId="urn:microsoft.com/office/officeart/2005/8/layout/chevron2"/>
    <dgm:cxn modelId="{0425A2FE-5A5B-4F9D-B15F-67FBFE462875}" type="presParOf" srcId="{E34B9222-C357-4FE7-8932-F0D338847178}" destId="{5F460926-8B77-4D91-A435-EF40773C128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8647FD-3500-42EF-AF12-15132933004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IN"/>
        </a:p>
      </dgm:t>
    </dgm:pt>
    <dgm:pt modelId="{BD9315BF-34CA-4541-B0B1-7692E9CC9938}">
      <dgm:prSet phldrT="[Text]"/>
      <dgm:spPr/>
      <dgm:t>
        <a:bodyPr/>
        <a:lstStyle/>
        <a:p>
          <a:r>
            <a:rPr lang="en-US" dirty="0"/>
            <a:t>Communication Networks  (Consists of sub-networks)</a:t>
          </a:r>
        </a:p>
      </dgm:t>
    </dgm:pt>
    <dgm:pt modelId="{4980B7EB-55D8-4104-8867-427EB4F68C4B}" type="parTrans" cxnId="{EF0750B4-50B8-4E79-987C-1636DE63D94C}">
      <dgm:prSet/>
      <dgm:spPr/>
      <dgm:t>
        <a:bodyPr/>
        <a:lstStyle/>
        <a:p>
          <a:endParaRPr lang="en-IN"/>
        </a:p>
      </dgm:t>
    </dgm:pt>
    <dgm:pt modelId="{E292BC23-4DDA-4C43-BAA0-34299A2CE033}" type="sibTrans" cxnId="{EF0750B4-50B8-4E79-987C-1636DE63D94C}">
      <dgm:prSet/>
      <dgm:spPr/>
      <dgm:t>
        <a:bodyPr/>
        <a:lstStyle/>
        <a:p>
          <a:endParaRPr lang="en-IN"/>
        </a:p>
      </dgm:t>
    </dgm:pt>
    <dgm:pt modelId="{75558B6C-B79E-4A59-ABF1-849D0F114B30}">
      <dgm:prSet phldrT="[Text]"/>
      <dgm:spPr/>
      <dgm:t>
        <a:bodyPr/>
        <a:lstStyle/>
        <a:p>
          <a:r>
            <a:rPr lang="en-US" dirty="0"/>
            <a:t>Point – Point Links</a:t>
          </a:r>
          <a:endParaRPr lang="en-IN" dirty="0"/>
        </a:p>
      </dgm:t>
    </dgm:pt>
    <dgm:pt modelId="{4871F2FC-B4FC-4E96-97F3-E7ADAA5CC5E0}" type="parTrans" cxnId="{588446B4-E3A5-41D2-B8CD-25DB6AFAD191}">
      <dgm:prSet/>
      <dgm:spPr/>
      <dgm:t>
        <a:bodyPr/>
        <a:lstStyle/>
        <a:p>
          <a:endParaRPr lang="en-IN"/>
        </a:p>
      </dgm:t>
    </dgm:pt>
    <dgm:pt modelId="{03E94070-72F8-44AB-89F4-AECD521204F3}" type="sibTrans" cxnId="{588446B4-E3A5-41D2-B8CD-25DB6AFAD191}">
      <dgm:prSet/>
      <dgm:spPr/>
      <dgm:t>
        <a:bodyPr/>
        <a:lstStyle/>
        <a:p>
          <a:endParaRPr lang="en-IN"/>
        </a:p>
      </dgm:t>
    </dgm:pt>
    <dgm:pt modelId="{907FA776-599A-4DE1-B736-A905B9C4D7F7}">
      <dgm:prSet phldrT="[Text]"/>
      <dgm:spPr/>
      <dgm:t>
        <a:bodyPr/>
        <a:lstStyle/>
        <a:p>
          <a:r>
            <a:rPr lang="en-US" dirty="0"/>
            <a:t>Star</a:t>
          </a:r>
          <a:endParaRPr lang="en-IN" dirty="0"/>
        </a:p>
      </dgm:t>
    </dgm:pt>
    <dgm:pt modelId="{7597027C-63EB-4C9B-9803-F15210C7E159}" type="parTrans" cxnId="{DDA3788F-947C-46E5-8D86-061D959B8538}">
      <dgm:prSet/>
      <dgm:spPr/>
      <dgm:t>
        <a:bodyPr/>
        <a:lstStyle/>
        <a:p>
          <a:endParaRPr lang="en-IN"/>
        </a:p>
      </dgm:t>
    </dgm:pt>
    <dgm:pt modelId="{78984921-84EA-4EA2-AFF8-127566F43889}" type="sibTrans" cxnId="{DDA3788F-947C-46E5-8D86-061D959B8538}">
      <dgm:prSet/>
      <dgm:spPr/>
      <dgm:t>
        <a:bodyPr/>
        <a:lstStyle/>
        <a:p>
          <a:endParaRPr lang="en-IN"/>
        </a:p>
      </dgm:t>
    </dgm:pt>
    <dgm:pt modelId="{1136D1EA-2DEC-4640-B137-6E3EE1E6EB07}">
      <dgm:prSet phldrT="[Text]"/>
      <dgm:spPr/>
      <dgm:t>
        <a:bodyPr/>
        <a:lstStyle/>
        <a:p>
          <a:r>
            <a:rPr lang="en-US" dirty="0"/>
            <a:t>Bus</a:t>
          </a:r>
          <a:endParaRPr lang="en-IN" dirty="0"/>
        </a:p>
      </dgm:t>
    </dgm:pt>
    <dgm:pt modelId="{D70781DA-DC44-44F9-91C8-72B92E35F1F7}" type="parTrans" cxnId="{CA7DDFE3-5FC6-40DF-81D4-F91A7322029B}">
      <dgm:prSet/>
      <dgm:spPr/>
      <dgm:t>
        <a:bodyPr/>
        <a:lstStyle/>
        <a:p>
          <a:endParaRPr lang="en-IN"/>
        </a:p>
      </dgm:t>
    </dgm:pt>
    <dgm:pt modelId="{75F32D3F-D897-4774-AE35-800EFF023B66}" type="sibTrans" cxnId="{CA7DDFE3-5FC6-40DF-81D4-F91A7322029B}">
      <dgm:prSet/>
      <dgm:spPr/>
      <dgm:t>
        <a:bodyPr/>
        <a:lstStyle/>
        <a:p>
          <a:endParaRPr lang="en-IN"/>
        </a:p>
      </dgm:t>
    </dgm:pt>
    <dgm:pt modelId="{3C99391D-DDD0-4D12-BB03-652C960877CD}">
      <dgm:prSet phldrT="[Text]"/>
      <dgm:spPr/>
      <dgm:t>
        <a:bodyPr/>
        <a:lstStyle/>
        <a:p>
          <a:r>
            <a:rPr lang="en-US" dirty="0"/>
            <a:t>Ring</a:t>
          </a:r>
          <a:endParaRPr lang="en-IN" dirty="0"/>
        </a:p>
      </dgm:t>
    </dgm:pt>
    <dgm:pt modelId="{169DEB29-A669-4AE7-9BC7-67FBB718A7C7}" type="parTrans" cxnId="{815132EC-3C0A-4150-B0B7-4EE88FE5401A}">
      <dgm:prSet/>
      <dgm:spPr/>
      <dgm:t>
        <a:bodyPr/>
        <a:lstStyle/>
        <a:p>
          <a:endParaRPr lang="en-IN"/>
        </a:p>
      </dgm:t>
    </dgm:pt>
    <dgm:pt modelId="{EEBB179D-1FCD-40DF-94C8-D771A115F8E5}" type="sibTrans" cxnId="{815132EC-3C0A-4150-B0B7-4EE88FE5401A}">
      <dgm:prSet/>
      <dgm:spPr/>
      <dgm:t>
        <a:bodyPr/>
        <a:lstStyle/>
        <a:p>
          <a:endParaRPr lang="en-IN"/>
        </a:p>
      </dgm:t>
    </dgm:pt>
    <dgm:pt modelId="{8E5E5B4A-6CE7-460D-A4FC-0D68A096F918}">
      <dgm:prSet phldrT="[Text]"/>
      <dgm:spPr/>
      <dgm:t>
        <a:bodyPr/>
        <a:lstStyle/>
        <a:p>
          <a:r>
            <a:rPr lang="en-US" dirty="0"/>
            <a:t>Signal Multiplexing – TDM or WDM</a:t>
          </a:r>
          <a:endParaRPr lang="en-IN" dirty="0"/>
        </a:p>
      </dgm:t>
    </dgm:pt>
    <dgm:pt modelId="{E53BEB1B-CF49-49B3-882C-720E7A7488BF}" type="parTrans" cxnId="{89761C8D-2281-4E73-A679-A73E8A411C51}">
      <dgm:prSet/>
      <dgm:spPr/>
      <dgm:t>
        <a:bodyPr/>
        <a:lstStyle/>
        <a:p>
          <a:endParaRPr lang="en-IN"/>
        </a:p>
      </dgm:t>
    </dgm:pt>
    <dgm:pt modelId="{35EE9FD6-EA1D-4E27-8558-056736102D1C}" type="sibTrans" cxnId="{89761C8D-2281-4E73-A679-A73E8A411C51}">
      <dgm:prSet/>
      <dgm:spPr/>
      <dgm:t>
        <a:bodyPr/>
        <a:lstStyle/>
        <a:p>
          <a:endParaRPr lang="en-IN"/>
        </a:p>
      </dgm:t>
    </dgm:pt>
    <dgm:pt modelId="{629B68FE-5DC4-43B6-90D0-B438DFA272A2}" type="pres">
      <dgm:prSet presAssocID="{B38647FD-3500-42EF-AF12-15132933004B}" presName="Name0" presStyleCnt="0">
        <dgm:presLayoutVars>
          <dgm:chMax val="7"/>
          <dgm:chPref val="5"/>
        </dgm:presLayoutVars>
      </dgm:prSet>
      <dgm:spPr/>
    </dgm:pt>
    <dgm:pt modelId="{429D20E3-85FF-4381-9663-2C7B966807A8}" type="pres">
      <dgm:prSet presAssocID="{B38647FD-3500-42EF-AF12-15132933004B}" presName="arrowNode" presStyleLbl="node1" presStyleIdx="0" presStyleCnt="1"/>
      <dgm:spPr/>
    </dgm:pt>
    <dgm:pt modelId="{3C27B1D7-D84C-4A10-897A-2D1F8B764694}" type="pres">
      <dgm:prSet presAssocID="{BD9315BF-34CA-4541-B0B1-7692E9CC9938}" presName="txNode1" presStyleLbl="revTx" presStyleIdx="0" presStyleCnt="6" custScaleX="190666">
        <dgm:presLayoutVars>
          <dgm:bulletEnabled val="1"/>
        </dgm:presLayoutVars>
      </dgm:prSet>
      <dgm:spPr/>
    </dgm:pt>
    <dgm:pt modelId="{8049D70F-5850-402F-BD75-A8F0EF8B22AA}" type="pres">
      <dgm:prSet presAssocID="{75558B6C-B79E-4A59-ABF1-849D0F114B30}" presName="txNode2" presStyleLbl="revTx" presStyleIdx="1" presStyleCnt="6">
        <dgm:presLayoutVars>
          <dgm:bulletEnabled val="1"/>
        </dgm:presLayoutVars>
      </dgm:prSet>
      <dgm:spPr/>
    </dgm:pt>
    <dgm:pt modelId="{04627888-5E5C-448B-9EF2-220892FB9469}" type="pres">
      <dgm:prSet presAssocID="{03E94070-72F8-44AB-89F4-AECD521204F3}" presName="dotNode2" presStyleCnt="0"/>
      <dgm:spPr/>
    </dgm:pt>
    <dgm:pt modelId="{54B00216-A1BE-4BDF-8D10-965E3009F380}" type="pres">
      <dgm:prSet presAssocID="{03E94070-72F8-44AB-89F4-AECD521204F3}" presName="dotRepeatNode" presStyleLbl="fgShp" presStyleIdx="0" presStyleCnt="4"/>
      <dgm:spPr/>
    </dgm:pt>
    <dgm:pt modelId="{76A047C3-E49A-4E93-8F42-B3AB74A056A2}" type="pres">
      <dgm:prSet presAssocID="{907FA776-599A-4DE1-B736-A905B9C4D7F7}" presName="txNode3" presStyleLbl="revTx" presStyleIdx="2" presStyleCnt="6">
        <dgm:presLayoutVars>
          <dgm:bulletEnabled val="1"/>
        </dgm:presLayoutVars>
      </dgm:prSet>
      <dgm:spPr/>
    </dgm:pt>
    <dgm:pt modelId="{87C91F8C-296C-4115-8865-66FEEB9F4638}" type="pres">
      <dgm:prSet presAssocID="{78984921-84EA-4EA2-AFF8-127566F43889}" presName="dotNode3" presStyleCnt="0"/>
      <dgm:spPr/>
    </dgm:pt>
    <dgm:pt modelId="{86AAE1BE-7ACA-4AA1-8DCB-0D3A9D78DC00}" type="pres">
      <dgm:prSet presAssocID="{78984921-84EA-4EA2-AFF8-127566F43889}" presName="dotRepeatNode" presStyleLbl="fgShp" presStyleIdx="1" presStyleCnt="4"/>
      <dgm:spPr/>
    </dgm:pt>
    <dgm:pt modelId="{58813F2F-28E8-406E-AE7F-8D2BAE543E97}" type="pres">
      <dgm:prSet presAssocID="{1136D1EA-2DEC-4640-B137-6E3EE1E6EB07}" presName="txNode4" presStyleLbl="revTx" presStyleIdx="3" presStyleCnt="6">
        <dgm:presLayoutVars>
          <dgm:bulletEnabled val="1"/>
        </dgm:presLayoutVars>
      </dgm:prSet>
      <dgm:spPr/>
    </dgm:pt>
    <dgm:pt modelId="{331ED154-F332-4F39-BC08-3FA5707ADDF8}" type="pres">
      <dgm:prSet presAssocID="{75F32D3F-D897-4774-AE35-800EFF023B66}" presName="dotNode4" presStyleCnt="0"/>
      <dgm:spPr/>
    </dgm:pt>
    <dgm:pt modelId="{CB4EB85A-B00E-471C-AB72-43EA56479F39}" type="pres">
      <dgm:prSet presAssocID="{75F32D3F-D897-4774-AE35-800EFF023B66}" presName="dotRepeatNode" presStyleLbl="fgShp" presStyleIdx="2" presStyleCnt="4"/>
      <dgm:spPr/>
    </dgm:pt>
    <dgm:pt modelId="{68B6C3CC-3094-49A8-B58C-431F8E7A9169}" type="pres">
      <dgm:prSet presAssocID="{3C99391D-DDD0-4D12-BB03-652C960877CD}" presName="txNode5" presStyleLbl="revTx" presStyleIdx="4" presStyleCnt="6">
        <dgm:presLayoutVars>
          <dgm:bulletEnabled val="1"/>
        </dgm:presLayoutVars>
      </dgm:prSet>
      <dgm:spPr/>
    </dgm:pt>
    <dgm:pt modelId="{967C8D0D-F683-4364-9A6E-9D9540175822}" type="pres">
      <dgm:prSet presAssocID="{EEBB179D-1FCD-40DF-94C8-D771A115F8E5}" presName="dotNode5" presStyleCnt="0"/>
      <dgm:spPr/>
    </dgm:pt>
    <dgm:pt modelId="{F5810F84-8639-4510-8F8D-03D22595ED62}" type="pres">
      <dgm:prSet presAssocID="{EEBB179D-1FCD-40DF-94C8-D771A115F8E5}" presName="dotRepeatNode" presStyleLbl="fgShp" presStyleIdx="3" presStyleCnt="4"/>
      <dgm:spPr/>
    </dgm:pt>
    <dgm:pt modelId="{87EBBBE3-DEE8-412B-A075-687966D9EC40}" type="pres">
      <dgm:prSet presAssocID="{8E5E5B4A-6CE7-460D-A4FC-0D68A096F918}" presName="txNode6" presStyleLbl="revTx" presStyleIdx="5" presStyleCnt="6">
        <dgm:presLayoutVars>
          <dgm:bulletEnabled val="1"/>
        </dgm:presLayoutVars>
      </dgm:prSet>
      <dgm:spPr/>
    </dgm:pt>
  </dgm:ptLst>
  <dgm:cxnLst>
    <dgm:cxn modelId="{C33C831D-395B-442D-B2A5-AFD04A8871AC}" type="presOf" srcId="{3C99391D-DDD0-4D12-BB03-652C960877CD}" destId="{68B6C3CC-3094-49A8-B58C-431F8E7A9169}" srcOrd="0" destOrd="0" presId="urn:microsoft.com/office/officeart/2009/3/layout/DescendingProcess"/>
    <dgm:cxn modelId="{2FB4CB1E-8EFA-4FFF-A85F-A9E8F3B7F16F}" type="presOf" srcId="{03E94070-72F8-44AB-89F4-AECD521204F3}" destId="{54B00216-A1BE-4BDF-8D10-965E3009F380}" srcOrd="0" destOrd="0" presId="urn:microsoft.com/office/officeart/2009/3/layout/DescendingProcess"/>
    <dgm:cxn modelId="{3708FE22-E973-4599-9C20-7D6A96EF98A8}" type="presOf" srcId="{8E5E5B4A-6CE7-460D-A4FC-0D68A096F918}" destId="{87EBBBE3-DEE8-412B-A075-687966D9EC40}" srcOrd="0" destOrd="0" presId="urn:microsoft.com/office/officeart/2009/3/layout/DescendingProcess"/>
    <dgm:cxn modelId="{C0632128-04DB-4FB2-8D8A-E489FDA7617A}" type="presOf" srcId="{75F32D3F-D897-4774-AE35-800EFF023B66}" destId="{CB4EB85A-B00E-471C-AB72-43EA56479F39}" srcOrd="0" destOrd="0" presId="urn:microsoft.com/office/officeart/2009/3/layout/DescendingProcess"/>
    <dgm:cxn modelId="{F1BB1F6B-8261-4C8E-BAA2-AFA9E97BAC5E}" type="presOf" srcId="{1136D1EA-2DEC-4640-B137-6E3EE1E6EB07}" destId="{58813F2F-28E8-406E-AE7F-8D2BAE543E97}" srcOrd="0" destOrd="0" presId="urn:microsoft.com/office/officeart/2009/3/layout/DescendingProcess"/>
    <dgm:cxn modelId="{A6767453-FC92-4147-BAF6-48F2831EA070}" type="presOf" srcId="{75558B6C-B79E-4A59-ABF1-849D0F114B30}" destId="{8049D70F-5850-402F-BD75-A8F0EF8B22AA}" srcOrd="0" destOrd="0" presId="urn:microsoft.com/office/officeart/2009/3/layout/DescendingProcess"/>
    <dgm:cxn modelId="{ADF5777C-BB86-424C-A1DD-F9375B562182}" type="presOf" srcId="{EEBB179D-1FCD-40DF-94C8-D771A115F8E5}" destId="{F5810F84-8639-4510-8F8D-03D22595ED62}" srcOrd="0" destOrd="0" presId="urn:microsoft.com/office/officeart/2009/3/layout/DescendingProcess"/>
    <dgm:cxn modelId="{6D487A82-CAD7-4D2F-A149-EBC6F764690E}" type="presOf" srcId="{BD9315BF-34CA-4541-B0B1-7692E9CC9938}" destId="{3C27B1D7-D84C-4A10-897A-2D1F8B764694}" srcOrd="0" destOrd="0" presId="urn:microsoft.com/office/officeart/2009/3/layout/DescendingProcess"/>
    <dgm:cxn modelId="{89761C8D-2281-4E73-A679-A73E8A411C51}" srcId="{B38647FD-3500-42EF-AF12-15132933004B}" destId="{8E5E5B4A-6CE7-460D-A4FC-0D68A096F918}" srcOrd="5" destOrd="0" parTransId="{E53BEB1B-CF49-49B3-882C-720E7A7488BF}" sibTransId="{35EE9FD6-EA1D-4E27-8558-056736102D1C}"/>
    <dgm:cxn modelId="{DDA3788F-947C-46E5-8D86-061D959B8538}" srcId="{B38647FD-3500-42EF-AF12-15132933004B}" destId="{907FA776-599A-4DE1-B736-A905B9C4D7F7}" srcOrd="2" destOrd="0" parTransId="{7597027C-63EB-4C9B-9803-F15210C7E159}" sibTransId="{78984921-84EA-4EA2-AFF8-127566F43889}"/>
    <dgm:cxn modelId="{3B5768A2-E16E-4887-9A4A-3E8DB7BB0B4E}" type="presOf" srcId="{907FA776-599A-4DE1-B736-A905B9C4D7F7}" destId="{76A047C3-E49A-4E93-8F42-B3AB74A056A2}" srcOrd="0" destOrd="0" presId="urn:microsoft.com/office/officeart/2009/3/layout/DescendingProcess"/>
    <dgm:cxn modelId="{588446B4-E3A5-41D2-B8CD-25DB6AFAD191}" srcId="{B38647FD-3500-42EF-AF12-15132933004B}" destId="{75558B6C-B79E-4A59-ABF1-849D0F114B30}" srcOrd="1" destOrd="0" parTransId="{4871F2FC-B4FC-4E96-97F3-E7ADAA5CC5E0}" sibTransId="{03E94070-72F8-44AB-89F4-AECD521204F3}"/>
    <dgm:cxn modelId="{EF0750B4-50B8-4E79-987C-1636DE63D94C}" srcId="{B38647FD-3500-42EF-AF12-15132933004B}" destId="{BD9315BF-34CA-4541-B0B1-7692E9CC9938}" srcOrd="0" destOrd="0" parTransId="{4980B7EB-55D8-4104-8867-427EB4F68C4B}" sibTransId="{E292BC23-4DDA-4C43-BAA0-34299A2CE033}"/>
    <dgm:cxn modelId="{C5157DD8-EDB1-4198-8338-D803523E3513}" type="presOf" srcId="{B38647FD-3500-42EF-AF12-15132933004B}" destId="{629B68FE-5DC4-43B6-90D0-B438DFA272A2}" srcOrd="0" destOrd="0" presId="urn:microsoft.com/office/officeart/2009/3/layout/DescendingProcess"/>
    <dgm:cxn modelId="{CA7DDFE3-5FC6-40DF-81D4-F91A7322029B}" srcId="{B38647FD-3500-42EF-AF12-15132933004B}" destId="{1136D1EA-2DEC-4640-B137-6E3EE1E6EB07}" srcOrd="3" destOrd="0" parTransId="{D70781DA-DC44-44F9-91C8-72B92E35F1F7}" sibTransId="{75F32D3F-D897-4774-AE35-800EFF023B66}"/>
    <dgm:cxn modelId="{B12F68E8-89B2-4342-A0B6-35F6C0D244EC}" type="presOf" srcId="{78984921-84EA-4EA2-AFF8-127566F43889}" destId="{86AAE1BE-7ACA-4AA1-8DCB-0D3A9D78DC00}" srcOrd="0" destOrd="0" presId="urn:microsoft.com/office/officeart/2009/3/layout/DescendingProcess"/>
    <dgm:cxn modelId="{815132EC-3C0A-4150-B0B7-4EE88FE5401A}" srcId="{B38647FD-3500-42EF-AF12-15132933004B}" destId="{3C99391D-DDD0-4D12-BB03-652C960877CD}" srcOrd="4" destOrd="0" parTransId="{169DEB29-A669-4AE7-9BC7-67FBB718A7C7}" sibTransId="{EEBB179D-1FCD-40DF-94C8-D771A115F8E5}"/>
    <dgm:cxn modelId="{EBB18C15-DCCC-415E-B1DD-7514C888376F}" type="presParOf" srcId="{629B68FE-5DC4-43B6-90D0-B438DFA272A2}" destId="{429D20E3-85FF-4381-9663-2C7B966807A8}" srcOrd="0" destOrd="0" presId="urn:microsoft.com/office/officeart/2009/3/layout/DescendingProcess"/>
    <dgm:cxn modelId="{78972995-4E20-4C2B-B252-9CAE4F9FC110}" type="presParOf" srcId="{629B68FE-5DC4-43B6-90D0-B438DFA272A2}" destId="{3C27B1D7-D84C-4A10-897A-2D1F8B764694}" srcOrd="1" destOrd="0" presId="urn:microsoft.com/office/officeart/2009/3/layout/DescendingProcess"/>
    <dgm:cxn modelId="{B9C89737-2CEF-4DA2-BCFB-4B697B238D1B}" type="presParOf" srcId="{629B68FE-5DC4-43B6-90D0-B438DFA272A2}" destId="{8049D70F-5850-402F-BD75-A8F0EF8B22AA}" srcOrd="2" destOrd="0" presId="urn:microsoft.com/office/officeart/2009/3/layout/DescendingProcess"/>
    <dgm:cxn modelId="{E6747FB6-3CF8-4B07-9022-FAEFDC65ACC4}" type="presParOf" srcId="{629B68FE-5DC4-43B6-90D0-B438DFA272A2}" destId="{04627888-5E5C-448B-9EF2-220892FB9469}" srcOrd="3" destOrd="0" presId="urn:microsoft.com/office/officeart/2009/3/layout/DescendingProcess"/>
    <dgm:cxn modelId="{C68E32AA-3361-4E3F-9400-F704A80C0BE3}" type="presParOf" srcId="{04627888-5E5C-448B-9EF2-220892FB9469}" destId="{54B00216-A1BE-4BDF-8D10-965E3009F380}" srcOrd="0" destOrd="0" presId="urn:microsoft.com/office/officeart/2009/3/layout/DescendingProcess"/>
    <dgm:cxn modelId="{053081D1-B458-40F0-90C9-42AEF923710E}" type="presParOf" srcId="{629B68FE-5DC4-43B6-90D0-B438DFA272A2}" destId="{76A047C3-E49A-4E93-8F42-B3AB74A056A2}" srcOrd="4" destOrd="0" presId="urn:microsoft.com/office/officeart/2009/3/layout/DescendingProcess"/>
    <dgm:cxn modelId="{C6F8D203-8E16-4A36-8B5A-0C635CABAB37}" type="presParOf" srcId="{629B68FE-5DC4-43B6-90D0-B438DFA272A2}" destId="{87C91F8C-296C-4115-8865-66FEEB9F4638}" srcOrd="5" destOrd="0" presId="urn:microsoft.com/office/officeart/2009/3/layout/DescendingProcess"/>
    <dgm:cxn modelId="{D8D0C7D6-ABAF-4B23-AAF8-DAE287BE4BE2}" type="presParOf" srcId="{87C91F8C-296C-4115-8865-66FEEB9F4638}" destId="{86AAE1BE-7ACA-4AA1-8DCB-0D3A9D78DC00}" srcOrd="0" destOrd="0" presId="urn:microsoft.com/office/officeart/2009/3/layout/DescendingProcess"/>
    <dgm:cxn modelId="{E013CDE7-F974-4789-9975-DD145F07DD98}" type="presParOf" srcId="{629B68FE-5DC4-43B6-90D0-B438DFA272A2}" destId="{58813F2F-28E8-406E-AE7F-8D2BAE543E97}" srcOrd="6" destOrd="0" presId="urn:microsoft.com/office/officeart/2009/3/layout/DescendingProcess"/>
    <dgm:cxn modelId="{25272A00-DD7B-4F12-B61E-ED331F45ABC5}" type="presParOf" srcId="{629B68FE-5DC4-43B6-90D0-B438DFA272A2}" destId="{331ED154-F332-4F39-BC08-3FA5707ADDF8}" srcOrd="7" destOrd="0" presId="urn:microsoft.com/office/officeart/2009/3/layout/DescendingProcess"/>
    <dgm:cxn modelId="{19A79846-FE55-4F31-A7D9-8E1EEA375735}" type="presParOf" srcId="{331ED154-F332-4F39-BC08-3FA5707ADDF8}" destId="{CB4EB85A-B00E-471C-AB72-43EA56479F39}" srcOrd="0" destOrd="0" presId="urn:microsoft.com/office/officeart/2009/3/layout/DescendingProcess"/>
    <dgm:cxn modelId="{36CD86EE-45E1-4DF1-BBAF-CB5B396ADE57}" type="presParOf" srcId="{629B68FE-5DC4-43B6-90D0-B438DFA272A2}" destId="{68B6C3CC-3094-49A8-B58C-431F8E7A9169}" srcOrd="8" destOrd="0" presId="urn:microsoft.com/office/officeart/2009/3/layout/DescendingProcess"/>
    <dgm:cxn modelId="{EE2BC8F1-D052-42DD-8AC5-486013F46DEE}" type="presParOf" srcId="{629B68FE-5DC4-43B6-90D0-B438DFA272A2}" destId="{967C8D0D-F683-4364-9A6E-9D9540175822}" srcOrd="9" destOrd="0" presId="urn:microsoft.com/office/officeart/2009/3/layout/DescendingProcess"/>
    <dgm:cxn modelId="{6ABF7CDC-6044-429F-B313-F518FABFBE90}" type="presParOf" srcId="{967C8D0D-F683-4364-9A6E-9D9540175822}" destId="{F5810F84-8639-4510-8F8D-03D22595ED62}" srcOrd="0" destOrd="0" presId="urn:microsoft.com/office/officeart/2009/3/layout/DescendingProcess"/>
    <dgm:cxn modelId="{1EAE080A-97FB-4653-B4FA-90C949670544}" type="presParOf" srcId="{629B68FE-5DC4-43B6-90D0-B438DFA272A2}" destId="{87EBBBE3-DEE8-412B-A075-687966D9EC40}" srcOrd="10"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8E764-A0EE-4F7F-A9B7-D2BFD28BE208}">
      <dsp:nvSpPr>
        <dsp:cNvPr id="0" name=""/>
        <dsp:cNvSpPr/>
      </dsp:nvSpPr>
      <dsp:spPr>
        <a:xfrm>
          <a:off x="0" y="533102"/>
          <a:ext cx="2610034" cy="291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Transmission Types</a:t>
          </a:r>
        </a:p>
      </dsp:txBody>
      <dsp:txXfrm>
        <a:off x="0" y="533102"/>
        <a:ext cx="2610034" cy="291928"/>
      </dsp:txXfrm>
    </dsp:sp>
    <dsp:sp modelId="{CF9EBE17-85E2-4784-81B5-D820A82E7BCE}">
      <dsp:nvSpPr>
        <dsp:cNvPr id="0" name=""/>
        <dsp:cNvSpPr/>
      </dsp:nvSpPr>
      <dsp:spPr>
        <a:xfrm>
          <a:off x="2610034" y="149946"/>
          <a:ext cx="522007" cy="105824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EA12FC-FD86-4B71-B2E2-1DA64DD995C3}">
      <dsp:nvSpPr>
        <dsp:cNvPr id="0" name=""/>
        <dsp:cNvSpPr/>
      </dsp:nvSpPr>
      <dsp:spPr>
        <a:xfrm>
          <a:off x="3340844" y="3469"/>
          <a:ext cx="7099295" cy="1351195"/>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IN" sz="1600" b="0" kern="1200" cap="none" spc="0" dirty="0">
              <a:ln w="0"/>
              <a:solidFill>
                <a:schemeClr val="tx1"/>
              </a:solidFill>
              <a:effectLst>
                <a:outerShdw blurRad="38100" dist="19050" dir="2700000" algn="tl" rotWithShape="0">
                  <a:schemeClr val="dk1">
                    <a:alpha val="40000"/>
                  </a:schemeClr>
                </a:outerShdw>
              </a:effectLst>
            </a:rPr>
            <a:t>Link – Point to Point</a:t>
          </a:r>
        </a:p>
        <a:p>
          <a:pPr marL="171450" lvl="1" indent="-171450" algn="l" defTabSz="711200">
            <a:lnSpc>
              <a:spcPct val="90000"/>
            </a:lnSpc>
            <a:spcBef>
              <a:spcPct val="0"/>
            </a:spcBef>
            <a:spcAft>
              <a:spcPct val="15000"/>
            </a:spcAft>
            <a:buChar char="•"/>
          </a:pPr>
          <a:r>
            <a:rPr lang="en-IN" sz="1600" b="0" kern="1200" cap="none" spc="0" dirty="0">
              <a:ln w="0"/>
              <a:solidFill>
                <a:schemeClr val="tx1"/>
              </a:solidFill>
              <a:effectLst>
                <a:outerShdw blurRad="38100" dist="19050" dir="2700000" algn="tl" rotWithShape="0">
                  <a:schemeClr val="dk1">
                    <a:alpha val="40000"/>
                  </a:schemeClr>
                </a:outerShdw>
              </a:effectLst>
            </a:rPr>
            <a:t>Network</a:t>
          </a:r>
        </a:p>
        <a:p>
          <a:pPr marL="342900" lvl="2" indent="-171450" algn="l" defTabSz="711200">
            <a:lnSpc>
              <a:spcPct val="90000"/>
            </a:lnSpc>
            <a:spcBef>
              <a:spcPct val="0"/>
            </a:spcBef>
            <a:spcAft>
              <a:spcPct val="15000"/>
            </a:spcAft>
            <a:buChar char="•"/>
          </a:pPr>
          <a:r>
            <a:rPr lang="en-IN" sz="1600" b="0" kern="1200" cap="none" spc="0" dirty="0">
              <a:ln w="0"/>
              <a:solidFill>
                <a:schemeClr val="tx1"/>
              </a:solidFill>
              <a:effectLst>
                <a:outerShdw blurRad="38100" dist="19050" dir="2700000" algn="tl" rotWithShape="0">
                  <a:schemeClr val="dk1">
                    <a:alpha val="40000"/>
                  </a:schemeClr>
                </a:outerShdw>
              </a:effectLst>
            </a:rPr>
            <a:t>Point to Multi Point</a:t>
          </a:r>
        </a:p>
        <a:p>
          <a:pPr marL="342900" lvl="2" indent="-171450" algn="l" defTabSz="711200">
            <a:lnSpc>
              <a:spcPct val="90000"/>
            </a:lnSpc>
            <a:spcBef>
              <a:spcPct val="0"/>
            </a:spcBef>
            <a:spcAft>
              <a:spcPct val="15000"/>
            </a:spcAft>
            <a:buChar char="•"/>
          </a:pPr>
          <a:r>
            <a:rPr lang="en-IN" sz="1600" b="0" kern="1200" cap="none" spc="0" dirty="0">
              <a:ln w="0"/>
              <a:solidFill>
                <a:schemeClr val="tx1"/>
              </a:solidFill>
              <a:effectLst>
                <a:outerShdw blurRad="38100" dist="19050" dir="2700000" algn="tl" rotWithShape="0">
                  <a:schemeClr val="dk1">
                    <a:alpha val="40000"/>
                  </a:schemeClr>
                </a:outerShdw>
              </a:effectLst>
            </a:rPr>
            <a:t>Mesh</a:t>
          </a:r>
        </a:p>
        <a:p>
          <a:pPr marL="342900" lvl="2" indent="-171450" algn="l" defTabSz="711200">
            <a:lnSpc>
              <a:spcPct val="90000"/>
            </a:lnSpc>
            <a:spcBef>
              <a:spcPct val="0"/>
            </a:spcBef>
            <a:spcAft>
              <a:spcPct val="15000"/>
            </a:spcAft>
            <a:buChar char="•"/>
          </a:pPr>
          <a:r>
            <a:rPr lang="en-IN" sz="1600" b="0" kern="1200" cap="none" spc="0" dirty="0">
              <a:ln w="0"/>
              <a:solidFill>
                <a:schemeClr val="tx1"/>
              </a:solidFill>
              <a:effectLst>
                <a:outerShdw blurRad="38100" dist="19050" dir="2700000" algn="tl" rotWithShape="0">
                  <a:schemeClr val="dk1">
                    <a:alpha val="40000"/>
                  </a:schemeClr>
                </a:outerShdw>
              </a:effectLst>
            </a:rPr>
            <a:t>Ring</a:t>
          </a:r>
        </a:p>
      </dsp:txBody>
      <dsp:txXfrm>
        <a:off x="3340844" y="3469"/>
        <a:ext cx="7099295" cy="1351195"/>
      </dsp:txXfrm>
    </dsp:sp>
    <dsp:sp modelId="{B3057804-1CD1-41A5-AD4C-C25DA104B7A0}">
      <dsp:nvSpPr>
        <dsp:cNvPr id="0" name=""/>
        <dsp:cNvSpPr/>
      </dsp:nvSpPr>
      <dsp:spPr>
        <a:xfrm>
          <a:off x="0" y="1368362"/>
          <a:ext cx="2607486" cy="2548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Basic Building Blocks</a:t>
          </a:r>
        </a:p>
      </dsp:txBody>
      <dsp:txXfrm>
        <a:off x="0" y="1368362"/>
        <a:ext cx="2607486" cy="2548245"/>
      </dsp:txXfrm>
    </dsp:sp>
    <dsp:sp modelId="{2C7A55FE-1019-4780-8D49-1B14DBAD50C3}">
      <dsp:nvSpPr>
        <dsp:cNvPr id="0" name=""/>
        <dsp:cNvSpPr/>
      </dsp:nvSpPr>
      <dsp:spPr>
        <a:xfrm>
          <a:off x="2607486" y="2040381"/>
          <a:ext cx="521497" cy="120420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A0056-37A1-46EC-9EAB-2E044CA91712}">
      <dsp:nvSpPr>
        <dsp:cNvPr id="0" name=""/>
        <dsp:cNvSpPr/>
      </dsp:nvSpPr>
      <dsp:spPr>
        <a:xfrm>
          <a:off x="3337582" y="1837111"/>
          <a:ext cx="7092362" cy="161021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Optical </a:t>
          </a:r>
          <a:r>
            <a:rPr lang="en-IN" sz="1800" b="0" kern="1200" cap="none" spc="0" dirty="0" err="1">
              <a:ln w="0"/>
              <a:solidFill>
                <a:schemeClr val="tx1"/>
              </a:solidFill>
              <a:effectLst>
                <a:outerShdw blurRad="38100" dist="19050" dir="2700000" algn="tl" rotWithShape="0">
                  <a:schemeClr val="dk1">
                    <a:alpha val="40000"/>
                  </a:schemeClr>
                </a:outerShdw>
              </a:effectLst>
            </a:rPr>
            <a:t>Fibers</a:t>
          </a:r>
          <a:endParaRPr lang="en-IN" sz="1800" b="0" kern="1200" cap="none" spc="0" dirty="0">
            <a:ln w="0"/>
            <a:solidFill>
              <a:schemeClr val="tx1"/>
            </a:solidFill>
            <a:effectLst>
              <a:outerShdw blurRad="38100" dist="19050" dir="2700000" algn="tl" rotWithShape="0">
                <a:schemeClr val="dk1">
                  <a:alpha val="40000"/>
                </a:schemeClr>
              </a:outerShdw>
            </a:effectLst>
          </a:endParaRP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Laser and LED</a:t>
          </a: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Optical Amplifier</a:t>
          </a: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Modulators</a:t>
          </a: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Photodetectors</a:t>
          </a:r>
        </a:p>
      </dsp:txBody>
      <dsp:txXfrm>
        <a:off x="3337582" y="1837111"/>
        <a:ext cx="7092362" cy="1610217"/>
      </dsp:txXfrm>
    </dsp:sp>
    <dsp:sp modelId="{56CE8D95-051C-4FCB-B548-52AB6AD59C61}">
      <dsp:nvSpPr>
        <dsp:cNvPr id="0" name=""/>
        <dsp:cNvSpPr/>
      </dsp:nvSpPr>
      <dsp:spPr>
        <a:xfrm>
          <a:off x="0" y="4075489"/>
          <a:ext cx="2610034" cy="121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Elements of Link / Network Design</a:t>
          </a:r>
        </a:p>
      </dsp:txBody>
      <dsp:txXfrm>
        <a:off x="0" y="4075489"/>
        <a:ext cx="2610034" cy="1217868"/>
      </dsp:txXfrm>
    </dsp:sp>
    <dsp:sp modelId="{C9605853-1C5D-421F-A818-E54104A4072E}">
      <dsp:nvSpPr>
        <dsp:cNvPr id="0" name=""/>
        <dsp:cNvSpPr/>
      </dsp:nvSpPr>
      <dsp:spPr>
        <a:xfrm>
          <a:off x="2610034" y="4080554"/>
          <a:ext cx="522007" cy="120773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B7C159-46B7-41E7-B4A8-C1A4BFE62BA3}">
      <dsp:nvSpPr>
        <dsp:cNvPr id="0" name=""/>
        <dsp:cNvSpPr/>
      </dsp:nvSpPr>
      <dsp:spPr>
        <a:xfrm>
          <a:off x="3340844" y="3930305"/>
          <a:ext cx="7099295" cy="1508235"/>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Transmitter</a:t>
          </a:r>
        </a:p>
        <a:p>
          <a:pPr marL="171450" lvl="1" indent="-171450" algn="l" defTabSz="800100">
            <a:lnSpc>
              <a:spcPct val="90000"/>
            </a:lnSpc>
            <a:spcBef>
              <a:spcPct val="0"/>
            </a:spcBef>
            <a:spcAft>
              <a:spcPct val="15000"/>
            </a:spcAft>
            <a:buChar char="•"/>
          </a:pPr>
          <a:r>
            <a:rPr lang="en-IN" sz="1800" b="0" kern="1200" cap="none" spc="0" dirty="0" err="1">
              <a:ln w="0"/>
              <a:solidFill>
                <a:schemeClr val="tx1"/>
              </a:solidFill>
              <a:effectLst>
                <a:outerShdw blurRad="38100" dist="19050" dir="2700000" algn="tl" rotWithShape="0">
                  <a:schemeClr val="dk1">
                    <a:alpha val="40000"/>
                  </a:schemeClr>
                </a:outerShdw>
              </a:effectLst>
            </a:rPr>
            <a:t>Fiber</a:t>
          </a:r>
          <a:endParaRPr lang="en-IN" sz="1800" b="0" kern="1200" cap="none" spc="0" dirty="0">
            <a:ln w="0"/>
            <a:solidFill>
              <a:schemeClr val="tx1"/>
            </a:solidFill>
            <a:effectLst>
              <a:outerShdw blurRad="38100" dist="19050" dir="2700000" algn="tl" rotWithShape="0">
                <a:schemeClr val="dk1">
                  <a:alpha val="40000"/>
                </a:schemeClr>
              </a:outerShdw>
            </a:effectLst>
          </a:endParaRP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Connection</a:t>
          </a: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In Line Devices</a:t>
          </a:r>
        </a:p>
        <a:p>
          <a:pPr marL="171450" lvl="1" indent="-171450" algn="l" defTabSz="800100">
            <a:lnSpc>
              <a:spcPct val="90000"/>
            </a:lnSpc>
            <a:spcBef>
              <a:spcPct val="0"/>
            </a:spcBef>
            <a:spcAft>
              <a:spcPct val="15000"/>
            </a:spcAft>
            <a:buChar char="•"/>
          </a:pPr>
          <a:r>
            <a:rPr lang="en-IN" sz="1800" b="0" kern="1200" cap="none" spc="0" dirty="0">
              <a:ln w="0"/>
              <a:solidFill>
                <a:schemeClr val="tx1"/>
              </a:solidFill>
              <a:effectLst>
                <a:outerShdw blurRad="38100" dist="19050" dir="2700000" algn="tl" rotWithShape="0">
                  <a:schemeClr val="dk1">
                    <a:alpha val="40000"/>
                  </a:schemeClr>
                </a:outerShdw>
              </a:effectLst>
            </a:rPr>
            <a:t>Receiver</a:t>
          </a:r>
        </a:p>
      </dsp:txBody>
      <dsp:txXfrm>
        <a:off x="3340844" y="3930305"/>
        <a:ext cx="7099295" cy="1508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8E764-A0EE-4F7F-A9B7-D2BFD28BE208}">
      <dsp:nvSpPr>
        <dsp:cNvPr id="0" name=""/>
        <dsp:cNvSpPr/>
      </dsp:nvSpPr>
      <dsp:spPr>
        <a:xfrm>
          <a:off x="0" y="705657"/>
          <a:ext cx="1937876" cy="34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r" defTabSz="800100">
            <a:lnSpc>
              <a:spcPct val="90000"/>
            </a:lnSpc>
            <a:spcBef>
              <a:spcPct val="0"/>
            </a:spcBef>
            <a:spcAft>
              <a:spcPct val="35000"/>
            </a:spcAft>
            <a:buNone/>
          </a:pPr>
          <a:r>
            <a:rPr lang="en-IN" sz="1800" b="1" kern="1200" cap="none" spc="0" dirty="0">
              <a:ln/>
              <a:solidFill>
                <a:srgbClr val="0070C0"/>
              </a:solidFill>
              <a:effectLst/>
            </a:rPr>
            <a:t>Transmitter</a:t>
          </a:r>
        </a:p>
      </dsp:txBody>
      <dsp:txXfrm>
        <a:off x="0" y="705657"/>
        <a:ext cx="1937876" cy="343406"/>
      </dsp:txXfrm>
    </dsp:sp>
    <dsp:sp modelId="{CF9EBE17-85E2-4784-81B5-D820A82E7BCE}">
      <dsp:nvSpPr>
        <dsp:cNvPr id="0" name=""/>
        <dsp:cNvSpPr/>
      </dsp:nvSpPr>
      <dsp:spPr>
        <a:xfrm>
          <a:off x="1937876" y="104696"/>
          <a:ext cx="387575" cy="154532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EA12FC-FD86-4B71-B2E2-1DA64DD995C3}">
      <dsp:nvSpPr>
        <dsp:cNvPr id="0" name=""/>
        <dsp:cNvSpPr/>
      </dsp:nvSpPr>
      <dsp:spPr>
        <a:xfrm>
          <a:off x="2480481" y="104696"/>
          <a:ext cx="5271023" cy="154532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Operating Wavelength</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Linewidth </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Rise Time</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Bit-rate</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Line Format</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Power Level</a:t>
          </a:r>
        </a:p>
      </dsp:txBody>
      <dsp:txXfrm>
        <a:off x="2480481" y="104696"/>
        <a:ext cx="5271023" cy="1545328"/>
      </dsp:txXfrm>
    </dsp:sp>
    <dsp:sp modelId="{82E42757-6E08-495A-BEAC-1D3906F4F139}">
      <dsp:nvSpPr>
        <dsp:cNvPr id="0" name=""/>
        <dsp:cNvSpPr/>
      </dsp:nvSpPr>
      <dsp:spPr>
        <a:xfrm>
          <a:off x="0" y="2068893"/>
          <a:ext cx="1937876" cy="34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r" defTabSz="800100">
            <a:lnSpc>
              <a:spcPct val="90000"/>
            </a:lnSpc>
            <a:spcBef>
              <a:spcPct val="0"/>
            </a:spcBef>
            <a:spcAft>
              <a:spcPct val="35000"/>
            </a:spcAft>
            <a:buNone/>
          </a:pPr>
          <a:r>
            <a:rPr lang="en-IN" sz="1800" b="1" kern="1200" cap="none" spc="0" dirty="0" err="1">
              <a:ln/>
              <a:solidFill>
                <a:srgbClr val="0070C0"/>
              </a:solidFill>
              <a:effectLst/>
            </a:rPr>
            <a:t>Fiber</a:t>
          </a:r>
          <a:endParaRPr lang="en-IN" sz="1800" b="1" kern="1200" cap="none" spc="0" dirty="0">
            <a:ln/>
            <a:solidFill>
              <a:srgbClr val="0070C0"/>
            </a:solidFill>
            <a:effectLst/>
          </a:endParaRPr>
        </a:p>
      </dsp:txBody>
      <dsp:txXfrm>
        <a:off x="0" y="2068893"/>
        <a:ext cx="1937876" cy="343406"/>
      </dsp:txXfrm>
    </dsp:sp>
    <dsp:sp modelId="{A2E74E2D-58F0-4190-976D-AB788D2BB1BE}">
      <dsp:nvSpPr>
        <dsp:cNvPr id="0" name=""/>
        <dsp:cNvSpPr/>
      </dsp:nvSpPr>
      <dsp:spPr>
        <a:xfrm>
          <a:off x="1937876" y="1704024"/>
          <a:ext cx="387575" cy="107314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178EAF-77CE-4846-A29F-51548EA99CB7}">
      <dsp:nvSpPr>
        <dsp:cNvPr id="0" name=""/>
        <dsp:cNvSpPr/>
      </dsp:nvSpPr>
      <dsp:spPr>
        <a:xfrm>
          <a:off x="2480481" y="1704024"/>
          <a:ext cx="5271023" cy="1073144"/>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Single Mode </a:t>
          </a:r>
          <a:r>
            <a:rPr lang="en-IN" sz="1500" b="0" kern="1200" cap="none" spc="0" dirty="0" err="1">
              <a:ln w="0"/>
              <a:solidFill>
                <a:schemeClr val="tx1"/>
              </a:solidFill>
              <a:effectLst>
                <a:outerShdw blurRad="38100" dist="19050" dir="2700000" algn="tl" rotWithShape="0">
                  <a:schemeClr val="dk1">
                    <a:alpha val="40000"/>
                  </a:schemeClr>
                </a:outerShdw>
              </a:effectLst>
            </a:rPr>
            <a:t>Fiber</a:t>
          </a:r>
          <a:r>
            <a:rPr lang="en-IN" sz="1500" b="0" kern="1200" cap="none" spc="0" dirty="0">
              <a:ln w="0"/>
              <a:solidFill>
                <a:schemeClr val="tx1"/>
              </a:solidFill>
              <a:effectLst>
                <a:outerShdw blurRad="38100" dist="19050" dir="2700000" algn="tl" rotWithShape="0">
                  <a:schemeClr val="dk1">
                    <a:alpha val="40000"/>
                  </a:schemeClr>
                </a:outerShdw>
              </a:effectLst>
            </a:rPr>
            <a:t> / Multi-Mode </a:t>
          </a:r>
          <a:r>
            <a:rPr lang="en-IN" sz="1500" b="0" kern="1200" cap="none" spc="0" dirty="0" err="1">
              <a:ln w="0"/>
              <a:solidFill>
                <a:schemeClr val="tx1"/>
              </a:solidFill>
              <a:effectLst>
                <a:outerShdw blurRad="38100" dist="19050" dir="2700000" algn="tl" rotWithShape="0">
                  <a:schemeClr val="dk1">
                    <a:alpha val="40000"/>
                  </a:schemeClr>
                </a:outerShdw>
              </a:effectLst>
            </a:rPr>
            <a:t>Fiber</a:t>
          </a:r>
          <a:r>
            <a:rPr lang="en-IN" sz="1500" b="0" kern="1200" cap="none" spc="0" dirty="0">
              <a:ln w="0"/>
              <a:solidFill>
                <a:schemeClr val="tx1"/>
              </a:solidFill>
              <a:effectLst>
                <a:outerShdw blurRad="38100" dist="19050" dir="2700000" algn="tl" rotWithShape="0">
                  <a:schemeClr val="dk1">
                    <a:alpha val="40000"/>
                  </a:schemeClr>
                </a:outerShdw>
              </a:effectLst>
            </a:rPr>
            <a:t> (SMF/MMF)</a:t>
          </a:r>
        </a:p>
        <a:p>
          <a:pPr marL="114300" lvl="1" indent="-114300" algn="l" defTabSz="666750">
            <a:lnSpc>
              <a:spcPct val="90000"/>
            </a:lnSpc>
            <a:spcBef>
              <a:spcPct val="0"/>
            </a:spcBef>
            <a:spcAft>
              <a:spcPct val="15000"/>
            </a:spcAft>
            <a:buChar char="•"/>
          </a:pPr>
          <a:r>
            <a:rPr lang="en-IN" sz="1500" b="0" kern="1200" cap="none" spc="0" dirty="0" err="1">
              <a:ln w="0"/>
              <a:solidFill>
                <a:schemeClr val="tx1"/>
              </a:solidFill>
              <a:effectLst>
                <a:outerShdw blurRad="38100" dist="19050" dir="2700000" algn="tl" rotWithShape="0">
                  <a:schemeClr val="dk1">
                    <a:alpha val="40000"/>
                  </a:schemeClr>
                </a:outerShdw>
              </a:effectLst>
            </a:rPr>
            <a:t>Fiber</a:t>
          </a:r>
          <a:r>
            <a:rPr lang="en-IN" sz="1500" b="0" kern="1200" cap="none" spc="0" dirty="0">
              <a:ln w="0"/>
              <a:solidFill>
                <a:schemeClr val="tx1"/>
              </a:solidFill>
              <a:effectLst>
                <a:outerShdw blurRad="38100" dist="19050" dir="2700000" algn="tl" rotWithShape="0">
                  <a:schemeClr val="dk1">
                    <a:alpha val="40000"/>
                  </a:schemeClr>
                </a:outerShdw>
              </a:effectLst>
            </a:rPr>
            <a:t> Types – SMF 28, DSF, etc</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Cable Loss</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Spool Length</a:t>
          </a:r>
        </a:p>
      </dsp:txBody>
      <dsp:txXfrm>
        <a:off x="2480481" y="1704024"/>
        <a:ext cx="5271023" cy="1073144"/>
      </dsp:txXfrm>
    </dsp:sp>
    <dsp:sp modelId="{56CE8D95-051C-4FCB-B548-52AB6AD59C61}">
      <dsp:nvSpPr>
        <dsp:cNvPr id="0" name=""/>
        <dsp:cNvSpPr/>
      </dsp:nvSpPr>
      <dsp:spPr>
        <a:xfrm>
          <a:off x="0" y="3196038"/>
          <a:ext cx="1937876" cy="34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r" defTabSz="800100">
            <a:lnSpc>
              <a:spcPct val="90000"/>
            </a:lnSpc>
            <a:spcBef>
              <a:spcPct val="0"/>
            </a:spcBef>
            <a:spcAft>
              <a:spcPct val="35000"/>
            </a:spcAft>
            <a:buNone/>
          </a:pPr>
          <a:r>
            <a:rPr lang="en-IN" sz="1800" b="1" kern="1200" cap="none" spc="0" dirty="0">
              <a:ln/>
              <a:solidFill>
                <a:srgbClr val="0070C0"/>
              </a:solidFill>
              <a:effectLst/>
            </a:rPr>
            <a:t>Connection</a:t>
          </a:r>
        </a:p>
      </dsp:txBody>
      <dsp:txXfrm>
        <a:off x="0" y="3196038"/>
        <a:ext cx="1937876" cy="343406"/>
      </dsp:txXfrm>
    </dsp:sp>
    <dsp:sp modelId="{C9605853-1C5D-421F-A818-E54104A4072E}">
      <dsp:nvSpPr>
        <dsp:cNvPr id="0" name=""/>
        <dsp:cNvSpPr/>
      </dsp:nvSpPr>
      <dsp:spPr>
        <a:xfrm>
          <a:off x="1937876" y="2831168"/>
          <a:ext cx="387575" cy="107314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B7C159-46B7-41E7-B4A8-C1A4BFE62BA3}">
      <dsp:nvSpPr>
        <dsp:cNvPr id="0" name=""/>
        <dsp:cNvSpPr/>
      </dsp:nvSpPr>
      <dsp:spPr>
        <a:xfrm>
          <a:off x="2480481" y="2809094"/>
          <a:ext cx="5271023" cy="1073144"/>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No. of Splice </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Splice Loss</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No. of Connectors</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Connector Loss</a:t>
          </a:r>
        </a:p>
      </dsp:txBody>
      <dsp:txXfrm>
        <a:off x="2480481" y="2809094"/>
        <a:ext cx="5271023" cy="1073144"/>
      </dsp:txXfrm>
    </dsp:sp>
    <dsp:sp modelId="{08141F46-5AB6-42F3-83C6-B612598A2A69}">
      <dsp:nvSpPr>
        <dsp:cNvPr id="0" name=""/>
        <dsp:cNvSpPr/>
      </dsp:nvSpPr>
      <dsp:spPr>
        <a:xfrm>
          <a:off x="0" y="4559274"/>
          <a:ext cx="1937876" cy="34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r" defTabSz="800100">
            <a:lnSpc>
              <a:spcPct val="90000"/>
            </a:lnSpc>
            <a:spcBef>
              <a:spcPct val="0"/>
            </a:spcBef>
            <a:spcAft>
              <a:spcPct val="35000"/>
            </a:spcAft>
            <a:buNone/>
          </a:pPr>
          <a:r>
            <a:rPr lang="en-IN" sz="1800" b="1" kern="1200" cap="none" spc="0" dirty="0">
              <a:ln/>
              <a:solidFill>
                <a:srgbClr val="0070C0"/>
              </a:solidFill>
              <a:effectLst/>
            </a:rPr>
            <a:t>In Line Devices</a:t>
          </a:r>
        </a:p>
      </dsp:txBody>
      <dsp:txXfrm>
        <a:off x="0" y="4559274"/>
        <a:ext cx="1937876" cy="343406"/>
      </dsp:txXfrm>
    </dsp:sp>
    <dsp:sp modelId="{9591501B-84EF-4686-BA1E-A357ED6E227D}">
      <dsp:nvSpPr>
        <dsp:cNvPr id="0" name=""/>
        <dsp:cNvSpPr/>
      </dsp:nvSpPr>
      <dsp:spPr>
        <a:xfrm>
          <a:off x="1937876" y="3958313"/>
          <a:ext cx="387575" cy="154532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F43F74-DE02-4766-B2FD-EC44422843A9}">
      <dsp:nvSpPr>
        <dsp:cNvPr id="0" name=""/>
        <dsp:cNvSpPr/>
      </dsp:nvSpPr>
      <dsp:spPr>
        <a:xfrm>
          <a:off x="2480481" y="3958313"/>
          <a:ext cx="5271023" cy="1545328"/>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Splitter</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Filter</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Attenuator</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Amplifier</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Insertion Loss</a:t>
          </a:r>
        </a:p>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Gain</a:t>
          </a:r>
        </a:p>
      </dsp:txBody>
      <dsp:txXfrm>
        <a:off x="2480481" y="3958313"/>
        <a:ext cx="5271023" cy="1545328"/>
      </dsp:txXfrm>
    </dsp:sp>
    <dsp:sp modelId="{969476F9-7409-46AE-AB24-65091ACC6B24}">
      <dsp:nvSpPr>
        <dsp:cNvPr id="0" name=""/>
        <dsp:cNvSpPr/>
      </dsp:nvSpPr>
      <dsp:spPr>
        <a:xfrm>
          <a:off x="0" y="5557641"/>
          <a:ext cx="1939770" cy="34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r" defTabSz="800100">
            <a:lnSpc>
              <a:spcPct val="90000"/>
            </a:lnSpc>
            <a:spcBef>
              <a:spcPct val="0"/>
            </a:spcBef>
            <a:spcAft>
              <a:spcPct val="35000"/>
            </a:spcAft>
            <a:buNone/>
          </a:pPr>
          <a:r>
            <a:rPr lang="en-IN" sz="1800" b="1" kern="1200" cap="none" spc="0" dirty="0">
              <a:ln/>
              <a:solidFill>
                <a:srgbClr val="0070C0"/>
              </a:solidFill>
              <a:effectLst/>
            </a:rPr>
            <a:t>Receiver</a:t>
          </a:r>
        </a:p>
      </dsp:txBody>
      <dsp:txXfrm>
        <a:off x="0" y="5557641"/>
        <a:ext cx="1939770" cy="343406"/>
      </dsp:txXfrm>
    </dsp:sp>
    <dsp:sp modelId="{BB5C2AEE-8C9C-41CF-993D-9177576887C3}">
      <dsp:nvSpPr>
        <dsp:cNvPr id="0" name=""/>
        <dsp:cNvSpPr/>
      </dsp:nvSpPr>
      <dsp:spPr>
        <a:xfrm>
          <a:off x="1939770" y="5557641"/>
          <a:ext cx="387954" cy="34340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13F2D9-6DD2-408D-87FD-AD21294B364C}">
      <dsp:nvSpPr>
        <dsp:cNvPr id="0" name=""/>
        <dsp:cNvSpPr/>
      </dsp:nvSpPr>
      <dsp:spPr>
        <a:xfrm>
          <a:off x="2482906" y="5557641"/>
          <a:ext cx="5276176" cy="343406"/>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IN" sz="1500" b="0" kern="1200" cap="none" spc="0" dirty="0">
              <a:ln w="0"/>
              <a:solidFill>
                <a:schemeClr val="tx1"/>
              </a:solidFill>
              <a:effectLst>
                <a:outerShdw blurRad="38100" dist="19050" dir="2700000" algn="tl" rotWithShape="0">
                  <a:schemeClr val="dk1">
                    <a:alpha val="40000"/>
                  </a:schemeClr>
                </a:outerShdw>
              </a:effectLst>
            </a:rPr>
            <a:t>P(SEN), P(SAT), Rise Time</a:t>
          </a:r>
        </a:p>
      </dsp:txBody>
      <dsp:txXfrm>
        <a:off x="2482906" y="5557641"/>
        <a:ext cx="5276176" cy="343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BC132-D089-45F8-881A-57FECBD5FE5D}">
      <dsp:nvSpPr>
        <dsp:cNvPr id="0" name=""/>
        <dsp:cNvSpPr/>
      </dsp:nvSpPr>
      <dsp:spPr>
        <a:xfrm>
          <a:off x="3351609" y="1996942"/>
          <a:ext cx="1424781" cy="1424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0" kern="1200" cap="none" spc="0" dirty="0">
              <a:ln w="0"/>
              <a:solidFill>
                <a:schemeClr val="tx1"/>
              </a:solidFill>
              <a:effectLst>
                <a:outerShdw blurRad="38100" dist="19050" dir="2700000" algn="tl" rotWithShape="0">
                  <a:schemeClr val="dk1">
                    <a:alpha val="40000"/>
                  </a:schemeClr>
                </a:outerShdw>
              </a:effectLst>
            </a:rPr>
            <a:t>Spectral Width</a:t>
          </a:r>
          <a:endParaRPr lang="en-IN" sz="2200" b="0" kern="1200" cap="none" spc="0" dirty="0">
            <a:ln w="0"/>
            <a:solidFill>
              <a:schemeClr val="tx1"/>
            </a:solidFill>
            <a:effectLst>
              <a:outerShdw blurRad="38100" dist="19050" dir="2700000" algn="tl" rotWithShape="0">
                <a:schemeClr val="dk1">
                  <a:alpha val="40000"/>
                </a:schemeClr>
              </a:outerShdw>
            </a:effectLst>
          </a:endParaRPr>
        </a:p>
      </dsp:txBody>
      <dsp:txXfrm>
        <a:off x="3560263" y="2205596"/>
        <a:ext cx="1007473" cy="1007473"/>
      </dsp:txXfrm>
    </dsp:sp>
    <dsp:sp modelId="{129E0887-D91A-4966-A2B9-495D17EA7436}">
      <dsp:nvSpPr>
        <dsp:cNvPr id="0" name=""/>
        <dsp:cNvSpPr/>
      </dsp:nvSpPr>
      <dsp:spPr>
        <a:xfrm rot="16026444">
          <a:off x="3863491" y="1480279"/>
          <a:ext cx="301290" cy="48442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3910965" y="1622300"/>
        <a:ext cx="210903" cy="290655"/>
      </dsp:txXfrm>
    </dsp:sp>
    <dsp:sp modelId="{B1914B2D-404F-4768-9BA8-8ADACF544FC5}">
      <dsp:nvSpPr>
        <dsp:cNvPr id="0" name=""/>
        <dsp:cNvSpPr/>
      </dsp:nvSpPr>
      <dsp:spPr>
        <a:xfrm>
          <a:off x="3251021" y="6228"/>
          <a:ext cx="1424781" cy="142478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tx1"/>
              </a:solidFill>
              <a:effectLst>
                <a:outerShdw blurRad="38100" dist="19050" dir="2700000" algn="tl" rotWithShape="0">
                  <a:schemeClr val="dk1">
                    <a:alpha val="40000"/>
                  </a:schemeClr>
                </a:outerShdw>
              </a:effectLst>
            </a:rPr>
            <a:t>Choice</a:t>
          </a:r>
          <a:r>
            <a:rPr lang="en-US" sz="1700" b="0" kern="1200" cap="none" spc="0" dirty="0">
              <a:ln w="0"/>
              <a:solidFill>
                <a:schemeClr val="tx1"/>
              </a:solidFill>
              <a:effectLst>
                <a:outerShdw blurRad="38100" dist="19050" dir="2700000" algn="tl" rotWithShape="0">
                  <a:schemeClr val="dk1">
                    <a:alpha val="40000"/>
                  </a:schemeClr>
                </a:outerShdw>
              </a:effectLst>
            </a:rPr>
            <a:t> of Source</a:t>
          </a:r>
          <a:endParaRPr lang="en-IN" sz="1700" b="0" kern="1200" cap="none" spc="0" dirty="0">
            <a:ln w="0"/>
            <a:solidFill>
              <a:schemeClr val="tx1"/>
            </a:solidFill>
            <a:effectLst>
              <a:outerShdw blurRad="38100" dist="19050" dir="2700000" algn="tl" rotWithShape="0">
                <a:schemeClr val="dk1">
                  <a:alpha val="40000"/>
                </a:schemeClr>
              </a:outerShdw>
            </a:effectLst>
          </a:endParaRPr>
        </a:p>
      </dsp:txBody>
      <dsp:txXfrm>
        <a:off x="3459675" y="214882"/>
        <a:ext cx="1007473" cy="1007473"/>
      </dsp:txXfrm>
    </dsp:sp>
    <dsp:sp modelId="{8C11A104-EF80-4B92-A2F2-A1CBE064B8DA}">
      <dsp:nvSpPr>
        <dsp:cNvPr id="0" name=""/>
        <dsp:cNvSpPr/>
      </dsp:nvSpPr>
      <dsp:spPr>
        <a:xfrm rot="5859">
          <a:off x="4879480" y="2468722"/>
          <a:ext cx="248355" cy="484425"/>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879480" y="2565544"/>
        <a:ext cx="173849" cy="290655"/>
      </dsp:txXfrm>
    </dsp:sp>
    <dsp:sp modelId="{2C74AA35-7469-482F-BACF-91348D1BD7C8}">
      <dsp:nvSpPr>
        <dsp:cNvPr id="0" name=""/>
        <dsp:cNvSpPr/>
      </dsp:nvSpPr>
      <dsp:spPr>
        <a:xfrm>
          <a:off x="5244983" y="2000169"/>
          <a:ext cx="1424781" cy="1424781"/>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kern="1200" cap="none" spc="0" dirty="0">
              <a:ln w="0"/>
              <a:solidFill>
                <a:schemeClr val="tx1"/>
              </a:solidFill>
              <a:effectLst>
                <a:outerShdw blurRad="38100" dist="19050" dir="2700000" algn="tl" rotWithShape="0">
                  <a:schemeClr val="dk1">
                    <a:alpha val="40000"/>
                  </a:schemeClr>
                </a:outerShdw>
              </a:effectLst>
            </a:rPr>
            <a:t>Source Bandwidth</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5453637" y="2208823"/>
        <a:ext cx="1007473" cy="1007473"/>
      </dsp:txXfrm>
    </dsp:sp>
    <dsp:sp modelId="{5570C199-2E5F-4DDD-8D42-F2478EBE788E}">
      <dsp:nvSpPr>
        <dsp:cNvPr id="0" name=""/>
        <dsp:cNvSpPr/>
      </dsp:nvSpPr>
      <dsp:spPr>
        <a:xfrm rot="5400000">
          <a:off x="3913169" y="3455559"/>
          <a:ext cx="301660" cy="484425"/>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958418" y="3507195"/>
        <a:ext cx="211162" cy="290655"/>
      </dsp:txXfrm>
    </dsp:sp>
    <dsp:sp modelId="{BCA1D401-FFC2-47F3-9820-7D6054E95153}">
      <dsp:nvSpPr>
        <dsp:cNvPr id="0" name=""/>
        <dsp:cNvSpPr/>
      </dsp:nvSpPr>
      <dsp:spPr>
        <a:xfrm>
          <a:off x="3351609" y="3990894"/>
          <a:ext cx="1424781" cy="1424781"/>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0" kern="1200" cap="none" spc="0" dirty="0">
              <a:ln w="0"/>
              <a:solidFill>
                <a:schemeClr val="tx1"/>
              </a:solidFill>
              <a:effectLst>
                <a:outerShdw blurRad="38100" dist="19050" dir="2700000" algn="tl" rotWithShape="0">
                  <a:schemeClr val="dk1">
                    <a:alpha val="40000"/>
                  </a:schemeClr>
                </a:outerShdw>
              </a:effectLst>
            </a:rPr>
            <a:t>Choice of Fiber</a:t>
          </a:r>
          <a:endParaRPr lang="en-IN" sz="2300" b="0" kern="1200" cap="none" spc="0" dirty="0">
            <a:ln w="0"/>
            <a:solidFill>
              <a:schemeClr val="tx1"/>
            </a:solidFill>
            <a:effectLst>
              <a:outerShdw blurRad="38100" dist="19050" dir="2700000" algn="tl" rotWithShape="0">
                <a:schemeClr val="dk1">
                  <a:alpha val="40000"/>
                </a:schemeClr>
              </a:outerShdw>
            </a:effectLst>
          </a:endParaRPr>
        </a:p>
      </dsp:txBody>
      <dsp:txXfrm>
        <a:off x="3560263" y="4199548"/>
        <a:ext cx="1007473" cy="1007473"/>
      </dsp:txXfrm>
    </dsp:sp>
    <dsp:sp modelId="{8C975744-8B82-4C74-82F6-3E26E1D98FF4}">
      <dsp:nvSpPr>
        <dsp:cNvPr id="0" name=""/>
        <dsp:cNvSpPr/>
      </dsp:nvSpPr>
      <dsp:spPr>
        <a:xfrm rot="10794681">
          <a:off x="2849286" y="2468725"/>
          <a:ext cx="354975" cy="484425"/>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2955778" y="2565528"/>
        <a:ext cx="248483" cy="290655"/>
      </dsp:txXfrm>
    </dsp:sp>
    <dsp:sp modelId="{4C972059-1C82-4B6F-8387-4C6B08E0EAFC}">
      <dsp:nvSpPr>
        <dsp:cNvPr id="0" name=""/>
        <dsp:cNvSpPr/>
      </dsp:nvSpPr>
      <dsp:spPr>
        <a:xfrm>
          <a:off x="1257064" y="2000183"/>
          <a:ext cx="1424781" cy="1424781"/>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kern="1200" cap="none" spc="0" dirty="0">
              <a:ln w="0"/>
              <a:solidFill>
                <a:schemeClr val="tx1"/>
              </a:solidFill>
              <a:effectLst>
                <a:outerShdw blurRad="38100" dist="19050" dir="2700000" algn="tl" rotWithShape="0">
                  <a:schemeClr val="dk1">
                    <a:alpha val="40000"/>
                  </a:schemeClr>
                </a:outerShdw>
              </a:effectLst>
            </a:rPr>
            <a:t>Choice of Photodetector</a:t>
          </a:r>
          <a:endParaRPr lang="en-IN" sz="1600" b="0" kern="1200" cap="none" spc="0" dirty="0">
            <a:ln w="0"/>
            <a:solidFill>
              <a:schemeClr val="tx1"/>
            </a:solidFill>
            <a:effectLst>
              <a:outerShdw blurRad="38100" dist="19050" dir="2700000" algn="tl" rotWithShape="0">
                <a:schemeClr val="dk1">
                  <a:alpha val="40000"/>
                </a:schemeClr>
              </a:outerShdw>
            </a:effectLst>
          </a:endParaRPr>
        </a:p>
      </dsp:txBody>
      <dsp:txXfrm>
        <a:off x="1465718" y="2208837"/>
        <a:ext cx="1007473" cy="1007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B4A33-B090-4C96-9965-12C754623909}">
      <dsp:nvSpPr>
        <dsp:cNvPr id="0" name=""/>
        <dsp:cNvSpPr/>
      </dsp:nvSpPr>
      <dsp:spPr>
        <a:xfrm rot="5400000">
          <a:off x="-236083" y="241994"/>
          <a:ext cx="1573892" cy="11017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Choice of Source</a:t>
          </a:r>
        </a:p>
      </dsp:txBody>
      <dsp:txXfrm rot="-5400000">
        <a:off x="1" y="556772"/>
        <a:ext cx="1101724" cy="472168"/>
      </dsp:txXfrm>
    </dsp:sp>
    <dsp:sp modelId="{4B43C3E9-327E-453C-BAD5-E3F11219589C}">
      <dsp:nvSpPr>
        <dsp:cNvPr id="0" name=""/>
        <dsp:cNvSpPr/>
      </dsp:nvSpPr>
      <dsp:spPr>
        <a:xfrm rot="5400000">
          <a:off x="5290488" y="-4120766"/>
          <a:ext cx="1023030" cy="9400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IN" sz="1100" b="1" kern="1200" dirty="0"/>
            <a:t>Power- </a:t>
          </a:r>
          <a:r>
            <a:rPr lang="en-IN" sz="1100" kern="1200" dirty="0"/>
            <a:t>laser couples more power into single mode fibre than LED, but high-bit rate versions can be expensive and require temperature and optical power control. This makes them unsuitable for short links, unless VCSELs are considered (vertical cavity surface emitting laser).</a:t>
          </a:r>
        </a:p>
        <a:p>
          <a:pPr marL="57150" lvl="1" indent="-57150" algn="l" defTabSz="488950">
            <a:lnSpc>
              <a:spcPct val="90000"/>
            </a:lnSpc>
            <a:spcBef>
              <a:spcPct val="0"/>
            </a:spcBef>
            <a:spcAft>
              <a:spcPct val="15000"/>
            </a:spcAft>
            <a:buChar char="•"/>
          </a:pPr>
          <a:r>
            <a:rPr lang="en-IN" sz="1100" b="1" kern="1200" dirty="0"/>
            <a:t>Spectral width </a:t>
          </a:r>
          <a:r>
            <a:rPr lang="en-IN" sz="1100" kern="1200" dirty="0"/>
            <a:t>:- at short wavelengths (high material dispersion) LEDs with large spectral widths might cause problems with inter-symbol interference. At 1.3 </a:t>
          </a:r>
          <a:r>
            <a:rPr lang="en-IN" sz="1100" kern="1200" dirty="0" err="1"/>
            <a:t>μm</a:t>
          </a:r>
          <a:r>
            <a:rPr lang="en-IN" sz="1100" kern="1200" dirty="0"/>
            <a:t>, we have very low dispersion fibre, which combined with low spectral width lasers allows high bit rates (e.g. 10 Gb/s and above), while dispersion management is possible at 1.55 </a:t>
          </a:r>
          <a:r>
            <a:rPr lang="en-IN" sz="1100" kern="1200" dirty="0" err="1"/>
            <a:t>μm</a:t>
          </a:r>
          <a:endParaRPr lang="en-IN" sz="1100" kern="1200" dirty="0"/>
        </a:p>
      </dsp:txBody>
      <dsp:txXfrm rot="-5400000">
        <a:off x="1101724" y="117938"/>
        <a:ext cx="9350618" cy="923150"/>
      </dsp:txXfrm>
    </dsp:sp>
    <dsp:sp modelId="{7A8AC617-6170-4421-95A6-B9769A2CFDF9}">
      <dsp:nvSpPr>
        <dsp:cNvPr id="0" name=""/>
        <dsp:cNvSpPr/>
      </dsp:nvSpPr>
      <dsp:spPr>
        <a:xfrm rot="5400000">
          <a:off x="-236083" y="1672428"/>
          <a:ext cx="1573892" cy="11017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Source Bandwidth </a:t>
          </a:r>
        </a:p>
      </dsp:txBody>
      <dsp:txXfrm rot="-5400000">
        <a:off x="1" y="1987206"/>
        <a:ext cx="1101724" cy="472168"/>
      </dsp:txXfrm>
    </dsp:sp>
    <dsp:sp modelId="{F25EA725-32B8-4CE7-A3BF-6225D6F74FB7}">
      <dsp:nvSpPr>
        <dsp:cNvPr id="0" name=""/>
        <dsp:cNvSpPr/>
      </dsp:nvSpPr>
      <dsp:spPr>
        <a:xfrm rot="5400000">
          <a:off x="5281652" y="-2716940"/>
          <a:ext cx="1023030" cy="9400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LEDs: </a:t>
          </a:r>
          <a:r>
            <a:rPr lang="en-IN" sz="1600" kern="1200" dirty="0"/>
            <a:t>3 dB bandwidth of a few hundreds of MHz available from commercial devices.</a:t>
          </a:r>
        </a:p>
        <a:p>
          <a:pPr marL="171450" lvl="1" indent="-171450" algn="l" defTabSz="711200">
            <a:lnSpc>
              <a:spcPct val="90000"/>
            </a:lnSpc>
            <a:spcBef>
              <a:spcPct val="0"/>
            </a:spcBef>
            <a:spcAft>
              <a:spcPct val="15000"/>
            </a:spcAft>
            <a:buChar char="•"/>
          </a:pPr>
          <a:r>
            <a:rPr lang="en-IN" sz="1600" b="1" kern="1200" dirty="0"/>
            <a:t>Laser diodes: </a:t>
          </a:r>
          <a:r>
            <a:rPr lang="en-IN" sz="1600" kern="1200" dirty="0"/>
            <a:t>up to a few tens of GHz External modulation (e.g. Mach-Zehnder modulator plus laser) to more than 100 GHz has been demonstrated.</a:t>
          </a:r>
        </a:p>
      </dsp:txBody>
      <dsp:txXfrm rot="-5400000">
        <a:off x="1092888" y="1521764"/>
        <a:ext cx="9350618" cy="923150"/>
      </dsp:txXfrm>
    </dsp:sp>
    <dsp:sp modelId="{43CC0492-46BE-45A4-9A8F-469855405CE7}">
      <dsp:nvSpPr>
        <dsp:cNvPr id="0" name=""/>
        <dsp:cNvSpPr/>
      </dsp:nvSpPr>
      <dsp:spPr>
        <a:xfrm rot="5400000">
          <a:off x="-236083" y="3102863"/>
          <a:ext cx="1573892" cy="11017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Choice of Fibre</a:t>
          </a:r>
        </a:p>
      </dsp:txBody>
      <dsp:txXfrm rot="-5400000">
        <a:off x="1" y="3417641"/>
        <a:ext cx="1101724" cy="472168"/>
      </dsp:txXfrm>
    </dsp:sp>
    <dsp:sp modelId="{C056FF21-71D9-4DD6-B268-4F30DCB5C254}">
      <dsp:nvSpPr>
        <dsp:cNvPr id="0" name=""/>
        <dsp:cNvSpPr/>
      </dsp:nvSpPr>
      <dsp:spPr>
        <a:xfrm rot="5400000">
          <a:off x="5290488" y="-1321984"/>
          <a:ext cx="1023030" cy="9400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b="1" kern="1200" dirty="0"/>
            <a:t>Multimode </a:t>
          </a:r>
          <a:r>
            <a:rPr lang="en-IN" sz="1200" kern="1200" dirty="0"/>
            <a:t>:- modal dispersion limited; can be used with LEDs and laser diodes (esp. VCSELs); graded index multimode fibre can achieve reasonable reduction in modal dispersion.</a:t>
          </a:r>
        </a:p>
        <a:p>
          <a:pPr marL="114300" lvl="1" indent="-114300" algn="l" defTabSz="533400">
            <a:lnSpc>
              <a:spcPct val="90000"/>
            </a:lnSpc>
            <a:spcBef>
              <a:spcPct val="0"/>
            </a:spcBef>
            <a:spcAft>
              <a:spcPct val="15000"/>
            </a:spcAft>
            <a:buChar char="•"/>
          </a:pPr>
          <a:r>
            <a:rPr lang="en-IN" sz="1200" b="1" kern="1200" dirty="0"/>
            <a:t>Single-mode: N</a:t>
          </a:r>
          <a:r>
            <a:rPr lang="en-IN" sz="1200" kern="1200" dirty="0"/>
            <a:t>o modal dispersion problems	</a:t>
          </a:r>
        </a:p>
        <a:p>
          <a:pPr marL="228600" lvl="2" indent="-114300" algn="l" defTabSz="533400">
            <a:lnSpc>
              <a:spcPct val="90000"/>
            </a:lnSpc>
            <a:spcBef>
              <a:spcPct val="0"/>
            </a:spcBef>
            <a:spcAft>
              <a:spcPct val="15000"/>
            </a:spcAft>
            <a:buChar char="•"/>
          </a:pPr>
          <a:r>
            <a:rPr lang="en-IN" sz="1200" kern="1200" dirty="0"/>
            <a:t>only used with laser diodes (high tolerance coupling)</a:t>
          </a:r>
        </a:p>
        <a:p>
          <a:pPr marL="228600" lvl="2" indent="-114300" algn="l" defTabSz="533400">
            <a:lnSpc>
              <a:spcPct val="90000"/>
            </a:lnSpc>
            <a:spcBef>
              <a:spcPct val="0"/>
            </a:spcBef>
            <a:spcAft>
              <a:spcPct val="15000"/>
            </a:spcAft>
            <a:buChar char="•"/>
          </a:pPr>
          <a:r>
            <a:rPr lang="en-IN" sz="1200" kern="1200" dirty="0"/>
            <a:t>can support &gt; 1 Tb/s (using WDM)</a:t>
          </a:r>
        </a:p>
        <a:p>
          <a:pPr marL="228600" lvl="2" indent="-114300" algn="l" defTabSz="533400">
            <a:lnSpc>
              <a:spcPct val="90000"/>
            </a:lnSpc>
            <a:spcBef>
              <a:spcPct val="0"/>
            </a:spcBef>
            <a:spcAft>
              <a:spcPct val="15000"/>
            </a:spcAft>
            <a:buChar char="•"/>
          </a:pPr>
          <a:r>
            <a:rPr lang="en-IN" sz="1200" kern="1200" dirty="0"/>
            <a:t>small core diameter (8μm) leads to high tolerance (high price) connectors</a:t>
          </a:r>
          <a:r>
            <a:rPr lang="en-IN" sz="900" kern="1200" dirty="0"/>
            <a:t>.</a:t>
          </a:r>
        </a:p>
      </dsp:txBody>
      <dsp:txXfrm rot="-5400000">
        <a:off x="1101724" y="2916720"/>
        <a:ext cx="9350618" cy="923150"/>
      </dsp:txXfrm>
    </dsp:sp>
    <dsp:sp modelId="{2096D8BF-2D8B-4237-9766-B8BEA15A09E2}">
      <dsp:nvSpPr>
        <dsp:cNvPr id="0" name=""/>
        <dsp:cNvSpPr/>
      </dsp:nvSpPr>
      <dsp:spPr>
        <a:xfrm rot="5400000">
          <a:off x="-236083" y="4533298"/>
          <a:ext cx="1573892" cy="110172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Choice of Photodetector</a:t>
          </a:r>
        </a:p>
      </dsp:txBody>
      <dsp:txXfrm rot="-5400000">
        <a:off x="1" y="4848076"/>
        <a:ext cx="1101724" cy="472168"/>
      </dsp:txXfrm>
    </dsp:sp>
    <dsp:sp modelId="{5F460926-8B77-4D91-A435-EF40773C1285}">
      <dsp:nvSpPr>
        <dsp:cNvPr id="0" name=""/>
        <dsp:cNvSpPr/>
      </dsp:nvSpPr>
      <dsp:spPr>
        <a:xfrm rot="5400000">
          <a:off x="5290488" y="108450"/>
          <a:ext cx="1023030" cy="9400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PIN</a:t>
          </a:r>
          <a:r>
            <a:rPr lang="en-IN" sz="1600" kern="1200" dirty="0"/>
            <a:t>:- simpler construction than APD; relatively low sensitivity; available for short and long wavelengths; higher bandwidths achievable compared to APDs (up to 100 GHz)</a:t>
          </a:r>
        </a:p>
        <a:p>
          <a:pPr marL="171450" lvl="1" indent="-171450" algn="l" defTabSz="711200">
            <a:lnSpc>
              <a:spcPct val="90000"/>
            </a:lnSpc>
            <a:spcBef>
              <a:spcPct val="0"/>
            </a:spcBef>
            <a:spcAft>
              <a:spcPct val="15000"/>
            </a:spcAft>
            <a:buChar char="•"/>
          </a:pPr>
          <a:r>
            <a:rPr lang="en-IN" sz="1600" b="1" kern="1200" dirty="0"/>
            <a:t>APD:- </a:t>
          </a:r>
          <a:r>
            <a:rPr lang="en-IN" sz="1600" kern="1200" dirty="0"/>
            <a:t>better receiver sensitivity; temperature sensitive; high bias voltages</a:t>
          </a:r>
        </a:p>
      </dsp:txBody>
      <dsp:txXfrm rot="-5400000">
        <a:off x="1101724" y="4347154"/>
        <a:ext cx="9350618" cy="923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D20E3-85FF-4381-9663-2C7B966807A8}">
      <dsp:nvSpPr>
        <dsp:cNvPr id="0" name=""/>
        <dsp:cNvSpPr/>
      </dsp:nvSpPr>
      <dsp:spPr>
        <a:xfrm rot="4396374">
          <a:off x="1897199" y="1078272"/>
          <a:ext cx="4677714" cy="3262122"/>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00216-A1BE-4BDF-8D10-965E3009F380}">
      <dsp:nvSpPr>
        <dsp:cNvPr id="0" name=""/>
        <dsp:cNvSpPr/>
      </dsp:nvSpPr>
      <dsp:spPr>
        <a:xfrm>
          <a:off x="3491532" y="1400183"/>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AE1BE-7ACA-4AA1-8DCB-0D3A9D78DC00}">
      <dsp:nvSpPr>
        <dsp:cNvPr id="0" name=""/>
        <dsp:cNvSpPr/>
      </dsp:nvSpPr>
      <dsp:spPr>
        <a:xfrm>
          <a:off x="4158515" y="1912247"/>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4EB85A-B00E-471C-AB72-43EA56479F39}">
      <dsp:nvSpPr>
        <dsp:cNvPr id="0" name=""/>
        <dsp:cNvSpPr/>
      </dsp:nvSpPr>
      <dsp:spPr>
        <a:xfrm>
          <a:off x="4758145" y="2511552"/>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27B1D7-D84C-4A10-897A-2D1F8B764694}">
      <dsp:nvSpPr>
        <dsp:cNvPr id="0" name=""/>
        <dsp:cNvSpPr/>
      </dsp:nvSpPr>
      <dsp:spPr>
        <a:xfrm>
          <a:off x="583846" y="0"/>
          <a:ext cx="4204943"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t>Communication Networks  (Consists of sub-networks)</a:t>
          </a:r>
        </a:p>
      </dsp:txBody>
      <dsp:txXfrm>
        <a:off x="583846" y="0"/>
        <a:ext cx="4204943" cy="866986"/>
      </dsp:txXfrm>
    </dsp:sp>
    <dsp:sp modelId="{8049D70F-5850-402F-BD75-A8F0EF8B22AA}">
      <dsp:nvSpPr>
        <dsp:cNvPr id="0" name=""/>
        <dsp:cNvSpPr/>
      </dsp:nvSpPr>
      <dsp:spPr>
        <a:xfrm>
          <a:off x="4265859" y="1025753"/>
          <a:ext cx="3278293"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l" defTabSz="1244600">
            <a:lnSpc>
              <a:spcPct val="90000"/>
            </a:lnSpc>
            <a:spcBef>
              <a:spcPct val="0"/>
            </a:spcBef>
            <a:spcAft>
              <a:spcPct val="35000"/>
            </a:spcAft>
            <a:buNone/>
          </a:pPr>
          <a:r>
            <a:rPr lang="en-US" sz="2800" kern="1200" dirty="0"/>
            <a:t>Point – Point Links</a:t>
          </a:r>
          <a:endParaRPr lang="en-IN" sz="2800" kern="1200" dirty="0"/>
        </a:p>
      </dsp:txBody>
      <dsp:txXfrm>
        <a:off x="4265859" y="1025753"/>
        <a:ext cx="3278293" cy="866986"/>
      </dsp:txXfrm>
    </dsp:sp>
    <dsp:sp modelId="{76A047C3-E49A-4E93-8F42-B3AB74A056A2}">
      <dsp:nvSpPr>
        <dsp:cNvPr id="0" name=""/>
        <dsp:cNvSpPr/>
      </dsp:nvSpPr>
      <dsp:spPr>
        <a:xfrm>
          <a:off x="1583619" y="1537817"/>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r" defTabSz="1244600">
            <a:lnSpc>
              <a:spcPct val="90000"/>
            </a:lnSpc>
            <a:spcBef>
              <a:spcPct val="0"/>
            </a:spcBef>
            <a:spcAft>
              <a:spcPct val="35000"/>
            </a:spcAft>
            <a:buNone/>
          </a:pPr>
          <a:r>
            <a:rPr lang="en-US" sz="2800" kern="1200" dirty="0"/>
            <a:t>Star</a:t>
          </a:r>
          <a:endParaRPr lang="en-IN" sz="2800" kern="1200" dirty="0"/>
        </a:p>
      </dsp:txBody>
      <dsp:txXfrm>
        <a:off x="1583619" y="1537817"/>
        <a:ext cx="2205397" cy="866986"/>
      </dsp:txXfrm>
    </dsp:sp>
    <dsp:sp modelId="{F5810F84-8639-4510-8F8D-03D22595ED62}">
      <dsp:nvSpPr>
        <dsp:cNvPr id="0" name=""/>
        <dsp:cNvSpPr/>
      </dsp:nvSpPr>
      <dsp:spPr>
        <a:xfrm>
          <a:off x="5192072" y="3171003"/>
          <a:ext cx="118126" cy="11812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813F2F-28E8-406E-AE7F-8D2BAE543E97}">
      <dsp:nvSpPr>
        <dsp:cNvPr id="0" name=""/>
        <dsp:cNvSpPr/>
      </dsp:nvSpPr>
      <dsp:spPr>
        <a:xfrm>
          <a:off x="5338755" y="2137122"/>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l" defTabSz="1244600">
            <a:lnSpc>
              <a:spcPct val="90000"/>
            </a:lnSpc>
            <a:spcBef>
              <a:spcPct val="0"/>
            </a:spcBef>
            <a:spcAft>
              <a:spcPct val="35000"/>
            </a:spcAft>
            <a:buNone/>
          </a:pPr>
          <a:r>
            <a:rPr lang="en-US" sz="2800" kern="1200" dirty="0"/>
            <a:t>Bus</a:t>
          </a:r>
          <a:endParaRPr lang="en-IN" sz="2800" kern="1200" dirty="0"/>
        </a:p>
      </dsp:txBody>
      <dsp:txXfrm>
        <a:off x="5338755" y="2137122"/>
        <a:ext cx="2205397" cy="866986"/>
      </dsp:txXfrm>
    </dsp:sp>
    <dsp:sp modelId="{68B6C3CC-3094-49A8-B58C-431F8E7A9169}">
      <dsp:nvSpPr>
        <dsp:cNvPr id="0" name=""/>
        <dsp:cNvSpPr/>
      </dsp:nvSpPr>
      <dsp:spPr>
        <a:xfrm>
          <a:off x="1583619" y="2796574"/>
          <a:ext cx="3278293"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r" defTabSz="1244600">
            <a:lnSpc>
              <a:spcPct val="90000"/>
            </a:lnSpc>
            <a:spcBef>
              <a:spcPct val="0"/>
            </a:spcBef>
            <a:spcAft>
              <a:spcPct val="35000"/>
            </a:spcAft>
            <a:buNone/>
          </a:pPr>
          <a:r>
            <a:rPr lang="en-US" sz="2800" kern="1200" dirty="0"/>
            <a:t>Ring</a:t>
          </a:r>
          <a:endParaRPr lang="en-IN" sz="2800" kern="1200" dirty="0"/>
        </a:p>
      </dsp:txBody>
      <dsp:txXfrm>
        <a:off x="1583619" y="2796574"/>
        <a:ext cx="3278293" cy="866986"/>
      </dsp:txXfrm>
    </dsp:sp>
    <dsp:sp modelId="{87EBBBE3-DEE8-412B-A075-687966D9EC40}">
      <dsp:nvSpPr>
        <dsp:cNvPr id="0" name=""/>
        <dsp:cNvSpPr/>
      </dsp:nvSpPr>
      <dsp:spPr>
        <a:xfrm>
          <a:off x="4563886" y="4551680"/>
          <a:ext cx="2980266"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ctr" defTabSz="1244600">
            <a:lnSpc>
              <a:spcPct val="90000"/>
            </a:lnSpc>
            <a:spcBef>
              <a:spcPct val="0"/>
            </a:spcBef>
            <a:spcAft>
              <a:spcPct val="35000"/>
            </a:spcAft>
            <a:buNone/>
          </a:pPr>
          <a:r>
            <a:rPr lang="en-US" sz="2800" kern="1200" dirty="0"/>
            <a:t>Signal Multiplexing – TDM or WDM</a:t>
          </a:r>
          <a:endParaRPr lang="en-IN" sz="2800" kern="1200" dirty="0"/>
        </a:p>
      </dsp:txBody>
      <dsp:txXfrm>
        <a:off x="4563886" y="4551680"/>
        <a:ext cx="2980266" cy="86698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38C1E4-294C-40BC-A298-7284C9A7B2C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146707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38C1E4-294C-40BC-A298-7284C9A7B2C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367024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38C1E4-294C-40BC-A298-7284C9A7B2C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406020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38C1E4-294C-40BC-A298-7284C9A7B2C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149537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8C1E4-294C-40BC-A298-7284C9A7B2C0}"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161987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38C1E4-294C-40BC-A298-7284C9A7B2C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217550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38C1E4-294C-40BC-A298-7284C9A7B2C0}" type="datetimeFigureOut">
              <a:rPr lang="en-IN" smtClean="0"/>
              <a:t>20-04-2021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84922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38C1E4-294C-40BC-A298-7284C9A7B2C0}" type="datetimeFigureOut">
              <a:rPr lang="en-IN" smtClean="0"/>
              <a:t>20-04-2021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266036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8C1E4-294C-40BC-A298-7284C9A7B2C0}" type="datetimeFigureOut">
              <a:rPr lang="en-IN" smtClean="0"/>
              <a:t>20-04-2021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337537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8C1E4-294C-40BC-A298-7284C9A7B2C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209915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8C1E4-294C-40BC-A298-7284C9A7B2C0}"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14A26-A4D0-42D5-AC75-9D793BBDCC62}" type="slidenum">
              <a:rPr lang="en-IN" smtClean="0"/>
              <a:t>‹#›</a:t>
            </a:fld>
            <a:endParaRPr lang="en-IN"/>
          </a:p>
        </p:txBody>
      </p:sp>
    </p:spTree>
    <p:extLst>
      <p:ext uri="{BB962C8B-B14F-4D97-AF65-F5344CB8AC3E}">
        <p14:creationId xmlns:p14="http://schemas.microsoft.com/office/powerpoint/2010/main" val="39723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8C1E4-294C-40BC-A298-7284C9A7B2C0}" type="datetimeFigureOut">
              <a:rPr lang="en-IN" smtClean="0"/>
              <a:t>20-04-2021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14A26-A4D0-42D5-AC75-9D793BBDCC62}" type="slidenum">
              <a:rPr lang="en-IN" smtClean="0"/>
              <a:t>‹#›</a:t>
            </a:fld>
            <a:endParaRPr lang="en-IN"/>
          </a:p>
        </p:txBody>
      </p:sp>
    </p:spTree>
    <p:extLst>
      <p:ext uri="{BB962C8B-B14F-4D97-AF65-F5344CB8AC3E}">
        <p14:creationId xmlns:p14="http://schemas.microsoft.com/office/powerpoint/2010/main" val="320502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bin"/><Relationship Id="rId1" Type="http://schemas.openxmlformats.org/officeDocument/2006/relationships/slideLayout" Target="../slideLayouts/slideLayout5.xml"/><Relationship Id="rId5"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5.bin"/><Relationship Id="rId1" Type="http://schemas.openxmlformats.org/officeDocument/2006/relationships/slideLayout" Target="../slideLayouts/slideLayout5.xml"/><Relationship Id="rId6" Type="http://schemas.openxmlformats.org/officeDocument/2006/relationships/oleObject" Target="../embeddings/oleObject7.bin"/><Relationship Id="rId5" Type="http://schemas.openxmlformats.org/officeDocument/2006/relationships/image" Target="../media/image57.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7466" y="5450993"/>
            <a:ext cx="9144000" cy="1353108"/>
          </a:xfrm>
        </p:spPr>
        <p:txBody>
          <a:bodyPr>
            <a:normAutofit/>
          </a:bodyPr>
          <a:lstStyle/>
          <a:p>
            <a:r>
              <a:rPr lang="en-US" sz="1600" dirty="0"/>
              <a:t>Source:</a:t>
            </a:r>
          </a:p>
          <a:p>
            <a:r>
              <a:rPr lang="en-US" sz="1600" dirty="0" err="1"/>
              <a:t>Gerd</a:t>
            </a:r>
            <a:r>
              <a:rPr lang="en-US" sz="1600" dirty="0"/>
              <a:t> Keiser: Optical Fiber Communications</a:t>
            </a:r>
          </a:p>
          <a:p>
            <a:r>
              <a:rPr lang="en-IN" sz="1600" dirty="0"/>
              <a:t>Stavros </a:t>
            </a:r>
            <a:r>
              <a:rPr lang="en-IN" sz="1600" dirty="0" err="1"/>
              <a:t>Iezekiel</a:t>
            </a:r>
            <a:r>
              <a:rPr lang="en-IN" sz="1600" dirty="0"/>
              <a:t>; University of Cyprus</a:t>
            </a:r>
          </a:p>
          <a:p>
            <a:r>
              <a:rPr lang="en-IN" sz="1600" dirty="0"/>
              <a:t>BC </a:t>
            </a:r>
            <a:r>
              <a:rPr lang="en-IN" sz="1600" dirty="0" err="1"/>
              <a:t>Choudhary</a:t>
            </a:r>
            <a:r>
              <a:rPr lang="en-IN" sz="1600" dirty="0"/>
              <a:t>, Professor, NITTTR</a:t>
            </a:r>
          </a:p>
        </p:txBody>
      </p:sp>
      <p:sp>
        <p:nvSpPr>
          <p:cNvPr id="4" name="TextBox 3"/>
          <p:cNvSpPr txBox="1"/>
          <p:nvPr/>
        </p:nvSpPr>
        <p:spPr>
          <a:xfrm>
            <a:off x="1497314" y="1533243"/>
            <a:ext cx="8801576" cy="1231106"/>
          </a:xfrm>
          <a:prstGeom prst="rect">
            <a:avLst/>
          </a:prstGeom>
          <a:noFill/>
        </p:spPr>
        <p:txBody>
          <a:bodyPr wrap="none" rtlCol="0">
            <a:spAutoFit/>
          </a:bodyPr>
          <a:lstStyle/>
          <a:p>
            <a:pPr algn="ctr"/>
            <a:r>
              <a:rPr lang="en-US" sz="3200" dirty="0"/>
              <a:t>18ECC302J: Microwave &amp; Optical Communications</a:t>
            </a:r>
          </a:p>
          <a:p>
            <a:pPr algn="ctr"/>
            <a:endParaRPr lang="en-US" sz="1000" dirty="0"/>
          </a:p>
          <a:p>
            <a:pPr algn="ctr"/>
            <a:r>
              <a:rPr lang="en-US" sz="3200" b="1" dirty="0"/>
              <a:t>Point-to-Point link –Analog / Digital System design </a:t>
            </a:r>
            <a:endParaRPr lang="en-IN" sz="3200" b="1" dirty="0"/>
          </a:p>
        </p:txBody>
      </p:sp>
      <p:pic>
        <p:nvPicPr>
          <p:cNvPr id="5" name="Picture 2" descr="SRM Institute of Science and Technology Vector Logo - (.SVG + .PNG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4390" y="459369"/>
            <a:ext cx="1792145" cy="9956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756023" y="2948457"/>
            <a:ext cx="4177364" cy="2209574"/>
          </a:xfrm>
          <a:prstGeom prst="rect">
            <a:avLst/>
          </a:prstGeom>
        </p:spPr>
      </p:pic>
    </p:spTree>
    <p:extLst>
      <p:ext uri="{BB962C8B-B14F-4D97-AF65-F5344CB8AC3E}">
        <p14:creationId xmlns:p14="http://schemas.microsoft.com/office/powerpoint/2010/main" val="306951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2306" y="0"/>
            <a:ext cx="8901908" cy="954107"/>
          </a:xfrm>
          <a:prstGeom prst="rect">
            <a:avLst/>
          </a:prstGeom>
        </p:spPr>
        <p:txBody>
          <a:bodyPr wrap="square">
            <a:spAutoFit/>
          </a:bodyPr>
          <a:lstStyle/>
          <a:p>
            <a:endParaRPr lang="en-IN" sz="2800" b="1" dirty="0">
              <a:solidFill>
                <a:srgbClr val="000000"/>
              </a:solidFill>
              <a:latin typeface="Calibri" panose="020F0502020204030204" pitchFamily="34" charset="0"/>
            </a:endParaRPr>
          </a:p>
          <a:p>
            <a:r>
              <a:rPr lang="en-IN" sz="2800" b="1" dirty="0">
                <a:latin typeface="Calibri" panose="020F0502020204030204" pitchFamily="34" charset="0"/>
              </a:rPr>
              <a:t>Comparison of Spectral Widths </a:t>
            </a:r>
            <a:endParaRPr lang="en-IN" sz="2800" b="1" dirty="0"/>
          </a:p>
        </p:txBody>
      </p:sp>
      <p:graphicFrame>
        <p:nvGraphicFramePr>
          <p:cNvPr id="10" name="Diagram 9">
            <a:extLst>
              <a:ext uri="{FF2B5EF4-FFF2-40B4-BE49-F238E27FC236}">
                <a16:creationId xmlns:a16="http://schemas.microsoft.com/office/drawing/2014/main" id="{A63A01DB-6CEF-4F4A-9C31-7320EF7E1A7A}"/>
              </a:ext>
            </a:extLst>
          </p:cNvPr>
          <p:cNvGraphicFramePr/>
          <p:nvPr>
            <p:extLst>
              <p:ext uri="{D42A27DB-BD31-4B8C-83A1-F6EECF244321}">
                <p14:modId xmlns:p14="http://schemas.microsoft.com/office/powerpoint/2010/main" val="4110200696"/>
              </p:ext>
            </p:extLst>
          </p:nvPr>
        </p:nvGraphicFramePr>
        <p:xfrm>
          <a:off x="1189608" y="816745"/>
          <a:ext cx="10502283" cy="587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94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0936" y="155448"/>
            <a:ext cx="10479024" cy="584775"/>
          </a:xfrm>
          <a:prstGeom prst="rect">
            <a:avLst/>
          </a:prstGeom>
        </p:spPr>
        <p:txBody>
          <a:bodyPr wrap="square">
            <a:spAutoFit/>
          </a:bodyPr>
          <a:lstStyle/>
          <a:p>
            <a:r>
              <a:rPr lang="en-IN" sz="3200" b="1" i="0" u="none" strike="noStrike" baseline="0" dirty="0">
                <a:latin typeface="Times-Bold"/>
              </a:rPr>
              <a:t>Factors for Evaluating </a:t>
            </a:r>
            <a:r>
              <a:rPr lang="en-IN" sz="3200" b="1" i="0" u="none" strike="noStrike" baseline="0" dirty="0" err="1">
                <a:latin typeface="Times-Bold"/>
              </a:rPr>
              <a:t>Fiber</a:t>
            </a:r>
            <a:r>
              <a:rPr lang="en-IN" sz="3200" b="1" i="0" u="none" strike="noStrike" baseline="0" dirty="0">
                <a:latin typeface="Times-Bold"/>
              </a:rPr>
              <a:t> Optic System Design</a:t>
            </a:r>
            <a:endParaRPr lang="en-IN" sz="3200" dirty="0"/>
          </a:p>
        </p:txBody>
      </p:sp>
      <p:graphicFrame>
        <p:nvGraphicFramePr>
          <p:cNvPr id="2" name="Table 2">
            <a:extLst>
              <a:ext uri="{FF2B5EF4-FFF2-40B4-BE49-F238E27FC236}">
                <a16:creationId xmlns:a16="http://schemas.microsoft.com/office/drawing/2014/main" id="{EAEF4C02-41D3-4EC6-9B1D-727207918F7E}"/>
              </a:ext>
            </a:extLst>
          </p:cNvPr>
          <p:cNvGraphicFramePr>
            <a:graphicFrameLocks noGrp="1"/>
          </p:cNvGraphicFramePr>
          <p:nvPr>
            <p:extLst>
              <p:ext uri="{D42A27DB-BD31-4B8C-83A1-F6EECF244321}">
                <p14:modId xmlns:p14="http://schemas.microsoft.com/office/powerpoint/2010/main" val="2288959541"/>
              </p:ext>
            </p:extLst>
          </p:nvPr>
        </p:nvGraphicFramePr>
        <p:xfrm>
          <a:off x="2587752" y="3597612"/>
          <a:ext cx="9369216" cy="3230880"/>
        </p:xfrm>
        <a:graphic>
          <a:graphicData uri="http://schemas.openxmlformats.org/drawingml/2006/table">
            <a:tbl>
              <a:tblPr firstRow="1" bandRow="1">
                <a:tableStyleId>{21E4AEA4-8DFA-4A89-87EB-49C32662AFE0}</a:tableStyleId>
              </a:tblPr>
              <a:tblGrid>
                <a:gridCol w="4684608">
                  <a:extLst>
                    <a:ext uri="{9D8B030D-6E8A-4147-A177-3AD203B41FA5}">
                      <a16:colId xmlns:a16="http://schemas.microsoft.com/office/drawing/2014/main" val="1513881887"/>
                    </a:ext>
                  </a:extLst>
                </a:gridCol>
                <a:gridCol w="4684608">
                  <a:extLst>
                    <a:ext uri="{9D8B030D-6E8A-4147-A177-3AD203B41FA5}">
                      <a16:colId xmlns:a16="http://schemas.microsoft.com/office/drawing/2014/main" val="1609959124"/>
                    </a:ext>
                  </a:extLst>
                </a:gridCol>
              </a:tblGrid>
              <a:tr h="272267">
                <a:tc>
                  <a:txBody>
                    <a:bodyPr/>
                    <a:lstStyle/>
                    <a:p>
                      <a:r>
                        <a:rPr lang="en-IN" dirty="0"/>
                        <a:t>System Factor</a:t>
                      </a:r>
                    </a:p>
                  </a:txBody>
                  <a:tcPr/>
                </a:tc>
                <a:tc>
                  <a:txBody>
                    <a:bodyPr/>
                    <a:lstStyle/>
                    <a:p>
                      <a:r>
                        <a:rPr lang="en-IN" dirty="0"/>
                        <a:t>Considerations</a:t>
                      </a:r>
                    </a:p>
                  </a:txBody>
                  <a:tcPr/>
                </a:tc>
                <a:extLst>
                  <a:ext uri="{0D108BD9-81ED-4DB2-BD59-A6C34878D82A}">
                    <a16:rowId xmlns:a16="http://schemas.microsoft.com/office/drawing/2014/main" val="3055026395"/>
                  </a:ext>
                </a:extLst>
              </a:tr>
              <a:tr h="370840">
                <a:tc>
                  <a:txBody>
                    <a:bodyPr/>
                    <a:lstStyle/>
                    <a:p>
                      <a:r>
                        <a:rPr lang="en-IN" dirty="0"/>
                        <a:t>Modulation Code</a:t>
                      </a:r>
                    </a:p>
                  </a:txBody>
                  <a:tcPr/>
                </a:tc>
                <a:tc>
                  <a:txBody>
                    <a:bodyPr/>
                    <a:lstStyle/>
                    <a:p>
                      <a:r>
                        <a:rPr lang="en-IN" dirty="0"/>
                        <a:t>AM, FM, PCM or Digital</a:t>
                      </a:r>
                    </a:p>
                  </a:txBody>
                  <a:tcPr/>
                </a:tc>
                <a:extLst>
                  <a:ext uri="{0D108BD9-81ED-4DB2-BD59-A6C34878D82A}">
                    <a16:rowId xmlns:a16="http://schemas.microsoft.com/office/drawing/2014/main" val="2018975958"/>
                  </a:ext>
                </a:extLst>
              </a:tr>
              <a:tr h="370840">
                <a:tc>
                  <a:txBody>
                    <a:bodyPr/>
                    <a:lstStyle/>
                    <a:p>
                      <a:r>
                        <a:rPr lang="en-IN"/>
                        <a:t>BER</a:t>
                      </a:r>
                      <a:endParaRPr lang="en-IN" dirty="0"/>
                    </a:p>
                  </a:txBody>
                  <a:tcPr/>
                </a:tc>
                <a:tc>
                  <a:txBody>
                    <a:bodyPr/>
                    <a:lstStyle/>
                    <a:p>
                      <a:r>
                        <a:rPr lang="en-IN" dirty="0"/>
                        <a:t>10</a:t>
                      </a:r>
                      <a:r>
                        <a:rPr lang="en-IN" baseline="30000" dirty="0"/>
                        <a:t>-9 </a:t>
                      </a:r>
                      <a:r>
                        <a:rPr lang="en-IN" baseline="0" dirty="0"/>
                        <a:t>, 10</a:t>
                      </a:r>
                      <a:r>
                        <a:rPr lang="en-IN" baseline="30000" dirty="0"/>
                        <a:t>-12</a:t>
                      </a:r>
                      <a:endParaRPr lang="en-IN" dirty="0"/>
                    </a:p>
                  </a:txBody>
                  <a:tcPr/>
                </a:tc>
                <a:extLst>
                  <a:ext uri="{0D108BD9-81ED-4DB2-BD59-A6C34878D82A}">
                    <a16:rowId xmlns:a16="http://schemas.microsoft.com/office/drawing/2014/main" val="1345479467"/>
                  </a:ext>
                </a:extLst>
              </a:tr>
              <a:tr h="370840">
                <a:tc>
                  <a:txBody>
                    <a:bodyPr/>
                    <a:lstStyle/>
                    <a:p>
                      <a:r>
                        <a:rPr lang="en-IN" dirty="0"/>
                        <a:t>Signal to Noise Ratio</a:t>
                      </a:r>
                    </a:p>
                  </a:txBody>
                  <a:tcPr/>
                </a:tc>
                <a:tc>
                  <a:txBody>
                    <a:bodyPr/>
                    <a:lstStyle/>
                    <a:p>
                      <a:r>
                        <a:rPr lang="en-IN" dirty="0"/>
                        <a:t>Specified in </a:t>
                      </a:r>
                      <a:r>
                        <a:rPr lang="en-IN" dirty="0" err="1"/>
                        <a:t>decibles</a:t>
                      </a:r>
                      <a:endParaRPr lang="en-IN" dirty="0"/>
                    </a:p>
                  </a:txBody>
                  <a:tcPr/>
                </a:tc>
                <a:extLst>
                  <a:ext uri="{0D108BD9-81ED-4DB2-BD59-A6C34878D82A}">
                    <a16:rowId xmlns:a16="http://schemas.microsoft.com/office/drawing/2014/main" val="1806392398"/>
                  </a:ext>
                </a:extLst>
              </a:tr>
              <a:tr h="370840">
                <a:tc>
                  <a:txBody>
                    <a:bodyPr/>
                    <a:lstStyle/>
                    <a:p>
                      <a:r>
                        <a:rPr lang="en-IN" dirty="0"/>
                        <a:t>Number of Connectors</a:t>
                      </a:r>
                    </a:p>
                  </a:txBody>
                  <a:tcPr/>
                </a:tc>
                <a:tc>
                  <a:txBody>
                    <a:bodyPr/>
                    <a:lstStyle/>
                    <a:p>
                      <a:r>
                        <a:rPr lang="en-IN" dirty="0"/>
                        <a:t>Loss increases with the number of connectors</a:t>
                      </a:r>
                    </a:p>
                  </a:txBody>
                  <a:tcPr/>
                </a:tc>
                <a:extLst>
                  <a:ext uri="{0D108BD9-81ED-4DB2-BD59-A6C34878D82A}">
                    <a16:rowId xmlns:a16="http://schemas.microsoft.com/office/drawing/2014/main" val="1322246052"/>
                  </a:ext>
                </a:extLst>
              </a:tr>
              <a:tr h="370840">
                <a:tc>
                  <a:txBody>
                    <a:bodyPr/>
                    <a:lstStyle/>
                    <a:p>
                      <a:r>
                        <a:rPr lang="en-IN" dirty="0"/>
                        <a:t>Number of Splices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Loss increases with the number of Splices</a:t>
                      </a:r>
                    </a:p>
                  </a:txBody>
                  <a:tcPr/>
                </a:tc>
                <a:extLst>
                  <a:ext uri="{0D108BD9-81ED-4DB2-BD59-A6C34878D82A}">
                    <a16:rowId xmlns:a16="http://schemas.microsoft.com/office/drawing/2014/main" val="1683164161"/>
                  </a:ext>
                </a:extLst>
              </a:tr>
              <a:tr h="370840">
                <a:tc>
                  <a:txBody>
                    <a:bodyPr/>
                    <a:lstStyle/>
                    <a:p>
                      <a:r>
                        <a:rPr lang="en-IN" dirty="0"/>
                        <a:t>Environmental Requirements</a:t>
                      </a:r>
                    </a:p>
                  </a:txBody>
                  <a:tcPr/>
                </a:tc>
                <a:tc>
                  <a:txBody>
                    <a:bodyPr/>
                    <a:lstStyle/>
                    <a:p>
                      <a:r>
                        <a:rPr lang="en-IN" dirty="0"/>
                        <a:t>Humidity, Temperature, and Exposure to sunlight</a:t>
                      </a:r>
                    </a:p>
                  </a:txBody>
                  <a:tcPr/>
                </a:tc>
                <a:extLst>
                  <a:ext uri="{0D108BD9-81ED-4DB2-BD59-A6C34878D82A}">
                    <a16:rowId xmlns:a16="http://schemas.microsoft.com/office/drawing/2014/main" val="3196739013"/>
                  </a:ext>
                </a:extLst>
              </a:tr>
              <a:tr h="370840">
                <a:tc>
                  <a:txBody>
                    <a:bodyPr/>
                    <a:lstStyle/>
                    <a:p>
                      <a:r>
                        <a:rPr lang="en-IN" dirty="0"/>
                        <a:t>Mechanical Requirements</a:t>
                      </a:r>
                    </a:p>
                  </a:txBody>
                  <a:tcPr/>
                </a:tc>
                <a:tc>
                  <a:txBody>
                    <a:bodyPr/>
                    <a:lstStyle/>
                    <a:p>
                      <a:r>
                        <a:rPr lang="en-IN" dirty="0"/>
                        <a:t>Flammability, Indoor/Outdoor Application</a:t>
                      </a:r>
                    </a:p>
                  </a:txBody>
                  <a:tcPr/>
                </a:tc>
                <a:extLst>
                  <a:ext uri="{0D108BD9-81ED-4DB2-BD59-A6C34878D82A}">
                    <a16:rowId xmlns:a16="http://schemas.microsoft.com/office/drawing/2014/main" val="358120744"/>
                  </a:ext>
                </a:extLst>
              </a:tr>
            </a:tbl>
          </a:graphicData>
        </a:graphic>
      </p:graphicFrame>
      <p:graphicFrame>
        <p:nvGraphicFramePr>
          <p:cNvPr id="6" name="Table 2">
            <a:extLst>
              <a:ext uri="{FF2B5EF4-FFF2-40B4-BE49-F238E27FC236}">
                <a16:creationId xmlns:a16="http://schemas.microsoft.com/office/drawing/2014/main" id="{433184C1-B2BB-49AB-8384-65AB014D68A9}"/>
              </a:ext>
            </a:extLst>
          </p:cNvPr>
          <p:cNvGraphicFramePr>
            <a:graphicFrameLocks noGrp="1"/>
          </p:cNvGraphicFramePr>
          <p:nvPr>
            <p:extLst>
              <p:ext uri="{D42A27DB-BD31-4B8C-83A1-F6EECF244321}">
                <p14:modId xmlns:p14="http://schemas.microsoft.com/office/powerpoint/2010/main" val="1401034066"/>
              </p:ext>
            </p:extLst>
          </p:nvPr>
        </p:nvGraphicFramePr>
        <p:xfrm>
          <a:off x="554677" y="919452"/>
          <a:ext cx="8128000" cy="2595880"/>
        </p:xfrm>
        <a:graphic>
          <a:graphicData uri="http://schemas.openxmlformats.org/drawingml/2006/table">
            <a:tbl>
              <a:tblPr firstRow="1" bandRow="1">
                <a:tableStyleId>{93296810-A885-4BE3-A3E7-6D5BEEA58F35}</a:tableStyleId>
              </a:tblPr>
              <a:tblGrid>
                <a:gridCol w="5180120">
                  <a:extLst>
                    <a:ext uri="{9D8B030D-6E8A-4147-A177-3AD203B41FA5}">
                      <a16:colId xmlns:a16="http://schemas.microsoft.com/office/drawing/2014/main" val="1513881887"/>
                    </a:ext>
                  </a:extLst>
                </a:gridCol>
                <a:gridCol w="2947880">
                  <a:extLst>
                    <a:ext uri="{9D8B030D-6E8A-4147-A177-3AD203B41FA5}">
                      <a16:colId xmlns:a16="http://schemas.microsoft.com/office/drawing/2014/main" val="1609959124"/>
                    </a:ext>
                  </a:extLst>
                </a:gridCol>
              </a:tblGrid>
              <a:tr h="370840">
                <a:tc>
                  <a:txBody>
                    <a:bodyPr/>
                    <a:lstStyle/>
                    <a:p>
                      <a:r>
                        <a:rPr lang="en-IN" dirty="0"/>
                        <a:t>System Factor</a:t>
                      </a:r>
                    </a:p>
                  </a:txBody>
                  <a:tcPr/>
                </a:tc>
                <a:tc>
                  <a:txBody>
                    <a:bodyPr/>
                    <a:lstStyle/>
                    <a:p>
                      <a:r>
                        <a:rPr lang="en-IN" dirty="0"/>
                        <a:t>Considerations</a:t>
                      </a:r>
                    </a:p>
                  </a:txBody>
                  <a:tcPr/>
                </a:tc>
                <a:extLst>
                  <a:ext uri="{0D108BD9-81ED-4DB2-BD59-A6C34878D82A}">
                    <a16:rowId xmlns:a16="http://schemas.microsoft.com/office/drawing/2014/main" val="3055026395"/>
                  </a:ext>
                </a:extLst>
              </a:tr>
              <a:tr h="370840">
                <a:tc>
                  <a:txBody>
                    <a:bodyPr/>
                    <a:lstStyle/>
                    <a:p>
                      <a:r>
                        <a:rPr lang="en-IN" dirty="0"/>
                        <a:t>Type of </a:t>
                      </a:r>
                      <a:r>
                        <a:rPr lang="en-IN" dirty="0" err="1"/>
                        <a:t>Fiber</a:t>
                      </a:r>
                      <a:endParaRPr lang="en-IN" dirty="0"/>
                    </a:p>
                  </a:txBody>
                  <a:tcPr/>
                </a:tc>
                <a:tc>
                  <a:txBody>
                    <a:bodyPr/>
                    <a:lstStyle/>
                    <a:p>
                      <a:r>
                        <a:rPr lang="en-IN" dirty="0"/>
                        <a:t>Single-mode or Multimode</a:t>
                      </a:r>
                    </a:p>
                  </a:txBody>
                  <a:tcPr/>
                </a:tc>
                <a:extLst>
                  <a:ext uri="{0D108BD9-81ED-4DB2-BD59-A6C34878D82A}">
                    <a16:rowId xmlns:a16="http://schemas.microsoft.com/office/drawing/2014/main" val="2018975958"/>
                  </a:ext>
                </a:extLst>
              </a:tr>
              <a:tr h="370840">
                <a:tc>
                  <a:txBody>
                    <a:bodyPr/>
                    <a:lstStyle/>
                    <a:p>
                      <a:r>
                        <a:rPr lang="en-IN" dirty="0"/>
                        <a:t>Operating Wavelength</a:t>
                      </a:r>
                    </a:p>
                  </a:txBody>
                  <a:tcPr/>
                </a:tc>
                <a:tc>
                  <a:txBody>
                    <a:bodyPr/>
                    <a:lstStyle/>
                    <a:p>
                      <a:r>
                        <a:rPr lang="en-IN" dirty="0"/>
                        <a:t>780, 850, 1310 and 1550 nm</a:t>
                      </a:r>
                    </a:p>
                  </a:txBody>
                  <a:tcPr/>
                </a:tc>
                <a:extLst>
                  <a:ext uri="{0D108BD9-81ED-4DB2-BD59-A6C34878D82A}">
                    <a16:rowId xmlns:a16="http://schemas.microsoft.com/office/drawing/2014/main" val="1345479467"/>
                  </a:ext>
                </a:extLst>
              </a:tr>
              <a:tr h="370840">
                <a:tc>
                  <a:txBody>
                    <a:bodyPr/>
                    <a:lstStyle/>
                    <a:p>
                      <a:r>
                        <a:rPr lang="en-IN" dirty="0"/>
                        <a:t>Transmitter Power </a:t>
                      </a:r>
                    </a:p>
                  </a:txBody>
                  <a:tcPr/>
                </a:tc>
                <a:tc>
                  <a:txBody>
                    <a:bodyPr/>
                    <a:lstStyle/>
                    <a:p>
                      <a:r>
                        <a:rPr lang="en-IN" dirty="0"/>
                        <a:t>Expressed in dBm</a:t>
                      </a:r>
                    </a:p>
                  </a:txBody>
                  <a:tcPr/>
                </a:tc>
                <a:extLst>
                  <a:ext uri="{0D108BD9-81ED-4DB2-BD59-A6C34878D82A}">
                    <a16:rowId xmlns:a16="http://schemas.microsoft.com/office/drawing/2014/main" val="1806392398"/>
                  </a:ext>
                </a:extLst>
              </a:tr>
              <a:tr h="370840">
                <a:tc>
                  <a:txBody>
                    <a:bodyPr/>
                    <a:lstStyle/>
                    <a:p>
                      <a:r>
                        <a:rPr lang="en-IN" dirty="0"/>
                        <a:t>Source Type</a:t>
                      </a:r>
                    </a:p>
                  </a:txBody>
                  <a:tcPr/>
                </a:tc>
                <a:tc>
                  <a:txBody>
                    <a:bodyPr/>
                    <a:lstStyle/>
                    <a:p>
                      <a:r>
                        <a:rPr lang="en-IN" dirty="0"/>
                        <a:t>Laser, LED</a:t>
                      </a:r>
                    </a:p>
                  </a:txBody>
                  <a:tcPr/>
                </a:tc>
                <a:extLst>
                  <a:ext uri="{0D108BD9-81ED-4DB2-BD59-A6C34878D82A}">
                    <a16:rowId xmlns:a16="http://schemas.microsoft.com/office/drawing/2014/main" val="1322246052"/>
                  </a:ext>
                </a:extLst>
              </a:tr>
              <a:tr h="370840">
                <a:tc>
                  <a:txBody>
                    <a:bodyPr/>
                    <a:lstStyle/>
                    <a:p>
                      <a:r>
                        <a:rPr lang="en-IN" dirty="0"/>
                        <a:t>Receiver Sensitivity and Overload Characteristics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Expressed in dBm</a:t>
                      </a:r>
                    </a:p>
                  </a:txBody>
                  <a:tcPr/>
                </a:tc>
                <a:extLst>
                  <a:ext uri="{0D108BD9-81ED-4DB2-BD59-A6C34878D82A}">
                    <a16:rowId xmlns:a16="http://schemas.microsoft.com/office/drawing/2014/main" val="1683164161"/>
                  </a:ext>
                </a:extLst>
              </a:tr>
              <a:tr h="370840">
                <a:tc>
                  <a:txBody>
                    <a:bodyPr/>
                    <a:lstStyle/>
                    <a:p>
                      <a:r>
                        <a:rPr lang="en-IN" dirty="0"/>
                        <a:t>Detector Type </a:t>
                      </a:r>
                    </a:p>
                  </a:txBody>
                  <a:tcPr/>
                </a:tc>
                <a:tc>
                  <a:txBody>
                    <a:bodyPr/>
                    <a:lstStyle/>
                    <a:p>
                      <a:r>
                        <a:rPr lang="en-IN" dirty="0"/>
                        <a:t>PIN Diode, ADP or IDP</a:t>
                      </a:r>
                    </a:p>
                  </a:txBody>
                  <a:tcPr/>
                </a:tc>
                <a:extLst>
                  <a:ext uri="{0D108BD9-81ED-4DB2-BD59-A6C34878D82A}">
                    <a16:rowId xmlns:a16="http://schemas.microsoft.com/office/drawing/2014/main" val="3196739013"/>
                  </a:ext>
                </a:extLst>
              </a:tr>
            </a:tbl>
          </a:graphicData>
        </a:graphic>
      </p:graphicFrame>
    </p:spTree>
    <p:extLst>
      <p:ext uri="{BB962C8B-B14F-4D97-AF65-F5344CB8AC3E}">
        <p14:creationId xmlns:p14="http://schemas.microsoft.com/office/powerpoint/2010/main" val="12303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3028499" y="602384"/>
            <a:ext cx="6135002" cy="1685278"/>
          </a:xfrm>
          <a:prstGeom prst="rect">
            <a:avLst/>
          </a:prstGeom>
        </p:spPr>
      </p:pic>
      <p:pic>
        <p:nvPicPr>
          <p:cNvPr id="6" name="Picture 5"/>
          <p:cNvPicPr>
            <a:picLocks noChangeAspect="1"/>
          </p:cNvPicPr>
          <p:nvPr/>
        </p:nvPicPr>
        <p:blipFill>
          <a:blip r:embed="rId3"/>
          <a:stretch>
            <a:fillRect/>
          </a:stretch>
        </p:blipFill>
        <p:spPr>
          <a:xfrm>
            <a:off x="279926" y="1595111"/>
            <a:ext cx="2518715" cy="2676207"/>
          </a:xfrm>
          <a:prstGeom prst="rect">
            <a:avLst/>
          </a:prstGeom>
          <a:ln w="19050">
            <a:solidFill>
              <a:schemeClr val="accent2">
                <a:lumMod val="50000"/>
              </a:schemeClr>
            </a:solidFill>
          </a:ln>
          <a:effectLst>
            <a:outerShdw blurRad="50800" dist="38100" dir="18900000" algn="bl" rotWithShape="0">
              <a:prstClr val="black">
                <a:alpha val="40000"/>
              </a:prstClr>
            </a:outerShdw>
          </a:effectLst>
        </p:spPr>
      </p:pic>
      <p:pic>
        <p:nvPicPr>
          <p:cNvPr id="7" name="Picture 6"/>
          <p:cNvPicPr>
            <a:picLocks noChangeAspect="1"/>
          </p:cNvPicPr>
          <p:nvPr/>
        </p:nvPicPr>
        <p:blipFill>
          <a:blip r:embed="rId4"/>
          <a:stretch>
            <a:fillRect/>
          </a:stretch>
        </p:blipFill>
        <p:spPr>
          <a:xfrm>
            <a:off x="1051654" y="4345194"/>
            <a:ext cx="2518715" cy="2435441"/>
          </a:xfrm>
          <a:prstGeom prst="rect">
            <a:avLst/>
          </a:prstGeom>
          <a:ln w="19050">
            <a:solidFill>
              <a:srgbClr val="C00000"/>
            </a:solidFill>
          </a:ln>
        </p:spPr>
      </p:pic>
      <p:sp>
        <p:nvSpPr>
          <p:cNvPr id="8" name="Rectangle 7"/>
          <p:cNvSpPr/>
          <p:nvPr/>
        </p:nvSpPr>
        <p:spPr>
          <a:xfrm>
            <a:off x="1664277" y="1075691"/>
            <a:ext cx="966931" cy="369332"/>
          </a:xfrm>
          <a:prstGeom prst="rect">
            <a:avLst/>
          </a:prstGeom>
        </p:spPr>
        <p:txBody>
          <a:bodyPr wrap="none">
            <a:spAutoFit/>
          </a:bodyPr>
          <a:lstStyle/>
          <a:p>
            <a:r>
              <a:rPr lang="en-IN" b="1" i="0" u="none" strike="noStrike" baseline="0" dirty="0">
                <a:latin typeface="Times-Bold"/>
              </a:rPr>
              <a:t>Source</a:t>
            </a:r>
            <a:endParaRPr lang="en-IN" dirty="0"/>
          </a:p>
        </p:txBody>
      </p:sp>
      <p:sp>
        <p:nvSpPr>
          <p:cNvPr id="9" name="Rectangle 8"/>
          <p:cNvSpPr/>
          <p:nvPr/>
        </p:nvSpPr>
        <p:spPr>
          <a:xfrm>
            <a:off x="4110891" y="294185"/>
            <a:ext cx="748923" cy="369332"/>
          </a:xfrm>
          <a:prstGeom prst="rect">
            <a:avLst/>
          </a:prstGeom>
        </p:spPr>
        <p:txBody>
          <a:bodyPr wrap="none">
            <a:spAutoFit/>
          </a:bodyPr>
          <a:lstStyle/>
          <a:p>
            <a:r>
              <a:rPr lang="en-IN" b="1" i="0" u="none" strike="noStrike" baseline="0" dirty="0" err="1">
                <a:latin typeface="Times-Bold"/>
              </a:rPr>
              <a:t>Fiber</a:t>
            </a:r>
            <a:endParaRPr lang="en-IN" dirty="0"/>
          </a:p>
        </p:txBody>
      </p:sp>
      <p:pic>
        <p:nvPicPr>
          <p:cNvPr id="10" name="Picture 9"/>
          <p:cNvPicPr>
            <a:picLocks noChangeAspect="1"/>
          </p:cNvPicPr>
          <p:nvPr/>
        </p:nvPicPr>
        <p:blipFill>
          <a:blip r:embed="rId5"/>
          <a:stretch>
            <a:fillRect/>
          </a:stretch>
        </p:blipFill>
        <p:spPr>
          <a:xfrm>
            <a:off x="4632288" y="4114376"/>
            <a:ext cx="2629646" cy="2526122"/>
          </a:xfrm>
          <a:prstGeom prst="rect">
            <a:avLst/>
          </a:prstGeom>
          <a:ln w="28575">
            <a:solidFill>
              <a:srgbClr val="00B0F0"/>
            </a:solidFill>
          </a:ln>
        </p:spPr>
      </p:pic>
      <p:pic>
        <p:nvPicPr>
          <p:cNvPr id="11" name="Picture 10"/>
          <p:cNvPicPr>
            <a:picLocks noChangeAspect="1"/>
          </p:cNvPicPr>
          <p:nvPr/>
        </p:nvPicPr>
        <p:blipFill>
          <a:blip r:embed="rId6"/>
          <a:stretch>
            <a:fillRect/>
          </a:stretch>
        </p:blipFill>
        <p:spPr>
          <a:xfrm>
            <a:off x="3768136" y="2096117"/>
            <a:ext cx="2183356" cy="1928097"/>
          </a:xfrm>
          <a:prstGeom prst="rect">
            <a:avLst/>
          </a:prstGeom>
          <a:ln w="28575">
            <a:solidFill>
              <a:srgbClr val="0070C0"/>
            </a:solidFill>
          </a:ln>
        </p:spPr>
      </p:pic>
      <p:pic>
        <p:nvPicPr>
          <p:cNvPr id="12" name="Picture 11"/>
          <p:cNvPicPr>
            <a:picLocks noChangeAspect="1"/>
          </p:cNvPicPr>
          <p:nvPr/>
        </p:nvPicPr>
        <p:blipFill>
          <a:blip r:embed="rId7"/>
          <a:stretch>
            <a:fillRect/>
          </a:stretch>
        </p:blipFill>
        <p:spPr>
          <a:xfrm>
            <a:off x="7414597" y="2184411"/>
            <a:ext cx="4602352" cy="2086907"/>
          </a:xfrm>
          <a:prstGeom prst="rect">
            <a:avLst/>
          </a:prstGeom>
          <a:solidFill>
            <a:srgbClr val="FFFFFF">
              <a:shade val="85000"/>
            </a:srgbClr>
          </a:solidFill>
          <a:ln w="28575" cap="rnd" cmpd="dbl">
            <a:solidFill>
              <a:srgbClr val="00B050"/>
            </a:solidFill>
            <a:prstDash val="sysDot"/>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Rectangle 12"/>
          <p:cNvSpPr/>
          <p:nvPr/>
        </p:nvSpPr>
        <p:spPr>
          <a:xfrm>
            <a:off x="9381255" y="1075691"/>
            <a:ext cx="1146468" cy="369332"/>
          </a:xfrm>
          <a:prstGeom prst="rect">
            <a:avLst/>
          </a:prstGeom>
        </p:spPr>
        <p:txBody>
          <a:bodyPr wrap="none">
            <a:spAutoFit/>
          </a:bodyPr>
          <a:lstStyle/>
          <a:p>
            <a:r>
              <a:rPr lang="en-IN" b="1" i="0" u="none" strike="noStrike" baseline="0" dirty="0">
                <a:latin typeface="Times-Bold"/>
              </a:rPr>
              <a:t>Receiver</a:t>
            </a:r>
            <a:endParaRPr lang="en-IN" dirty="0"/>
          </a:p>
        </p:txBody>
      </p:sp>
      <p:sp>
        <p:nvSpPr>
          <p:cNvPr id="14" name="Rectangle 13"/>
          <p:cNvSpPr/>
          <p:nvPr/>
        </p:nvSpPr>
        <p:spPr>
          <a:xfrm>
            <a:off x="5556581" y="109519"/>
            <a:ext cx="1769586" cy="369332"/>
          </a:xfrm>
          <a:prstGeom prst="rect">
            <a:avLst/>
          </a:prstGeom>
        </p:spPr>
        <p:txBody>
          <a:bodyPr wrap="square">
            <a:spAutoFit/>
          </a:bodyPr>
          <a:lstStyle/>
          <a:p>
            <a:r>
              <a:rPr lang="en-IN" b="1" i="0" u="none" strike="noStrike" baseline="0" dirty="0">
                <a:latin typeface="Tahoma" panose="020B0604030504040204" pitchFamily="34" charset="0"/>
              </a:rPr>
              <a:t>Sample Link</a:t>
            </a:r>
            <a:endParaRPr lang="en-IN" b="1" dirty="0"/>
          </a:p>
        </p:txBody>
      </p:sp>
    </p:spTree>
    <p:extLst>
      <p:ext uri="{BB962C8B-B14F-4D97-AF65-F5344CB8AC3E}">
        <p14:creationId xmlns:p14="http://schemas.microsoft.com/office/powerpoint/2010/main" val="89544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r="48216"/>
          <a:stretch/>
        </p:blipFill>
        <p:spPr>
          <a:xfrm>
            <a:off x="427959" y="1441672"/>
            <a:ext cx="5768655" cy="4685029"/>
          </a:xfrm>
          <a:prstGeom prst="rect">
            <a:avLst/>
          </a:prstGeom>
        </p:spPr>
      </p:pic>
      <p:sp>
        <p:nvSpPr>
          <p:cNvPr id="7" name="Rectangle 6"/>
          <p:cNvSpPr/>
          <p:nvPr/>
        </p:nvSpPr>
        <p:spPr>
          <a:xfrm>
            <a:off x="206827" y="371092"/>
            <a:ext cx="11549743" cy="830997"/>
          </a:xfrm>
          <a:prstGeom prst="rect">
            <a:avLst/>
          </a:prstGeom>
        </p:spPr>
        <p:txBody>
          <a:bodyPr wrap="square">
            <a:spAutoFit/>
          </a:bodyPr>
          <a:lstStyle/>
          <a:p>
            <a:r>
              <a:rPr lang="en-IN" sz="2400" dirty="0"/>
              <a:t>Optical Communication Networks are Constructed Similar To Wired and RF-Networks from Elementary </a:t>
            </a:r>
            <a:r>
              <a:rPr lang="en-IN" sz="2400" dirty="0" err="1"/>
              <a:t>Fiber</a:t>
            </a:r>
            <a:r>
              <a:rPr lang="en-IN" sz="2400" dirty="0"/>
              <a:t>-Optic Point-to-point Links:</a:t>
            </a:r>
          </a:p>
        </p:txBody>
      </p:sp>
      <p:graphicFrame>
        <p:nvGraphicFramePr>
          <p:cNvPr id="2" name="Diagram 1">
            <a:extLst>
              <a:ext uri="{FF2B5EF4-FFF2-40B4-BE49-F238E27FC236}">
                <a16:creationId xmlns:a16="http://schemas.microsoft.com/office/drawing/2014/main" id="{3D7C7844-1A0A-4506-BD29-669411751C31}"/>
              </a:ext>
            </a:extLst>
          </p:cNvPr>
          <p:cNvGraphicFramePr/>
          <p:nvPr>
            <p:extLst>
              <p:ext uri="{D42A27DB-BD31-4B8C-83A1-F6EECF244321}">
                <p14:modId xmlns:p14="http://schemas.microsoft.com/office/powerpoint/2010/main" val="1563200810"/>
              </p:ext>
            </p:extLst>
          </p:nvPr>
        </p:nvGraphicFramePr>
        <p:xfrm>
          <a:off x="4313561" y="106824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954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59945" y="1187268"/>
            <a:ext cx="3628423" cy="4154984"/>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r>
              <a:rPr lang="en-IN" sz="2400" b="0" i="0" u="none" strike="noStrike" baseline="0" dirty="0">
                <a:solidFill>
                  <a:srgbClr val="000000"/>
                </a:solidFill>
                <a:latin typeface="Tahoma" panose="020B0604030504040204" pitchFamily="34" charset="0"/>
              </a:rPr>
              <a:t>Optical Link Loss Budget</a:t>
            </a:r>
          </a:p>
          <a:p>
            <a:endParaRPr lang="en-IN" sz="2400" b="0" i="0" u="none" strike="noStrike" baseline="0" dirty="0">
              <a:solidFill>
                <a:srgbClr val="000000"/>
              </a:solidFill>
              <a:latin typeface="Tahoma" panose="020B0604030504040204" pitchFamily="34" charset="0"/>
            </a:endParaRPr>
          </a:p>
          <a:p>
            <a:r>
              <a:rPr lang="en-IN" b="0" i="0" u="none" strike="noStrike" baseline="0" dirty="0">
                <a:solidFill>
                  <a:srgbClr val="002060"/>
                </a:solidFill>
                <a:latin typeface="Tahoma" panose="020B0604030504040204" pitchFamily="34" charset="0"/>
              </a:rPr>
              <a:t>Key calculations in designing a simple </a:t>
            </a:r>
            <a:r>
              <a:rPr lang="en-IN" b="0" i="0" u="none" strike="noStrike" baseline="0" dirty="0" err="1">
                <a:solidFill>
                  <a:srgbClr val="002060"/>
                </a:solidFill>
                <a:latin typeface="Tahoma" panose="020B0604030504040204" pitchFamily="34" charset="0"/>
              </a:rPr>
              <a:t>fiber</a:t>
            </a:r>
            <a:r>
              <a:rPr lang="en-IN" b="0" i="0" u="none" strike="noStrike" baseline="0" dirty="0">
                <a:solidFill>
                  <a:srgbClr val="002060"/>
                </a:solidFill>
                <a:latin typeface="Tahoma" panose="020B0604030504040204" pitchFamily="34" charset="0"/>
              </a:rPr>
              <a:t> optic link is to determine launch </a:t>
            </a:r>
            <a:r>
              <a:rPr lang="en-IN" dirty="0">
                <a:solidFill>
                  <a:srgbClr val="002060"/>
                </a:solidFill>
                <a:latin typeface="Tahoma" panose="020B0604030504040204" pitchFamily="34" charset="0"/>
              </a:rPr>
              <a:t> </a:t>
            </a:r>
            <a:r>
              <a:rPr lang="en-IN" b="0" i="0" u="none" strike="noStrike" baseline="0" dirty="0">
                <a:solidFill>
                  <a:srgbClr val="002060"/>
                </a:solidFill>
                <a:latin typeface="Tahoma" panose="020B0604030504040204" pitchFamily="34" charset="0"/>
              </a:rPr>
              <a:t>power and receiver sensitivity</a:t>
            </a:r>
          </a:p>
          <a:p>
            <a:endParaRPr lang="en-IN" b="0" i="0" u="none" strike="noStrike" baseline="0" dirty="0">
              <a:solidFill>
                <a:srgbClr val="000000"/>
              </a:solidFill>
              <a:latin typeface="Tahoma" panose="020B0604030504040204" pitchFamily="34" charset="0"/>
            </a:endParaRPr>
          </a:p>
          <a:p>
            <a:r>
              <a:rPr lang="en-IN" b="0" i="0" u="none" strike="noStrike" baseline="0" dirty="0">
                <a:solidFill>
                  <a:srgbClr val="000000"/>
                </a:solidFill>
                <a:latin typeface="Tahoma" panose="020B0604030504040204" pitchFamily="34" charset="0"/>
              </a:rPr>
              <a:t>• </a:t>
            </a:r>
            <a:r>
              <a:rPr lang="en-IN" i="0" u="none" strike="noStrike" baseline="0" dirty="0">
                <a:ln w="0"/>
                <a:solidFill>
                  <a:schemeClr val="tx1"/>
                </a:solidFill>
                <a:effectLst>
                  <a:outerShdw blurRad="38100" dist="19050" dir="2700000" algn="tl" rotWithShape="0">
                    <a:schemeClr val="dk1">
                      <a:alpha val="40000"/>
                    </a:schemeClr>
                  </a:outerShdw>
                </a:effectLst>
                <a:latin typeface="Tahoma" panose="020B0604030504040204" pitchFamily="34" charset="0"/>
              </a:rPr>
              <a:t>Variables</a:t>
            </a:r>
          </a:p>
          <a:p>
            <a:pPr lvl="1"/>
            <a:r>
              <a:rPr lang="en-IN" b="0" i="0" u="none" strike="noStrike" baseline="0" dirty="0">
                <a:solidFill>
                  <a:srgbClr val="000000"/>
                </a:solidFill>
                <a:latin typeface="Tahoma" panose="020B0604030504040204" pitchFamily="34" charset="0"/>
              </a:rPr>
              <a:t>– Environmental and aging</a:t>
            </a:r>
          </a:p>
          <a:p>
            <a:pPr lvl="1"/>
            <a:r>
              <a:rPr lang="en-IN" b="0" i="0" u="none" strike="noStrike" baseline="0" dirty="0">
                <a:solidFill>
                  <a:srgbClr val="000000"/>
                </a:solidFill>
                <a:latin typeface="Tahoma" panose="020B0604030504040204" pitchFamily="34" charset="0"/>
              </a:rPr>
              <a:t>– Connector losses</a:t>
            </a:r>
          </a:p>
          <a:p>
            <a:pPr lvl="1"/>
            <a:r>
              <a:rPr lang="en-IN" b="0" i="0" u="none" strike="noStrike" baseline="0" dirty="0">
                <a:solidFill>
                  <a:srgbClr val="000000"/>
                </a:solidFill>
                <a:latin typeface="Tahoma" panose="020B0604030504040204" pitchFamily="34" charset="0"/>
              </a:rPr>
              <a:t>– Cable losses</a:t>
            </a:r>
          </a:p>
          <a:p>
            <a:pPr lvl="1"/>
            <a:r>
              <a:rPr lang="en-IN" b="0" i="0" u="none" strike="noStrike" baseline="0" dirty="0">
                <a:solidFill>
                  <a:srgbClr val="000000"/>
                </a:solidFill>
                <a:latin typeface="Tahoma" panose="020B0604030504040204" pitchFamily="34" charset="0"/>
              </a:rPr>
              <a:t>– Splices</a:t>
            </a:r>
          </a:p>
          <a:p>
            <a:pPr lvl="1"/>
            <a:r>
              <a:rPr lang="en-IN" b="0" i="0" u="none" strike="noStrike" baseline="0" dirty="0">
                <a:solidFill>
                  <a:srgbClr val="000000"/>
                </a:solidFill>
                <a:latin typeface="Tahoma" panose="020B0604030504040204" pitchFamily="34" charset="0"/>
              </a:rPr>
              <a:t>– Amplifier</a:t>
            </a:r>
          </a:p>
          <a:p>
            <a:pPr lvl="1"/>
            <a:r>
              <a:rPr lang="en-IN" b="0" i="0" u="none" strike="noStrike" baseline="0" dirty="0">
                <a:solidFill>
                  <a:srgbClr val="000000"/>
                </a:solidFill>
                <a:latin typeface="Tahoma" panose="020B0604030504040204" pitchFamily="34" charset="0"/>
              </a:rPr>
              <a:t>– Other components</a:t>
            </a:r>
            <a:endParaRPr lang="en-IN" dirty="0"/>
          </a:p>
        </p:txBody>
      </p:sp>
      <p:sp>
        <p:nvSpPr>
          <p:cNvPr id="5" name="Rectangle 4"/>
          <p:cNvSpPr/>
          <p:nvPr/>
        </p:nvSpPr>
        <p:spPr>
          <a:xfrm>
            <a:off x="471980" y="725603"/>
            <a:ext cx="8098756" cy="461665"/>
          </a:xfrm>
          <a:prstGeom prst="rect">
            <a:avLst/>
          </a:prstGeom>
        </p:spPr>
        <p:txBody>
          <a:bodyPr wrap="none">
            <a:spAutoFit/>
          </a:bodyPr>
          <a:lstStyle/>
          <a:p>
            <a:r>
              <a:rPr lang="en-IN" sz="2400" b="1" i="0" u="none" strike="noStrike" baseline="0" dirty="0">
                <a:latin typeface="Times-Roman"/>
              </a:rPr>
              <a:t>The Basic System Design Verification can be done through</a:t>
            </a:r>
            <a:r>
              <a:rPr lang="en-IN" b="1" i="0" u="none" strike="noStrike" baseline="0" dirty="0">
                <a:latin typeface="Times-Roman"/>
              </a:rPr>
              <a:t>:</a:t>
            </a:r>
            <a:endParaRPr lang="en-IN" b="1" dirty="0"/>
          </a:p>
        </p:txBody>
      </p:sp>
      <p:pic>
        <p:nvPicPr>
          <p:cNvPr id="6" name="Picture 5"/>
          <p:cNvPicPr>
            <a:picLocks noChangeAspect="1"/>
          </p:cNvPicPr>
          <p:nvPr/>
        </p:nvPicPr>
        <p:blipFill>
          <a:blip r:embed="rId2"/>
          <a:stretch>
            <a:fillRect/>
          </a:stretch>
        </p:blipFill>
        <p:spPr>
          <a:xfrm>
            <a:off x="269530" y="1458283"/>
            <a:ext cx="7941781" cy="1462354"/>
          </a:xfrm>
          <a:prstGeom prst="rect">
            <a:avLst/>
          </a:prstGeom>
          <a:ln w="28575">
            <a:solidFill>
              <a:srgbClr val="0070C0"/>
            </a:solidFill>
          </a:ln>
        </p:spPr>
      </p:pic>
      <p:pic>
        <p:nvPicPr>
          <p:cNvPr id="7" name="Picture 6"/>
          <p:cNvPicPr>
            <a:picLocks noChangeAspect="1"/>
          </p:cNvPicPr>
          <p:nvPr/>
        </p:nvPicPr>
        <p:blipFill>
          <a:blip r:embed="rId3"/>
          <a:stretch>
            <a:fillRect/>
          </a:stretch>
        </p:blipFill>
        <p:spPr>
          <a:xfrm>
            <a:off x="327962" y="3248130"/>
            <a:ext cx="7824915" cy="2743875"/>
          </a:xfrm>
          <a:prstGeom prst="rect">
            <a:avLst/>
          </a:prstGeom>
          <a:ln w="38100">
            <a:solidFill>
              <a:srgbClr val="00B050"/>
            </a:solidFill>
          </a:ln>
        </p:spPr>
      </p:pic>
    </p:spTree>
    <p:extLst>
      <p:ext uri="{BB962C8B-B14F-4D97-AF65-F5344CB8AC3E}">
        <p14:creationId xmlns:p14="http://schemas.microsoft.com/office/powerpoint/2010/main" val="420424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4997" y="1147662"/>
            <a:ext cx="9782005" cy="5620203"/>
          </a:xfrm>
          <a:prstGeom prst="rect">
            <a:avLst/>
          </a:prstGeom>
        </p:spPr>
      </p:pic>
      <p:sp>
        <p:nvSpPr>
          <p:cNvPr id="2" name="TextBox 1">
            <a:extLst>
              <a:ext uri="{FF2B5EF4-FFF2-40B4-BE49-F238E27FC236}">
                <a16:creationId xmlns:a16="http://schemas.microsoft.com/office/drawing/2014/main" id="{C8985431-D7FB-4DF4-9E2E-4B827254B8DA}"/>
              </a:ext>
            </a:extLst>
          </p:cNvPr>
          <p:cNvSpPr txBox="1"/>
          <p:nvPr/>
        </p:nvSpPr>
        <p:spPr>
          <a:xfrm>
            <a:off x="4288536" y="356616"/>
            <a:ext cx="6620256" cy="584775"/>
          </a:xfrm>
          <a:prstGeom prst="rect">
            <a:avLst/>
          </a:prstGeom>
          <a:noFill/>
        </p:spPr>
        <p:txBody>
          <a:bodyPr wrap="square" rtlCol="0">
            <a:spAutoFit/>
          </a:bodyPr>
          <a:lstStyle/>
          <a:p>
            <a:r>
              <a:rPr lang="en-US" sz="3200" dirty="0"/>
              <a:t>Optical Power Budget</a:t>
            </a:r>
            <a:endParaRPr lang="en-IN" sz="3200" dirty="0"/>
          </a:p>
        </p:txBody>
      </p:sp>
    </p:spTree>
    <p:extLst>
      <p:ext uri="{BB962C8B-B14F-4D97-AF65-F5344CB8AC3E}">
        <p14:creationId xmlns:p14="http://schemas.microsoft.com/office/powerpoint/2010/main" val="372387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2086D0D-6698-4514-A52F-1B36B8B34837}"/>
              </a:ext>
            </a:extLst>
          </p:cNvPr>
          <p:cNvPicPr>
            <a:picLocks noChangeAspect="1"/>
          </p:cNvPicPr>
          <p:nvPr/>
        </p:nvPicPr>
        <p:blipFill>
          <a:blip r:embed="rId2"/>
          <a:stretch>
            <a:fillRect/>
          </a:stretch>
        </p:blipFill>
        <p:spPr>
          <a:xfrm>
            <a:off x="350695" y="1641870"/>
            <a:ext cx="6229350" cy="4448175"/>
          </a:xfrm>
          <a:prstGeom prst="rect">
            <a:avLst/>
          </a:prstGeom>
          <a:ln>
            <a:solidFill>
              <a:srgbClr val="00B050"/>
            </a:solidFill>
          </a:ln>
        </p:spPr>
      </p:pic>
      <p:pic>
        <p:nvPicPr>
          <p:cNvPr id="7" name="Picture 6">
            <a:extLst>
              <a:ext uri="{FF2B5EF4-FFF2-40B4-BE49-F238E27FC236}">
                <a16:creationId xmlns:a16="http://schemas.microsoft.com/office/drawing/2014/main" id="{50F7F63F-006F-45B4-B618-C57DEEB59581}"/>
              </a:ext>
            </a:extLst>
          </p:cNvPr>
          <p:cNvPicPr>
            <a:picLocks noChangeAspect="1"/>
          </p:cNvPicPr>
          <p:nvPr/>
        </p:nvPicPr>
        <p:blipFill>
          <a:blip r:embed="rId3"/>
          <a:stretch>
            <a:fillRect/>
          </a:stretch>
        </p:blipFill>
        <p:spPr>
          <a:xfrm>
            <a:off x="6708061" y="1898964"/>
            <a:ext cx="5307255" cy="1763323"/>
          </a:xfrm>
          <a:prstGeom prst="rect">
            <a:avLst/>
          </a:prstGeom>
          <a:ln>
            <a:solidFill>
              <a:srgbClr val="00B0F0"/>
            </a:solidFill>
          </a:ln>
        </p:spPr>
      </p:pic>
      <p:sp>
        <p:nvSpPr>
          <p:cNvPr id="2" name="TextBox 1">
            <a:extLst>
              <a:ext uri="{FF2B5EF4-FFF2-40B4-BE49-F238E27FC236}">
                <a16:creationId xmlns:a16="http://schemas.microsoft.com/office/drawing/2014/main" id="{653FEE2F-E5DF-47E3-A8C8-DEBA707EB67A}"/>
              </a:ext>
            </a:extLst>
          </p:cNvPr>
          <p:cNvSpPr txBox="1"/>
          <p:nvPr/>
        </p:nvSpPr>
        <p:spPr>
          <a:xfrm>
            <a:off x="7265966" y="810873"/>
            <a:ext cx="4456642" cy="830997"/>
          </a:xfrm>
          <a:prstGeom prst="rect">
            <a:avLst/>
          </a:prstGeom>
          <a:noFill/>
        </p:spPr>
        <p:txBody>
          <a:bodyPr wrap="square" rtlCol="0">
            <a:spAutoFit/>
          </a:bodyPr>
          <a:lstStyle/>
          <a:p>
            <a:pPr algn="ctr"/>
            <a:r>
              <a:rPr lang="en-US" sz="2400" dirty="0"/>
              <a:t>Building Blocks of Elementary</a:t>
            </a:r>
          </a:p>
          <a:p>
            <a:pPr algn="ctr"/>
            <a:r>
              <a:rPr lang="en-US" sz="2400" dirty="0"/>
              <a:t>Point-to-Point Link</a:t>
            </a:r>
            <a:endParaRPr lang="en-IN" sz="2400" dirty="0"/>
          </a:p>
        </p:txBody>
      </p:sp>
      <p:sp>
        <p:nvSpPr>
          <p:cNvPr id="5" name="TextBox 4">
            <a:extLst>
              <a:ext uri="{FF2B5EF4-FFF2-40B4-BE49-F238E27FC236}">
                <a16:creationId xmlns:a16="http://schemas.microsoft.com/office/drawing/2014/main" id="{20F2D5F5-511A-4B76-BAE9-0027CC8774AE}"/>
              </a:ext>
            </a:extLst>
          </p:cNvPr>
          <p:cNvSpPr txBox="1"/>
          <p:nvPr/>
        </p:nvSpPr>
        <p:spPr>
          <a:xfrm>
            <a:off x="623068" y="687763"/>
            <a:ext cx="6084993" cy="954107"/>
          </a:xfrm>
          <a:prstGeom prst="rect">
            <a:avLst/>
          </a:prstGeom>
          <a:noFill/>
        </p:spPr>
        <p:txBody>
          <a:bodyPr wrap="square" rtlCol="0">
            <a:spAutoFit/>
          </a:bodyPr>
          <a:lstStyle/>
          <a:p>
            <a:r>
              <a:rPr lang="en-US" sz="2800" dirty="0"/>
              <a:t>Building Blocks – Detailed Point-Pont Communication Link</a:t>
            </a:r>
          </a:p>
        </p:txBody>
      </p:sp>
    </p:spTree>
    <p:extLst>
      <p:ext uri="{BB962C8B-B14F-4D97-AF65-F5344CB8AC3E}">
        <p14:creationId xmlns:p14="http://schemas.microsoft.com/office/powerpoint/2010/main" val="324297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8277" y="258081"/>
            <a:ext cx="11292593" cy="5744771"/>
          </a:xfrm>
          <a:prstGeom prst="rect">
            <a:avLst/>
          </a:prstGeom>
        </p:spPr>
      </p:pic>
      <p:pic>
        <p:nvPicPr>
          <p:cNvPr id="5" name="Picture 4"/>
          <p:cNvPicPr>
            <a:picLocks noChangeAspect="1"/>
          </p:cNvPicPr>
          <p:nvPr/>
        </p:nvPicPr>
        <p:blipFill>
          <a:blip r:embed="rId3"/>
          <a:stretch>
            <a:fillRect/>
          </a:stretch>
        </p:blipFill>
        <p:spPr>
          <a:xfrm>
            <a:off x="1100181" y="6002852"/>
            <a:ext cx="9958982" cy="609750"/>
          </a:xfrm>
          <a:prstGeom prst="rect">
            <a:avLst/>
          </a:prstGeom>
        </p:spPr>
      </p:pic>
    </p:spTree>
    <p:extLst>
      <p:ext uri="{BB962C8B-B14F-4D97-AF65-F5344CB8AC3E}">
        <p14:creationId xmlns:p14="http://schemas.microsoft.com/office/powerpoint/2010/main" val="96798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5002" y="332191"/>
            <a:ext cx="11256247" cy="3053340"/>
          </a:xfrm>
          <a:prstGeom prst="rect">
            <a:avLst/>
          </a:prstGeom>
        </p:spPr>
      </p:pic>
      <p:pic>
        <p:nvPicPr>
          <p:cNvPr id="7" name="Picture 6"/>
          <p:cNvPicPr>
            <a:picLocks noChangeAspect="1"/>
          </p:cNvPicPr>
          <p:nvPr/>
        </p:nvPicPr>
        <p:blipFill>
          <a:blip r:embed="rId3"/>
          <a:stretch>
            <a:fillRect/>
          </a:stretch>
        </p:blipFill>
        <p:spPr>
          <a:xfrm>
            <a:off x="315002" y="5014427"/>
            <a:ext cx="8121163" cy="1511382"/>
          </a:xfrm>
          <a:prstGeom prst="rect">
            <a:avLst/>
          </a:prstGeom>
        </p:spPr>
      </p:pic>
      <p:pic>
        <p:nvPicPr>
          <p:cNvPr id="8" name="Picture 7">
            <a:extLst>
              <a:ext uri="{FF2B5EF4-FFF2-40B4-BE49-F238E27FC236}">
                <a16:creationId xmlns:a16="http://schemas.microsoft.com/office/drawing/2014/main" id="{BF9B8E2F-2044-4B73-BB58-ACE5F0858E79}"/>
              </a:ext>
            </a:extLst>
          </p:cNvPr>
          <p:cNvPicPr>
            <a:picLocks noChangeAspect="1"/>
          </p:cNvPicPr>
          <p:nvPr/>
        </p:nvPicPr>
        <p:blipFill>
          <a:blip r:embed="rId4"/>
          <a:stretch>
            <a:fillRect/>
          </a:stretch>
        </p:blipFill>
        <p:spPr>
          <a:xfrm>
            <a:off x="386022" y="3577364"/>
            <a:ext cx="3614476" cy="1385587"/>
          </a:xfrm>
          <a:prstGeom prst="rect">
            <a:avLst/>
          </a:prstGeom>
        </p:spPr>
      </p:pic>
      <p:pic>
        <p:nvPicPr>
          <p:cNvPr id="9" name="Picture 8">
            <a:extLst>
              <a:ext uri="{FF2B5EF4-FFF2-40B4-BE49-F238E27FC236}">
                <a16:creationId xmlns:a16="http://schemas.microsoft.com/office/drawing/2014/main" id="{96C9752A-7953-4E71-9525-259193E404E3}"/>
              </a:ext>
            </a:extLst>
          </p:cNvPr>
          <p:cNvPicPr>
            <a:picLocks noChangeAspect="1"/>
          </p:cNvPicPr>
          <p:nvPr/>
        </p:nvPicPr>
        <p:blipFill>
          <a:blip r:embed="rId5"/>
          <a:stretch>
            <a:fillRect/>
          </a:stretch>
        </p:blipFill>
        <p:spPr>
          <a:xfrm>
            <a:off x="4257491" y="3577364"/>
            <a:ext cx="7384780" cy="1127910"/>
          </a:xfrm>
          <a:prstGeom prst="rect">
            <a:avLst/>
          </a:prstGeom>
        </p:spPr>
      </p:pic>
    </p:spTree>
    <p:extLst>
      <p:ext uri="{BB962C8B-B14F-4D97-AF65-F5344CB8AC3E}">
        <p14:creationId xmlns:p14="http://schemas.microsoft.com/office/powerpoint/2010/main" val="142155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313" y="592880"/>
            <a:ext cx="9854171" cy="6083607"/>
          </a:xfrm>
          <a:prstGeom prst="rect">
            <a:avLst/>
          </a:prstGeom>
        </p:spPr>
      </p:pic>
      <p:sp>
        <p:nvSpPr>
          <p:cNvPr id="5" name="Rectangle 4"/>
          <p:cNvSpPr/>
          <p:nvPr/>
        </p:nvSpPr>
        <p:spPr>
          <a:xfrm>
            <a:off x="753655" y="223548"/>
            <a:ext cx="3826689" cy="369332"/>
          </a:xfrm>
          <a:prstGeom prst="rect">
            <a:avLst/>
          </a:prstGeom>
        </p:spPr>
        <p:txBody>
          <a:bodyPr wrap="none">
            <a:spAutoFit/>
          </a:bodyPr>
          <a:lstStyle/>
          <a:p>
            <a:r>
              <a:rPr lang="en-IN" b="1" dirty="0">
                <a:latin typeface="Arial" panose="020B0604020202020204" pitchFamily="34" charset="0"/>
              </a:rPr>
              <a:t>Power budget in a </a:t>
            </a:r>
            <a:r>
              <a:rPr lang="en-IN" b="1" dirty="0" err="1">
                <a:latin typeface="Arial" panose="020B0604020202020204" pitchFamily="34" charset="0"/>
              </a:rPr>
              <a:t>fiber</a:t>
            </a:r>
            <a:r>
              <a:rPr lang="en-IN" b="1" dirty="0">
                <a:latin typeface="Arial" panose="020B0604020202020204" pitchFamily="34" charset="0"/>
              </a:rPr>
              <a:t>-optic link</a:t>
            </a:r>
            <a:endParaRPr lang="en-IN" dirty="0"/>
          </a:p>
        </p:txBody>
      </p:sp>
    </p:spTree>
    <p:extLst>
      <p:ext uri="{BB962C8B-B14F-4D97-AF65-F5344CB8AC3E}">
        <p14:creationId xmlns:p14="http://schemas.microsoft.com/office/powerpoint/2010/main" val="17161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4729" y="1467607"/>
            <a:ext cx="9044382" cy="4166626"/>
          </a:xfrm>
          <a:prstGeom prst="rect">
            <a:avLst/>
          </a:prstGeom>
        </p:spPr>
      </p:pic>
      <p:sp>
        <p:nvSpPr>
          <p:cNvPr id="7" name="TextBox 6"/>
          <p:cNvSpPr txBox="1"/>
          <p:nvPr/>
        </p:nvSpPr>
        <p:spPr>
          <a:xfrm>
            <a:off x="1874520" y="411480"/>
            <a:ext cx="8153400" cy="461665"/>
          </a:xfrm>
          <a:prstGeom prst="rect">
            <a:avLst/>
          </a:prstGeom>
          <a:noFill/>
        </p:spPr>
        <p:txBody>
          <a:bodyPr wrap="square" rtlCol="0">
            <a:spAutoFit/>
          </a:bodyPr>
          <a:lstStyle/>
          <a:p>
            <a:pPr algn="ctr"/>
            <a:r>
              <a:rPr lang="en-US" sz="2400" b="1" dirty="0"/>
              <a:t>General Communications Systems Block Diagram</a:t>
            </a:r>
            <a:endParaRPr lang="en-IN" sz="2400" b="1" dirty="0"/>
          </a:p>
        </p:txBody>
      </p:sp>
    </p:spTree>
    <p:extLst>
      <p:ext uri="{BB962C8B-B14F-4D97-AF65-F5344CB8AC3E}">
        <p14:creationId xmlns:p14="http://schemas.microsoft.com/office/powerpoint/2010/main" val="3314834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718" y="223548"/>
            <a:ext cx="2082621" cy="369332"/>
          </a:xfrm>
          <a:prstGeom prst="rect">
            <a:avLst/>
          </a:prstGeom>
        </p:spPr>
        <p:txBody>
          <a:bodyPr wrap="none">
            <a:spAutoFit/>
          </a:bodyPr>
          <a:lstStyle/>
          <a:p>
            <a:r>
              <a:rPr lang="en-IN" b="1" dirty="0">
                <a:latin typeface="Arial" panose="020B0604020202020204" pitchFamily="34" charset="0"/>
              </a:rPr>
              <a:t>Attenuation Limit</a:t>
            </a:r>
            <a:endParaRPr lang="en-IN" dirty="0"/>
          </a:p>
        </p:txBody>
      </p:sp>
      <p:pic>
        <p:nvPicPr>
          <p:cNvPr id="5" name="Picture 4"/>
          <p:cNvPicPr>
            <a:picLocks noChangeAspect="1"/>
          </p:cNvPicPr>
          <p:nvPr/>
        </p:nvPicPr>
        <p:blipFill>
          <a:blip r:embed="rId2"/>
          <a:stretch>
            <a:fillRect/>
          </a:stretch>
        </p:blipFill>
        <p:spPr>
          <a:xfrm>
            <a:off x="384718" y="592880"/>
            <a:ext cx="10162227" cy="6186423"/>
          </a:xfrm>
          <a:prstGeom prst="rect">
            <a:avLst/>
          </a:prstGeom>
        </p:spPr>
      </p:pic>
    </p:spTree>
    <p:extLst>
      <p:ext uri="{BB962C8B-B14F-4D97-AF65-F5344CB8AC3E}">
        <p14:creationId xmlns:p14="http://schemas.microsoft.com/office/powerpoint/2010/main" val="209114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0690" y="2040935"/>
            <a:ext cx="11078009" cy="2946701"/>
          </a:xfrm>
          <a:prstGeom prst="rect">
            <a:avLst/>
          </a:prstGeom>
        </p:spPr>
      </p:pic>
      <p:sp>
        <p:nvSpPr>
          <p:cNvPr id="5" name="Rectangle 4"/>
          <p:cNvSpPr/>
          <p:nvPr/>
        </p:nvSpPr>
        <p:spPr>
          <a:xfrm>
            <a:off x="713339" y="285003"/>
            <a:ext cx="2685351" cy="369332"/>
          </a:xfrm>
          <a:prstGeom prst="rect">
            <a:avLst/>
          </a:prstGeom>
        </p:spPr>
        <p:txBody>
          <a:bodyPr wrap="none">
            <a:spAutoFit/>
          </a:bodyPr>
          <a:lstStyle/>
          <a:p>
            <a:r>
              <a:rPr lang="en-IN" b="1" dirty="0">
                <a:latin typeface="Arial" panose="020B0604020202020204" pitchFamily="34" charset="0"/>
              </a:rPr>
              <a:t>Dispersion-Limitations</a:t>
            </a:r>
            <a:endParaRPr lang="en-IN" dirty="0"/>
          </a:p>
        </p:txBody>
      </p:sp>
      <p:sp>
        <p:nvSpPr>
          <p:cNvPr id="6" name="Rectangle 5"/>
          <p:cNvSpPr/>
          <p:nvPr/>
        </p:nvSpPr>
        <p:spPr>
          <a:xfrm>
            <a:off x="350690" y="807633"/>
            <a:ext cx="11669514" cy="923330"/>
          </a:xfrm>
          <a:prstGeom prst="rect">
            <a:avLst/>
          </a:prstGeom>
        </p:spPr>
        <p:txBody>
          <a:bodyPr wrap="square">
            <a:spAutoFit/>
          </a:bodyPr>
          <a:lstStyle/>
          <a:p>
            <a:r>
              <a:rPr lang="en-IN" dirty="0">
                <a:latin typeface="ArialMT"/>
              </a:rPr>
              <a:t>Consider the pulse broadening </a:t>
            </a:r>
            <a:r>
              <a:rPr lang="en-IN" dirty="0" err="1">
                <a:latin typeface="SymbolMT"/>
              </a:rPr>
              <a:t>Δ</a:t>
            </a:r>
            <a:r>
              <a:rPr lang="en-IN" dirty="0" err="1">
                <a:latin typeface="ArialMT"/>
              </a:rPr>
              <a:t>t</a:t>
            </a:r>
            <a:r>
              <a:rPr lang="en-IN" dirty="0">
                <a:latin typeface="ArialMT"/>
              </a:rPr>
              <a:t> caused by the </a:t>
            </a:r>
            <a:r>
              <a:rPr lang="en-IN" b="1" dirty="0">
                <a:latin typeface="Arial" panose="020B0604020202020204" pitchFamily="34" charset="0"/>
              </a:rPr>
              <a:t>material-dispersion </a:t>
            </a:r>
            <a:r>
              <a:rPr lang="en-IN" b="1" dirty="0" err="1">
                <a:latin typeface="Arial" panose="020B0604020202020204" pitchFamily="34" charset="0"/>
              </a:rPr>
              <a:t>D</a:t>
            </a:r>
            <a:r>
              <a:rPr lang="en-IN" sz="1050" b="1" dirty="0" err="1">
                <a:latin typeface="Arial" panose="020B0604020202020204" pitchFamily="34" charset="0"/>
              </a:rPr>
              <a:t>mat</a:t>
            </a:r>
            <a:r>
              <a:rPr lang="en-IN" dirty="0">
                <a:latin typeface="ArialMT"/>
              </a:rPr>
              <a:t>. In </a:t>
            </a:r>
            <a:r>
              <a:rPr lang="en-IN" dirty="0" err="1">
                <a:latin typeface="ArialMT"/>
              </a:rPr>
              <a:t>fibers</a:t>
            </a:r>
            <a:r>
              <a:rPr lang="en-IN" dirty="0">
                <a:latin typeface="ArialMT"/>
              </a:rPr>
              <a:t> there is an additional</a:t>
            </a:r>
          </a:p>
          <a:p>
            <a:r>
              <a:rPr lang="en-IN" dirty="0">
                <a:latin typeface="ArialMT"/>
              </a:rPr>
              <a:t>dependence of the propagation vector </a:t>
            </a:r>
            <a:r>
              <a:rPr lang="en-IN" dirty="0">
                <a:latin typeface="SymbolMT"/>
              </a:rPr>
              <a:t>β</a:t>
            </a:r>
            <a:r>
              <a:rPr lang="en-IN" dirty="0">
                <a:latin typeface="ArialMT"/>
              </a:rPr>
              <a:t>(</a:t>
            </a:r>
            <a:r>
              <a:rPr lang="en-IN" dirty="0">
                <a:latin typeface="SymbolMT"/>
              </a:rPr>
              <a:t>ω</a:t>
            </a:r>
            <a:r>
              <a:rPr lang="en-IN" dirty="0">
                <a:latin typeface="ArialMT"/>
              </a:rPr>
              <a:t>) of the </a:t>
            </a:r>
            <a:r>
              <a:rPr lang="en-IN" dirty="0" err="1">
                <a:latin typeface="ArialMT"/>
              </a:rPr>
              <a:t>fiber</a:t>
            </a:r>
            <a:r>
              <a:rPr lang="en-IN" dirty="0">
                <a:latin typeface="ArialMT"/>
              </a:rPr>
              <a:t> mode on the </a:t>
            </a:r>
            <a:r>
              <a:rPr lang="en-IN" dirty="0" err="1">
                <a:latin typeface="ArialMT"/>
              </a:rPr>
              <a:t>fiber</a:t>
            </a:r>
            <a:r>
              <a:rPr lang="en-IN" dirty="0">
                <a:latin typeface="ArialMT"/>
              </a:rPr>
              <a:t> geometry leading to </a:t>
            </a:r>
            <a:r>
              <a:rPr lang="en-IN" b="1" dirty="0">
                <a:latin typeface="Arial" panose="020B0604020202020204" pitchFamily="34" charset="0"/>
              </a:rPr>
              <a:t>mode-dispersion </a:t>
            </a:r>
            <a:r>
              <a:rPr lang="en-IN" b="1" dirty="0" err="1">
                <a:latin typeface="Arial" panose="020B0604020202020204" pitchFamily="34" charset="0"/>
              </a:rPr>
              <a:t>D</a:t>
            </a:r>
            <a:r>
              <a:rPr lang="en-IN" sz="1050" b="1" dirty="0" err="1">
                <a:latin typeface="Arial" panose="020B0604020202020204" pitchFamily="34" charset="0"/>
              </a:rPr>
              <a:t>mode</a:t>
            </a:r>
            <a:r>
              <a:rPr lang="en-IN" sz="1050" b="1" dirty="0">
                <a:latin typeface="Arial" panose="020B0604020202020204" pitchFamily="34" charset="0"/>
              </a:rPr>
              <a:t> </a:t>
            </a:r>
            <a:r>
              <a:rPr lang="en-IN" dirty="0">
                <a:latin typeface="ArialMT"/>
              </a:rPr>
              <a:t>. The total dispersion is approximated by the sum of the dispersions:</a:t>
            </a:r>
            <a:endParaRPr lang="en-IN" dirty="0"/>
          </a:p>
        </p:txBody>
      </p:sp>
    </p:spTree>
    <p:extLst>
      <p:ext uri="{BB962C8B-B14F-4D97-AF65-F5344CB8AC3E}">
        <p14:creationId xmlns:p14="http://schemas.microsoft.com/office/powerpoint/2010/main" val="200419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730" y="0"/>
            <a:ext cx="3980577" cy="369332"/>
          </a:xfrm>
          <a:prstGeom prst="rect">
            <a:avLst/>
          </a:prstGeom>
        </p:spPr>
        <p:txBody>
          <a:bodyPr wrap="none">
            <a:spAutoFit/>
          </a:bodyPr>
          <a:lstStyle/>
          <a:p>
            <a:r>
              <a:rPr lang="en-IN" b="1" dirty="0">
                <a:latin typeface="Arial" panose="020B0604020202020204" pitchFamily="34" charset="0"/>
              </a:rPr>
              <a:t>Receiver Sensitivity and Bit-Errors</a:t>
            </a:r>
            <a:endParaRPr lang="en-IN" dirty="0"/>
          </a:p>
        </p:txBody>
      </p:sp>
      <p:pic>
        <p:nvPicPr>
          <p:cNvPr id="5" name="Picture 4"/>
          <p:cNvPicPr>
            <a:picLocks noChangeAspect="1"/>
          </p:cNvPicPr>
          <p:nvPr/>
        </p:nvPicPr>
        <p:blipFill>
          <a:blip r:embed="rId2"/>
          <a:stretch>
            <a:fillRect/>
          </a:stretch>
        </p:blipFill>
        <p:spPr>
          <a:xfrm>
            <a:off x="682377" y="369332"/>
            <a:ext cx="10162227" cy="6262642"/>
          </a:xfrm>
          <a:prstGeom prst="rect">
            <a:avLst/>
          </a:prstGeom>
        </p:spPr>
      </p:pic>
    </p:spTree>
    <p:extLst>
      <p:ext uri="{BB962C8B-B14F-4D97-AF65-F5344CB8AC3E}">
        <p14:creationId xmlns:p14="http://schemas.microsoft.com/office/powerpoint/2010/main" val="140981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50" y="239554"/>
            <a:ext cx="6096000" cy="492443"/>
          </a:xfrm>
          <a:prstGeom prst="rect">
            <a:avLst/>
          </a:prstGeom>
        </p:spPr>
        <p:txBody>
          <a:bodyPr>
            <a:spAutoFit/>
          </a:bodyPr>
          <a:lstStyle/>
          <a:p>
            <a:endParaRPr lang="en-IN" sz="800" dirty="0">
              <a:solidFill>
                <a:srgbClr val="000000"/>
              </a:solidFill>
              <a:latin typeface="Calibri" panose="020F0502020204030204" pitchFamily="34" charset="0"/>
            </a:endParaRPr>
          </a:p>
          <a:p>
            <a:r>
              <a:rPr lang="en-IN" b="1" dirty="0">
                <a:latin typeface="Calibri" panose="020F0502020204030204" pitchFamily="34" charset="0"/>
              </a:rPr>
              <a:t>LINK POWER BUDGET </a:t>
            </a:r>
            <a:endParaRPr lang="en-IN" dirty="0"/>
          </a:p>
        </p:txBody>
      </p:sp>
      <p:sp>
        <p:nvSpPr>
          <p:cNvPr id="5" name="Rectangle 4"/>
          <p:cNvSpPr/>
          <p:nvPr/>
        </p:nvSpPr>
        <p:spPr>
          <a:xfrm>
            <a:off x="400050" y="1354814"/>
            <a:ext cx="3871913" cy="3970318"/>
          </a:xfrm>
          <a:prstGeom prst="rect">
            <a:avLst/>
          </a:prstGeom>
        </p:spPr>
        <p:txBody>
          <a:bodyPr wrap="square">
            <a:spAutoFit/>
          </a:bodyPr>
          <a:lstStyle/>
          <a:p>
            <a:r>
              <a:rPr lang="en-IN" dirty="0"/>
              <a:t>The </a:t>
            </a:r>
            <a:r>
              <a:rPr lang="en-IN" b="1" dirty="0"/>
              <a:t>link power budget </a:t>
            </a:r>
            <a:r>
              <a:rPr lang="en-IN" dirty="0"/>
              <a:t>is an "accounting" procedure in which one calculates how much power can be lost between the transmitter and the receiver for a given receiver sensitivity (which depends on the bit rate) and transmitter power output. The resulting budget is allocated to connector losses, splice losses, fibre losses and a safety margin (system margin).</a:t>
            </a:r>
          </a:p>
          <a:p>
            <a:endParaRPr lang="en-IN" dirty="0"/>
          </a:p>
          <a:p>
            <a:r>
              <a:rPr lang="en-IN" dirty="0"/>
              <a:t>• dB and dBm units are used in the link power budget.</a:t>
            </a:r>
          </a:p>
        </p:txBody>
      </p:sp>
      <p:pic>
        <p:nvPicPr>
          <p:cNvPr id="6" name="Picture 5"/>
          <p:cNvPicPr>
            <a:picLocks noChangeAspect="1"/>
          </p:cNvPicPr>
          <p:nvPr/>
        </p:nvPicPr>
        <p:blipFill>
          <a:blip r:embed="rId2"/>
          <a:stretch>
            <a:fillRect/>
          </a:stretch>
        </p:blipFill>
        <p:spPr>
          <a:xfrm>
            <a:off x="4729472" y="431225"/>
            <a:ext cx="6812751" cy="3533721"/>
          </a:xfrm>
          <a:prstGeom prst="rect">
            <a:avLst/>
          </a:prstGeom>
        </p:spPr>
      </p:pic>
      <p:pic>
        <p:nvPicPr>
          <p:cNvPr id="7" name="Picture 6"/>
          <p:cNvPicPr>
            <a:picLocks noChangeAspect="1"/>
          </p:cNvPicPr>
          <p:nvPr/>
        </p:nvPicPr>
        <p:blipFill>
          <a:blip r:embed="rId3"/>
          <a:stretch>
            <a:fillRect/>
          </a:stretch>
        </p:blipFill>
        <p:spPr>
          <a:xfrm>
            <a:off x="5374955" y="4156617"/>
            <a:ext cx="5521783" cy="2557954"/>
          </a:xfrm>
          <a:prstGeom prst="rect">
            <a:avLst/>
          </a:prstGeom>
        </p:spPr>
      </p:pic>
    </p:spTree>
    <p:extLst>
      <p:ext uri="{BB962C8B-B14F-4D97-AF65-F5344CB8AC3E}">
        <p14:creationId xmlns:p14="http://schemas.microsoft.com/office/powerpoint/2010/main" val="231650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3949" y="254001"/>
            <a:ext cx="6074100" cy="3589338"/>
          </a:xfrm>
          <a:prstGeom prst="rect">
            <a:avLst/>
          </a:prstGeom>
        </p:spPr>
      </p:pic>
      <p:pic>
        <p:nvPicPr>
          <p:cNvPr id="5" name="Picture 4"/>
          <p:cNvPicPr>
            <a:picLocks noChangeAspect="1"/>
          </p:cNvPicPr>
          <p:nvPr/>
        </p:nvPicPr>
        <p:blipFill>
          <a:blip r:embed="rId3"/>
          <a:stretch>
            <a:fillRect/>
          </a:stretch>
        </p:blipFill>
        <p:spPr>
          <a:xfrm>
            <a:off x="5955571" y="2371725"/>
            <a:ext cx="5857992" cy="4343400"/>
          </a:xfrm>
          <a:prstGeom prst="rect">
            <a:avLst/>
          </a:prstGeom>
        </p:spPr>
      </p:pic>
      <p:sp>
        <p:nvSpPr>
          <p:cNvPr id="6" name="Rectangle 5"/>
          <p:cNvSpPr/>
          <p:nvPr/>
        </p:nvSpPr>
        <p:spPr>
          <a:xfrm>
            <a:off x="6688074" y="248177"/>
            <a:ext cx="5327714" cy="1523494"/>
          </a:xfrm>
          <a:prstGeom prst="rect">
            <a:avLst/>
          </a:prstGeom>
        </p:spPr>
        <p:txBody>
          <a:bodyPr wrap="square">
            <a:spAutoFit/>
          </a:bodyPr>
          <a:lstStyle/>
          <a:p>
            <a:endParaRPr lang="en-IN" sz="1050" dirty="0">
              <a:solidFill>
                <a:srgbClr val="000000"/>
              </a:solidFill>
              <a:latin typeface="Calibri" panose="020F0502020204030204" pitchFamily="34" charset="0"/>
            </a:endParaRPr>
          </a:p>
          <a:p>
            <a:endParaRPr lang="en-IN" sz="1050" dirty="0">
              <a:latin typeface="Calibri" panose="020F0502020204030204" pitchFamily="34" charset="0"/>
            </a:endParaRPr>
          </a:p>
          <a:p>
            <a:r>
              <a:rPr lang="en-IN" dirty="0">
                <a:latin typeface="Calibri" panose="020F0502020204030204" pitchFamily="34" charset="0"/>
              </a:rPr>
              <a:t>In practical applications, we often use components that have connectors attached. Fibre with one connector is known as a </a:t>
            </a:r>
            <a:r>
              <a:rPr lang="en-IN" i="1" dirty="0">
                <a:latin typeface="Calibri" panose="020F0502020204030204" pitchFamily="34" charset="0"/>
              </a:rPr>
              <a:t>fibre pigtail</a:t>
            </a:r>
            <a:r>
              <a:rPr lang="en-IN" dirty="0">
                <a:latin typeface="Calibri" panose="020F0502020204030204" pitchFamily="34" charset="0"/>
              </a:rPr>
              <a:t>. A length of fibre with connectors on both ends is called a </a:t>
            </a:r>
            <a:r>
              <a:rPr lang="en-IN" i="1" dirty="0" err="1">
                <a:latin typeface="Calibri" panose="020F0502020204030204" pitchFamily="34" charset="0"/>
              </a:rPr>
              <a:t>patchcord</a:t>
            </a:r>
            <a:r>
              <a:rPr lang="en-IN" dirty="0">
                <a:latin typeface="Calibri" panose="020F0502020204030204" pitchFamily="34" charset="0"/>
              </a:rPr>
              <a:t>. </a:t>
            </a:r>
          </a:p>
        </p:txBody>
      </p:sp>
      <p:sp>
        <p:nvSpPr>
          <p:cNvPr id="7" name="Rectangle 6"/>
          <p:cNvSpPr/>
          <p:nvPr/>
        </p:nvSpPr>
        <p:spPr>
          <a:xfrm>
            <a:off x="413949" y="3824988"/>
            <a:ext cx="5541622" cy="2354491"/>
          </a:xfrm>
          <a:prstGeom prst="rect">
            <a:avLst/>
          </a:prstGeom>
        </p:spPr>
        <p:txBody>
          <a:bodyPr wrap="square">
            <a:spAutoFit/>
          </a:bodyPr>
          <a:lstStyle/>
          <a:p>
            <a:endParaRPr lang="en-IN" sz="1050" dirty="0">
              <a:solidFill>
                <a:srgbClr val="000000"/>
              </a:solidFill>
              <a:latin typeface="Calibri" panose="020F0502020204030204" pitchFamily="34" charset="0"/>
            </a:endParaRPr>
          </a:p>
          <a:p>
            <a:endParaRPr lang="en-IN" sz="1050" dirty="0">
              <a:latin typeface="Calibri" panose="020F0502020204030204" pitchFamily="34" charset="0"/>
            </a:endParaRPr>
          </a:p>
          <a:p>
            <a:r>
              <a:rPr lang="en-IN" dirty="0">
                <a:latin typeface="Calibri" panose="020F0502020204030204" pitchFamily="34" charset="0"/>
              </a:rPr>
              <a:t>In many link budgets, the splice loss is often combined together with the fibre loss. </a:t>
            </a:r>
          </a:p>
          <a:p>
            <a:endParaRPr lang="en-US" dirty="0">
              <a:latin typeface="Calibri" panose="020F0502020204030204" pitchFamily="34" charset="0"/>
            </a:endParaRPr>
          </a:p>
          <a:p>
            <a:r>
              <a:rPr lang="en-IN" dirty="0"/>
              <a:t>We also include a safety factor known as the </a:t>
            </a:r>
            <a:r>
              <a:rPr lang="en-IN" i="1" dirty="0"/>
              <a:t>system margin </a:t>
            </a:r>
            <a:r>
              <a:rPr lang="en-IN" dirty="0"/>
              <a:t>(</a:t>
            </a:r>
            <a:r>
              <a:rPr lang="en-IN" i="1" dirty="0"/>
              <a:t>Ma</a:t>
            </a:r>
            <a:r>
              <a:rPr lang="en-IN" dirty="0"/>
              <a:t>) to account for component degradation. A typical value for </a:t>
            </a:r>
            <a:r>
              <a:rPr lang="en-IN" i="1" dirty="0"/>
              <a:t>Ma </a:t>
            </a:r>
            <a:r>
              <a:rPr lang="en-IN" dirty="0"/>
              <a:t>is 6 dB. </a:t>
            </a:r>
          </a:p>
          <a:p>
            <a:endParaRPr lang="en-IN" dirty="0">
              <a:latin typeface="Calibri" panose="020F0502020204030204" pitchFamily="34" charset="0"/>
            </a:endParaRPr>
          </a:p>
        </p:txBody>
      </p:sp>
    </p:spTree>
    <p:extLst>
      <p:ext uri="{BB962C8B-B14F-4D97-AF65-F5344CB8AC3E}">
        <p14:creationId xmlns:p14="http://schemas.microsoft.com/office/powerpoint/2010/main" val="357856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9152" y="1011238"/>
            <a:ext cx="5555630" cy="3917950"/>
          </a:xfrm>
          <a:prstGeom prst="rect">
            <a:avLst/>
          </a:prstGeom>
        </p:spPr>
      </p:pic>
      <p:pic>
        <p:nvPicPr>
          <p:cNvPr id="5" name="Picture 4"/>
          <p:cNvPicPr>
            <a:picLocks noChangeAspect="1"/>
          </p:cNvPicPr>
          <p:nvPr/>
        </p:nvPicPr>
        <p:blipFill>
          <a:blip r:embed="rId3"/>
          <a:stretch>
            <a:fillRect/>
          </a:stretch>
        </p:blipFill>
        <p:spPr>
          <a:xfrm>
            <a:off x="5615300" y="1011238"/>
            <a:ext cx="6576700" cy="4895076"/>
          </a:xfrm>
          <a:prstGeom prst="rect">
            <a:avLst/>
          </a:prstGeom>
        </p:spPr>
      </p:pic>
    </p:spTree>
    <p:extLst>
      <p:ext uri="{BB962C8B-B14F-4D97-AF65-F5344CB8AC3E}">
        <p14:creationId xmlns:p14="http://schemas.microsoft.com/office/powerpoint/2010/main" val="3198147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 y="81259"/>
            <a:ext cx="6096000" cy="492443"/>
          </a:xfrm>
          <a:prstGeom prst="rect">
            <a:avLst/>
          </a:prstGeom>
        </p:spPr>
        <p:txBody>
          <a:bodyPr>
            <a:spAutoFit/>
          </a:bodyPr>
          <a:lstStyle/>
          <a:p>
            <a:endParaRPr lang="en-IN" sz="800" dirty="0">
              <a:solidFill>
                <a:srgbClr val="000000"/>
              </a:solidFill>
              <a:latin typeface="Calibri" panose="020F0502020204030204" pitchFamily="34" charset="0"/>
            </a:endParaRPr>
          </a:p>
          <a:p>
            <a:r>
              <a:rPr lang="en-IN" b="1" dirty="0">
                <a:latin typeface="Calibri" panose="020F0502020204030204" pitchFamily="34" charset="0"/>
              </a:rPr>
              <a:t>LINK RISE-TIME BUDGET </a:t>
            </a:r>
            <a:endParaRPr lang="en-IN" dirty="0"/>
          </a:p>
        </p:txBody>
      </p:sp>
      <p:sp>
        <p:nvSpPr>
          <p:cNvPr id="5" name="Rectangle 4"/>
          <p:cNvSpPr/>
          <p:nvPr/>
        </p:nvSpPr>
        <p:spPr>
          <a:xfrm>
            <a:off x="114300" y="573702"/>
            <a:ext cx="5300663" cy="1200329"/>
          </a:xfrm>
          <a:prstGeom prst="rect">
            <a:avLst/>
          </a:prstGeom>
        </p:spPr>
        <p:txBody>
          <a:bodyPr wrap="square">
            <a:spAutoFit/>
          </a:bodyPr>
          <a:lstStyle/>
          <a:p>
            <a:r>
              <a:rPr lang="en-IN" dirty="0">
                <a:latin typeface="Calibri" panose="020F0502020204030204" pitchFamily="34" charset="0"/>
              </a:rPr>
              <a:t>In the previous section, we saw how the maximum link distance is affected by the fibre attenuation and also the source power and the </a:t>
            </a:r>
            <a:r>
              <a:rPr lang="en-IN" dirty="0" err="1">
                <a:latin typeface="Calibri" panose="020F0502020204030204" pitchFamily="34" charset="0"/>
              </a:rPr>
              <a:t>photoreceiver</a:t>
            </a:r>
            <a:r>
              <a:rPr lang="en-IN" dirty="0">
                <a:latin typeface="Calibri" panose="020F0502020204030204" pitchFamily="34" charset="0"/>
              </a:rPr>
              <a:t> sensitivity for a given bit rate; this gave us the link power budget. </a:t>
            </a:r>
          </a:p>
        </p:txBody>
      </p:sp>
      <p:pic>
        <p:nvPicPr>
          <p:cNvPr id="6" name="Picture 5"/>
          <p:cNvPicPr>
            <a:picLocks noChangeAspect="1"/>
          </p:cNvPicPr>
          <p:nvPr/>
        </p:nvPicPr>
        <p:blipFill>
          <a:blip r:embed="rId2"/>
          <a:stretch>
            <a:fillRect/>
          </a:stretch>
        </p:blipFill>
        <p:spPr>
          <a:xfrm>
            <a:off x="5664813" y="225900"/>
            <a:ext cx="5828249" cy="1390491"/>
          </a:xfrm>
          <a:prstGeom prst="rect">
            <a:avLst/>
          </a:prstGeom>
        </p:spPr>
      </p:pic>
      <p:pic>
        <p:nvPicPr>
          <p:cNvPr id="7" name="Picture 6"/>
          <p:cNvPicPr>
            <a:picLocks noChangeAspect="1"/>
          </p:cNvPicPr>
          <p:nvPr/>
        </p:nvPicPr>
        <p:blipFill>
          <a:blip r:embed="rId3"/>
          <a:stretch>
            <a:fillRect/>
          </a:stretch>
        </p:blipFill>
        <p:spPr>
          <a:xfrm>
            <a:off x="246611" y="2163754"/>
            <a:ext cx="6347746" cy="4352857"/>
          </a:xfrm>
          <a:prstGeom prst="rect">
            <a:avLst/>
          </a:prstGeom>
        </p:spPr>
      </p:pic>
      <p:pic>
        <p:nvPicPr>
          <p:cNvPr id="8" name="Picture 7"/>
          <p:cNvPicPr>
            <a:picLocks noChangeAspect="1"/>
          </p:cNvPicPr>
          <p:nvPr/>
        </p:nvPicPr>
        <p:blipFill>
          <a:blip r:embed="rId4"/>
          <a:stretch>
            <a:fillRect/>
          </a:stretch>
        </p:blipFill>
        <p:spPr>
          <a:xfrm>
            <a:off x="6766973" y="4340182"/>
            <a:ext cx="5252478" cy="1996610"/>
          </a:xfrm>
          <a:prstGeom prst="rect">
            <a:avLst/>
          </a:prstGeom>
        </p:spPr>
      </p:pic>
      <p:sp>
        <p:nvSpPr>
          <p:cNvPr id="10" name="Rectangle 9"/>
          <p:cNvSpPr/>
          <p:nvPr/>
        </p:nvSpPr>
        <p:spPr>
          <a:xfrm>
            <a:off x="6594357" y="1775441"/>
            <a:ext cx="5425094" cy="2369880"/>
          </a:xfrm>
          <a:prstGeom prst="rect">
            <a:avLst/>
          </a:prstGeom>
        </p:spPr>
        <p:txBody>
          <a:bodyPr wrap="square">
            <a:spAutoFit/>
          </a:bodyPr>
          <a:lstStyle/>
          <a:p>
            <a:r>
              <a:rPr lang="en-IN" dirty="0">
                <a:latin typeface="Calibri" panose="020F0502020204030204" pitchFamily="34" charset="0"/>
              </a:rPr>
              <a:t>The total rise-time of the fibre-optic link is known as the system rise time </a:t>
            </a:r>
            <a:r>
              <a:rPr lang="en-IN" sz="2000" i="1" dirty="0" err="1">
                <a:latin typeface="Times New Roman" panose="02020603050405020304" pitchFamily="18" charset="0"/>
              </a:rPr>
              <a:t>t</a:t>
            </a:r>
            <a:r>
              <a:rPr lang="en-IN" sz="1400" i="1" dirty="0" err="1">
                <a:latin typeface="Times New Roman" panose="02020603050405020304" pitchFamily="18" charset="0"/>
              </a:rPr>
              <a:t>sys</a:t>
            </a:r>
            <a:r>
              <a:rPr lang="en-IN" dirty="0">
                <a:latin typeface="Arial" panose="020B0604020202020204" pitchFamily="34" charset="0"/>
              </a:rPr>
              <a:t>. </a:t>
            </a:r>
          </a:p>
          <a:p>
            <a:r>
              <a:rPr lang="en-IN" dirty="0">
                <a:latin typeface="Calibri" panose="020F0502020204030204" pitchFamily="34" charset="0"/>
              </a:rPr>
              <a:t>It depends on the rise-times of the individual systems components, and assuming these are independent of one another, they affect </a:t>
            </a:r>
            <a:r>
              <a:rPr lang="en-IN" sz="2000" i="1" dirty="0" err="1">
                <a:latin typeface="Times New Roman" panose="02020603050405020304" pitchFamily="18" charset="0"/>
              </a:rPr>
              <a:t>t</a:t>
            </a:r>
            <a:r>
              <a:rPr lang="en-IN" sz="1400" i="1" dirty="0" err="1">
                <a:latin typeface="Times New Roman" panose="02020603050405020304" pitchFamily="18" charset="0"/>
              </a:rPr>
              <a:t>sys</a:t>
            </a:r>
            <a:r>
              <a:rPr lang="en-IN" sz="1400" i="1" dirty="0">
                <a:latin typeface="Times New Roman" panose="02020603050405020304" pitchFamily="18" charset="0"/>
              </a:rPr>
              <a:t> </a:t>
            </a:r>
            <a:r>
              <a:rPr lang="en-IN" dirty="0">
                <a:latin typeface="Calibri" panose="020F0502020204030204" pitchFamily="34" charset="0"/>
              </a:rPr>
              <a:t>as follows: </a:t>
            </a:r>
          </a:p>
          <a:p>
            <a:r>
              <a:rPr lang="en-IN" dirty="0"/>
              <a:t>The usual requirement on </a:t>
            </a:r>
            <a:r>
              <a:rPr lang="en-IN" i="1" dirty="0" err="1"/>
              <a:t>tsys</a:t>
            </a:r>
            <a:r>
              <a:rPr lang="en-IN" i="1" dirty="0"/>
              <a:t> </a:t>
            </a:r>
            <a:r>
              <a:rPr lang="en-IN" dirty="0"/>
              <a:t>is </a:t>
            </a:r>
            <a:r>
              <a:rPr lang="en-IN" i="1" dirty="0" err="1"/>
              <a:t>tsys</a:t>
            </a:r>
            <a:r>
              <a:rPr lang="en-IN" i="1" dirty="0"/>
              <a:t> &lt; 0.7 t, </a:t>
            </a:r>
            <a:r>
              <a:rPr lang="en-IN" dirty="0"/>
              <a:t>where t is pulse duration</a:t>
            </a:r>
          </a:p>
          <a:p>
            <a:endParaRPr lang="en-IN" dirty="0">
              <a:latin typeface="Calibri" panose="020F0502020204030204" pitchFamily="34" charset="0"/>
            </a:endParaRPr>
          </a:p>
        </p:txBody>
      </p:sp>
    </p:spTree>
    <p:extLst>
      <p:ext uri="{BB962C8B-B14F-4D97-AF65-F5344CB8AC3E}">
        <p14:creationId xmlns:p14="http://schemas.microsoft.com/office/powerpoint/2010/main" val="8561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
        <p:nvSpPr>
          <p:cNvPr id="5" name="Rectangle 4"/>
          <p:cNvSpPr/>
          <p:nvPr/>
        </p:nvSpPr>
        <p:spPr>
          <a:xfrm>
            <a:off x="149469" y="984825"/>
            <a:ext cx="12221308" cy="5727209"/>
          </a:xfrm>
          <a:prstGeom prst="rect">
            <a:avLst/>
          </a:prstGeom>
        </p:spPr>
        <p:txBody>
          <a:bodyPr wrap="square">
            <a:spAutoFit/>
          </a:bodyPr>
          <a:lstStyle/>
          <a:p>
            <a:pPr>
              <a:lnSpc>
                <a:spcPct val="107000"/>
              </a:lnSpc>
              <a:spcAft>
                <a:spcPts val="800"/>
              </a:spcAft>
            </a:pPr>
            <a:r>
              <a:rPr lang="en-IN" sz="2800" dirty="0">
                <a:latin typeface="Times-Roman"/>
                <a:ea typeface="Calibri" panose="020F0502020204030204" pitchFamily="34" charset="0"/>
                <a:cs typeface="Times-Roman"/>
              </a:rPr>
              <a:t>Specifications: Data Rate 20 Mb/s, BER 10</a:t>
            </a:r>
            <a:r>
              <a:rPr lang="en-IN" sz="2800" baseline="30000" dirty="0">
                <a:latin typeface="Times-Roman"/>
                <a:ea typeface="Calibri" panose="020F0502020204030204" pitchFamily="34" charset="0"/>
                <a:cs typeface="Times-Roman"/>
              </a:rPr>
              <a:t>-9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Receiver</a:t>
            </a:r>
            <a:r>
              <a:rPr lang="en-IN" sz="2800" dirty="0">
                <a:latin typeface="Times-Roman"/>
                <a:ea typeface="Calibri" panose="020F0502020204030204" pitchFamily="34" charset="0"/>
                <a:cs typeface="Times-Roman"/>
              </a:rPr>
              <a:t>: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800" i="1" dirty="0">
                <a:latin typeface="Times-Italic"/>
                <a:ea typeface="Calibri" panose="020F0502020204030204" pitchFamily="34" charset="0"/>
                <a:cs typeface="Times-Italic"/>
              </a:rPr>
              <a:t>pin </a:t>
            </a:r>
            <a:r>
              <a:rPr lang="en-IN" sz="2800" dirty="0">
                <a:latin typeface="Times-Roman"/>
                <a:ea typeface="Calibri" panose="020F0502020204030204" pitchFamily="34" charset="0"/>
                <a:cs typeface="Times-Roman"/>
              </a:rPr>
              <a:t>photodiode @ 850 nm </a:t>
            </a:r>
            <a:r>
              <a:rPr lang="en-IN" sz="2800" dirty="0">
                <a:latin typeface="Times-Roman"/>
                <a:ea typeface="Calibri" panose="020F0502020204030204" pitchFamily="34" charset="0"/>
                <a:cs typeface="Times-Roman"/>
                <a:sym typeface="Wingdings" panose="05000000000000000000" pitchFamily="2" charset="2"/>
              </a:rPr>
              <a:t></a:t>
            </a:r>
            <a:r>
              <a:rPr lang="en-IN" sz="2800" dirty="0">
                <a:latin typeface="Times-Roman"/>
                <a:ea typeface="Calibri" panose="020F0502020204030204" pitchFamily="34" charset="0"/>
                <a:cs typeface="Times-Roman"/>
              </a:rPr>
              <a:t> Required input signal = - 42 dBm</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Optical source</a:t>
            </a:r>
            <a:r>
              <a:rPr lang="en-IN" sz="2800" dirty="0">
                <a:latin typeface="Times-Roman"/>
                <a:ea typeface="Calibri" panose="020F0502020204030204" pitchFamily="34" charset="0"/>
                <a:cs typeface="Times-Roman"/>
              </a:rPr>
              <a:t>: GaAlAs LED with average optical power 50 </a:t>
            </a:r>
            <a:r>
              <a:rPr lang="en-IN" sz="2800" dirty="0">
                <a:latin typeface="Arial" panose="020B0604020202020204" pitchFamily="34" charset="0"/>
                <a:ea typeface="Calibri" panose="020F0502020204030204" pitchFamily="34" charset="0"/>
                <a:cs typeface="Times New Roman" panose="02020603050405020304" pitchFamily="18" charset="0"/>
              </a:rPr>
              <a:t>µ</a:t>
            </a:r>
            <a:r>
              <a:rPr lang="en-IN" sz="2800" dirty="0">
                <a:latin typeface="Times-Roman"/>
                <a:ea typeface="Calibri" panose="020F0502020204030204" pitchFamily="34" charset="0"/>
                <a:cs typeface="Times-Roman"/>
              </a:rPr>
              <a:t>W = -13 dBm</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Connector loss</a:t>
            </a:r>
            <a:r>
              <a:rPr lang="en-IN" sz="2800" dirty="0">
                <a:latin typeface="Times-Roman"/>
                <a:ea typeface="Calibri" panose="020F0502020204030204" pitchFamily="34" charset="0"/>
                <a:cs typeface="Times-Roman"/>
              </a:rPr>
              <a:t>: 1 dB at both transmitter and receiver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System margin</a:t>
            </a:r>
            <a:r>
              <a:rPr lang="en-IN" sz="2800" dirty="0">
                <a:latin typeface="Times-Roman"/>
                <a:ea typeface="Calibri" panose="020F0502020204030204" pitchFamily="34" charset="0"/>
                <a:cs typeface="Times-Roman"/>
              </a:rPr>
              <a:t>: 6 dB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Thus,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T</a:t>
            </a:r>
            <a:r>
              <a:rPr lang="en-IN" sz="2800"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a:t>
            </a: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S</a:t>
            </a:r>
            <a:r>
              <a:rPr lang="en-IN" sz="2800"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a:t>
            </a:r>
            <a:r>
              <a:rPr lang="en-IN" sz="2800" dirty="0">
                <a:latin typeface="Times-Italic"/>
                <a:ea typeface="Calibri" panose="020F0502020204030204" pitchFamily="34" charset="0"/>
                <a:cs typeface="Times-Italic"/>
              </a:rPr>
              <a:t>P</a:t>
            </a:r>
            <a:r>
              <a:rPr lang="en-IN" sz="2800" baseline="-25000" dirty="0">
                <a:latin typeface="Times-Italic"/>
                <a:ea typeface="Calibri" panose="020F0502020204030204" pitchFamily="34" charset="0"/>
                <a:cs typeface="Times-Italic"/>
              </a:rPr>
              <a:t>R</a:t>
            </a:r>
            <a:r>
              <a:rPr lang="en-IN" sz="2800" dirty="0">
                <a:latin typeface="Times-Italic"/>
                <a:ea typeface="Calibri" panose="020F0502020204030204" pitchFamily="34" charset="0"/>
                <a:cs typeface="Times-Italic"/>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29 dB = 2(1 dB) + </a:t>
            </a:r>
            <a:r>
              <a:rPr lang="en-IN" sz="2800" dirty="0" err="1">
                <a:latin typeface="Symbol" panose="05050102010706020507" pitchFamily="18" charset="2"/>
                <a:ea typeface="Calibri" panose="020F0502020204030204" pitchFamily="34" charset="0"/>
                <a:cs typeface="Symbol" panose="05050102010706020507" pitchFamily="18" charset="2"/>
              </a:rPr>
              <a:t>a</a:t>
            </a:r>
            <a:r>
              <a:rPr lang="en-IN" sz="2800" i="1" dirty="0" err="1">
                <a:latin typeface="Times-Italic"/>
                <a:ea typeface="Calibri" panose="020F0502020204030204" pitchFamily="34" charset="0"/>
                <a:cs typeface="Times-Italic"/>
              </a:rPr>
              <a:t>L</a:t>
            </a: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+ 6 dB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err="1">
                <a:latin typeface="Symbol" panose="05050102010706020507" pitchFamily="18" charset="2"/>
                <a:ea typeface="Calibri" panose="020F0502020204030204" pitchFamily="34" charset="0"/>
                <a:cs typeface="Symbol" panose="05050102010706020507" pitchFamily="18" charset="2"/>
              </a:rPr>
              <a:t>a</a:t>
            </a:r>
            <a:r>
              <a:rPr lang="en-IN" sz="2800" i="1" dirty="0" err="1">
                <a:latin typeface="Times-Italic"/>
                <a:ea typeface="Calibri" panose="020F0502020204030204" pitchFamily="34" charset="0"/>
                <a:cs typeface="Times-Italic"/>
              </a:rPr>
              <a:t>L</a:t>
            </a:r>
            <a:r>
              <a:rPr lang="en-IN" sz="2800" i="1" dirty="0">
                <a:latin typeface="Times-Italic"/>
                <a:ea typeface="Calibri" panose="020F0502020204030204" pitchFamily="34" charset="0"/>
                <a:cs typeface="Times-Italic"/>
              </a:rPr>
              <a:t> </a:t>
            </a:r>
            <a:r>
              <a:rPr lang="en-IN" sz="2800" dirty="0">
                <a:latin typeface="Times-Roman"/>
                <a:ea typeface="Calibri" panose="020F0502020204030204" pitchFamily="34" charset="0"/>
                <a:cs typeface="Times-Roman"/>
              </a:rPr>
              <a:t>= 21 dB</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dirty="0">
                <a:latin typeface="Times-Roman"/>
                <a:ea typeface="Calibri" panose="020F0502020204030204" pitchFamily="34" charset="0"/>
                <a:cs typeface="Times-Roman"/>
              </a:rPr>
              <a:t>If </a:t>
            </a:r>
            <a:r>
              <a:rPr lang="en-IN" sz="2800" dirty="0">
                <a:latin typeface="Symbol" panose="05050102010706020507" pitchFamily="18" charset="2"/>
                <a:ea typeface="Calibri" panose="020F0502020204030204" pitchFamily="34" charset="0"/>
                <a:cs typeface="Symbol" panose="05050102010706020507" pitchFamily="18" charset="2"/>
              </a:rPr>
              <a:t>a </a:t>
            </a:r>
            <a:r>
              <a:rPr lang="en-IN" sz="2800" dirty="0">
                <a:latin typeface="Times-Roman"/>
                <a:ea typeface="Calibri" panose="020F0502020204030204" pitchFamily="34" charset="0"/>
                <a:cs typeface="Times-Roman"/>
              </a:rPr>
              <a:t>= 3.5 dB/km, then a 6-km transmission path is possible.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49469" y="571513"/>
            <a:ext cx="1669047" cy="492443"/>
          </a:xfrm>
          <a:prstGeom prst="rect">
            <a:avLst/>
          </a:prstGeom>
          <a:noFill/>
        </p:spPr>
        <p:txBody>
          <a:bodyPr wrap="none" rtlCol="0">
            <a:spAutoFit/>
          </a:bodyPr>
          <a:lstStyle/>
          <a:p>
            <a:r>
              <a:rPr lang="en-US" sz="2600" b="1" dirty="0">
                <a:solidFill>
                  <a:srgbClr val="0000FF"/>
                </a:solidFill>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2880682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5335" y="572612"/>
            <a:ext cx="7081700" cy="5760000"/>
          </a:xfrm>
          <a:prstGeom prst="rect">
            <a:avLst/>
          </a:prstGeom>
        </p:spPr>
      </p:pic>
      <p:sp>
        <p:nvSpPr>
          <p:cNvPr id="5" name="Rectangle 4"/>
          <p:cNvSpPr/>
          <p:nvPr/>
        </p:nvSpPr>
        <p:spPr>
          <a:xfrm>
            <a:off x="-61547" y="6332612"/>
            <a:ext cx="12493869" cy="430887"/>
          </a:xfrm>
          <a:prstGeom prst="rect">
            <a:avLst/>
          </a:prstGeom>
        </p:spPr>
        <p:txBody>
          <a:bodyPr wrap="square">
            <a:spAutoFit/>
          </a:bodyPr>
          <a:lstStyle/>
          <a:p>
            <a:r>
              <a:rPr lang="en-IN" sz="2200" dirty="0">
                <a:solidFill>
                  <a:srgbClr val="0000FF"/>
                </a:solidFill>
                <a:latin typeface="Arial" panose="020B0604020202020204" pitchFamily="34" charset="0"/>
                <a:cs typeface="Arial" panose="020B0604020202020204" pitchFamily="34" charset="0"/>
              </a:rPr>
              <a:t>Graphical representation of a link loss budget for an 850-nm LED/pin system operating at 20 Mb/s.</a:t>
            </a:r>
          </a:p>
        </p:txBody>
      </p:sp>
      <p:sp>
        <p:nvSpPr>
          <p:cNvPr id="6" name="TextBox 5"/>
          <p:cNvSpPr txBox="1"/>
          <p:nvPr/>
        </p:nvSpPr>
        <p:spPr>
          <a:xfrm>
            <a:off x="3859810" y="0"/>
            <a:ext cx="4132863" cy="615553"/>
          </a:xfrm>
          <a:prstGeom prst="rect">
            <a:avLst/>
          </a:prstGeom>
          <a:noFill/>
        </p:spPr>
        <p:txBody>
          <a:bodyPr wrap="none" rtlCol="0">
            <a:spAutoFit/>
          </a:bodyPr>
          <a:lstStyle/>
          <a:p>
            <a:r>
              <a:rPr lang="en-US" sz="3400" b="1" dirty="0">
                <a:solidFill>
                  <a:srgbClr val="C00000"/>
                </a:solidFill>
                <a:latin typeface="Arial" panose="020B0604020202020204" pitchFamily="34" charset="0"/>
                <a:cs typeface="Arial" panose="020B0604020202020204" pitchFamily="34" charset="0"/>
              </a:rPr>
              <a:t>Link Power Budget</a:t>
            </a:r>
          </a:p>
        </p:txBody>
      </p:sp>
    </p:spTree>
    <p:extLst>
      <p:ext uri="{BB962C8B-B14F-4D97-AF65-F5344CB8AC3E}">
        <p14:creationId xmlns:p14="http://schemas.microsoft.com/office/powerpoint/2010/main" val="123576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0433" y="0"/>
            <a:ext cx="8443337" cy="646331"/>
          </a:xfrm>
          <a:prstGeom prst="rect">
            <a:avLst/>
          </a:prstGeom>
          <a:noFill/>
        </p:spPr>
        <p:txBody>
          <a:bodyPr wrap="none" rtlCol="0">
            <a:spAutoFit/>
          </a:bodyPr>
          <a:lstStyle/>
          <a:p>
            <a:r>
              <a:rPr lang="en-US" sz="3600" b="1">
                <a:solidFill>
                  <a:srgbClr val="C00000"/>
                </a:solidFill>
                <a:latin typeface="Arial" panose="020B0604020202020204" pitchFamily="34" charset="0"/>
                <a:cs typeface="Arial" panose="020B0604020202020204" pitchFamily="34" charset="0"/>
              </a:rPr>
              <a:t>Rise-time budget for a multimode link</a:t>
            </a:r>
            <a:endParaRPr lang="en-US" sz="3600" b="1"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149469" y="984825"/>
            <a:ext cx="12221308" cy="4344138"/>
          </a:xfrm>
          <a:prstGeom prst="rect">
            <a:avLst/>
          </a:prstGeom>
        </p:spPr>
        <p:txBody>
          <a:bodyPr wrap="square">
            <a:spAutoFit/>
          </a:bodyPr>
          <a:lstStyle/>
          <a:p>
            <a:pPr>
              <a:lnSpc>
                <a:spcPct val="107000"/>
              </a:lnSpc>
              <a:spcAft>
                <a:spcPts val="800"/>
              </a:spcAft>
            </a:pPr>
            <a:r>
              <a:rPr lang="en-IN" sz="2800" dirty="0">
                <a:latin typeface="Times-Roman"/>
                <a:ea typeface="Calibri" panose="020F0502020204030204" pitchFamily="34" charset="0"/>
                <a:cs typeface="Times-Roman"/>
              </a:rPr>
              <a:t>Specifications: Data Rate 20 Mb/s, BER 10</a:t>
            </a:r>
            <a:r>
              <a:rPr lang="en-IN" sz="2800" baseline="30000" dirty="0">
                <a:latin typeface="Times-Roman"/>
                <a:ea typeface="Calibri" panose="020F0502020204030204" pitchFamily="34" charset="0"/>
                <a:cs typeface="Times-Roman"/>
              </a:rPr>
              <a:t>-9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800" b="1" dirty="0">
                <a:latin typeface="Times-Roman"/>
                <a:ea typeface="Calibri" panose="020F0502020204030204" pitchFamily="34" charset="0"/>
                <a:cs typeface="Times-Roman"/>
              </a:rPr>
              <a:t>LED</a:t>
            </a:r>
            <a:r>
              <a:rPr lang="en-IN" sz="2800" dirty="0">
                <a:latin typeface="Times-Roman"/>
                <a:ea typeface="Calibri" panose="020F0502020204030204" pitchFamily="34" charset="0"/>
                <a:cs typeface="Times-Roman"/>
              </a:rPr>
              <a:t> : rise time 15 ns; spectral width 40 nm;</a:t>
            </a:r>
          </a:p>
          <a:p>
            <a:pPr>
              <a:lnSpc>
                <a:spcPct val="107000"/>
              </a:lnSpc>
              <a:spcAft>
                <a:spcPts val="0"/>
              </a:spcAft>
            </a:pPr>
            <a:r>
              <a:rPr lang="en-IN" sz="2800" b="1" dirty="0">
                <a:latin typeface="Times-Roman"/>
                <a:ea typeface="Calibri" panose="020F0502020204030204" pitchFamily="34" charset="0"/>
                <a:cs typeface="Times-Roman"/>
              </a:rPr>
              <a:t>Fiber</a:t>
            </a:r>
            <a:r>
              <a:rPr lang="en-IN" sz="2800" dirty="0">
                <a:latin typeface="Times-Roman"/>
                <a:ea typeface="Calibri" panose="020F0502020204030204" pitchFamily="34" charset="0"/>
                <a:cs typeface="Times-Roman"/>
              </a:rPr>
              <a:t> : material-dispersion related rise time 21 ns over 6 km link;</a:t>
            </a:r>
          </a:p>
          <a:p>
            <a:pPr>
              <a:lnSpc>
                <a:spcPct val="107000"/>
              </a:lnSpc>
              <a:spcAft>
                <a:spcPts val="0"/>
              </a:spcAft>
            </a:pPr>
            <a:r>
              <a:rPr lang="en-IN" sz="2800" dirty="0">
                <a:latin typeface="Times-Roman"/>
                <a:ea typeface="Calibri" panose="020F0502020204030204" pitchFamily="34" charset="0"/>
                <a:cs typeface="Times-Roman"/>
              </a:rPr>
              <a:t>400 MHz·km bandwidth-distance product, q = 0.7 </a:t>
            </a:r>
            <a:r>
              <a:rPr lang="en-IN" sz="2800" dirty="0">
                <a:latin typeface="Times-Roman"/>
                <a:ea typeface="Calibri" panose="020F0502020204030204" pitchFamily="34" charset="0"/>
                <a:cs typeface="Times-Roman"/>
                <a:sym typeface="Wingdings" panose="05000000000000000000" pitchFamily="2" charset="2"/>
              </a:rPr>
              <a:t></a:t>
            </a:r>
            <a:r>
              <a:rPr lang="en-IN" sz="2800" dirty="0">
                <a:latin typeface="Times-Roman"/>
                <a:ea typeface="Calibri" panose="020F0502020204030204" pitchFamily="34" charset="0"/>
                <a:cs typeface="Times-Roman"/>
              </a:rPr>
              <a:t>t</a:t>
            </a:r>
            <a:r>
              <a:rPr lang="en-IN" sz="2800" baseline="-25000" dirty="0">
                <a:latin typeface="Times-Roman"/>
                <a:ea typeface="Calibri" panose="020F0502020204030204" pitchFamily="34" charset="0"/>
                <a:cs typeface="Times-Roman"/>
              </a:rPr>
              <a:t>mod</a:t>
            </a:r>
            <a:r>
              <a:rPr lang="en-IN" sz="2800" dirty="0">
                <a:latin typeface="Times-Roman"/>
                <a:ea typeface="Calibri" panose="020F0502020204030204" pitchFamily="34" charset="0"/>
                <a:cs typeface="Times-Roman"/>
              </a:rPr>
              <a:t> =3.9 ns</a:t>
            </a:r>
          </a:p>
          <a:p>
            <a:pPr>
              <a:lnSpc>
                <a:spcPct val="107000"/>
              </a:lnSpc>
              <a:spcAft>
                <a:spcPts val="0"/>
              </a:spcAft>
            </a:pPr>
            <a:r>
              <a:rPr lang="en-IN" sz="2800" dirty="0">
                <a:latin typeface="Times-Roman"/>
                <a:ea typeface="Calibri" panose="020F0502020204030204" pitchFamily="34" charset="0"/>
                <a:cs typeface="Times-Roman"/>
              </a:rPr>
              <a:t>Receiver : 25 MHz bandwidth </a:t>
            </a:r>
            <a:r>
              <a:rPr lang="en-IN" sz="2800" dirty="0">
                <a:latin typeface="Times-Roman"/>
                <a:ea typeface="Calibri" panose="020F0502020204030204" pitchFamily="34" charset="0"/>
                <a:cs typeface="Times-Roman"/>
                <a:sym typeface="Wingdings" panose="05000000000000000000" pitchFamily="2" charset="2"/>
              </a:rPr>
              <a:t> </a:t>
            </a:r>
            <a:r>
              <a:rPr lang="en-IN" sz="2800" dirty="0">
                <a:latin typeface="Times-Roman"/>
                <a:ea typeface="Calibri" panose="020F0502020204030204" pitchFamily="34" charset="0"/>
                <a:cs typeface="Times-Roman"/>
              </a:rPr>
              <a:t>t</a:t>
            </a:r>
            <a:r>
              <a:rPr lang="en-IN" sz="2800" baseline="-25000" dirty="0">
                <a:latin typeface="Times-Roman"/>
                <a:ea typeface="Calibri" panose="020F0502020204030204" pitchFamily="34" charset="0"/>
                <a:cs typeface="Times-Roman"/>
              </a:rPr>
              <a:t>rx</a:t>
            </a:r>
            <a:r>
              <a:rPr lang="en-IN" sz="2800" dirty="0">
                <a:latin typeface="Times-Roman"/>
                <a:ea typeface="Calibri" panose="020F0502020204030204" pitchFamily="34" charset="0"/>
                <a:cs typeface="Times-Roman"/>
              </a:rPr>
              <a:t> =14 ns</a:t>
            </a:r>
          </a:p>
          <a:p>
            <a:pPr>
              <a:lnSpc>
                <a:spcPct val="107000"/>
              </a:lnSpc>
              <a:spcAft>
                <a:spcPts val="0"/>
              </a:spcAft>
            </a:pPr>
            <a:endParaRPr lang="en-IN" sz="2800" dirty="0">
              <a:latin typeface="Times-Roman"/>
              <a:ea typeface="Calibri" panose="020F0502020204030204" pitchFamily="34" charset="0"/>
              <a:cs typeface="Times-Roman"/>
            </a:endParaRPr>
          </a:p>
          <a:p>
            <a:pPr>
              <a:lnSpc>
                <a:spcPct val="107000"/>
              </a:lnSpc>
              <a:spcAft>
                <a:spcPts val="0"/>
              </a:spcAft>
            </a:pPr>
            <a:endParaRPr lang="en-IN" sz="2800" dirty="0">
              <a:latin typeface="Times-Roman"/>
              <a:ea typeface="Calibri" panose="020F0502020204030204" pitchFamily="34" charset="0"/>
              <a:cs typeface="Times-Roman"/>
            </a:endParaRPr>
          </a:p>
          <a:p>
            <a:pPr>
              <a:lnSpc>
                <a:spcPct val="107000"/>
              </a:lnSpc>
              <a:spcAft>
                <a:spcPts val="0"/>
              </a:spcAft>
            </a:pPr>
            <a:r>
              <a:rPr lang="en-IN" sz="2800" dirty="0">
                <a:latin typeface="Times-Roman"/>
                <a:ea typeface="Calibri" panose="020F0502020204030204" pitchFamily="34" charset="0"/>
                <a:cs typeface="Times-Roman"/>
              </a:rPr>
              <a:t>									= 30 ns</a:t>
            </a:r>
          </a:p>
          <a:p>
            <a:pPr>
              <a:lnSpc>
                <a:spcPct val="107000"/>
              </a:lnSpc>
              <a:spcAft>
                <a:spcPts val="0"/>
              </a:spcAft>
            </a:pPr>
            <a:r>
              <a:rPr lang="en-IN" sz="2800" b="1" dirty="0">
                <a:latin typeface="Times-Roman"/>
                <a:ea typeface="Calibri" panose="020F0502020204030204" pitchFamily="34" charset="0"/>
                <a:cs typeface="Times-Roman"/>
              </a:rPr>
              <a:t>									</a:t>
            </a:r>
          </a:p>
        </p:txBody>
      </p:sp>
      <p:sp>
        <p:nvSpPr>
          <p:cNvPr id="5" name="TextBox 4"/>
          <p:cNvSpPr txBox="1"/>
          <p:nvPr/>
        </p:nvSpPr>
        <p:spPr>
          <a:xfrm>
            <a:off x="149469" y="571513"/>
            <a:ext cx="1669047" cy="492443"/>
          </a:xfrm>
          <a:prstGeom prst="rect">
            <a:avLst/>
          </a:prstGeom>
          <a:noFill/>
        </p:spPr>
        <p:txBody>
          <a:bodyPr wrap="none" rtlCol="0">
            <a:spAutoFit/>
          </a:bodyPr>
          <a:lstStyle/>
          <a:p>
            <a:r>
              <a:rPr lang="en-US" sz="2600" b="1" dirty="0">
                <a:solidFill>
                  <a:srgbClr val="0000FF"/>
                </a:solidFill>
                <a:latin typeface="Arial" panose="020B0604020202020204" pitchFamily="34" charset="0"/>
                <a:cs typeface="Arial" panose="020B0604020202020204" pitchFamily="34" charset="0"/>
              </a:rPr>
              <a:t>Example:</a:t>
            </a:r>
          </a:p>
        </p:txBody>
      </p:sp>
      <p:graphicFrame>
        <p:nvGraphicFramePr>
          <p:cNvPr id="6" name="Object 5"/>
          <p:cNvGraphicFramePr>
            <a:graphicFrameLocks noChangeAspect="1"/>
          </p:cNvGraphicFramePr>
          <p:nvPr/>
        </p:nvGraphicFramePr>
        <p:xfrm>
          <a:off x="3081552" y="3532223"/>
          <a:ext cx="4213225" cy="679450"/>
        </p:xfrm>
        <a:graphic>
          <a:graphicData uri="http://schemas.openxmlformats.org/presentationml/2006/ole">
            <mc:AlternateContent xmlns:mc="http://schemas.openxmlformats.org/markup-compatibility/2006">
              <mc:Choice xmlns:v="urn:schemas-microsoft-com:vml" Requires="v">
                <p:oleObj name="Equation" r:id="rId2" imgW="1828800" imgH="291960" progId="Equation.DSMT4">
                  <p:embed/>
                </p:oleObj>
              </mc:Choice>
              <mc:Fallback>
                <p:oleObj name="Equation" r:id="rId2" imgW="1828800" imgH="291960" progId="Equation.DSMT4">
                  <p:embed/>
                  <p:pic>
                    <p:nvPicPr>
                      <p:cNvPr id="0" name=""/>
                      <p:cNvPicPr>
                        <a:picLocks noChangeAspect="1" noChangeArrowheads="1"/>
                      </p:cNvPicPr>
                      <p:nvPr/>
                    </p:nvPicPr>
                    <p:blipFill>
                      <a:blip r:embed="rId3"/>
                      <a:srcRect/>
                      <a:stretch>
                        <a:fillRect/>
                      </a:stretch>
                    </p:blipFill>
                    <p:spPr bwMode="auto">
                      <a:xfrm>
                        <a:off x="3081552" y="3532223"/>
                        <a:ext cx="4213225" cy="679450"/>
                      </a:xfrm>
                      <a:prstGeom prst="rect">
                        <a:avLst/>
                      </a:prstGeom>
                      <a:noFill/>
                    </p:spPr>
                  </p:pic>
                </p:oleObj>
              </mc:Fallback>
            </mc:AlternateContent>
          </a:graphicData>
        </a:graphic>
      </p:graphicFrame>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nvGraphicFramePr>
        <p:xfrm>
          <a:off x="3376246" y="4402529"/>
          <a:ext cx="4046111" cy="617879"/>
        </p:xfrm>
        <a:graphic>
          <a:graphicData uri="http://schemas.openxmlformats.org/presentationml/2006/ole">
            <mc:AlternateContent xmlns:mc="http://schemas.openxmlformats.org/markup-compatibility/2006">
              <mc:Choice xmlns:v="urn:schemas-microsoft-com:vml" Requires="v">
                <p:oleObj name="Equation" r:id="rId4" imgW="1930400" imgH="292100" progId="Equation.DSMT4">
                  <p:embed/>
                </p:oleObj>
              </mc:Choice>
              <mc:Fallback>
                <p:oleObj name="Equation" r:id="rId4" imgW="1930400" imgH="292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246" y="4402529"/>
                        <a:ext cx="4046111" cy="617879"/>
                      </a:xfrm>
                      <a:prstGeom prst="rect">
                        <a:avLst/>
                      </a:prstGeom>
                      <a:noFill/>
                    </p:spPr>
                  </p:pic>
                </p:oleObj>
              </mc:Fallback>
            </mc:AlternateContent>
          </a:graphicData>
        </a:graphic>
      </p:graphicFrame>
      <p:sp>
        <p:nvSpPr>
          <p:cNvPr id="11" name="Rectangle 10"/>
          <p:cNvSpPr/>
          <p:nvPr/>
        </p:nvSpPr>
        <p:spPr>
          <a:xfrm>
            <a:off x="248742" y="5359680"/>
            <a:ext cx="10973546" cy="954107"/>
          </a:xfrm>
          <a:prstGeom prst="rect">
            <a:avLst/>
          </a:prstGeom>
        </p:spPr>
        <p:txBody>
          <a:bodyPr wrap="square">
            <a:spAutoFit/>
          </a:bodyPr>
          <a:lstStyle/>
          <a:p>
            <a:r>
              <a:rPr lang="en-IN" sz="2800" b="1" dirty="0">
                <a:solidFill>
                  <a:srgbClr val="00B050"/>
                </a:solidFill>
                <a:latin typeface="Arial" panose="020B0604020202020204" pitchFamily="34" charset="0"/>
                <a:cs typeface="Arial" panose="020B0604020202020204" pitchFamily="34" charset="0"/>
              </a:rPr>
              <a:t>For 20 Mb/s NRZ system, T</a:t>
            </a:r>
            <a:r>
              <a:rPr lang="en-IN" sz="2800" b="1" baseline="-25000" dirty="0">
                <a:solidFill>
                  <a:srgbClr val="00B050"/>
                </a:solidFill>
                <a:latin typeface="Arial" panose="020B0604020202020204" pitchFamily="34" charset="0"/>
                <a:cs typeface="Arial" panose="020B0604020202020204" pitchFamily="34" charset="0"/>
              </a:rPr>
              <a:t>b,NRZ</a:t>
            </a:r>
            <a:r>
              <a:rPr lang="en-IN" sz="2800" b="1" dirty="0">
                <a:solidFill>
                  <a:srgbClr val="00B050"/>
                </a:solidFill>
                <a:latin typeface="Arial" panose="020B0604020202020204" pitchFamily="34" charset="0"/>
                <a:cs typeface="Arial" panose="020B0604020202020204" pitchFamily="34" charset="0"/>
              </a:rPr>
              <a:t> = 50 ns. Thus, t</a:t>
            </a:r>
            <a:r>
              <a:rPr lang="en-IN" sz="2800" b="1" baseline="-25000" dirty="0">
                <a:solidFill>
                  <a:srgbClr val="00B050"/>
                </a:solidFill>
                <a:latin typeface="Arial" panose="020B0604020202020204" pitchFamily="34" charset="0"/>
                <a:cs typeface="Arial" panose="020B0604020202020204" pitchFamily="34" charset="0"/>
              </a:rPr>
              <a:t>sys</a:t>
            </a:r>
            <a:r>
              <a:rPr lang="en-IN" sz="2800" b="1" dirty="0">
                <a:solidFill>
                  <a:srgbClr val="00B050"/>
                </a:solidFill>
                <a:latin typeface="Arial" panose="020B0604020202020204" pitchFamily="34" charset="0"/>
                <a:cs typeface="Arial" panose="020B0604020202020204" pitchFamily="34" charset="0"/>
              </a:rPr>
              <a:t> &lt; 0.7T</a:t>
            </a:r>
            <a:r>
              <a:rPr lang="en-IN" sz="2800" b="1" baseline="-25000" dirty="0">
                <a:solidFill>
                  <a:srgbClr val="00B050"/>
                </a:solidFill>
                <a:latin typeface="Arial" panose="020B0604020202020204" pitchFamily="34" charset="0"/>
                <a:cs typeface="Arial" panose="020B0604020202020204" pitchFamily="34" charset="0"/>
              </a:rPr>
              <a:t>b,NR</a:t>
            </a:r>
            <a:r>
              <a:rPr lang="en-IN" sz="2800" b="1" dirty="0">
                <a:solidFill>
                  <a:srgbClr val="00B050"/>
                </a:solidFill>
                <a:latin typeface="Arial" panose="020B0604020202020204" pitchFamily="34" charset="0"/>
                <a:cs typeface="Arial" panose="020B0604020202020204" pitchFamily="34" charset="0"/>
              </a:rPr>
              <a:t>Z and the rise-time requirement is met.</a:t>
            </a:r>
          </a:p>
        </p:txBody>
      </p:sp>
    </p:spTree>
    <p:extLst>
      <p:ext uri="{BB962C8B-B14F-4D97-AF65-F5344CB8AC3E}">
        <p14:creationId xmlns:p14="http://schemas.microsoft.com/office/powerpoint/2010/main" val="423413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8680" y="1012666"/>
            <a:ext cx="9654116" cy="5563970"/>
          </a:xfrm>
          <a:prstGeom prst="rect">
            <a:avLst/>
          </a:prstGeom>
        </p:spPr>
      </p:pic>
      <p:sp>
        <p:nvSpPr>
          <p:cNvPr id="7" name="TextBox 6"/>
          <p:cNvSpPr txBox="1"/>
          <p:nvPr/>
        </p:nvSpPr>
        <p:spPr>
          <a:xfrm>
            <a:off x="1874520" y="411480"/>
            <a:ext cx="8153400" cy="461665"/>
          </a:xfrm>
          <a:prstGeom prst="rect">
            <a:avLst/>
          </a:prstGeom>
          <a:noFill/>
        </p:spPr>
        <p:txBody>
          <a:bodyPr wrap="square" rtlCol="0">
            <a:spAutoFit/>
          </a:bodyPr>
          <a:lstStyle/>
          <a:p>
            <a:pPr algn="ctr"/>
            <a:r>
              <a:rPr lang="en-US" sz="2400" b="1" dirty="0"/>
              <a:t>Block Diagram of Optical Communication System</a:t>
            </a:r>
            <a:endParaRPr lang="en-IN" sz="2400" b="1" dirty="0"/>
          </a:p>
        </p:txBody>
      </p:sp>
    </p:spTree>
    <p:extLst>
      <p:ext uri="{BB962C8B-B14F-4D97-AF65-F5344CB8AC3E}">
        <p14:creationId xmlns:p14="http://schemas.microsoft.com/office/powerpoint/2010/main" val="1953579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6114" y="274411"/>
            <a:ext cx="6387517" cy="4248603"/>
          </a:xfrm>
          <a:prstGeom prst="rect">
            <a:avLst/>
          </a:prstGeom>
        </p:spPr>
      </p:pic>
      <p:pic>
        <p:nvPicPr>
          <p:cNvPr id="5" name="Picture 4"/>
          <p:cNvPicPr>
            <a:picLocks noChangeAspect="1"/>
          </p:cNvPicPr>
          <p:nvPr/>
        </p:nvPicPr>
        <p:blipFill>
          <a:blip r:embed="rId3"/>
          <a:stretch>
            <a:fillRect/>
          </a:stretch>
        </p:blipFill>
        <p:spPr>
          <a:xfrm>
            <a:off x="6567838" y="424543"/>
            <a:ext cx="5624162" cy="4248802"/>
          </a:xfrm>
          <a:prstGeom prst="rect">
            <a:avLst/>
          </a:prstGeom>
        </p:spPr>
      </p:pic>
    </p:spTree>
    <p:extLst>
      <p:ext uri="{BB962C8B-B14F-4D97-AF65-F5344CB8AC3E}">
        <p14:creationId xmlns:p14="http://schemas.microsoft.com/office/powerpoint/2010/main" val="2732535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064" y="971431"/>
            <a:ext cx="11446625" cy="3240000"/>
          </a:xfrm>
          <a:prstGeom prst="rect">
            <a:avLst/>
          </a:prstGeom>
        </p:spPr>
      </p:pic>
      <p:sp>
        <p:nvSpPr>
          <p:cNvPr id="5" name="TextBox 4"/>
          <p:cNvSpPr txBox="1"/>
          <p:nvPr/>
        </p:nvSpPr>
        <p:spPr>
          <a:xfrm>
            <a:off x="3086100" y="0"/>
            <a:ext cx="6699270"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Analog Communication Links</a:t>
            </a:r>
          </a:p>
        </p:txBody>
      </p:sp>
      <p:sp>
        <p:nvSpPr>
          <p:cNvPr id="6" name="Rectangle 5"/>
          <p:cNvSpPr/>
          <p:nvPr/>
        </p:nvSpPr>
        <p:spPr>
          <a:xfrm>
            <a:off x="181587" y="4536531"/>
            <a:ext cx="11913577" cy="1938992"/>
          </a:xfrm>
          <a:prstGeom prst="rect">
            <a:avLst/>
          </a:prstGeom>
        </p:spPr>
        <p:txBody>
          <a:bodyPr wrap="square">
            <a:spAutoFit/>
          </a:bodyPr>
          <a:lstStyle/>
          <a:p>
            <a:r>
              <a:rPr lang="en-IN" sz="2400">
                <a:solidFill>
                  <a:srgbClr val="0000FF"/>
                </a:solidFill>
                <a:latin typeface="Arial" panose="020B0604020202020204" pitchFamily="34" charset="0"/>
                <a:cs typeface="Arial" panose="020B0604020202020204" pitchFamily="34" charset="0"/>
              </a:rPr>
              <a:t>Analog (RF) links are used where converting to digital signals is undesirable, including</a:t>
            </a:r>
          </a:p>
          <a:p>
            <a:r>
              <a:rPr lang="en-IN" sz="2400" dirty="0">
                <a:solidFill>
                  <a:srgbClr val="0000FF"/>
                </a:solidFill>
                <a:latin typeface="Arial" panose="020B0604020202020204" pitchFamily="34" charset="0"/>
                <a:cs typeface="Arial" panose="020B0604020202020204" pitchFamily="34" charset="0"/>
              </a:rPr>
              <a:t>• Analog TV and audio services</a:t>
            </a:r>
          </a:p>
          <a:p>
            <a:r>
              <a:rPr lang="en-IN" sz="2400" dirty="0">
                <a:solidFill>
                  <a:srgbClr val="0000FF"/>
                </a:solidFill>
                <a:latin typeface="Arial" panose="020B0604020202020204" pitchFamily="34" charset="0"/>
                <a:cs typeface="Arial" panose="020B0604020202020204" pitchFamily="34" charset="0"/>
              </a:rPr>
              <a:t>• Cable modem services</a:t>
            </a:r>
          </a:p>
          <a:p>
            <a:r>
              <a:rPr lang="en-IN" sz="2400" dirty="0">
                <a:solidFill>
                  <a:srgbClr val="0000FF"/>
                </a:solidFill>
                <a:latin typeface="Arial" panose="020B0604020202020204" pitchFamily="34" charset="0"/>
                <a:cs typeface="Arial" panose="020B0604020202020204" pitchFamily="34" charset="0"/>
              </a:rPr>
              <a:t>• Microwave-multiplexed signals (e.g., satellite base stations)</a:t>
            </a:r>
          </a:p>
          <a:p>
            <a:r>
              <a:rPr lang="en-IN" sz="2400" dirty="0">
                <a:solidFill>
                  <a:srgbClr val="0000FF"/>
                </a:solidFill>
                <a:latin typeface="Arial" panose="020B0604020202020204" pitchFamily="34" charset="0"/>
                <a:cs typeface="Arial" panose="020B0604020202020204" pitchFamily="34" charset="0"/>
              </a:rPr>
              <a:t>• Radar signal processing</a:t>
            </a:r>
          </a:p>
        </p:txBody>
      </p:sp>
    </p:spTree>
    <p:extLst>
      <p:ext uri="{BB962C8B-B14F-4D97-AF65-F5344CB8AC3E}">
        <p14:creationId xmlns:p14="http://schemas.microsoft.com/office/powerpoint/2010/main" val="104547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0212" y="0"/>
            <a:ext cx="5810117" cy="646331"/>
          </a:xfrm>
          <a:prstGeom prst="rect">
            <a:avLst/>
          </a:prstGeom>
        </p:spPr>
        <p:txBody>
          <a:bodyPr wrap="none">
            <a:spAutoFit/>
          </a:bodyPr>
          <a:lstStyle/>
          <a:p>
            <a:r>
              <a:rPr lang="en-IN" sz="3600" b="1" dirty="0">
                <a:solidFill>
                  <a:srgbClr val="C00000"/>
                </a:solidFill>
                <a:latin typeface="Times-Bold"/>
              </a:rPr>
              <a:t>Overview of Analog Links</a:t>
            </a:r>
            <a:endParaRPr lang="en-IN" sz="3600" dirty="0">
              <a:solidFill>
                <a:srgbClr val="C00000"/>
              </a:solidFill>
            </a:endParaRPr>
          </a:p>
        </p:txBody>
      </p:sp>
      <p:sp>
        <p:nvSpPr>
          <p:cNvPr id="5" name="Rectangle 4"/>
          <p:cNvSpPr/>
          <p:nvPr/>
        </p:nvSpPr>
        <p:spPr>
          <a:xfrm>
            <a:off x="140677" y="646331"/>
            <a:ext cx="11966331" cy="6093976"/>
          </a:xfrm>
          <a:prstGeom prst="rect">
            <a:avLst/>
          </a:prstGeom>
        </p:spPr>
        <p:txBody>
          <a:bodyPr wrap="square">
            <a:spAutoFit/>
          </a:bodyPr>
          <a:lstStyle/>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A bias point on the source is set approximately at the midpoint of the linear output region. The analog signal can then be sent with direct intensity modulation technique.</a:t>
            </a:r>
          </a:p>
          <a:p>
            <a:pPr marL="285750" indent="-285750" algn="just">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Other modulation techniques include AM, FM and PM, which first convert baseband signal onto an electrical subcarrier prior </a:t>
            </a:r>
            <a:r>
              <a:rPr lang="en-IN" sz="2600" dirty="0">
                <a:latin typeface="Arial" panose="020B0604020202020204" pitchFamily="34" charset="0"/>
                <a:cs typeface="Arial" panose="020B0604020202020204" pitchFamily="34" charset="0"/>
              </a:rPr>
              <a:t>to intensity modulation.</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600" dirty="0">
                <a:latin typeface="Arial" panose="020B0604020202020204" pitchFamily="34" charset="0"/>
                <a:cs typeface="Arial" panose="020B0604020202020204" pitchFamily="34" charset="0"/>
              </a:rPr>
              <a:t>Signal impairments in optical source : harmonic distortions, </a:t>
            </a:r>
            <a:r>
              <a:rPr lang="en-US" sz="2600" dirty="0">
                <a:latin typeface="Arial" panose="020B0604020202020204" pitchFamily="34" charset="0"/>
                <a:cs typeface="Arial" panose="020B0604020202020204" pitchFamily="34" charset="0"/>
              </a:rPr>
              <a:t>inter-modulation (IM) products, RIN in the laser,    and laser </a:t>
            </a:r>
            <a:r>
              <a:rPr lang="en-IN" sz="2600" dirty="0">
                <a:latin typeface="Arial" panose="020B0604020202020204" pitchFamily="34" charset="0"/>
                <a:cs typeface="Arial" panose="020B0604020202020204" pitchFamily="34" charset="0"/>
              </a:rPr>
              <a:t>clipping.</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The fiber should have a flat amplitude and group-delay response within the passband required to send the signal free of linear </a:t>
            </a:r>
            <a:r>
              <a:rPr lang="en-IN" sz="2600" dirty="0">
                <a:latin typeface="Arial" panose="020B0604020202020204" pitchFamily="34" charset="0"/>
                <a:cs typeface="Arial" panose="020B0604020202020204" pitchFamily="34" charset="0"/>
              </a:rPr>
              <a:t>distortion.</a:t>
            </a:r>
          </a:p>
          <a:p>
            <a:pPr marL="285750" indent="-285750" algn="just">
              <a:buFont typeface="Arial" panose="020B0604020202020204" pitchFamily="34" charset="0"/>
              <a:buChar char="•"/>
            </a:pPr>
            <a:endParaRPr lang="en-IN" sz="2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dirty="0">
                <a:latin typeface="Arial" panose="020B0604020202020204" pitchFamily="34" charset="0"/>
                <a:cs typeface="Arial" panose="020B0604020202020204" pitchFamily="34" charset="0"/>
              </a:rPr>
              <a:t>Since modal-distortion-limited bandwidth is difficult to equalize, it is best to choose a single-mode fiber.</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136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0600" y="2110154"/>
            <a:ext cx="10741572" cy="1360989"/>
          </a:xfrm>
        </p:spPr>
        <p:txBody>
          <a:bodyPr>
            <a:normAutofit/>
          </a:bodyPr>
          <a:lstStyle/>
          <a:p>
            <a:r>
              <a:rPr lang="en-US" sz="4800" b="1" dirty="0">
                <a:solidFill>
                  <a:srgbClr val="0000FF"/>
                </a:solidFill>
                <a:latin typeface="Arial" panose="020B0604020202020204" pitchFamily="34" charset="0"/>
                <a:cs typeface="Arial" panose="020B0604020202020204" pitchFamily="34" charset="0"/>
              </a:rPr>
              <a:t>Radio Over Fiber (RoF)</a:t>
            </a:r>
            <a:br>
              <a:rPr lang="en-US" sz="4800" b="1" dirty="0">
                <a:solidFill>
                  <a:srgbClr val="0000FF"/>
                </a:solidFill>
                <a:latin typeface="Arial" panose="020B0604020202020204" pitchFamily="34" charset="0"/>
                <a:cs typeface="Arial" panose="020B0604020202020204" pitchFamily="34" charset="0"/>
              </a:rPr>
            </a:br>
            <a:r>
              <a:rPr lang="en-US" sz="3600" b="1" dirty="0">
                <a:solidFill>
                  <a:srgbClr val="0000FF"/>
                </a:solidFill>
                <a:latin typeface="Arial" panose="020B0604020202020204" pitchFamily="34" charset="0"/>
                <a:cs typeface="Arial" panose="020B0604020202020204" pitchFamily="34" charset="0"/>
              </a:rPr>
              <a:t>Link design and Performance Parameter</a:t>
            </a:r>
            <a:endParaRPr lang="en-US" sz="4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89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640" y="746989"/>
            <a:ext cx="11816860" cy="5632311"/>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Radio frequency (RF) signals at microwave and millimetre-wave frequencies are used in applications such as radars, satellite links, broadband terrestrial radios, and cable television networks.</a:t>
            </a:r>
          </a:p>
          <a:p>
            <a:pPr algn="just"/>
            <a:endParaRPr lang="en-IN" sz="2400" dirty="0">
              <a:latin typeface="Arial" panose="020B0604020202020204" pitchFamily="34" charset="0"/>
              <a:cs typeface="Arial" panose="020B0604020202020204" pitchFamily="34" charset="0"/>
            </a:endParaRPr>
          </a:p>
          <a:p>
            <a:pPr algn="just"/>
            <a:r>
              <a:rPr lang="en-IN" sz="2400" dirty="0">
                <a:latin typeface="Arial" panose="020B0604020202020204" pitchFamily="34" charset="0"/>
                <a:cs typeface="Arial" panose="020B0604020202020204" pitchFamily="34" charset="0"/>
              </a:rPr>
              <a:t>The signal ranges include the </a:t>
            </a:r>
          </a:p>
          <a:p>
            <a:pPr marL="1257300" lvl="2" indent="-342900" algn="just">
              <a:buAutoNum type="arabicPeriod"/>
            </a:pPr>
            <a:r>
              <a:rPr lang="en-IN" sz="2400" dirty="0">
                <a:latin typeface="Arial" panose="020B0604020202020204" pitchFamily="34" charset="0"/>
                <a:cs typeface="Arial" panose="020B0604020202020204" pitchFamily="34" charset="0"/>
              </a:rPr>
              <a:t>0.3- to 3-GHz ultra-high frequency (UHF) band, </a:t>
            </a:r>
          </a:p>
          <a:p>
            <a:pPr marL="1257300" lvl="2" indent="-342900" algn="just">
              <a:buAutoNum type="arabicPeriod"/>
            </a:pPr>
            <a:r>
              <a:rPr lang="en-IN" sz="2400" dirty="0">
                <a:latin typeface="Arial" panose="020B0604020202020204" pitchFamily="34" charset="0"/>
                <a:cs typeface="Arial" panose="020B0604020202020204" pitchFamily="34" charset="0"/>
              </a:rPr>
              <a:t>3- to 30-GHz super-high frequency (SHF) region, and </a:t>
            </a:r>
          </a:p>
          <a:p>
            <a:pPr marL="1257300" lvl="2" indent="-342900" algn="just">
              <a:buAutoNum type="arabicPeriod"/>
            </a:pPr>
            <a:r>
              <a:rPr lang="en-IN" sz="2400" dirty="0">
                <a:latin typeface="Arial" panose="020B0604020202020204" pitchFamily="34" charset="0"/>
                <a:cs typeface="Arial" panose="020B0604020202020204" pitchFamily="34" charset="0"/>
              </a:rPr>
              <a:t>30- to 300-GHz extremely high frequency (EHF) range.</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Traditionally these RF systems used wireless or coaxial cable links for transporting the microwave signals from a receiving element (Ex. an antenna) to a signal processing centre, which could be located hundreds of meters away.</a:t>
            </a:r>
          </a:p>
          <a:p>
            <a:pPr algn="just"/>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methods for transmitting microwave analog signals over an optical fiber link have become known as </a:t>
            </a:r>
            <a:r>
              <a:rPr lang="en-IN" sz="2400" b="1" dirty="0">
                <a:solidFill>
                  <a:srgbClr val="0000FF"/>
                </a:solidFill>
                <a:latin typeface="Arial" panose="020B0604020202020204" pitchFamily="34" charset="0"/>
                <a:cs typeface="Arial" panose="020B0604020202020204" pitchFamily="34" charset="0"/>
              </a:rPr>
              <a:t>RF-over-fiber techniques.</a:t>
            </a:r>
          </a:p>
        </p:txBody>
      </p:sp>
      <p:sp>
        <p:nvSpPr>
          <p:cNvPr id="5" name="Title 1">
            <a:extLst>
              <a:ext uri="{FF2B5EF4-FFF2-40B4-BE49-F238E27FC236}">
                <a16:creationId xmlns:a16="http://schemas.microsoft.com/office/drawing/2014/main" id="{DB05E0F6-ED4B-4E72-BCF1-31E725705148}"/>
              </a:ext>
            </a:extLst>
          </p:cNvPr>
          <p:cNvSpPr>
            <a:spLocks noGrp="1"/>
          </p:cNvSpPr>
          <p:nvPr>
            <p:ph type="title"/>
          </p:nvPr>
        </p:nvSpPr>
        <p:spPr>
          <a:xfrm>
            <a:off x="3109143" y="0"/>
            <a:ext cx="4935820"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Radio Over Fiber (RoF)</a:t>
            </a:r>
          </a:p>
        </p:txBody>
      </p:sp>
    </p:spTree>
    <p:extLst>
      <p:ext uri="{BB962C8B-B14F-4D97-AF65-F5344CB8AC3E}">
        <p14:creationId xmlns:p14="http://schemas.microsoft.com/office/powerpoint/2010/main" val="387866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4446" y="764929"/>
            <a:ext cx="9772941" cy="3600000"/>
          </a:xfrm>
          <a:prstGeom prst="rect">
            <a:avLst/>
          </a:prstGeom>
        </p:spPr>
      </p:pic>
      <p:sp>
        <p:nvSpPr>
          <p:cNvPr id="6" name="Title 1">
            <a:extLst>
              <a:ext uri="{FF2B5EF4-FFF2-40B4-BE49-F238E27FC236}">
                <a16:creationId xmlns:a16="http://schemas.microsoft.com/office/drawing/2014/main" id="{DB05E0F6-ED4B-4E72-BCF1-31E725705148}"/>
              </a:ext>
            </a:extLst>
          </p:cNvPr>
          <p:cNvSpPr>
            <a:spLocks noGrp="1"/>
          </p:cNvSpPr>
          <p:nvPr>
            <p:ph type="title"/>
          </p:nvPr>
        </p:nvSpPr>
        <p:spPr>
          <a:xfrm>
            <a:off x="2950880" y="175846"/>
            <a:ext cx="6659111"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Generic RF–over-fiber Link</a:t>
            </a:r>
          </a:p>
        </p:txBody>
      </p:sp>
      <p:sp>
        <p:nvSpPr>
          <p:cNvPr id="7" name="TextBox 6"/>
          <p:cNvSpPr txBox="1"/>
          <p:nvPr/>
        </p:nvSpPr>
        <p:spPr>
          <a:xfrm>
            <a:off x="2862956" y="4430364"/>
            <a:ext cx="6058069" cy="369332"/>
          </a:xfrm>
          <a:prstGeom prst="rect">
            <a:avLst/>
          </a:prstGeom>
          <a:noFill/>
        </p:spPr>
        <p:txBody>
          <a:bodyPr wrap="none" rtlCol="0">
            <a:spAutoFit/>
          </a:bodyPr>
          <a:lstStyle/>
          <a:p>
            <a:r>
              <a:rPr lang="en-US" b="1" dirty="0">
                <a:solidFill>
                  <a:srgbClr val="0000FF"/>
                </a:solidFill>
                <a:latin typeface="Arial" panose="020B0604020202020204" pitchFamily="34" charset="0"/>
                <a:cs typeface="Arial" panose="020B0604020202020204" pitchFamily="34" charset="0"/>
              </a:rPr>
              <a:t>Fig: Basic constituents of a generic RF-over-fiber link</a:t>
            </a:r>
            <a:endParaRPr lang="en-IN" b="1" dirty="0">
              <a:solidFill>
                <a:srgbClr val="0000FF"/>
              </a:solidFill>
              <a:latin typeface="Arial" panose="020B0604020202020204" pitchFamily="34" charset="0"/>
              <a:cs typeface="Arial" panose="020B0604020202020204" pitchFamily="34" charset="0"/>
            </a:endParaRPr>
          </a:p>
        </p:txBody>
      </p:sp>
      <p:sp>
        <p:nvSpPr>
          <p:cNvPr id="2" name="TextBox 1"/>
          <p:cNvSpPr txBox="1"/>
          <p:nvPr/>
        </p:nvSpPr>
        <p:spPr>
          <a:xfrm>
            <a:off x="143940" y="4954012"/>
            <a:ext cx="3363421" cy="461665"/>
          </a:xfrm>
          <a:prstGeom prst="rect">
            <a:avLst/>
          </a:prstGeom>
          <a:noFill/>
        </p:spPr>
        <p:txBody>
          <a:bodyPr wrap="none" rtlCol="0">
            <a:spAutoFit/>
          </a:bodyPr>
          <a:lstStyle/>
          <a:p>
            <a:r>
              <a:rPr lang="en-IN" sz="2400" b="1" dirty="0">
                <a:solidFill>
                  <a:srgbClr val="FF0000"/>
                </a:solidFill>
                <a:latin typeface="Arial" panose="020B0604020202020204" pitchFamily="34" charset="0"/>
                <a:cs typeface="Arial" panose="020B0604020202020204" pitchFamily="34" charset="0"/>
              </a:rPr>
              <a:t>Three Major Modules:</a:t>
            </a:r>
          </a:p>
        </p:txBody>
      </p:sp>
      <p:sp>
        <p:nvSpPr>
          <p:cNvPr id="3" name="Rectangle 2"/>
          <p:cNvSpPr/>
          <p:nvPr/>
        </p:nvSpPr>
        <p:spPr>
          <a:xfrm>
            <a:off x="664446" y="5312262"/>
            <a:ext cx="11345846" cy="1384995"/>
          </a:xfrm>
          <a:prstGeom prst="rect">
            <a:avLst/>
          </a:prstGeom>
        </p:spPr>
        <p:txBody>
          <a:bodyPr wrap="square">
            <a:spAutoFit/>
          </a:bodyPr>
          <a:lstStyle/>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RF-to-optical signal converting device at the transmitting end,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optical-to-RF signal converting device at the receiving end, and </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An optical fiber that joins these two modules.</a:t>
            </a:r>
          </a:p>
        </p:txBody>
      </p:sp>
    </p:spTree>
    <p:extLst>
      <p:ext uri="{BB962C8B-B14F-4D97-AF65-F5344CB8AC3E}">
        <p14:creationId xmlns:p14="http://schemas.microsoft.com/office/powerpoint/2010/main" val="808363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E0F6-ED4B-4E72-BCF1-31E725705148}"/>
              </a:ext>
            </a:extLst>
          </p:cNvPr>
          <p:cNvSpPr>
            <a:spLocks noGrp="1"/>
          </p:cNvSpPr>
          <p:nvPr>
            <p:ph type="title"/>
          </p:nvPr>
        </p:nvSpPr>
        <p:spPr>
          <a:xfrm>
            <a:off x="3109143" y="0"/>
            <a:ext cx="4935820" cy="659422"/>
          </a:xfrm>
        </p:spPr>
        <p:txBody>
          <a:bodyPr>
            <a:normAutofit/>
          </a:bodyPr>
          <a:lstStyle/>
          <a:p>
            <a:r>
              <a:rPr lang="en-US" sz="3400" b="1" dirty="0">
                <a:solidFill>
                  <a:srgbClr val="C00000"/>
                </a:solidFill>
                <a:latin typeface="Arial" panose="020B0604020202020204" pitchFamily="34" charset="0"/>
                <a:cs typeface="Arial" panose="020B0604020202020204" pitchFamily="34" charset="0"/>
              </a:rPr>
              <a:t>Radio Over Fiber (RoF)</a:t>
            </a:r>
          </a:p>
        </p:txBody>
      </p:sp>
      <p:sp>
        <p:nvSpPr>
          <p:cNvPr id="3" name="Content Placeholder 2">
            <a:extLst>
              <a:ext uri="{FF2B5EF4-FFF2-40B4-BE49-F238E27FC236}">
                <a16:creationId xmlns:a16="http://schemas.microsoft.com/office/drawing/2014/main" id="{46D81AA4-5E4B-47C6-B9D6-2C5F5552397F}"/>
              </a:ext>
            </a:extLst>
          </p:cNvPr>
          <p:cNvSpPr>
            <a:spLocks noGrp="1"/>
          </p:cNvSpPr>
          <p:nvPr>
            <p:ph idx="1"/>
          </p:nvPr>
        </p:nvSpPr>
        <p:spPr>
          <a:xfrm>
            <a:off x="0" y="659422"/>
            <a:ext cx="12060723" cy="6066693"/>
          </a:xfrm>
        </p:spPr>
        <p:txBody>
          <a:bodyPr>
            <a:noAutofit/>
          </a:bodyPr>
          <a:lstStyle/>
          <a:p>
            <a:pPr algn="just"/>
            <a:r>
              <a:rPr lang="en-US" sz="2600" b="1" dirty="0">
                <a:latin typeface="Arial" panose="020B0604020202020204" pitchFamily="34" charset="0"/>
                <a:cs typeface="Arial" panose="020B0604020202020204" pitchFamily="34" charset="0"/>
              </a:rPr>
              <a:t>Radio over fiber</a:t>
            </a:r>
            <a:r>
              <a:rPr lang="en-US" sz="2600" dirty="0">
                <a:latin typeface="Arial" panose="020B0604020202020204" pitchFamily="34" charset="0"/>
                <a:cs typeface="Arial" panose="020B0604020202020204" pitchFamily="34" charset="0"/>
              </a:rPr>
              <a:t> (RoF) refers to a technology whereby light is modulated by a radio frequency signal and transmitted over an optical fiber link.</a:t>
            </a:r>
          </a:p>
          <a:p>
            <a:pPr algn="just"/>
            <a:r>
              <a:rPr lang="en-US" sz="2600" b="1" dirty="0">
                <a:solidFill>
                  <a:srgbClr val="0000FF"/>
                </a:solidFill>
                <a:latin typeface="Arial" panose="020B0604020202020204" pitchFamily="34" charset="0"/>
                <a:cs typeface="Arial" panose="020B0604020202020204" pitchFamily="34" charset="0"/>
              </a:rPr>
              <a:t>Main technical advantages </a:t>
            </a:r>
            <a:r>
              <a:rPr lang="en-US" sz="2600" dirty="0">
                <a:latin typeface="Arial" panose="020B0604020202020204" pitchFamily="34" charset="0"/>
                <a:cs typeface="Arial" panose="020B0604020202020204" pitchFamily="34" charset="0"/>
              </a:rPr>
              <a:t>of using fiber optical links are</a:t>
            </a:r>
          </a:p>
          <a:p>
            <a:pPr lvl="1" algn="just"/>
            <a:r>
              <a:rPr lang="en-US" sz="2600" dirty="0">
                <a:latin typeface="Arial" panose="020B0604020202020204" pitchFamily="34" charset="0"/>
                <a:cs typeface="Arial" panose="020B0604020202020204" pitchFamily="34" charset="0"/>
              </a:rPr>
              <a:t> lower transmission losses and </a:t>
            </a:r>
          </a:p>
          <a:p>
            <a:pPr lvl="1" algn="just"/>
            <a:r>
              <a:rPr lang="en-US" sz="2600" dirty="0">
                <a:latin typeface="Arial" panose="020B0604020202020204" pitchFamily="34" charset="0"/>
                <a:cs typeface="Arial" panose="020B0604020202020204" pitchFamily="34" charset="0"/>
              </a:rPr>
              <a:t>reduced sensitivity to noise and electromagnetic interference compared to all-electrical signal transmission.</a:t>
            </a:r>
          </a:p>
          <a:p>
            <a:pPr algn="just"/>
            <a:r>
              <a:rPr lang="en-US" sz="2600" b="1" dirty="0">
                <a:solidFill>
                  <a:srgbClr val="0000FF"/>
                </a:solidFill>
                <a:latin typeface="Arial" panose="020B0604020202020204" pitchFamily="34" charset="0"/>
                <a:cs typeface="Arial" panose="020B0604020202020204" pitchFamily="34" charset="0"/>
              </a:rPr>
              <a:t>Applications</a:t>
            </a:r>
            <a:r>
              <a:rPr lang="en-US" sz="2600" dirty="0">
                <a:latin typeface="Arial" panose="020B0604020202020204" pitchFamily="34" charset="0"/>
                <a:cs typeface="Arial" panose="020B0604020202020204" pitchFamily="34" charset="0"/>
              </a:rPr>
              <a:t> range from the transmission of mobile radio signals (3G, 4G, 5G and Wi-Fi) and the transmission of cable television signals (CATV) to the transmission of RF L-Band signals in ground stations for satellite communications.</a:t>
            </a:r>
          </a:p>
          <a:p>
            <a:pPr algn="just"/>
            <a:r>
              <a:rPr lang="en-US" sz="2600" b="1" dirty="0">
                <a:solidFill>
                  <a:srgbClr val="00B050"/>
                </a:solidFill>
                <a:latin typeface="Arial" panose="020B0604020202020204" pitchFamily="34" charset="0"/>
                <a:cs typeface="Arial" panose="020B0604020202020204" pitchFamily="34" charset="0"/>
              </a:rPr>
              <a:t>Access to dead zones</a:t>
            </a:r>
            <a:endParaRPr lang="en-US" sz="2600" dirty="0">
              <a:solidFill>
                <a:srgbClr val="00B050"/>
              </a:solidFill>
              <a:latin typeface="Arial" panose="020B0604020202020204" pitchFamily="34" charset="0"/>
              <a:cs typeface="Arial" panose="020B0604020202020204" pitchFamily="34" charset="0"/>
            </a:endParaRPr>
          </a:p>
          <a:p>
            <a:pPr lvl="1" algn="just"/>
            <a:r>
              <a:rPr lang="en-US" sz="2600" dirty="0">
                <a:latin typeface="Arial" panose="020B0604020202020204" pitchFamily="34" charset="0"/>
                <a:cs typeface="Arial" panose="020B0604020202020204" pitchFamily="34" charset="0"/>
              </a:rPr>
              <a:t>An important application of RoF is its use to provide wireless coverage in the area where wireless backhaul link is not possible. These zones can be areas inside a structure such as a tunnel, areas behind buildings, Mountainous places or secluded areas such as jungles.</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7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B486-F996-49CE-9CDD-F3B6EDE25918}"/>
              </a:ext>
            </a:extLst>
          </p:cNvPr>
          <p:cNvSpPr>
            <a:spLocks noGrp="1"/>
          </p:cNvSpPr>
          <p:nvPr>
            <p:ph type="title"/>
          </p:nvPr>
        </p:nvSpPr>
        <p:spPr>
          <a:xfrm>
            <a:off x="1548861" y="0"/>
            <a:ext cx="7885285" cy="591316"/>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RoF – for Wireless Communication</a:t>
            </a:r>
          </a:p>
        </p:txBody>
      </p:sp>
      <p:sp>
        <p:nvSpPr>
          <p:cNvPr id="3" name="Content Placeholder 2">
            <a:extLst>
              <a:ext uri="{FF2B5EF4-FFF2-40B4-BE49-F238E27FC236}">
                <a16:creationId xmlns:a16="http://schemas.microsoft.com/office/drawing/2014/main" id="{B8784DBD-7E67-41E3-978B-B53A1C86A8A8}"/>
              </a:ext>
            </a:extLst>
          </p:cNvPr>
          <p:cNvSpPr>
            <a:spLocks noGrp="1"/>
          </p:cNvSpPr>
          <p:nvPr>
            <p:ph idx="1"/>
          </p:nvPr>
        </p:nvSpPr>
        <p:spPr>
          <a:xfrm>
            <a:off x="131884" y="705616"/>
            <a:ext cx="11676185" cy="5976538"/>
          </a:xfrm>
        </p:spPr>
        <p:txBody>
          <a:bodyPr>
            <a:noAutofit/>
          </a:bodyPr>
          <a:lstStyle/>
          <a:p>
            <a:pPr algn="just"/>
            <a:r>
              <a:rPr lang="en-US" sz="2700" dirty="0">
                <a:latin typeface="Arial" panose="020B0604020202020204" pitchFamily="34" charset="0"/>
                <a:cs typeface="Arial" panose="020B0604020202020204" pitchFamily="34" charset="0"/>
              </a:rPr>
              <a:t>In the area of Wireless Communications one main application is to facilitate wireless access, such as 5G and Wi-Fi simultaneous from the same antenna.  In other words, radio signals are carried over fiber-optic cable. </a:t>
            </a:r>
          </a:p>
          <a:p>
            <a:pPr algn="just"/>
            <a:r>
              <a:rPr lang="en-US" sz="2700" dirty="0">
                <a:latin typeface="Arial" panose="020B0604020202020204" pitchFamily="34" charset="0"/>
                <a:cs typeface="Arial" panose="020B0604020202020204" pitchFamily="34" charset="0"/>
              </a:rPr>
              <a:t>A single antenna can receive any and all radio signals (5G, Wi-Fi, cell, etc..) carried over a single-fiber cable to a central location where equipment then converts the signals; this is opposed to the traditional way where each protocol type (5G, Wi-Fi, cell) requires separate equipment at the location of the antenna.</a:t>
            </a:r>
          </a:p>
          <a:p>
            <a:pPr algn="just"/>
            <a:r>
              <a:rPr lang="en-US" sz="2700" dirty="0">
                <a:latin typeface="Arial" panose="020B0604020202020204" pitchFamily="34" charset="0"/>
                <a:cs typeface="Arial" panose="020B0604020202020204" pitchFamily="34" charset="0"/>
              </a:rPr>
              <a:t>In RoF systems, wireless signals are transported in optical form between a central station and a set of base stations before being radiated through the air. </a:t>
            </a:r>
          </a:p>
          <a:p>
            <a:pPr algn="just"/>
            <a:r>
              <a:rPr lang="en-US" sz="2700" dirty="0">
                <a:latin typeface="Arial" panose="020B0604020202020204" pitchFamily="34" charset="0"/>
                <a:cs typeface="Arial" panose="020B0604020202020204" pitchFamily="34" charset="0"/>
              </a:rPr>
              <a:t>Each base station is adapted to communicate over a radio link with at least one user's mobile station located within the radio range of said base station. </a:t>
            </a:r>
          </a:p>
        </p:txBody>
      </p:sp>
    </p:spTree>
    <p:extLst>
      <p:ext uri="{BB962C8B-B14F-4D97-AF65-F5344CB8AC3E}">
        <p14:creationId xmlns:p14="http://schemas.microsoft.com/office/powerpoint/2010/main" val="4112530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F320-9F27-44FB-AFF0-9CC54560502C}"/>
              </a:ext>
            </a:extLst>
          </p:cNvPr>
          <p:cNvSpPr>
            <a:spLocks noGrp="1"/>
          </p:cNvSpPr>
          <p:nvPr>
            <p:ph type="title"/>
          </p:nvPr>
        </p:nvSpPr>
        <p:spPr>
          <a:xfrm>
            <a:off x="3871546" y="10606"/>
            <a:ext cx="4138246" cy="706930"/>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RoF - Advantages</a:t>
            </a:r>
          </a:p>
        </p:txBody>
      </p:sp>
      <p:sp>
        <p:nvSpPr>
          <p:cNvPr id="3" name="Content Placeholder 2">
            <a:extLst>
              <a:ext uri="{FF2B5EF4-FFF2-40B4-BE49-F238E27FC236}">
                <a16:creationId xmlns:a16="http://schemas.microsoft.com/office/drawing/2014/main" id="{68194845-435C-4154-B427-D0EC35D2FBFD}"/>
              </a:ext>
            </a:extLst>
          </p:cNvPr>
          <p:cNvSpPr>
            <a:spLocks noGrp="1"/>
          </p:cNvSpPr>
          <p:nvPr>
            <p:ph idx="1"/>
          </p:nvPr>
        </p:nvSpPr>
        <p:spPr>
          <a:xfrm>
            <a:off x="163719" y="779080"/>
            <a:ext cx="11934497" cy="5736020"/>
          </a:xfrm>
        </p:spPr>
        <p:txBody>
          <a:bodyPr>
            <a:noAutofit/>
          </a:bodyPr>
          <a:lstStyle/>
          <a:p>
            <a:pPr algn="just"/>
            <a:r>
              <a:rPr lang="en-US" dirty="0">
                <a:latin typeface="Arial" panose="020B0604020202020204" pitchFamily="34" charset="0"/>
                <a:cs typeface="Arial" panose="020B0604020202020204" pitchFamily="34" charset="0"/>
              </a:rPr>
              <a:t>The advantage is that the equipment for Wi-Fi, 5G and other protocols can be centralized in one place, with remote antennas attached via fiber optic serving all protocols. It greatly reduces the equipment and maintenance cost of the network.</a:t>
            </a:r>
          </a:p>
          <a:p>
            <a:pPr algn="just"/>
            <a:r>
              <a:rPr lang="en-US" dirty="0">
                <a:latin typeface="Arial" panose="020B0604020202020204" pitchFamily="34" charset="0"/>
                <a:cs typeface="Arial" panose="020B0604020202020204" pitchFamily="34" charset="0"/>
              </a:rPr>
              <a:t>RoF technology enables convergence of fixed and mobile networks.</a:t>
            </a:r>
          </a:p>
          <a:p>
            <a:pPr algn="just"/>
            <a:endParaRPr lang="en-US" dirty="0">
              <a:latin typeface="Arial" panose="020B0604020202020204" pitchFamily="34" charset="0"/>
              <a:cs typeface="Arial" panose="020B0604020202020204" pitchFamily="34" charset="0"/>
            </a:endParaRPr>
          </a:p>
          <a:p>
            <a:pPr marL="0" indent="0" algn="just">
              <a:buNone/>
            </a:pPr>
            <a:r>
              <a:rPr lang="en-US" b="1" dirty="0">
                <a:latin typeface="Arial" panose="020B0604020202020204" pitchFamily="34" charset="0"/>
                <a:cs typeface="Arial" panose="020B0604020202020204" pitchFamily="34" charset="0"/>
              </a:rPr>
              <a:t>FTTA (Fiber to the antenna)</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By using an optical connection directly to the antenna, the equipment vendor can gain several advantages like low line losses, immunity to lightning strikes/electric discharges and reduced complexity of base station by attaching lightweight optical-to-electrical (O/E) converter directly to antenna</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449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589" y="12486"/>
            <a:ext cx="5257800" cy="789657"/>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Radio over Fiber (RoF)</a:t>
            </a:r>
          </a:p>
        </p:txBody>
      </p:sp>
      <p:sp>
        <p:nvSpPr>
          <p:cNvPr id="4" name="Content Placeholder 3"/>
          <p:cNvSpPr>
            <a:spLocks noGrp="1"/>
          </p:cNvSpPr>
          <p:nvPr>
            <p:ph sz="half" idx="1"/>
          </p:nvPr>
        </p:nvSpPr>
        <p:spPr>
          <a:xfrm>
            <a:off x="6103541" y="1603350"/>
            <a:ext cx="5788408" cy="4689067"/>
          </a:xfrm>
        </p:spPr>
        <p:txBody>
          <a:bodyPr>
            <a:noAutofit/>
          </a:bodyPr>
          <a:lstStyle/>
          <a:p>
            <a:pPr algn="just"/>
            <a:r>
              <a:rPr lang="en-US" sz="3600" dirty="0">
                <a:latin typeface="Arial" panose="020B0604020202020204" pitchFamily="34" charset="0"/>
                <a:cs typeface="Arial" panose="020B0604020202020204" pitchFamily="34" charset="0"/>
              </a:rPr>
              <a:t>Between a central office (CO) and multiple low-cost remote antenna units (RAU) or radio remote head (RRH).</a:t>
            </a:r>
          </a:p>
          <a:p>
            <a:pPr algn="just"/>
            <a:r>
              <a:rPr lang="en-US" dirty="0">
                <a:latin typeface="Arial" panose="020B0604020202020204" pitchFamily="34" charset="0"/>
                <a:cs typeface="Arial" panose="020B0604020202020204" pitchFamily="34" charset="0"/>
              </a:rPr>
              <a:t>(RAUs) referred for microcellular radio systems</a:t>
            </a:r>
          </a:p>
          <a:p>
            <a:pPr algn="just"/>
            <a:r>
              <a:rPr lang="en-US" dirty="0">
                <a:latin typeface="Arial" panose="020B0604020202020204" pitchFamily="34" charset="0"/>
                <a:cs typeface="Arial" panose="020B0604020202020204" pitchFamily="34" charset="0"/>
              </a:rPr>
              <a:t>(RRHs) referred for distributed antenna system (DAS)</a:t>
            </a:r>
          </a:p>
        </p:txBody>
      </p:sp>
      <p:sp>
        <p:nvSpPr>
          <p:cNvPr id="6" name="TextBox 5"/>
          <p:cNvSpPr txBox="1"/>
          <p:nvPr/>
        </p:nvSpPr>
        <p:spPr>
          <a:xfrm>
            <a:off x="327956" y="897377"/>
            <a:ext cx="792396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Radio frequency (RF) is carried over optical fiber</a:t>
            </a:r>
          </a:p>
        </p:txBody>
      </p:sp>
      <p:pic>
        <p:nvPicPr>
          <p:cNvPr id="12" name="Content Placeholder 11"/>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077" b="7567"/>
          <a:stretch/>
        </p:blipFill>
        <p:spPr>
          <a:xfrm>
            <a:off x="145310" y="1732753"/>
            <a:ext cx="5760000" cy="3571875"/>
          </a:xfrm>
        </p:spPr>
      </p:pic>
      <p:sp>
        <p:nvSpPr>
          <p:cNvPr id="13" name="Rectangle 12"/>
          <p:cNvSpPr/>
          <p:nvPr/>
        </p:nvSpPr>
        <p:spPr>
          <a:xfrm>
            <a:off x="2017486" y="3947884"/>
            <a:ext cx="653143"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03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0586" y="769557"/>
            <a:ext cx="8415759" cy="5721395"/>
          </a:xfrm>
          <a:prstGeom prst="rect">
            <a:avLst/>
          </a:prstGeom>
        </p:spPr>
      </p:pic>
    </p:spTree>
    <p:extLst>
      <p:ext uri="{BB962C8B-B14F-4D97-AF65-F5344CB8AC3E}">
        <p14:creationId xmlns:p14="http://schemas.microsoft.com/office/powerpoint/2010/main" val="2106296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681" y="39304"/>
            <a:ext cx="2176681" cy="675399"/>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History</a:t>
            </a:r>
          </a:p>
        </p:txBody>
      </p:sp>
      <p:sp>
        <p:nvSpPr>
          <p:cNvPr id="5" name="Text Placeholder 4"/>
          <p:cNvSpPr>
            <a:spLocks noGrp="1"/>
          </p:cNvSpPr>
          <p:nvPr>
            <p:ph type="body" idx="1"/>
          </p:nvPr>
        </p:nvSpPr>
        <p:spPr>
          <a:xfrm>
            <a:off x="-79131" y="831930"/>
            <a:ext cx="7165731" cy="549003"/>
          </a:xfrm>
        </p:spPr>
        <p:txBody>
          <a:bodyPr anchor="ctr">
            <a:noAutofit/>
          </a:bodyPr>
          <a:lstStyle/>
          <a:p>
            <a:pPr algn="ctr"/>
            <a:r>
              <a:rPr lang="en-US" sz="2800" dirty="0">
                <a:solidFill>
                  <a:srgbClr val="0000FF"/>
                </a:solidFill>
                <a:latin typeface="Arial" panose="020B0604020202020204" pitchFamily="34" charset="0"/>
                <a:cs typeface="Arial" panose="020B0604020202020204" pitchFamily="34" charset="0"/>
              </a:rPr>
              <a:t>Coaxial copper cable carrying RF signal</a:t>
            </a:r>
          </a:p>
        </p:txBody>
      </p:sp>
      <p:sp>
        <p:nvSpPr>
          <p:cNvPr id="3" name="Content Placeholder 2"/>
          <p:cNvSpPr>
            <a:spLocks noGrp="1"/>
          </p:cNvSpPr>
          <p:nvPr>
            <p:ph sz="half" idx="2"/>
          </p:nvPr>
        </p:nvSpPr>
        <p:spPr>
          <a:xfrm>
            <a:off x="437575" y="2047165"/>
            <a:ext cx="5157787" cy="3684588"/>
          </a:xfrm>
        </p:spPr>
        <p:txBody>
          <a:bodyPr>
            <a:normAutofit/>
          </a:bodyPr>
          <a:lstStyle/>
          <a:p>
            <a:pPr algn="just"/>
            <a:r>
              <a:rPr lang="en-US" dirty="0">
                <a:latin typeface="Arial" panose="020B0604020202020204" pitchFamily="34" charset="0"/>
                <a:cs typeface="Arial" panose="020B0604020202020204" pitchFamily="34" charset="0"/>
              </a:rPr>
              <a:t>Low Bandwidth (750 MHz)</a:t>
            </a:r>
          </a:p>
          <a:p>
            <a:pPr algn="just"/>
            <a:r>
              <a:rPr lang="en-US" dirty="0">
                <a:latin typeface="Arial" panose="020B0604020202020204" pitchFamily="34" charset="0"/>
                <a:cs typeface="Arial" panose="020B0604020202020204" pitchFamily="34" charset="0"/>
              </a:rPr>
              <a:t>Attenuation is 26dB per 30m for 750MHz bandwidth</a:t>
            </a:r>
          </a:p>
          <a:p>
            <a:pPr algn="just"/>
            <a:r>
              <a:rPr lang="en-US" dirty="0">
                <a:latin typeface="Arial" panose="020B0604020202020204" pitchFamily="34" charset="0"/>
                <a:cs typeface="Arial" panose="020B0604020202020204" pitchFamily="34" charset="0"/>
              </a:rPr>
              <a:t>Attenuation is 6.6dB per 30m for 50MHz bandwidth</a:t>
            </a:r>
          </a:p>
          <a:p>
            <a:pPr algn="just"/>
            <a:r>
              <a:rPr lang="en-US" dirty="0">
                <a:latin typeface="Arial" panose="020B0604020202020204" pitchFamily="34" charset="0"/>
                <a:cs typeface="Arial" panose="020B0604020202020204" pitchFamily="34" charset="0"/>
              </a:rPr>
              <a:t>Typical Distance of co-axial copper cable is 500m</a:t>
            </a:r>
          </a:p>
          <a:p>
            <a:pPr algn="just"/>
            <a:r>
              <a:rPr lang="en-US" dirty="0">
                <a:latin typeface="Arial" panose="020B0604020202020204" pitchFamily="34" charset="0"/>
                <a:cs typeface="Arial" panose="020B0604020202020204" pitchFamily="34" charset="0"/>
              </a:rPr>
              <a:t>High cost $13 per 30m</a:t>
            </a:r>
          </a:p>
        </p:txBody>
      </p:sp>
      <p:pic>
        <p:nvPicPr>
          <p:cNvPr id="8" name="Content Placeholder 7"/>
          <p:cNvPicPr>
            <a:picLocks noGrp="1" noChangeAspect="1"/>
          </p:cNvPicPr>
          <p:nvPr>
            <p:ph sz="quarter" idx="4"/>
          </p:nvPr>
        </p:nvPicPr>
        <p:blipFill>
          <a:blip r:embed="rId2"/>
          <a:stretch>
            <a:fillRect/>
          </a:stretch>
        </p:blipFill>
        <p:spPr>
          <a:xfrm>
            <a:off x="7008812" y="319436"/>
            <a:ext cx="5183188" cy="1727729"/>
          </a:xfrm>
          <a:prstGeom prst="rect">
            <a:avLst/>
          </a:prstGeom>
        </p:spPr>
      </p:pic>
      <p:sp>
        <p:nvSpPr>
          <p:cNvPr id="10" name="Content Placeholder 2"/>
          <p:cNvSpPr txBox="1">
            <a:spLocks/>
          </p:cNvSpPr>
          <p:nvPr/>
        </p:nvSpPr>
        <p:spPr>
          <a:xfrm>
            <a:off x="6365087" y="2118213"/>
            <a:ext cx="5434189"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Heavy </a:t>
            </a:r>
          </a:p>
          <a:p>
            <a:pPr algn="just"/>
            <a:r>
              <a:rPr lang="en-US" dirty="0">
                <a:latin typeface="Arial" panose="020B0604020202020204" pitchFamily="34" charset="0"/>
                <a:cs typeface="Arial" panose="020B0604020202020204" pitchFamily="34" charset="0"/>
              </a:rPr>
              <a:t>Difficult to maintain and install due to dielectric insulating layer.</a:t>
            </a:r>
          </a:p>
          <a:p>
            <a:pPr algn="just"/>
            <a:r>
              <a:rPr lang="en-US" dirty="0">
                <a:latin typeface="Arial" panose="020B0604020202020204" pitchFamily="34" charset="0"/>
                <a:cs typeface="Arial" panose="020B0604020202020204" pitchFamily="34" charset="0"/>
              </a:rPr>
              <a:t>The co-axial cables are evolved as parallel copper cables like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CAT5, CAT6 and HDMI cables to improve bandwidth.</a:t>
            </a:r>
          </a:p>
        </p:txBody>
      </p:sp>
    </p:spTree>
    <p:extLst>
      <p:ext uri="{BB962C8B-B14F-4D97-AF65-F5344CB8AC3E}">
        <p14:creationId xmlns:p14="http://schemas.microsoft.com/office/powerpoint/2010/main" val="48471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8102" y="-14925"/>
            <a:ext cx="4480000" cy="2520000"/>
          </a:xfrm>
          <a:prstGeom prst="rect">
            <a:avLst/>
          </a:prstGeom>
        </p:spPr>
      </p:pic>
      <p:sp>
        <p:nvSpPr>
          <p:cNvPr id="2" name="Title 1"/>
          <p:cNvSpPr>
            <a:spLocks noGrp="1"/>
          </p:cNvSpPr>
          <p:nvPr>
            <p:ph type="title"/>
          </p:nvPr>
        </p:nvSpPr>
        <p:spPr>
          <a:xfrm>
            <a:off x="3092860" y="61638"/>
            <a:ext cx="1968256" cy="780503"/>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History</a:t>
            </a:r>
          </a:p>
        </p:txBody>
      </p:sp>
      <p:sp>
        <p:nvSpPr>
          <p:cNvPr id="5" name="Text Placeholder 4"/>
          <p:cNvSpPr>
            <a:spLocks noGrp="1"/>
          </p:cNvSpPr>
          <p:nvPr>
            <p:ph type="body" idx="1"/>
          </p:nvPr>
        </p:nvSpPr>
        <p:spPr>
          <a:xfrm>
            <a:off x="259878" y="1413641"/>
            <a:ext cx="5157787" cy="609486"/>
          </a:xfrm>
        </p:spPr>
        <p:txBody>
          <a:bodyPr anchor="ctr">
            <a:normAutofit fontScale="92500"/>
          </a:bodyPr>
          <a:lstStyle/>
          <a:p>
            <a:pPr algn="ctr"/>
            <a:r>
              <a:rPr lang="en-US" sz="2800" dirty="0">
                <a:solidFill>
                  <a:srgbClr val="0000FF"/>
                </a:solidFill>
                <a:latin typeface="Arial" panose="020B0604020202020204" pitchFamily="34" charset="0"/>
                <a:cs typeface="Arial" panose="020B0604020202020204" pitchFamily="34" charset="0"/>
              </a:rPr>
              <a:t>Microwave carrying RF signal</a:t>
            </a:r>
          </a:p>
        </p:txBody>
      </p:sp>
      <p:sp>
        <p:nvSpPr>
          <p:cNvPr id="3" name="Content Placeholder 2"/>
          <p:cNvSpPr>
            <a:spLocks noGrp="1"/>
          </p:cNvSpPr>
          <p:nvPr>
            <p:ph sz="half" idx="2"/>
          </p:nvPr>
        </p:nvSpPr>
        <p:spPr>
          <a:xfrm>
            <a:off x="259879" y="2333372"/>
            <a:ext cx="5157787" cy="3953128"/>
          </a:xfrm>
        </p:spPr>
        <p:txBody>
          <a:bodyPr>
            <a:normAutofit fontScale="92500" lnSpcReduction="10000"/>
          </a:bodyPr>
          <a:lstStyle/>
          <a:p>
            <a:r>
              <a:rPr lang="en-US" dirty="0">
                <a:latin typeface="Arial" panose="020B0604020202020204" pitchFamily="34" charset="0"/>
                <a:cs typeface="Arial" panose="020B0604020202020204" pitchFamily="34" charset="0"/>
              </a:rPr>
              <a:t>Moderate Bandwidth (100 GHz)</a:t>
            </a:r>
          </a:p>
          <a:p>
            <a:r>
              <a:rPr lang="en-US" dirty="0">
                <a:latin typeface="Arial" panose="020B0604020202020204" pitchFamily="34" charset="0"/>
                <a:cs typeface="Arial" panose="020B0604020202020204" pitchFamily="34" charset="0"/>
              </a:rPr>
              <a:t>Attenuation is 10 dB/km (high dependence on channel condition and operational frequency)</a:t>
            </a:r>
          </a:p>
          <a:p>
            <a:r>
              <a:rPr lang="en-US" dirty="0">
                <a:latin typeface="Arial" panose="020B0604020202020204" pitchFamily="34" charset="0"/>
                <a:cs typeface="Arial" panose="020B0604020202020204" pitchFamily="34" charset="0"/>
              </a:rPr>
              <a:t>Typical Distance of 3 to 5km </a:t>
            </a:r>
          </a:p>
          <a:p>
            <a:r>
              <a:rPr lang="en-US" dirty="0">
                <a:latin typeface="Arial" panose="020B0604020202020204" pitchFamily="34" charset="0"/>
                <a:cs typeface="Arial" panose="020B0604020202020204" pitchFamily="34" charset="0"/>
              </a:rPr>
              <a:t>Line of sight to achieve high data rate.</a:t>
            </a:r>
          </a:p>
          <a:p>
            <a:r>
              <a:rPr lang="en-US" dirty="0">
                <a:latin typeface="Arial" panose="020B0604020202020204" pitchFamily="34" charset="0"/>
                <a:cs typeface="Arial" panose="020B0604020202020204" pitchFamily="34" charset="0"/>
              </a:rPr>
              <a:t>Easy to deploy and transfer </a:t>
            </a:r>
          </a:p>
          <a:p>
            <a:r>
              <a:rPr lang="en-US" dirty="0">
                <a:latin typeface="Arial" panose="020B0604020202020204" pitchFamily="34" charset="0"/>
                <a:cs typeface="Arial" panose="020B0604020202020204" pitchFamily="34" charset="0"/>
              </a:rPr>
              <a:t>Limited Capacity (Few </a:t>
            </a:r>
            <a:r>
              <a:rPr lang="en-US" dirty="0" err="1">
                <a:latin typeface="Arial" panose="020B0604020202020204" pitchFamily="34" charset="0"/>
                <a:cs typeface="Arial" panose="020B0604020202020204" pitchFamily="34" charset="0"/>
              </a:rPr>
              <a:t>Gbps</a:t>
            </a:r>
            <a:r>
              <a:rPr lang="en-US" dirty="0">
                <a:latin typeface="Arial" panose="020B0604020202020204" pitchFamily="34" charset="0"/>
                <a:cs typeface="Arial" panose="020B0604020202020204" pitchFamily="34" charset="0"/>
              </a:rPr>
              <a:t>)</a:t>
            </a:r>
          </a:p>
        </p:txBody>
      </p:sp>
      <p:pic>
        <p:nvPicPr>
          <p:cNvPr id="7" name="Content Placeholder 6"/>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b="23730"/>
          <a:stretch/>
        </p:blipFill>
        <p:spPr>
          <a:xfrm>
            <a:off x="6069623" y="-14925"/>
            <a:ext cx="2484815" cy="2520000"/>
          </a:xfrm>
        </p:spPr>
      </p:pic>
      <p:sp>
        <p:nvSpPr>
          <p:cNvPr id="9" name="Content Placeholder 2"/>
          <p:cNvSpPr txBox="1">
            <a:spLocks/>
          </p:cNvSpPr>
          <p:nvPr/>
        </p:nvSpPr>
        <p:spPr>
          <a:xfrm>
            <a:off x="6069623" y="2636959"/>
            <a:ext cx="5518639" cy="40553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RF signal is transmitted over µwave due to growing bandwidth demand</a:t>
            </a:r>
          </a:p>
          <a:p>
            <a:pPr algn="just"/>
            <a:r>
              <a:rPr lang="en-US" dirty="0">
                <a:latin typeface="Arial" panose="020B0604020202020204" pitchFamily="34" charset="0"/>
                <a:cs typeface="Arial" panose="020B0604020202020204" pitchFamily="34" charset="0"/>
              </a:rPr>
              <a:t>µwave for communication ranges from 1GHz to 100GHz</a:t>
            </a:r>
          </a:p>
          <a:p>
            <a:pPr algn="just"/>
            <a:r>
              <a:rPr lang="en-US" dirty="0">
                <a:latin typeface="Arial" panose="020B0604020202020204" pitchFamily="34" charset="0"/>
                <a:cs typeface="Arial" panose="020B0604020202020204" pitchFamily="34" charset="0"/>
              </a:rPr>
              <a:t>As frequency increases the transmitter and receiver module become more expensive </a:t>
            </a:r>
          </a:p>
          <a:p>
            <a:pPr algn="just"/>
            <a:r>
              <a:rPr lang="en-US" dirty="0">
                <a:latin typeface="Arial" panose="020B0604020202020204" pitchFamily="34" charset="0"/>
                <a:cs typeface="Arial" panose="020B0604020202020204" pitchFamily="34" charset="0"/>
              </a:rPr>
              <a:t>Link length of the system decreases, cell size decreases.</a:t>
            </a:r>
          </a:p>
        </p:txBody>
      </p:sp>
    </p:spTree>
    <p:extLst>
      <p:ext uri="{BB962C8B-B14F-4D97-AF65-F5344CB8AC3E}">
        <p14:creationId xmlns:p14="http://schemas.microsoft.com/office/powerpoint/2010/main" val="2926019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046" y="-27606"/>
            <a:ext cx="4334708" cy="664889"/>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Radio over Fiber </a:t>
            </a:r>
          </a:p>
        </p:txBody>
      </p:sp>
      <p:sp>
        <p:nvSpPr>
          <p:cNvPr id="9" name="Content Placeholder 8"/>
          <p:cNvSpPr>
            <a:spLocks noGrp="1"/>
          </p:cNvSpPr>
          <p:nvPr>
            <p:ph sz="half" idx="2"/>
          </p:nvPr>
        </p:nvSpPr>
        <p:spPr>
          <a:xfrm>
            <a:off x="156030" y="942830"/>
            <a:ext cx="4732493" cy="4595937"/>
          </a:xfrm>
        </p:spPr>
        <p:txBody>
          <a:bodyPr>
            <a:noAutofit/>
          </a:bodyPr>
          <a:lstStyle/>
          <a:p>
            <a:pPr algn="just"/>
            <a:r>
              <a:rPr lang="en-US" dirty="0">
                <a:latin typeface="Arial" panose="020B0604020202020204" pitchFamily="34" charset="0"/>
                <a:cs typeface="Arial" panose="020B0604020202020204" pitchFamily="34" charset="0"/>
              </a:rPr>
              <a:t>Fiber attenuation is fixed for all the transmitting frequency typically 0.5 dB/km</a:t>
            </a:r>
          </a:p>
          <a:p>
            <a:pPr algn="just"/>
            <a:r>
              <a:rPr lang="en-US" dirty="0">
                <a:latin typeface="Arial" panose="020B0604020202020204" pitchFamily="34" charset="0"/>
                <a:cs typeface="Arial" panose="020B0604020202020204" pitchFamily="34" charset="0"/>
              </a:rPr>
              <a:t>Offers enormous bandwidth</a:t>
            </a:r>
          </a:p>
          <a:p>
            <a:pPr algn="just"/>
            <a:r>
              <a:rPr lang="en-US" dirty="0">
                <a:latin typeface="Arial" panose="020B0604020202020204" pitchFamily="34" charset="0"/>
                <a:cs typeface="Arial" panose="020B0604020202020204" pitchFamily="34" charset="0"/>
              </a:rPr>
              <a:t>Can carry up to 50km of fiber length</a:t>
            </a:r>
          </a:p>
          <a:p>
            <a:pPr algn="just"/>
            <a:r>
              <a:rPr lang="en-US" dirty="0">
                <a:latin typeface="Arial" panose="020B0604020202020204" pitchFamily="34" charset="0"/>
                <a:cs typeface="Arial" panose="020B0604020202020204" pitchFamily="34" charset="0"/>
              </a:rPr>
              <a:t>Signal can be distributed and processed separately </a:t>
            </a:r>
          </a:p>
          <a:p>
            <a:pPr algn="just"/>
            <a:r>
              <a:rPr lang="en-US" dirty="0">
                <a:latin typeface="Arial" panose="020B0604020202020204" pitchFamily="34" charset="0"/>
                <a:cs typeface="Arial" panose="020B0604020202020204" pitchFamily="34" charset="0"/>
              </a:rPr>
              <a:t>Light weight fibers quick to deploy and economic solution</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b="58284"/>
          <a:stretch/>
        </p:blipFill>
        <p:spPr>
          <a:xfrm>
            <a:off x="4992000" y="3559551"/>
            <a:ext cx="7200000" cy="1979216"/>
          </a:xfrm>
          <a:prstGeom prst="rect">
            <a:avLst/>
          </a:prstGeom>
        </p:spPr>
      </p:pic>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49211" b="5232"/>
          <a:stretch/>
        </p:blipFill>
        <p:spPr>
          <a:xfrm>
            <a:off x="5416762" y="1134825"/>
            <a:ext cx="6591300" cy="1978702"/>
          </a:xfrm>
          <a:prstGeom prst="rect">
            <a:avLst/>
          </a:prstGeom>
        </p:spPr>
      </p:pic>
    </p:spTree>
    <p:extLst>
      <p:ext uri="{BB962C8B-B14F-4D97-AF65-F5344CB8AC3E}">
        <p14:creationId xmlns:p14="http://schemas.microsoft.com/office/powerpoint/2010/main" val="4090722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338" y="4475611"/>
            <a:ext cx="5181600" cy="2124177"/>
          </a:xfrm>
          <a:prstGeom prst="rect">
            <a:avLst/>
          </a:prstGeom>
        </p:spPr>
      </p:pic>
      <p:sp>
        <p:nvSpPr>
          <p:cNvPr id="2" name="Title 1"/>
          <p:cNvSpPr>
            <a:spLocks noGrp="1"/>
          </p:cNvSpPr>
          <p:nvPr>
            <p:ph type="title"/>
          </p:nvPr>
        </p:nvSpPr>
        <p:spPr>
          <a:xfrm>
            <a:off x="1910494" y="13248"/>
            <a:ext cx="8987355" cy="591316"/>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Categories of Radio over Fiber Systems</a:t>
            </a:r>
          </a:p>
        </p:txBody>
      </p:sp>
      <p:sp>
        <p:nvSpPr>
          <p:cNvPr id="3" name="Content Placeholder 2"/>
          <p:cNvSpPr>
            <a:spLocks noGrp="1"/>
          </p:cNvSpPr>
          <p:nvPr>
            <p:ph idx="1"/>
          </p:nvPr>
        </p:nvSpPr>
        <p:spPr>
          <a:xfrm>
            <a:off x="175846" y="727655"/>
            <a:ext cx="5092840" cy="6130345"/>
          </a:xfrm>
        </p:spPr>
        <p:txBody>
          <a:bodyPr>
            <a:noAutofit/>
          </a:bodyPr>
          <a:lstStyle/>
          <a:p>
            <a:pPr algn="just">
              <a:buFont typeface="Wingdings" panose="05000000000000000000" pitchFamily="2" charset="2"/>
              <a:buChar char="Ø"/>
            </a:pPr>
            <a:r>
              <a:rPr lang="en-US" dirty="0">
                <a:solidFill>
                  <a:srgbClr val="0000FF"/>
                </a:solidFill>
                <a:latin typeface="Arial" panose="020B0604020202020204" pitchFamily="34" charset="0"/>
                <a:cs typeface="Arial" panose="020B0604020202020204" pitchFamily="34" charset="0"/>
              </a:rPr>
              <a:t>Types of Transport</a:t>
            </a:r>
          </a:p>
          <a:p>
            <a:pPr lvl="1" algn="just"/>
            <a:r>
              <a:rPr lang="en-US" dirty="0">
                <a:latin typeface="Arial" panose="020B0604020202020204" pitchFamily="34" charset="0"/>
                <a:cs typeface="Arial" panose="020B0604020202020204" pitchFamily="34" charset="0"/>
              </a:rPr>
              <a:t>RF over fiber</a:t>
            </a:r>
          </a:p>
          <a:p>
            <a:pPr lvl="1" algn="just"/>
            <a:r>
              <a:rPr lang="en-US" dirty="0">
                <a:latin typeface="Arial" panose="020B0604020202020204" pitchFamily="34" charset="0"/>
                <a:cs typeface="Arial" panose="020B0604020202020204" pitchFamily="34" charset="0"/>
              </a:rPr>
              <a:t>IF over fiber</a:t>
            </a:r>
          </a:p>
          <a:p>
            <a:pPr lvl="1" algn="just"/>
            <a:r>
              <a:rPr lang="en-US" dirty="0">
                <a:latin typeface="Arial" panose="020B0604020202020204" pitchFamily="34" charset="0"/>
                <a:cs typeface="Arial" panose="020B0604020202020204" pitchFamily="34" charset="0"/>
              </a:rPr>
              <a:t>Digitized IF over fiber or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Baseband over fiber</a:t>
            </a:r>
          </a:p>
          <a:p>
            <a:pPr lvl="1"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a:solidFill>
                  <a:srgbClr val="0000FF"/>
                </a:solidFill>
                <a:latin typeface="Arial" panose="020B0604020202020204" pitchFamily="34" charset="0"/>
                <a:cs typeface="Arial" panose="020B0604020202020204" pitchFamily="34" charset="0"/>
              </a:rPr>
              <a:t>Types of Modulation</a:t>
            </a:r>
          </a:p>
          <a:p>
            <a:pPr lvl="1" algn="just"/>
            <a:r>
              <a:rPr lang="en-US" dirty="0">
                <a:latin typeface="Arial" panose="020B0604020202020204" pitchFamily="34" charset="0"/>
                <a:cs typeface="Arial" panose="020B0604020202020204" pitchFamily="34" charset="0"/>
              </a:rPr>
              <a:t>Double sideband with carrier</a:t>
            </a:r>
          </a:p>
          <a:p>
            <a:pPr lvl="1" algn="just"/>
            <a:r>
              <a:rPr lang="en-US" dirty="0">
                <a:latin typeface="Arial" panose="020B0604020202020204" pitchFamily="34" charset="0"/>
                <a:cs typeface="Arial" panose="020B0604020202020204" pitchFamily="34" charset="0"/>
              </a:rPr>
              <a:t>Double sideband suppress carrier</a:t>
            </a:r>
          </a:p>
          <a:p>
            <a:pPr lvl="1" algn="just"/>
            <a:r>
              <a:rPr lang="en-US" dirty="0">
                <a:latin typeface="Arial" panose="020B0604020202020204" pitchFamily="34" charset="0"/>
                <a:cs typeface="Arial" panose="020B0604020202020204" pitchFamily="34" charset="0"/>
              </a:rPr>
              <a:t>Single sideband with carrier</a:t>
            </a:r>
          </a:p>
          <a:p>
            <a:pPr lvl="1" algn="just"/>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a:solidFill>
                  <a:srgbClr val="0000FF"/>
                </a:solidFill>
                <a:latin typeface="Arial" panose="020B0604020202020204" pitchFamily="34" charset="0"/>
                <a:cs typeface="Arial" panose="020B0604020202020204" pitchFamily="34" charset="0"/>
              </a:rPr>
              <a:t>Types of Fiber</a:t>
            </a:r>
          </a:p>
          <a:p>
            <a:pPr lvl="1" algn="just"/>
            <a:r>
              <a:rPr lang="en-US" dirty="0">
                <a:latin typeface="Arial" panose="020B0604020202020204" pitchFamily="34" charset="0"/>
                <a:cs typeface="Arial" panose="020B0604020202020204" pitchFamily="34" charset="0"/>
              </a:rPr>
              <a:t>Single mode fiber (SMF)</a:t>
            </a:r>
          </a:p>
          <a:p>
            <a:pPr lvl="1" algn="just"/>
            <a:r>
              <a:rPr lang="en-US" dirty="0">
                <a:latin typeface="Arial" panose="020B0604020202020204" pitchFamily="34" charset="0"/>
                <a:cs typeface="Arial" panose="020B0604020202020204" pitchFamily="34" charset="0"/>
              </a:rPr>
              <a:t>Multimode fiber (MMF)</a:t>
            </a:r>
          </a:p>
        </p:txBody>
      </p:sp>
      <p:grpSp>
        <p:nvGrpSpPr>
          <p:cNvPr id="10" name="Group 9"/>
          <p:cNvGrpSpPr/>
          <p:nvPr/>
        </p:nvGrpSpPr>
        <p:grpSpPr>
          <a:xfrm>
            <a:off x="5268686" y="941299"/>
            <a:ext cx="6820738" cy="3289126"/>
            <a:chOff x="5268685" y="1495790"/>
            <a:chExt cx="6923315" cy="32891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830" y="1544916"/>
              <a:ext cx="6651170" cy="3240000"/>
            </a:xfrm>
            <a:prstGeom prst="rect">
              <a:avLst/>
            </a:prstGeom>
          </p:spPr>
        </p:pic>
        <p:sp>
          <p:nvSpPr>
            <p:cNvPr id="5" name="Rectangle 4"/>
            <p:cNvSpPr/>
            <p:nvPr/>
          </p:nvSpPr>
          <p:spPr>
            <a:xfrm>
              <a:off x="5268685" y="1544916"/>
              <a:ext cx="1654629" cy="1045029"/>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9893508" y="1495790"/>
              <a:ext cx="2008682" cy="123818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86998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2ADE-AE1B-4277-8909-A37A3426B703}"/>
              </a:ext>
            </a:extLst>
          </p:cNvPr>
          <p:cNvSpPr>
            <a:spLocks noGrp="1"/>
          </p:cNvSpPr>
          <p:nvPr>
            <p:ph type="title"/>
          </p:nvPr>
        </p:nvSpPr>
        <p:spPr>
          <a:xfrm>
            <a:off x="4215962" y="0"/>
            <a:ext cx="3908130" cy="601827"/>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RF - over fiber</a:t>
            </a:r>
          </a:p>
        </p:txBody>
      </p:sp>
      <p:sp>
        <p:nvSpPr>
          <p:cNvPr id="3" name="Content Placeholder 2">
            <a:extLst>
              <a:ext uri="{FF2B5EF4-FFF2-40B4-BE49-F238E27FC236}">
                <a16:creationId xmlns:a16="http://schemas.microsoft.com/office/drawing/2014/main" id="{9E862B27-A771-4412-9917-057D254EA801}"/>
              </a:ext>
            </a:extLst>
          </p:cNvPr>
          <p:cNvSpPr>
            <a:spLocks noGrp="1"/>
          </p:cNvSpPr>
          <p:nvPr>
            <p:ph idx="1"/>
          </p:nvPr>
        </p:nvSpPr>
        <p:spPr>
          <a:xfrm>
            <a:off x="186861" y="874539"/>
            <a:ext cx="11814639" cy="4787707"/>
          </a:xfrm>
        </p:spPr>
        <p:txBody>
          <a:bodyPr>
            <a:noAutofit/>
          </a:bodyPr>
          <a:lstStyle/>
          <a:p>
            <a:pPr algn="just"/>
            <a:r>
              <a:rPr lang="en-US" sz="3200" dirty="0">
                <a:latin typeface="Arial" panose="020B0604020202020204" pitchFamily="34" charset="0"/>
                <a:cs typeface="Arial" panose="020B0604020202020204" pitchFamily="34" charset="0"/>
              </a:rPr>
              <a:t>In </a:t>
            </a:r>
            <a:r>
              <a:rPr lang="en-US" sz="3200" b="1" dirty="0">
                <a:latin typeface="Arial" panose="020B0604020202020204" pitchFamily="34" charset="0"/>
                <a:cs typeface="Arial" panose="020B0604020202020204" pitchFamily="34" charset="0"/>
              </a:rPr>
              <a:t>RF-over-fiber</a:t>
            </a:r>
            <a:r>
              <a:rPr lang="en-US" sz="3200" dirty="0">
                <a:latin typeface="Arial" panose="020B0604020202020204" pitchFamily="34" charset="0"/>
                <a:cs typeface="Arial" panose="020B0604020202020204" pitchFamily="34" charset="0"/>
              </a:rPr>
              <a:t> architecture, a data-carrying RF (radio frequency) signal with a high frequency is imposed on a light wave signal before being transported over the optical link. </a:t>
            </a:r>
          </a:p>
          <a:p>
            <a:pPr algn="just"/>
            <a:r>
              <a:rPr lang="en-US" sz="3200" dirty="0">
                <a:latin typeface="Arial" panose="020B0604020202020204" pitchFamily="34" charset="0"/>
                <a:cs typeface="Arial" panose="020B0604020202020204" pitchFamily="34" charset="0"/>
              </a:rPr>
              <a:t>Therefore, wireless signals are optically distributed to base stations directly at high frequencies and converted from the optical to electrical domain at the base stations before being amplified and radiated by an antenna.</a:t>
            </a:r>
          </a:p>
          <a:p>
            <a:pPr algn="just"/>
            <a:r>
              <a:rPr lang="en-US" sz="3200" dirty="0">
                <a:latin typeface="Arial" panose="020B0604020202020204" pitchFamily="34" charset="0"/>
                <a:cs typeface="Arial" panose="020B0604020202020204" pitchFamily="34" charset="0"/>
              </a:rPr>
              <a:t> As a result, no frequency up–down conversion is required at the various base stations, thereby resulting in simple and rather cost-effective implementation is enabled at the base stations</a:t>
            </a:r>
          </a:p>
        </p:txBody>
      </p:sp>
    </p:spTree>
    <p:extLst>
      <p:ext uri="{BB962C8B-B14F-4D97-AF65-F5344CB8AC3E}">
        <p14:creationId xmlns:p14="http://schemas.microsoft.com/office/powerpoint/2010/main" val="2342859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0C09-75BB-45AA-A60E-9C896FB14D8F}"/>
              </a:ext>
            </a:extLst>
          </p:cNvPr>
          <p:cNvSpPr>
            <a:spLocks noGrp="1"/>
          </p:cNvSpPr>
          <p:nvPr>
            <p:ph type="title"/>
          </p:nvPr>
        </p:nvSpPr>
        <p:spPr>
          <a:xfrm>
            <a:off x="3977054" y="92563"/>
            <a:ext cx="3452446" cy="559785"/>
          </a:xfrm>
        </p:spPr>
        <p:txBody>
          <a:bodyPr>
            <a:noAutofit/>
          </a:bodyPr>
          <a:lstStyle/>
          <a:p>
            <a:r>
              <a:rPr lang="en-US" sz="4200" b="1" dirty="0">
                <a:solidFill>
                  <a:srgbClr val="C00000"/>
                </a:solidFill>
                <a:latin typeface="Arial" panose="020B0604020202020204" pitchFamily="34" charset="0"/>
                <a:cs typeface="Arial" panose="020B0604020202020204" pitchFamily="34" charset="0"/>
              </a:rPr>
              <a:t>IF-over-fiber</a:t>
            </a:r>
            <a:endParaRPr lang="en-US" sz="4200"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19FCC8-7224-4548-BF39-F073FA1E1CEE}"/>
              </a:ext>
            </a:extLst>
          </p:cNvPr>
          <p:cNvSpPr>
            <a:spLocks noGrp="1"/>
          </p:cNvSpPr>
          <p:nvPr>
            <p:ph idx="1"/>
          </p:nvPr>
        </p:nvSpPr>
        <p:spPr>
          <a:xfrm>
            <a:off x="313085" y="1418044"/>
            <a:ext cx="11389475" cy="2916563"/>
          </a:xfrm>
        </p:spPr>
        <p:txBody>
          <a:bodyPr>
            <a:noAutofit/>
          </a:bodyPr>
          <a:lstStyle/>
          <a:p>
            <a:pPr algn="just"/>
            <a:r>
              <a:rPr lang="en-US" sz="3000" dirty="0">
                <a:latin typeface="Arial" panose="020B0604020202020204" pitchFamily="34" charset="0"/>
                <a:cs typeface="Arial" panose="020B0604020202020204" pitchFamily="34" charset="0"/>
              </a:rPr>
              <a:t>In </a:t>
            </a:r>
            <a:r>
              <a:rPr lang="en-US" sz="3000" b="1" dirty="0">
                <a:latin typeface="Arial" panose="020B0604020202020204" pitchFamily="34" charset="0"/>
                <a:cs typeface="Arial" panose="020B0604020202020204" pitchFamily="34" charset="0"/>
              </a:rPr>
              <a:t>IF-over-fiber</a:t>
            </a:r>
            <a:r>
              <a:rPr lang="en-US" sz="3000" dirty="0">
                <a:latin typeface="Arial" panose="020B0604020202020204" pitchFamily="34" charset="0"/>
                <a:cs typeface="Arial" panose="020B0604020202020204" pitchFamily="34" charset="0"/>
              </a:rPr>
              <a:t> architecture, an IF (intermediate frequency) radio signal with a lower frequency is used for modulating light before being transported over the optical link. </a:t>
            </a:r>
          </a:p>
          <a:p>
            <a:pPr algn="just"/>
            <a:endParaRPr lang="en-US" sz="3000" dirty="0">
              <a:latin typeface="Arial" panose="020B0604020202020204" pitchFamily="34" charset="0"/>
              <a:cs typeface="Arial" panose="020B0604020202020204" pitchFamily="34" charset="0"/>
            </a:endParaRPr>
          </a:p>
          <a:p>
            <a:pPr algn="just"/>
            <a:r>
              <a:rPr lang="en-US" sz="3000" dirty="0">
                <a:latin typeface="Arial" panose="020B0604020202020204" pitchFamily="34" charset="0"/>
                <a:cs typeface="Arial" panose="020B0604020202020204" pitchFamily="34" charset="0"/>
              </a:rPr>
              <a:t>Therefore, before radiation through the air, the signal must be up-converted to RF at the base station.</a:t>
            </a:r>
          </a:p>
        </p:txBody>
      </p:sp>
    </p:spTree>
    <p:extLst>
      <p:ext uri="{BB962C8B-B14F-4D97-AF65-F5344CB8AC3E}">
        <p14:creationId xmlns:p14="http://schemas.microsoft.com/office/powerpoint/2010/main" val="3297273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7977" y="0"/>
            <a:ext cx="9689122" cy="735226"/>
          </a:xfrm>
        </p:spPr>
        <p:txBody>
          <a:bodyPr>
            <a:normAutofit/>
          </a:bodyPr>
          <a:lstStyle/>
          <a:p>
            <a:r>
              <a:rPr lang="en-US" sz="3800" b="1" dirty="0">
                <a:solidFill>
                  <a:srgbClr val="C00000"/>
                </a:solidFill>
                <a:latin typeface="Arial" panose="020B0604020202020204" pitchFamily="34" charset="0"/>
                <a:cs typeface="Arial" panose="020B0604020202020204" pitchFamily="34" charset="0"/>
              </a:rPr>
              <a:t>Radio Over Fiber Parameters - Link Gain</a:t>
            </a:r>
          </a:p>
        </p:txBody>
      </p:sp>
      <p:sp>
        <p:nvSpPr>
          <p:cNvPr id="6" name="Rectangle 5"/>
          <p:cNvSpPr/>
          <p:nvPr/>
        </p:nvSpPr>
        <p:spPr>
          <a:xfrm>
            <a:off x="198834" y="777694"/>
            <a:ext cx="11881797" cy="892552"/>
          </a:xfrm>
          <a:prstGeom prst="rect">
            <a:avLst/>
          </a:prstGeom>
          <a:ln>
            <a:solidFill>
              <a:schemeClr val="tx1"/>
            </a:solidFill>
          </a:ln>
        </p:spPr>
        <p:txBody>
          <a:bodyPr wrap="square">
            <a:spAutoFit/>
          </a:bodyPr>
          <a:lstStyle/>
          <a:p>
            <a:pPr algn="just"/>
            <a:r>
              <a:rPr lang="en-IN" sz="2600" dirty="0">
                <a:latin typeface="Arial" panose="020B0604020202020204" pitchFamily="34" charset="0"/>
                <a:cs typeface="Arial" panose="020B0604020202020204" pitchFamily="34" charset="0"/>
              </a:rPr>
              <a:t>The </a:t>
            </a:r>
            <a:r>
              <a:rPr lang="en-IN" sz="2600" b="1" dirty="0">
                <a:solidFill>
                  <a:srgbClr val="00B050"/>
                </a:solidFill>
                <a:latin typeface="Arial" panose="020B0604020202020204" pitchFamily="34" charset="0"/>
                <a:cs typeface="Arial" panose="020B0604020202020204" pitchFamily="34" charset="0"/>
              </a:rPr>
              <a:t>Link Gain (G) </a:t>
            </a:r>
            <a:r>
              <a:rPr lang="en-IN" sz="2600" dirty="0">
                <a:latin typeface="Arial" panose="020B0604020202020204" pitchFamily="34" charset="0"/>
                <a:cs typeface="Arial" panose="020B0604020202020204" pitchFamily="34" charset="0"/>
              </a:rPr>
              <a:t>is defined as the ratio of the RF power P</a:t>
            </a:r>
            <a:r>
              <a:rPr lang="en-IN" sz="2600" baseline="-25000" dirty="0">
                <a:latin typeface="Arial" panose="020B0604020202020204" pitchFamily="34" charset="0"/>
                <a:cs typeface="Arial" panose="020B0604020202020204" pitchFamily="34" charset="0"/>
              </a:rPr>
              <a:t>out</a:t>
            </a:r>
            <a:r>
              <a:rPr lang="en-IN" sz="2600" dirty="0">
                <a:latin typeface="Arial" panose="020B0604020202020204" pitchFamily="34" charset="0"/>
                <a:cs typeface="Arial" panose="020B0604020202020204" pitchFamily="34" charset="0"/>
              </a:rPr>
              <a:t> generated in the photodetector load resistor to the RF power input P</a:t>
            </a:r>
            <a:r>
              <a:rPr lang="en-IN" sz="2600" baseline="-25000" dirty="0">
                <a:latin typeface="Arial" panose="020B0604020202020204" pitchFamily="34" charset="0"/>
                <a:cs typeface="Arial" panose="020B0604020202020204" pitchFamily="34" charset="0"/>
              </a:rPr>
              <a:t>in</a:t>
            </a:r>
            <a:r>
              <a:rPr lang="en-IN" sz="2600" dirty="0">
                <a:latin typeface="Arial" panose="020B0604020202020204" pitchFamily="34" charset="0"/>
                <a:cs typeface="Arial" panose="020B0604020202020204" pitchFamily="34" charset="0"/>
              </a:rPr>
              <a:t> to the laser transmitter</a:t>
            </a:r>
          </a:p>
        </p:txBody>
      </p:sp>
      <p:graphicFrame>
        <p:nvGraphicFramePr>
          <p:cNvPr id="11" name="Object 10"/>
          <p:cNvGraphicFramePr>
            <a:graphicFrameLocks noChangeAspect="1"/>
          </p:cNvGraphicFramePr>
          <p:nvPr/>
        </p:nvGraphicFramePr>
        <p:xfrm>
          <a:off x="2488230" y="2312656"/>
          <a:ext cx="6263344" cy="1418737"/>
        </p:xfrm>
        <a:graphic>
          <a:graphicData uri="http://schemas.openxmlformats.org/presentationml/2006/ole">
            <mc:AlternateContent xmlns:mc="http://schemas.openxmlformats.org/markup-compatibility/2006">
              <mc:Choice xmlns:v="urn:schemas-microsoft-com:vml" Requires="v">
                <p:oleObj name="Equation" r:id="rId2" imgW="2019240" imgH="457200" progId="Equation.DSMT4">
                  <p:embed/>
                </p:oleObj>
              </mc:Choice>
              <mc:Fallback>
                <p:oleObj name="Equation" r:id="rId2" imgW="2019240" imgH="457200" progId="Equation.DSMT4">
                  <p:embed/>
                  <p:pic>
                    <p:nvPicPr>
                      <p:cNvPr id="0" name=""/>
                      <p:cNvPicPr>
                        <a:picLocks noChangeAspect="1" noChangeArrowheads="1"/>
                      </p:cNvPicPr>
                      <p:nvPr/>
                    </p:nvPicPr>
                    <p:blipFill>
                      <a:blip r:embed="rId3"/>
                      <a:srcRect/>
                      <a:stretch>
                        <a:fillRect/>
                      </a:stretch>
                    </p:blipFill>
                    <p:spPr bwMode="auto">
                      <a:xfrm>
                        <a:off x="2488230" y="2312656"/>
                        <a:ext cx="6263344" cy="1418737"/>
                      </a:xfrm>
                      <a:prstGeom prst="rect">
                        <a:avLst/>
                      </a:prstGeom>
                      <a:noFill/>
                    </p:spPr>
                  </p:pic>
                </p:oleObj>
              </mc:Fallback>
            </mc:AlternateContent>
          </a:graphicData>
        </a:graphic>
      </p:graphicFrame>
      <p:sp>
        <p:nvSpPr>
          <p:cNvPr id="7" name="Rectangle 6"/>
          <p:cNvSpPr/>
          <p:nvPr/>
        </p:nvSpPr>
        <p:spPr>
          <a:xfrm>
            <a:off x="198834" y="1712714"/>
            <a:ext cx="5610831" cy="461665"/>
          </a:xfrm>
          <a:prstGeom prst="rect">
            <a:avLst/>
          </a:prstGeom>
        </p:spPr>
        <p:txBody>
          <a:bodyPr wrap="none">
            <a:spAutoFit/>
          </a:bodyPr>
          <a:lstStyle/>
          <a:p>
            <a:pPr algn="just"/>
            <a:r>
              <a:rPr lang="en-IN" sz="2400" dirty="0">
                <a:latin typeface="Arial" panose="020B0604020202020204" pitchFamily="34" charset="0"/>
                <a:cs typeface="Arial" panose="020B0604020202020204" pitchFamily="34" charset="0"/>
              </a:rPr>
              <a:t>For a directly modulated link, the gain is</a:t>
            </a:r>
          </a:p>
        </p:txBody>
      </p:sp>
      <p:sp>
        <p:nvSpPr>
          <p:cNvPr id="8" name="Rectangle 7"/>
          <p:cNvSpPr/>
          <p:nvPr/>
        </p:nvSpPr>
        <p:spPr>
          <a:xfrm>
            <a:off x="507022" y="3593116"/>
            <a:ext cx="11090031" cy="280076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Where </a:t>
            </a:r>
          </a:p>
          <a:p>
            <a:r>
              <a:rPr lang="en-IN" sz="2200" dirty="0">
                <a:latin typeface="Arial" panose="020B0604020202020204" pitchFamily="34" charset="0"/>
                <a:cs typeface="Arial" panose="020B0604020202020204" pitchFamily="34" charset="0"/>
              </a:rPr>
              <a:t>S</a:t>
            </a:r>
            <a:r>
              <a:rPr lang="en-IN" sz="2200" baseline="-25000" dirty="0">
                <a:latin typeface="Arial" panose="020B0604020202020204" pitchFamily="34" charset="0"/>
                <a:cs typeface="Arial" panose="020B0604020202020204" pitchFamily="34" charset="0"/>
              </a:rPr>
              <a:t>M</a:t>
            </a:r>
            <a:r>
              <a:rPr lang="en-IN" sz="2200" dirty="0">
                <a:latin typeface="Arial" panose="020B0604020202020204" pitchFamily="34" charset="0"/>
                <a:cs typeface="Arial" panose="020B0604020202020204" pitchFamily="34" charset="0"/>
              </a:rPr>
              <a:t> is the slope efficiency (W/A) of the modulation device</a:t>
            </a:r>
          </a:p>
          <a:p>
            <a:r>
              <a:rPr lang="en-US" sz="2200" dirty="0" err="1">
                <a:latin typeface="Arial" panose="020B0604020202020204" pitchFamily="34" charset="0"/>
                <a:cs typeface="Arial" panose="020B0604020202020204" pitchFamily="34" charset="0"/>
              </a:rPr>
              <a:t>η</a:t>
            </a:r>
            <a:r>
              <a:rPr lang="en-US" sz="2200" baseline="-25000" dirty="0" err="1">
                <a:latin typeface="Arial" panose="020B0604020202020204" pitchFamily="34" charset="0"/>
                <a:cs typeface="Arial" panose="020B0604020202020204" pitchFamily="34" charset="0"/>
              </a:rPr>
              <a:t>LF</a:t>
            </a:r>
            <a:r>
              <a:rPr lang="en-US" sz="2200" dirty="0">
                <a:latin typeface="Arial" panose="020B0604020202020204" pitchFamily="34" charset="0"/>
                <a:cs typeface="Arial" panose="020B0604020202020204" pitchFamily="34" charset="0"/>
              </a:rPr>
              <a:t> is the laser to- fiber coupling efficiency</a:t>
            </a:r>
          </a:p>
          <a:p>
            <a:r>
              <a:rPr lang="en-US" sz="2200" dirty="0">
                <a:latin typeface="Arial" panose="020B0604020202020204" pitchFamily="34" charset="0"/>
                <a:cs typeface="Arial" panose="020B0604020202020204" pitchFamily="34" charset="0"/>
              </a:rPr>
              <a:t>T</a:t>
            </a:r>
            <a:r>
              <a:rPr lang="en-US" sz="2200" baseline="-25000" dirty="0">
                <a:latin typeface="Arial" panose="020B0604020202020204" pitchFamily="34" charset="0"/>
                <a:cs typeface="Arial" panose="020B0604020202020204" pitchFamily="34" charset="0"/>
              </a:rPr>
              <a:t>F</a:t>
            </a:r>
            <a:r>
              <a:rPr lang="en-US" sz="2200" dirty="0">
                <a:latin typeface="Arial" panose="020B0604020202020204" pitchFamily="34" charset="0"/>
                <a:cs typeface="Arial" panose="020B0604020202020204" pitchFamily="34" charset="0"/>
              </a:rPr>
              <a:t> is the fiber transmission efficiency</a:t>
            </a:r>
          </a:p>
          <a:p>
            <a:r>
              <a:rPr lang="el-GR" sz="2200" dirty="0">
                <a:latin typeface="Arial" panose="020B0604020202020204" pitchFamily="34" charset="0"/>
                <a:cs typeface="Arial" panose="020B0604020202020204" pitchFamily="34" charset="0"/>
              </a:rPr>
              <a:t>η</a:t>
            </a:r>
            <a:r>
              <a:rPr lang="en-US" sz="2200" baseline="-25000" dirty="0">
                <a:latin typeface="Arial" panose="020B0604020202020204" pitchFamily="34" charset="0"/>
                <a:cs typeface="Arial" panose="020B0604020202020204" pitchFamily="34" charset="0"/>
              </a:rPr>
              <a:t>FD</a:t>
            </a:r>
            <a:r>
              <a:rPr lang="en-US" sz="2200" dirty="0">
                <a:latin typeface="Arial" panose="020B0604020202020204" pitchFamily="34" charset="0"/>
                <a:cs typeface="Arial" panose="020B0604020202020204" pitchFamily="34" charset="0"/>
              </a:rPr>
              <a:t> is the fiber-to-detector coupling efficiency</a:t>
            </a:r>
          </a:p>
          <a:p>
            <a:r>
              <a:rPr lang="en-US" sz="2200" dirty="0">
                <a:latin typeface="Euclid Fraktur" panose="03010601010101010101" pitchFamily="66" charset="2"/>
                <a:cs typeface="Arial" panose="020B0604020202020204" pitchFamily="34" charset="0"/>
              </a:rPr>
              <a:t>R</a:t>
            </a:r>
            <a:r>
              <a:rPr lang="en-US" sz="2200" dirty="0">
                <a:latin typeface="Arial" panose="020B0604020202020204" pitchFamily="34" charset="0"/>
                <a:cs typeface="Arial" panose="020B0604020202020204" pitchFamily="34" charset="0"/>
              </a:rPr>
              <a:t> is the photodetector responsivity (A/W)</a:t>
            </a:r>
          </a:p>
          <a:p>
            <a:r>
              <a:rPr lang="en-US" sz="2200" dirty="0" err="1">
                <a:latin typeface="Arial" panose="020B0604020202020204" pitchFamily="34" charset="0"/>
                <a:cs typeface="Arial" panose="020B0604020202020204" pitchFamily="34" charset="0"/>
              </a:rPr>
              <a:t>R</a:t>
            </a:r>
            <a:r>
              <a:rPr lang="en-US" sz="2200" baseline="-25000" dirty="0" err="1">
                <a:latin typeface="Arial" panose="020B0604020202020204" pitchFamily="34" charset="0"/>
                <a:cs typeface="Arial" panose="020B0604020202020204" pitchFamily="34" charset="0"/>
              </a:rPr>
              <a:t>load</a:t>
            </a:r>
            <a:r>
              <a:rPr lang="en-US" sz="2200" dirty="0">
                <a:latin typeface="Arial" panose="020B0604020202020204" pitchFamily="34" charset="0"/>
                <a:cs typeface="Arial" panose="020B0604020202020204" pitchFamily="34" charset="0"/>
              </a:rPr>
              <a:t> is the detector load resistance, and </a:t>
            </a:r>
          </a:p>
          <a:p>
            <a:r>
              <a:rPr lang="en-US" sz="2200" dirty="0">
                <a:latin typeface="Arial" panose="020B0604020202020204" pitchFamily="34" charset="0"/>
                <a:cs typeface="Arial" panose="020B0604020202020204" pitchFamily="34" charset="0"/>
              </a:rPr>
              <a:t>R</a:t>
            </a:r>
            <a:r>
              <a:rPr lang="en-US" sz="2200" baseline="-25000" dirty="0">
                <a:latin typeface="Arial" panose="020B0604020202020204" pitchFamily="34" charset="0"/>
                <a:cs typeface="Arial" panose="020B0604020202020204" pitchFamily="34" charset="0"/>
              </a:rPr>
              <a:t>M</a:t>
            </a:r>
            <a:r>
              <a:rPr lang="en-US" sz="2200" dirty="0">
                <a:latin typeface="Arial" panose="020B0604020202020204" pitchFamily="34" charset="0"/>
                <a:cs typeface="Arial" panose="020B0604020202020204" pitchFamily="34" charset="0"/>
              </a:rPr>
              <a:t> is the modulator resistance.					</a:t>
            </a:r>
            <a:endParaRPr lang="en-IN" sz="2200" dirty="0">
              <a:latin typeface="Arial" panose="020B0604020202020204" pitchFamily="34" charset="0"/>
              <a:cs typeface="Arial" panose="020B0604020202020204" pitchFamily="34" charset="0"/>
            </a:endParaRPr>
          </a:p>
        </p:txBody>
      </p:sp>
      <p:sp>
        <p:nvSpPr>
          <p:cNvPr id="13" name="Rectangle 12"/>
          <p:cNvSpPr/>
          <p:nvPr/>
        </p:nvSpPr>
        <p:spPr>
          <a:xfrm>
            <a:off x="7751885" y="3995968"/>
            <a:ext cx="4440115" cy="2308324"/>
          </a:xfrm>
          <a:prstGeom prst="rect">
            <a:avLst/>
          </a:prstGeom>
          <a:ln>
            <a:solidFill>
              <a:schemeClr val="tx1"/>
            </a:solidFill>
          </a:ln>
        </p:spPr>
        <p:txBody>
          <a:bodyPr wrap="square">
            <a:spAutoFit/>
          </a:bodyPr>
          <a:lstStyle/>
          <a:p>
            <a:pPr algn="just"/>
            <a:r>
              <a:rPr lang="en-IN" dirty="0">
                <a:latin typeface="Arial" panose="020B0604020202020204" pitchFamily="34" charset="0"/>
                <a:cs typeface="Arial" panose="020B0604020202020204" pitchFamily="34" charset="0"/>
              </a:rPr>
              <a:t>The two major contributors to the maximum value of the gain are </a:t>
            </a:r>
          </a:p>
          <a:p>
            <a:pPr marL="342900" indent="-342900" algn="just">
              <a:buAutoNum type="arabicPeriod"/>
            </a:pPr>
            <a:r>
              <a:rPr lang="en-IN" dirty="0">
                <a:latin typeface="Arial" panose="020B0604020202020204" pitchFamily="34" charset="0"/>
                <a:cs typeface="Arial" panose="020B0604020202020204" pitchFamily="34" charset="0"/>
              </a:rPr>
              <a:t>The limits of the modulator slope efficiency and </a:t>
            </a:r>
          </a:p>
          <a:p>
            <a:pPr marL="342900" indent="-342900" algn="just">
              <a:buAutoNum type="arabicPeriod"/>
            </a:pPr>
            <a:r>
              <a:rPr lang="en-IN" dirty="0">
                <a:latin typeface="Arial" panose="020B0604020202020204" pitchFamily="34" charset="0"/>
                <a:cs typeface="Arial" panose="020B0604020202020204" pitchFamily="34" charset="0"/>
              </a:rPr>
              <a:t>The photodetector responsivity.</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values of the other parameters do not vary significantly.</a:t>
            </a:r>
          </a:p>
        </p:txBody>
      </p:sp>
    </p:spTree>
    <p:extLst>
      <p:ext uri="{BB962C8B-B14F-4D97-AF65-F5344CB8AC3E}">
        <p14:creationId xmlns:p14="http://schemas.microsoft.com/office/powerpoint/2010/main" val="1977543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348523" y="1660445"/>
          <a:ext cx="8127999" cy="2743200"/>
        </p:xfrm>
        <a:graphic>
          <a:graphicData uri="http://schemas.openxmlformats.org/drawingml/2006/table">
            <a:tbl>
              <a:tblPr firstRow="1" bandRow="1">
                <a:tableStyleId>{5C22544A-7EE6-4342-B048-85BDC9FD1C3A}</a:tableStyleId>
              </a:tblPr>
              <a:tblGrid>
                <a:gridCol w="4351215">
                  <a:extLst>
                    <a:ext uri="{9D8B030D-6E8A-4147-A177-3AD203B41FA5}">
                      <a16:colId xmlns:a16="http://schemas.microsoft.com/office/drawing/2014/main" val="2541252292"/>
                    </a:ext>
                  </a:extLst>
                </a:gridCol>
                <a:gridCol w="2417885">
                  <a:extLst>
                    <a:ext uri="{9D8B030D-6E8A-4147-A177-3AD203B41FA5}">
                      <a16:colId xmlns:a16="http://schemas.microsoft.com/office/drawing/2014/main" val="1917263904"/>
                    </a:ext>
                  </a:extLst>
                </a:gridCol>
                <a:gridCol w="1358899">
                  <a:extLst>
                    <a:ext uri="{9D8B030D-6E8A-4147-A177-3AD203B41FA5}">
                      <a16:colId xmlns:a16="http://schemas.microsoft.com/office/drawing/2014/main" val="3458908828"/>
                    </a:ext>
                  </a:extLst>
                </a:gridCol>
              </a:tblGrid>
              <a:tr h="370840">
                <a:tc>
                  <a:txBody>
                    <a:bodyPr/>
                    <a:lstStyle/>
                    <a:p>
                      <a:r>
                        <a:rPr lang="en-IN" sz="2400" dirty="0">
                          <a:latin typeface="Arial" panose="020B0604020202020204" pitchFamily="34" charset="0"/>
                          <a:cs typeface="Arial" panose="020B0604020202020204" pitchFamily="34" charset="0"/>
                        </a:rPr>
                        <a:t>Parameter</a:t>
                      </a:r>
                    </a:p>
                  </a:txBody>
                  <a:tcPr/>
                </a:tc>
                <a:tc>
                  <a:txBody>
                    <a:bodyPr/>
                    <a:lstStyle/>
                    <a:p>
                      <a:r>
                        <a:rPr lang="en-IN" sz="2400" dirty="0">
                          <a:latin typeface="Arial" panose="020B0604020202020204" pitchFamily="34" charset="0"/>
                          <a:cs typeface="Arial" panose="020B0604020202020204" pitchFamily="34" charset="0"/>
                        </a:rPr>
                        <a:t>Symbol</a:t>
                      </a:r>
                    </a:p>
                  </a:txBody>
                  <a:tcPr/>
                </a:tc>
                <a:tc>
                  <a:txBody>
                    <a:bodyPr/>
                    <a:lstStyle/>
                    <a:p>
                      <a:r>
                        <a:rPr lang="en-IN" sz="2400" dirty="0">
                          <a:latin typeface="Arial" panose="020B0604020202020204" pitchFamily="34" charset="0"/>
                          <a:cs typeface="Arial" panose="020B0604020202020204" pitchFamily="34" charset="0"/>
                        </a:rPr>
                        <a:t>Value</a:t>
                      </a:r>
                    </a:p>
                  </a:txBody>
                  <a:tcPr/>
                </a:tc>
                <a:extLst>
                  <a:ext uri="{0D108BD9-81ED-4DB2-BD59-A6C34878D82A}">
                    <a16:rowId xmlns:a16="http://schemas.microsoft.com/office/drawing/2014/main" val="4274024568"/>
                  </a:ext>
                </a:extLst>
              </a:tr>
              <a:tr h="370840">
                <a:tc>
                  <a:txBody>
                    <a:bodyPr/>
                    <a:lstStyle/>
                    <a:p>
                      <a:r>
                        <a:rPr lang="en-IN" sz="2400" dirty="0">
                          <a:latin typeface="Arial" panose="020B0604020202020204" pitchFamily="34" charset="0"/>
                          <a:cs typeface="Arial" panose="020B0604020202020204" pitchFamily="34" charset="0"/>
                        </a:rPr>
                        <a:t>Slope</a:t>
                      </a:r>
                      <a:r>
                        <a:rPr lang="en-IN" sz="2400" baseline="0" dirty="0">
                          <a:latin typeface="Arial" panose="020B0604020202020204" pitchFamily="34" charset="0"/>
                          <a:cs typeface="Arial" panose="020B0604020202020204" pitchFamily="34" charset="0"/>
                        </a:rPr>
                        <a:t> Efficiency</a:t>
                      </a:r>
                      <a:endParaRPr lang="en-IN" sz="2400" dirty="0">
                        <a:latin typeface="Arial" panose="020B0604020202020204" pitchFamily="34" charset="0"/>
                        <a:cs typeface="Arial" panose="020B0604020202020204" pitchFamily="34" charset="0"/>
                      </a:endParaRPr>
                    </a:p>
                  </a:txBody>
                  <a:tcPr/>
                </a:tc>
                <a:tc>
                  <a:txBody>
                    <a:bodyPr/>
                    <a:lstStyle/>
                    <a:p>
                      <a:r>
                        <a:rPr lang="en-IN" sz="2400" dirty="0">
                          <a:latin typeface="Arial" panose="020B0604020202020204" pitchFamily="34" charset="0"/>
                          <a:cs typeface="Arial" panose="020B0604020202020204" pitchFamily="34" charset="0"/>
                        </a:rPr>
                        <a:t>S</a:t>
                      </a:r>
                      <a:r>
                        <a:rPr lang="en-IN" sz="2400" baseline="-25000" dirty="0">
                          <a:latin typeface="Arial" panose="020B0604020202020204" pitchFamily="34" charset="0"/>
                          <a:cs typeface="Arial" panose="020B0604020202020204" pitchFamily="34" charset="0"/>
                        </a:rPr>
                        <a:t>M</a:t>
                      </a:r>
                    </a:p>
                  </a:txBody>
                  <a:tcPr/>
                </a:tc>
                <a:tc>
                  <a:txBody>
                    <a:bodyPr/>
                    <a:lstStyle/>
                    <a:p>
                      <a:r>
                        <a:rPr lang="en-IN" sz="2400" dirty="0">
                          <a:latin typeface="Arial" panose="020B0604020202020204" pitchFamily="34" charset="0"/>
                          <a:cs typeface="Arial" panose="020B0604020202020204" pitchFamily="34" charset="0"/>
                        </a:rPr>
                        <a:t>0.3 W/A</a:t>
                      </a:r>
                    </a:p>
                  </a:txBody>
                  <a:tcPr/>
                </a:tc>
                <a:extLst>
                  <a:ext uri="{0D108BD9-81ED-4DB2-BD59-A6C34878D82A}">
                    <a16:rowId xmlns:a16="http://schemas.microsoft.com/office/drawing/2014/main" val="1400205256"/>
                  </a:ext>
                </a:extLst>
              </a:tr>
              <a:tr h="370840">
                <a:tc>
                  <a:txBody>
                    <a:bodyPr/>
                    <a:lstStyle/>
                    <a:p>
                      <a:r>
                        <a:rPr lang="en-IN" sz="2400" dirty="0">
                          <a:latin typeface="Arial" panose="020B0604020202020204" pitchFamily="34" charset="0"/>
                          <a:cs typeface="Arial" panose="020B0604020202020204" pitchFamily="34" charset="0"/>
                        </a:rPr>
                        <a:t>Coupling Efficiencies</a:t>
                      </a:r>
                    </a:p>
                  </a:txBody>
                  <a:tcPr/>
                </a:tc>
                <a:tc>
                  <a:txBody>
                    <a:bodyPr/>
                    <a:lstStyle/>
                    <a:p>
                      <a:r>
                        <a:rPr lang="el-GR" sz="2400" dirty="0">
                          <a:latin typeface="Arial" panose="020B0604020202020204" pitchFamily="34" charset="0"/>
                          <a:cs typeface="Arial" panose="020B0604020202020204" pitchFamily="34" charset="0"/>
                        </a:rPr>
                        <a:t>η</a:t>
                      </a:r>
                      <a:r>
                        <a:rPr lang="en-IN" sz="2400" baseline="-25000" dirty="0">
                          <a:latin typeface="Arial" panose="020B0604020202020204" pitchFamily="34" charset="0"/>
                          <a:cs typeface="Arial" panose="020B0604020202020204" pitchFamily="34" charset="0"/>
                        </a:rPr>
                        <a:t>LF</a:t>
                      </a:r>
                      <a:r>
                        <a:rPr lang="en-IN" sz="2400" dirty="0">
                          <a:latin typeface="Arial" panose="020B0604020202020204" pitchFamily="34" charset="0"/>
                          <a:cs typeface="Arial" panose="020B0604020202020204" pitchFamily="34" charset="0"/>
                        </a:rPr>
                        <a:t> and</a:t>
                      </a:r>
                      <a:r>
                        <a:rPr lang="en-IN" sz="2400" baseline="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η</a:t>
                      </a:r>
                      <a:r>
                        <a:rPr lang="en-IN" sz="2400" baseline="-25000" dirty="0">
                          <a:latin typeface="Arial" panose="020B0604020202020204" pitchFamily="34" charset="0"/>
                          <a:cs typeface="Arial" panose="020B0604020202020204" pitchFamily="34" charset="0"/>
                        </a:rPr>
                        <a:t>FD</a:t>
                      </a:r>
                      <a:r>
                        <a:rPr lang="en-IN" sz="2400" dirty="0">
                          <a:latin typeface="Arial" panose="020B0604020202020204" pitchFamily="34" charset="0"/>
                          <a:cs typeface="Arial" panose="020B0604020202020204" pitchFamily="34" charset="0"/>
                        </a:rPr>
                        <a:t> </a:t>
                      </a:r>
                    </a:p>
                  </a:txBody>
                  <a:tcPr/>
                </a:tc>
                <a:tc>
                  <a:txBody>
                    <a:bodyPr/>
                    <a:lstStyle/>
                    <a:p>
                      <a:r>
                        <a:rPr lang="en-IN" sz="2400" dirty="0">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2681355996"/>
                  </a:ext>
                </a:extLst>
              </a:tr>
              <a:tr h="370840">
                <a:tc>
                  <a:txBody>
                    <a:bodyPr/>
                    <a:lstStyle/>
                    <a:p>
                      <a:r>
                        <a:rPr lang="en-IN" sz="2400" dirty="0">
                          <a:latin typeface="Arial" panose="020B0604020202020204" pitchFamily="34" charset="0"/>
                          <a:cs typeface="Arial" panose="020B0604020202020204" pitchFamily="34" charset="0"/>
                        </a:rPr>
                        <a:t>Fiber transmission efficiency</a:t>
                      </a:r>
                    </a:p>
                  </a:txBody>
                  <a:tcPr/>
                </a:tc>
                <a:tc>
                  <a:txBody>
                    <a:bodyPr/>
                    <a:lstStyle/>
                    <a:p>
                      <a:r>
                        <a:rPr lang="en-IN" sz="2400" dirty="0">
                          <a:latin typeface="Arial" panose="020B0604020202020204" pitchFamily="34" charset="0"/>
                          <a:cs typeface="Arial" panose="020B0604020202020204" pitchFamily="34" charset="0"/>
                        </a:rPr>
                        <a:t>T</a:t>
                      </a:r>
                      <a:r>
                        <a:rPr lang="en-IN" sz="2400" baseline="-25000" dirty="0">
                          <a:latin typeface="Arial" panose="020B0604020202020204" pitchFamily="34" charset="0"/>
                          <a:cs typeface="Arial" panose="020B0604020202020204" pitchFamily="34" charset="0"/>
                        </a:rPr>
                        <a:t>F</a:t>
                      </a:r>
                    </a:p>
                  </a:txBody>
                  <a:tcPr/>
                </a:tc>
                <a:tc>
                  <a:txBody>
                    <a:bodyPr/>
                    <a:lstStyle/>
                    <a:p>
                      <a:r>
                        <a:rPr lang="en-IN" sz="2400" dirty="0">
                          <a:latin typeface="Arial" panose="020B0604020202020204" pitchFamily="34" charset="0"/>
                          <a:cs typeface="Arial" panose="020B0604020202020204" pitchFamily="34" charset="0"/>
                        </a:rPr>
                        <a:t>0.7</a:t>
                      </a:r>
                    </a:p>
                  </a:txBody>
                  <a:tcPr/>
                </a:tc>
                <a:extLst>
                  <a:ext uri="{0D108BD9-81ED-4DB2-BD59-A6C34878D82A}">
                    <a16:rowId xmlns:a16="http://schemas.microsoft.com/office/drawing/2014/main" val="4085965968"/>
                  </a:ext>
                </a:extLst>
              </a:tr>
              <a:tr h="370840">
                <a:tc>
                  <a:txBody>
                    <a:bodyPr/>
                    <a:lstStyle/>
                    <a:p>
                      <a:r>
                        <a:rPr lang="en-IN" sz="2400" dirty="0">
                          <a:latin typeface="Arial" panose="020B0604020202020204" pitchFamily="34" charset="0"/>
                          <a:cs typeface="Arial" panose="020B0604020202020204" pitchFamily="34" charset="0"/>
                        </a:rPr>
                        <a:t>Detector</a:t>
                      </a:r>
                      <a:r>
                        <a:rPr lang="en-IN" sz="2400" baseline="0" dirty="0">
                          <a:latin typeface="Arial" panose="020B0604020202020204" pitchFamily="34" charset="0"/>
                          <a:cs typeface="Arial" panose="020B0604020202020204" pitchFamily="34" charset="0"/>
                        </a:rPr>
                        <a:t> load resistance</a:t>
                      </a:r>
                      <a:endParaRPr lang="en-IN" sz="2400" dirty="0">
                        <a:latin typeface="Arial" panose="020B0604020202020204" pitchFamily="34" charset="0"/>
                        <a:cs typeface="Arial" panose="020B0604020202020204" pitchFamily="34" charset="0"/>
                      </a:endParaRPr>
                    </a:p>
                  </a:txBody>
                  <a:tcPr/>
                </a:tc>
                <a:tc>
                  <a:txBody>
                    <a:bodyPr/>
                    <a:lstStyle/>
                    <a:p>
                      <a:r>
                        <a:rPr lang="en-IN" sz="2400" dirty="0" err="1">
                          <a:latin typeface="Arial" panose="020B0604020202020204" pitchFamily="34" charset="0"/>
                          <a:cs typeface="Arial" panose="020B0604020202020204" pitchFamily="34" charset="0"/>
                        </a:rPr>
                        <a:t>R</a:t>
                      </a:r>
                      <a:r>
                        <a:rPr lang="en-IN" sz="2400" baseline="-25000" dirty="0" err="1">
                          <a:latin typeface="Arial" panose="020B0604020202020204" pitchFamily="34" charset="0"/>
                          <a:cs typeface="Arial" panose="020B0604020202020204" pitchFamily="34" charset="0"/>
                        </a:rPr>
                        <a:t>load</a:t>
                      </a:r>
                      <a:endParaRPr lang="en-IN" sz="2400" baseline="-25000" dirty="0">
                        <a:latin typeface="Arial" panose="020B0604020202020204" pitchFamily="34" charset="0"/>
                        <a:cs typeface="Arial" panose="020B0604020202020204" pitchFamily="34" charset="0"/>
                      </a:endParaRPr>
                    </a:p>
                  </a:txBody>
                  <a:tcPr/>
                </a:tc>
                <a:tc>
                  <a:txBody>
                    <a:bodyPr/>
                    <a:lstStyle/>
                    <a:p>
                      <a:r>
                        <a:rPr lang="en-IN" sz="2400" dirty="0">
                          <a:latin typeface="Arial" panose="020B0604020202020204" pitchFamily="34" charset="0"/>
                          <a:cs typeface="Arial" panose="020B0604020202020204" pitchFamily="34" charset="0"/>
                        </a:rPr>
                        <a:t>50 </a:t>
                      </a:r>
                      <a:r>
                        <a:rPr lang="el-GR" sz="2400" dirty="0">
                          <a:latin typeface="Arial" panose="020B0604020202020204" pitchFamily="34" charset="0"/>
                          <a:cs typeface="Arial" panose="020B0604020202020204" pitchFamily="34" charset="0"/>
                        </a:rPr>
                        <a:t>Ω</a:t>
                      </a:r>
                      <a:endParaRPr lang="en-IN"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5044721"/>
                  </a:ext>
                </a:extLst>
              </a:tr>
              <a:tr h="370840">
                <a:tc>
                  <a:txBody>
                    <a:bodyPr/>
                    <a:lstStyle/>
                    <a:p>
                      <a:r>
                        <a:rPr lang="en-IN" sz="2400" dirty="0">
                          <a:latin typeface="Arial" panose="020B0604020202020204" pitchFamily="34" charset="0"/>
                          <a:cs typeface="Arial" panose="020B0604020202020204" pitchFamily="34" charset="0"/>
                        </a:rPr>
                        <a:t>Modular resistance</a:t>
                      </a:r>
                    </a:p>
                  </a:txBody>
                  <a:tcPr/>
                </a:tc>
                <a:tc>
                  <a:txBody>
                    <a:bodyPr/>
                    <a:lstStyle/>
                    <a:p>
                      <a:r>
                        <a:rPr lang="en-IN" sz="2400" dirty="0">
                          <a:latin typeface="Arial" panose="020B0604020202020204" pitchFamily="34" charset="0"/>
                          <a:cs typeface="Arial" panose="020B0604020202020204" pitchFamily="34" charset="0"/>
                        </a:rPr>
                        <a:t>R</a:t>
                      </a:r>
                      <a:r>
                        <a:rPr lang="en-IN" sz="2400" baseline="-25000" dirty="0">
                          <a:latin typeface="Arial" panose="020B0604020202020204" pitchFamily="34" charset="0"/>
                          <a:cs typeface="Arial" panose="020B0604020202020204" pitchFamily="34" charset="0"/>
                        </a:rPr>
                        <a:t>M</a:t>
                      </a:r>
                    </a:p>
                  </a:txBody>
                  <a:tcPr/>
                </a:tc>
                <a:tc>
                  <a:txBody>
                    <a:bodyPr/>
                    <a:lstStyle/>
                    <a:p>
                      <a:r>
                        <a:rPr lang="en-IN" sz="2400" dirty="0">
                          <a:latin typeface="Arial" panose="020B0604020202020204" pitchFamily="34" charset="0"/>
                          <a:cs typeface="Arial" panose="020B0604020202020204" pitchFamily="34" charset="0"/>
                        </a:rPr>
                        <a:t>45 </a:t>
                      </a:r>
                      <a:r>
                        <a:rPr lang="el-GR" sz="2400" dirty="0">
                          <a:latin typeface="Arial" panose="020B0604020202020204" pitchFamily="34" charset="0"/>
                          <a:cs typeface="Arial" panose="020B0604020202020204" pitchFamily="34" charset="0"/>
                        </a:rPr>
                        <a:t>Ω</a:t>
                      </a:r>
                      <a:endParaRPr lang="en-IN"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7294749"/>
                  </a:ext>
                </a:extLst>
              </a:tr>
            </a:tbl>
          </a:graphicData>
        </a:graphic>
      </p:graphicFrame>
      <p:sp>
        <p:nvSpPr>
          <p:cNvPr id="9" name="Rectangle 8"/>
          <p:cNvSpPr/>
          <p:nvPr/>
        </p:nvSpPr>
        <p:spPr>
          <a:xfrm>
            <a:off x="2873036" y="1028673"/>
            <a:ext cx="6854953" cy="400110"/>
          </a:xfrm>
          <a:prstGeom prst="rect">
            <a:avLst/>
          </a:prstGeom>
        </p:spPr>
        <p:txBody>
          <a:bodyPr wrap="none">
            <a:spAutoFit/>
          </a:bodyPr>
          <a:lstStyle/>
          <a:p>
            <a:r>
              <a:rPr lang="en-IN" sz="2000" b="1" dirty="0">
                <a:solidFill>
                  <a:srgbClr val="0000FF"/>
                </a:solidFill>
                <a:latin typeface="Arial" panose="020B0604020202020204" pitchFamily="34" charset="0"/>
                <a:cs typeface="Arial" panose="020B0604020202020204" pitchFamily="34" charset="0"/>
              </a:rPr>
              <a:t>Typical parameter values for a 500-m RF-over-fiber link</a:t>
            </a:r>
          </a:p>
        </p:txBody>
      </p:sp>
      <p:sp>
        <p:nvSpPr>
          <p:cNvPr id="10" name="Title 3"/>
          <p:cNvSpPr>
            <a:spLocks noGrp="1"/>
          </p:cNvSpPr>
          <p:nvPr>
            <p:ph type="title"/>
          </p:nvPr>
        </p:nvSpPr>
        <p:spPr>
          <a:xfrm>
            <a:off x="1397977" y="0"/>
            <a:ext cx="9689122" cy="735226"/>
          </a:xfrm>
        </p:spPr>
        <p:txBody>
          <a:bodyPr>
            <a:normAutofit/>
          </a:bodyPr>
          <a:lstStyle/>
          <a:p>
            <a:r>
              <a:rPr lang="en-US" sz="3800" b="1" dirty="0">
                <a:solidFill>
                  <a:srgbClr val="C00000"/>
                </a:solidFill>
                <a:latin typeface="Arial" panose="020B0604020202020204" pitchFamily="34" charset="0"/>
                <a:cs typeface="Arial" panose="020B0604020202020204" pitchFamily="34" charset="0"/>
              </a:rPr>
              <a:t>Radio Over Fiber Parameters - Link Gain</a:t>
            </a:r>
          </a:p>
        </p:txBody>
      </p:sp>
    </p:spTree>
    <p:extLst>
      <p:ext uri="{BB962C8B-B14F-4D97-AF65-F5344CB8AC3E}">
        <p14:creationId xmlns:p14="http://schemas.microsoft.com/office/powerpoint/2010/main" val="3195108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nvGraphicFramePr>
        <p:xfrm>
          <a:off x="1450731" y="1902168"/>
          <a:ext cx="8950571" cy="1193410"/>
        </p:xfrm>
        <a:graphic>
          <a:graphicData uri="http://schemas.openxmlformats.org/presentationml/2006/ole">
            <mc:AlternateContent xmlns:mc="http://schemas.openxmlformats.org/markup-compatibility/2006">
              <mc:Choice xmlns:v="urn:schemas-microsoft-com:vml" Requires="v">
                <p:oleObj name="Equation" r:id="rId2" imgW="3429000" imgH="457200" progId="Equation.DSMT4">
                  <p:embed/>
                </p:oleObj>
              </mc:Choice>
              <mc:Fallback>
                <p:oleObj name="Equation" r:id="rId2" imgW="3429000" imgH="457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731" y="1902168"/>
                        <a:ext cx="8950571" cy="1193410"/>
                      </a:xfrm>
                      <a:prstGeom prst="rect">
                        <a:avLst/>
                      </a:prstGeom>
                      <a:noFill/>
                    </p:spPr>
                  </p:pic>
                </p:oleObj>
              </mc:Fallback>
            </mc:AlternateContent>
          </a:graphicData>
        </a:graphic>
      </p:graphicFrame>
      <p:sp>
        <p:nvSpPr>
          <p:cNvPr id="9" name="Rectangle 8"/>
          <p:cNvSpPr/>
          <p:nvPr/>
        </p:nvSpPr>
        <p:spPr>
          <a:xfrm>
            <a:off x="184640" y="798554"/>
            <a:ext cx="11614638" cy="769441"/>
          </a:xfrm>
          <a:prstGeom prst="rect">
            <a:avLst/>
          </a:prstGeom>
          <a:ln>
            <a:solidFill>
              <a:schemeClr val="tx1"/>
            </a:solidFill>
          </a:ln>
        </p:spPr>
        <p:txBody>
          <a:bodyPr wrap="square">
            <a:spAutoFit/>
          </a:bodyPr>
          <a:lstStyle/>
          <a:p>
            <a:pPr algn="just"/>
            <a:r>
              <a:rPr lang="en-IN" sz="2200" dirty="0">
                <a:latin typeface="Arial" panose="020B0604020202020204" pitchFamily="34" charset="0"/>
                <a:cs typeface="Arial" panose="020B0604020202020204" pitchFamily="34" charset="0"/>
              </a:rPr>
              <a:t>The </a:t>
            </a:r>
            <a:r>
              <a:rPr lang="en-IN" sz="2200" b="1" dirty="0">
                <a:solidFill>
                  <a:srgbClr val="00B050"/>
                </a:solidFill>
                <a:latin typeface="Arial" panose="020B0604020202020204" pitchFamily="34" charset="0"/>
                <a:cs typeface="Arial" panose="020B0604020202020204" pitchFamily="34" charset="0"/>
              </a:rPr>
              <a:t>Noise Figure (NF)</a:t>
            </a:r>
            <a:r>
              <a:rPr lang="en-IN" sz="2200" dirty="0">
                <a:latin typeface="Arial" panose="020B0604020202020204" pitchFamily="34" charset="0"/>
                <a:cs typeface="Arial" panose="020B0604020202020204" pitchFamily="34" charset="0"/>
              </a:rPr>
              <a:t> represents a measure of the degradation in the signal-to-noise ratio (SNR) between the input and the output of the link. It is usually defined in decibels.</a:t>
            </a:r>
          </a:p>
        </p:txBody>
      </p:sp>
      <p:sp>
        <p:nvSpPr>
          <p:cNvPr id="11" name="Rectangle 10"/>
          <p:cNvSpPr/>
          <p:nvPr/>
        </p:nvSpPr>
        <p:spPr>
          <a:xfrm>
            <a:off x="114300" y="3182705"/>
            <a:ext cx="11904785" cy="1323439"/>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where </a:t>
            </a:r>
          </a:p>
          <a:p>
            <a:pPr algn="just"/>
            <a:r>
              <a:rPr lang="en-IN" sz="2000" dirty="0">
                <a:latin typeface="Arial" panose="020B0604020202020204" pitchFamily="34" charset="0"/>
                <a:cs typeface="Arial" panose="020B0604020202020204" pitchFamily="34" charset="0"/>
              </a:rPr>
              <a:t>The input noise is the thermal noise power generated by a matched resistive load k</a:t>
            </a:r>
            <a:r>
              <a:rPr lang="en-IN" sz="2000" baseline="-25000" dirty="0">
                <a:latin typeface="Arial" panose="020B0604020202020204" pitchFamily="34" charset="0"/>
                <a:cs typeface="Arial" panose="020B0604020202020204" pitchFamily="34" charset="0"/>
              </a:rPr>
              <a:t>B</a:t>
            </a:r>
            <a:r>
              <a:rPr lang="en-IN" sz="2000" dirty="0">
                <a:latin typeface="Arial" panose="020B0604020202020204" pitchFamily="34" charset="0"/>
                <a:cs typeface="Arial" panose="020B0604020202020204" pitchFamily="34" charset="0"/>
              </a:rPr>
              <a:t>T held at T = 290°K. </a:t>
            </a:r>
          </a:p>
          <a:p>
            <a:pPr algn="just"/>
            <a:r>
              <a:rPr lang="en-IN" sz="2000" dirty="0">
                <a:latin typeface="Arial" panose="020B0604020202020204" pitchFamily="34" charset="0"/>
                <a:cs typeface="Arial" panose="020B0604020202020204" pitchFamily="34" charset="0"/>
              </a:rPr>
              <a:t>The parameter k</a:t>
            </a:r>
            <a:r>
              <a:rPr lang="en-IN" sz="2000" baseline="-25000" dirty="0">
                <a:latin typeface="Arial" panose="020B0604020202020204" pitchFamily="34" charset="0"/>
                <a:cs typeface="Arial" panose="020B0604020202020204" pitchFamily="34" charset="0"/>
              </a:rPr>
              <a:t>B</a:t>
            </a:r>
            <a:r>
              <a:rPr lang="en-IN" sz="2000" dirty="0">
                <a:latin typeface="Arial" panose="020B0604020202020204" pitchFamily="34" charset="0"/>
                <a:cs typeface="Arial" panose="020B0604020202020204" pitchFamily="34" charset="0"/>
              </a:rPr>
              <a:t> is Boltzmann’s constant and </a:t>
            </a:r>
          </a:p>
          <a:p>
            <a:pPr algn="just"/>
            <a:r>
              <a:rPr lang="en-IN" sz="2000" dirty="0">
                <a:latin typeface="Arial" panose="020B0604020202020204" pitchFamily="34" charset="0"/>
                <a:cs typeface="Arial" panose="020B0604020202020204" pitchFamily="34" charset="0"/>
              </a:rPr>
              <a:t>B</a:t>
            </a:r>
            <a:r>
              <a:rPr lang="en-IN" sz="2000" baseline="-25000" dirty="0">
                <a:latin typeface="Arial" panose="020B0604020202020204" pitchFamily="34" charset="0"/>
                <a:cs typeface="Arial" panose="020B0604020202020204" pitchFamily="34" charset="0"/>
              </a:rPr>
              <a:t>e</a:t>
            </a:r>
            <a:r>
              <a:rPr lang="en-IN" sz="2000" dirty="0">
                <a:latin typeface="Arial" panose="020B0604020202020204" pitchFamily="34" charset="0"/>
                <a:cs typeface="Arial" panose="020B0604020202020204" pitchFamily="34" charset="0"/>
              </a:rPr>
              <a:t> is the noise bandwidth of the electronic receiver.</a:t>
            </a:r>
          </a:p>
        </p:txBody>
      </p:sp>
      <mc:AlternateContent xmlns:mc="http://schemas.openxmlformats.org/markup-compatibility/2006" xmlns:a14="http://schemas.microsoft.com/office/drawing/2010/main">
        <mc:Choice Requires="a14">
          <p:sp>
            <p:nvSpPr>
              <p:cNvPr id="12" name="Rectangle 11"/>
              <p:cNvSpPr/>
              <p:nvPr/>
            </p:nvSpPr>
            <p:spPr>
              <a:xfrm>
                <a:off x="165587" y="4815796"/>
                <a:ext cx="11802209" cy="1669688"/>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m:rPr>
                                <m:nor/>
                              </m:rPr>
                              <a:rPr lang="en-IN" sz="2400">
                                <a:latin typeface="Arial" panose="020B0604020202020204" pitchFamily="34" charset="0"/>
                                <a:cs typeface="Arial" panose="020B0604020202020204" pitchFamily="34" charset="0"/>
                              </a:rPr>
                              <m:t>N</m:t>
                            </m:r>
                          </m:e>
                        </m:acc>
                      </m:e>
                      <m:sub>
                        <m:r>
                          <m:rPr>
                            <m:nor/>
                          </m:rPr>
                          <a:rPr lang="en-IN" sz="2400">
                            <a:latin typeface="Arial" panose="020B0604020202020204" pitchFamily="34" charset="0"/>
                            <a:cs typeface="Arial" panose="020B0604020202020204" pitchFamily="34" charset="0"/>
                          </a:rPr>
                          <m:t>out</m:t>
                        </m:r>
                      </m:sub>
                    </m:sSub>
                  </m:oMath>
                </a14:m>
                <a:r>
                  <a:rPr lang="en-US" sz="2400" dirty="0">
                    <a:latin typeface="TimesNewRomanPSMT"/>
                  </a:rPr>
                  <a:t> denotes the total output noise power in the bandwidth B</a:t>
                </a:r>
                <a:r>
                  <a:rPr lang="en-US" sz="2400" baseline="-25000" dirty="0">
                    <a:latin typeface="TimesNewRomanPSMT"/>
                  </a:rPr>
                  <a:t>e</a:t>
                </a:r>
                <a:r>
                  <a:rPr lang="en-US" sz="2400" dirty="0">
                    <a:latin typeface="TimesNewRomanPSMT"/>
                  </a:rPr>
                  <a:t> .</a:t>
                </a:r>
              </a:p>
              <a:p>
                <a:pPr marL="285750" indent="-285750">
                  <a:buFont typeface="Arial" panose="020B0604020202020204" pitchFamily="34" charset="0"/>
                  <a:buChar char="•"/>
                </a:pPr>
                <a:endParaRPr lang="en-US" sz="2400" dirty="0">
                  <a:latin typeface="TimesNewRomanPSMT"/>
                </a:endParaRPr>
              </a:p>
              <a:p>
                <a:pPr marL="285750" indent="-285750">
                  <a:buFont typeface="Arial" panose="020B0604020202020204" pitchFamily="34" charset="0"/>
                  <a:buChar char="•"/>
                </a:pPr>
                <a:r>
                  <a:rPr lang="en-US" sz="2400" dirty="0">
                    <a:latin typeface="TimesNewRomanPSMT"/>
                  </a:rPr>
                  <a:t>Since </a:t>
                </a:r>
                <a14:m>
                  <m:oMath xmlns:m="http://schemas.openxmlformats.org/officeDocument/2006/math">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m:rPr>
                                <m:nor/>
                              </m:rPr>
                              <a:rPr lang="en-IN" sz="2400">
                                <a:latin typeface="Arial" panose="020B0604020202020204" pitchFamily="34" charset="0"/>
                                <a:cs typeface="Arial" panose="020B0604020202020204" pitchFamily="34" charset="0"/>
                              </a:rPr>
                              <m:t>N</m:t>
                            </m:r>
                          </m:e>
                        </m:acc>
                      </m:e>
                      <m:sub>
                        <m:r>
                          <m:rPr>
                            <m:nor/>
                          </m:rPr>
                          <a:rPr lang="en-IN" sz="2400">
                            <a:latin typeface="Arial" panose="020B0604020202020204" pitchFamily="34" charset="0"/>
                            <a:cs typeface="Arial" panose="020B0604020202020204" pitchFamily="34" charset="0"/>
                          </a:rPr>
                          <m:t>out</m:t>
                        </m:r>
                      </m:sub>
                    </m:sSub>
                  </m:oMath>
                </a14:m>
                <a:r>
                  <a:rPr lang="en-US" sz="2400" dirty="0">
                    <a:latin typeface="TimesNewRomanPSMT"/>
                  </a:rPr>
                  <a:t> is proportional to B</a:t>
                </a:r>
                <a:r>
                  <a:rPr lang="en-US" sz="2400" baseline="-25000" dirty="0">
                    <a:latin typeface="TimesNewRomanPSMT"/>
                  </a:rPr>
                  <a:t>e</a:t>
                </a:r>
                <a:r>
                  <a:rPr lang="en-US" sz="2400" dirty="0">
                    <a:latin typeface="TimesNewRomanPSMT"/>
                  </a:rPr>
                  <a:t>, the N</a:t>
                </a:r>
                <a:r>
                  <a:rPr lang="en-US" sz="2400" baseline="-25000" dirty="0">
                    <a:latin typeface="TimesNewRomanPSMT"/>
                  </a:rPr>
                  <a:t>out </a:t>
                </a:r>
                <a:r>
                  <a:rPr lang="en-US" sz="2400" dirty="0">
                    <a:latin typeface="TimesNewRomanPSMT"/>
                  </a:rPr>
                  <a:t>is the noise power per unit bandwidth, so that the NF is independent </a:t>
                </a:r>
                <a:r>
                  <a:rPr lang="en-IN" sz="2400" dirty="0">
                    <a:latin typeface="TimesNewRomanPSMT"/>
                  </a:rPr>
                  <a:t>of the noise bandwidth.</a:t>
                </a:r>
                <a:endParaRPr lang="en-IN" sz="2400" dirty="0"/>
              </a:p>
            </p:txBody>
          </p:sp>
        </mc:Choice>
        <mc:Fallback xmlns="">
          <p:sp>
            <p:nvSpPr>
              <p:cNvPr id="12" name="Rectangle 11"/>
              <p:cNvSpPr>
                <a:spLocks noRot="1" noChangeAspect="1" noMove="1" noResize="1" noEditPoints="1" noAdjustHandles="1" noChangeArrowheads="1" noChangeShapeType="1" noTextEdit="1"/>
              </p:cNvSpPr>
              <p:nvPr/>
            </p:nvSpPr>
            <p:spPr>
              <a:xfrm>
                <a:off x="165587" y="4815796"/>
                <a:ext cx="11802209" cy="1669688"/>
              </a:xfrm>
              <a:prstGeom prst="rect">
                <a:avLst/>
              </a:prstGeom>
              <a:blipFill rotWithShape="0">
                <a:blip r:embed="rId5"/>
                <a:stretch>
                  <a:fillRect l="-671" t="-1825" b="-6934"/>
                </a:stretch>
              </a:blipFill>
            </p:spPr>
            <p:txBody>
              <a:bodyPr/>
              <a:lstStyle/>
              <a:p>
                <a:r>
                  <a:rPr lang="en-IN">
                    <a:noFill/>
                  </a:rPr>
                  <a:t> </a:t>
                </a:r>
              </a:p>
            </p:txBody>
          </p:sp>
        </mc:Fallback>
      </mc:AlternateContent>
      <p:sp>
        <p:nvSpPr>
          <p:cNvPr id="15" name="Title 3"/>
          <p:cNvSpPr txBox="1">
            <a:spLocks/>
          </p:cNvSpPr>
          <p:nvPr/>
        </p:nvSpPr>
        <p:spPr>
          <a:xfrm>
            <a:off x="1397977" y="0"/>
            <a:ext cx="9689122" cy="73522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C00000"/>
                </a:solidFill>
                <a:latin typeface="Arial" panose="020B0604020202020204" pitchFamily="34" charset="0"/>
                <a:cs typeface="Arial" panose="020B0604020202020204" pitchFamily="34" charset="0"/>
              </a:rPr>
              <a:t>Radio Over Fiber Parameters – Noise Figure</a:t>
            </a:r>
          </a:p>
        </p:txBody>
      </p:sp>
    </p:spTree>
    <p:extLst>
      <p:ext uri="{BB962C8B-B14F-4D97-AF65-F5344CB8AC3E}">
        <p14:creationId xmlns:p14="http://schemas.microsoft.com/office/powerpoint/2010/main" val="685867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6103" y="728863"/>
            <a:ext cx="11819794" cy="1446550"/>
          </a:xfrm>
          <a:prstGeom prst="rect">
            <a:avLst/>
          </a:prstGeom>
        </p:spPr>
        <p:txBody>
          <a:bodyPr wrap="square">
            <a:spAutoFit/>
          </a:bodyPr>
          <a:lstStyle/>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At the link output the noise power is due to the laser RIN, photodetector shot noise, and thermal noise.</a:t>
            </a:r>
          </a:p>
          <a:p>
            <a:pPr marL="342900" indent="-342900" algn="just">
              <a:buFont typeface="Arial" panose="020B0604020202020204" pitchFamily="34" charset="0"/>
              <a:buChar char="•"/>
            </a:pPr>
            <a:endParaRPr lang="en-IN"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200" dirty="0">
                <a:latin typeface="Arial" panose="020B0604020202020204" pitchFamily="34" charset="0"/>
                <a:cs typeface="Arial" panose="020B0604020202020204" pitchFamily="34" charset="0"/>
              </a:rPr>
              <a:t>Their contributions per unit noise bandwidth (in A</a:t>
            </a:r>
            <a:r>
              <a:rPr lang="en-IN" sz="2200" baseline="30000" dirty="0">
                <a:latin typeface="Arial" panose="020B0604020202020204" pitchFamily="34" charset="0"/>
                <a:cs typeface="Arial" panose="020B0604020202020204" pitchFamily="34" charset="0"/>
              </a:rPr>
              <a:t>2</a:t>
            </a:r>
            <a:r>
              <a:rPr lang="en-IN" sz="2200" dirty="0">
                <a:latin typeface="Arial" panose="020B0604020202020204" pitchFamily="34" charset="0"/>
                <a:cs typeface="Arial" panose="020B0604020202020204" pitchFamily="34" charset="0"/>
              </a:rPr>
              <a:t>/Hz) are given by</a:t>
            </a: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nvGraphicFramePr>
        <p:xfrm>
          <a:off x="747347" y="2508912"/>
          <a:ext cx="2213707" cy="580292"/>
        </p:xfrm>
        <a:graphic>
          <a:graphicData uri="http://schemas.openxmlformats.org/presentationml/2006/ole">
            <mc:AlternateContent xmlns:mc="http://schemas.openxmlformats.org/markup-compatibility/2006">
              <mc:Choice xmlns:v="urn:schemas-microsoft-com:vml" Requires="v">
                <p:oleObj name="Equation" r:id="rId2" imgW="977760" imgH="253800" progId="Equation.DSMT4">
                  <p:embed/>
                </p:oleObj>
              </mc:Choice>
              <mc:Fallback>
                <p:oleObj name="Equation" r:id="rId2" imgW="977760" imgH="253800" progId="Equation.DSMT4">
                  <p:embed/>
                  <p:pic>
                    <p:nvPicPr>
                      <p:cNvPr id="0" name=""/>
                      <p:cNvPicPr>
                        <a:picLocks noChangeAspect="1" noChangeArrowheads="1"/>
                      </p:cNvPicPr>
                      <p:nvPr/>
                    </p:nvPicPr>
                    <p:blipFill>
                      <a:blip r:embed="rId3"/>
                      <a:srcRect/>
                      <a:stretch>
                        <a:fillRect/>
                      </a:stretch>
                    </p:blipFill>
                    <p:spPr bwMode="auto">
                      <a:xfrm>
                        <a:off x="747347" y="2508912"/>
                        <a:ext cx="2213707" cy="580292"/>
                      </a:xfrm>
                      <a:prstGeom prst="rect">
                        <a:avLst/>
                      </a:prstGeom>
                      <a:noFill/>
                      <a:ln>
                        <a:solidFill>
                          <a:srgbClr val="FF0000"/>
                        </a:solidFill>
                      </a:ln>
                    </p:spPr>
                  </p:pic>
                </p:oleObj>
              </mc:Fallback>
            </mc:AlternateContent>
          </a:graphicData>
        </a:graphic>
      </p:graphicFrame>
      <p:graphicFrame>
        <p:nvGraphicFramePr>
          <p:cNvPr id="11" name="Object 10"/>
          <p:cNvGraphicFramePr>
            <a:graphicFrameLocks noChangeAspect="1"/>
          </p:cNvGraphicFramePr>
          <p:nvPr/>
        </p:nvGraphicFramePr>
        <p:xfrm>
          <a:off x="4491554" y="2479299"/>
          <a:ext cx="2330652" cy="582663"/>
        </p:xfrm>
        <a:graphic>
          <a:graphicData uri="http://schemas.openxmlformats.org/presentationml/2006/ole">
            <mc:AlternateContent xmlns:mc="http://schemas.openxmlformats.org/markup-compatibility/2006">
              <mc:Choice xmlns:v="urn:schemas-microsoft-com:vml" Requires="v">
                <p:oleObj name="Equation" r:id="rId4" imgW="952200" imgH="241200" progId="Equation.DSMT4">
                  <p:embed/>
                </p:oleObj>
              </mc:Choice>
              <mc:Fallback>
                <p:oleObj name="Equation" r:id="rId4" imgW="952200" imgH="241200" progId="Equation.DSMT4">
                  <p:embed/>
                  <p:pic>
                    <p:nvPicPr>
                      <p:cNvPr id="0" name=""/>
                      <p:cNvPicPr>
                        <a:picLocks noChangeAspect="1" noChangeArrowheads="1"/>
                      </p:cNvPicPr>
                      <p:nvPr/>
                    </p:nvPicPr>
                    <p:blipFill>
                      <a:blip r:embed="rId5"/>
                      <a:srcRect/>
                      <a:stretch>
                        <a:fillRect/>
                      </a:stretch>
                    </p:blipFill>
                    <p:spPr bwMode="auto">
                      <a:xfrm>
                        <a:off x="4491554" y="2479299"/>
                        <a:ext cx="2330652" cy="582663"/>
                      </a:xfrm>
                      <a:prstGeom prst="rect">
                        <a:avLst/>
                      </a:prstGeom>
                      <a:noFill/>
                      <a:ln>
                        <a:solidFill>
                          <a:srgbClr val="0000FF"/>
                        </a:solidFill>
                      </a:ln>
                    </p:spPr>
                  </p:pic>
                </p:oleObj>
              </mc:Fallback>
            </mc:AlternateContent>
          </a:graphicData>
        </a:graphic>
      </p:graphicFrame>
      <p:graphicFrame>
        <p:nvGraphicFramePr>
          <p:cNvPr id="13" name="Object 12"/>
          <p:cNvGraphicFramePr>
            <a:graphicFrameLocks noChangeAspect="1"/>
          </p:cNvGraphicFramePr>
          <p:nvPr/>
        </p:nvGraphicFramePr>
        <p:xfrm>
          <a:off x="8352706" y="2281728"/>
          <a:ext cx="2374311" cy="861645"/>
        </p:xfrm>
        <a:graphic>
          <a:graphicData uri="http://schemas.openxmlformats.org/presentationml/2006/ole">
            <mc:AlternateContent xmlns:mc="http://schemas.openxmlformats.org/markup-compatibility/2006">
              <mc:Choice xmlns:v="urn:schemas-microsoft-com:vml" Requires="v">
                <p:oleObj name="Equation" r:id="rId6" imgW="1180800" imgH="431640" progId="Equation.DSMT4">
                  <p:embed/>
                </p:oleObj>
              </mc:Choice>
              <mc:Fallback>
                <p:oleObj name="Equation" r:id="rId6" imgW="1180800" imgH="431640" progId="Equation.DSMT4">
                  <p:embed/>
                  <p:pic>
                    <p:nvPicPr>
                      <p:cNvPr id="0" name=""/>
                      <p:cNvPicPr>
                        <a:picLocks noChangeAspect="1" noChangeArrowheads="1"/>
                      </p:cNvPicPr>
                      <p:nvPr/>
                    </p:nvPicPr>
                    <p:blipFill>
                      <a:blip r:embed="rId7"/>
                      <a:srcRect/>
                      <a:stretch>
                        <a:fillRect/>
                      </a:stretch>
                    </p:blipFill>
                    <p:spPr bwMode="auto">
                      <a:xfrm>
                        <a:off x="8352706" y="2281728"/>
                        <a:ext cx="2374311" cy="861645"/>
                      </a:xfrm>
                      <a:prstGeom prst="rect">
                        <a:avLst/>
                      </a:prstGeom>
                      <a:noFill/>
                      <a:ln>
                        <a:solidFill>
                          <a:srgbClr val="FF00FF"/>
                        </a:solidFill>
                      </a:ln>
                    </p:spPr>
                  </p:pic>
                </p:oleObj>
              </mc:Fallback>
            </mc:AlternateContent>
          </a:graphicData>
        </a:graphic>
      </p:graphicFrame>
      <p:sp>
        <p:nvSpPr>
          <p:cNvPr id="15" name="Rectangle 14"/>
          <p:cNvSpPr/>
          <p:nvPr/>
        </p:nvSpPr>
        <p:spPr>
          <a:xfrm>
            <a:off x="380564" y="3395461"/>
            <a:ext cx="7472367" cy="430887"/>
          </a:xfrm>
          <a:prstGeom prst="rect">
            <a:avLst/>
          </a:prstGeom>
        </p:spPr>
        <p:txBody>
          <a:bodyPr wrap="none">
            <a:spAutoFit/>
          </a:bodyPr>
          <a:lstStyle/>
          <a:p>
            <a:r>
              <a:rPr lang="en-IN" sz="2200" dirty="0">
                <a:latin typeface="Arial" panose="020B0604020202020204" pitchFamily="34" charset="0"/>
                <a:cs typeface="Arial" panose="020B0604020202020204" pitchFamily="34" charset="0"/>
              </a:rPr>
              <a:t>where </a:t>
            </a:r>
            <a:r>
              <a:rPr lang="en-IN" sz="2200" dirty="0" err="1">
                <a:latin typeface="Arial" panose="020B0604020202020204" pitchFamily="34" charset="0"/>
                <a:cs typeface="Arial" panose="020B0604020202020204" pitchFamily="34" charset="0"/>
              </a:rPr>
              <a:t>I</a:t>
            </a:r>
            <a:r>
              <a:rPr lang="en-IN" sz="2200" baseline="-25000" dirty="0" err="1">
                <a:latin typeface="Arial" panose="020B0604020202020204" pitchFamily="34" charset="0"/>
                <a:cs typeface="Arial" panose="020B0604020202020204" pitchFamily="34" charset="0"/>
              </a:rPr>
              <a:t>p</a:t>
            </a:r>
            <a:r>
              <a:rPr lang="en-IN" sz="2200" dirty="0">
                <a:latin typeface="Arial" panose="020B0604020202020204" pitchFamily="34" charset="0"/>
                <a:cs typeface="Arial" panose="020B0604020202020204" pitchFamily="34" charset="0"/>
              </a:rPr>
              <a:t> is the average photodiode current in the receiver.</a:t>
            </a:r>
          </a:p>
        </p:txBody>
      </p:sp>
      <p:sp>
        <p:nvSpPr>
          <p:cNvPr id="16" name="Rectangle 15"/>
          <p:cNvSpPr/>
          <p:nvPr/>
        </p:nvSpPr>
        <p:spPr>
          <a:xfrm>
            <a:off x="257472" y="4217648"/>
            <a:ext cx="11541806" cy="178510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Thermal noise imposes a poorly performing limit on the SNR for low values of the photodetector current.</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At higher detector currents, the RIN of the laser restricts the SNR to an upper value that cannot be exceeded even if the photodiode current is increased.</a:t>
            </a:r>
            <a:endParaRPr lang="en-IN" sz="2200" dirty="0">
              <a:latin typeface="Arial" panose="020B0604020202020204" pitchFamily="34" charset="0"/>
              <a:cs typeface="Arial" panose="020B0604020202020204" pitchFamily="34" charset="0"/>
            </a:endParaRPr>
          </a:p>
        </p:txBody>
      </p:sp>
      <p:sp>
        <p:nvSpPr>
          <p:cNvPr id="18" name="Title 3"/>
          <p:cNvSpPr txBox="1">
            <a:spLocks/>
          </p:cNvSpPr>
          <p:nvPr/>
        </p:nvSpPr>
        <p:spPr>
          <a:xfrm>
            <a:off x="1397977" y="0"/>
            <a:ext cx="9689122" cy="73522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solidFill>
                  <a:srgbClr val="C00000"/>
                </a:solidFill>
                <a:latin typeface="Arial" panose="020B0604020202020204" pitchFamily="34" charset="0"/>
                <a:cs typeface="Arial" panose="020B0604020202020204" pitchFamily="34" charset="0"/>
              </a:rPr>
              <a:t>Radio Over Fiber Parameters – Noise Figure</a:t>
            </a:r>
          </a:p>
        </p:txBody>
      </p:sp>
    </p:spTree>
    <p:extLst>
      <p:ext uri="{BB962C8B-B14F-4D97-AF65-F5344CB8AC3E}">
        <p14:creationId xmlns:p14="http://schemas.microsoft.com/office/powerpoint/2010/main" val="251827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6924" y="295839"/>
            <a:ext cx="3903633" cy="369332"/>
          </a:xfrm>
          <a:prstGeom prst="rect">
            <a:avLst/>
          </a:prstGeom>
        </p:spPr>
        <p:txBody>
          <a:bodyPr wrap="none">
            <a:spAutoFit/>
          </a:bodyPr>
          <a:lstStyle/>
          <a:p>
            <a:r>
              <a:rPr lang="en-IN" b="1" i="0" u="none" strike="noStrike" baseline="0" dirty="0">
                <a:latin typeface="Times-Roman"/>
              </a:rPr>
              <a:t>Elements of Link/ Network Design</a:t>
            </a:r>
            <a:endParaRPr lang="en-IN" b="1" dirty="0"/>
          </a:p>
        </p:txBody>
      </p:sp>
      <p:graphicFrame>
        <p:nvGraphicFramePr>
          <p:cNvPr id="3" name="Diagram 2">
            <a:extLst>
              <a:ext uri="{FF2B5EF4-FFF2-40B4-BE49-F238E27FC236}">
                <a16:creationId xmlns:a16="http://schemas.microsoft.com/office/drawing/2014/main" id="{973E9E31-86F4-4C9C-8AF0-6B453C38A6B1}"/>
              </a:ext>
            </a:extLst>
          </p:cNvPr>
          <p:cNvGraphicFramePr/>
          <p:nvPr>
            <p:extLst>
              <p:ext uri="{D42A27DB-BD31-4B8C-83A1-F6EECF244321}">
                <p14:modId xmlns:p14="http://schemas.microsoft.com/office/powerpoint/2010/main" val="3525372302"/>
              </p:ext>
            </p:extLst>
          </p:nvPr>
        </p:nvGraphicFramePr>
        <p:xfrm>
          <a:off x="621437" y="798991"/>
          <a:ext cx="10440140" cy="5442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58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29146" y="215940"/>
            <a:ext cx="3903633" cy="369332"/>
          </a:xfrm>
          <a:prstGeom prst="rect">
            <a:avLst/>
          </a:prstGeom>
        </p:spPr>
        <p:txBody>
          <a:bodyPr wrap="none">
            <a:spAutoFit/>
          </a:bodyPr>
          <a:lstStyle/>
          <a:p>
            <a:r>
              <a:rPr lang="en-IN" b="1" i="0" u="none" strike="noStrike" baseline="0" dirty="0">
                <a:latin typeface="Times-Roman"/>
              </a:rPr>
              <a:t>Elements of Link/ Network Design</a:t>
            </a:r>
            <a:endParaRPr lang="en-IN" b="1" dirty="0"/>
          </a:p>
        </p:txBody>
      </p:sp>
      <p:graphicFrame>
        <p:nvGraphicFramePr>
          <p:cNvPr id="3" name="Diagram 2">
            <a:extLst>
              <a:ext uri="{FF2B5EF4-FFF2-40B4-BE49-F238E27FC236}">
                <a16:creationId xmlns:a16="http://schemas.microsoft.com/office/drawing/2014/main" id="{973E9E31-86F4-4C9C-8AF0-6B453C38A6B1}"/>
              </a:ext>
            </a:extLst>
          </p:cNvPr>
          <p:cNvGraphicFramePr/>
          <p:nvPr>
            <p:extLst>
              <p:ext uri="{D42A27DB-BD31-4B8C-83A1-F6EECF244321}">
                <p14:modId xmlns:p14="http://schemas.microsoft.com/office/powerpoint/2010/main" val="243473973"/>
              </p:ext>
            </p:extLst>
          </p:nvPr>
        </p:nvGraphicFramePr>
        <p:xfrm>
          <a:off x="1855434" y="852256"/>
          <a:ext cx="7759083" cy="6005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584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2407" y="679405"/>
            <a:ext cx="8412320" cy="5708515"/>
          </a:xfrm>
          <a:prstGeom prst="rect">
            <a:avLst/>
          </a:prstGeom>
        </p:spPr>
      </p:pic>
    </p:spTree>
    <p:extLst>
      <p:ext uri="{BB962C8B-B14F-4D97-AF65-F5344CB8AC3E}">
        <p14:creationId xmlns:p14="http://schemas.microsoft.com/office/powerpoint/2010/main" val="127100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66248" y="252319"/>
            <a:ext cx="5847763" cy="4351338"/>
          </a:xfrm>
          <a:prstGeom prst="rect">
            <a:avLst/>
          </a:prstGeom>
        </p:spPr>
      </p:pic>
      <p:sp>
        <p:nvSpPr>
          <p:cNvPr id="5" name="Rectangle 4"/>
          <p:cNvSpPr/>
          <p:nvPr/>
        </p:nvSpPr>
        <p:spPr>
          <a:xfrm>
            <a:off x="286870" y="4729444"/>
            <a:ext cx="11806518" cy="1754326"/>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IN" b="1" dirty="0"/>
              <a:t>Choice of Operating Wavelength</a:t>
            </a:r>
          </a:p>
          <a:p>
            <a:r>
              <a:rPr lang="en-IN" b="1" dirty="0"/>
              <a:t>Short haul links </a:t>
            </a:r>
            <a:r>
              <a:rPr lang="en-IN" dirty="0"/>
              <a:t>(e.g. LANs) :- use short wavelengths (e.g. 0.85 mm). Moderate fibre losses can be tolerated and the technology is cheap. By using multimode fibre, connectors are more rugged than for single mode.</a:t>
            </a:r>
          </a:p>
          <a:p>
            <a:r>
              <a:rPr lang="en-IN" b="1" dirty="0"/>
              <a:t>Long haul links </a:t>
            </a:r>
            <a:r>
              <a:rPr lang="en-IN" dirty="0"/>
              <a:t>(e.g. transatlantic) :- use long wavelengths where attenuation and dispersion are low. (e.g. 1.3 </a:t>
            </a:r>
            <a:r>
              <a:rPr lang="en-IN" dirty="0" err="1"/>
              <a:t>μm</a:t>
            </a:r>
            <a:r>
              <a:rPr lang="en-IN" dirty="0"/>
              <a:t> - gives dispersion minimum, or 1.55 </a:t>
            </a:r>
            <a:r>
              <a:rPr lang="en-IN" dirty="0" err="1"/>
              <a:t>μm</a:t>
            </a:r>
            <a:r>
              <a:rPr lang="en-IN" dirty="0"/>
              <a:t> - has attenuation minimum and is compatible with optical amplifiers; dispersion-shifted fibre also available).</a:t>
            </a:r>
          </a:p>
        </p:txBody>
      </p:sp>
    </p:spTree>
    <p:extLst>
      <p:ext uri="{BB962C8B-B14F-4D97-AF65-F5344CB8AC3E}">
        <p14:creationId xmlns:p14="http://schemas.microsoft.com/office/powerpoint/2010/main" val="17140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381" y="2202236"/>
            <a:ext cx="6341249" cy="3749150"/>
          </a:xfrm>
          <a:prstGeom prst="rect">
            <a:avLst/>
          </a:prstGeom>
        </p:spPr>
      </p:pic>
      <p:sp>
        <p:nvSpPr>
          <p:cNvPr id="10" name="Rectangle 9">
            <a:extLst>
              <a:ext uri="{FF2B5EF4-FFF2-40B4-BE49-F238E27FC236}">
                <a16:creationId xmlns:a16="http://schemas.microsoft.com/office/drawing/2014/main" id="{A1031AB1-33F3-4859-87FD-44095385EFD7}"/>
              </a:ext>
            </a:extLst>
          </p:cNvPr>
          <p:cNvSpPr/>
          <p:nvPr/>
        </p:nvSpPr>
        <p:spPr>
          <a:xfrm>
            <a:off x="952306" y="0"/>
            <a:ext cx="8901908" cy="954107"/>
          </a:xfrm>
          <a:prstGeom prst="rect">
            <a:avLst/>
          </a:prstGeom>
        </p:spPr>
        <p:txBody>
          <a:bodyPr wrap="square">
            <a:spAutoFit/>
          </a:bodyPr>
          <a:lstStyle/>
          <a:p>
            <a:endParaRPr lang="en-IN" sz="2800" b="1" dirty="0">
              <a:solidFill>
                <a:srgbClr val="000000"/>
              </a:solidFill>
              <a:latin typeface="Calibri" panose="020F0502020204030204" pitchFamily="34" charset="0"/>
            </a:endParaRPr>
          </a:p>
          <a:p>
            <a:r>
              <a:rPr lang="en-IN" sz="2800" b="1" dirty="0">
                <a:latin typeface="Calibri" panose="020F0502020204030204" pitchFamily="34" charset="0"/>
              </a:rPr>
              <a:t>Comparison of Spectral Widths </a:t>
            </a:r>
            <a:endParaRPr lang="en-IN" sz="2800" b="1" dirty="0"/>
          </a:p>
        </p:txBody>
      </p:sp>
      <p:graphicFrame>
        <p:nvGraphicFramePr>
          <p:cNvPr id="2" name="Diagram 1">
            <a:extLst>
              <a:ext uri="{FF2B5EF4-FFF2-40B4-BE49-F238E27FC236}">
                <a16:creationId xmlns:a16="http://schemas.microsoft.com/office/drawing/2014/main" id="{78CB8443-2CAB-439B-AE23-DFEDABA554FF}"/>
              </a:ext>
            </a:extLst>
          </p:cNvPr>
          <p:cNvGraphicFramePr/>
          <p:nvPr>
            <p:extLst>
              <p:ext uri="{D42A27DB-BD31-4B8C-83A1-F6EECF244321}">
                <p14:modId xmlns:p14="http://schemas.microsoft.com/office/powerpoint/2010/main" val="2875703306"/>
              </p:ext>
            </p:extLst>
          </p:nvPr>
        </p:nvGraphicFramePr>
        <p:xfrm>
          <a:off x="4677546" y="110140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860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3065</Words>
  <Application>Microsoft Office PowerPoint</Application>
  <PresentationFormat>Widescreen</PresentationFormat>
  <Paragraphs>355</Paragraphs>
  <Slides>49</Slides>
  <Notes>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6" baseType="lpstr">
      <vt:lpstr>Arial</vt:lpstr>
      <vt:lpstr>ArialMT</vt:lpstr>
      <vt:lpstr>Calibri</vt:lpstr>
      <vt:lpstr>Calibri Light</vt:lpstr>
      <vt:lpstr>Cambria Math</vt:lpstr>
      <vt:lpstr>Euclid Fraktur</vt:lpstr>
      <vt:lpstr>Symbol</vt:lpstr>
      <vt:lpstr>SymbolMT</vt:lpstr>
      <vt:lpstr>Tahoma</vt:lpstr>
      <vt:lpstr>Times New Roman</vt:lpstr>
      <vt:lpstr>Times-Bold</vt:lpstr>
      <vt:lpstr>Times-Italic</vt:lpstr>
      <vt:lpstr>TimesNewRomanPSMT</vt:lpstr>
      <vt:lpstr>Times-Roman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 Over Fiber (RoF) Link design and Performance Parameter</vt:lpstr>
      <vt:lpstr>Radio Over Fiber (RoF)</vt:lpstr>
      <vt:lpstr>Generic RF–over-fiber Link</vt:lpstr>
      <vt:lpstr>Radio Over Fiber (RoF)</vt:lpstr>
      <vt:lpstr>RoF – for Wireless Communication</vt:lpstr>
      <vt:lpstr>RoF - Advantages</vt:lpstr>
      <vt:lpstr>Radio over Fiber (RoF)</vt:lpstr>
      <vt:lpstr>History</vt:lpstr>
      <vt:lpstr>History</vt:lpstr>
      <vt:lpstr>Radio over Fiber </vt:lpstr>
      <vt:lpstr>Categories of Radio over Fiber Systems</vt:lpstr>
      <vt:lpstr>RF - over fiber</vt:lpstr>
      <vt:lpstr>IF-over-fiber</vt:lpstr>
      <vt:lpstr>Radio Over Fiber Parameters - Link Gain</vt:lpstr>
      <vt:lpstr>Radio Over Fiber Parameters - Link Gain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ramarao</dc:creator>
  <cp:lastModifiedBy>Susila M</cp:lastModifiedBy>
  <cp:revision>56</cp:revision>
  <dcterms:created xsi:type="dcterms:W3CDTF">2021-04-07T09:04:50Z</dcterms:created>
  <dcterms:modified xsi:type="dcterms:W3CDTF">2021-04-20T00:34:22Z</dcterms:modified>
</cp:coreProperties>
</file>