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2b165809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2b165809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b273718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b273718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b165809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2b165809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b2737181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2b2737181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2b165809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2b165809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b165809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2b165809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b165809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2b165809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2b165809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2b165809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2b165809b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2b165809b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2b165809b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2b165809b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b08641a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b08641a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2b165809b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2b165809b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b165809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2b165809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2b165809b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2b165809b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2b165809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2b165809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2b165809b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2b165809b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2f3fcd337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2f3fcd337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2b165809b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2b165809b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2f3fcd337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2f3fcd337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457586d432bcc0a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57586d432bcc0a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b08641a4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b08641a4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b08641a4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b08641a4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b165809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b165809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b2737181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b2737181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b27371814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b27371814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b27371814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b27371814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b27371814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b27371814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chemeClr val="dk1"/>
                </a:solidFill>
                <a:latin typeface="Times"/>
                <a:ea typeface="Times"/>
                <a:cs typeface="Times"/>
                <a:sym typeface="Times"/>
              </a:rPr>
              <a:t>TESLA: STOCK PRICE PREDICTION</a:t>
            </a:r>
            <a:endParaRPr b="1">
              <a:solidFill>
                <a:schemeClr val="dk1"/>
              </a:solidFill>
              <a:latin typeface="Times"/>
              <a:ea typeface="Times"/>
              <a:cs typeface="Times"/>
              <a:sym typeface="Times"/>
            </a:endParaRPr>
          </a:p>
        </p:txBody>
      </p:sp>
      <p:sp>
        <p:nvSpPr>
          <p:cNvPr id="135" name="Google Shape;135;p13"/>
          <p:cNvSpPr txBox="1"/>
          <p:nvPr>
            <p:ph idx="1" type="subTitle"/>
          </p:nvPr>
        </p:nvSpPr>
        <p:spPr>
          <a:xfrm>
            <a:off x="4181400" y="31573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Times"/>
                <a:ea typeface="Times"/>
                <a:cs typeface="Times"/>
                <a:sym typeface="Times"/>
              </a:rPr>
              <a:t>INFOSYS </a:t>
            </a:r>
            <a:r>
              <a:rPr lang="en-GB" sz="2000">
                <a:solidFill>
                  <a:schemeClr val="dk1"/>
                </a:solidFill>
                <a:latin typeface="Times"/>
                <a:ea typeface="Times"/>
                <a:cs typeface="Times"/>
                <a:sym typeface="Times"/>
              </a:rPr>
              <a:t>SPRINGBOARD</a:t>
            </a:r>
            <a:r>
              <a:rPr lang="en-GB" sz="2000">
                <a:solidFill>
                  <a:schemeClr val="dk1"/>
                </a:solidFill>
                <a:latin typeface="Times"/>
                <a:ea typeface="Times"/>
                <a:cs typeface="Times"/>
                <a:sym typeface="Times"/>
              </a:rPr>
              <a:t> </a:t>
            </a:r>
            <a:r>
              <a:rPr lang="en-GB" sz="2000">
                <a:solidFill>
                  <a:schemeClr val="dk1"/>
                </a:solidFill>
                <a:latin typeface="Times"/>
                <a:ea typeface="Times"/>
                <a:cs typeface="Times"/>
                <a:sym typeface="Times"/>
              </a:rPr>
              <a:t>INTERNSHIP</a:t>
            </a:r>
            <a:r>
              <a:rPr lang="en-GB" sz="2000">
                <a:solidFill>
                  <a:schemeClr val="dk1"/>
                </a:solidFill>
                <a:latin typeface="Times"/>
                <a:ea typeface="Times"/>
                <a:cs typeface="Times"/>
                <a:sym typeface="Times"/>
              </a:rPr>
              <a:t> FINAL  </a:t>
            </a:r>
            <a:r>
              <a:rPr lang="en-GB" sz="2000">
                <a:solidFill>
                  <a:schemeClr val="dk1"/>
                </a:solidFill>
                <a:latin typeface="Times"/>
                <a:ea typeface="Times"/>
                <a:cs typeface="Times"/>
                <a:sym typeface="Times"/>
              </a:rPr>
              <a:t>EVALUATION</a:t>
            </a:r>
            <a:endParaRPr sz="2000">
              <a:solidFill>
                <a:schemeClr val="dk1"/>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dk1"/>
                </a:solidFill>
                <a:latin typeface="Times"/>
                <a:ea typeface="Times"/>
                <a:cs typeface="Times"/>
                <a:sym typeface="Times"/>
              </a:rPr>
              <a:t>BIVARIATE ANALYSIS</a:t>
            </a:r>
            <a:endParaRPr b="1" sz="3000">
              <a:solidFill>
                <a:schemeClr val="dk1"/>
              </a:solidFill>
              <a:latin typeface="Times"/>
              <a:ea typeface="Times"/>
              <a:cs typeface="Times"/>
              <a:sym typeface="Times"/>
            </a:endParaRPr>
          </a:p>
          <a:p>
            <a:pPr indent="0" lvl="0" marL="0" rtl="0" algn="ctr">
              <a:spcBef>
                <a:spcPts val="0"/>
              </a:spcBef>
              <a:spcAft>
                <a:spcPts val="0"/>
              </a:spcAft>
              <a:buNone/>
            </a:pPr>
            <a:r>
              <a:t/>
            </a:r>
            <a:endParaRPr b="1" sz="3000">
              <a:solidFill>
                <a:schemeClr val="dk1"/>
              </a:solidFill>
              <a:latin typeface="Times"/>
              <a:ea typeface="Times"/>
              <a:cs typeface="Times"/>
              <a:sym typeface="Times"/>
            </a:endParaRPr>
          </a:p>
          <a:p>
            <a:pPr indent="0" lvl="0" marL="0" rtl="0" algn="ctr">
              <a:spcBef>
                <a:spcPts val="0"/>
              </a:spcBef>
              <a:spcAft>
                <a:spcPts val="0"/>
              </a:spcAft>
              <a:buNone/>
            </a:pPr>
            <a:r>
              <a:t/>
            </a:r>
            <a:endParaRPr b="1" sz="3000">
              <a:solidFill>
                <a:schemeClr val="dk1"/>
              </a:solidFill>
              <a:latin typeface="Times"/>
              <a:ea typeface="Times"/>
              <a:cs typeface="Times"/>
              <a:sym typeface="Times"/>
            </a:endParaRPr>
          </a:p>
        </p:txBody>
      </p:sp>
      <p:sp>
        <p:nvSpPr>
          <p:cNvPr id="197" name="Google Shape;197;p22"/>
          <p:cNvSpPr txBox="1"/>
          <p:nvPr>
            <p:ph idx="1" type="body"/>
          </p:nvPr>
        </p:nvSpPr>
        <p:spPr>
          <a:xfrm>
            <a:off x="1115150" y="1307850"/>
            <a:ext cx="7386600" cy="3525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700">
                <a:solidFill>
                  <a:schemeClr val="dk1"/>
                </a:solidFill>
                <a:latin typeface="Times"/>
                <a:ea typeface="Times"/>
                <a:cs typeface="Times"/>
                <a:sym typeface="Times"/>
              </a:rPr>
              <a:t>Scatter plots (Open vs. Close, Volume vs. Close) visualize relationships between variables, revealing trends or patterns.</a:t>
            </a:r>
            <a:endParaRPr sz="1700">
              <a:solidFill>
                <a:schemeClr val="dk1"/>
              </a:solidFill>
              <a:latin typeface="Times"/>
              <a:ea typeface="Times"/>
              <a:cs typeface="Times"/>
              <a:sym typeface="Times"/>
            </a:endParaRPr>
          </a:p>
          <a:p>
            <a:pPr indent="0" lvl="0" marL="0" rtl="0" algn="l">
              <a:spcBef>
                <a:spcPts val="1200"/>
              </a:spcBef>
              <a:spcAft>
                <a:spcPts val="0"/>
              </a:spcAft>
              <a:buNone/>
            </a:pPr>
            <a:r>
              <a:rPr lang="en-GB" sz="1700">
                <a:solidFill>
                  <a:schemeClr val="dk1"/>
                </a:solidFill>
                <a:latin typeface="Times"/>
                <a:ea typeface="Times"/>
                <a:cs typeface="Times"/>
                <a:sym typeface="Times"/>
              </a:rPr>
              <a:t>The </a:t>
            </a:r>
            <a:r>
              <a:rPr b="1" lang="en-GB" sz="1700">
                <a:solidFill>
                  <a:schemeClr val="dk1"/>
                </a:solidFill>
                <a:latin typeface="Times"/>
                <a:ea typeface="Times"/>
                <a:cs typeface="Times"/>
                <a:sym typeface="Times"/>
              </a:rPr>
              <a:t>correlation matrix</a:t>
            </a:r>
            <a:r>
              <a:rPr lang="en-GB" sz="1700">
                <a:solidFill>
                  <a:schemeClr val="dk1"/>
                </a:solidFill>
                <a:latin typeface="Times"/>
                <a:ea typeface="Times"/>
                <a:cs typeface="Times"/>
                <a:sym typeface="Times"/>
              </a:rPr>
              <a:t> (heatmap) quantifies relationships among Open, High, Low, Close, and Volume. High values (close to 1 or -1) indicate strong correlations, while near-zero values suggest weak or no linear relationships.</a:t>
            </a:r>
            <a:endParaRPr sz="1700">
              <a:solidFill>
                <a:schemeClr val="dk1"/>
              </a:solidFill>
              <a:latin typeface="Times"/>
              <a:ea typeface="Times"/>
              <a:cs typeface="Times"/>
              <a:sym typeface="Times"/>
            </a:endParaRPr>
          </a:p>
          <a:p>
            <a:pPr indent="0" lvl="0" marL="0" rtl="0" algn="l">
              <a:spcBef>
                <a:spcPts val="1200"/>
              </a:spcBef>
              <a:spcAft>
                <a:spcPts val="0"/>
              </a:spcAft>
              <a:buNone/>
            </a:pPr>
            <a:r>
              <a:rPr lang="en-GB" sz="1700">
                <a:solidFill>
                  <a:schemeClr val="dk1"/>
                </a:solidFill>
                <a:latin typeface="Times"/>
                <a:ea typeface="Times"/>
                <a:cs typeface="Times"/>
                <a:sym typeface="Times"/>
              </a:rPr>
              <a:t>The </a:t>
            </a:r>
            <a:r>
              <a:rPr b="1" lang="en-GB" sz="1700">
                <a:solidFill>
                  <a:schemeClr val="dk1"/>
                </a:solidFill>
                <a:latin typeface="Times"/>
                <a:ea typeface="Times"/>
                <a:cs typeface="Times"/>
                <a:sym typeface="Times"/>
              </a:rPr>
              <a:t>joint plot</a:t>
            </a:r>
            <a:r>
              <a:rPr lang="en-GB" sz="1700">
                <a:solidFill>
                  <a:schemeClr val="dk1"/>
                </a:solidFill>
                <a:latin typeface="Times"/>
                <a:ea typeface="Times"/>
                <a:cs typeface="Times"/>
                <a:sym typeface="Times"/>
              </a:rPr>
              <a:t> (Open vs. Close) combines scatter and distribution plots, with a regression line highlighting trend direction and correlation strength.</a:t>
            </a:r>
            <a:endParaRPr sz="1700">
              <a:solidFill>
                <a:schemeClr val="dk1"/>
              </a:solidFill>
              <a:latin typeface="Times"/>
              <a:ea typeface="Times"/>
              <a:cs typeface="Times"/>
              <a:sym typeface="Times"/>
            </a:endParaRPr>
          </a:p>
          <a:p>
            <a:pPr indent="0" lvl="0" marL="0" rtl="0" algn="just">
              <a:spcBef>
                <a:spcPts val="1200"/>
              </a:spcBef>
              <a:spcAft>
                <a:spcPts val="1200"/>
              </a:spcAft>
              <a:buNone/>
            </a:pPr>
            <a:r>
              <a:t/>
            </a:r>
            <a:endParaRPr sz="1700">
              <a:solidFill>
                <a:schemeClr val="dk1"/>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a:ea typeface="Times"/>
                <a:cs typeface="Times"/>
                <a:sym typeface="Times"/>
              </a:rPr>
              <a:t>BIVARIATE ANALYSIS</a:t>
            </a:r>
            <a:endParaRPr b="1" sz="3000">
              <a:solidFill>
                <a:schemeClr val="dk1"/>
              </a:solidFill>
              <a:latin typeface="Times"/>
              <a:ea typeface="Times"/>
              <a:cs typeface="Times"/>
              <a:sym typeface="Times"/>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3"/>
          <p:cNvPicPr preferRelativeResize="0"/>
          <p:nvPr/>
        </p:nvPicPr>
        <p:blipFill>
          <a:blip r:embed="rId3">
            <a:alphaModFix/>
          </a:blip>
          <a:stretch>
            <a:fillRect/>
          </a:stretch>
        </p:blipFill>
        <p:spPr>
          <a:xfrm>
            <a:off x="1028363" y="1166425"/>
            <a:ext cx="7308025" cy="3902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dk1"/>
                </a:solidFill>
                <a:latin typeface="Times"/>
                <a:ea typeface="Times"/>
                <a:cs typeface="Times"/>
                <a:sym typeface="Times"/>
              </a:rPr>
              <a:t>DETECTING OUTLIERS</a:t>
            </a:r>
            <a:endParaRPr b="1" sz="3000">
              <a:solidFill>
                <a:schemeClr val="dk1"/>
              </a:solidFill>
              <a:latin typeface="Times"/>
              <a:ea typeface="Times"/>
              <a:cs typeface="Times"/>
              <a:sym typeface="Times"/>
            </a:endParaRPr>
          </a:p>
          <a:p>
            <a:pPr indent="0" lvl="0" marL="0" rtl="0" algn="ctr">
              <a:spcBef>
                <a:spcPts val="0"/>
              </a:spcBef>
              <a:spcAft>
                <a:spcPts val="0"/>
              </a:spcAft>
              <a:buNone/>
            </a:pPr>
            <a:r>
              <a:t/>
            </a:r>
            <a:endParaRPr b="1" sz="3000">
              <a:solidFill>
                <a:schemeClr val="dk1"/>
              </a:solidFill>
              <a:latin typeface="Times"/>
              <a:ea typeface="Times"/>
              <a:cs typeface="Times"/>
              <a:sym typeface="Times"/>
            </a:endParaRPr>
          </a:p>
        </p:txBody>
      </p:sp>
      <p:sp>
        <p:nvSpPr>
          <p:cNvPr id="210" name="Google Shape;210;p24"/>
          <p:cNvSpPr txBox="1"/>
          <p:nvPr>
            <p:ph idx="1" type="body"/>
          </p:nvPr>
        </p:nvSpPr>
        <p:spPr>
          <a:xfrm>
            <a:off x="1040875" y="1116150"/>
            <a:ext cx="35931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a:solidFill>
                  <a:schemeClr val="dk1"/>
                </a:solidFill>
                <a:latin typeface="Times"/>
                <a:ea typeface="Times"/>
                <a:cs typeface="Times"/>
                <a:sym typeface="Times"/>
              </a:rPr>
              <a:t>Box Plot</a:t>
            </a:r>
            <a:r>
              <a:rPr lang="en-GB" sz="1500">
                <a:solidFill>
                  <a:schemeClr val="dk1"/>
                </a:solidFill>
                <a:latin typeface="Times"/>
                <a:ea typeface="Times"/>
                <a:cs typeface="Times"/>
                <a:sym typeface="Times"/>
              </a:rPr>
              <a:t>: Visualizes data distribution and highlights outliers beyond 1.5 times the IQR, aiding in anomaly detection.</a:t>
            </a:r>
            <a:endParaRPr sz="1500">
              <a:solidFill>
                <a:schemeClr val="dk1"/>
              </a:solidFill>
              <a:latin typeface="Times"/>
              <a:ea typeface="Times"/>
              <a:cs typeface="Times"/>
              <a:sym typeface="Times"/>
            </a:endParaRPr>
          </a:p>
          <a:p>
            <a:pPr indent="0" lvl="0" marL="0" rtl="0" algn="l">
              <a:lnSpc>
                <a:spcPct val="115000"/>
              </a:lnSpc>
              <a:spcBef>
                <a:spcPts val="1200"/>
              </a:spcBef>
              <a:spcAft>
                <a:spcPts val="0"/>
              </a:spcAft>
              <a:buNone/>
            </a:pPr>
            <a:r>
              <a:rPr b="1" lang="en-GB" sz="1500">
                <a:solidFill>
                  <a:schemeClr val="dk1"/>
                </a:solidFill>
                <a:latin typeface="Times"/>
                <a:ea typeface="Times"/>
                <a:cs typeface="Times"/>
                <a:sym typeface="Times"/>
              </a:rPr>
              <a:t>Z-Score</a:t>
            </a:r>
            <a:r>
              <a:rPr lang="en-GB" sz="1500">
                <a:solidFill>
                  <a:schemeClr val="dk1"/>
                </a:solidFill>
                <a:latin typeface="Times"/>
                <a:ea typeface="Times"/>
                <a:cs typeface="Times"/>
                <a:sym typeface="Times"/>
              </a:rPr>
              <a:t>: Measures deviation from the mean; values beyond ±3 are outliers, useful for identifying extreme data points.</a:t>
            </a:r>
            <a:endParaRPr sz="1500">
              <a:solidFill>
                <a:schemeClr val="dk1"/>
              </a:solidFill>
              <a:latin typeface="Times"/>
              <a:ea typeface="Times"/>
              <a:cs typeface="Times"/>
              <a:sym typeface="Times"/>
            </a:endParaRPr>
          </a:p>
          <a:p>
            <a:pPr indent="0" lvl="0" marL="0" rtl="0" algn="l">
              <a:lnSpc>
                <a:spcPct val="115000"/>
              </a:lnSpc>
              <a:spcBef>
                <a:spcPts val="1200"/>
              </a:spcBef>
              <a:spcAft>
                <a:spcPts val="0"/>
              </a:spcAft>
              <a:buNone/>
            </a:pPr>
            <a:r>
              <a:rPr b="1" lang="en-GB" sz="1500">
                <a:solidFill>
                  <a:schemeClr val="dk1"/>
                </a:solidFill>
                <a:latin typeface="Times"/>
                <a:ea typeface="Times"/>
                <a:cs typeface="Times"/>
                <a:sym typeface="Times"/>
              </a:rPr>
              <a:t>IQR Method</a:t>
            </a:r>
            <a:r>
              <a:rPr lang="en-GB" sz="1500">
                <a:solidFill>
                  <a:schemeClr val="dk1"/>
                </a:solidFill>
                <a:latin typeface="Times"/>
                <a:ea typeface="Times"/>
                <a:cs typeface="Times"/>
                <a:sym typeface="Times"/>
              </a:rPr>
              <a:t>: Identifies outliers outside the first and third quartile range, helping detect significant variations.</a:t>
            </a:r>
            <a:endParaRPr sz="1500">
              <a:solidFill>
                <a:schemeClr val="dk1"/>
              </a:solidFill>
              <a:latin typeface="Times"/>
              <a:ea typeface="Times"/>
              <a:cs typeface="Times"/>
              <a:sym typeface="Times"/>
            </a:endParaRPr>
          </a:p>
          <a:p>
            <a:pPr indent="0" lvl="0" marL="0" rtl="0" algn="l">
              <a:lnSpc>
                <a:spcPct val="115000"/>
              </a:lnSpc>
              <a:spcBef>
                <a:spcPts val="1200"/>
              </a:spcBef>
              <a:spcAft>
                <a:spcPts val="1200"/>
              </a:spcAft>
              <a:buNone/>
            </a:pPr>
            <a:r>
              <a:t/>
            </a:r>
            <a:endParaRPr b="1" sz="1500">
              <a:solidFill>
                <a:schemeClr val="dk1"/>
              </a:solidFill>
              <a:latin typeface="Times"/>
              <a:ea typeface="Times"/>
              <a:cs typeface="Times"/>
              <a:sym typeface="Times"/>
            </a:endParaRPr>
          </a:p>
        </p:txBody>
      </p:sp>
      <p:pic>
        <p:nvPicPr>
          <p:cNvPr id="211" name="Google Shape;211;p24"/>
          <p:cNvPicPr preferRelativeResize="0"/>
          <p:nvPr/>
        </p:nvPicPr>
        <p:blipFill>
          <a:blip r:embed="rId3">
            <a:alphaModFix/>
          </a:blip>
          <a:stretch>
            <a:fillRect/>
          </a:stretch>
        </p:blipFill>
        <p:spPr>
          <a:xfrm>
            <a:off x="4745300" y="1116150"/>
            <a:ext cx="4122225" cy="259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a:ea typeface="Times"/>
                <a:cs typeface="Times"/>
                <a:sym typeface="Times"/>
              </a:rPr>
              <a:t>Z-SCORE AND IQR OUTLIERS</a:t>
            </a:r>
            <a:endParaRPr b="1" sz="3000">
              <a:solidFill>
                <a:schemeClr val="dk1"/>
              </a:solidFill>
              <a:latin typeface="Times"/>
              <a:ea typeface="Times"/>
              <a:cs typeface="Times"/>
              <a:sym typeface="Times"/>
            </a:endParaRPr>
          </a:p>
        </p:txBody>
      </p:sp>
      <p:sp>
        <p:nvSpPr>
          <p:cNvPr id="217" name="Google Shape;21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25"/>
          <p:cNvPicPr preferRelativeResize="0"/>
          <p:nvPr/>
        </p:nvPicPr>
        <p:blipFill>
          <a:blip r:embed="rId3">
            <a:alphaModFix/>
          </a:blip>
          <a:stretch>
            <a:fillRect/>
          </a:stretch>
        </p:blipFill>
        <p:spPr>
          <a:xfrm>
            <a:off x="1394650" y="1062175"/>
            <a:ext cx="7274550" cy="3913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22" name="Shape 222"/>
        <p:cNvGrpSpPr/>
        <p:nvPr/>
      </p:nvGrpSpPr>
      <p:grpSpPr>
        <a:xfrm>
          <a:off x="0" y="0"/>
          <a:ext cx="0" cy="0"/>
          <a:chOff x="0" y="0"/>
          <a:chExt cx="0" cy="0"/>
        </a:xfrm>
      </p:grpSpPr>
      <p:sp>
        <p:nvSpPr>
          <p:cNvPr id="223" name="Google Shape;223;p26"/>
          <p:cNvSpPr txBox="1"/>
          <p:nvPr>
            <p:ph type="title"/>
          </p:nvPr>
        </p:nvSpPr>
        <p:spPr>
          <a:xfrm>
            <a:off x="1199625" y="1436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FEATURE ENGINEERING</a:t>
            </a:r>
            <a:endParaRPr b="1" sz="3000">
              <a:solidFill>
                <a:schemeClr val="dk1"/>
              </a:solidFill>
              <a:latin typeface="Times New Roman"/>
              <a:ea typeface="Times New Roman"/>
              <a:cs typeface="Times New Roman"/>
              <a:sym typeface="Times New Roman"/>
            </a:endParaRPr>
          </a:p>
        </p:txBody>
      </p:sp>
      <p:sp>
        <p:nvSpPr>
          <p:cNvPr id="224" name="Google Shape;224;p26"/>
          <p:cNvSpPr txBox="1"/>
          <p:nvPr>
            <p:ph idx="1" type="body"/>
          </p:nvPr>
        </p:nvSpPr>
        <p:spPr>
          <a:xfrm>
            <a:off x="1124425" y="789925"/>
            <a:ext cx="7729500" cy="384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70"/>
              <a:buNone/>
            </a:pPr>
            <a:r>
              <a:rPr lang="en-GB" sz="1500">
                <a:solidFill>
                  <a:schemeClr val="dk1"/>
                </a:solidFill>
                <a:latin typeface="Times New Roman"/>
                <a:ea typeface="Times New Roman"/>
                <a:cs typeface="Times New Roman"/>
                <a:sym typeface="Times New Roman"/>
              </a:rPr>
              <a:t>Feature engineering is the process of selecting, modifying, or creating variables (features) from raw data to improve the performance of machine learning models. It plays a critical role in determining the effectiveness of the model, as well-crafted features can enhance model accuracy, while poorly designed ones can limit it.</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b="1" lang="en-GB" sz="1500">
                <a:solidFill>
                  <a:schemeClr val="dk1"/>
                </a:solidFill>
                <a:latin typeface="Times New Roman"/>
                <a:ea typeface="Times New Roman"/>
                <a:cs typeface="Times New Roman"/>
                <a:sym typeface="Times New Roman"/>
              </a:rPr>
              <a:t>Key Steps in Feature Engineering:</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Understand the Data</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Feature Selection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Feature Transformation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Feature Creation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Handling Outliers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Feature Encoding for Non-Numeric Data</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Dimensionality Reduction</a:t>
            </a:r>
            <a:endParaRPr sz="15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SzPts val="770"/>
              <a:buNone/>
            </a:pPr>
            <a:r>
              <a:t/>
            </a:r>
            <a:endParaRPr sz="15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SzPts val="770"/>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770"/>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28" name="Shape 228"/>
        <p:cNvGrpSpPr/>
        <p:nvPr/>
      </p:nvGrpSpPr>
      <p:grpSpPr>
        <a:xfrm>
          <a:off x="0" y="0"/>
          <a:ext cx="0" cy="0"/>
          <a:chOff x="0" y="0"/>
          <a:chExt cx="0" cy="0"/>
        </a:xfrm>
      </p:grpSpPr>
      <p:sp>
        <p:nvSpPr>
          <p:cNvPr id="229" name="Google Shape;229;p27"/>
          <p:cNvSpPr txBox="1"/>
          <p:nvPr>
            <p:ph idx="1" type="body"/>
          </p:nvPr>
        </p:nvSpPr>
        <p:spPr>
          <a:xfrm>
            <a:off x="1210525" y="1116150"/>
            <a:ext cx="7038900" cy="2248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900">
                <a:solidFill>
                  <a:schemeClr val="dk1"/>
                </a:solidFill>
                <a:latin typeface="Times New Roman"/>
                <a:ea typeface="Times New Roman"/>
                <a:cs typeface="Times New Roman"/>
                <a:sym typeface="Times New Roman"/>
              </a:rPr>
              <a:t>Tools for Feature Engineering:</a:t>
            </a:r>
            <a:endParaRPr b="1" sz="1900">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Font typeface="Arial"/>
              <a:buChar char="●"/>
            </a:pPr>
            <a:r>
              <a:rPr b="1" lang="en-GB" sz="1700">
                <a:solidFill>
                  <a:schemeClr val="dk1"/>
                </a:solidFill>
                <a:latin typeface="Times New Roman"/>
                <a:ea typeface="Times New Roman"/>
                <a:cs typeface="Times New Roman"/>
                <a:sym typeface="Times New Roman"/>
              </a:rPr>
              <a:t>Pandas</a:t>
            </a:r>
            <a:r>
              <a:rPr lang="en-GB" sz="1700">
                <a:solidFill>
                  <a:schemeClr val="dk1"/>
                </a:solidFill>
                <a:latin typeface="Times New Roman"/>
                <a:ea typeface="Times New Roman"/>
                <a:cs typeface="Times New Roman"/>
                <a:sym typeface="Times New Roman"/>
              </a:rPr>
              <a:t>: For data manipulation and preprocessing.</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Arial"/>
              <a:buChar char="●"/>
            </a:pPr>
            <a:r>
              <a:rPr b="1" lang="en-GB" sz="1700">
                <a:solidFill>
                  <a:schemeClr val="dk1"/>
                </a:solidFill>
                <a:latin typeface="Times New Roman"/>
                <a:ea typeface="Times New Roman"/>
                <a:cs typeface="Times New Roman"/>
                <a:sym typeface="Times New Roman"/>
              </a:rPr>
              <a:t>Scikit-learn</a:t>
            </a:r>
            <a:r>
              <a:rPr lang="en-GB" sz="1700">
                <a:solidFill>
                  <a:schemeClr val="dk1"/>
                </a:solidFill>
                <a:latin typeface="Times New Roman"/>
                <a:ea typeface="Times New Roman"/>
                <a:cs typeface="Times New Roman"/>
                <a:sym typeface="Times New Roman"/>
              </a:rPr>
              <a:t>: For scaling, encoding, and feature selection.</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Arial"/>
              <a:buChar char="●"/>
            </a:pPr>
            <a:r>
              <a:rPr b="1" lang="en-GB" sz="1700">
                <a:solidFill>
                  <a:schemeClr val="dk1"/>
                </a:solidFill>
                <a:latin typeface="Times New Roman"/>
                <a:ea typeface="Times New Roman"/>
                <a:cs typeface="Times New Roman"/>
                <a:sym typeface="Times New Roman"/>
              </a:rPr>
              <a:t>Visualization</a:t>
            </a:r>
            <a:r>
              <a:rPr lang="en-GB" sz="1700">
                <a:solidFill>
                  <a:schemeClr val="dk1"/>
                </a:solidFill>
                <a:latin typeface="Times New Roman"/>
                <a:ea typeface="Times New Roman"/>
                <a:cs typeface="Times New Roman"/>
                <a:sym typeface="Times New Roman"/>
              </a:rPr>
              <a:t>: Seaborn, Matplotlib, or Plotly to explore relationships.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Extracted Features &amp; Outcomes:</a:t>
            </a:r>
            <a:endParaRPr>
              <a:solidFill>
                <a:schemeClr val="dk1"/>
              </a:solidFill>
              <a:latin typeface="Times New Roman"/>
              <a:ea typeface="Times New Roman"/>
              <a:cs typeface="Times New Roman"/>
              <a:sym typeface="Times New Roman"/>
            </a:endParaRPr>
          </a:p>
        </p:txBody>
      </p:sp>
      <p:sp>
        <p:nvSpPr>
          <p:cNvPr id="235" name="Google Shape;235;p28"/>
          <p:cNvSpPr txBox="1"/>
          <p:nvPr>
            <p:ph idx="1" type="body"/>
          </p:nvPr>
        </p:nvSpPr>
        <p:spPr>
          <a:xfrm>
            <a:off x="1297500" y="1045600"/>
            <a:ext cx="7038900" cy="3678300"/>
          </a:xfrm>
          <a:prstGeom prst="rect">
            <a:avLst/>
          </a:prstGeom>
        </p:spPr>
        <p:txBody>
          <a:bodyPr anchorCtr="0" anchor="t" bIns="91425" lIns="91425" spcFirstLastPara="1" rIns="91425" wrap="square" tIns="91425">
            <a:noAutofit/>
          </a:bodyPr>
          <a:lstStyle/>
          <a:p>
            <a:pPr indent="0" lvl="0" marL="0" rtl="0" algn="ctr">
              <a:lnSpc>
                <a:spcPct val="115714"/>
              </a:lnSpc>
              <a:spcBef>
                <a:spcPts val="0"/>
              </a:spcBef>
              <a:spcAft>
                <a:spcPts val="0"/>
              </a:spcAft>
              <a:buSzPts val="935"/>
              <a:buNone/>
            </a:pPr>
            <a:r>
              <a:rPr lang="en-GB" sz="1400">
                <a:solidFill>
                  <a:srgbClr val="CE9178"/>
                </a:solidFill>
                <a:highlight>
                  <a:srgbClr val="1E1E1E"/>
                </a:highlight>
                <a:latin typeface="Times New Roman"/>
                <a:ea typeface="Times New Roman"/>
                <a:cs typeface="Times New Roman"/>
                <a:sym typeface="Times New Roman"/>
              </a:rPr>
              <a:t>Open_Close_Spread</a:t>
            </a:r>
            <a:endParaRPr sz="1400">
              <a:solidFill>
                <a:srgbClr val="CE9178"/>
              </a:solidFill>
              <a:highlight>
                <a:srgbClr val="1E1E1E"/>
              </a:highlight>
              <a:latin typeface="Times New Roman"/>
              <a:ea typeface="Times New Roman"/>
              <a:cs typeface="Times New Roman"/>
              <a:sym typeface="Times New Roman"/>
            </a:endParaRPr>
          </a:p>
          <a:p>
            <a:pPr indent="0" lvl="0" marL="0" rtl="0" algn="ctr">
              <a:lnSpc>
                <a:spcPct val="115714"/>
              </a:lnSpc>
              <a:spcBef>
                <a:spcPts val="0"/>
              </a:spcBef>
              <a:spcAft>
                <a:spcPts val="0"/>
              </a:spcAft>
              <a:buSzPts val="935"/>
              <a:buNone/>
            </a:pPr>
            <a:r>
              <a:rPr lang="en-GB" sz="1400">
                <a:solidFill>
                  <a:srgbClr val="CE9178"/>
                </a:solidFill>
                <a:highlight>
                  <a:srgbClr val="1E1E1E"/>
                </a:highlight>
                <a:latin typeface="Times New Roman"/>
                <a:ea typeface="Times New Roman"/>
                <a:cs typeface="Times New Roman"/>
                <a:sym typeface="Times New Roman"/>
              </a:rPr>
              <a:t>High_Low_Spread</a:t>
            </a:r>
            <a:endParaRPr sz="1400">
              <a:solidFill>
                <a:srgbClr val="CE9178"/>
              </a:solidFill>
              <a:highlight>
                <a:srgbClr val="1E1E1E"/>
              </a:highlight>
              <a:latin typeface="Times New Roman"/>
              <a:ea typeface="Times New Roman"/>
              <a:cs typeface="Times New Roman"/>
              <a:sym typeface="Times New Roman"/>
            </a:endParaRPr>
          </a:p>
          <a:p>
            <a:pPr indent="0" lvl="0" marL="0" rtl="0" algn="ctr">
              <a:lnSpc>
                <a:spcPct val="115714"/>
              </a:lnSpc>
              <a:spcBef>
                <a:spcPts val="0"/>
              </a:spcBef>
              <a:spcAft>
                <a:spcPts val="0"/>
              </a:spcAft>
              <a:buSzPts val="935"/>
              <a:buNone/>
            </a:pPr>
            <a:r>
              <a:rPr lang="en-GB" sz="1400">
                <a:solidFill>
                  <a:srgbClr val="CE9178"/>
                </a:solidFill>
                <a:highlight>
                  <a:srgbClr val="1E1E1E"/>
                </a:highlight>
                <a:latin typeface="Times New Roman"/>
                <a:ea typeface="Times New Roman"/>
                <a:cs typeface="Times New Roman"/>
                <a:sym typeface="Times New Roman"/>
              </a:rPr>
              <a:t>Quarter_End_Flag</a:t>
            </a:r>
            <a:endParaRPr sz="1400">
              <a:solidFill>
                <a:srgbClr val="CE9178"/>
              </a:solidFill>
              <a:highlight>
                <a:srgbClr val="1E1E1E"/>
              </a:highlight>
              <a:latin typeface="Times New Roman"/>
              <a:ea typeface="Times New Roman"/>
              <a:cs typeface="Times New Roman"/>
              <a:sym typeface="Times New Roman"/>
            </a:endParaRPr>
          </a:p>
          <a:p>
            <a:pPr indent="0" lvl="0" marL="0" rtl="0" algn="ctr">
              <a:lnSpc>
                <a:spcPct val="115714"/>
              </a:lnSpc>
              <a:spcBef>
                <a:spcPts val="0"/>
              </a:spcBef>
              <a:spcAft>
                <a:spcPts val="0"/>
              </a:spcAft>
              <a:buSzPts val="935"/>
              <a:buNone/>
            </a:pPr>
            <a:r>
              <a:rPr lang="en-GB" sz="1400">
                <a:solidFill>
                  <a:srgbClr val="CE9178"/>
                </a:solidFill>
                <a:highlight>
                  <a:srgbClr val="1E1E1E"/>
                </a:highlight>
                <a:latin typeface="Times New Roman"/>
                <a:ea typeface="Times New Roman"/>
                <a:cs typeface="Times New Roman"/>
                <a:sym typeface="Times New Roman"/>
              </a:rPr>
              <a:t>Daily_Return</a:t>
            </a:r>
            <a:endParaRPr sz="1400">
              <a:solidFill>
                <a:srgbClr val="CE9178"/>
              </a:solidFill>
              <a:highlight>
                <a:srgbClr val="1E1E1E"/>
              </a:highlight>
              <a:latin typeface="Times New Roman"/>
              <a:ea typeface="Times New Roman"/>
              <a:cs typeface="Times New Roman"/>
              <a:sym typeface="Times New Roman"/>
            </a:endParaRPr>
          </a:p>
          <a:p>
            <a:pPr indent="0" lvl="0" marL="0" rtl="0" algn="ctr">
              <a:lnSpc>
                <a:spcPct val="95000"/>
              </a:lnSpc>
              <a:spcBef>
                <a:spcPts val="0"/>
              </a:spcBef>
              <a:spcAft>
                <a:spcPts val="0"/>
              </a:spcAft>
              <a:buSzPts val="935"/>
              <a:buNone/>
            </a:pPr>
            <a:r>
              <a:t/>
            </a:r>
            <a:endParaRPr sz="1400"/>
          </a:p>
          <a:p>
            <a:pPr indent="0" lvl="0" marL="0" rtl="0" algn="ctr">
              <a:lnSpc>
                <a:spcPct val="95000"/>
              </a:lnSpc>
              <a:spcBef>
                <a:spcPts val="1200"/>
              </a:spcBef>
              <a:spcAft>
                <a:spcPts val="0"/>
              </a:spcAft>
              <a:buSzPts val="935"/>
              <a:buNone/>
            </a:pPr>
            <a:r>
              <a:rPr lang="en-GB" sz="1400">
                <a:solidFill>
                  <a:srgbClr val="E3E3E3"/>
                </a:solidFill>
                <a:highlight>
                  <a:srgbClr val="383838"/>
                </a:highlight>
                <a:latin typeface="Courier New"/>
                <a:ea typeface="Courier New"/>
                <a:cs typeface="Courier New"/>
                <a:sym typeface="Courier New"/>
              </a:rPr>
              <a:t>Selected Features (RFE): ['Open', 'High', 'Close']</a:t>
            </a:r>
            <a:endParaRPr sz="1400">
              <a:solidFill>
                <a:srgbClr val="E3E3E3"/>
              </a:solidFill>
              <a:highlight>
                <a:srgbClr val="383838"/>
              </a:highlight>
              <a:latin typeface="Courier New"/>
              <a:ea typeface="Courier New"/>
              <a:cs typeface="Courier New"/>
              <a:sym typeface="Courier New"/>
            </a:endParaRPr>
          </a:p>
          <a:p>
            <a:pPr indent="0" lvl="0" marL="0" rtl="0" algn="ctr">
              <a:lnSpc>
                <a:spcPct val="95000"/>
              </a:lnSpc>
              <a:spcBef>
                <a:spcPts val="1200"/>
              </a:spcBef>
              <a:spcAft>
                <a:spcPts val="0"/>
              </a:spcAft>
              <a:buSzPts val="935"/>
              <a:buNone/>
            </a:pPr>
            <a:r>
              <a:rPr lang="en-GB" sz="1400">
                <a:solidFill>
                  <a:srgbClr val="E3E3E3"/>
                </a:solidFill>
                <a:highlight>
                  <a:srgbClr val="1E1E1E"/>
                </a:highlight>
                <a:latin typeface="Courier New"/>
                <a:ea typeface="Courier New"/>
                <a:cs typeface="Courier New"/>
                <a:sym typeface="Courier New"/>
              </a:rPr>
              <a:t>  Feature          VIF</a:t>
            </a:r>
            <a:endParaRPr sz="1400">
              <a:solidFill>
                <a:srgbClr val="E3E3E3"/>
              </a:solidFill>
              <a:highlight>
                <a:srgbClr val="1E1E1E"/>
              </a:highlight>
              <a:latin typeface="Courier New"/>
              <a:ea typeface="Courier New"/>
              <a:cs typeface="Courier New"/>
              <a:sym typeface="Courier New"/>
            </a:endParaRPr>
          </a:p>
          <a:p>
            <a:pPr indent="0" lvl="0" marL="0" rtl="0" algn="ctr">
              <a:lnSpc>
                <a:spcPct val="95000"/>
              </a:lnSpc>
              <a:spcBef>
                <a:spcPts val="1200"/>
              </a:spcBef>
              <a:spcAft>
                <a:spcPts val="0"/>
              </a:spcAft>
              <a:buSzPts val="935"/>
              <a:buNone/>
            </a:pPr>
            <a:r>
              <a:rPr lang="en-GB" sz="1400">
                <a:solidFill>
                  <a:srgbClr val="E3E3E3"/>
                </a:solidFill>
                <a:highlight>
                  <a:srgbClr val="1E1E1E"/>
                </a:highlight>
                <a:latin typeface="Courier New"/>
                <a:ea typeface="Courier New"/>
                <a:cs typeface="Courier New"/>
                <a:sym typeface="Courier New"/>
              </a:rPr>
              <a:t>0    Open  3041.333729</a:t>
            </a:r>
            <a:endParaRPr sz="1400">
              <a:solidFill>
                <a:srgbClr val="E3E3E3"/>
              </a:solidFill>
              <a:highlight>
                <a:srgbClr val="1E1E1E"/>
              </a:highlight>
              <a:latin typeface="Courier New"/>
              <a:ea typeface="Courier New"/>
              <a:cs typeface="Courier New"/>
              <a:sym typeface="Courier New"/>
            </a:endParaRPr>
          </a:p>
          <a:p>
            <a:pPr indent="0" lvl="0" marL="0" rtl="0" algn="ctr">
              <a:lnSpc>
                <a:spcPct val="95000"/>
              </a:lnSpc>
              <a:spcBef>
                <a:spcPts val="1200"/>
              </a:spcBef>
              <a:spcAft>
                <a:spcPts val="0"/>
              </a:spcAft>
              <a:buSzPts val="935"/>
              <a:buNone/>
            </a:pPr>
            <a:r>
              <a:rPr lang="en-GB" sz="1400">
                <a:solidFill>
                  <a:srgbClr val="E3E3E3"/>
                </a:solidFill>
                <a:highlight>
                  <a:srgbClr val="1E1E1E"/>
                </a:highlight>
                <a:latin typeface="Courier New"/>
                <a:ea typeface="Courier New"/>
                <a:cs typeface="Courier New"/>
                <a:sym typeface="Courier New"/>
              </a:rPr>
              <a:t>1    High  5202.275625</a:t>
            </a:r>
            <a:endParaRPr sz="1400">
              <a:solidFill>
                <a:srgbClr val="E3E3E3"/>
              </a:solidFill>
              <a:highlight>
                <a:srgbClr val="1E1E1E"/>
              </a:highlight>
              <a:latin typeface="Courier New"/>
              <a:ea typeface="Courier New"/>
              <a:cs typeface="Courier New"/>
              <a:sym typeface="Courier New"/>
            </a:endParaRPr>
          </a:p>
          <a:p>
            <a:pPr indent="0" lvl="0" marL="0" rtl="0" algn="ctr">
              <a:lnSpc>
                <a:spcPct val="95000"/>
              </a:lnSpc>
              <a:spcBef>
                <a:spcPts val="1200"/>
              </a:spcBef>
              <a:spcAft>
                <a:spcPts val="0"/>
              </a:spcAft>
              <a:buSzPts val="935"/>
              <a:buNone/>
            </a:pPr>
            <a:r>
              <a:rPr lang="en-GB" sz="1400">
                <a:solidFill>
                  <a:srgbClr val="E3E3E3"/>
                </a:solidFill>
                <a:highlight>
                  <a:srgbClr val="1E1E1E"/>
                </a:highlight>
                <a:latin typeface="Courier New"/>
                <a:ea typeface="Courier New"/>
                <a:cs typeface="Courier New"/>
                <a:sym typeface="Courier New"/>
              </a:rPr>
              <a:t>2     Low  4198.414262</a:t>
            </a:r>
            <a:endParaRPr sz="1400">
              <a:solidFill>
                <a:srgbClr val="E3E3E3"/>
              </a:solidFill>
              <a:highlight>
                <a:srgbClr val="1E1E1E"/>
              </a:highlight>
              <a:latin typeface="Courier New"/>
              <a:ea typeface="Courier New"/>
              <a:cs typeface="Courier New"/>
              <a:sym typeface="Courier New"/>
            </a:endParaRPr>
          </a:p>
          <a:p>
            <a:pPr indent="0" lvl="0" marL="0" rtl="0" algn="ctr">
              <a:lnSpc>
                <a:spcPct val="95000"/>
              </a:lnSpc>
              <a:spcBef>
                <a:spcPts val="1200"/>
              </a:spcBef>
              <a:spcAft>
                <a:spcPts val="0"/>
              </a:spcAft>
              <a:buSzPts val="935"/>
              <a:buNone/>
            </a:pPr>
            <a:r>
              <a:rPr lang="en-GB" sz="1400">
                <a:solidFill>
                  <a:srgbClr val="E3E3E3"/>
                </a:solidFill>
                <a:highlight>
                  <a:srgbClr val="1E1E1E"/>
                </a:highlight>
                <a:latin typeface="Courier New"/>
                <a:ea typeface="Courier New"/>
                <a:cs typeface="Courier New"/>
                <a:sym typeface="Courier New"/>
              </a:rPr>
              <a:t>3   Close  3941.486016</a:t>
            </a:r>
            <a:endParaRPr sz="1400">
              <a:solidFill>
                <a:srgbClr val="E3E3E3"/>
              </a:solidFill>
              <a:highlight>
                <a:srgbClr val="1E1E1E"/>
              </a:highlight>
              <a:latin typeface="Courier New"/>
              <a:ea typeface="Courier New"/>
              <a:cs typeface="Courier New"/>
              <a:sym typeface="Courier New"/>
            </a:endParaRPr>
          </a:p>
          <a:p>
            <a:pPr indent="0" lvl="0" marL="0" rtl="0" algn="ctr">
              <a:lnSpc>
                <a:spcPct val="95000"/>
              </a:lnSpc>
              <a:spcBef>
                <a:spcPts val="1200"/>
              </a:spcBef>
              <a:spcAft>
                <a:spcPts val="1200"/>
              </a:spcAft>
              <a:buSzPts val="935"/>
              <a:buNone/>
            </a:pPr>
            <a:r>
              <a:rPr lang="en-GB" sz="1400">
                <a:solidFill>
                  <a:srgbClr val="E3E3E3"/>
                </a:solidFill>
                <a:highlight>
                  <a:srgbClr val="1E1E1E"/>
                </a:highlight>
                <a:latin typeface="Courier New"/>
                <a:ea typeface="Courier New"/>
                <a:cs typeface="Courier New"/>
                <a:sym typeface="Courier New"/>
              </a:rPr>
              <a:t>4  Volume     2.171202</a:t>
            </a:r>
            <a:endParaRPr sz="1400">
              <a:highlight>
                <a:srgbClr val="1E1E1E"/>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solidFill>
                  <a:schemeClr val="dk1"/>
                </a:solidFill>
                <a:latin typeface="Times New Roman"/>
                <a:ea typeface="Times New Roman"/>
                <a:cs typeface="Times New Roman"/>
                <a:sym typeface="Times New Roman"/>
              </a:rPr>
              <a:t>LABEL ENCODING </a:t>
            </a:r>
            <a:endParaRPr b="1">
              <a:solidFill>
                <a:schemeClr val="dk1"/>
              </a:solidFill>
              <a:latin typeface="Times New Roman"/>
              <a:ea typeface="Times New Roman"/>
              <a:cs typeface="Times New Roman"/>
              <a:sym typeface="Times New Roman"/>
            </a:endParaRPr>
          </a:p>
        </p:txBody>
      </p:sp>
      <p:sp>
        <p:nvSpPr>
          <p:cNvPr id="241" name="Google Shape;241;p29"/>
          <p:cNvSpPr txBox="1"/>
          <p:nvPr>
            <p:ph idx="1" type="body"/>
          </p:nvPr>
        </p:nvSpPr>
        <p:spPr>
          <a:xfrm>
            <a:off x="1087300" y="1168875"/>
            <a:ext cx="7783800" cy="376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a:solidFill>
                  <a:schemeClr val="dk1"/>
                </a:solidFill>
                <a:latin typeface="Times New Roman"/>
                <a:ea typeface="Times New Roman"/>
                <a:cs typeface="Times New Roman"/>
                <a:sym typeface="Times New Roman"/>
              </a:rPr>
              <a:t>1.</a:t>
            </a:r>
            <a:r>
              <a:rPr b="1" lang="en-GB" sz="1500">
                <a:solidFill>
                  <a:schemeClr val="dk1"/>
                </a:solidFill>
                <a:latin typeface="Times New Roman"/>
                <a:ea typeface="Times New Roman"/>
                <a:cs typeface="Times New Roman"/>
                <a:sym typeface="Times New Roman"/>
              </a:rPr>
              <a:t> What is Label Encoding?</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Label Encoding converts categorical values into numerical representations, making them machine-readable.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It is commonly used in feature engineering for stock market data preprocessing.</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500">
                <a:solidFill>
                  <a:schemeClr val="dk1"/>
                </a:solidFill>
                <a:latin typeface="Times New Roman"/>
                <a:ea typeface="Times New Roman"/>
                <a:cs typeface="Times New Roman"/>
                <a:sym typeface="Times New Roman"/>
              </a:rPr>
              <a:t>2. Data Sorting &amp; Preparation</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The dataset is sorted by date to ensure chronological order.</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Label encoding is applied to numerical stock features to categorize price movements.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500">
                <a:solidFill>
                  <a:schemeClr val="dk1"/>
                </a:solidFill>
                <a:latin typeface="Times New Roman"/>
                <a:ea typeface="Times New Roman"/>
                <a:cs typeface="Times New Roman"/>
                <a:sym typeface="Times New Roman"/>
              </a:rPr>
              <a:t>3. Binning Stock Prices into Categories</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The stock prices (Open, High, Low, Close) are grouped into bins (e.g., Low, Medium, High).</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This helps simplify patterns and detect market trends.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PCA(</a:t>
            </a:r>
            <a:r>
              <a:rPr b="1" lang="en-GB" sz="3000">
                <a:solidFill>
                  <a:schemeClr val="dk1"/>
                </a:solidFill>
                <a:latin typeface="Times New Roman"/>
                <a:ea typeface="Times New Roman"/>
                <a:cs typeface="Times New Roman"/>
                <a:sym typeface="Times New Roman"/>
              </a:rPr>
              <a:t>1/2</a:t>
            </a:r>
            <a:r>
              <a:rPr b="1" lang="en-GB" sz="3000">
                <a:solidFill>
                  <a:schemeClr val="dk1"/>
                </a:solidFill>
                <a:latin typeface="Times New Roman"/>
                <a:ea typeface="Times New Roman"/>
                <a:cs typeface="Times New Roman"/>
                <a:sym typeface="Times New Roman"/>
              </a:rPr>
              <a:t>)</a:t>
            </a:r>
            <a:endParaRPr b="1" sz="3000">
              <a:solidFill>
                <a:schemeClr val="dk1"/>
              </a:solidFill>
              <a:latin typeface="Times New Roman"/>
              <a:ea typeface="Times New Roman"/>
              <a:cs typeface="Times New Roman"/>
              <a:sym typeface="Times New Roman"/>
            </a:endParaRPr>
          </a:p>
        </p:txBody>
      </p:sp>
      <p:sp>
        <p:nvSpPr>
          <p:cNvPr id="247" name="Google Shape;247;p30"/>
          <p:cNvSpPr txBox="1"/>
          <p:nvPr>
            <p:ph idx="1" type="body"/>
          </p:nvPr>
        </p:nvSpPr>
        <p:spPr>
          <a:xfrm>
            <a:off x="1105875" y="1307850"/>
            <a:ext cx="7770900" cy="3626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a:solidFill>
                  <a:schemeClr val="dk1"/>
                </a:solidFill>
                <a:latin typeface="Times New Roman"/>
                <a:ea typeface="Times New Roman"/>
                <a:cs typeface="Times New Roman"/>
                <a:sym typeface="Times New Roman"/>
              </a:rPr>
              <a:t>1. What is PCA?</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Principal Component Analysis (PCA) is a dimensionality reduction technique that transforms high-dimensional data into fewer uncorrelated components while preserving the most important information.</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500">
                <a:solidFill>
                  <a:schemeClr val="dk1"/>
                </a:solidFill>
                <a:latin typeface="Times New Roman"/>
                <a:ea typeface="Times New Roman"/>
                <a:cs typeface="Times New Roman"/>
                <a:sym typeface="Times New Roman"/>
              </a:rPr>
              <a:t>2. Applying PCA to Stock Data</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Selected Features: High, Low, Open, Close (binned categories), and Volume.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Standardization: Features are scaled using StandardScaler to ensure equal weightage.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PCA Components: Reduced dimensions from 5 features to 2 principal components (PCA1 &amp; PCA2) for visualization.</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1" name="Shape 251"/>
        <p:cNvGrpSpPr/>
        <p:nvPr/>
      </p:nvGrpSpPr>
      <p:grpSpPr>
        <a:xfrm>
          <a:off x="0" y="0"/>
          <a:ext cx="0" cy="0"/>
          <a:chOff x="0" y="0"/>
          <a:chExt cx="0" cy="0"/>
        </a:xfrm>
      </p:grpSpPr>
      <p:sp>
        <p:nvSpPr>
          <p:cNvPr id="252" name="Google Shape;25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PCA(2/2)</a:t>
            </a:r>
            <a:endParaRPr b="1" sz="3000">
              <a:solidFill>
                <a:schemeClr val="dk1"/>
              </a:solidFill>
              <a:latin typeface="Times New Roman"/>
              <a:ea typeface="Times New Roman"/>
              <a:cs typeface="Times New Roman"/>
              <a:sym typeface="Times New Roman"/>
            </a:endParaRPr>
          </a:p>
        </p:txBody>
      </p:sp>
      <p:sp>
        <p:nvSpPr>
          <p:cNvPr id="253" name="Google Shape;253;p31"/>
          <p:cNvSpPr txBox="1"/>
          <p:nvPr>
            <p:ph idx="1" type="body"/>
          </p:nvPr>
        </p:nvSpPr>
        <p:spPr>
          <a:xfrm>
            <a:off x="1096575" y="1548975"/>
            <a:ext cx="3518700" cy="31650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None/>
            </a:pPr>
            <a:r>
              <a:rPr b="1" lang="en-GB" sz="1500">
                <a:solidFill>
                  <a:schemeClr val="dk1"/>
                </a:solidFill>
                <a:latin typeface="Times New Roman"/>
                <a:ea typeface="Times New Roman"/>
                <a:cs typeface="Times New Roman"/>
                <a:sym typeface="Times New Roman"/>
              </a:rPr>
              <a:t>3. Explained Variance &amp; Insights</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PCA1 explains 76.69% of the variance.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PCA2 explains 19.49% of the variance.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Cumulative Variance: 96.18% of data variation is retained in just two dimensions!</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254" name="Google Shape;254;p31"/>
          <p:cNvPicPr preferRelativeResize="0"/>
          <p:nvPr/>
        </p:nvPicPr>
        <p:blipFill>
          <a:blip r:embed="rId3">
            <a:alphaModFix/>
          </a:blip>
          <a:stretch>
            <a:fillRect/>
          </a:stretch>
        </p:blipFill>
        <p:spPr>
          <a:xfrm>
            <a:off x="4767675" y="1406313"/>
            <a:ext cx="4223926" cy="34503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535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a:ea typeface="Times"/>
                <a:cs typeface="Times"/>
                <a:sym typeface="Times"/>
              </a:rPr>
              <a:t>INTRODUCTION</a:t>
            </a:r>
            <a:endParaRPr b="1" sz="3000">
              <a:solidFill>
                <a:schemeClr val="dk1"/>
              </a:solidFill>
              <a:latin typeface="Times"/>
              <a:ea typeface="Times"/>
              <a:cs typeface="Times"/>
              <a:sym typeface="Times"/>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latin typeface="Times"/>
                <a:ea typeface="Times"/>
                <a:cs typeface="Times"/>
                <a:sym typeface="Times"/>
              </a:rPr>
              <a:t>The goal of this project is to predict whether Tesla's closing stock price will increase tomorrow compared to today. By utilizing machine learning techniques, we aim to develop models that can accurately classify future stock price movements. The challenge lies in predicting these movements using historical data and relevant market indicators.</a:t>
            </a:r>
            <a:endParaRPr sz="1700">
              <a:solidFill>
                <a:schemeClr val="dk1"/>
              </a:solidFill>
              <a:latin typeface="Times"/>
              <a:ea typeface="Times"/>
              <a:cs typeface="Times"/>
              <a:sym typeface="Times"/>
            </a:endParaRPr>
          </a:p>
          <a:p>
            <a:pPr indent="0" lvl="0" marL="0" rtl="0" algn="l">
              <a:spcBef>
                <a:spcPts val="1200"/>
              </a:spcBef>
              <a:spcAft>
                <a:spcPts val="0"/>
              </a:spcAft>
              <a:buNone/>
            </a:pPr>
            <a:r>
              <a:t/>
            </a:r>
            <a:endParaRPr sz="1700">
              <a:solidFill>
                <a:schemeClr val="dk1"/>
              </a:solidFill>
              <a:latin typeface="Times"/>
              <a:ea typeface="Times"/>
              <a:cs typeface="Times"/>
              <a:sym typeface="Times"/>
            </a:endParaRPr>
          </a:p>
          <a:p>
            <a:pPr indent="0" lvl="0" marL="0" rtl="0" algn="l">
              <a:spcBef>
                <a:spcPts val="1200"/>
              </a:spcBef>
              <a:spcAft>
                <a:spcPts val="1200"/>
              </a:spcAft>
              <a:buNone/>
            </a:pPr>
            <a:r>
              <a:t/>
            </a:r>
            <a:endParaRPr sz="1700">
              <a:solidFill>
                <a:schemeClr val="dk1"/>
              </a:solidFill>
              <a:latin typeface="Times"/>
              <a:ea typeface="Times"/>
              <a:cs typeface="Times"/>
              <a:sym typeface="Time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8" name="Shape 258"/>
        <p:cNvGrpSpPr/>
        <p:nvPr/>
      </p:nvGrpSpPr>
      <p:grpSpPr>
        <a:xfrm>
          <a:off x="0" y="0"/>
          <a:ext cx="0" cy="0"/>
          <a:chOff x="0" y="0"/>
          <a:chExt cx="0" cy="0"/>
        </a:xfrm>
      </p:grpSpPr>
      <p:sp>
        <p:nvSpPr>
          <p:cNvPr id="259" name="Google Shape;25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FEATURE SELECTION</a:t>
            </a:r>
            <a:endParaRPr b="1" sz="3000">
              <a:solidFill>
                <a:schemeClr val="dk1"/>
              </a:solidFill>
              <a:latin typeface="Times New Roman"/>
              <a:ea typeface="Times New Roman"/>
              <a:cs typeface="Times New Roman"/>
              <a:sym typeface="Times New Roman"/>
            </a:endParaRPr>
          </a:p>
        </p:txBody>
      </p:sp>
      <p:sp>
        <p:nvSpPr>
          <p:cNvPr id="260" name="Google Shape;260;p32"/>
          <p:cNvSpPr txBox="1"/>
          <p:nvPr>
            <p:ph idx="1" type="body"/>
          </p:nvPr>
        </p:nvSpPr>
        <p:spPr>
          <a:xfrm>
            <a:off x="1297500" y="121410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500">
                <a:solidFill>
                  <a:schemeClr val="dk1"/>
                </a:solidFill>
                <a:latin typeface="Times New Roman"/>
                <a:ea typeface="Times New Roman"/>
                <a:cs typeface="Times New Roman"/>
                <a:sym typeface="Times New Roman"/>
              </a:rPr>
              <a:t>Why?</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Improves accuracy, reduces redundancy, prevents overfitting.</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GB" sz="1500">
                <a:solidFill>
                  <a:schemeClr val="dk1"/>
                </a:solidFill>
                <a:latin typeface="Times New Roman"/>
                <a:ea typeface="Times New Roman"/>
                <a:cs typeface="Times New Roman"/>
                <a:sym typeface="Times New Roman"/>
              </a:rPr>
              <a:t>Key Features:</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Stock Prices</a:t>
            </a:r>
            <a:r>
              <a:rPr lang="en-GB" sz="1500">
                <a:solidFill>
                  <a:schemeClr val="dk1"/>
                </a:solidFill>
                <a:latin typeface="Times New Roman"/>
                <a:ea typeface="Times New Roman"/>
                <a:cs typeface="Times New Roman"/>
                <a:sym typeface="Times New Roman"/>
              </a:rPr>
              <a:t> (Open, High, Low, Close) – Highly correlated.</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Trading Volume</a:t>
            </a:r>
            <a:r>
              <a:rPr lang="en-GB" sz="1500">
                <a:solidFill>
                  <a:schemeClr val="dk1"/>
                </a:solidFill>
                <a:latin typeface="Times New Roman"/>
                <a:ea typeface="Times New Roman"/>
                <a:cs typeface="Times New Roman"/>
                <a:sym typeface="Times New Roman"/>
              </a:rPr>
              <a:t> – Weak correlation but affects volatility.</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Technical Indicators</a:t>
            </a:r>
            <a:r>
              <a:rPr lang="en-GB" sz="1500">
                <a:solidFill>
                  <a:schemeClr val="dk1"/>
                </a:solidFill>
                <a:latin typeface="Times New Roman"/>
                <a:ea typeface="Times New Roman"/>
                <a:cs typeface="Times New Roman"/>
                <a:sym typeface="Times New Roman"/>
              </a:rPr>
              <a:t> – SMA, EMA, RSI, MACD.</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Market Sentiment</a:t>
            </a:r>
            <a:r>
              <a:rPr lang="en-GB" sz="1500">
                <a:solidFill>
                  <a:schemeClr val="dk1"/>
                </a:solidFill>
                <a:latin typeface="Times New Roman"/>
                <a:ea typeface="Times New Roman"/>
                <a:cs typeface="Times New Roman"/>
                <a:sym typeface="Times New Roman"/>
              </a:rPr>
              <a:t> – News and social media trends.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GB" sz="1500">
                <a:solidFill>
                  <a:schemeClr val="dk1"/>
                </a:solidFill>
                <a:latin typeface="Times New Roman"/>
                <a:ea typeface="Times New Roman"/>
                <a:cs typeface="Times New Roman"/>
                <a:sym typeface="Times New Roman"/>
              </a:rPr>
              <a:t>Approach:</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Correlation Analysis, Feature Importance, PCA.</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64" name="Shape 264"/>
        <p:cNvGrpSpPr/>
        <p:nvPr/>
      </p:nvGrpSpPr>
      <p:grpSpPr>
        <a:xfrm>
          <a:off x="0" y="0"/>
          <a:ext cx="0" cy="0"/>
          <a:chOff x="0" y="0"/>
          <a:chExt cx="0" cy="0"/>
        </a:xfrm>
      </p:grpSpPr>
      <p:sp>
        <p:nvSpPr>
          <p:cNvPr id="265" name="Google Shape;26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GB">
                <a:solidFill>
                  <a:schemeClr val="dk1"/>
                </a:solidFill>
                <a:latin typeface="Times New Roman"/>
                <a:ea typeface="Times New Roman"/>
                <a:cs typeface="Times New Roman"/>
                <a:sym typeface="Times New Roman"/>
              </a:rPr>
              <a:t>CHI-SQUARE TEST &amp; PERMUTATION IMPORTANCE FEATURE</a:t>
            </a:r>
            <a:endParaRPr b="1">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b="1">
              <a:solidFill>
                <a:schemeClr val="dk1"/>
              </a:solidFill>
              <a:latin typeface="Times New Roman"/>
              <a:ea typeface="Times New Roman"/>
              <a:cs typeface="Times New Roman"/>
              <a:sym typeface="Times New Roman"/>
            </a:endParaRPr>
          </a:p>
        </p:txBody>
      </p:sp>
      <p:sp>
        <p:nvSpPr>
          <p:cNvPr id="266" name="Google Shape;266;p33"/>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500">
                <a:solidFill>
                  <a:schemeClr val="dk1"/>
                </a:solidFill>
                <a:latin typeface="Times New Roman"/>
                <a:ea typeface="Times New Roman"/>
                <a:cs typeface="Times New Roman"/>
                <a:sym typeface="Times New Roman"/>
              </a:rPr>
              <a:t>Chi-Square Test</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Purpose:</a:t>
            </a:r>
            <a:r>
              <a:rPr lang="en-GB" sz="1500">
                <a:solidFill>
                  <a:schemeClr val="dk1"/>
                </a:solidFill>
                <a:latin typeface="Times New Roman"/>
                <a:ea typeface="Times New Roman"/>
                <a:cs typeface="Times New Roman"/>
                <a:sym typeface="Times New Roman"/>
              </a:rPr>
              <a:t> Identifies relationships between categorical variables.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Application:</a:t>
            </a:r>
            <a:r>
              <a:rPr lang="en-GB" sz="1500">
                <a:solidFill>
                  <a:schemeClr val="dk1"/>
                </a:solidFill>
                <a:latin typeface="Times New Roman"/>
                <a:ea typeface="Times New Roman"/>
                <a:cs typeface="Times New Roman"/>
                <a:sym typeface="Times New Roman"/>
              </a:rPr>
              <a:t> Analyzes </a:t>
            </a:r>
            <a:r>
              <a:rPr b="1" lang="en-GB" sz="1500">
                <a:solidFill>
                  <a:schemeClr val="dk1"/>
                </a:solidFill>
                <a:latin typeface="Times New Roman"/>
                <a:ea typeface="Times New Roman"/>
                <a:cs typeface="Times New Roman"/>
                <a:sym typeface="Times New Roman"/>
              </a:rPr>
              <a:t>trading volume</a:t>
            </a:r>
            <a:r>
              <a:rPr lang="en-GB" sz="1500">
                <a:solidFill>
                  <a:schemeClr val="dk1"/>
                </a:solidFill>
                <a:latin typeface="Times New Roman"/>
                <a:ea typeface="Times New Roman"/>
                <a:cs typeface="Times New Roman"/>
                <a:sym typeface="Times New Roman"/>
              </a:rPr>
              <a:t> vs. </a:t>
            </a:r>
            <a:r>
              <a:rPr b="1" lang="en-GB" sz="1500">
                <a:solidFill>
                  <a:schemeClr val="dk1"/>
                </a:solidFill>
                <a:latin typeface="Times New Roman"/>
                <a:ea typeface="Times New Roman"/>
                <a:cs typeface="Times New Roman"/>
                <a:sym typeface="Times New Roman"/>
              </a:rPr>
              <a:t>price movement</a:t>
            </a:r>
            <a:r>
              <a:rPr lang="en-GB" sz="1500">
                <a:solidFill>
                  <a:schemeClr val="dk1"/>
                </a:solidFill>
                <a:latin typeface="Times New Roman"/>
                <a:ea typeface="Times New Roman"/>
                <a:cs typeface="Times New Roman"/>
                <a:sym typeface="Times New Roman"/>
              </a:rPr>
              <a:t> and </a:t>
            </a:r>
            <a:r>
              <a:rPr b="1" lang="en-GB" sz="1500">
                <a:solidFill>
                  <a:schemeClr val="dk1"/>
                </a:solidFill>
                <a:latin typeface="Times New Roman"/>
                <a:ea typeface="Times New Roman"/>
                <a:cs typeface="Times New Roman"/>
                <a:sym typeface="Times New Roman"/>
              </a:rPr>
              <a:t>market sentiment</a:t>
            </a:r>
            <a:r>
              <a:rPr lang="en-GB" sz="1500">
                <a:solidFill>
                  <a:schemeClr val="dk1"/>
                </a:solidFill>
                <a:latin typeface="Times New Roman"/>
                <a:ea typeface="Times New Roman"/>
                <a:cs typeface="Times New Roman"/>
                <a:sym typeface="Times New Roman"/>
              </a:rPr>
              <a:t> impact.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Key Insight:</a:t>
            </a:r>
            <a:r>
              <a:rPr lang="en-GB" sz="1500">
                <a:solidFill>
                  <a:schemeClr val="dk1"/>
                </a:solidFill>
                <a:latin typeface="Times New Roman"/>
                <a:ea typeface="Times New Roman"/>
                <a:cs typeface="Times New Roman"/>
                <a:sym typeface="Times New Roman"/>
              </a:rPr>
              <a:t> Low p-value (&lt; 0.05) indicates significant influence on stock prices.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GB" sz="1500">
                <a:solidFill>
                  <a:schemeClr val="dk1"/>
                </a:solidFill>
                <a:latin typeface="Times New Roman"/>
                <a:ea typeface="Times New Roman"/>
                <a:cs typeface="Times New Roman"/>
                <a:sym typeface="Times New Roman"/>
              </a:rPr>
              <a:t>PIF</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Purpose:</a:t>
            </a:r>
            <a:r>
              <a:rPr lang="en-GB" sz="1500">
                <a:solidFill>
                  <a:schemeClr val="dk1"/>
                </a:solidFill>
                <a:latin typeface="Times New Roman"/>
                <a:ea typeface="Times New Roman"/>
                <a:cs typeface="Times New Roman"/>
                <a:sym typeface="Times New Roman"/>
              </a:rPr>
              <a:t> Measures feature impact on model accuracy.</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Application:</a:t>
            </a:r>
            <a:r>
              <a:rPr lang="en-GB" sz="1500">
                <a:solidFill>
                  <a:schemeClr val="dk1"/>
                </a:solidFill>
                <a:latin typeface="Times New Roman"/>
                <a:ea typeface="Times New Roman"/>
                <a:cs typeface="Times New Roman"/>
                <a:sym typeface="Times New Roman"/>
              </a:rPr>
              <a:t> Assessed </a:t>
            </a:r>
            <a:r>
              <a:rPr b="1" lang="en-GB" sz="1500">
                <a:solidFill>
                  <a:schemeClr val="dk1"/>
                </a:solidFill>
                <a:latin typeface="Times New Roman"/>
                <a:ea typeface="Times New Roman"/>
                <a:cs typeface="Times New Roman"/>
                <a:sym typeface="Times New Roman"/>
              </a:rPr>
              <a:t>stock prices, volume, indicators, and sentiment</a:t>
            </a:r>
            <a:r>
              <a:rPr lang="en-GB"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Key Insight:</a:t>
            </a:r>
            <a:r>
              <a:rPr lang="en-GB" sz="1500">
                <a:solidFill>
                  <a:schemeClr val="dk1"/>
                </a:solidFill>
                <a:latin typeface="Times New Roman"/>
                <a:ea typeface="Times New Roman"/>
                <a:cs typeface="Times New Roman"/>
                <a:sym typeface="Times New Roman"/>
              </a:rPr>
              <a:t> Higher importance scores highlight key drivers of predictions.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0" name="Shape 270"/>
        <p:cNvGrpSpPr/>
        <p:nvPr/>
      </p:nvGrpSpPr>
      <p:grpSpPr>
        <a:xfrm>
          <a:off x="0" y="0"/>
          <a:ext cx="0" cy="0"/>
          <a:chOff x="0" y="0"/>
          <a:chExt cx="0" cy="0"/>
        </a:xfrm>
      </p:grpSpPr>
      <p:sp>
        <p:nvSpPr>
          <p:cNvPr id="271" name="Google Shape;271;p34"/>
          <p:cNvSpPr txBox="1"/>
          <p:nvPr>
            <p:ph type="title"/>
          </p:nvPr>
        </p:nvSpPr>
        <p:spPr>
          <a:xfrm>
            <a:off x="1297500" y="347325"/>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GB" sz="3000">
                <a:solidFill>
                  <a:srgbClr val="000000"/>
                </a:solidFill>
                <a:latin typeface="Times"/>
                <a:ea typeface="Times"/>
                <a:cs typeface="Times"/>
                <a:sym typeface="Times"/>
              </a:rPr>
              <a:t>RFE &amp; CORRELATION IN TESLA STOCK PREDICTION</a:t>
            </a:r>
            <a:endParaRPr sz="3000">
              <a:solidFill>
                <a:srgbClr val="000000"/>
              </a:solidFill>
              <a:latin typeface="Times"/>
              <a:ea typeface="Times"/>
              <a:cs typeface="Times"/>
              <a:sym typeface="Times"/>
            </a:endParaRPr>
          </a:p>
          <a:p>
            <a:pPr indent="0" lvl="0" marL="0" rtl="0" algn="ctr">
              <a:spcBef>
                <a:spcPts val="1200"/>
              </a:spcBef>
              <a:spcAft>
                <a:spcPts val="0"/>
              </a:spcAft>
              <a:buNone/>
            </a:pPr>
            <a:r>
              <a:t/>
            </a:r>
            <a:endParaRPr b="1" sz="3000">
              <a:solidFill>
                <a:schemeClr val="dk1"/>
              </a:solidFill>
              <a:latin typeface="Times"/>
              <a:ea typeface="Times"/>
              <a:cs typeface="Times"/>
              <a:sym typeface="Times"/>
            </a:endParaRPr>
          </a:p>
        </p:txBody>
      </p:sp>
      <p:sp>
        <p:nvSpPr>
          <p:cNvPr id="272" name="Google Shape;272;p34"/>
          <p:cNvSpPr txBox="1"/>
          <p:nvPr>
            <p:ph idx="1" type="body"/>
          </p:nvPr>
        </p:nvSpPr>
        <p:spPr>
          <a:xfrm>
            <a:off x="1297500" y="1530675"/>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500">
                <a:solidFill>
                  <a:schemeClr val="dk1"/>
                </a:solidFill>
                <a:latin typeface="Times New Roman"/>
                <a:ea typeface="Times New Roman"/>
                <a:cs typeface="Times New Roman"/>
                <a:sym typeface="Times New Roman"/>
              </a:rPr>
              <a:t>RFE (Recursive Feature Elimination)</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Purpose:</a:t>
            </a:r>
            <a:r>
              <a:rPr lang="en-GB" sz="1500">
                <a:solidFill>
                  <a:schemeClr val="dk1"/>
                </a:solidFill>
                <a:latin typeface="Times New Roman"/>
                <a:ea typeface="Times New Roman"/>
                <a:cs typeface="Times New Roman"/>
                <a:sym typeface="Times New Roman"/>
              </a:rPr>
              <a:t> Selects the most important features by removing the least impactful ones.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Application:</a:t>
            </a:r>
            <a:r>
              <a:rPr lang="en-GB" sz="1500">
                <a:solidFill>
                  <a:schemeClr val="dk1"/>
                </a:solidFill>
                <a:latin typeface="Times New Roman"/>
                <a:ea typeface="Times New Roman"/>
                <a:cs typeface="Times New Roman"/>
                <a:sym typeface="Times New Roman"/>
              </a:rPr>
              <a:t> Identified key predictors from stock prices, trading volume, and indicators.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Key Insight:</a:t>
            </a:r>
            <a:r>
              <a:rPr lang="en-GB" sz="1500">
                <a:solidFill>
                  <a:schemeClr val="dk1"/>
                </a:solidFill>
                <a:latin typeface="Times New Roman"/>
                <a:ea typeface="Times New Roman"/>
                <a:cs typeface="Times New Roman"/>
                <a:sym typeface="Times New Roman"/>
              </a:rPr>
              <a:t> Refines the model by retaining the most influential features.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GB" sz="1500">
                <a:solidFill>
                  <a:schemeClr val="dk1"/>
                </a:solidFill>
                <a:latin typeface="Times New Roman"/>
                <a:ea typeface="Times New Roman"/>
                <a:cs typeface="Times New Roman"/>
                <a:sym typeface="Times New Roman"/>
              </a:rPr>
              <a:t>Correlation</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Purpose:</a:t>
            </a:r>
            <a:r>
              <a:rPr lang="en-GB" sz="1500">
                <a:solidFill>
                  <a:schemeClr val="dk1"/>
                </a:solidFill>
                <a:latin typeface="Times New Roman"/>
                <a:ea typeface="Times New Roman"/>
                <a:cs typeface="Times New Roman"/>
                <a:sym typeface="Times New Roman"/>
              </a:rPr>
              <a:t> Measures relationships between features and stock price.</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Application:</a:t>
            </a:r>
            <a:r>
              <a:rPr lang="en-GB" sz="1500">
                <a:solidFill>
                  <a:schemeClr val="dk1"/>
                </a:solidFill>
                <a:latin typeface="Times New Roman"/>
                <a:ea typeface="Times New Roman"/>
                <a:cs typeface="Times New Roman"/>
                <a:sym typeface="Times New Roman"/>
              </a:rPr>
              <a:t> Analyzed correlations among stock prices, volume, and sentiment.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b="1" lang="en-GB" sz="1500">
                <a:solidFill>
                  <a:schemeClr val="dk1"/>
                </a:solidFill>
                <a:latin typeface="Times New Roman"/>
                <a:ea typeface="Times New Roman"/>
                <a:cs typeface="Times New Roman"/>
                <a:sym typeface="Times New Roman"/>
              </a:rPr>
              <a:t>Key Insight:</a:t>
            </a:r>
            <a:r>
              <a:rPr lang="en-GB" sz="1500">
                <a:solidFill>
                  <a:schemeClr val="dk1"/>
                </a:solidFill>
                <a:latin typeface="Times New Roman"/>
                <a:ea typeface="Times New Roman"/>
                <a:cs typeface="Times New Roman"/>
                <a:sym typeface="Times New Roman"/>
              </a:rPr>
              <a:t> Strong correlations within price features; weak correlation between volume and price.</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6" name="Shape 276"/>
        <p:cNvGrpSpPr/>
        <p:nvPr/>
      </p:nvGrpSpPr>
      <p:grpSpPr>
        <a:xfrm>
          <a:off x="0" y="0"/>
          <a:ext cx="0" cy="0"/>
          <a:chOff x="0" y="0"/>
          <a:chExt cx="0" cy="0"/>
        </a:xfrm>
      </p:grpSpPr>
      <p:sp>
        <p:nvSpPr>
          <p:cNvPr id="277" name="Google Shape;277;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a:ea typeface="Times"/>
                <a:cs typeface="Times"/>
                <a:sym typeface="Times"/>
              </a:rPr>
              <a:t>HYPERPARAMETER TUNING </a:t>
            </a:r>
            <a:endParaRPr b="1" sz="3000">
              <a:solidFill>
                <a:schemeClr val="dk1"/>
              </a:solidFill>
              <a:latin typeface="Times"/>
              <a:ea typeface="Times"/>
              <a:cs typeface="Times"/>
              <a:sym typeface="Times"/>
            </a:endParaRPr>
          </a:p>
        </p:txBody>
      </p:sp>
      <p:sp>
        <p:nvSpPr>
          <p:cNvPr id="278" name="Google Shape;278;p3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1"/>
                </a:solidFill>
                <a:latin typeface="Times"/>
                <a:ea typeface="Times"/>
                <a:cs typeface="Times"/>
                <a:sym typeface="Times"/>
              </a:rPr>
              <a:t>Grid Search:</a:t>
            </a:r>
            <a:r>
              <a:rPr lang="en-GB" sz="1500">
                <a:solidFill>
                  <a:schemeClr val="dk1"/>
                </a:solidFill>
                <a:latin typeface="Times"/>
                <a:ea typeface="Times"/>
                <a:cs typeface="Times"/>
                <a:sym typeface="Times"/>
              </a:rPr>
              <a:t> Exhaustive search over a predefined set of parameters.</a:t>
            </a:r>
            <a:endParaRPr sz="1500">
              <a:solidFill>
                <a:schemeClr val="dk1"/>
              </a:solidFill>
              <a:latin typeface="Times"/>
              <a:ea typeface="Times"/>
              <a:cs typeface="Times"/>
              <a:sym typeface="Times"/>
            </a:endParaRPr>
          </a:p>
          <a:p>
            <a:pPr indent="0" lvl="0" marL="0" rtl="0" algn="l">
              <a:spcBef>
                <a:spcPts val="1200"/>
              </a:spcBef>
              <a:spcAft>
                <a:spcPts val="0"/>
              </a:spcAft>
              <a:buNone/>
            </a:pPr>
            <a:r>
              <a:rPr b="1" lang="en-GB" sz="1500">
                <a:solidFill>
                  <a:schemeClr val="dk1"/>
                </a:solidFill>
                <a:latin typeface="Times"/>
                <a:ea typeface="Times"/>
                <a:cs typeface="Times"/>
                <a:sym typeface="Times"/>
              </a:rPr>
              <a:t>Hyperopt:</a:t>
            </a:r>
            <a:r>
              <a:rPr lang="en-GB" sz="1500">
                <a:solidFill>
                  <a:schemeClr val="dk1"/>
                </a:solidFill>
                <a:latin typeface="Times"/>
                <a:ea typeface="Times"/>
                <a:cs typeface="Times"/>
                <a:sym typeface="Times"/>
              </a:rPr>
              <a:t> Uses Bayesian optimization to find the best hyperparameters efficiently.</a:t>
            </a:r>
            <a:endParaRPr sz="1500">
              <a:solidFill>
                <a:schemeClr val="dk1"/>
              </a:solidFill>
              <a:latin typeface="Times"/>
              <a:ea typeface="Times"/>
              <a:cs typeface="Times"/>
              <a:sym typeface="Times"/>
            </a:endParaRPr>
          </a:p>
          <a:p>
            <a:pPr indent="0" lvl="0" marL="0" rtl="0" algn="l">
              <a:spcBef>
                <a:spcPts val="1200"/>
              </a:spcBef>
              <a:spcAft>
                <a:spcPts val="0"/>
              </a:spcAft>
              <a:buNone/>
            </a:pPr>
            <a:r>
              <a:rPr b="1" lang="en-GB" sz="1500">
                <a:solidFill>
                  <a:schemeClr val="dk1"/>
                </a:solidFill>
                <a:latin typeface="Times"/>
                <a:ea typeface="Times"/>
                <a:cs typeface="Times"/>
                <a:sym typeface="Times"/>
              </a:rPr>
              <a:t>Optuna:</a:t>
            </a:r>
            <a:r>
              <a:rPr lang="en-GB" sz="1500">
                <a:solidFill>
                  <a:schemeClr val="dk1"/>
                </a:solidFill>
                <a:latin typeface="Times"/>
                <a:ea typeface="Times"/>
                <a:cs typeface="Times"/>
                <a:sym typeface="Times"/>
              </a:rPr>
              <a:t> Optimizes hyperparameters using a pruning strategy for faster convergence.</a:t>
            </a:r>
            <a:endParaRPr sz="1500">
              <a:solidFill>
                <a:schemeClr val="dk1"/>
              </a:solidFill>
              <a:latin typeface="Times"/>
              <a:ea typeface="Times"/>
              <a:cs typeface="Times"/>
              <a:sym typeface="Times"/>
            </a:endParaRPr>
          </a:p>
          <a:p>
            <a:pPr indent="0" lvl="0" marL="0" rtl="0" algn="l">
              <a:spcBef>
                <a:spcPts val="1200"/>
              </a:spcBef>
              <a:spcAft>
                <a:spcPts val="0"/>
              </a:spcAft>
              <a:buNone/>
            </a:pPr>
            <a:r>
              <a:rPr b="1" lang="en-GB" sz="1500">
                <a:solidFill>
                  <a:schemeClr val="dk1"/>
                </a:solidFill>
                <a:latin typeface="Times"/>
                <a:ea typeface="Times"/>
                <a:cs typeface="Times"/>
                <a:sym typeface="Times"/>
              </a:rPr>
              <a:t>Bayesian Optimization:</a:t>
            </a:r>
            <a:r>
              <a:rPr lang="en-GB" sz="1500">
                <a:solidFill>
                  <a:schemeClr val="dk1"/>
                </a:solidFill>
                <a:latin typeface="Times"/>
                <a:ea typeface="Times"/>
                <a:cs typeface="Times"/>
                <a:sym typeface="Times"/>
              </a:rPr>
              <a:t> Models the objective function to choose the most promising parameters iteratively.</a:t>
            </a:r>
            <a:endParaRPr sz="1500">
              <a:solidFill>
                <a:schemeClr val="dk1"/>
              </a:solidFill>
              <a:latin typeface="Times"/>
              <a:ea typeface="Times"/>
              <a:cs typeface="Times"/>
              <a:sym typeface="Times"/>
            </a:endParaRPr>
          </a:p>
          <a:p>
            <a:pPr indent="0" lvl="0" marL="0" rtl="0" algn="l">
              <a:spcBef>
                <a:spcPts val="1200"/>
              </a:spcBef>
              <a:spcAft>
                <a:spcPts val="1200"/>
              </a:spcAft>
              <a:buNone/>
            </a:pPr>
            <a:r>
              <a:rPr lang="en-GB" sz="1500">
                <a:solidFill>
                  <a:schemeClr val="dk1"/>
                </a:solidFill>
                <a:latin typeface="Times"/>
                <a:ea typeface="Times"/>
                <a:cs typeface="Times"/>
                <a:sym typeface="Times"/>
              </a:rPr>
              <a:t>After tuning, the accuracy of Logistic Regression, SVC, and XGBoost improved significantly when trained with the best hyperparameters.</a:t>
            </a:r>
            <a:endParaRPr sz="1500">
              <a:solidFill>
                <a:schemeClr val="dk1"/>
              </a:solidFill>
              <a:latin typeface="Times"/>
              <a:ea typeface="Times"/>
              <a:cs typeface="Times"/>
              <a:sym typeface="Time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2" name="Shape 282"/>
        <p:cNvGrpSpPr/>
        <p:nvPr/>
      </p:nvGrpSpPr>
      <p:grpSpPr>
        <a:xfrm>
          <a:off x="0" y="0"/>
          <a:ext cx="0" cy="0"/>
          <a:chOff x="0" y="0"/>
          <a:chExt cx="0" cy="0"/>
        </a:xfrm>
      </p:grpSpPr>
      <p:sp>
        <p:nvSpPr>
          <p:cNvPr id="283" name="Google Shape;283;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solidFill>
                  <a:schemeClr val="dk1"/>
                </a:solidFill>
                <a:latin typeface="Times"/>
                <a:ea typeface="Times"/>
                <a:cs typeface="Times"/>
                <a:sym typeface="Times"/>
              </a:rPr>
              <a:t>MODELS USED </a:t>
            </a:r>
            <a:endParaRPr b="1">
              <a:solidFill>
                <a:schemeClr val="dk1"/>
              </a:solidFill>
              <a:latin typeface="Times"/>
              <a:ea typeface="Times"/>
              <a:cs typeface="Times"/>
              <a:sym typeface="Times"/>
            </a:endParaRPr>
          </a:p>
        </p:txBody>
      </p:sp>
      <p:sp>
        <p:nvSpPr>
          <p:cNvPr id="284" name="Google Shape;284;p36"/>
          <p:cNvSpPr txBox="1"/>
          <p:nvPr>
            <p:ph idx="1" type="body"/>
          </p:nvPr>
        </p:nvSpPr>
        <p:spPr>
          <a:xfrm>
            <a:off x="1297498" y="986239"/>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chemeClr val="dk1"/>
                </a:solidFill>
                <a:latin typeface="Times"/>
                <a:ea typeface="Times"/>
                <a:cs typeface="Times"/>
                <a:sym typeface="Times"/>
              </a:rPr>
              <a:t>Logistic Regression:</a:t>
            </a:r>
            <a:r>
              <a:rPr lang="en-GB" sz="1500">
                <a:solidFill>
                  <a:schemeClr val="dk1"/>
                </a:solidFill>
                <a:latin typeface="Times"/>
                <a:ea typeface="Times"/>
                <a:cs typeface="Times"/>
                <a:sym typeface="Times"/>
              </a:rPr>
              <a:t> Simple, interpretable, good for binary classification, but struggles with non-linear data.</a:t>
            </a:r>
            <a:endParaRPr sz="1500">
              <a:solidFill>
                <a:schemeClr val="dk1"/>
              </a:solidFill>
              <a:latin typeface="Times"/>
              <a:ea typeface="Times"/>
              <a:cs typeface="Times"/>
              <a:sym typeface="Times"/>
            </a:endParaRPr>
          </a:p>
          <a:p>
            <a:pPr indent="0" lvl="0" marL="0" rtl="0" algn="l">
              <a:spcBef>
                <a:spcPts val="1200"/>
              </a:spcBef>
              <a:spcAft>
                <a:spcPts val="0"/>
              </a:spcAft>
              <a:buNone/>
            </a:pPr>
            <a:r>
              <a:rPr b="1" lang="en-GB" sz="1500">
                <a:solidFill>
                  <a:schemeClr val="dk1"/>
                </a:solidFill>
                <a:latin typeface="Times"/>
                <a:ea typeface="Times"/>
                <a:cs typeface="Times"/>
                <a:sym typeface="Times"/>
              </a:rPr>
              <a:t>SVC (Support Vector Classifier):</a:t>
            </a:r>
            <a:r>
              <a:rPr lang="en-GB" sz="1500">
                <a:solidFill>
                  <a:schemeClr val="dk1"/>
                </a:solidFill>
                <a:latin typeface="Times"/>
                <a:ea typeface="Times"/>
                <a:cs typeface="Times"/>
                <a:sym typeface="Times"/>
              </a:rPr>
              <a:t> Finds optimal decision boundary, handles complex patterns, but slow for large datasets.</a:t>
            </a:r>
            <a:endParaRPr sz="1500">
              <a:solidFill>
                <a:schemeClr val="dk1"/>
              </a:solidFill>
              <a:latin typeface="Times"/>
              <a:ea typeface="Times"/>
              <a:cs typeface="Times"/>
              <a:sym typeface="Times"/>
            </a:endParaRPr>
          </a:p>
          <a:p>
            <a:pPr indent="0" lvl="0" marL="0" rtl="0" algn="l">
              <a:spcBef>
                <a:spcPts val="1200"/>
              </a:spcBef>
              <a:spcAft>
                <a:spcPts val="1200"/>
              </a:spcAft>
              <a:buNone/>
            </a:pPr>
            <a:r>
              <a:rPr b="1" lang="en-GB" sz="1500">
                <a:solidFill>
                  <a:schemeClr val="dk1"/>
                </a:solidFill>
                <a:latin typeface="Times"/>
                <a:ea typeface="Times"/>
                <a:cs typeface="Times"/>
                <a:sym typeface="Times"/>
              </a:rPr>
              <a:t>XGBoost:</a:t>
            </a:r>
            <a:r>
              <a:rPr lang="en-GB" sz="1500">
                <a:solidFill>
                  <a:schemeClr val="dk1"/>
                </a:solidFill>
                <a:latin typeface="Times"/>
                <a:ea typeface="Times"/>
                <a:cs typeface="Times"/>
                <a:sym typeface="Times"/>
              </a:rPr>
              <a:t> Fast, accurate, handles missing values, but requires tuning</a:t>
            </a:r>
            <a:endParaRPr sz="1500">
              <a:solidFill>
                <a:schemeClr val="dk1"/>
              </a:solidFill>
              <a:latin typeface="Times"/>
              <a:ea typeface="Times"/>
              <a:cs typeface="Times"/>
              <a:sym typeface="Times"/>
            </a:endParaRPr>
          </a:p>
        </p:txBody>
      </p:sp>
      <p:pic>
        <p:nvPicPr>
          <p:cNvPr id="285" name="Google Shape;285;p36"/>
          <p:cNvPicPr preferRelativeResize="0"/>
          <p:nvPr/>
        </p:nvPicPr>
        <p:blipFill>
          <a:blip r:embed="rId3">
            <a:alphaModFix/>
          </a:blip>
          <a:stretch>
            <a:fillRect/>
          </a:stretch>
        </p:blipFill>
        <p:spPr>
          <a:xfrm>
            <a:off x="2027050" y="2794575"/>
            <a:ext cx="3277675" cy="1847025"/>
          </a:xfrm>
          <a:prstGeom prst="rect">
            <a:avLst/>
          </a:prstGeom>
          <a:noFill/>
          <a:ln>
            <a:noFill/>
          </a:ln>
        </p:spPr>
      </p:pic>
      <p:pic>
        <p:nvPicPr>
          <p:cNvPr id="286" name="Google Shape;286;p36"/>
          <p:cNvPicPr preferRelativeResize="0"/>
          <p:nvPr/>
        </p:nvPicPr>
        <p:blipFill rotWithShape="1">
          <a:blip r:embed="rId4">
            <a:alphaModFix/>
          </a:blip>
          <a:srcRect b="0" l="0" r="0" t="19198"/>
          <a:stretch/>
        </p:blipFill>
        <p:spPr>
          <a:xfrm>
            <a:off x="5862225" y="2935925"/>
            <a:ext cx="2253250" cy="297075"/>
          </a:xfrm>
          <a:prstGeom prst="rect">
            <a:avLst/>
          </a:prstGeom>
          <a:noFill/>
          <a:ln>
            <a:noFill/>
          </a:ln>
        </p:spPr>
      </p:pic>
      <p:pic>
        <p:nvPicPr>
          <p:cNvPr id="287" name="Google Shape;287;p36"/>
          <p:cNvPicPr preferRelativeResize="0"/>
          <p:nvPr/>
        </p:nvPicPr>
        <p:blipFill rotWithShape="1">
          <a:blip r:embed="rId5">
            <a:alphaModFix/>
          </a:blip>
          <a:srcRect b="0" l="0" r="0" t="0"/>
          <a:stretch/>
        </p:blipFill>
        <p:spPr>
          <a:xfrm>
            <a:off x="5508675" y="3440575"/>
            <a:ext cx="2960350" cy="442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1" name="Shape 291"/>
        <p:cNvGrpSpPr/>
        <p:nvPr/>
      </p:nvGrpSpPr>
      <p:grpSpPr>
        <a:xfrm>
          <a:off x="0" y="0"/>
          <a:ext cx="0" cy="0"/>
          <a:chOff x="0" y="0"/>
          <a:chExt cx="0" cy="0"/>
        </a:xfrm>
      </p:grpSpPr>
      <p:sp>
        <p:nvSpPr>
          <p:cNvPr id="292" name="Google Shape;292;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p:txBody>
      </p:sp>
      <p:sp>
        <p:nvSpPr>
          <p:cNvPr id="293" name="Google Shape;293;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4" name="Google Shape;294;p37"/>
          <p:cNvPicPr preferRelativeResize="0"/>
          <p:nvPr/>
        </p:nvPicPr>
        <p:blipFill rotWithShape="1">
          <a:blip r:embed="rId3">
            <a:alphaModFix/>
          </a:blip>
          <a:srcRect b="0" l="596" r="0" t="0"/>
          <a:stretch/>
        </p:blipFill>
        <p:spPr>
          <a:xfrm>
            <a:off x="1143000" y="194100"/>
            <a:ext cx="3760749" cy="2440175"/>
          </a:xfrm>
          <a:prstGeom prst="rect">
            <a:avLst/>
          </a:prstGeom>
          <a:noFill/>
          <a:ln>
            <a:noFill/>
          </a:ln>
        </p:spPr>
      </p:pic>
      <p:pic>
        <p:nvPicPr>
          <p:cNvPr id="295" name="Google Shape;295;p37"/>
          <p:cNvPicPr preferRelativeResize="0"/>
          <p:nvPr/>
        </p:nvPicPr>
        <p:blipFill>
          <a:blip r:embed="rId4">
            <a:alphaModFix/>
          </a:blip>
          <a:stretch>
            <a:fillRect/>
          </a:stretch>
        </p:blipFill>
        <p:spPr>
          <a:xfrm>
            <a:off x="5125974" y="194099"/>
            <a:ext cx="3809700" cy="2440175"/>
          </a:xfrm>
          <a:prstGeom prst="rect">
            <a:avLst/>
          </a:prstGeom>
          <a:noFill/>
          <a:ln>
            <a:noFill/>
          </a:ln>
        </p:spPr>
      </p:pic>
      <p:pic>
        <p:nvPicPr>
          <p:cNvPr id="296" name="Google Shape;296;p37"/>
          <p:cNvPicPr preferRelativeResize="0"/>
          <p:nvPr/>
        </p:nvPicPr>
        <p:blipFill rotWithShape="1">
          <a:blip r:embed="rId3">
            <a:alphaModFix/>
          </a:blip>
          <a:srcRect b="0" l="596" r="0" t="0"/>
          <a:stretch/>
        </p:blipFill>
        <p:spPr>
          <a:xfrm>
            <a:off x="2502350" y="2703325"/>
            <a:ext cx="3760749" cy="2440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0" name="Shape 300"/>
        <p:cNvGrpSpPr/>
        <p:nvPr/>
      </p:nvGrpSpPr>
      <p:grpSpPr>
        <a:xfrm>
          <a:off x="0" y="0"/>
          <a:ext cx="0" cy="0"/>
          <a:chOff x="0" y="0"/>
          <a:chExt cx="0" cy="0"/>
        </a:xfrm>
      </p:grpSpPr>
      <p:sp>
        <p:nvSpPr>
          <p:cNvPr id="301" name="Google Shape;301;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a:ea typeface="Times"/>
                <a:cs typeface="Times"/>
                <a:sym typeface="Times"/>
              </a:rPr>
              <a:t>STREAMLIT DEPLOYMENT</a:t>
            </a:r>
            <a:endParaRPr b="1" sz="3000">
              <a:solidFill>
                <a:schemeClr val="dk1"/>
              </a:solidFill>
              <a:latin typeface="Times"/>
              <a:ea typeface="Times"/>
              <a:cs typeface="Times"/>
              <a:sym typeface="Times"/>
            </a:endParaRPr>
          </a:p>
        </p:txBody>
      </p:sp>
      <p:sp>
        <p:nvSpPr>
          <p:cNvPr id="302" name="Google Shape;302;p38"/>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chemeClr val="dk1"/>
                </a:solidFill>
                <a:latin typeface="Times"/>
                <a:ea typeface="Times"/>
                <a:cs typeface="Times"/>
                <a:sym typeface="Times"/>
              </a:rPr>
              <a:t>Streamlit was used to deploy the app for an interactive user experience.</a:t>
            </a:r>
            <a:endParaRPr sz="1500">
              <a:solidFill>
                <a:schemeClr val="dk1"/>
              </a:solidFill>
              <a:latin typeface="Times"/>
              <a:ea typeface="Times"/>
              <a:cs typeface="Times"/>
              <a:sym typeface="Times"/>
            </a:endParaRPr>
          </a:p>
          <a:p>
            <a:pPr indent="0" lvl="0" marL="0" rtl="0" algn="l">
              <a:spcBef>
                <a:spcPts val="1200"/>
              </a:spcBef>
              <a:spcAft>
                <a:spcPts val="0"/>
              </a:spcAft>
              <a:buNone/>
            </a:pPr>
            <a:r>
              <a:rPr b="1" lang="en-GB" sz="1500">
                <a:solidFill>
                  <a:schemeClr val="dk1"/>
                </a:solidFill>
                <a:latin typeface="Times"/>
                <a:ea typeface="Times"/>
                <a:cs typeface="Times"/>
                <a:sym typeface="Times"/>
              </a:rPr>
              <a:t>Why Streamlit?</a:t>
            </a:r>
            <a:endParaRPr b="1" sz="1500">
              <a:solidFill>
                <a:schemeClr val="dk1"/>
              </a:solidFill>
              <a:latin typeface="Times"/>
              <a:ea typeface="Times"/>
              <a:cs typeface="Times"/>
              <a:sym typeface="Times"/>
            </a:endParaRPr>
          </a:p>
          <a:p>
            <a:pPr indent="0" lvl="0" marL="0" rtl="0" algn="l">
              <a:spcBef>
                <a:spcPts val="1200"/>
              </a:spcBef>
              <a:spcAft>
                <a:spcPts val="0"/>
              </a:spcAft>
              <a:buNone/>
            </a:pPr>
            <a:r>
              <a:rPr b="1" lang="en-GB" sz="1500">
                <a:solidFill>
                  <a:schemeClr val="dk1"/>
                </a:solidFill>
                <a:latin typeface="Times"/>
                <a:ea typeface="Times"/>
                <a:cs typeface="Times"/>
                <a:sym typeface="Times"/>
              </a:rPr>
              <a:t>Easy &amp; Fast: </a:t>
            </a:r>
            <a:r>
              <a:rPr lang="en-GB" sz="1500">
                <a:solidFill>
                  <a:schemeClr val="dk1"/>
                </a:solidFill>
                <a:latin typeface="Times"/>
                <a:ea typeface="Times"/>
                <a:cs typeface="Times"/>
                <a:sym typeface="Times"/>
              </a:rPr>
              <a:t>Turns Python scripts into web apps quickly.</a:t>
            </a:r>
            <a:endParaRPr sz="1500">
              <a:solidFill>
                <a:schemeClr val="dk1"/>
              </a:solidFill>
              <a:latin typeface="Times"/>
              <a:ea typeface="Times"/>
              <a:cs typeface="Times"/>
              <a:sym typeface="Times"/>
            </a:endParaRPr>
          </a:p>
          <a:p>
            <a:pPr indent="0" lvl="0" marL="0" rtl="0" algn="l">
              <a:spcBef>
                <a:spcPts val="1200"/>
              </a:spcBef>
              <a:spcAft>
                <a:spcPts val="0"/>
              </a:spcAft>
              <a:buNone/>
            </a:pPr>
            <a:r>
              <a:rPr b="1" lang="en-GB" sz="1500">
                <a:solidFill>
                  <a:schemeClr val="dk1"/>
                </a:solidFill>
                <a:latin typeface="Times"/>
                <a:ea typeface="Times"/>
                <a:cs typeface="Times"/>
                <a:sym typeface="Times"/>
              </a:rPr>
              <a:t>Interactive UI:</a:t>
            </a:r>
            <a:r>
              <a:rPr lang="en-GB" sz="1500">
                <a:solidFill>
                  <a:schemeClr val="dk1"/>
                </a:solidFill>
                <a:latin typeface="Times"/>
                <a:ea typeface="Times"/>
                <a:cs typeface="Times"/>
                <a:sym typeface="Times"/>
              </a:rPr>
              <a:t> Supports widgets for real-time updates.</a:t>
            </a:r>
            <a:endParaRPr sz="1500">
              <a:solidFill>
                <a:schemeClr val="dk1"/>
              </a:solidFill>
              <a:latin typeface="Times"/>
              <a:ea typeface="Times"/>
              <a:cs typeface="Times"/>
              <a:sym typeface="Times"/>
            </a:endParaRPr>
          </a:p>
          <a:p>
            <a:pPr indent="0" lvl="0" marL="0" rtl="0" algn="l">
              <a:spcBef>
                <a:spcPts val="1200"/>
              </a:spcBef>
              <a:spcAft>
                <a:spcPts val="0"/>
              </a:spcAft>
              <a:buNone/>
            </a:pPr>
            <a:r>
              <a:rPr b="1" lang="en-GB" sz="1500">
                <a:solidFill>
                  <a:schemeClr val="dk1"/>
                </a:solidFill>
                <a:latin typeface="Times"/>
                <a:ea typeface="Times"/>
                <a:cs typeface="Times"/>
                <a:sym typeface="Times"/>
              </a:rPr>
              <a:t>Seamless Integration:</a:t>
            </a:r>
            <a:r>
              <a:rPr lang="en-GB" sz="1500">
                <a:solidFill>
                  <a:schemeClr val="dk1"/>
                </a:solidFill>
                <a:latin typeface="Times"/>
                <a:ea typeface="Times"/>
                <a:cs typeface="Times"/>
                <a:sym typeface="Times"/>
              </a:rPr>
              <a:t> Works well with ML models and visualizations.</a:t>
            </a:r>
            <a:endParaRPr sz="1500">
              <a:solidFill>
                <a:schemeClr val="dk1"/>
              </a:solidFill>
              <a:latin typeface="Times"/>
              <a:ea typeface="Times"/>
              <a:cs typeface="Times"/>
              <a:sym typeface="Times"/>
            </a:endParaRPr>
          </a:p>
          <a:p>
            <a:pPr indent="0" lvl="0" marL="0" rtl="0" algn="l">
              <a:spcBef>
                <a:spcPts val="1200"/>
              </a:spcBef>
              <a:spcAft>
                <a:spcPts val="1200"/>
              </a:spcAft>
              <a:buNone/>
            </a:pPr>
            <a:r>
              <a:rPr lang="en-GB" sz="1500">
                <a:solidFill>
                  <a:schemeClr val="dk1"/>
                </a:solidFill>
                <a:latin typeface="Times"/>
                <a:ea typeface="Times"/>
                <a:cs typeface="Times"/>
                <a:sym typeface="Times"/>
              </a:rPr>
              <a:t>Our models are now live, allowing real-time predictions.</a:t>
            </a:r>
            <a:endParaRPr sz="1500">
              <a:solidFill>
                <a:schemeClr val="dk1"/>
              </a:solidFill>
              <a:latin typeface="Times"/>
              <a:ea typeface="Times"/>
              <a:cs typeface="Times"/>
              <a:sym typeface="Time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6" name="Shape 306"/>
        <p:cNvGrpSpPr/>
        <p:nvPr/>
      </p:nvGrpSpPr>
      <p:grpSpPr>
        <a:xfrm>
          <a:off x="0" y="0"/>
          <a:ext cx="0" cy="0"/>
          <a:chOff x="0" y="0"/>
          <a:chExt cx="0" cy="0"/>
        </a:xfrm>
      </p:grpSpPr>
      <p:sp>
        <p:nvSpPr>
          <p:cNvPr id="307" name="Google Shape;307;p39"/>
          <p:cNvSpPr txBox="1"/>
          <p:nvPr>
            <p:ph type="title"/>
          </p:nvPr>
        </p:nvSpPr>
        <p:spPr>
          <a:xfrm>
            <a:off x="1269650" y="1988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a:ea typeface="Times"/>
                <a:cs typeface="Times"/>
                <a:sym typeface="Times"/>
              </a:rPr>
              <a:t>KEY </a:t>
            </a:r>
            <a:r>
              <a:rPr b="1" lang="en-GB" sz="3000">
                <a:solidFill>
                  <a:schemeClr val="dk1"/>
                </a:solidFill>
                <a:latin typeface="Times"/>
                <a:ea typeface="Times"/>
                <a:cs typeface="Times"/>
                <a:sym typeface="Times"/>
              </a:rPr>
              <a:t>TAKEAWAYS</a:t>
            </a:r>
            <a:endParaRPr b="1" sz="3000">
              <a:solidFill>
                <a:schemeClr val="dk1"/>
              </a:solidFill>
              <a:latin typeface="Times"/>
              <a:ea typeface="Times"/>
              <a:cs typeface="Times"/>
              <a:sym typeface="Times"/>
            </a:endParaRPr>
          </a:p>
        </p:txBody>
      </p:sp>
      <p:sp>
        <p:nvSpPr>
          <p:cNvPr id="308" name="Google Shape;308;p39"/>
          <p:cNvSpPr txBox="1"/>
          <p:nvPr>
            <p:ph idx="1" type="body"/>
          </p:nvPr>
        </p:nvSpPr>
        <p:spPr>
          <a:xfrm>
            <a:off x="1096575" y="698375"/>
            <a:ext cx="7854600" cy="351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400">
                <a:solidFill>
                  <a:srgbClr val="000000"/>
                </a:solidFill>
                <a:latin typeface="Times"/>
                <a:ea typeface="Times"/>
                <a:cs typeface="Times"/>
                <a:sym typeface="Times"/>
              </a:rPr>
              <a:t>Dataset &amp; EDA:</a:t>
            </a:r>
            <a:endParaRPr b="1" sz="1400">
              <a:solidFill>
                <a:srgbClr val="000000"/>
              </a:solidFill>
              <a:latin typeface="Times"/>
              <a:ea typeface="Times"/>
              <a:cs typeface="Times"/>
              <a:sym typeface="Times"/>
            </a:endParaRPr>
          </a:p>
          <a:p>
            <a:pPr indent="-317500" lvl="0" marL="457200" rtl="0" algn="l">
              <a:lnSpc>
                <a:spcPct val="100000"/>
              </a:lnSpc>
              <a:spcBef>
                <a:spcPts val="1200"/>
              </a:spcBef>
              <a:spcAft>
                <a:spcPts val="0"/>
              </a:spcAft>
              <a:buClr>
                <a:srgbClr val="000000"/>
              </a:buClr>
              <a:buSzPts val="1400"/>
              <a:buFont typeface="Times"/>
              <a:buChar char="●"/>
            </a:pPr>
            <a:r>
              <a:rPr lang="en-GB" sz="1400">
                <a:solidFill>
                  <a:srgbClr val="000000"/>
                </a:solidFill>
                <a:latin typeface="Times"/>
                <a:ea typeface="Times"/>
                <a:cs typeface="Times"/>
                <a:sym typeface="Times"/>
              </a:rPr>
              <a:t>Data from 2010-2017 (1692 trading days, 7 features).</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GB" sz="1400">
                <a:solidFill>
                  <a:srgbClr val="000000"/>
                </a:solidFill>
                <a:latin typeface="Times"/>
                <a:ea typeface="Times"/>
                <a:cs typeface="Times"/>
                <a:sym typeface="Times"/>
              </a:rPr>
              <a:t>Exploratory analysis revealed strong correlations among price features, right-skewed trading volume, and evolving volatility trends.</a:t>
            </a:r>
            <a:endParaRPr sz="1400">
              <a:solidFill>
                <a:srgbClr val="000000"/>
              </a:solidFill>
              <a:latin typeface="Times"/>
              <a:ea typeface="Times"/>
              <a:cs typeface="Times"/>
              <a:sym typeface="Times"/>
            </a:endParaRPr>
          </a:p>
          <a:p>
            <a:pPr indent="0" lvl="0" marL="0" rtl="0" algn="l">
              <a:lnSpc>
                <a:spcPct val="100000"/>
              </a:lnSpc>
              <a:spcBef>
                <a:spcPts val="1200"/>
              </a:spcBef>
              <a:spcAft>
                <a:spcPts val="0"/>
              </a:spcAft>
              <a:buNone/>
            </a:pPr>
            <a:r>
              <a:rPr b="1" lang="en-GB" sz="1400">
                <a:solidFill>
                  <a:srgbClr val="000000"/>
                </a:solidFill>
                <a:latin typeface="Times"/>
                <a:ea typeface="Times"/>
                <a:cs typeface="Times"/>
                <a:sym typeface="Times"/>
              </a:rPr>
              <a:t>Feature Engineering:</a:t>
            </a:r>
            <a:endParaRPr b="1" sz="1400">
              <a:solidFill>
                <a:srgbClr val="000000"/>
              </a:solidFill>
              <a:latin typeface="Times"/>
              <a:ea typeface="Times"/>
              <a:cs typeface="Times"/>
              <a:sym typeface="Times"/>
            </a:endParaRPr>
          </a:p>
          <a:p>
            <a:pPr indent="-317500" lvl="0" marL="457200" rtl="0" algn="l">
              <a:lnSpc>
                <a:spcPct val="100000"/>
              </a:lnSpc>
              <a:spcBef>
                <a:spcPts val="1200"/>
              </a:spcBef>
              <a:spcAft>
                <a:spcPts val="0"/>
              </a:spcAft>
              <a:buClr>
                <a:srgbClr val="000000"/>
              </a:buClr>
              <a:buSzPts val="1400"/>
              <a:buFont typeface="Times"/>
              <a:buChar char="●"/>
            </a:pPr>
            <a:r>
              <a:rPr lang="en-GB" sz="1400">
                <a:solidFill>
                  <a:srgbClr val="000000"/>
                </a:solidFill>
                <a:latin typeface="Times"/>
                <a:ea typeface="Times"/>
                <a:cs typeface="Times"/>
                <a:sym typeface="Times"/>
              </a:rPr>
              <a:t>Created new features (e.g., Open_Close_Spread, Daily_Return, High_Low_Spread, Quater_End_Flag).</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GB" sz="1400">
                <a:solidFill>
                  <a:srgbClr val="000000"/>
                </a:solidFill>
                <a:latin typeface="Times"/>
                <a:ea typeface="Times"/>
                <a:cs typeface="Times"/>
                <a:sym typeface="Times"/>
              </a:rPr>
              <a:t>Applied label encoding, PCA (capturing 96% variance in 2 components), and RFE for key feature selection.</a:t>
            </a:r>
            <a:endParaRPr sz="1400">
              <a:solidFill>
                <a:srgbClr val="000000"/>
              </a:solidFill>
              <a:latin typeface="Times"/>
              <a:ea typeface="Times"/>
              <a:cs typeface="Times"/>
              <a:sym typeface="Times"/>
            </a:endParaRPr>
          </a:p>
          <a:p>
            <a:pPr indent="0" lvl="0" marL="0" rtl="0" algn="l">
              <a:lnSpc>
                <a:spcPct val="100000"/>
              </a:lnSpc>
              <a:spcBef>
                <a:spcPts val="1200"/>
              </a:spcBef>
              <a:spcAft>
                <a:spcPts val="0"/>
              </a:spcAft>
              <a:buNone/>
            </a:pPr>
            <a:r>
              <a:rPr b="1" lang="en-GB" sz="1400">
                <a:solidFill>
                  <a:srgbClr val="000000"/>
                </a:solidFill>
                <a:latin typeface="Times"/>
                <a:ea typeface="Times"/>
                <a:cs typeface="Times"/>
                <a:sym typeface="Times"/>
              </a:rPr>
              <a:t>Modeling &amp; Tuning:</a:t>
            </a:r>
            <a:endParaRPr b="1" sz="1400">
              <a:solidFill>
                <a:srgbClr val="000000"/>
              </a:solidFill>
              <a:latin typeface="Times"/>
              <a:ea typeface="Times"/>
              <a:cs typeface="Times"/>
              <a:sym typeface="Times"/>
            </a:endParaRPr>
          </a:p>
          <a:p>
            <a:pPr indent="-317500" lvl="0" marL="457200" rtl="0" algn="l">
              <a:lnSpc>
                <a:spcPct val="100000"/>
              </a:lnSpc>
              <a:spcBef>
                <a:spcPts val="1200"/>
              </a:spcBef>
              <a:spcAft>
                <a:spcPts val="0"/>
              </a:spcAft>
              <a:buClr>
                <a:srgbClr val="000000"/>
              </a:buClr>
              <a:buSzPts val="1400"/>
              <a:buFont typeface="Times"/>
              <a:buChar char="●"/>
            </a:pPr>
            <a:r>
              <a:rPr lang="en-GB" sz="1400">
                <a:solidFill>
                  <a:srgbClr val="000000"/>
                </a:solidFill>
                <a:latin typeface="Times"/>
                <a:ea typeface="Times"/>
                <a:cs typeface="Times"/>
                <a:sym typeface="Times"/>
              </a:rPr>
              <a:t>Compared Logistic Regression, SVC, and XGBoost.</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GB" sz="1400">
                <a:solidFill>
                  <a:srgbClr val="000000"/>
                </a:solidFill>
                <a:latin typeface="Times"/>
                <a:ea typeface="Times"/>
                <a:cs typeface="Times"/>
                <a:sym typeface="Times"/>
              </a:rPr>
              <a:t>Hyperparameter tuning (Grid Search, Bayesian Optimization, etc.) significantly improved model accuracy.</a:t>
            </a:r>
            <a:endParaRPr sz="1400">
              <a:solidFill>
                <a:srgbClr val="000000"/>
              </a:solidFill>
              <a:latin typeface="Times"/>
              <a:ea typeface="Times"/>
              <a:cs typeface="Times"/>
              <a:sym typeface="Times"/>
            </a:endParaRPr>
          </a:p>
          <a:p>
            <a:pPr indent="0" lvl="0" marL="0" rtl="0" algn="l">
              <a:lnSpc>
                <a:spcPct val="100000"/>
              </a:lnSpc>
              <a:spcBef>
                <a:spcPts val="1200"/>
              </a:spcBef>
              <a:spcAft>
                <a:spcPts val="0"/>
              </a:spcAft>
              <a:buNone/>
            </a:pPr>
            <a:r>
              <a:rPr b="1" lang="en-GB" sz="1400">
                <a:solidFill>
                  <a:srgbClr val="000000"/>
                </a:solidFill>
                <a:latin typeface="Times"/>
                <a:ea typeface="Times"/>
                <a:cs typeface="Times"/>
                <a:sym typeface="Times"/>
              </a:rPr>
              <a:t>Deployment:</a:t>
            </a:r>
            <a:br>
              <a:rPr b="1" lang="en-GB" sz="1400">
                <a:solidFill>
                  <a:srgbClr val="000000"/>
                </a:solidFill>
                <a:latin typeface="Times"/>
                <a:ea typeface="Times"/>
                <a:cs typeface="Times"/>
                <a:sym typeface="Times"/>
              </a:rPr>
            </a:br>
            <a:r>
              <a:rPr lang="en-GB" sz="1400">
                <a:solidFill>
                  <a:srgbClr val="000000"/>
                </a:solidFill>
                <a:latin typeface="Times"/>
                <a:ea typeface="Times"/>
                <a:cs typeface="Times"/>
                <a:sym typeface="Times"/>
              </a:rPr>
              <a:t>Interactive prediction app built with Streamlit for real-time user engagement.</a:t>
            </a:r>
            <a:endParaRPr sz="1400">
              <a:solidFill>
                <a:srgbClr val="000000"/>
              </a:solidFill>
              <a:latin typeface="Times"/>
              <a:ea typeface="Times"/>
              <a:cs typeface="Times"/>
              <a:sym typeface="Times"/>
            </a:endParaRPr>
          </a:p>
          <a:p>
            <a:pPr indent="0" lvl="0" marL="0" rtl="0" algn="l">
              <a:lnSpc>
                <a:spcPct val="100000"/>
              </a:lnSpc>
              <a:spcBef>
                <a:spcPts val="0"/>
              </a:spcBef>
              <a:spcAft>
                <a:spcPts val="1200"/>
              </a:spcAft>
              <a:buNone/>
            </a:pPr>
            <a:r>
              <a:t/>
            </a:r>
            <a:endParaRPr b="1" sz="1400">
              <a:solidFill>
                <a:srgbClr val="000000"/>
              </a:solidFill>
              <a:latin typeface="Times"/>
              <a:ea typeface="Times"/>
              <a:cs typeface="Times"/>
              <a:sym typeface="Time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2" name="Shape 312"/>
        <p:cNvGrpSpPr/>
        <p:nvPr/>
      </p:nvGrpSpPr>
      <p:grpSpPr>
        <a:xfrm>
          <a:off x="0" y="0"/>
          <a:ext cx="0" cy="0"/>
          <a:chOff x="0" y="0"/>
          <a:chExt cx="0" cy="0"/>
        </a:xfrm>
      </p:grpSpPr>
      <p:sp>
        <p:nvSpPr>
          <p:cNvPr id="313" name="Google Shape;313;p40"/>
          <p:cNvSpPr txBox="1"/>
          <p:nvPr>
            <p:ph type="title"/>
          </p:nvPr>
        </p:nvSpPr>
        <p:spPr>
          <a:xfrm>
            <a:off x="916700" y="1885875"/>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000">
                <a:solidFill>
                  <a:schemeClr val="dk1"/>
                </a:solidFill>
                <a:latin typeface="Times"/>
                <a:ea typeface="Times"/>
                <a:cs typeface="Times"/>
                <a:sym typeface="Times"/>
              </a:rPr>
              <a:t>THANK YOU </a:t>
            </a:r>
            <a:endParaRPr b="1" sz="3000">
              <a:solidFill>
                <a:schemeClr val="dk1"/>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a:ea typeface="Times"/>
                <a:cs typeface="Times"/>
                <a:sym typeface="Times"/>
              </a:rPr>
              <a:t>ABOUT THE DATASET USED </a:t>
            </a:r>
            <a:endParaRPr b="1" sz="3000">
              <a:solidFill>
                <a:schemeClr val="dk1"/>
              </a:solidFill>
              <a:latin typeface="Times"/>
              <a:ea typeface="Times"/>
              <a:cs typeface="Times"/>
              <a:sym typeface="Times"/>
            </a:endParaRPr>
          </a:p>
        </p:txBody>
      </p:sp>
      <p:sp>
        <p:nvSpPr>
          <p:cNvPr id="147" name="Google Shape;147;p15"/>
          <p:cNvSpPr txBox="1"/>
          <p:nvPr>
            <p:ph idx="1" type="body"/>
          </p:nvPr>
        </p:nvSpPr>
        <p:spPr>
          <a:xfrm>
            <a:off x="1297500" y="1189650"/>
            <a:ext cx="7038900" cy="3289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700">
                <a:solidFill>
                  <a:schemeClr val="dk1"/>
                </a:solidFill>
                <a:latin typeface="Times"/>
                <a:ea typeface="Times"/>
                <a:cs typeface="Times"/>
                <a:sym typeface="Times"/>
              </a:rPr>
              <a:t>With the Tesla stock price dataset containing features like </a:t>
            </a:r>
            <a:r>
              <a:rPr b="1" lang="en-GB" sz="1700">
                <a:solidFill>
                  <a:schemeClr val="dk1"/>
                </a:solidFill>
                <a:latin typeface="Times"/>
                <a:ea typeface="Times"/>
                <a:cs typeface="Times"/>
                <a:sym typeface="Times"/>
              </a:rPr>
              <a:t>high</a:t>
            </a:r>
            <a:r>
              <a:rPr lang="en-GB" sz="1700">
                <a:solidFill>
                  <a:schemeClr val="dk1"/>
                </a:solidFill>
                <a:latin typeface="Times"/>
                <a:ea typeface="Times"/>
                <a:cs typeface="Times"/>
                <a:sym typeface="Times"/>
              </a:rPr>
              <a:t>, </a:t>
            </a:r>
            <a:r>
              <a:rPr b="1" lang="en-GB" sz="1700">
                <a:solidFill>
                  <a:schemeClr val="dk1"/>
                </a:solidFill>
                <a:latin typeface="Times"/>
                <a:ea typeface="Times"/>
                <a:cs typeface="Times"/>
                <a:sym typeface="Times"/>
              </a:rPr>
              <a:t>low</a:t>
            </a:r>
            <a:r>
              <a:rPr lang="en-GB" sz="1700">
                <a:solidFill>
                  <a:schemeClr val="dk1"/>
                </a:solidFill>
                <a:latin typeface="Times"/>
                <a:ea typeface="Times"/>
                <a:cs typeface="Times"/>
                <a:sym typeface="Times"/>
              </a:rPr>
              <a:t>, </a:t>
            </a:r>
            <a:r>
              <a:rPr b="1" lang="en-GB" sz="1700">
                <a:solidFill>
                  <a:schemeClr val="dk1"/>
                </a:solidFill>
                <a:latin typeface="Times"/>
                <a:ea typeface="Times"/>
                <a:cs typeface="Times"/>
                <a:sym typeface="Times"/>
              </a:rPr>
              <a:t>open</a:t>
            </a:r>
            <a:r>
              <a:rPr lang="en-GB" sz="1700">
                <a:solidFill>
                  <a:schemeClr val="dk1"/>
                </a:solidFill>
                <a:latin typeface="Times"/>
                <a:ea typeface="Times"/>
                <a:cs typeface="Times"/>
                <a:sym typeface="Times"/>
              </a:rPr>
              <a:t>, </a:t>
            </a:r>
            <a:r>
              <a:rPr b="1" lang="en-GB" sz="1700">
                <a:solidFill>
                  <a:schemeClr val="dk1"/>
                </a:solidFill>
                <a:latin typeface="Times"/>
                <a:ea typeface="Times"/>
                <a:cs typeface="Times"/>
                <a:sym typeface="Times"/>
              </a:rPr>
              <a:t>close</a:t>
            </a:r>
            <a:r>
              <a:rPr lang="en-GB" sz="1700">
                <a:solidFill>
                  <a:schemeClr val="dk1"/>
                </a:solidFill>
                <a:latin typeface="Times"/>
                <a:ea typeface="Times"/>
                <a:cs typeface="Times"/>
                <a:sym typeface="Times"/>
              </a:rPr>
              <a:t>, and </a:t>
            </a:r>
            <a:r>
              <a:rPr b="1" lang="en-GB" sz="1700">
                <a:solidFill>
                  <a:schemeClr val="dk1"/>
                </a:solidFill>
                <a:latin typeface="Times"/>
                <a:ea typeface="Times"/>
                <a:cs typeface="Times"/>
                <a:sym typeface="Times"/>
              </a:rPr>
              <a:t>volume</a:t>
            </a:r>
            <a:r>
              <a:rPr lang="en-GB" sz="1700">
                <a:solidFill>
                  <a:schemeClr val="dk1"/>
                </a:solidFill>
                <a:latin typeface="Times"/>
                <a:ea typeface="Times"/>
                <a:cs typeface="Times"/>
                <a:sym typeface="Times"/>
              </a:rPr>
              <a:t> from 2010 to 2017, the task is to use these historical market indicators to predict if the stock price will increase the next day. This dataset provides valuable information about Tesla's price trends and trading volumes, which can be used to train machine learning models for classifying future price movements.</a:t>
            </a:r>
            <a:endParaRPr sz="1700">
              <a:solidFill>
                <a:schemeClr val="dk1"/>
              </a:solidFill>
              <a:latin typeface="Times"/>
              <a:ea typeface="Times"/>
              <a:cs typeface="Times"/>
              <a:sym typeface="Times"/>
            </a:endParaRPr>
          </a:p>
        </p:txBody>
      </p:sp>
      <p:sp>
        <p:nvSpPr>
          <p:cNvPr id="148" name="Google Shape;148;p15"/>
          <p:cNvSpPr txBox="1"/>
          <p:nvPr/>
        </p:nvSpPr>
        <p:spPr>
          <a:xfrm>
            <a:off x="5333175" y="3717600"/>
            <a:ext cx="3838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dk1"/>
                </a:solidFill>
                <a:latin typeface="Times"/>
                <a:ea typeface="Times"/>
                <a:cs typeface="Times"/>
                <a:sym typeface="Times"/>
              </a:rPr>
              <a:t>DATA LOADING AND CLEANING </a:t>
            </a:r>
            <a:endParaRPr b="1" sz="3000">
              <a:solidFill>
                <a:schemeClr val="dk1"/>
              </a:solidFill>
              <a:latin typeface="Times"/>
              <a:ea typeface="Times"/>
              <a:cs typeface="Times"/>
              <a:sym typeface="Times"/>
            </a:endParaRPr>
          </a:p>
        </p:txBody>
      </p:sp>
      <p:sp>
        <p:nvSpPr>
          <p:cNvPr id="154" name="Google Shape;154;p16"/>
          <p:cNvSpPr txBox="1"/>
          <p:nvPr>
            <p:ph idx="1" type="body"/>
          </p:nvPr>
        </p:nvSpPr>
        <p:spPr>
          <a:xfrm>
            <a:off x="1297500" y="1205726"/>
            <a:ext cx="7038900" cy="24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dk1"/>
                </a:solidFill>
                <a:latin typeface="Times"/>
                <a:ea typeface="Times"/>
                <a:cs typeface="Times"/>
                <a:sym typeface="Times"/>
              </a:rPr>
              <a:t>No Missing Values</a:t>
            </a:r>
            <a:endParaRPr b="1" sz="1700">
              <a:solidFill>
                <a:schemeClr val="dk1"/>
              </a:solidFill>
              <a:latin typeface="Times"/>
              <a:ea typeface="Times"/>
              <a:cs typeface="Times"/>
              <a:sym typeface="Times"/>
            </a:endParaRPr>
          </a:p>
          <a:p>
            <a:pPr indent="-336550" lvl="0" marL="457200" rtl="0" algn="l">
              <a:spcBef>
                <a:spcPts val="1200"/>
              </a:spcBef>
              <a:spcAft>
                <a:spcPts val="0"/>
              </a:spcAft>
              <a:buClr>
                <a:schemeClr val="dk1"/>
              </a:buClr>
              <a:buSzPts val="1700"/>
              <a:buFont typeface="Times"/>
              <a:buChar char="●"/>
            </a:pPr>
            <a:r>
              <a:rPr lang="en-GB" sz="1700">
                <a:solidFill>
                  <a:schemeClr val="dk1"/>
                </a:solidFill>
                <a:latin typeface="Times"/>
                <a:ea typeface="Times"/>
                <a:cs typeface="Times"/>
                <a:sym typeface="Times"/>
              </a:rPr>
              <a:t>Every feature has complete data, ensuring a clean dataset for analysis.</a:t>
            </a:r>
            <a:endParaRPr sz="1700">
              <a:solidFill>
                <a:schemeClr val="dk1"/>
              </a:solidFill>
              <a:latin typeface="Times"/>
              <a:ea typeface="Times"/>
              <a:cs typeface="Times"/>
              <a:sym typeface="Times"/>
            </a:endParaRPr>
          </a:p>
          <a:p>
            <a:pPr indent="0" lvl="0" marL="0" rtl="0" algn="l">
              <a:spcBef>
                <a:spcPts val="1200"/>
              </a:spcBef>
              <a:spcAft>
                <a:spcPts val="0"/>
              </a:spcAft>
              <a:buNone/>
            </a:pPr>
            <a:r>
              <a:rPr b="1" lang="en-GB" sz="1700">
                <a:solidFill>
                  <a:schemeClr val="dk1"/>
                </a:solidFill>
                <a:latin typeface="Times"/>
                <a:ea typeface="Times"/>
                <a:cs typeface="Times"/>
                <a:sym typeface="Times"/>
              </a:rPr>
              <a:t>Dataset Shape: (1692, 7)</a:t>
            </a:r>
            <a:endParaRPr b="1" sz="1700">
              <a:solidFill>
                <a:schemeClr val="dk1"/>
              </a:solidFill>
              <a:latin typeface="Times"/>
              <a:ea typeface="Times"/>
              <a:cs typeface="Times"/>
              <a:sym typeface="Times"/>
            </a:endParaRPr>
          </a:p>
          <a:p>
            <a:pPr indent="-336550" lvl="0" marL="457200" rtl="0" algn="l">
              <a:spcBef>
                <a:spcPts val="1200"/>
              </a:spcBef>
              <a:spcAft>
                <a:spcPts val="0"/>
              </a:spcAft>
              <a:buClr>
                <a:schemeClr val="dk1"/>
              </a:buClr>
              <a:buSzPts val="1700"/>
              <a:buFont typeface="Arial"/>
              <a:buChar char="●"/>
            </a:pPr>
            <a:r>
              <a:rPr lang="en-GB" sz="1700">
                <a:solidFill>
                  <a:schemeClr val="dk1"/>
                </a:solidFill>
                <a:latin typeface="Times"/>
                <a:ea typeface="Times"/>
                <a:cs typeface="Times"/>
                <a:sym typeface="Times"/>
              </a:rPr>
              <a:t>There are </a:t>
            </a:r>
            <a:r>
              <a:rPr b="1" lang="en-GB" sz="1700">
                <a:solidFill>
                  <a:schemeClr val="dk1"/>
                </a:solidFill>
                <a:latin typeface="Times"/>
                <a:ea typeface="Times"/>
                <a:cs typeface="Times"/>
                <a:sym typeface="Times"/>
              </a:rPr>
              <a:t>1692 rows (trading days)</a:t>
            </a:r>
            <a:r>
              <a:rPr lang="en-GB" sz="1700">
                <a:solidFill>
                  <a:schemeClr val="dk1"/>
                </a:solidFill>
                <a:latin typeface="Times"/>
                <a:ea typeface="Times"/>
                <a:cs typeface="Times"/>
                <a:sym typeface="Times"/>
              </a:rPr>
              <a:t> and </a:t>
            </a:r>
            <a:r>
              <a:rPr b="1" lang="en-GB" sz="1700">
                <a:solidFill>
                  <a:schemeClr val="dk1"/>
                </a:solidFill>
                <a:latin typeface="Times"/>
                <a:ea typeface="Times"/>
                <a:cs typeface="Times"/>
                <a:sym typeface="Times"/>
              </a:rPr>
              <a:t>7 columns (features)</a:t>
            </a:r>
            <a:r>
              <a:rPr lang="en-GB" sz="1700">
                <a:solidFill>
                  <a:schemeClr val="dk1"/>
                </a:solidFill>
                <a:latin typeface="Times"/>
                <a:ea typeface="Times"/>
                <a:cs typeface="Times"/>
                <a:sym typeface="Times"/>
              </a:rPr>
              <a:t>, indicating a decent amount of historical stock data.</a:t>
            </a:r>
            <a:endParaRPr sz="1700">
              <a:solidFill>
                <a:schemeClr val="dk1"/>
              </a:solidFill>
              <a:latin typeface="Times"/>
              <a:ea typeface="Times"/>
              <a:cs typeface="Times"/>
              <a:sym typeface="Times"/>
            </a:endParaRPr>
          </a:p>
          <a:p>
            <a:pPr indent="0" lvl="0" marL="0" rtl="0" algn="l">
              <a:spcBef>
                <a:spcPts val="1200"/>
              </a:spcBef>
              <a:spcAft>
                <a:spcPts val="0"/>
              </a:spcAft>
              <a:buNone/>
            </a:pPr>
            <a:r>
              <a:rPr b="1" lang="en-GB" sz="1700">
                <a:solidFill>
                  <a:schemeClr val="dk1"/>
                </a:solidFill>
                <a:latin typeface="Times"/>
                <a:ea typeface="Times"/>
                <a:cs typeface="Times"/>
                <a:sym typeface="Times"/>
              </a:rPr>
              <a:t>Sufficient Data for Analysis</a:t>
            </a:r>
            <a:endParaRPr b="1" sz="1700">
              <a:solidFill>
                <a:schemeClr val="dk1"/>
              </a:solidFill>
              <a:latin typeface="Times"/>
              <a:ea typeface="Times"/>
              <a:cs typeface="Times"/>
              <a:sym typeface="Times"/>
            </a:endParaRPr>
          </a:p>
          <a:p>
            <a:pPr indent="-336550" lvl="0" marL="457200" rtl="0" algn="l">
              <a:spcBef>
                <a:spcPts val="1200"/>
              </a:spcBef>
              <a:spcAft>
                <a:spcPts val="0"/>
              </a:spcAft>
              <a:buClr>
                <a:schemeClr val="dk1"/>
              </a:buClr>
              <a:buSzPts val="1700"/>
              <a:buFont typeface="Arial"/>
              <a:buChar char="●"/>
            </a:pPr>
            <a:r>
              <a:rPr lang="en-GB" sz="1700">
                <a:solidFill>
                  <a:schemeClr val="dk1"/>
                </a:solidFill>
                <a:latin typeface="Times"/>
                <a:ea typeface="Times"/>
                <a:cs typeface="Times"/>
                <a:sym typeface="Times"/>
              </a:rPr>
              <a:t>Since the dataset spans a significant period (likely around </a:t>
            </a:r>
            <a:r>
              <a:rPr b="1" lang="en-GB" sz="1700">
                <a:solidFill>
                  <a:schemeClr val="dk1"/>
                </a:solidFill>
                <a:latin typeface="Times"/>
                <a:ea typeface="Times"/>
                <a:cs typeface="Times"/>
                <a:sym typeface="Times"/>
              </a:rPr>
              <a:t>6-7 years of trading days</a:t>
            </a:r>
            <a:r>
              <a:rPr lang="en-GB" sz="1700">
                <a:solidFill>
                  <a:schemeClr val="dk1"/>
                </a:solidFill>
                <a:latin typeface="Times"/>
                <a:ea typeface="Times"/>
                <a:cs typeface="Times"/>
                <a:sym typeface="Times"/>
              </a:rPr>
              <a:t>, assuming no weekends and holidays), it is useful for trend analysis and predictive modeling.</a:t>
            </a:r>
            <a:endParaRPr sz="1700">
              <a:solidFill>
                <a:schemeClr val="dk1"/>
              </a:solidFill>
              <a:latin typeface="Times"/>
              <a:ea typeface="Times"/>
              <a:cs typeface="Times"/>
              <a:sym typeface="Times"/>
            </a:endParaRPr>
          </a:p>
          <a:p>
            <a:pPr indent="0" lvl="0" marL="0" rtl="0" algn="l">
              <a:spcBef>
                <a:spcPts val="1200"/>
              </a:spcBef>
              <a:spcAft>
                <a:spcPts val="1200"/>
              </a:spcAft>
              <a:buNone/>
            </a:pPr>
            <a:r>
              <a:t/>
            </a:r>
            <a:endParaRPr sz="1700">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2173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DATA VISUALIZATION (</a:t>
            </a:r>
            <a:r>
              <a:rPr b="1" lang="en-GB" sz="3000">
                <a:solidFill>
                  <a:schemeClr val="dk1"/>
                </a:solidFill>
                <a:latin typeface="Times New Roman"/>
                <a:ea typeface="Times New Roman"/>
                <a:cs typeface="Times New Roman"/>
                <a:sym typeface="Times New Roman"/>
              </a:rPr>
              <a:t>1/2</a:t>
            </a:r>
            <a:r>
              <a:rPr b="1" lang="en-GB" sz="3000">
                <a:solidFill>
                  <a:schemeClr val="dk1"/>
                </a:solidFill>
                <a:latin typeface="Times New Roman"/>
                <a:ea typeface="Times New Roman"/>
                <a:cs typeface="Times New Roman"/>
                <a:sym typeface="Times New Roman"/>
              </a:rPr>
              <a:t>) </a:t>
            </a:r>
            <a:endParaRPr b="1" sz="3000">
              <a:solidFill>
                <a:schemeClr val="dk1"/>
              </a:solidFill>
              <a:latin typeface="Times New Roman"/>
              <a:ea typeface="Times New Roman"/>
              <a:cs typeface="Times New Roman"/>
              <a:sym typeface="Times New Roman"/>
            </a:endParaRPr>
          </a:p>
        </p:txBody>
      </p:sp>
      <p:sp>
        <p:nvSpPr>
          <p:cNvPr id="160" name="Google Shape;160;p17"/>
          <p:cNvSpPr txBox="1"/>
          <p:nvPr>
            <p:ph idx="1" type="body"/>
          </p:nvPr>
        </p:nvSpPr>
        <p:spPr>
          <a:xfrm>
            <a:off x="964550" y="1307850"/>
            <a:ext cx="3771600" cy="348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500">
                <a:solidFill>
                  <a:schemeClr val="dk1"/>
                </a:solidFill>
                <a:latin typeface="Times"/>
                <a:ea typeface="Times"/>
                <a:cs typeface="Times"/>
                <a:sym typeface="Times"/>
              </a:rPr>
              <a:t>1.</a:t>
            </a:r>
            <a:r>
              <a:rPr b="1" lang="en-GB" sz="1500">
                <a:solidFill>
                  <a:schemeClr val="dk1"/>
                </a:solidFill>
                <a:latin typeface="Times"/>
                <a:ea typeface="Times"/>
                <a:cs typeface="Times"/>
                <a:sym typeface="Times"/>
              </a:rPr>
              <a:t>	Tesla Closing Price Trend</a:t>
            </a:r>
            <a:endParaRPr sz="1500">
              <a:solidFill>
                <a:schemeClr val="dk1"/>
              </a:solidFill>
              <a:latin typeface="Times"/>
              <a:ea typeface="Times"/>
              <a:cs typeface="Times"/>
              <a:sym typeface="Times"/>
            </a:endParaRPr>
          </a:p>
          <a:p>
            <a:pPr indent="0" lvl="0" marL="0" rtl="0" algn="just">
              <a:spcBef>
                <a:spcPts val="1200"/>
              </a:spcBef>
              <a:spcAft>
                <a:spcPts val="0"/>
              </a:spcAft>
              <a:buNone/>
            </a:pPr>
            <a:r>
              <a:rPr lang="en-GB" sz="1500">
                <a:solidFill>
                  <a:schemeClr val="dk1"/>
                </a:solidFill>
                <a:latin typeface="Times"/>
                <a:ea typeface="Times"/>
                <a:cs typeface="Times"/>
                <a:sym typeface="Times"/>
              </a:rPr>
              <a:t>2.</a:t>
            </a:r>
            <a:r>
              <a:rPr b="1" lang="en-GB" sz="1500">
                <a:solidFill>
                  <a:schemeClr val="dk1"/>
                </a:solidFill>
                <a:latin typeface="Times"/>
                <a:ea typeface="Times"/>
                <a:cs typeface="Times"/>
                <a:sym typeface="Times"/>
              </a:rPr>
              <a:t>	Stock Feature Distribution</a:t>
            </a:r>
            <a:endParaRPr sz="1500">
              <a:solidFill>
                <a:schemeClr val="dk1"/>
              </a:solidFill>
              <a:latin typeface="Times"/>
              <a:ea typeface="Times"/>
              <a:cs typeface="Times"/>
              <a:sym typeface="Times"/>
            </a:endParaRPr>
          </a:p>
          <a:p>
            <a:pPr indent="0" lvl="0" marL="0" rtl="0" algn="just">
              <a:spcBef>
                <a:spcPts val="1200"/>
              </a:spcBef>
              <a:spcAft>
                <a:spcPts val="0"/>
              </a:spcAft>
              <a:buNone/>
            </a:pPr>
            <a:r>
              <a:rPr lang="en-GB" sz="1500">
                <a:solidFill>
                  <a:schemeClr val="dk1"/>
                </a:solidFill>
                <a:latin typeface="Times"/>
                <a:ea typeface="Times"/>
                <a:cs typeface="Times"/>
                <a:sym typeface="Times"/>
              </a:rPr>
              <a:t>3.</a:t>
            </a:r>
            <a:r>
              <a:rPr b="1" lang="en-GB" sz="1500">
                <a:solidFill>
                  <a:schemeClr val="dk1"/>
                </a:solidFill>
                <a:latin typeface="Times"/>
                <a:ea typeface="Times"/>
                <a:cs typeface="Times"/>
                <a:sym typeface="Times"/>
              </a:rPr>
              <a:t>	Boxplot Analysis</a:t>
            </a:r>
            <a:endParaRPr sz="1500">
              <a:solidFill>
                <a:schemeClr val="dk1"/>
              </a:solidFill>
              <a:latin typeface="Times"/>
              <a:ea typeface="Times"/>
              <a:cs typeface="Times"/>
              <a:sym typeface="Times"/>
            </a:endParaRPr>
          </a:p>
          <a:p>
            <a:pPr indent="0" lvl="0" marL="0" rtl="0" algn="just">
              <a:spcBef>
                <a:spcPts val="1200"/>
              </a:spcBef>
              <a:spcAft>
                <a:spcPts val="1200"/>
              </a:spcAft>
              <a:buNone/>
            </a:pPr>
            <a:r>
              <a:t/>
            </a:r>
            <a:endParaRPr sz="1500">
              <a:solidFill>
                <a:schemeClr val="dk1"/>
              </a:solidFill>
              <a:latin typeface="Times"/>
              <a:ea typeface="Times"/>
              <a:cs typeface="Times"/>
              <a:sym typeface="Times"/>
            </a:endParaRPr>
          </a:p>
        </p:txBody>
      </p:sp>
      <p:pic>
        <p:nvPicPr>
          <p:cNvPr id="161" name="Google Shape;161;p17"/>
          <p:cNvPicPr preferRelativeResize="0"/>
          <p:nvPr/>
        </p:nvPicPr>
        <p:blipFill>
          <a:blip r:embed="rId3">
            <a:alphaModFix/>
          </a:blip>
          <a:stretch>
            <a:fillRect/>
          </a:stretch>
        </p:blipFill>
        <p:spPr>
          <a:xfrm>
            <a:off x="5965500" y="992200"/>
            <a:ext cx="2905217" cy="2204850"/>
          </a:xfrm>
          <a:prstGeom prst="rect">
            <a:avLst/>
          </a:prstGeom>
          <a:noFill/>
          <a:ln>
            <a:noFill/>
          </a:ln>
        </p:spPr>
      </p:pic>
      <p:pic>
        <p:nvPicPr>
          <p:cNvPr id="162" name="Google Shape;162;p17"/>
          <p:cNvPicPr preferRelativeResize="0"/>
          <p:nvPr/>
        </p:nvPicPr>
        <p:blipFill>
          <a:blip r:embed="rId4">
            <a:alphaModFix/>
          </a:blip>
          <a:stretch>
            <a:fillRect/>
          </a:stretch>
        </p:blipFill>
        <p:spPr>
          <a:xfrm>
            <a:off x="59550" y="2889475"/>
            <a:ext cx="5837000" cy="220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2173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DATA VISUALIZATION (2/2) </a:t>
            </a:r>
            <a:endParaRPr b="1" sz="3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3000">
              <a:solidFill>
                <a:schemeClr val="dk1"/>
              </a:solidFill>
              <a:latin typeface="Times New Roman"/>
              <a:ea typeface="Times New Roman"/>
              <a:cs typeface="Times New Roman"/>
              <a:sym typeface="Times New Roman"/>
            </a:endParaRPr>
          </a:p>
        </p:txBody>
      </p:sp>
      <p:sp>
        <p:nvSpPr>
          <p:cNvPr id="168" name="Google Shape;168;p18"/>
          <p:cNvSpPr txBox="1"/>
          <p:nvPr>
            <p:ph idx="1" type="body"/>
          </p:nvPr>
        </p:nvSpPr>
        <p:spPr>
          <a:xfrm>
            <a:off x="1124425" y="1307850"/>
            <a:ext cx="3175200" cy="363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500">
                <a:solidFill>
                  <a:schemeClr val="dk1"/>
                </a:solidFill>
                <a:latin typeface="Times New Roman"/>
                <a:ea typeface="Times New Roman"/>
                <a:cs typeface="Times New Roman"/>
                <a:sym typeface="Times New Roman"/>
              </a:rPr>
              <a:t>4.</a:t>
            </a:r>
            <a:r>
              <a:rPr b="1" lang="en-GB" sz="1500">
                <a:solidFill>
                  <a:schemeClr val="dk1"/>
                </a:solidFill>
                <a:latin typeface="Times New Roman"/>
                <a:ea typeface="Times New Roman"/>
                <a:cs typeface="Times New Roman"/>
                <a:sym typeface="Times New Roman"/>
              </a:rPr>
              <a:t>	Trading Volume Histogram</a:t>
            </a:r>
            <a:endParaRPr b="1" sz="1500">
              <a:solidFill>
                <a:schemeClr val="dk1"/>
              </a:solidFill>
              <a:latin typeface="Times New Roman"/>
              <a:ea typeface="Times New Roman"/>
              <a:cs typeface="Times New Roman"/>
              <a:sym typeface="Times New Roman"/>
            </a:endParaRPr>
          </a:p>
          <a:p>
            <a:pPr indent="-323850" lvl="0" marL="457200" rtl="0" algn="just">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histogram of the volume column shows how frequently different trading volume occur.</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1500">
                <a:solidFill>
                  <a:schemeClr val="dk1"/>
                </a:solidFill>
                <a:latin typeface="Times New Roman"/>
                <a:ea typeface="Times New Roman"/>
                <a:cs typeface="Times New Roman"/>
                <a:sym typeface="Times New Roman"/>
              </a:rPr>
              <a:t>5.	</a:t>
            </a:r>
            <a:r>
              <a:rPr b="1" lang="en-GB" sz="1500">
                <a:solidFill>
                  <a:schemeClr val="dk1"/>
                </a:solidFill>
                <a:latin typeface="Times New Roman"/>
                <a:ea typeface="Times New Roman"/>
                <a:cs typeface="Times New Roman"/>
                <a:sym typeface="Times New Roman"/>
              </a:rPr>
              <a:t>Open vs. Close Price Relationship</a:t>
            </a:r>
            <a:endParaRPr b="1" sz="1500">
              <a:solidFill>
                <a:schemeClr val="dk1"/>
              </a:solidFill>
              <a:latin typeface="Times New Roman"/>
              <a:ea typeface="Times New Roman"/>
              <a:cs typeface="Times New Roman"/>
              <a:sym typeface="Times New Roman"/>
            </a:endParaRPr>
          </a:p>
          <a:p>
            <a:pPr indent="-323850" lvl="0" marL="457200" rtl="0" algn="just">
              <a:spcBef>
                <a:spcPts val="120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The scatter plot between Open and Close prices shows a </a:t>
            </a:r>
            <a:r>
              <a:rPr b="1" lang="en-GB" sz="1500">
                <a:solidFill>
                  <a:schemeClr val="dk1"/>
                </a:solidFill>
                <a:latin typeface="Times New Roman"/>
                <a:ea typeface="Times New Roman"/>
                <a:cs typeface="Times New Roman"/>
                <a:sym typeface="Times New Roman"/>
              </a:rPr>
              <a:t>positive correlation</a:t>
            </a:r>
            <a:r>
              <a:rPr lang="en-GB"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69" name="Google Shape;169;p18"/>
          <p:cNvPicPr preferRelativeResize="0"/>
          <p:nvPr/>
        </p:nvPicPr>
        <p:blipFill>
          <a:blip r:embed="rId3">
            <a:alphaModFix/>
          </a:blip>
          <a:stretch>
            <a:fillRect/>
          </a:stretch>
        </p:blipFill>
        <p:spPr>
          <a:xfrm>
            <a:off x="4860525" y="940325"/>
            <a:ext cx="3607775" cy="2134851"/>
          </a:xfrm>
          <a:prstGeom prst="rect">
            <a:avLst/>
          </a:prstGeom>
          <a:noFill/>
          <a:ln>
            <a:noFill/>
          </a:ln>
        </p:spPr>
      </p:pic>
      <p:pic>
        <p:nvPicPr>
          <p:cNvPr id="170" name="Google Shape;170;p18"/>
          <p:cNvPicPr preferRelativeResize="0"/>
          <p:nvPr/>
        </p:nvPicPr>
        <p:blipFill>
          <a:blip r:embed="rId4">
            <a:alphaModFix/>
          </a:blip>
          <a:stretch>
            <a:fillRect/>
          </a:stretch>
        </p:blipFill>
        <p:spPr>
          <a:xfrm>
            <a:off x="5339500" y="3236850"/>
            <a:ext cx="2887425" cy="176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4" name="Shape 174"/>
        <p:cNvGrpSpPr/>
        <p:nvPr/>
      </p:nvGrpSpPr>
      <p:grpSpPr>
        <a:xfrm>
          <a:off x="0" y="0"/>
          <a:ext cx="0" cy="0"/>
          <a:chOff x="0" y="0"/>
          <a:chExt cx="0" cy="0"/>
        </a:xfrm>
      </p:grpSpPr>
      <p:sp>
        <p:nvSpPr>
          <p:cNvPr id="175" name="Google Shape;175;p19"/>
          <p:cNvSpPr txBox="1"/>
          <p:nvPr>
            <p:ph type="title"/>
          </p:nvPr>
        </p:nvSpPr>
        <p:spPr>
          <a:xfrm>
            <a:off x="1288200" y="18950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GB" sz="3000">
                <a:solidFill>
                  <a:srgbClr val="000000"/>
                </a:solidFill>
                <a:latin typeface="Times"/>
                <a:ea typeface="Times"/>
                <a:cs typeface="Times"/>
                <a:sym typeface="Times"/>
              </a:rPr>
              <a:t>MULTIVARIATE ANALYSIS OF TESLA STOCK PRICES (1/3)</a:t>
            </a:r>
            <a:endParaRPr sz="3000">
              <a:solidFill>
                <a:srgbClr val="000000"/>
              </a:solidFill>
              <a:latin typeface="Times"/>
              <a:ea typeface="Times"/>
              <a:cs typeface="Times"/>
              <a:sym typeface="Times"/>
            </a:endParaRPr>
          </a:p>
          <a:p>
            <a:pPr indent="0" lvl="0" marL="0" rtl="0" algn="ctr">
              <a:spcBef>
                <a:spcPts val="1200"/>
              </a:spcBef>
              <a:spcAft>
                <a:spcPts val="0"/>
              </a:spcAft>
              <a:buNone/>
            </a:pPr>
            <a:r>
              <a:t/>
            </a:r>
            <a:endParaRPr sz="3000">
              <a:solidFill>
                <a:schemeClr val="dk1"/>
              </a:solidFill>
              <a:latin typeface="Times"/>
              <a:ea typeface="Times"/>
              <a:cs typeface="Times"/>
              <a:sym typeface="Times"/>
            </a:endParaRPr>
          </a:p>
          <a:p>
            <a:pPr indent="0" lvl="0" marL="0" rtl="0" algn="ctr">
              <a:spcBef>
                <a:spcPts val="0"/>
              </a:spcBef>
              <a:spcAft>
                <a:spcPts val="0"/>
              </a:spcAft>
              <a:buNone/>
            </a:pPr>
            <a:r>
              <a:t/>
            </a:r>
            <a:endParaRPr sz="3000">
              <a:solidFill>
                <a:schemeClr val="dk1"/>
              </a:solidFill>
              <a:latin typeface="Times New Roman"/>
              <a:ea typeface="Times New Roman"/>
              <a:cs typeface="Times New Roman"/>
              <a:sym typeface="Times New Roman"/>
            </a:endParaRPr>
          </a:p>
        </p:txBody>
      </p:sp>
      <p:sp>
        <p:nvSpPr>
          <p:cNvPr id="176" name="Google Shape;176;p19"/>
          <p:cNvSpPr txBox="1"/>
          <p:nvPr>
            <p:ph idx="1" type="body"/>
          </p:nvPr>
        </p:nvSpPr>
        <p:spPr>
          <a:xfrm>
            <a:off x="1068750" y="1357575"/>
            <a:ext cx="3657900" cy="3549000"/>
          </a:xfrm>
          <a:prstGeom prst="rect">
            <a:avLst/>
          </a:prstGeom>
        </p:spPr>
        <p:txBody>
          <a:bodyPr anchorCtr="0" anchor="t" bIns="91425" lIns="91425" spcFirstLastPara="1" rIns="91425" wrap="square" tIns="91425">
            <a:noAutofit/>
          </a:bodyPr>
          <a:lstStyle/>
          <a:p>
            <a:pPr indent="-323850" lvl="0" marL="457200" rtl="0" algn="just">
              <a:spcBef>
                <a:spcPts val="1400"/>
              </a:spcBef>
              <a:spcAft>
                <a:spcPts val="0"/>
              </a:spcAft>
              <a:buClr>
                <a:schemeClr val="dk1"/>
              </a:buClr>
              <a:buSzPts val="1500"/>
              <a:buFont typeface="Times New Roman"/>
              <a:buChar char="❏"/>
            </a:pPr>
            <a:r>
              <a:rPr b="1" lang="en-GB" sz="1500">
                <a:solidFill>
                  <a:schemeClr val="dk1"/>
                </a:solidFill>
                <a:latin typeface="Times New Roman"/>
                <a:ea typeface="Times New Roman"/>
                <a:cs typeface="Times New Roman"/>
                <a:sym typeface="Times New Roman"/>
              </a:rPr>
              <a:t>Correlation Matrix &amp; Heatmap</a:t>
            </a:r>
            <a:endParaRPr b="1"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Strong correlation among Open, High, Low, and Close prices (close to 1.00), meaning they move together.</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Feature selection or dimensionality reduction may be useful for predictive modeling.</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b="1" lang="en-GB" sz="1500">
                <a:solidFill>
                  <a:schemeClr val="dk1"/>
                </a:solidFill>
                <a:latin typeface="Times New Roman"/>
                <a:ea typeface="Times New Roman"/>
                <a:cs typeface="Times New Roman"/>
                <a:sym typeface="Times New Roman"/>
              </a:rPr>
              <a:t>Trading Volume Distribution</a:t>
            </a:r>
            <a:endParaRPr b="1"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Right-skewed distribution: Most trading days have low volume, but some experience extreme spikes.</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High-volume trading days are rare but significant in influencing stock movement.</a:t>
            </a:r>
            <a:endParaRPr sz="1500">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77" name="Google Shape;177;p19"/>
          <p:cNvPicPr preferRelativeResize="0"/>
          <p:nvPr/>
        </p:nvPicPr>
        <p:blipFill>
          <a:blip r:embed="rId3">
            <a:alphaModFix/>
          </a:blip>
          <a:stretch>
            <a:fillRect/>
          </a:stretch>
        </p:blipFill>
        <p:spPr>
          <a:xfrm>
            <a:off x="4879050" y="1460250"/>
            <a:ext cx="4009182"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24520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GB" sz="3000">
                <a:solidFill>
                  <a:srgbClr val="000000"/>
                </a:solidFill>
                <a:latin typeface="Times"/>
                <a:ea typeface="Times"/>
                <a:cs typeface="Times"/>
                <a:sym typeface="Times"/>
              </a:rPr>
              <a:t>MULTIVARIATE ANALYSIS OF TESLA STOCK PRICES (2/3)</a:t>
            </a:r>
            <a:endParaRPr sz="3000">
              <a:solidFill>
                <a:srgbClr val="000000"/>
              </a:solidFill>
              <a:latin typeface="Times"/>
              <a:ea typeface="Times"/>
              <a:cs typeface="Times"/>
              <a:sym typeface="Times"/>
            </a:endParaRPr>
          </a:p>
          <a:p>
            <a:pPr indent="0" lvl="0" marL="0" rtl="0" algn="ctr">
              <a:spcBef>
                <a:spcPts val="1200"/>
              </a:spcBef>
              <a:spcAft>
                <a:spcPts val="0"/>
              </a:spcAft>
              <a:buNone/>
            </a:pPr>
            <a:r>
              <a:t/>
            </a:r>
            <a:endParaRPr sz="3000">
              <a:solidFill>
                <a:schemeClr val="dk1"/>
              </a:solidFill>
              <a:latin typeface="Times"/>
              <a:ea typeface="Times"/>
              <a:cs typeface="Times"/>
              <a:sym typeface="Times"/>
            </a:endParaRPr>
          </a:p>
          <a:p>
            <a:pPr indent="0" lvl="0" marL="0" rtl="0" algn="ctr">
              <a:spcBef>
                <a:spcPts val="0"/>
              </a:spcBef>
              <a:spcAft>
                <a:spcPts val="0"/>
              </a:spcAft>
              <a:buNone/>
            </a:pPr>
            <a:r>
              <a:t/>
            </a:r>
            <a:endParaRPr sz="3000">
              <a:solidFill>
                <a:schemeClr val="dk1"/>
              </a:solidFill>
            </a:endParaRPr>
          </a:p>
        </p:txBody>
      </p:sp>
      <p:sp>
        <p:nvSpPr>
          <p:cNvPr id="183" name="Google Shape;183;p20"/>
          <p:cNvSpPr txBox="1"/>
          <p:nvPr>
            <p:ph idx="1" type="body"/>
          </p:nvPr>
        </p:nvSpPr>
        <p:spPr>
          <a:xfrm>
            <a:off x="1124425" y="1406450"/>
            <a:ext cx="3899400" cy="3587700"/>
          </a:xfrm>
          <a:prstGeom prst="rect">
            <a:avLst/>
          </a:prstGeom>
        </p:spPr>
        <p:txBody>
          <a:bodyPr anchorCtr="0" anchor="t" bIns="91425" lIns="91425" spcFirstLastPara="1" rIns="91425" wrap="square" tIns="91425">
            <a:noAutofit/>
          </a:bodyPr>
          <a:lstStyle/>
          <a:p>
            <a:pPr indent="-323850" lvl="0" marL="457200" rtl="0" algn="l">
              <a:spcBef>
                <a:spcPts val="1400"/>
              </a:spcBef>
              <a:spcAft>
                <a:spcPts val="0"/>
              </a:spcAft>
              <a:buClr>
                <a:schemeClr val="dk1"/>
              </a:buClr>
              <a:buSzPts val="1500"/>
              <a:buFont typeface="Times New Roman"/>
              <a:buChar char="❏"/>
            </a:pPr>
            <a:r>
              <a:rPr b="1" lang="en-GB" sz="1500">
                <a:solidFill>
                  <a:schemeClr val="dk1"/>
                </a:solidFill>
                <a:latin typeface="Times New Roman"/>
                <a:ea typeface="Times New Roman"/>
                <a:cs typeface="Times New Roman"/>
                <a:sym typeface="Times New Roman"/>
              </a:rPr>
              <a:t>Candlestick Chart &amp; High vs. Low Prices</a:t>
            </a:r>
            <a:endParaRPr b="1"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Candlestick charts reveal daily price trends and bullish/bearish patterns.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High vs. Low Price Scatter Plot confirms strong correlation, reinforcing price movements.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b="1" lang="en-GB" sz="1500">
                <a:solidFill>
                  <a:schemeClr val="dk1"/>
                </a:solidFill>
                <a:latin typeface="Times New Roman"/>
                <a:ea typeface="Times New Roman"/>
                <a:cs typeface="Times New Roman"/>
                <a:sym typeface="Times New Roman"/>
              </a:rPr>
              <a:t>Daily Returns Analysis</a:t>
            </a:r>
            <a:endParaRPr b="1"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Volatility spikes due to market news, earnings, or economic events.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Above zero: Stock price increased compared to the previous day.</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Below zero: Stock price decreased from the previous day.</a:t>
            </a:r>
            <a:endParaRPr sz="1500">
              <a:solidFill>
                <a:schemeClr val="dk1"/>
              </a:solidFill>
              <a:latin typeface="Times New Roman"/>
              <a:ea typeface="Times New Roman"/>
              <a:cs typeface="Times New Roman"/>
              <a:sym typeface="Times New Roman"/>
            </a:endParaRPr>
          </a:p>
          <a:p>
            <a:pPr indent="0" lvl="0" marL="0" rtl="0" algn="just">
              <a:lnSpc>
                <a:spcPct val="95000"/>
              </a:lnSpc>
              <a:spcBef>
                <a:spcPts val="1400"/>
              </a:spcBef>
              <a:spcAft>
                <a:spcPts val="0"/>
              </a:spcAft>
              <a:buSzPts val="935"/>
              <a:buNone/>
            </a:pPr>
            <a:r>
              <a:t/>
            </a:r>
            <a:endParaRPr b="1" sz="1500">
              <a:solidFill>
                <a:schemeClr val="dk1"/>
              </a:solidFill>
              <a:latin typeface="Times New Roman"/>
              <a:ea typeface="Times New Roman"/>
              <a:cs typeface="Times New Roman"/>
              <a:sym typeface="Times New Roman"/>
            </a:endParaRPr>
          </a:p>
          <a:p>
            <a:pPr indent="0" lvl="0" marL="0" rtl="0" algn="just">
              <a:lnSpc>
                <a:spcPct val="95000"/>
              </a:lnSpc>
              <a:spcBef>
                <a:spcPts val="400"/>
              </a:spcBef>
              <a:spcAft>
                <a:spcPts val="1200"/>
              </a:spcAft>
              <a:buSzPts val="935"/>
              <a:buNone/>
            </a:pPr>
            <a:r>
              <a:t/>
            </a:r>
            <a:endParaRPr sz="1500">
              <a:solidFill>
                <a:schemeClr val="dk1"/>
              </a:solidFill>
              <a:latin typeface="Times New Roman"/>
              <a:ea typeface="Times New Roman"/>
              <a:cs typeface="Times New Roman"/>
              <a:sym typeface="Times New Roman"/>
            </a:endParaRPr>
          </a:p>
        </p:txBody>
      </p:sp>
      <p:pic>
        <p:nvPicPr>
          <p:cNvPr id="184" name="Google Shape;184;p20"/>
          <p:cNvPicPr preferRelativeResize="0"/>
          <p:nvPr/>
        </p:nvPicPr>
        <p:blipFill>
          <a:blip r:embed="rId3">
            <a:alphaModFix/>
          </a:blip>
          <a:stretch>
            <a:fillRect/>
          </a:stretch>
        </p:blipFill>
        <p:spPr>
          <a:xfrm>
            <a:off x="5157675" y="1645925"/>
            <a:ext cx="3815375" cy="29277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8" name="Shape 188"/>
        <p:cNvGrpSpPr/>
        <p:nvPr/>
      </p:nvGrpSpPr>
      <p:grpSpPr>
        <a:xfrm>
          <a:off x="0" y="0"/>
          <a:ext cx="0" cy="0"/>
          <a:chOff x="0" y="0"/>
          <a:chExt cx="0" cy="0"/>
        </a:xfrm>
      </p:grpSpPr>
      <p:sp>
        <p:nvSpPr>
          <p:cNvPr id="189" name="Google Shape;189;p21"/>
          <p:cNvSpPr txBox="1"/>
          <p:nvPr>
            <p:ph type="title"/>
          </p:nvPr>
        </p:nvSpPr>
        <p:spPr>
          <a:xfrm>
            <a:off x="1278925" y="245200"/>
            <a:ext cx="7038900" cy="10566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GB" sz="3000">
                <a:solidFill>
                  <a:srgbClr val="000000"/>
                </a:solidFill>
                <a:latin typeface="Times"/>
                <a:ea typeface="Times"/>
                <a:cs typeface="Times"/>
                <a:sym typeface="Times"/>
              </a:rPr>
              <a:t>MULTIVARIATE ANALYSIS OF TESLA STOCK PRICES (3/3)</a:t>
            </a:r>
            <a:endParaRPr sz="3000">
              <a:solidFill>
                <a:srgbClr val="000000"/>
              </a:solidFill>
              <a:latin typeface="Times"/>
              <a:ea typeface="Times"/>
              <a:cs typeface="Times"/>
              <a:sym typeface="Times"/>
            </a:endParaRPr>
          </a:p>
          <a:p>
            <a:pPr indent="0" lvl="0" marL="0" rtl="0" algn="ctr">
              <a:spcBef>
                <a:spcPts val="1200"/>
              </a:spcBef>
              <a:spcAft>
                <a:spcPts val="0"/>
              </a:spcAft>
              <a:buNone/>
            </a:pPr>
            <a:r>
              <a:t/>
            </a:r>
            <a:endParaRPr sz="3000">
              <a:solidFill>
                <a:schemeClr val="dk1"/>
              </a:solidFill>
              <a:latin typeface="Times"/>
              <a:ea typeface="Times"/>
              <a:cs typeface="Times"/>
              <a:sym typeface="Times"/>
            </a:endParaRPr>
          </a:p>
        </p:txBody>
      </p:sp>
      <p:sp>
        <p:nvSpPr>
          <p:cNvPr id="190" name="Google Shape;190;p21"/>
          <p:cNvSpPr txBox="1"/>
          <p:nvPr>
            <p:ph idx="1" type="body"/>
          </p:nvPr>
        </p:nvSpPr>
        <p:spPr>
          <a:xfrm>
            <a:off x="140275" y="830400"/>
            <a:ext cx="4707300" cy="3482700"/>
          </a:xfrm>
          <a:prstGeom prst="rect">
            <a:avLst/>
          </a:prstGeom>
        </p:spPr>
        <p:txBody>
          <a:bodyPr anchorCtr="0" anchor="t" bIns="91425" lIns="91425" spcFirstLastPara="1" rIns="91425" wrap="square" tIns="91425">
            <a:noAutofit/>
          </a:bodyPr>
          <a:lstStyle/>
          <a:p>
            <a:pPr indent="0" lvl="0" marL="0" rtl="0" algn="just">
              <a:lnSpc>
                <a:spcPct val="95000"/>
              </a:lnSpc>
              <a:spcBef>
                <a:spcPts val="1400"/>
              </a:spcBef>
              <a:spcAft>
                <a:spcPts val="0"/>
              </a:spcAft>
              <a:buNone/>
            </a:pPr>
            <a:r>
              <a:t/>
            </a:r>
            <a:endParaRPr b="1" sz="1500">
              <a:solidFill>
                <a:schemeClr val="dk1"/>
              </a:solidFill>
              <a:latin typeface="Times New Roman"/>
              <a:ea typeface="Times New Roman"/>
              <a:cs typeface="Times New Roman"/>
              <a:sym typeface="Times New Roman"/>
            </a:endParaRPr>
          </a:p>
          <a:p>
            <a:pPr indent="-323850" lvl="0" marL="457200" rtl="0" algn="l">
              <a:spcBef>
                <a:spcPts val="1400"/>
              </a:spcBef>
              <a:spcAft>
                <a:spcPts val="0"/>
              </a:spcAft>
              <a:buClr>
                <a:schemeClr val="dk1"/>
              </a:buClr>
              <a:buSzPts val="1500"/>
              <a:buFont typeface="Times New Roman"/>
              <a:buChar char="❏"/>
            </a:pPr>
            <a:r>
              <a:rPr b="1" lang="en-GB" sz="1500">
                <a:solidFill>
                  <a:schemeClr val="dk1"/>
                </a:solidFill>
                <a:latin typeface="Times New Roman"/>
                <a:ea typeface="Times New Roman"/>
                <a:cs typeface="Times New Roman"/>
                <a:sym typeface="Times New Roman"/>
              </a:rPr>
              <a:t>Closing Price Volatility (2010-2017)</a:t>
            </a:r>
            <a:endParaRPr b="1"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2010-2012: Low &amp; stable prices.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2013: Sharp price increase, rising volatility.</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2014-2015: Peak volatility with wide price dispersion.</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2016-2017: Stabilization at higher levels with reduced fluctuations.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b="1" lang="en-GB" sz="1500">
                <a:solidFill>
                  <a:schemeClr val="dk1"/>
                </a:solidFill>
                <a:latin typeface="Times New Roman"/>
                <a:ea typeface="Times New Roman"/>
                <a:cs typeface="Times New Roman"/>
                <a:sym typeface="Times New Roman"/>
              </a:rPr>
              <a:t>Key Insights</a:t>
            </a:r>
            <a:endParaRPr b="1"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Stock prices are highly correlated, making feature selection important.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Trading volume is right-skewed, with occasional high-volume days impacting stock trends.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Arial"/>
              <a:buChar char="●"/>
            </a:pPr>
            <a:r>
              <a:rPr lang="en-GB" sz="1500">
                <a:solidFill>
                  <a:schemeClr val="dk1"/>
                </a:solidFill>
                <a:latin typeface="Times New Roman"/>
                <a:ea typeface="Times New Roman"/>
                <a:cs typeface="Times New Roman"/>
                <a:sym typeface="Times New Roman"/>
              </a:rPr>
              <a:t>Volatility peaked in 2014-2015 and later stabilized, indicating changing market dynamics.</a:t>
            </a:r>
            <a:endParaRPr sz="1500">
              <a:solidFill>
                <a:schemeClr val="dk1"/>
              </a:solidFill>
              <a:latin typeface="Times New Roman"/>
              <a:ea typeface="Times New Roman"/>
              <a:cs typeface="Times New Roman"/>
              <a:sym typeface="Times New Roman"/>
            </a:endParaRPr>
          </a:p>
          <a:p>
            <a:pPr indent="0" lvl="0" marL="0" rtl="0" algn="just">
              <a:lnSpc>
                <a:spcPct val="95000"/>
              </a:lnSpc>
              <a:spcBef>
                <a:spcPts val="140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just">
              <a:lnSpc>
                <a:spcPct val="95000"/>
              </a:lnSpc>
              <a:spcBef>
                <a:spcPts val="4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91" name="Google Shape;191;p21"/>
          <p:cNvPicPr preferRelativeResize="0"/>
          <p:nvPr/>
        </p:nvPicPr>
        <p:blipFill>
          <a:blip r:embed="rId3">
            <a:alphaModFix/>
          </a:blip>
          <a:stretch>
            <a:fillRect/>
          </a:stretch>
        </p:blipFill>
        <p:spPr>
          <a:xfrm>
            <a:off x="4958850" y="1756800"/>
            <a:ext cx="4123325" cy="249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