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3" r:id="rId3"/>
    <p:sldId id="258" r:id="rId4"/>
    <p:sldId id="259" r:id="rId5"/>
    <p:sldId id="262" r:id="rId6"/>
    <p:sldId id="273" r:id="rId7"/>
    <p:sldId id="274" r:id="rId8"/>
    <p:sldId id="275" r:id="rId9"/>
    <p:sldId id="276" r:id="rId10"/>
    <p:sldId id="269" r:id="rId11"/>
  </p:sldIdLst>
  <p:sldSz cx="18288000" cy="10287000"/>
  <p:notesSz cx="6858000" cy="9144000"/>
  <p:embeddedFontLst>
    <p:embeddedFont>
      <p:font typeface="Lucida Sans" pitchFamily="34" charset="0"/>
      <p:regular r:id="rId12"/>
      <p:bold r:id="rId13"/>
      <p:italic r:id="rId14"/>
      <p:boldItalic r:id="rId15"/>
    </p:embeddedFont>
    <p:embeddedFont>
      <p:font typeface="Open Sans" charset="0"/>
      <p:regular r:id="rId16"/>
    </p:embeddedFont>
    <p:embeddedFont>
      <p:font typeface="Montserrat" pitchFamily="2" charset="0"/>
      <p:regular r:id="rId17"/>
    </p:embeddedFont>
    <p:embeddedFont>
      <p:font typeface="Calibri" pitchFamily="34" charset="0"/>
      <p:regular r:id="rId18"/>
      <p:bold r:id="rId19"/>
      <p:italic r:id="rId20"/>
      <p:boldItalic r:id="rId21"/>
    </p:embeddedFont>
    <p:embeddedFont>
      <p:font typeface="Cascadia Code SemiBold" pitchFamily="49" charset="0"/>
      <p:bold r:id="rId22"/>
    </p:embeddedFont>
    <p:embeddedFont>
      <p:font typeface="Bookman Old Style" pitchFamily="18" charset="0"/>
      <p:regular r:id="rId23"/>
      <p:bold r:id="rId24"/>
      <p:italic r:id="rId25"/>
      <p:boldItalic r:id="rId26"/>
    </p:embeddedFont>
    <p:embeddedFont>
      <p:font typeface="Montserrat Bold"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6" d="100"/>
          <a:sy n="46" d="100"/>
        </p:scale>
        <p:origin x="-75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4" name="TextBox 4"/>
          <p:cNvSpPr txBox="1"/>
          <p:nvPr/>
        </p:nvSpPr>
        <p:spPr>
          <a:xfrm>
            <a:off x="817472" y="2936838"/>
            <a:ext cx="9499919" cy="3323987"/>
          </a:xfrm>
          <a:prstGeom prst="rect">
            <a:avLst/>
          </a:prstGeom>
        </p:spPr>
        <p:txBody>
          <a:bodyPr wrap="square" lIns="0" tIns="0" rIns="0" bIns="0" rtlCol="0" anchor="t">
            <a:spAutoFit/>
          </a:bodyPr>
          <a:lstStyle/>
          <a:p>
            <a:r>
              <a:rPr lang="en-US" sz="7200" b="1" dirty="0"/>
              <a:t>Disaster Recovery with IBM Cloud Virtual Servers</a:t>
            </a:r>
          </a:p>
        </p:txBody>
      </p:sp>
      <p:sp>
        <p:nvSpPr>
          <p:cNvPr id="5" name="TextBox 5"/>
          <p:cNvSpPr txBox="1"/>
          <p:nvPr/>
        </p:nvSpPr>
        <p:spPr>
          <a:xfrm>
            <a:off x="782836" y="7573676"/>
            <a:ext cx="6717999" cy="168277"/>
          </a:xfrm>
          <a:prstGeom prst="rect">
            <a:avLst/>
          </a:prstGeom>
        </p:spPr>
        <p:txBody>
          <a:bodyPr lIns="0" tIns="0" rIns="0" bIns="0" rtlCol="0" anchor="t">
            <a:spAutoFit/>
          </a:bodyPr>
          <a:lstStyle/>
          <a:p>
            <a:pPr>
              <a:lnSpc>
                <a:spcPts val="1000"/>
              </a:lnSpc>
            </a:pPr>
            <a:r>
              <a:rPr lang="en-US" sz="2000" spc="68" dirty="0">
                <a:solidFill>
                  <a:srgbClr val="1C402E"/>
                </a:solidFill>
                <a:latin typeface="Montserrat Bold"/>
              </a:rPr>
              <a:t>PRESENTED BY:</a:t>
            </a:r>
          </a:p>
        </p:txBody>
      </p:sp>
      <p:sp>
        <p:nvSpPr>
          <p:cNvPr id="6" name="TextBox 6"/>
          <p:cNvSpPr txBox="1"/>
          <p:nvPr/>
        </p:nvSpPr>
        <p:spPr>
          <a:xfrm>
            <a:off x="838255" y="7796023"/>
            <a:ext cx="6717999" cy="3000821"/>
          </a:xfrm>
          <a:prstGeom prst="rect">
            <a:avLst/>
          </a:prstGeom>
        </p:spPr>
        <p:txBody>
          <a:bodyPr lIns="0" tIns="0" rIns="0" bIns="0" rtlCol="0" anchor="t">
            <a:spAutoFit/>
          </a:bodyPr>
          <a:lstStyle/>
          <a:p>
            <a:pPr>
              <a:lnSpc>
                <a:spcPts val="3920"/>
              </a:lnSpc>
            </a:pPr>
            <a:r>
              <a:rPr lang="en-US" sz="2800" dirty="0" err="1" smtClean="0">
                <a:solidFill>
                  <a:srgbClr val="1C402E"/>
                </a:solidFill>
                <a:latin typeface="Open Sans"/>
              </a:rPr>
              <a:t>Malavika</a:t>
            </a:r>
            <a:r>
              <a:rPr lang="en-US" sz="2800" dirty="0" smtClean="0">
                <a:solidFill>
                  <a:srgbClr val="1C402E"/>
                </a:solidFill>
                <a:latin typeface="Open Sans"/>
              </a:rPr>
              <a:t> M.S</a:t>
            </a:r>
          </a:p>
          <a:p>
            <a:pPr>
              <a:lnSpc>
                <a:spcPts val="3920"/>
              </a:lnSpc>
            </a:pPr>
            <a:r>
              <a:rPr lang="en-US" sz="2800" dirty="0" smtClean="0">
                <a:solidFill>
                  <a:srgbClr val="1C402E"/>
                </a:solidFill>
                <a:latin typeface="Open Sans"/>
              </a:rPr>
              <a:t>Mercia </a:t>
            </a:r>
            <a:r>
              <a:rPr lang="en-US" sz="2800" dirty="0" err="1" smtClean="0">
                <a:solidFill>
                  <a:srgbClr val="1C402E"/>
                </a:solidFill>
                <a:latin typeface="Open Sans"/>
              </a:rPr>
              <a:t>Carool</a:t>
            </a:r>
            <a:r>
              <a:rPr lang="en-US" sz="2800" dirty="0" smtClean="0">
                <a:solidFill>
                  <a:srgbClr val="1C402E"/>
                </a:solidFill>
                <a:latin typeface="Open Sans"/>
              </a:rPr>
              <a:t> S.A</a:t>
            </a:r>
          </a:p>
          <a:p>
            <a:pPr>
              <a:lnSpc>
                <a:spcPts val="3920"/>
              </a:lnSpc>
            </a:pPr>
            <a:r>
              <a:rPr lang="en-US" sz="2800" dirty="0" err="1" smtClean="0">
                <a:solidFill>
                  <a:srgbClr val="1C402E"/>
                </a:solidFill>
                <a:latin typeface="Open Sans"/>
              </a:rPr>
              <a:t>Midhuna</a:t>
            </a:r>
            <a:r>
              <a:rPr lang="en-US" sz="2800" dirty="0" smtClean="0">
                <a:solidFill>
                  <a:srgbClr val="1C402E"/>
                </a:solidFill>
                <a:latin typeface="Open Sans"/>
              </a:rPr>
              <a:t> M.B</a:t>
            </a:r>
          </a:p>
          <a:p>
            <a:pPr>
              <a:lnSpc>
                <a:spcPts val="3920"/>
              </a:lnSpc>
            </a:pPr>
            <a:r>
              <a:rPr lang="en-US" sz="2800" dirty="0" err="1" smtClean="0">
                <a:solidFill>
                  <a:srgbClr val="1C402E"/>
                </a:solidFill>
                <a:latin typeface="Open Sans"/>
              </a:rPr>
              <a:t>Petrishiya</a:t>
            </a:r>
            <a:r>
              <a:rPr lang="en-US" sz="2800" dirty="0" smtClean="0">
                <a:solidFill>
                  <a:srgbClr val="1C402E"/>
                </a:solidFill>
                <a:latin typeface="Open Sans"/>
              </a:rPr>
              <a:t> </a:t>
            </a:r>
            <a:r>
              <a:rPr lang="en-US" sz="2800" dirty="0" err="1" smtClean="0">
                <a:solidFill>
                  <a:srgbClr val="1C402E"/>
                </a:solidFill>
                <a:latin typeface="Open Sans"/>
              </a:rPr>
              <a:t>Golgy</a:t>
            </a:r>
            <a:r>
              <a:rPr lang="en-US" sz="2800" dirty="0" smtClean="0">
                <a:solidFill>
                  <a:srgbClr val="1C402E"/>
                </a:solidFill>
                <a:latin typeface="Open Sans"/>
              </a:rPr>
              <a:t> S</a:t>
            </a:r>
          </a:p>
          <a:p>
            <a:pPr>
              <a:lnSpc>
                <a:spcPts val="3920"/>
              </a:lnSpc>
            </a:pPr>
            <a:r>
              <a:rPr lang="en-US" sz="2800" dirty="0" err="1" smtClean="0">
                <a:solidFill>
                  <a:srgbClr val="1C402E"/>
                </a:solidFill>
                <a:latin typeface="Open Sans"/>
              </a:rPr>
              <a:t>Safana</a:t>
            </a:r>
            <a:r>
              <a:rPr lang="en-US" sz="2800" dirty="0" smtClean="0">
                <a:solidFill>
                  <a:srgbClr val="1C402E"/>
                </a:solidFill>
                <a:latin typeface="Open Sans"/>
              </a:rPr>
              <a:t> </a:t>
            </a:r>
            <a:r>
              <a:rPr lang="en-US" sz="2800" dirty="0" err="1" smtClean="0">
                <a:solidFill>
                  <a:srgbClr val="1C402E"/>
                </a:solidFill>
                <a:latin typeface="Open Sans"/>
              </a:rPr>
              <a:t>Jesrin</a:t>
            </a:r>
            <a:r>
              <a:rPr lang="en-US" sz="2800" dirty="0" smtClean="0">
                <a:solidFill>
                  <a:srgbClr val="1C402E"/>
                </a:solidFill>
                <a:latin typeface="Open Sans"/>
              </a:rPr>
              <a:t> M</a:t>
            </a:r>
          </a:p>
          <a:p>
            <a:pPr>
              <a:lnSpc>
                <a:spcPts val="3920"/>
              </a:lnSpc>
            </a:pPr>
            <a:endParaRPr lang="en-US" sz="2800" dirty="0">
              <a:solidFill>
                <a:srgbClr val="1C402E"/>
              </a:solidFill>
              <a:latin typeface="Open Sans"/>
            </a:endParaRPr>
          </a:p>
        </p:txBody>
      </p:sp>
      <p:sp>
        <p:nvSpPr>
          <p:cNvPr id="10" name="Freeform 10"/>
          <p:cNvSpPr/>
          <p:nvPr/>
        </p:nvSpPr>
        <p:spPr>
          <a:xfrm flipH="1">
            <a:off x="10317391" y="2651937"/>
            <a:ext cx="7970609" cy="4941778"/>
          </a:xfrm>
          <a:custGeom>
            <a:avLst/>
            <a:gdLst/>
            <a:ahLst/>
            <a:cxnLst/>
            <a:rect l="l" t="t" r="r" b="b"/>
            <a:pathLst>
              <a:path w="7970609" h="4941778">
                <a:moveTo>
                  <a:pt x="7970609" y="0"/>
                </a:moveTo>
                <a:lnTo>
                  <a:pt x="0" y="0"/>
                </a:lnTo>
                <a:lnTo>
                  <a:pt x="0" y="4941777"/>
                </a:lnTo>
                <a:lnTo>
                  <a:pt x="7970609" y="4941777"/>
                </a:lnTo>
                <a:lnTo>
                  <a:pt x="7970609" y="0"/>
                </a:lnTo>
                <a:close/>
              </a:path>
            </a:pathLst>
          </a:custGeom>
          <a:blipFill>
            <a:blip r:embed="rId2">
              <a:extLst>
                <a:ext uri="{96DAC541-7B7A-43D3-8B79-37D633B846F1}">
                  <asvg:svgBlip xmlns="" xmlns:asvg="http://schemas.microsoft.com/office/drawing/2016/SVG/main" r:embed="rId7"/>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2" name="TextBox 2"/>
          <p:cNvSpPr txBox="1"/>
          <p:nvPr/>
        </p:nvSpPr>
        <p:spPr>
          <a:xfrm>
            <a:off x="381000" y="419100"/>
            <a:ext cx="7426254" cy="1368424"/>
          </a:xfrm>
          <a:prstGeom prst="rect">
            <a:avLst/>
          </a:prstGeom>
        </p:spPr>
        <p:txBody>
          <a:bodyPr lIns="0" tIns="0" rIns="0" bIns="0" rtlCol="0" anchor="t">
            <a:spAutoFit/>
          </a:bodyPr>
          <a:lstStyle/>
          <a:p>
            <a:pPr>
              <a:lnSpc>
                <a:spcPts val="11200"/>
              </a:lnSpc>
            </a:pPr>
            <a:r>
              <a:rPr lang="en-US" sz="8000" dirty="0" smtClean="0">
                <a:solidFill>
                  <a:srgbClr val="1C402E"/>
                </a:solidFill>
                <a:latin typeface="Montserrat"/>
              </a:rPr>
              <a:t>Conclusion</a:t>
            </a:r>
            <a:endParaRPr lang="en-US" sz="8000" dirty="0">
              <a:solidFill>
                <a:srgbClr val="1C402E"/>
              </a:solidFill>
              <a:latin typeface="Montserrat"/>
            </a:endParaRPr>
          </a:p>
        </p:txBody>
      </p:sp>
      <p:sp>
        <p:nvSpPr>
          <p:cNvPr id="7" name="TextBox 7"/>
          <p:cNvSpPr txBox="1"/>
          <p:nvPr/>
        </p:nvSpPr>
        <p:spPr>
          <a:xfrm>
            <a:off x="1142380" y="2019300"/>
            <a:ext cx="11125819" cy="6462090"/>
          </a:xfrm>
          <a:prstGeom prst="rect">
            <a:avLst/>
          </a:prstGeom>
        </p:spPr>
        <p:txBody>
          <a:bodyPr wrap="square" lIns="0" tIns="0" rIns="0" bIns="0" rtlCol="0" anchor="t">
            <a:spAutoFit/>
          </a:bodyPr>
          <a:lstStyle/>
          <a:p>
            <a:pPr>
              <a:lnSpc>
                <a:spcPts val="6401"/>
              </a:lnSpc>
            </a:pPr>
            <a:r>
              <a:rPr lang="en-US" sz="3200" dirty="0">
                <a:solidFill>
                  <a:srgbClr val="1C402E"/>
                </a:solidFill>
                <a:latin typeface="Montserrat"/>
              </a:rPr>
              <a:t>In conclusion, disaster recovery with IBM Cloud provides robust solutions to ensure the continuity of your business operations. With features like high availability, disaster recovery options, backup and restore capabilities, monitoring tools, and strong security measures, IBM Cloud offers a comprehensive platform to protect your data and applications from disruptions.</a:t>
            </a:r>
            <a:endParaRPr lang="en-US" sz="3200" dirty="0">
              <a:solidFill>
                <a:srgbClr val="1C402E"/>
              </a:solidFill>
              <a:latin typeface="Montserrat"/>
            </a:endParaRPr>
          </a:p>
        </p:txBody>
      </p:sp>
      <p:sp>
        <p:nvSpPr>
          <p:cNvPr id="10" name="Freeform 10"/>
          <p:cNvSpPr/>
          <p:nvPr/>
        </p:nvSpPr>
        <p:spPr>
          <a:xfrm>
            <a:off x="14020800" y="0"/>
            <a:ext cx="8970806" cy="11116534"/>
          </a:xfrm>
          <a:custGeom>
            <a:avLst/>
            <a:gdLst/>
            <a:ahLst/>
            <a:cxnLst/>
            <a:rect l="l" t="t" r="r" b="b"/>
            <a:pathLst>
              <a:path w="13404163" h="14455470">
                <a:moveTo>
                  <a:pt x="0" y="0"/>
                </a:moveTo>
                <a:lnTo>
                  <a:pt x="13404163" y="0"/>
                </a:lnTo>
                <a:lnTo>
                  <a:pt x="13404163" y="14455470"/>
                </a:lnTo>
                <a:lnTo>
                  <a:pt x="0" y="14455470"/>
                </a:lnTo>
                <a:lnTo>
                  <a:pt x="0" y="0"/>
                </a:lnTo>
                <a:close/>
              </a:path>
            </a:pathLst>
          </a:custGeom>
          <a:blipFill>
            <a:blip r:embed="rId2">
              <a:extLst>
                <a:ext uri="{96DAC541-7B7A-43D3-8B79-37D633B846F1}">
                  <asvg:svgBlip xmlns="" xmlns:asvg="http://schemas.microsoft.com/office/drawing/2016/SVG/main" r:embed="rId4"/>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3" name="TextBox 3"/>
          <p:cNvSpPr txBox="1"/>
          <p:nvPr/>
        </p:nvSpPr>
        <p:spPr>
          <a:xfrm>
            <a:off x="1028700" y="819150"/>
            <a:ext cx="10295237" cy="2743200"/>
          </a:xfrm>
          <a:prstGeom prst="rect">
            <a:avLst/>
          </a:prstGeom>
        </p:spPr>
        <p:txBody>
          <a:bodyPr lIns="0" tIns="0" rIns="0" bIns="0" rtlCol="0" anchor="t">
            <a:spAutoFit/>
          </a:bodyPr>
          <a:lstStyle/>
          <a:p>
            <a:pPr>
              <a:lnSpc>
                <a:spcPts val="10800"/>
              </a:lnSpc>
            </a:pPr>
            <a:r>
              <a:rPr lang="en-US" sz="9000">
                <a:solidFill>
                  <a:srgbClr val="1C402E"/>
                </a:solidFill>
                <a:latin typeface="Montserrat"/>
              </a:rPr>
              <a:t>Problem Statement</a:t>
            </a:r>
          </a:p>
        </p:txBody>
      </p:sp>
      <p:sp>
        <p:nvSpPr>
          <p:cNvPr id="8" name="TextBox 8"/>
          <p:cNvSpPr txBox="1"/>
          <p:nvPr/>
        </p:nvSpPr>
        <p:spPr>
          <a:xfrm>
            <a:off x="13004141" y="4420945"/>
            <a:ext cx="1479103" cy="1000125"/>
          </a:xfrm>
          <a:prstGeom prst="rect">
            <a:avLst/>
          </a:prstGeom>
        </p:spPr>
        <p:txBody>
          <a:bodyPr lIns="0" tIns="0" rIns="0" bIns="0" rtlCol="0" anchor="t">
            <a:spAutoFit/>
          </a:bodyPr>
          <a:lstStyle/>
          <a:p>
            <a:pPr marL="0" lvl="0" indent="0" algn="l">
              <a:lnSpc>
                <a:spcPts val="7800"/>
              </a:lnSpc>
              <a:spcBef>
                <a:spcPct val="0"/>
              </a:spcBef>
            </a:pPr>
            <a:r>
              <a:rPr lang="en-US" sz="6500" u="none">
                <a:solidFill>
                  <a:srgbClr val="FFFAF4"/>
                </a:solidFill>
                <a:latin typeface="Montserrat"/>
              </a:rPr>
              <a:t>03</a:t>
            </a:r>
          </a:p>
        </p:txBody>
      </p:sp>
      <p:sp>
        <p:nvSpPr>
          <p:cNvPr id="10" name="TextBox 10"/>
          <p:cNvSpPr txBox="1"/>
          <p:nvPr/>
        </p:nvSpPr>
        <p:spPr>
          <a:xfrm>
            <a:off x="7131889" y="4420945"/>
            <a:ext cx="1527286" cy="1000274"/>
          </a:xfrm>
          <a:prstGeom prst="rect">
            <a:avLst/>
          </a:prstGeom>
        </p:spPr>
        <p:txBody>
          <a:bodyPr lIns="0" tIns="0" rIns="0" bIns="0" rtlCol="0" anchor="t">
            <a:spAutoFit/>
          </a:bodyPr>
          <a:lstStyle/>
          <a:p>
            <a:pPr marL="0" lvl="0" indent="0" algn="l">
              <a:lnSpc>
                <a:spcPts val="7800"/>
              </a:lnSpc>
              <a:spcBef>
                <a:spcPct val="0"/>
              </a:spcBef>
            </a:pPr>
            <a:r>
              <a:rPr lang="en-US" sz="6500" u="none" dirty="0" smtClean="0">
                <a:solidFill>
                  <a:srgbClr val="FFFAF4"/>
                </a:solidFill>
                <a:latin typeface="Montserrat"/>
              </a:rPr>
              <a:t>2</a:t>
            </a:r>
            <a:endParaRPr lang="en-US" sz="6500" u="none" dirty="0">
              <a:solidFill>
                <a:srgbClr val="FFFAF4"/>
              </a:solidFill>
              <a:latin typeface="Montserrat"/>
            </a:endParaRPr>
          </a:p>
        </p:txBody>
      </p:sp>
      <p:sp>
        <p:nvSpPr>
          <p:cNvPr id="17" name="TextBox 17"/>
          <p:cNvSpPr txBox="1"/>
          <p:nvPr/>
        </p:nvSpPr>
        <p:spPr>
          <a:xfrm>
            <a:off x="2435028" y="4222021"/>
            <a:ext cx="15090971" cy="1795363"/>
          </a:xfrm>
          <a:prstGeom prst="rect">
            <a:avLst/>
          </a:prstGeom>
        </p:spPr>
        <p:txBody>
          <a:bodyPr wrap="square" lIns="0" tIns="0" rIns="0" bIns="0" rtlCol="0" anchor="t">
            <a:spAutoFit/>
          </a:bodyPr>
          <a:lstStyle/>
          <a:p>
            <a:pPr>
              <a:lnSpc>
                <a:spcPts val="3510"/>
              </a:lnSpc>
            </a:pPr>
            <a:r>
              <a:rPr lang="en-US" sz="2800" dirty="0">
                <a:latin typeface="Bookman Old Style" pitchFamily="18" charset="0"/>
              </a:rPr>
              <a:t>Safeguard business operations with IBM Cloud Virtual Servers. Create a disaster recovery plan for an on-premises virtual machine, ensuring continuity in unforeseen events. Test and validate the recovery process to guarantee minimal downtime. Become the guardian of business continuity, securing the future of your organization!</a:t>
            </a:r>
            <a:endParaRPr lang="en-US" sz="2400" u="sng" dirty="0">
              <a:solidFill>
                <a:srgbClr val="1C402E"/>
              </a:solidFill>
              <a:latin typeface="Bookman Old Style" pitchFamily="18" charset="0"/>
              <a:hlinkClick r:id="rId2" action="ppaction://hlinksldjump"/>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5" name="TextBox 5"/>
          <p:cNvSpPr txBox="1"/>
          <p:nvPr/>
        </p:nvSpPr>
        <p:spPr>
          <a:xfrm>
            <a:off x="878715" y="763353"/>
            <a:ext cx="6294923" cy="1384995"/>
          </a:xfrm>
          <a:prstGeom prst="rect">
            <a:avLst/>
          </a:prstGeom>
        </p:spPr>
        <p:txBody>
          <a:bodyPr lIns="0" tIns="0" rIns="0" bIns="0" rtlCol="0" anchor="t">
            <a:spAutoFit/>
          </a:bodyPr>
          <a:lstStyle/>
          <a:p>
            <a:pPr>
              <a:lnSpc>
                <a:spcPts val="10800"/>
              </a:lnSpc>
            </a:pPr>
            <a:r>
              <a:rPr lang="en-US" sz="9000" dirty="0" smtClean="0">
                <a:solidFill>
                  <a:srgbClr val="1C402E"/>
                </a:solidFill>
                <a:latin typeface="Montserrat"/>
              </a:rPr>
              <a:t>SOLUTION</a:t>
            </a:r>
            <a:endParaRPr lang="en-US" sz="9000" dirty="0">
              <a:solidFill>
                <a:srgbClr val="1C402E"/>
              </a:solidFill>
              <a:latin typeface="Montserrat"/>
            </a:endParaRPr>
          </a:p>
        </p:txBody>
      </p:sp>
      <p:sp>
        <p:nvSpPr>
          <p:cNvPr id="6" name="TextBox 6"/>
          <p:cNvSpPr txBox="1"/>
          <p:nvPr/>
        </p:nvSpPr>
        <p:spPr>
          <a:xfrm>
            <a:off x="2286000" y="3771900"/>
            <a:ext cx="10475085" cy="2000548"/>
          </a:xfrm>
          <a:prstGeom prst="rect">
            <a:avLst/>
          </a:prstGeom>
        </p:spPr>
        <p:txBody>
          <a:bodyPr wrap="square" lIns="0" tIns="0" rIns="0" bIns="0" rtlCol="0" anchor="t">
            <a:spAutoFit/>
          </a:bodyPr>
          <a:lstStyle/>
          <a:p>
            <a:pPr>
              <a:lnSpc>
                <a:spcPts val="3911"/>
              </a:lnSpc>
            </a:pPr>
            <a:r>
              <a:rPr lang="en-US" sz="2400" dirty="0">
                <a:solidFill>
                  <a:srgbClr val="1C402E"/>
                </a:solidFill>
                <a:latin typeface="Open Sans"/>
              </a:rPr>
              <a:t>To create a disaster recovery plan for an IBM cloud virtual server, you can set up replication for your server's data to a secondary location. This ensures that if a disaster occurs, you can quickly recover your server and data.</a:t>
            </a:r>
            <a:endParaRPr lang="en-US" sz="2400" dirty="0">
              <a:solidFill>
                <a:srgbClr val="1C402E"/>
              </a:solidFill>
              <a:latin typeface="Open Sans"/>
            </a:endParaRPr>
          </a:p>
        </p:txBody>
      </p:sp>
      <p:grpSp>
        <p:nvGrpSpPr>
          <p:cNvPr id="8" name="Group 8"/>
          <p:cNvGrpSpPr>
            <a:grpSpLocks noChangeAspect="1"/>
          </p:cNvGrpSpPr>
          <p:nvPr/>
        </p:nvGrpSpPr>
        <p:grpSpPr>
          <a:xfrm>
            <a:off x="10134600" y="-342900"/>
            <a:ext cx="15967855" cy="10875523"/>
            <a:chOff x="0" y="0"/>
            <a:chExt cx="5475623" cy="3729384"/>
          </a:xfrm>
        </p:grpSpPr>
        <p:sp>
          <p:nvSpPr>
            <p:cNvPr id="9" name="Freeform 9"/>
            <p:cNvSpPr/>
            <p:nvPr/>
          </p:nvSpPr>
          <p:spPr>
            <a:xfrm>
              <a:off x="0" y="0"/>
              <a:ext cx="5475623" cy="3729384"/>
            </a:xfrm>
            <a:custGeom>
              <a:avLst/>
              <a:gdLst/>
              <a:ahLst/>
              <a:cxnLst/>
              <a:rect l="l" t="t" r="r" b="b"/>
              <a:pathLst>
                <a:path w="5475623" h="3729384">
                  <a:moveTo>
                    <a:pt x="3322462" y="3729384"/>
                  </a:moveTo>
                  <a:lnTo>
                    <a:pt x="0" y="3729384"/>
                  </a:lnTo>
                  <a:lnTo>
                    <a:pt x="2153161" y="0"/>
                  </a:lnTo>
                  <a:lnTo>
                    <a:pt x="5475623" y="0"/>
                  </a:lnTo>
                  <a:lnTo>
                    <a:pt x="3322462" y="3729384"/>
                  </a:lnTo>
                  <a:close/>
                </a:path>
              </a:pathLst>
            </a:custGeom>
            <a:solidFill>
              <a:srgbClr val="FFBD59"/>
            </a:solidFill>
          </p:spPr>
        </p:sp>
        <p:sp>
          <p:nvSpPr>
            <p:cNvPr id="10" name="Freeform 10"/>
            <p:cNvSpPr/>
            <p:nvPr/>
          </p:nvSpPr>
          <p:spPr>
            <a:xfrm>
              <a:off x="0" y="0"/>
              <a:ext cx="5475623" cy="3729384"/>
            </a:xfrm>
            <a:custGeom>
              <a:avLst/>
              <a:gdLst/>
              <a:ahLst/>
              <a:cxnLst/>
              <a:rect l="l" t="t" r="r" b="b"/>
              <a:pathLst>
                <a:path w="5475623" h="3729384">
                  <a:moveTo>
                    <a:pt x="3322462" y="3729384"/>
                  </a:moveTo>
                  <a:lnTo>
                    <a:pt x="0" y="3729384"/>
                  </a:lnTo>
                  <a:lnTo>
                    <a:pt x="2153161" y="0"/>
                  </a:lnTo>
                  <a:lnTo>
                    <a:pt x="5475623" y="0"/>
                  </a:lnTo>
                  <a:lnTo>
                    <a:pt x="3322462" y="3729384"/>
                  </a:lnTo>
                  <a:close/>
                </a:path>
              </a:pathLst>
            </a:custGeom>
            <a:solidFill>
              <a:srgbClr val="FF914D"/>
            </a:solidFill>
            <a:ln w="12700">
              <a:solidFill>
                <a:srgbClr val="000000"/>
              </a:solidFill>
            </a:ln>
          </p:spPr>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3" name="Freeform 3"/>
          <p:cNvSpPr/>
          <p:nvPr/>
        </p:nvSpPr>
        <p:spPr>
          <a:xfrm>
            <a:off x="3886200" y="3086100"/>
            <a:ext cx="8763000" cy="5257800"/>
          </a:xfrm>
          <a:custGeom>
            <a:avLst/>
            <a:gdLst/>
            <a:ahLst/>
            <a:cxnLst/>
            <a:rect l="l" t="t" r="r" b="b"/>
            <a:pathLst>
              <a:path w="5167424" h="5167424">
                <a:moveTo>
                  <a:pt x="0" y="0"/>
                </a:moveTo>
                <a:lnTo>
                  <a:pt x="5167424" y="0"/>
                </a:lnTo>
                <a:lnTo>
                  <a:pt x="5167424" y="5167424"/>
                </a:lnTo>
                <a:lnTo>
                  <a:pt x="0" y="516742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TextBox 6"/>
          <p:cNvSpPr txBox="1"/>
          <p:nvPr/>
        </p:nvSpPr>
        <p:spPr>
          <a:xfrm>
            <a:off x="1028700" y="786914"/>
            <a:ext cx="9929816" cy="1384995"/>
          </a:xfrm>
          <a:prstGeom prst="rect">
            <a:avLst/>
          </a:prstGeom>
        </p:spPr>
        <p:txBody>
          <a:bodyPr lIns="0" tIns="0" rIns="0" bIns="0" rtlCol="0" anchor="t">
            <a:spAutoFit/>
          </a:bodyPr>
          <a:lstStyle/>
          <a:p>
            <a:pPr>
              <a:lnSpc>
                <a:spcPts val="10800"/>
              </a:lnSpc>
            </a:pPr>
            <a:r>
              <a:rPr lang="en-US" sz="9000" dirty="0" smtClean="0">
                <a:solidFill>
                  <a:srgbClr val="1C402E"/>
                </a:solidFill>
                <a:latin typeface="Montserrat"/>
              </a:rPr>
              <a:t>Objectives</a:t>
            </a:r>
            <a:endParaRPr lang="en-US" sz="9000" dirty="0">
              <a:solidFill>
                <a:srgbClr val="1C402E"/>
              </a:solidFill>
              <a:latin typeface="Montserrat"/>
            </a:endParaRPr>
          </a:p>
        </p:txBody>
      </p:sp>
      <p:grpSp>
        <p:nvGrpSpPr>
          <p:cNvPr id="8" name="Group 8"/>
          <p:cNvGrpSpPr/>
          <p:nvPr/>
        </p:nvGrpSpPr>
        <p:grpSpPr>
          <a:xfrm>
            <a:off x="13107099" y="3797737"/>
            <a:ext cx="3729041" cy="947800"/>
            <a:chOff x="0" y="-9525"/>
            <a:chExt cx="4972054" cy="1263733"/>
          </a:xfrm>
        </p:grpSpPr>
        <p:sp>
          <p:nvSpPr>
            <p:cNvPr id="9" name="TextBox 9"/>
            <p:cNvSpPr txBox="1"/>
            <p:nvPr/>
          </p:nvSpPr>
          <p:spPr>
            <a:xfrm>
              <a:off x="0" y="-9525"/>
              <a:ext cx="4972054" cy="553612"/>
            </a:xfrm>
            <a:prstGeom prst="rect">
              <a:avLst/>
            </a:prstGeom>
          </p:spPr>
          <p:txBody>
            <a:bodyPr lIns="0" tIns="0" rIns="0" bIns="0" rtlCol="0" anchor="t">
              <a:spAutoFit/>
            </a:bodyPr>
            <a:lstStyle/>
            <a:p>
              <a:pPr marL="0" lvl="0" indent="0" algn="l">
                <a:lnSpc>
                  <a:spcPts val="3240"/>
                </a:lnSpc>
                <a:spcBef>
                  <a:spcPct val="0"/>
                </a:spcBef>
              </a:pPr>
              <a:endParaRPr lang="en-US" sz="2700" dirty="0">
                <a:solidFill>
                  <a:srgbClr val="FFFAF4"/>
                </a:solidFill>
                <a:latin typeface="Open Sans"/>
              </a:endParaRPr>
            </a:p>
          </p:txBody>
        </p:sp>
        <p:sp>
          <p:nvSpPr>
            <p:cNvPr id="10" name="TextBox 10"/>
            <p:cNvSpPr txBox="1"/>
            <p:nvPr/>
          </p:nvSpPr>
          <p:spPr>
            <a:xfrm>
              <a:off x="0" y="789892"/>
              <a:ext cx="4972054" cy="464316"/>
            </a:xfrm>
            <a:prstGeom prst="rect">
              <a:avLst/>
            </a:prstGeom>
          </p:spPr>
          <p:txBody>
            <a:bodyPr lIns="0" tIns="0" rIns="0" bIns="0" rtlCol="0" anchor="t">
              <a:spAutoFit/>
            </a:bodyPr>
            <a:lstStyle/>
            <a:p>
              <a:pPr marL="452198" lvl="1" indent="-226099">
                <a:lnSpc>
                  <a:spcPts val="2932"/>
                </a:lnSpc>
                <a:buFont typeface="Arial"/>
                <a:buChar char="•"/>
              </a:pPr>
              <a:endParaRPr lang="en-US" sz="2094" dirty="0">
                <a:solidFill>
                  <a:srgbClr val="FFFAF4"/>
                </a:solidFill>
                <a:latin typeface="Open Sans"/>
              </a:endParaRPr>
            </a:p>
          </p:txBody>
        </p:sp>
      </p:grpSp>
      <p:grpSp>
        <p:nvGrpSpPr>
          <p:cNvPr id="11" name="Group 11"/>
          <p:cNvGrpSpPr/>
          <p:nvPr/>
        </p:nvGrpSpPr>
        <p:grpSpPr>
          <a:xfrm>
            <a:off x="4495800" y="3709274"/>
            <a:ext cx="6858000" cy="4616648"/>
            <a:chOff x="-530829" y="-206459"/>
            <a:chExt cx="7754709" cy="4492612"/>
          </a:xfrm>
        </p:grpSpPr>
        <p:sp>
          <p:nvSpPr>
            <p:cNvPr id="12" name="TextBox 12"/>
            <p:cNvSpPr txBox="1"/>
            <p:nvPr/>
          </p:nvSpPr>
          <p:spPr>
            <a:xfrm>
              <a:off x="0" y="-9525"/>
              <a:ext cx="5400189" cy="399344"/>
            </a:xfrm>
            <a:prstGeom prst="rect">
              <a:avLst/>
            </a:prstGeom>
          </p:spPr>
          <p:txBody>
            <a:bodyPr lIns="0" tIns="0" rIns="0" bIns="0" rtlCol="0" anchor="t">
              <a:spAutoFit/>
            </a:bodyPr>
            <a:lstStyle/>
            <a:p>
              <a:pPr marL="0" lvl="0" indent="0" algn="l">
                <a:lnSpc>
                  <a:spcPts val="3240"/>
                </a:lnSpc>
                <a:spcBef>
                  <a:spcPct val="0"/>
                </a:spcBef>
              </a:pPr>
              <a:endParaRPr lang="en-US" sz="2700" dirty="0">
                <a:solidFill>
                  <a:srgbClr val="FFFAF4"/>
                </a:solidFill>
                <a:latin typeface="Open Sans"/>
              </a:endParaRPr>
            </a:p>
          </p:txBody>
        </p:sp>
        <p:sp>
          <p:nvSpPr>
            <p:cNvPr id="13" name="TextBox 13"/>
            <p:cNvSpPr txBox="1"/>
            <p:nvPr/>
          </p:nvSpPr>
          <p:spPr>
            <a:xfrm>
              <a:off x="-530829" y="-206459"/>
              <a:ext cx="7754709" cy="4492612"/>
            </a:xfrm>
            <a:prstGeom prst="rect">
              <a:avLst/>
            </a:prstGeom>
          </p:spPr>
          <p:txBody>
            <a:bodyPr wrap="square" lIns="0" tIns="0" rIns="0" bIns="0" rtlCol="0" anchor="t">
              <a:spAutoFit/>
            </a:bodyPr>
            <a:lstStyle/>
            <a:p>
              <a:pPr marL="452198" lvl="1" indent="-226099">
                <a:lnSpc>
                  <a:spcPct val="150000"/>
                </a:lnSpc>
                <a:buFont typeface="Arial"/>
                <a:buChar char="•"/>
              </a:pPr>
              <a:r>
                <a:rPr lang="en-US" sz="2000" b="1" dirty="0" smtClean="0">
                  <a:solidFill>
                    <a:srgbClr val="FFFAF4"/>
                  </a:solidFill>
                  <a:latin typeface="Lucida Sans" pitchFamily="34" charset="0"/>
                  <a:cs typeface="Cascadia Code SemiBold" pitchFamily="49" charset="0"/>
                </a:rPr>
                <a:t>Identify critical VM</a:t>
              </a:r>
              <a:endParaRPr lang="en-US" sz="2000" b="1" dirty="0">
                <a:solidFill>
                  <a:srgbClr val="FFFAF4"/>
                </a:solidFill>
                <a:latin typeface="Lucida Sans" pitchFamily="34" charset="0"/>
                <a:cs typeface="Cascadia Code SemiBold" pitchFamily="49" charset="0"/>
              </a:endParaRPr>
            </a:p>
            <a:p>
              <a:pPr marL="452198" lvl="1" indent="-226099">
                <a:lnSpc>
                  <a:spcPct val="150000"/>
                </a:lnSpc>
                <a:buFont typeface="Arial"/>
                <a:buChar char="•"/>
              </a:pPr>
              <a:r>
                <a:rPr lang="en-US" sz="2000" b="1" dirty="0" smtClean="0">
                  <a:solidFill>
                    <a:srgbClr val="FFFAF4"/>
                  </a:solidFill>
                  <a:latin typeface="Lucida Sans" pitchFamily="34" charset="0"/>
                  <a:cs typeface="Cascadia Code SemiBold" pitchFamily="49" charset="0"/>
                </a:rPr>
                <a:t>Choose IBM cloud virtual Servers</a:t>
              </a:r>
              <a:endParaRPr lang="en-US" sz="2000" b="1" dirty="0">
                <a:solidFill>
                  <a:srgbClr val="FFFAF4"/>
                </a:solidFill>
                <a:latin typeface="Lucida Sans" pitchFamily="34" charset="0"/>
                <a:cs typeface="Cascadia Code SemiBold" pitchFamily="49" charset="0"/>
              </a:endParaRPr>
            </a:p>
            <a:p>
              <a:pPr marL="452198" lvl="1" indent="-226099">
                <a:lnSpc>
                  <a:spcPct val="150000"/>
                </a:lnSpc>
                <a:buFont typeface="Arial"/>
                <a:buChar char="•"/>
              </a:pPr>
              <a:r>
                <a:rPr lang="en-US" sz="2000" b="1" dirty="0" smtClean="0">
                  <a:solidFill>
                    <a:srgbClr val="FFFAF4"/>
                  </a:solidFill>
                  <a:latin typeface="Lucida Sans" pitchFamily="34" charset="0"/>
                  <a:cs typeface="Cascadia Code SemiBold" pitchFamily="49" charset="0"/>
                </a:rPr>
                <a:t>Establish data backup and replications</a:t>
              </a:r>
            </a:p>
            <a:p>
              <a:pPr marL="452198" lvl="1" indent="-226099">
                <a:lnSpc>
                  <a:spcPct val="150000"/>
                </a:lnSpc>
                <a:buFont typeface="Arial"/>
                <a:buChar char="•"/>
              </a:pPr>
              <a:r>
                <a:rPr lang="en-US" sz="2000" b="1" dirty="0" smtClean="0">
                  <a:solidFill>
                    <a:srgbClr val="FFFAF4"/>
                  </a:solidFill>
                  <a:latin typeface="Lucida Sans" pitchFamily="34" charset="0"/>
                  <a:cs typeface="Cascadia Code SemiBold" pitchFamily="49" charset="0"/>
                </a:rPr>
                <a:t>Develop a plan</a:t>
              </a:r>
            </a:p>
            <a:p>
              <a:pPr marL="452198" lvl="1" indent="-226099">
                <a:lnSpc>
                  <a:spcPct val="150000"/>
                </a:lnSpc>
                <a:buFont typeface="Arial"/>
                <a:buChar char="•"/>
              </a:pPr>
              <a:r>
                <a:rPr lang="en-US" sz="2000" b="1" dirty="0" smtClean="0">
                  <a:solidFill>
                    <a:srgbClr val="FFFAF4"/>
                  </a:solidFill>
                  <a:latin typeface="Lucida Sans" pitchFamily="34" charset="0"/>
                  <a:cs typeface="Cascadia Code SemiBold" pitchFamily="49" charset="0"/>
                </a:rPr>
                <a:t>Test the plan</a:t>
              </a:r>
            </a:p>
            <a:p>
              <a:pPr marL="452198" lvl="1" indent="-226099">
                <a:lnSpc>
                  <a:spcPct val="150000"/>
                </a:lnSpc>
                <a:buFont typeface="Arial"/>
                <a:buChar char="•"/>
              </a:pPr>
              <a:r>
                <a:rPr lang="en-US" sz="2000" b="1" dirty="0" smtClean="0">
                  <a:solidFill>
                    <a:srgbClr val="FFFAF4"/>
                  </a:solidFill>
                  <a:latin typeface="Lucida Sans" pitchFamily="34" charset="0"/>
                  <a:cs typeface="Cascadia Code SemiBold" pitchFamily="49" charset="0"/>
                </a:rPr>
                <a:t>Automate where possible</a:t>
              </a:r>
            </a:p>
            <a:p>
              <a:pPr marL="452198" lvl="1" indent="-226099">
                <a:lnSpc>
                  <a:spcPct val="150000"/>
                </a:lnSpc>
                <a:buFont typeface="Arial"/>
                <a:buChar char="•"/>
              </a:pPr>
              <a:r>
                <a:rPr lang="en-US" sz="2000" b="1" dirty="0" smtClean="0">
                  <a:solidFill>
                    <a:srgbClr val="FFFAF4"/>
                  </a:solidFill>
                  <a:latin typeface="Lucida Sans" pitchFamily="34" charset="0"/>
                  <a:cs typeface="Cascadia Code SemiBold" pitchFamily="49" charset="0"/>
                </a:rPr>
                <a:t>Document the recovery team</a:t>
              </a:r>
            </a:p>
            <a:p>
              <a:pPr marL="452198" lvl="1" indent="-226099">
                <a:lnSpc>
                  <a:spcPct val="150000"/>
                </a:lnSpc>
                <a:buFont typeface="Arial"/>
                <a:buChar char="•"/>
              </a:pPr>
              <a:r>
                <a:rPr lang="en-US" sz="2000" b="1" dirty="0" smtClean="0">
                  <a:solidFill>
                    <a:srgbClr val="FFFAF4"/>
                  </a:solidFill>
                  <a:latin typeface="Lucida Sans" pitchFamily="34" charset="0"/>
                  <a:cs typeface="Cascadia Code SemiBold" pitchFamily="49" charset="0"/>
                </a:rPr>
                <a:t>Monitor and update the plan</a:t>
              </a:r>
            </a:p>
            <a:p>
              <a:pPr marL="452198" lvl="1" indent="-226099">
                <a:lnSpc>
                  <a:spcPct val="150000"/>
                </a:lnSpc>
                <a:buFont typeface="Arial"/>
                <a:buChar char="•"/>
              </a:pPr>
              <a:r>
                <a:rPr lang="en-US" sz="2000" b="1" dirty="0" smtClean="0">
                  <a:solidFill>
                    <a:srgbClr val="FFFAF4"/>
                  </a:solidFill>
                  <a:latin typeface="Lucida Sans" pitchFamily="34" charset="0"/>
                  <a:cs typeface="Cascadia Code SemiBold" pitchFamily="49" charset="0"/>
                </a:rPr>
                <a:t>Secure the data</a:t>
              </a:r>
            </a:p>
            <a:p>
              <a:pPr marL="452198" lvl="1" indent="-226099">
                <a:lnSpc>
                  <a:spcPct val="150000"/>
                </a:lnSpc>
                <a:buFont typeface="Arial"/>
                <a:buChar char="•"/>
              </a:pPr>
              <a:endParaRPr lang="en-US" sz="2000" b="1" dirty="0">
                <a:solidFill>
                  <a:srgbClr val="FFFAF4"/>
                </a:solidFill>
                <a:latin typeface="Lucida Sans" pitchFamily="34" charset="0"/>
                <a:cs typeface="Cascadia Code SemiBold" pitchFamily="49" charset="0"/>
              </a:endParaRPr>
            </a:p>
          </p:txBody>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38" name="TextBox 38"/>
          <p:cNvSpPr txBox="1"/>
          <p:nvPr/>
        </p:nvSpPr>
        <p:spPr>
          <a:xfrm>
            <a:off x="547255" y="983673"/>
            <a:ext cx="16116300" cy="1266885"/>
          </a:xfrm>
          <a:prstGeom prst="rect">
            <a:avLst/>
          </a:prstGeom>
        </p:spPr>
        <p:txBody>
          <a:bodyPr wrap="square" lIns="0" tIns="0" rIns="0" bIns="0" rtlCol="0" anchor="t">
            <a:spAutoFit/>
          </a:bodyPr>
          <a:lstStyle/>
          <a:p>
            <a:pPr>
              <a:lnSpc>
                <a:spcPts val="10800"/>
              </a:lnSpc>
            </a:pPr>
            <a:r>
              <a:rPr lang="en-US" sz="6000" dirty="0" smtClean="0">
                <a:solidFill>
                  <a:srgbClr val="1C402E"/>
                </a:solidFill>
                <a:latin typeface="Montserrat"/>
              </a:rPr>
              <a:t>Disaster Recovery Strategy</a:t>
            </a:r>
            <a:endParaRPr lang="en-US" sz="6000" dirty="0">
              <a:solidFill>
                <a:srgbClr val="1C402E"/>
              </a:solidFill>
              <a:latin typeface="Montserrat"/>
            </a:endParaRPr>
          </a:p>
        </p:txBody>
      </p:sp>
      <p:sp>
        <p:nvSpPr>
          <p:cNvPr id="39" name="TextBox 39"/>
          <p:cNvSpPr txBox="1"/>
          <p:nvPr/>
        </p:nvSpPr>
        <p:spPr>
          <a:xfrm>
            <a:off x="4038600" y="4381500"/>
            <a:ext cx="7811062" cy="1987724"/>
          </a:xfrm>
          <a:prstGeom prst="rect">
            <a:avLst/>
          </a:prstGeom>
        </p:spPr>
        <p:txBody>
          <a:bodyPr lIns="0" tIns="0" rIns="0" bIns="0" rtlCol="0" anchor="t">
            <a:spAutoFit/>
          </a:bodyPr>
          <a:lstStyle/>
          <a:p>
            <a:pPr marL="518160" lvl="1" indent="-259080">
              <a:lnSpc>
                <a:spcPts val="3120"/>
              </a:lnSpc>
              <a:buFont typeface="Arial"/>
              <a:buChar char="•"/>
            </a:pPr>
            <a:r>
              <a:rPr lang="en-US" sz="2400" dirty="0" smtClean="0">
                <a:solidFill>
                  <a:srgbClr val="1C402E"/>
                </a:solidFill>
                <a:latin typeface="Open Sans"/>
              </a:rPr>
              <a:t>Identify important data</a:t>
            </a:r>
          </a:p>
          <a:p>
            <a:pPr marL="518160" lvl="1" indent="-259080">
              <a:lnSpc>
                <a:spcPts val="3120"/>
              </a:lnSpc>
              <a:buFont typeface="Arial"/>
              <a:buChar char="•"/>
            </a:pPr>
            <a:r>
              <a:rPr lang="en-US" sz="2400" dirty="0" smtClean="0">
                <a:solidFill>
                  <a:srgbClr val="1C402E"/>
                </a:solidFill>
                <a:latin typeface="Open Sans"/>
              </a:rPr>
              <a:t>Choose a backup solution </a:t>
            </a:r>
          </a:p>
          <a:p>
            <a:pPr marL="518160" lvl="1" indent="-259080">
              <a:lnSpc>
                <a:spcPts val="3120"/>
              </a:lnSpc>
              <a:buFont typeface="Arial"/>
              <a:buChar char="•"/>
            </a:pPr>
            <a:r>
              <a:rPr lang="en-US" sz="2400" dirty="0" smtClean="0">
                <a:solidFill>
                  <a:srgbClr val="1C402E"/>
                </a:solidFill>
                <a:latin typeface="Open Sans"/>
              </a:rPr>
              <a:t>Set up replication</a:t>
            </a:r>
          </a:p>
          <a:p>
            <a:pPr marL="518160" lvl="1" indent="-259080">
              <a:lnSpc>
                <a:spcPts val="3120"/>
              </a:lnSpc>
              <a:buFont typeface="Arial"/>
              <a:buChar char="•"/>
            </a:pPr>
            <a:r>
              <a:rPr lang="en-US" sz="2400" dirty="0" smtClean="0">
                <a:solidFill>
                  <a:srgbClr val="1C402E"/>
                </a:solidFill>
                <a:latin typeface="Open Sans"/>
              </a:rPr>
              <a:t>Test the plan regularly</a:t>
            </a:r>
          </a:p>
          <a:p>
            <a:pPr marL="518160" lvl="1" indent="-259080">
              <a:lnSpc>
                <a:spcPts val="3120"/>
              </a:lnSpc>
              <a:buFont typeface="Arial"/>
              <a:buChar char="•"/>
            </a:pPr>
            <a:r>
              <a:rPr lang="en-US" sz="2400" dirty="0" smtClean="0">
                <a:solidFill>
                  <a:srgbClr val="1C402E"/>
                </a:solidFill>
                <a:latin typeface="Open Sans"/>
              </a:rPr>
              <a:t>Document and train the team</a:t>
            </a:r>
          </a:p>
        </p:txBody>
      </p:sp>
      <p:sp>
        <p:nvSpPr>
          <p:cNvPr id="40" name="TextBox 40"/>
          <p:cNvSpPr txBox="1"/>
          <p:nvPr/>
        </p:nvSpPr>
        <p:spPr>
          <a:xfrm>
            <a:off x="1897645" y="2857500"/>
            <a:ext cx="14225155" cy="1077218"/>
          </a:xfrm>
          <a:prstGeom prst="rect">
            <a:avLst/>
          </a:prstGeom>
        </p:spPr>
        <p:txBody>
          <a:bodyPr wrap="square" lIns="0" tIns="0" rIns="0" bIns="0" rtlCol="0" anchor="t">
            <a:spAutoFit/>
          </a:bodyPr>
          <a:lstStyle/>
          <a:p>
            <a:pPr>
              <a:lnSpc>
                <a:spcPts val="4160"/>
              </a:lnSpc>
            </a:pPr>
            <a:r>
              <a:rPr lang="en-US" sz="3200" dirty="0" smtClean="0">
                <a:solidFill>
                  <a:srgbClr val="1C402E"/>
                </a:solidFill>
                <a:latin typeface="Open Sans"/>
              </a:rPr>
              <a:t>It is a plan that helps protect your important applications and data in case of unexpected events. </a:t>
            </a:r>
            <a:endParaRPr lang="en-US" sz="3200" dirty="0">
              <a:solidFill>
                <a:srgbClr val="1C402E"/>
              </a:solidFill>
              <a:latin typeface="Open Sans"/>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38" name="TextBox 38"/>
          <p:cNvSpPr txBox="1"/>
          <p:nvPr/>
        </p:nvSpPr>
        <p:spPr>
          <a:xfrm>
            <a:off x="547255" y="983673"/>
            <a:ext cx="16116300" cy="1266885"/>
          </a:xfrm>
          <a:prstGeom prst="rect">
            <a:avLst/>
          </a:prstGeom>
        </p:spPr>
        <p:txBody>
          <a:bodyPr wrap="square" lIns="0" tIns="0" rIns="0" bIns="0" rtlCol="0" anchor="t">
            <a:spAutoFit/>
          </a:bodyPr>
          <a:lstStyle/>
          <a:p>
            <a:pPr>
              <a:lnSpc>
                <a:spcPts val="10800"/>
              </a:lnSpc>
            </a:pPr>
            <a:r>
              <a:rPr lang="en-US" sz="6000" dirty="0" smtClean="0">
                <a:solidFill>
                  <a:srgbClr val="1C402E"/>
                </a:solidFill>
                <a:latin typeface="Montserrat"/>
              </a:rPr>
              <a:t>Backup Configuration</a:t>
            </a:r>
            <a:endParaRPr lang="en-US" sz="6000" dirty="0">
              <a:solidFill>
                <a:srgbClr val="1C402E"/>
              </a:solidFill>
              <a:latin typeface="Montserrat"/>
            </a:endParaRPr>
          </a:p>
        </p:txBody>
      </p:sp>
      <p:sp>
        <p:nvSpPr>
          <p:cNvPr id="39" name="TextBox 39"/>
          <p:cNvSpPr txBox="1"/>
          <p:nvPr/>
        </p:nvSpPr>
        <p:spPr>
          <a:xfrm>
            <a:off x="4038600" y="4381500"/>
            <a:ext cx="7811062" cy="1590179"/>
          </a:xfrm>
          <a:prstGeom prst="rect">
            <a:avLst/>
          </a:prstGeom>
        </p:spPr>
        <p:txBody>
          <a:bodyPr lIns="0" tIns="0" rIns="0" bIns="0" rtlCol="0" anchor="t">
            <a:spAutoFit/>
          </a:bodyPr>
          <a:lstStyle/>
          <a:p>
            <a:pPr marL="518160" lvl="1" indent="-259080">
              <a:lnSpc>
                <a:spcPts val="3120"/>
              </a:lnSpc>
              <a:buFont typeface="Arial"/>
              <a:buChar char="•"/>
            </a:pPr>
            <a:r>
              <a:rPr lang="en-US" sz="2400" dirty="0" smtClean="0">
                <a:solidFill>
                  <a:srgbClr val="1C402E"/>
                </a:solidFill>
                <a:latin typeface="Open Sans"/>
              </a:rPr>
              <a:t>Data needs to be backed up</a:t>
            </a:r>
          </a:p>
          <a:p>
            <a:pPr marL="518160" lvl="1" indent="-259080">
              <a:lnSpc>
                <a:spcPts val="3120"/>
              </a:lnSpc>
              <a:buFont typeface="Arial"/>
              <a:buChar char="•"/>
            </a:pPr>
            <a:r>
              <a:rPr lang="en-US" sz="2400" dirty="0" smtClean="0">
                <a:solidFill>
                  <a:srgbClr val="1C402E"/>
                </a:solidFill>
                <a:latin typeface="Open Sans"/>
              </a:rPr>
              <a:t>Select the appropriate backup solution</a:t>
            </a:r>
          </a:p>
          <a:p>
            <a:pPr marL="518160" lvl="1" indent="-259080">
              <a:lnSpc>
                <a:spcPts val="3120"/>
              </a:lnSpc>
              <a:buFont typeface="Arial"/>
              <a:buChar char="•"/>
            </a:pPr>
            <a:r>
              <a:rPr lang="en-US" sz="2400" dirty="0" smtClean="0">
                <a:solidFill>
                  <a:srgbClr val="1C402E"/>
                </a:solidFill>
                <a:latin typeface="Open Sans"/>
              </a:rPr>
              <a:t>Configure the setting</a:t>
            </a:r>
          </a:p>
          <a:p>
            <a:pPr marL="518160" lvl="1" indent="-259080">
              <a:lnSpc>
                <a:spcPts val="3120"/>
              </a:lnSpc>
              <a:buFont typeface="Arial"/>
              <a:buChar char="•"/>
            </a:pPr>
            <a:endParaRPr lang="en-US" sz="2400" dirty="0" smtClean="0">
              <a:solidFill>
                <a:srgbClr val="1C402E"/>
              </a:solidFill>
              <a:latin typeface="Open Sans"/>
            </a:endParaRPr>
          </a:p>
        </p:txBody>
      </p:sp>
      <p:sp>
        <p:nvSpPr>
          <p:cNvPr id="40" name="TextBox 40"/>
          <p:cNvSpPr txBox="1"/>
          <p:nvPr/>
        </p:nvSpPr>
        <p:spPr>
          <a:xfrm>
            <a:off x="1897645" y="2857500"/>
            <a:ext cx="14225155" cy="1587101"/>
          </a:xfrm>
          <a:prstGeom prst="rect">
            <a:avLst/>
          </a:prstGeom>
        </p:spPr>
        <p:txBody>
          <a:bodyPr wrap="square" lIns="0" tIns="0" rIns="0" bIns="0" rtlCol="0" anchor="t">
            <a:spAutoFit/>
          </a:bodyPr>
          <a:lstStyle/>
          <a:p>
            <a:pPr>
              <a:lnSpc>
                <a:spcPts val="4160"/>
              </a:lnSpc>
            </a:pPr>
            <a:r>
              <a:rPr lang="en-US" sz="3200" dirty="0" smtClean="0">
                <a:solidFill>
                  <a:srgbClr val="1C402E"/>
                </a:solidFill>
                <a:latin typeface="Open Sans"/>
              </a:rPr>
              <a:t>It refers to the process of setting up and managing backups for your data and applications</a:t>
            </a:r>
          </a:p>
          <a:p>
            <a:pPr>
              <a:lnSpc>
                <a:spcPts val="4160"/>
              </a:lnSpc>
            </a:pPr>
            <a:endParaRPr lang="en-US" sz="3200" dirty="0">
              <a:solidFill>
                <a:srgbClr val="1C402E"/>
              </a:solidFill>
              <a:latin typeface="Open Sans"/>
            </a:endParaRPr>
          </a:p>
        </p:txBody>
      </p:sp>
    </p:spTree>
    <p:extLst>
      <p:ext uri="{BB962C8B-B14F-4D97-AF65-F5344CB8AC3E}">
        <p14:creationId xmlns:p14="http://schemas.microsoft.com/office/powerpoint/2010/main" val="11360096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38" name="TextBox 38"/>
          <p:cNvSpPr txBox="1"/>
          <p:nvPr/>
        </p:nvSpPr>
        <p:spPr>
          <a:xfrm>
            <a:off x="547255" y="983673"/>
            <a:ext cx="16116300" cy="1266885"/>
          </a:xfrm>
          <a:prstGeom prst="rect">
            <a:avLst/>
          </a:prstGeom>
        </p:spPr>
        <p:txBody>
          <a:bodyPr wrap="square" lIns="0" tIns="0" rIns="0" bIns="0" rtlCol="0" anchor="t">
            <a:spAutoFit/>
          </a:bodyPr>
          <a:lstStyle/>
          <a:p>
            <a:pPr>
              <a:lnSpc>
                <a:spcPts val="10800"/>
              </a:lnSpc>
            </a:pPr>
            <a:r>
              <a:rPr lang="en-US" sz="6000" dirty="0" smtClean="0">
                <a:solidFill>
                  <a:srgbClr val="1C402E"/>
                </a:solidFill>
                <a:latin typeface="Montserrat"/>
              </a:rPr>
              <a:t>Replication Setup</a:t>
            </a:r>
            <a:endParaRPr lang="en-US" sz="6000" dirty="0">
              <a:solidFill>
                <a:srgbClr val="1C402E"/>
              </a:solidFill>
              <a:latin typeface="Montserrat"/>
            </a:endParaRPr>
          </a:p>
        </p:txBody>
      </p:sp>
      <p:sp>
        <p:nvSpPr>
          <p:cNvPr id="39" name="TextBox 39"/>
          <p:cNvSpPr txBox="1"/>
          <p:nvPr/>
        </p:nvSpPr>
        <p:spPr>
          <a:xfrm>
            <a:off x="4038600" y="4381500"/>
            <a:ext cx="7811062" cy="377604"/>
          </a:xfrm>
          <a:prstGeom prst="rect">
            <a:avLst/>
          </a:prstGeom>
        </p:spPr>
        <p:txBody>
          <a:bodyPr lIns="0" tIns="0" rIns="0" bIns="0" rtlCol="0" anchor="t">
            <a:spAutoFit/>
          </a:bodyPr>
          <a:lstStyle/>
          <a:p>
            <a:pPr marL="518160" lvl="1" indent="-259080">
              <a:lnSpc>
                <a:spcPts val="3120"/>
              </a:lnSpc>
              <a:buFont typeface="Arial"/>
              <a:buChar char="•"/>
            </a:pPr>
            <a:r>
              <a:rPr lang="en-US" sz="2400" dirty="0" smtClean="0">
                <a:solidFill>
                  <a:srgbClr val="1C402E"/>
                </a:solidFill>
                <a:latin typeface="Open Sans"/>
              </a:rPr>
              <a:t>Use services like IBM cloud database</a:t>
            </a:r>
          </a:p>
        </p:txBody>
      </p:sp>
      <p:sp>
        <p:nvSpPr>
          <p:cNvPr id="40" name="TextBox 40"/>
          <p:cNvSpPr txBox="1"/>
          <p:nvPr/>
        </p:nvSpPr>
        <p:spPr>
          <a:xfrm>
            <a:off x="1897645" y="2857500"/>
            <a:ext cx="14225155" cy="1077218"/>
          </a:xfrm>
          <a:prstGeom prst="rect">
            <a:avLst/>
          </a:prstGeom>
        </p:spPr>
        <p:txBody>
          <a:bodyPr wrap="square" lIns="0" tIns="0" rIns="0" bIns="0" rtlCol="0" anchor="t">
            <a:spAutoFit/>
          </a:bodyPr>
          <a:lstStyle/>
          <a:p>
            <a:pPr>
              <a:lnSpc>
                <a:spcPts val="4160"/>
              </a:lnSpc>
            </a:pPr>
            <a:r>
              <a:rPr lang="en-US" sz="3200" dirty="0" smtClean="0">
                <a:solidFill>
                  <a:srgbClr val="1C402E"/>
                </a:solidFill>
                <a:latin typeface="Open Sans"/>
              </a:rPr>
              <a:t>It involves configuring the replication of data between multiple locations or instances to ensure redundancy and data availability</a:t>
            </a:r>
            <a:endParaRPr lang="en-US" sz="3200" dirty="0">
              <a:solidFill>
                <a:srgbClr val="1C402E"/>
              </a:solidFill>
              <a:latin typeface="Open Sans"/>
            </a:endParaRPr>
          </a:p>
        </p:txBody>
      </p:sp>
    </p:spTree>
    <p:extLst>
      <p:ext uri="{BB962C8B-B14F-4D97-AF65-F5344CB8AC3E}">
        <p14:creationId xmlns:p14="http://schemas.microsoft.com/office/powerpoint/2010/main" val="12181993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38" name="TextBox 38"/>
          <p:cNvSpPr txBox="1"/>
          <p:nvPr/>
        </p:nvSpPr>
        <p:spPr>
          <a:xfrm>
            <a:off x="547255" y="983673"/>
            <a:ext cx="16116300" cy="1266885"/>
          </a:xfrm>
          <a:prstGeom prst="rect">
            <a:avLst/>
          </a:prstGeom>
        </p:spPr>
        <p:txBody>
          <a:bodyPr wrap="square" lIns="0" tIns="0" rIns="0" bIns="0" rtlCol="0" anchor="t">
            <a:spAutoFit/>
          </a:bodyPr>
          <a:lstStyle/>
          <a:p>
            <a:pPr>
              <a:lnSpc>
                <a:spcPts val="10800"/>
              </a:lnSpc>
            </a:pPr>
            <a:r>
              <a:rPr lang="en-US" sz="6000" dirty="0" smtClean="0">
                <a:solidFill>
                  <a:srgbClr val="1C402E"/>
                </a:solidFill>
                <a:latin typeface="Montserrat"/>
              </a:rPr>
              <a:t>Recovery Testing</a:t>
            </a:r>
            <a:endParaRPr lang="en-US" sz="6000" dirty="0">
              <a:solidFill>
                <a:srgbClr val="1C402E"/>
              </a:solidFill>
              <a:latin typeface="Montserrat"/>
            </a:endParaRPr>
          </a:p>
        </p:txBody>
      </p:sp>
      <p:sp>
        <p:nvSpPr>
          <p:cNvPr id="39" name="TextBox 39"/>
          <p:cNvSpPr txBox="1"/>
          <p:nvPr/>
        </p:nvSpPr>
        <p:spPr>
          <a:xfrm>
            <a:off x="4038600" y="4759104"/>
            <a:ext cx="7811062" cy="2385268"/>
          </a:xfrm>
          <a:prstGeom prst="rect">
            <a:avLst/>
          </a:prstGeom>
        </p:spPr>
        <p:txBody>
          <a:bodyPr lIns="0" tIns="0" rIns="0" bIns="0" rtlCol="0" anchor="t">
            <a:spAutoFit/>
          </a:bodyPr>
          <a:lstStyle/>
          <a:p>
            <a:pPr marL="518160" lvl="1" indent="-259080">
              <a:lnSpc>
                <a:spcPts val="3120"/>
              </a:lnSpc>
              <a:buFont typeface="Arial"/>
              <a:buChar char="•"/>
            </a:pPr>
            <a:r>
              <a:rPr lang="en-US" sz="2400" dirty="0" smtClean="0">
                <a:solidFill>
                  <a:srgbClr val="1C402E"/>
                </a:solidFill>
                <a:latin typeface="Open Sans"/>
              </a:rPr>
              <a:t>Identify the critical applications and data </a:t>
            </a:r>
          </a:p>
          <a:p>
            <a:pPr marL="518160" lvl="1" indent="-259080">
              <a:lnSpc>
                <a:spcPts val="3120"/>
              </a:lnSpc>
              <a:buFont typeface="Arial"/>
              <a:buChar char="•"/>
            </a:pPr>
            <a:r>
              <a:rPr lang="en-US" sz="2400" dirty="0" smtClean="0">
                <a:solidFill>
                  <a:srgbClr val="1C402E"/>
                </a:solidFill>
                <a:latin typeface="Open Sans"/>
              </a:rPr>
              <a:t>Set up a separate environment</a:t>
            </a:r>
          </a:p>
          <a:p>
            <a:pPr marL="518160" lvl="1" indent="-259080">
              <a:lnSpc>
                <a:spcPts val="3120"/>
              </a:lnSpc>
              <a:buFont typeface="Arial"/>
              <a:buChar char="•"/>
            </a:pPr>
            <a:r>
              <a:rPr lang="en-US" sz="2400" dirty="0" smtClean="0">
                <a:solidFill>
                  <a:srgbClr val="1C402E"/>
                </a:solidFill>
                <a:latin typeface="Open Sans"/>
              </a:rPr>
              <a:t>Restore the necessary data</a:t>
            </a:r>
          </a:p>
          <a:p>
            <a:pPr marL="518160" lvl="1" indent="-259080">
              <a:lnSpc>
                <a:spcPts val="3120"/>
              </a:lnSpc>
              <a:buFont typeface="Arial"/>
              <a:buChar char="•"/>
            </a:pPr>
            <a:r>
              <a:rPr lang="en-US" sz="2400" dirty="0" smtClean="0">
                <a:solidFill>
                  <a:srgbClr val="1C402E"/>
                </a:solidFill>
                <a:latin typeface="Open Sans"/>
              </a:rPr>
              <a:t>Validate the functionality</a:t>
            </a:r>
          </a:p>
          <a:p>
            <a:pPr marL="518160" lvl="1" indent="-259080">
              <a:lnSpc>
                <a:spcPts val="3120"/>
              </a:lnSpc>
              <a:buFont typeface="Arial"/>
              <a:buChar char="•"/>
            </a:pPr>
            <a:r>
              <a:rPr lang="en-US" sz="2400" dirty="0" smtClean="0">
                <a:solidFill>
                  <a:srgbClr val="1C402E"/>
                </a:solidFill>
                <a:latin typeface="Open Sans"/>
              </a:rPr>
              <a:t>Monitor and access</a:t>
            </a:r>
          </a:p>
          <a:p>
            <a:pPr marL="518160" lvl="1" indent="-259080">
              <a:lnSpc>
                <a:spcPts val="3120"/>
              </a:lnSpc>
              <a:buFont typeface="Arial"/>
              <a:buChar char="•"/>
            </a:pPr>
            <a:r>
              <a:rPr lang="en-US" sz="2400" dirty="0" smtClean="0">
                <a:solidFill>
                  <a:srgbClr val="1C402E"/>
                </a:solidFill>
                <a:latin typeface="Open Sans"/>
              </a:rPr>
              <a:t>Document </a:t>
            </a:r>
          </a:p>
        </p:txBody>
      </p:sp>
      <p:sp>
        <p:nvSpPr>
          <p:cNvPr id="40" name="TextBox 40"/>
          <p:cNvSpPr txBox="1"/>
          <p:nvPr/>
        </p:nvSpPr>
        <p:spPr>
          <a:xfrm>
            <a:off x="1897645" y="2857500"/>
            <a:ext cx="14225155" cy="1615827"/>
          </a:xfrm>
          <a:prstGeom prst="rect">
            <a:avLst/>
          </a:prstGeom>
        </p:spPr>
        <p:txBody>
          <a:bodyPr wrap="square" lIns="0" tIns="0" rIns="0" bIns="0" rtlCol="0" anchor="t">
            <a:spAutoFit/>
          </a:bodyPr>
          <a:lstStyle/>
          <a:p>
            <a:pPr>
              <a:lnSpc>
                <a:spcPts val="4160"/>
              </a:lnSpc>
            </a:pPr>
            <a:r>
              <a:rPr lang="en-US" sz="3200" dirty="0" smtClean="0">
                <a:solidFill>
                  <a:srgbClr val="1C402E"/>
                </a:solidFill>
                <a:latin typeface="Open Sans"/>
              </a:rPr>
              <a:t>It involves testing the effectiveness of your disaster recovery plan to ensure that your applications and data can be successfully recovered </a:t>
            </a:r>
            <a:r>
              <a:rPr lang="en-US" sz="3200" dirty="0" err="1" smtClean="0">
                <a:solidFill>
                  <a:srgbClr val="1C402E"/>
                </a:solidFill>
                <a:latin typeface="Open Sans"/>
              </a:rPr>
              <a:t>ina</a:t>
            </a:r>
            <a:r>
              <a:rPr lang="en-US" sz="3200" dirty="0" smtClean="0">
                <a:solidFill>
                  <a:srgbClr val="1C402E"/>
                </a:solidFill>
                <a:latin typeface="Open Sans"/>
              </a:rPr>
              <a:t> case of failure</a:t>
            </a:r>
            <a:endParaRPr lang="en-US" sz="3200" dirty="0">
              <a:solidFill>
                <a:srgbClr val="1C402E"/>
              </a:solidFill>
              <a:latin typeface="Open Sans"/>
            </a:endParaRPr>
          </a:p>
        </p:txBody>
      </p:sp>
    </p:spTree>
    <p:extLst>
      <p:ext uri="{BB962C8B-B14F-4D97-AF65-F5344CB8AC3E}">
        <p14:creationId xmlns:p14="http://schemas.microsoft.com/office/powerpoint/2010/main" val="41763854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38" name="TextBox 38"/>
          <p:cNvSpPr txBox="1"/>
          <p:nvPr/>
        </p:nvSpPr>
        <p:spPr>
          <a:xfrm>
            <a:off x="547255" y="983673"/>
            <a:ext cx="16116300" cy="1266885"/>
          </a:xfrm>
          <a:prstGeom prst="rect">
            <a:avLst/>
          </a:prstGeom>
        </p:spPr>
        <p:txBody>
          <a:bodyPr wrap="square" lIns="0" tIns="0" rIns="0" bIns="0" rtlCol="0" anchor="t">
            <a:spAutoFit/>
          </a:bodyPr>
          <a:lstStyle/>
          <a:p>
            <a:pPr>
              <a:lnSpc>
                <a:spcPts val="10800"/>
              </a:lnSpc>
            </a:pPr>
            <a:r>
              <a:rPr lang="en-US" sz="6000" dirty="0" smtClean="0">
                <a:solidFill>
                  <a:srgbClr val="1C402E"/>
                </a:solidFill>
                <a:latin typeface="Montserrat"/>
              </a:rPr>
              <a:t>Business Continuity</a:t>
            </a:r>
            <a:endParaRPr lang="en-US" sz="6000" dirty="0">
              <a:solidFill>
                <a:srgbClr val="1C402E"/>
              </a:solidFill>
              <a:latin typeface="Montserrat"/>
            </a:endParaRPr>
          </a:p>
        </p:txBody>
      </p:sp>
      <p:sp>
        <p:nvSpPr>
          <p:cNvPr id="39" name="TextBox 39"/>
          <p:cNvSpPr txBox="1"/>
          <p:nvPr/>
        </p:nvSpPr>
        <p:spPr>
          <a:xfrm>
            <a:off x="4038600" y="4759104"/>
            <a:ext cx="7811062" cy="1987724"/>
          </a:xfrm>
          <a:prstGeom prst="rect">
            <a:avLst/>
          </a:prstGeom>
        </p:spPr>
        <p:txBody>
          <a:bodyPr lIns="0" tIns="0" rIns="0" bIns="0" rtlCol="0" anchor="t">
            <a:spAutoFit/>
          </a:bodyPr>
          <a:lstStyle/>
          <a:p>
            <a:pPr marL="518160" lvl="1" indent="-259080">
              <a:lnSpc>
                <a:spcPts val="3120"/>
              </a:lnSpc>
              <a:buFont typeface="Arial"/>
              <a:buChar char="•"/>
            </a:pPr>
            <a:r>
              <a:rPr lang="en-US" sz="2400" dirty="0" smtClean="0">
                <a:solidFill>
                  <a:srgbClr val="1C402E"/>
                </a:solidFill>
                <a:latin typeface="Open Sans"/>
              </a:rPr>
              <a:t>High availability</a:t>
            </a:r>
          </a:p>
          <a:p>
            <a:pPr marL="518160" lvl="1" indent="-259080">
              <a:lnSpc>
                <a:spcPts val="3120"/>
              </a:lnSpc>
              <a:buFont typeface="Arial"/>
              <a:buChar char="•"/>
            </a:pPr>
            <a:r>
              <a:rPr lang="en-US" sz="2400" dirty="0" smtClean="0">
                <a:solidFill>
                  <a:srgbClr val="1C402E"/>
                </a:solidFill>
                <a:latin typeface="Open Sans"/>
              </a:rPr>
              <a:t>Disaster recovery</a:t>
            </a:r>
          </a:p>
          <a:p>
            <a:pPr marL="518160" lvl="1" indent="-259080">
              <a:lnSpc>
                <a:spcPts val="3120"/>
              </a:lnSpc>
              <a:buFont typeface="Arial"/>
              <a:buChar char="•"/>
            </a:pPr>
            <a:r>
              <a:rPr lang="en-US" sz="2400" dirty="0" smtClean="0">
                <a:solidFill>
                  <a:srgbClr val="1C402E"/>
                </a:solidFill>
                <a:latin typeface="Open Sans"/>
              </a:rPr>
              <a:t>Backup and restore</a:t>
            </a:r>
          </a:p>
          <a:p>
            <a:pPr marL="518160" lvl="1" indent="-259080">
              <a:lnSpc>
                <a:spcPts val="3120"/>
              </a:lnSpc>
              <a:buFont typeface="Arial"/>
              <a:buChar char="•"/>
            </a:pPr>
            <a:r>
              <a:rPr lang="en-US" sz="2400" dirty="0" smtClean="0">
                <a:solidFill>
                  <a:srgbClr val="1C402E"/>
                </a:solidFill>
                <a:latin typeface="Open Sans"/>
              </a:rPr>
              <a:t>Monitoring and alerting</a:t>
            </a:r>
          </a:p>
          <a:p>
            <a:pPr marL="518160" lvl="1" indent="-259080">
              <a:lnSpc>
                <a:spcPts val="3120"/>
              </a:lnSpc>
              <a:buFont typeface="Arial"/>
              <a:buChar char="•"/>
            </a:pPr>
            <a:r>
              <a:rPr lang="en-US" sz="2400" dirty="0" smtClean="0">
                <a:solidFill>
                  <a:srgbClr val="1C402E"/>
                </a:solidFill>
                <a:latin typeface="Open Sans"/>
              </a:rPr>
              <a:t>Security</a:t>
            </a:r>
          </a:p>
        </p:txBody>
      </p:sp>
      <p:sp>
        <p:nvSpPr>
          <p:cNvPr id="40" name="TextBox 40"/>
          <p:cNvSpPr txBox="1"/>
          <p:nvPr/>
        </p:nvSpPr>
        <p:spPr>
          <a:xfrm>
            <a:off x="1897645" y="2857500"/>
            <a:ext cx="14225155" cy="1077218"/>
          </a:xfrm>
          <a:prstGeom prst="rect">
            <a:avLst/>
          </a:prstGeom>
        </p:spPr>
        <p:txBody>
          <a:bodyPr wrap="square" lIns="0" tIns="0" rIns="0" bIns="0" rtlCol="0" anchor="t">
            <a:spAutoFit/>
          </a:bodyPr>
          <a:lstStyle/>
          <a:p>
            <a:pPr>
              <a:lnSpc>
                <a:spcPts val="4160"/>
              </a:lnSpc>
            </a:pPr>
            <a:r>
              <a:rPr lang="en-US" sz="3200" dirty="0" smtClean="0">
                <a:solidFill>
                  <a:srgbClr val="1C402E"/>
                </a:solidFill>
                <a:latin typeface="Open Sans"/>
              </a:rPr>
              <a:t>It refers to the strategies and practices put in place to ensure the continuous operatio</a:t>
            </a:r>
            <a:r>
              <a:rPr lang="en-US" sz="3200" dirty="0">
                <a:solidFill>
                  <a:srgbClr val="1C402E"/>
                </a:solidFill>
                <a:latin typeface="Open Sans"/>
              </a:rPr>
              <a:t>n</a:t>
            </a:r>
            <a:endParaRPr lang="en-US" sz="3200" dirty="0">
              <a:solidFill>
                <a:srgbClr val="1C402E"/>
              </a:solidFill>
              <a:latin typeface="Open Sans"/>
            </a:endParaRPr>
          </a:p>
        </p:txBody>
      </p:sp>
    </p:spTree>
    <p:extLst>
      <p:ext uri="{BB962C8B-B14F-4D97-AF65-F5344CB8AC3E}">
        <p14:creationId xmlns:p14="http://schemas.microsoft.com/office/powerpoint/2010/main" val="12962933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389</Words>
  <Application>Microsoft Office PowerPoint</Application>
  <PresentationFormat>Custom</PresentationFormat>
  <Paragraphs>55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Lucida Sans</vt:lpstr>
      <vt:lpstr>Open Sans</vt:lpstr>
      <vt:lpstr>Montserrat</vt:lpstr>
      <vt:lpstr>Calibri</vt:lpstr>
      <vt:lpstr>Cascadia Code SemiBold</vt:lpstr>
      <vt:lpstr>Bookman Old Style</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Green Corporate Geometric Business Case Study and Report Business Presentation</dc:title>
  <cp:lastModifiedBy>Mura</cp:lastModifiedBy>
  <cp:revision>9</cp:revision>
  <dcterms:created xsi:type="dcterms:W3CDTF">2006-08-16T00:00:00Z</dcterms:created>
  <dcterms:modified xsi:type="dcterms:W3CDTF">2023-09-28T14:34:13Z</dcterms:modified>
  <dc:identifier>DAFvjROfFTk</dc:identifier>
</cp:coreProperties>
</file>