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0" r:id="rId6"/>
    <p:sldId id="266" r:id="rId7"/>
    <p:sldId id="264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2D4D-890C-67ED-E655-5F030A6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811D-DCAD-3218-3145-5EC8E602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44CB-138E-A160-DD41-31CAF633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EA4B-4FBC-30E0-BBBA-5A14003F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6737-B251-E294-2A57-B0B808A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F56-86F9-A63C-2AA2-E5E76836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FAD9-3504-310E-03CB-D1815D12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AF5A-3707-EE51-E0AB-5DE5B3F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2A32-9D80-A60F-C874-9606441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386E-8B9E-E573-CFBD-781BBF28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873BE-3476-94F3-807A-BE7BBCF51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1D9E-F30A-F0BF-8B9E-DD45B17C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6D9A-7E0F-6945-0D81-A405E6C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005C-4022-B185-308A-45ED3906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597E-6FFA-B2D5-9002-CDA1930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4265-4BD3-F65A-02C6-93D7332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6A0E-8CC1-DB5D-97E3-4D99D6FF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804E-E85E-8DF5-7510-817B406D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605C-5F99-6550-577E-DB261C1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AF0F-C105-BF0D-DFBE-8B04AB67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F90-0108-67FE-97DF-134823C1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2EE1-C8A2-A8B2-6C81-03D76073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60E7-AFD2-6552-F567-D7C7697D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771E-7FA2-76AC-E232-5934E56D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09F9F-E63C-66F4-4805-C4852154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F6EA-723F-A54D-EB72-3668A8D6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0AC4-6C80-7978-0785-8661463E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7AC7-EC04-13E7-D818-19C009E1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7847-72EC-7D24-59DA-55DDF68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98E95-0FE7-9FA4-AC2B-995AAEEF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7622-1B88-30D2-33EC-22E00596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7D1-7D1C-39EB-C0C0-C88E4EBC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2930-912B-6D6F-7101-05654DF5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E9FE-F3DE-D3B9-021E-6CA68FA3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AEF8-9736-27A9-EB7F-301939DBC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8930-B110-B11D-A464-6DBE56F2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D6AFB-1A8A-0501-D595-CFAE051F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CC44B-EE43-F324-45F9-DA8F4E5A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77359-C928-6B00-AE35-FED04931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67C4-0E0A-8781-B6FC-E3E64245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D54C4-15B4-A4C3-DF36-4903FA71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2D05-C622-4B9B-4F44-3C3C2663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5BD2C-6268-75CA-5512-9AD4F18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ACDFB-D48F-DF0B-E96F-C74447E5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4D360-C123-0948-D84D-8328AA7F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B2E7-C576-A65D-E10E-491233D1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167F-568D-165C-42F2-908CE59C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F07B-CFA8-9DA5-7CF9-2B85DD78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CD7EA-89AD-7E78-C762-A5BA655B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28C3-0960-E6F6-311A-43A8FD05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A8AD-3542-C336-AC3C-E720910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1270-2731-0DA2-CB8E-65D552EF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A841-56B0-753E-C78F-03DD3A2A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47CFA-B3AA-7827-1172-38B73EE55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8E54-684B-CCAE-036B-0290DABC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EEBD-62C1-DF06-4B06-3513B412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DFCC-177E-4272-A26C-E566F2C5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4326-D90A-5A18-0D06-08D369ED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5E79E-9D80-84DD-A116-EB5E7C89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7A50-5DD5-A607-5D83-47FE2117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E93-FD9A-CA23-68C5-2819C785A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CE12-AF05-4B20-B5BA-40FD0E76E1F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D7EA-6D90-5AA7-E2CF-7F99FBCB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63E0-CB35-AAAA-4E8F-CA13F712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885E-F3AE-4A93-B2B5-08BE8FE4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11A3-29F5-5D45-AF4F-EC3E55554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BOOSTING  ALGORITHM-REGRESSION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E1F55-3CC7-EBDB-A18C-7A4769EE2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  <a:p>
            <a:r>
              <a:rPr lang="en-US" dirty="0"/>
              <a:t>XG BOOSTING</a:t>
            </a:r>
          </a:p>
          <a:p>
            <a:r>
              <a:rPr lang="en-US" dirty="0"/>
              <a:t>LG BOOSTING</a:t>
            </a:r>
          </a:p>
        </p:txBody>
      </p:sp>
    </p:spTree>
    <p:extLst>
      <p:ext uri="{BB962C8B-B14F-4D97-AF65-F5344CB8AC3E}">
        <p14:creationId xmlns:p14="http://schemas.microsoft.com/office/powerpoint/2010/main" val="143061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7E7271-CFDA-D243-CA53-7D0E48A49C80}"/>
              </a:ext>
            </a:extLst>
          </p:cNvPr>
          <p:cNvSpPr txBox="1"/>
          <p:nvPr/>
        </p:nvSpPr>
        <p:spPr>
          <a:xfrm>
            <a:off x="1296956" y="944052"/>
            <a:ext cx="9377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67085"/>
                </a:solidFill>
                <a:effectLst/>
                <a:latin typeface="Inter"/>
              </a:rPr>
              <a:t>Light GBM may be a fast, distributed, </a:t>
            </a:r>
            <a:r>
              <a:rPr lang="en-US" b="0" i="0" dirty="0" err="1">
                <a:solidFill>
                  <a:srgbClr val="667085"/>
                </a:solidFill>
                <a:effectLst/>
                <a:latin typeface="Inter"/>
              </a:rPr>
              <a:t>highperformance</a:t>
            </a:r>
            <a:r>
              <a:rPr lang="en-US" b="0" i="0" dirty="0">
                <a:solidFill>
                  <a:srgbClr val="667085"/>
                </a:solidFill>
                <a:effectLst/>
                <a:latin typeface="Inter"/>
              </a:rPr>
              <a:t> </a:t>
            </a:r>
            <a:r>
              <a:rPr lang="en-US" dirty="0">
                <a:solidFill>
                  <a:srgbClr val="6D6D6D"/>
                </a:solidFill>
                <a:latin typeface="Inter"/>
              </a:rPr>
              <a:t>gradient boosting </a:t>
            </a:r>
            <a:r>
              <a:rPr lang="en-US" b="0" i="0" dirty="0">
                <a:solidFill>
                  <a:srgbClr val="667085"/>
                </a:solidFill>
                <a:effectLst/>
                <a:latin typeface="Inter"/>
              </a:rPr>
              <a:t>framework supported decision tree algorithm, used for ranking, classification and lots of other machine learning tasks.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00641-A698-3EDF-2BF4-C9DD125D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2043404"/>
            <a:ext cx="8462866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E327-3435-5895-F9C5-60178099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           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5400" b="1" dirty="0"/>
              <a:t>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CCC0-AE2C-A7F0-81FE-44592972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Ada boost is a adaptive boosting.</a:t>
            </a:r>
          </a:p>
          <a:p>
            <a:r>
              <a:rPr lang="en-US" sz="3600" dirty="0" err="1"/>
              <a:t>Adaboost</a:t>
            </a:r>
            <a:r>
              <a:rPr lang="en-US" sz="3600" dirty="0"/>
              <a:t> is a boosting ensemble model and works especially with the Decision tree</a:t>
            </a:r>
          </a:p>
          <a:p>
            <a:r>
              <a:rPr lang="en-US" sz="3600" dirty="0"/>
              <a:t>Ada boost regressor is a meta estimator.</a:t>
            </a:r>
          </a:p>
          <a:p>
            <a:r>
              <a:rPr lang="en-US" sz="3600" dirty="0"/>
              <a:t>Fitting a regressor on the original dataset</a:t>
            </a:r>
          </a:p>
          <a:p>
            <a:r>
              <a:rPr lang="en-US" sz="3600" dirty="0"/>
              <a:t>Then fits additional copies of the regressor on the same dataset</a:t>
            </a:r>
          </a:p>
          <a:p>
            <a:endParaRPr lang="en-US" sz="3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5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97D987-3A5B-11ED-76E3-A0026B19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3" y="3748801"/>
            <a:ext cx="8864082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638094-534F-BC95-3156-A2ACDA557CF7}"/>
              </a:ext>
            </a:extLst>
          </p:cNvPr>
          <p:cNvSpPr txBox="1"/>
          <p:nvPr/>
        </p:nvSpPr>
        <p:spPr>
          <a:xfrm>
            <a:off x="345233" y="1026367"/>
            <a:ext cx="1173790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Ensemble Methods can be used for various reasons, mainly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Decrease Variance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(Bagging)</a:t>
            </a:r>
            <a:endParaRPr lang="en-US" sz="3200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Decrease Bias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(Boosting)</a:t>
            </a:r>
            <a:endParaRPr lang="en-US" sz="3200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Improve Predictions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(Stacking</a:t>
            </a:r>
            <a:r>
              <a:rPr lang="en-US" b="0" i="1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9EFC59-FC06-BE96-446B-B4A4280D4187}"/>
              </a:ext>
            </a:extLst>
          </p:cNvPr>
          <p:cNvSpPr/>
          <p:nvPr/>
        </p:nvSpPr>
        <p:spPr>
          <a:xfrm>
            <a:off x="1309400" y="1313394"/>
            <a:ext cx="2965579" cy="1780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combine weak base learners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0C251-741E-CF35-EA31-ACDED9A22AB2}"/>
              </a:ext>
            </a:extLst>
          </p:cNvPr>
          <p:cNvSpPr/>
          <p:nvPr/>
        </p:nvSpPr>
        <p:spPr>
          <a:xfrm>
            <a:off x="7707085" y="1313394"/>
            <a:ext cx="3446103" cy="1884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Weak learners to combine the strong base learners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1B8E5-045E-D49F-5B11-29883B11D1E2}"/>
              </a:ext>
            </a:extLst>
          </p:cNvPr>
          <p:cNvSpPr/>
          <p:nvPr/>
        </p:nvSpPr>
        <p:spPr>
          <a:xfrm>
            <a:off x="1181103" y="4689268"/>
            <a:ext cx="3093876" cy="171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Strong learners producing a accurate model.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64F79-8ED6-86C0-BDA8-283A732A6E46}"/>
              </a:ext>
            </a:extLst>
          </p:cNvPr>
          <p:cNvSpPr/>
          <p:nvPr/>
        </p:nvSpPr>
        <p:spPr>
          <a:xfrm>
            <a:off x="7707085" y="4813738"/>
            <a:ext cx="3446102" cy="1586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final model can be proven to converge to a strong learner.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D2AD35-BF8B-7EBD-5858-A599D81345F9}"/>
              </a:ext>
            </a:extLst>
          </p:cNvPr>
          <p:cNvSpPr/>
          <p:nvPr/>
        </p:nvSpPr>
        <p:spPr>
          <a:xfrm>
            <a:off x="5606796" y="20586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970A68F-C43E-8230-DCFB-CE1083A85F97}"/>
              </a:ext>
            </a:extLst>
          </p:cNvPr>
          <p:cNvSpPr/>
          <p:nvPr/>
        </p:nvSpPr>
        <p:spPr>
          <a:xfrm>
            <a:off x="5459840" y="53022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9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0486D-32A6-0A48-26C1-90B2EDA1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76" y="1580729"/>
            <a:ext cx="10302047" cy="36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6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1FF7-AD1A-184D-30EF-652E48CD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526" y="401217"/>
            <a:ext cx="9044473" cy="1390262"/>
          </a:xfrm>
        </p:spPr>
        <p:txBody>
          <a:bodyPr>
            <a:normAutofit fontScale="90000"/>
          </a:bodyPr>
          <a:lstStyle/>
          <a:p>
            <a:r>
              <a:rPr lang="en-US" dirty="0"/>
              <a:t>XG BOOST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0193A4-77C3-5EC3-71CA-99AE94A90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375" y="1380930"/>
            <a:ext cx="10341429" cy="5262466"/>
          </a:xfrm>
        </p:spPr>
        <p:txBody>
          <a:bodyPr>
            <a:normAutofit lnSpcReduction="10000"/>
          </a:bodyPr>
          <a:lstStyle/>
          <a:p>
            <a:r>
              <a:rPr lang="en-US" sz="3800" b="1" dirty="0"/>
              <a:t>XG boost is Extreme Gradient Boosting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73239"/>
                </a:solidFill>
                <a:latin typeface="Nunito" pitchFamily="2" charset="0"/>
              </a:rPr>
              <a:t>    XG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Nunito" pitchFamily="2" charset="0"/>
              </a:rPr>
              <a:t>boost is one of the ensemble learning method</a:t>
            </a:r>
            <a:r>
              <a:rPr lang="en-US" sz="3000" dirty="0">
                <a:solidFill>
                  <a:srgbClr val="273239"/>
                </a:solidFill>
                <a:latin typeface="Nunito" pitchFamily="2" charset="0"/>
              </a:rPr>
              <a:t>.</a:t>
            </a:r>
            <a:endParaRPr lang="en-US" sz="3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73239"/>
                </a:solidFill>
                <a:latin typeface="Nunito" pitchFamily="2" charset="0"/>
              </a:rPr>
              <a:t>     Its 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Nunito" pitchFamily="2" charset="0"/>
              </a:rPr>
              <a:t>contains both numerical and categorical variables.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D3D4E"/>
                </a:solidFill>
                <a:effectLst/>
                <a:latin typeface="Droid Serif"/>
              </a:rPr>
              <a:t>    Gradient-boosting architecture and has gained popularity because of its high accuracy and scalability.</a:t>
            </a:r>
            <a:endParaRPr lang="en-US" sz="3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273239"/>
                </a:solidFill>
                <a:latin typeface="Nunito" pitchFamily="2" charset="0"/>
              </a:rPr>
              <a:t>    Its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involves training and combining individual models to get a single prediction.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Its designed for supervised learning tasks like </a:t>
            </a:r>
            <a:r>
              <a:rPr lang="en-US" sz="30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classification,Regression,and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ranking.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D3D4E"/>
                </a:solidFill>
                <a:latin typeface="Droid Serif"/>
              </a:rPr>
              <a:t>     </a:t>
            </a:r>
            <a:r>
              <a:rPr lang="en-US" sz="3200" dirty="0" err="1">
                <a:solidFill>
                  <a:srgbClr val="3D3D4E"/>
                </a:solidFill>
                <a:latin typeface="Droid Serif"/>
              </a:rPr>
              <a:t>XG</a:t>
            </a:r>
            <a:r>
              <a:rPr lang="en-US" sz="3200" b="0" i="0" dirty="0" err="1">
                <a:solidFill>
                  <a:srgbClr val="3D3D4E"/>
                </a:solidFill>
                <a:effectLst/>
                <a:latin typeface="Droid Serif"/>
              </a:rPr>
              <a:t>boosting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 has gained popularity because of its high accuracy and scalability.</a:t>
            </a:r>
            <a:endParaRPr lang="en-US" sz="3200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6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C5FCD-A354-029D-48F9-E86AACDCF177}"/>
              </a:ext>
            </a:extLst>
          </p:cNvPr>
          <p:cNvSpPr/>
          <p:nvPr/>
        </p:nvSpPr>
        <p:spPr>
          <a:xfrm>
            <a:off x="9021772" y="4021029"/>
            <a:ext cx="2743200" cy="16328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It is highly optimized and supports parallel processing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E49BCF-06AE-2D46-2D04-F2B4D2EC6AC5}"/>
              </a:ext>
            </a:extLst>
          </p:cNvPr>
          <p:cNvSpPr/>
          <p:nvPr/>
        </p:nvSpPr>
        <p:spPr>
          <a:xfrm>
            <a:off x="4830149" y="-75579"/>
            <a:ext cx="2743200" cy="19780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XG boost is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optimize the model's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performance.optimized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structure called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DMatrix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store data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56E5ED-A490-45AB-7DC9-42125504D7CD}"/>
              </a:ext>
            </a:extLst>
          </p:cNvPr>
          <p:cNvSpPr/>
          <p:nvPr/>
        </p:nvSpPr>
        <p:spPr>
          <a:xfrm>
            <a:off x="2034073" y="8677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C1718-3F4C-4C3E-2DBD-B12A3E807782}"/>
              </a:ext>
            </a:extLst>
          </p:cNvPr>
          <p:cNvSpPr/>
          <p:nvPr/>
        </p:nvSpPr>
        <p:spPr>
          <a:xfrm>
            <a:off x="905068" y="913464"/>
            <a:ext cx="3011611" cy="16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the regression-specific implementation of 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Droid Serif"/>
              </a:rPr>
              <a:t>XGBoost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 and is used for regression problems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A5B47-AB76-E24A-FFE7-A9C04C40B6D6}"/>
              </a:ext>
            </a:extLst>
          </p:cNvPr>
          <p:cNvSpPr/>
          <p:nvPr/>
        </p:nvSpPr>
        <p:spPr>
          <a:xfrm>
            <a:off x="8643884" y="1204114"/>
            <a:ext cx="3011611" cy="1613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XG boost relationships between input features and target variables.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8F6975-A6DB-C72E-4D90-DC1F5C4085CA}"/>
              </a:ext>
            </a:extLst>
          </p:cNvPr>
          <p:cNvSpPr/>
          <p:nvPr/>
        </p:nvSpPr>
        <p:spPr>
          <a:xfrm>
            <a:off x="1011127" y="4021029"/>
            <a:ext cx="3011611" cy="1613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Its faster than traditional gradient boosting methods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C87466-0E93-B284-9DCB-F7E937E57811}"/>
              </a:ext>
            </a:extLst>
          </p:cNvPr>
          <p:cNvSpPr/>
          <p:nvPr/>
        </p:nvSpPr>
        <p:spPr>
          <a:xfrm>
            <a:off x="4830149" y="4827973"/>
            <a:ext cx="2911151" cy="21802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</a:t>
            </a:r>
            <a:r>
              <a:rPr lang="en-US" b="0" i="0" dirty="0" err="1">
                <a:solidFill>
                  <a:srgbClr val="3D3D4E"/>
                </a:solidFill>
                <a:effectLst/>
                <a:latin typeface="Droid Serif"/>
              </a:rPr>
              <a:t>XGBoost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 allows for better feature selection and understanding of model behavior.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64D863-51AA-5383-2FA3-A51E91022E83}"/>
              </a:ext>
            </a:extLst>
          </p:cNvPr>
          <p:cNvSpPr/>
          <p:nvPr/>
        </p:nvSpPr>
        <p:spPr>
          <a:xfrm>
            <a:off x="4825483" y="2771191"/>
            <a:ext cx="3057331" cy="1620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Its used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hyperparameters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6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6A737-2507-0A9F-9C21-A077EDF8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322"/>
            <a:ext cx="12192000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E5D3-1C29-C7AD-5308-44F4337F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82"/>
            <a:ext cx="9144000" cy="1642187"/>
          </a:xfrm>
        </p:spPr>
        <p:txBody>
          <a:bodyPr>
            <a:normAutofit fontScale="90000"/>
          </a:bodyPr>
          <a:lstStyle/>
          <a:p>
            <a:r>
              <a:rPr lang="en-US" dirty="0"/>
              <a:t>LG BOOST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5CEEC-3FA0-EFF2-560B-971358898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57" y="1455576"/>
            <a:ext cx="10297886" cy="6363477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LightGBM</a:t>
            </a:r>
            <a:r>
              <a:rPr lang="en-US" sz="2800" b="1" dirty="0"/>
              <a:t> for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 is a single model is fit on all available data and a single prediction is made.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Its results given the stochastic nature of the algorithm or evaluation procedure, or differences in numerical precision.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Consider running the example a few times and compare the average outcome.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55555"/>
                </a:solidFill>
                <a:latin typeface="Helvetica Neue"/>
              </a:rPr>
              <a:t>lightGBM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carries out leaf wise growth that results in more loss reduction and in turn higher accuracy while being faster</a:t>
            </a:r>
            <a:r>
              <a:rPr lang="en-US" dirty="0">
                <a:solidFill>
                  <a:srgbClr val="BABEC3"/>
                </a:solidFill>
                <a:latin typeface="IBM Plex Sans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Droid Serif</vt:lpstr>
      <vt:lpstr>Helvetica Neue</vt:lpstr>
      <vt:lpstr>IBM Plex Sans</vt:lpstr>
      <vt:lpstr>Inter</vt:lpstr>
      <vt:lpstr>Nunito</vt:lpstr>
      <vt:lpstr>Poppins</vt:lpstr>
      <vt:lpstr>Söhne</vt:lpstr>
      <vt:lpstr>Office Theme</vt:lpstr>
      <vt:lpstr>BOOSTING  ALGORITHM-REGRESSION</vt:lpstr>
      <vt:lpstr>                          ADA BOOST</vt:lpstr>
      <vt:lpstr>PowerPoint Presentation</vt:lpstr>
      <vt:lpstr>PowerPoint Presentation</vt:lpstr>
      <vt:lpstr>PowerPoint Presentation</vt:lpstr>
      <vt:lpstr>XG BOOST </vt:lpstr>
      <vt:lpstr>PowerPoint Presentation</vt:lpstr>
      <vt:lpstr>PowerPoint Presentation</vt:lpstr>
      <vt:lpstr>LG BOOST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 ALGORITHM-REGRESSION</dc:title>
  <dc:creator>Midhunya S</dc:creator>
  <cp:lastModifiedBy>Midhunya S</cp:lastModifiedBy>
  <cp:revision>4</cp:revision>
  <dcterms:created xsi:type="dcterms:W3CDTF">2023-08-24T14:52:32Z</dcterms:created>
  <dcterms:modified xsi:type="dcterms:W3CDTF">2023-08-26T14:23:04Z</dcterms:modified>
</cp:coreProperties>
</file>