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82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9" r:id="rId33"/>
    <p:sldId id="296" r:id="rId34"/>
    <p:sldId id="297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9933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13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9367" y="2258732"/>
            <a:ext cx="289966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215033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rgbClr val="990099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20739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70441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414144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165370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287" y="2942050"/>
            <a:ext cx="5902959" cy="199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1">
                <a:solidFill>
                  <a:srgbClr val="990099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0" y="1608802"/>
            <a:ext cx="565531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181192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9367" y="2258732"/>
            <a:ext cx="28968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0" spc="190" dirty="0">
                <a:latin typeface="Bookman Old Style"/>
                <a:cs typeface="Bookman Old Style"/>
              </a:rPr>
              <a:t>First-order</a:t>
            </a:r>
            <a:r>
              <a:rPr sz="2450" b="0" spc="90" dirty="0">
                <a:latin typeface="Bookman Old Style"/>
                <a:cs typeface="Bookman Old Style"/>
              </a:rPr>
              <a:t> </a:t>
            </a:r>
            <a:r>
              <a:rPr sz="2450" b="0" spc="240" dirty="0">
                <a:latin typeface="Bookman Old Style"/>
                <a:cs typeface="Bookman Old Style"/>
              </a:rPr>
              <a:t>logic</a:t>
            </a:r>
            <a:endParaRPr sz="24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652" y="3713193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114" dirty="0">
                <a:latin typeface="Bookman Old Style"/>
                <a:cs typeface="Bookman Old Style"/>
              </a:rPr>
              <a:t>Chapter</a:t>
            </a:r>
            <a:r>
              <a:rPr sz="2050" b="0" spc="65" dirty="0">
                <a:latin typeface="Bookman Old Style"/>
                <a:cs typeface="Bookman Old Style"/>
              </a:rPr>
              <a:t> </a:t>
            </a:r>
            <a:r>
              <a:rPr sz="2050" b="0" spc="-130" dirty="0">
                <a:latin typeface="Bookman Old Style"/>
                <a:cs typeface="Bookman Old Style"/>
              </a:rPr>
              <a:t>8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Truth</a:t>
            </a:r>
            <a:r>
              <a:rPr spc="265" dirty="0"/>
              <a:t> </a:t>
            </a:r>
            <a:r>
              <a:rPr spc="30" dirty="0"/>
              <a:t>in</a:t>
            </a:r>
            <a:r>
              <a:rPr spc="250" dirty="0"/>
              <a:t> </a:t>
            </a:r>
            <a:r>
              <a:rPr spc="70" dirty="0"/>
              <a:t>first-order</a:t>
            </a:r>
            <a:r>
              <a:rPr spc="220" dirty="0"/>
              <a:t> </a:t>
            </a:r>
            <a:r>
              <a:rPr spc="8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193" y="1396713"/>
            <a:ext cx="8432807" cy="3992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Sentences are true with respect to a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model </a:t>
            </a:r>
            <a:r>
              <a:rPr sz="2050" dirty="0">
                <a:latin typeface="Tahoma"/>
                <a:cs typeface="Tahoma"/>
              </a:rPr>
              <a:t>and an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interpretation</a:t>
            </a:r>
            <a:endParaRPr sz="2050" dirty="0">
              <a:latin typeface="Tahoma"/>
              <a:cs typeface="Tahoma"/>
            </a:endParaRPr>
          </a:p>
          <a:p>
            <a:pPr marL="393700" marR="17780" indent="-342900">
              <a:lnSpc>
                <a:spcPct val="163400"/>
              </a:lnSpc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Model contains objects (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domain elements</a:t>
            </a:r>
            <a:r>
              <a:rPr sz="2050" dirty="0">
                <a:latin typeface="Tahoma"/>
                <a:cs typeface="Tahoma"/>
              </a:rPr>
              <a:t>) and relations</a:t>
            </a:r>
            <a:r>
              <a:rPr lang="en-GB" sz="2050" dirty="0">
                <a:latin typeface="Tahoma"/>
                <a:cs typeface="Tahoma"/>
              </a:rPr>
              <a:t> between </a:t>
            </a:r>
            <a:r>
              <a:rPr sz="2050" dirty="0">
                <a:latin typeface="Tahoma"/>
                <a:cs typeface="Tahoma"/>
              </a:rPr>
              <a:t>among them  </a:t>
            </a:r>
            <a:endParaRPr lang="en-GB" sz="2050" dirty="0">
              <a:latin typeface="Tahoma"/>
              <a:cs typeface="Tahoma"/>
            </a:endParaRPr>
          </a:p>
          <a:p>
            <a:pPr marL="393700" marR="17780" indent="-342900">
              <a:lnSpc>
                <a:spcPct val="163400"/>
              </a:lnSpc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Interpretation specifies referents for</a:t>
            </a:r>
          </a:p>
          <a:p>
            <a:pPr marL="416559" marR="4156075">
              <a:lnSpc>
                <a:spcPts val="2500"/>
              </a:lnSpc>
              <a:spcBef>
                <a:spcPts val="75"/>
              </a:spcBef>
            </a:pP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constant symbols </a:t>
            </a:r>
            <a:r>
              <a:rPr sz="2050" dirty="0">
                <a:latin typeface="Cambria"/>
                <a:cs typeface="Cambria"/>
              </a:rPr>
              <a:t>→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objects  </a:t>
            </a:r>
            <a:endParaRPr lang="en-GB" sz="2050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416559" marR="4156075">
              <a:lnSpc>
                <a:spcPts val="2500"/>
              </a:lnSpc>
              <a:spcBef>
                <a:spcPts val="75"/>
              </a:spcBef>
            </a:pP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predicate symbols </a:t>
            </a:r>
            <a:r>
              <a:rPr sz="2050" dirty="0">
                <a:latin typeface="Cambria"/>
                <a:cs typeface="Cambria"/>
              </a:rPr>
              <a:t>→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sz="2050" dirty="0">
              <a:latin typeface="Tahoma"/>
              <a:cs typeface="Tahoma"/>
            </a:endParaRPr>
          </a:p>
          <a:p>
            <a:pPr marL="416559">
              <a:lnSpc>
                <a:spcPts val="2400"/>
              </a:lnSpc>
            </a:pP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function symbols </a:t>
            </a:r>
            <a:r>
              <a:rPr sz="2050" dirty="0">
                <a:latin typeface="Cambria"/>
                <a:cs typeface="Cambria"/>
              </a:rPr>
              <a:t>→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functional relations</a:t>
            </a:r>
            <a:endParaRPr sz="2050" dirty="0">
              <a:latin typeface="Tahoma"/>
              <a:cs typeface="Tahoma"/>
            </a:endParaRPr>
          </a:p>
          <a:p>
            <a:pPr marL="50800" marR="1661160">
              <a:lnSpc>
                <a:spcPct val="101000"/>
              </a:lnSpc>
              <a:spcBef>
                <a:spcPts val="1535"/>
              </a:spcBef>
            </a:pPr>
            <a:r>
              <a:rPr sz="2050" dirty="0">
                <a:latin typeface="Tahoma"/>
                <a:cs typeface="Tahoma"/>
              </a:rPr>
              <a:t>An atomic sentence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. . . , term</a:t>
            </a:r>
            <a:r>
              <a:rPr sz="2100" i="1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latin typeface="Tahoma"/>
                <a:cs typeface="Tahoma"/>
              </a:rPr>
              <a:t>is true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 err="1">
                <a:latin typeface="Tahoma"/>
                <a:cs typeface="Tahoma"/>
              </a:rPr>
              <a:t>iff</a:t>
            </a:r>
            <a:r>
              <a:rPr sz="2050" dirty="0">
                <a:latin typeface="Tahoma"/>
                <a:cs typeface="Tahoma"/>
              </a:rPr>
              <a:t> the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objects </a:t>
            </a:r>
            <a:r>
              <a:rPr sz="2050" dirty="0">
                <a:latin typeface="Tahoma"/>
                <a:cs typeface="Tahoma"/>
              </a:rPr>
              <a:t>referred to by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. . . ,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i="1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GB" sz="2100" i="1" baseline="-119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dirty="0">
                <a:latin typeface="Tahoma"/>
                <a:cs typeface="Tahoma"/>
              </a:rPr>
              <a:t>are in the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relation </a:t>
            </a:r>
            <a:r>
              <a:rPr sz="2050" dirty="0">
                <a:latin typeface="Tahoma"/>
                <a:cs typeface="Tahoma"/>
              </a:rPr>
              <a:t>referred to by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endParaRPr sz="205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135" dirty="0"/>
              <a:t>Semantic models</a:t>
            </a:r>
            <a:r>
              <a:rPr spc="229" dirty="0"/>
              <a:t> </a:t>
            </a:r>
            <a:r>
              <a:rPr spc="95" dirty="0"/>
              <a:t>for</a:t>
            </a:r>
            <a:r>
              <a:rPr spc="240" dirty="0"/>
              <a:t> </a:t>
            </a:r>
            <a:r>
              <a:rPr spc="95" dirty="0"/>
              <a:t>FOL:</a:t>
            </a:r>
            <a:r>
              <a:rPr spc="250" dirty="0"/>
              <a:t> </a:t>
            </a:r>
            <a:r>
              <a:rPr lang="en-GB" spc="250" dirty="0"/>
              <a:t>An</a:t>
            </a:r>
            <a:r>
              <a:rPr spc="9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805" y="1624202"/>
            <a:ext cx="6212041" cy="4804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79622" y="3985492"/>
            <a:ext cx="436245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15" dirty="0">
                <a:latin typeface="Times New Roman"/>
                <a:cs typeface="Times New Roman"/>
              </a:rPr>
              <a:t>R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6329413" y="3985492"/>
            <a:ext cx="309880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10" dirty="0">
                <a:latin typeface="Times New Roman"/>
                <a:cs typeface="Times New Roman"/>
              </a:rPr>
              <a:t>J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6026" y="4423118"/>
            <a:ext cx="15367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5" dirty="0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5881" y="4945884"/>
            <a:ext cx="84010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solidFill>
                  <a:srgbClr val="A42A2A"/>
                </a:solidFill>
                <a:latin typeface="Arial"/>
                <a:cs typeface="Arial"/>
              </a:rPr>
              <a:t>left</a:t>
            </a:r>
            <a:r>
              <a:rPr sz="1950" b="1" spc="-50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A42A2A"/>
                </a:solidFill>
                <a:latin typeface="Arial"/>
                <a:cs typeface="Arial"/>
              </a:rPr>
              <a:t>leg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0234" y="4932655"/>
            <a:ext cx="84010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solidFill>
                  <a:srgbClr val="A42A2A"/>
                </a:solidFill>
                <a:latin typeface="Arial"/>
                <a:cs typeface="Arial"/>
              </a:rPr>
              <a:t>left</a:t>
            </a:r>
            <a:r>
              <a:rPr sz="1950" b="1" spc="-50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A42A2A"/>
                </a:solidFill>
                <a:latin typeface="Arial"/>
                <a:cs typeface="Arial"/>
              </a:rPr>
              <a:t>leg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1998" y="2665731"/>
            <a:ext cx="90995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5" dirty="0">
                <a:latin typeface="Arial"/>
                <a:cs typeface="Arial"/>
              </a:rPr>
              <a:t>brother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8768" y="3326104"/>
            <a:ext cx="90995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5" dirty="0">
                <a:latin typeface="Arial"/>
                <a:cs typeface="Arial"/>
              </a:rPr>
              <a:t>brother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029" y="2753623"/>
            <a:ext cx="868044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rgbClr val="0000FF"/>
                </a:solidFill>
                <a:latin typeface="Arial"/>
                <a:cs typeface="Arial"/>
              </a:rPr>
              <a:t>person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8168" y="2511738"/>
            <a:ext cx="1804035" cy="8438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latin typeface="Arial"/>
                <a:cs typeface="Arial"/>
              </a:rPr>
              <a:t>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head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Arial"/>
              <a:cs typeface="Arial"/>
            </a:endParaRPr>
          </a:p>
          <a:p>
            <a:pPr marL="948055" marR="5080">
              <a:lnSpc>
                <a:spcPts val="1989"/>
              </a:lnSpc>
            </a:pPr>
            <a:r>
              <a:rPr sz="1950" b="1" spc="20" dirty="0">
                <a:solidFill>
                  <a:srgbClr val="0000FF"/>
                </a:solidFill>
                <a:latin typeface="Arial"/>
                <a:cs typeface="Arial"/>
              </a:rPr>
              <a:t>king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3152" y="1572170"/>
            <a:ext cx="76962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rgbClr val="0000FF"/>
                </a:solidFill>
                <a:latin typeface="Arial"/>
                <a:cs typeface="Arial"/>
              </a:rPr>
              <a:t>crown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Truth</a:t>
            </a:r>
            <a:r>
              <a:rPr spc="229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3" y="1396713"/>
            <a:ext cx="8242327" cy="30804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83485">
              <a:lnSpc>
                <a:spcPct val="101200"/>
              </a:lnSpc>
              <a:spcBef>
                <a:spcPts val="85"/>
              </a:spcBef>
            </a:pPr>
            <a:r>
              <a:rPr sz="2050" dirty="0">
                <a:latin typeface="Tahoma"/>
                <a:cs typeface="Tahoma"/>
              </a:rPr>
              <a:t>Consider the interpretation in which </a:t>
            </a:r>
            <a:r>
              <a:rPr lang="en-GB" sz="2050" dirty="0">
                <a:latin typeface="Tahoma"/>
                <a:cs typeface="Tahoma"/>
              </a:rPr>
              <a:t>we have the following</a:t>
            </a:r>
          </a:p>
          <a:p>
            <a:pPr marL="12700" marR="2483485">
              <a:lnSpc>
                <a:spcPct val="101200"/>
              </a:lnSpc>
              <a:spcBef>
                <a:spcPts val="85"/>
              </a:spcBef>
            </a:pPr>
            <a:endParaRPr lang="en-GB" sz="2050" dirty="0">
              <a:latin typeface="Tahoma"/>
              <a:cs typeface="Tahoma"/>
            </a:endParaRPr>
          </a:p>
          <a:p>
            <a:pPr marL="12700" marR="2483485">
              <a:lnSpc>
                <a:spcPct val="101200"/>
              </a:lnSpc>
              <a:spcBef>
                <a:spcPts val="8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Richard </a:t>
            </a:r>
            <a:r>
              <a:rPr sz="2050" dirty="0">
                <a:latin typeface="Cambria"/>
                <a:cs typeface="Cambria"/>
              </a:rPr>
              <a:t>→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Richard the Lionheart  </a:t>
            </a:r>
            <a:endParaRPr lang="en-GB" sz="2050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12700" marR="2483485">
              <a:lnSpc>
                <a:spcPct val="101200"/>
              </a:lnSpc>
              <a:spcBef>
                <a:spcPts val="8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John </a:t>
            </a:r>
            <a:r>
              <a:rPr sz="2050" dirty="0">
                <a:latin typeface="Cambria"/>
                <a:cs typeface="Cambria"/>
              </a:rPr>
              <a:t>→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the evil King John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 </a:t>
            </a:r>
            <a:r>
              <a:rPr sz="2050" dirty="0">
                <a:latin typeface="Cambria"/>
                <a:cs typeface="Cambria"/>
              </a:rPr>
              <a:t>→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the brotherhood relation</a:t>
            </a:r>
            <a:endParaRPr sz="2050" dirty="0">
              <a:latin typeface="Tahoma"/>
              <a:cs typeface="Tahoma"/>
            </a:endParaRPr>
          </a:p>
          <a:p>
            <a:pPr marL="12700" marR="5080">
              <a:lnSpc>
                <a:spcPct val="101200"/>
              </a:lnSpc>
              <a:spcBef>
                <a:spcPts val="1540"/>
              </a:spcBef>
            </a:pPr>
            <a:r>
              <a:rPr sz="2050" dirty="0">
                <a:latin typeface="Tahoma"/>
                <a:cs typeface="Tahoma"/>
              </a:rPr>
              <a:t>Under this interpretation,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John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latin typeface="Tahoma"/>
                <a:cs typeface="Tahoma"/>
              </a:rPr>
              <a:t>is true in case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Richard the Lionheart </a:t>
            </a:r>
            <a:r>
              <a:rPr sz="2050" dirty="0">
                <a:latin typeface="Tahoma"/>
                <a:cs typeface="Tahoma"/>
              </a:rPr>
              <a:t>and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the evil King John  </a:t>
            </a:r>
            <a:r>
              <a:rPr sz="2050" dirty="0">
                <a:latin typeface="Tahoma"/>
                <a:cs typeface="Tahoma"/>
              </a:rPr>
              <a:t>are in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the brotherhood relation </a:t>
            </a:r>
            <a:r>
              <a:rPr sz="2050" dirty="0" err="1">
                <a:latin typeface="Tahoma"/>
                <a:cs typeface="Tahoma"/>
              </a:rPr>
              <a:t>i</a:t>
            </a:r>
            <a:r>
              <a:rPr lang="en-GB" sz="2050" dirty="0">
                <a:latin typeface="Tahoma"/>
                <a:cs typeface="Tahoma"/>
              </a:rPr>
              <a:t>n</a:t>
            </a:r>
            <a:r>
              <a:rPr sz="2050" dirty="0">
                <a:latin typeface="Tahoma"/>
                <a:cs typeface="Tahoma"/>
              </a:rPr>
              <a:t> the 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Models</a:t>
            </a:r>
            <a:r>
              <a:rPr spc="229" dirty="0"/>
              <a:t> </a:t>
            </a:r>
            <a:r>
              <a:rPr spc="95" dirty="0"/>
              <a:t>for</a:t>
            </a:r>
            <a:r>
              <a:rPr spc="240" dirty="0"/>
              <a:t> </a:t>
            </a:r>
            <a:r>
              <a:rPr spc="95" dirty="0"/>
              <a:t>FOL:</a:t>
            </a:r>
            <a:r>
              <a:rPr spc="250" dirty="0"/>
              <a:t> </a:t>
            </a:r>
            <a:r>
              <a:rPr spc="95" dirty="0"/>
              <a:t>Lots!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898" y="1379949"/>
            <a:ext cx="8343902" cy="397211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Entailment in propositional logic can be computed by enumerating</a:t>
            </a:r>
            <a:r>
              <a:rPr lang="en-GB" sz="2050" dirty="0">
                <a:latin typeface="Tahoma"/>
                <a:cs typeface="Tahoma"/>
              </a:rPr>
              <a:t> the</a:t>
            </a:r>
            <a:r>
              <a:rPr sz="2050" dirty="0">
                <a:latin typeface="Tahoma"/>
                <a:cs typeface="Tahoma"/>
              </a:rPr>
              <a:t> models</a:t>
            </a:r>
          </a:p>
          <a:p>
            <a:pPr marL="380365" marR="1103630" indent="-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We </a:t>
            </a:r>
            <a:r>
              <a:rPr sz="2050" dirty="0">
                <a:latin typeface="Arial" panose="020B0604020202020204" pitchFamily="34" charset="0"/>
                <a:cs typeface="Arial" panose="020B0604020202020204" pitchFamily="34" charset="0"/>
              </a:rPr>
              <a:t>can enumerate the FOL models for a given KB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vocabulary</a:t>
            </a:r>
            <a:r>
              <a:rPr lang="en-GB" sz="2050" dirty="0">
                <a:latin typeface="Tahoma"/>
                <a:cs typeface="Tahoma"/>
              </a:rPr>
              <a:t> as well following the rules for interpretation</a:t>
            </a:r>
            <a:r>
              <a:rPr sz="2050" dirty="0">
                <a:latin typeface="Tahoma"/>
                <a:cs typeface="Tahoma"/>
              </a:rPr>
              <a:t>:  </a:t>
            </a:r>
            <a:endParaRPr lang="en-GB" sz="2050" dirty="0">
              <a:latin typeface="Tahoma"/>
              <a:cs typeface="Tahoma"/>
            </a:endParaRPr>
          </a:p>
          <a:p>
            <a:pPr marL="37465" marR="1103630">
              <a:lnSpc>
                <a:spcPct val="163400"/>
              </a:lnSpc>
            </a:pPr>
            <a:r>
              <a:rPr sz="2050" dirty="0">
                <a:latin typeface="Tahoma"/>
                <a:cs typeface="Tahoma"/>
              </a:rPr>
              <a:t>For each number of domain elements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sz="2050" dirty="0">
                <a:latin typeface="Tahoma"/>
                <a:cs typeface="Tahoma"/>
              </a:rPr>
              <a:t>from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1 </a:t>
            </a:r>
            <a:r>
              <a:rPr sz="2050" dirty="0">
                <a:latin typeface="Tahoma"/>
                <a:cs typeface="Tahoma"/>
              </a:rPr>
              <a:t>to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∞</a:t>
            </a:r>
            <a:endParaRPr sz="2050" dirty="0">
              <a:latin typeface="Cambria"/>
              <a:cs typeface="Cambria"/>
            </a:endParaRPr>
          </a:p>
          <a:p>
            <a:pPr marL="768985" marR="2349500" indent="-365760">
              <a:lnSpc>
                <a:spcPct val="101000"/>
              </a:lnSpc>
              <a:spcBef>
                <a:spcPts val="10"/>
              </a:spcBef>
            </a:pPr>
            <a:r>
              <a:rPr sz="2050" dirty="0">
                <a:latin typeface="Tahoma"/>
                <a:cs typeface="Tahoma"/>
              </a:rPr>
              <a:t>For each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dirty="0">
                <a:latin typeface="Tahoma"/>
                <a:cs typeface="Tahoma"/>
              </a:rPr>
              <a:t>-ary predicate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i="1" baseline="-11904" dirty="0">
                <a:solidFill>
                  <a:srgbClr val="990099"/>
                </a:solidFill>
                <a:latin typeface="Arial"/>
                <a:cs typeface="Arial"/>
              </a:rPr>
              <a:t>k </a:t>
            </a:r>
            <a:r>
              <a:rPr sz="2050" dirty="0">
                <a:latin typeface="Tahoma"/>
                <a:cs typeface="Tahoma"/>
              </a:rPr>
              <a:t>in the vocabulary  For each possible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dirty="0">
                <a:latin typeface="Tahoma"/>
                <a:cs typeface="Tahoma"/>
              </a:rPr>
              <a:t>-ary relation on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sz="2050" dirty="0">
                <a:latin typeface="Tahoma"/>
                <a:cs typeface="Tahoma"/>
              </a:rPr>
              <a:t>objects</a:t>
            </a:r>
          </a:p>
          <a:p>
            <a:pPr marL="1134745">
              <a:lnSpc>
                <a:spcPct val="100000"/>
              </a:lnSpc>
              <a:spcBef>
                <a:spcPts val="40"/>
              </a:spcBef>
            </a:pPr>
            <a:r>
              <a:rPr sz="2050" dirty="0">
                <a:latin typeface="Tahoma"/>
                <a:cs typeface="Tahoma"/>
              </a:rPr>
              <a:t>For each constant symbol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C </a:t>
            </a:r>
            <a:r>
              <a:rPr sz="2050" dirty="0">
                <a:latin typeface="Tahoma"/>
                <a:cs typeface="Tahoma"/>
              </a:rPr>
              <a:t>in the vocabulary</a:t>
            </a:r>
          </a:p>
          <a:p>
            <a:pPr marL="150114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Tahoma"/>
                <a:cs typeface="Tahoma"/>
              </a:rPr>
              <a:t>For each choice of referent for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C </a:t>
            </a:r>
            <a:r>
              <a:rPr sz="2050" dirty="0">
                <a:latin typeface="Tahoma"/>
                <a:cs typeface="Tahoma"/>
              </a:rPr>
              <a:t>from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sz="2050" dirty="0">
                <a:latin typeface="Tahoma"/>
                <a:cs typeface="Tahoma"/>
              </a:rPr>
              <a:t>objects </a:t>
            </a:r>
            <a:r>
              <a:rPr sz="2050" b="0" i="1" dirty="0">
                <a:latin typeface="Bookman Old Style"/>
                <a:cs typeface="Bookman Old Style"/>
              </a:rPr>
              <a:t>. . .</a:t>
            </a:r>
            <a:endParaRPr sz="2050" dirty="0">
              <a:latin typeface="Bookman Old Style"/>
              <a:cs typeface="Bookman Old Style"/>
            </a:endParaRPr>
          </a:p>
          <a:p>
            <a:pPr marL="380365" indent="-342900"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dirty="0">
                <a:latin typeface="Tahoma"/>
                <a:cs typeface="Tahoma"/>
              </a:rPr>
              <a:t>Computing entailment by enumerating FOL models is not easy</a:t>
            </a:r>
            <a:r>
              <a:rPr lang="en-GB" sz="2050" dirty="0">
                <a:latin typeface="Tahoma"/>
                <a:cs typeface="Tahoma"/>
              </a:rPr>
              <a:t> because of the enormous search space it generates</a:t>
            </a:r>
            <a:r>
              <a:rPr sz="2050" dirty="0">
                <a:latin typeface="Tahoma"/>
                <a:cs typeface="Tahoma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5" dirty="0"/>
              <a:t>Universal</a:t>
            </a:r>
            <a:r>
              <a:rPr spc="220" dirty="0"/>
              <a:t> </a:t>
            </a:r>
            <a:r>
              <a:rPr spc="60" dirty="0"/>
              <a:t>quantification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2" y="1410429"/>
            <a:ext cx="8547107" cy="500072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  <a:tabLst>
                <a:tab pos="1595755" algn="l"/>
              </a:tabLst>
            </a:pPr>
            <a:r>
              <a:rPr lang="en-GB" sz="2050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endParaRPr lang="en-GB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  <a:sym typeface="Symbol" panose="05050102010706020507" pitchFamily="18" charset="2"/>
              </a:rPr>
              <a:t>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sz="2050" dirty="0" err="1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  <a:sym typeface="Symbol" panose="05050102010706020507" pitchFamily="18" charset="2"/>
              </a:rPr>
              <a:t> 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  <a:sym typeface="Symbol" panose="05050102010706020507" pitchFamily="18" charset="2"/>
              </a:rPr>
              <a:t>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GB" sz="2050" b="1" i="1" dirty="0">
                <a:latin typeface="Tahoma"/>
                <a:cs typeface="Tahoma"/>
              </a:rPr>
              <a:t>Example: </a:t>
            </a:r>
            <a:r>
              <a:rPr sz="2050" dirty="0">
                <a:latin typeface="Tahoma"/>
                <a:cs typeface="Tahoma"/>
              </a:rPr>
              <a:t>Everyone at Berkeley is smart:</a:t>
            </a:r>
            <a:endParaRPr lang="en-GB"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93395" algn="l"/>
                <a:tab pos="2402840" algn="l"/>
                <a:tab pos="2795905" algn="l"/>
              </a:tabLst>
            </a:pP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Berkeley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  <a:tabLst>
                <a:tab pos="493395" algn="l"/>
                <a:tab pos="94170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latin typeface="Tahoma"/>
                <a:cs typeface="Tahoma"/>
              </a:rPr>
              <a:t>is true in a model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sz="2050" dirty="0">
                <a:latin typeface="Tahoma"/>
                <a:cs typeface="Tahoma"/>
              </a:rPr>
              <a:t>iff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sz="2050" dirty="0">
                <a:latin typeface="Tahoma"/>
                <a:cs typeface="Tahoma"/>
              </a:rPr>
              <a:t>is true with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 </a:t>
            </a:r>
            <a:r>
              <a:rPr sz="2050" dirty="0">
                <a:latin typeface="Tahoma"/>
                <a:cs typeface="Tahoma"/>
              </a:rPr>
              <a:t>being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each </a:t>
            </a:r>
            <a:r>
              <a:rPr sz="2050" dirty="0">
                <a:latin typeface="Tahoma"/>
                <a:cs typeface="Tahoma"/>
              </a:rPr>
              <a:t>possible object in the model</a:t>
            </a:r>
            <a:r>
              <a:rPr lang="en-GB" sz="2050" dirty="0">
                <a:latin typeface="Tahoma"/>
                <a:cs typeface="Tahoma"/>
              </a:rPr>
              <a:t> (called </a:t>
            </a:r>
            <a:r>
              <a:rPr lang="en-GB" sz="2050" i="1" dirty="0">
                <a:solidFill>
                  <a:srgbClr val="66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valuation</a:t>
            </a:r>
            <a:r>
              <a:rPr lang="en-GB" sz="2050" dirty="0"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dirty="0">
                <a:latin typeface="Arial" panose="020B0604020202020204" pitchFamily="34" charset="0"/>
                <a:cs typeface="Arial" panose="020B0604020202020204" pitchFamily="34" charset="0"/>
              </a:rPr>
              <a:t>Roughly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dirty="0">
                <a:latin typeface="Tahoma"/>
                <a:cs typeface="Tahoma"/>
              </a:rPr>
              <a:t>speaking, equivalent to the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conjunction </a:t>
            </a:r>
            <a:r>
              <a:rPr sz="2050" dirty="0">
                <a:latin typeface="Tahoma"/>
                <a:cs typeface="Tahoma"/>
              </a:rPr>
              <a:t>of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instantiations </a:t>
            </a:r>
            <a:r>
              <a:rPr sz="2050" dirty="0">
                <a:latin typeface="Tahoma"/>
                <a:cs typeface="Tahoma"/>
              </a:rPr>
              <a:t>of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GB" sz="2050" b="0" dirty="0">
                <a:latin typeface="Arial" panose="020B0604020202020204" pitchFamily="34" charset="0"/>
                <a:cs typeface="Arial" panose="020B0604020202020204" pitchFamily="34" charset="0"/>
              </a:rPr>
              <a:t>with all possible valuations of 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endParaRPr sz="2050" dirty="0">
              <a:latin typeface="Bookman Old Style"/>
              <a:cs typeface="Bookman Old Style"/>
            </a:endParaRPr>
          </a:p>
          <a:p>
            <a:pPr marL="693420">
              <a:lnSpc>
                <a:spcPct val="100000"/>
              </a:lnSpc>
              <a:spcBef>
                <a:spcPts val="1310"/>
              </a:spcBef>
              <a:tabLst>
                <a:tab pos="3750945" algn="l"/>
                <a:tab pos="4144010" algn="l"/>
              </a:tabLst>
            </a:pP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KingJohn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Berkeley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KingJohn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 dirty="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  <a:tabLst>
                <a:tab pos="3483610" algn="l"/>
                <a:tab pos="387667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Richard, Berkeley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 dirty="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  <a:tabLst>
                <a:tab pos="3596640" algn="l"/>
                <a:tab pos="3989704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erkeley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Berkeley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erkeley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 dirty="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. . .</a:t>
            </a:r>
            <a:endParaRPr sz="205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Existential</a:t>
            </a:r>
            <a:r>
              <a:rPr spc="195" dirty="0"/>
              <a:t> </a:t>
            </a:r>
            <a:r>
              <a:rPr spc="60" dirty="0"/>
              <a:t>quantification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4" y="1410429"/>
            <a:ext cx="7412990" cy="500072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  <a:tabLst>
                <a:tab pos="1595755" algn="l"/>
              </a:tabLst>
            </a:pPr>
            <a:r>
              <a:rPr lang="en-GB" sz="2050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endParaRPr lang="en-GB" sz="2050" dirty="0">
              <a:solidFill>
                <a:srgbClr val="990099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∃ 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  <a:sym typeface="Symbol" panose="05050102010706020507" pitchFamily="18" charset="2"/>
              </a:rPr>
              <a:t>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sz="2050" dirty="0" err="1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  <a:sym typeface="Symbol" panose="05050102010706020507" pitchFamily="18" charset="2"/>
              </a:rPr>
              <a:t> 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  <a:sym typeface="Symbol" panose="05050102010706020507" pitchFamily="18" charset="2"/>
              </a:rPr>
              <a:t>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GB" sz="2050" b="1" i="1" dirty="0">
                <a:latin typeface="Tahoma"/>
                <a:cs typeface="Tahoma"/>
              </a:rPr>
              <a:t>Example: </a:t>
            </a:r>
            <a:r>
              <a:rPr sz="2050" dirty="0">
                <a:latin typeface="Tahoma"/>
                <a:cs typeface="Tahoma"/>
              </a:rPr>
              <a:t>Someone at Stanford is smart:</a:t>
            </a:r>
            <a:endParaRPr lang="en-GB" sz="2050" dirty="0">
              <a:latin typeface="Tahoma"/>
              <a:cs typeface="Tahoma"/>
            </a:endParaRPr>
          </a:p>
          <a:p>
            <a:pPr marL="469900" lvl="1">
              <a:spcBef>
                <a:spcPts val="600"/>
              </a:spcBef>
              <a:tabLst>
                <a:tab pos="49339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∃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	At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Stanf ord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  <a:tabLst>
                <a:tab pos="493395" algn="l"/>
                <a:tab pos="94170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∃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latin typeface="Tahoma"/>
                <a:cs typeface="Tahoma"/>
              </a:rPr>
              <a:t>is true in a model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sz="2050" dirty="0">
                <a:latin typeface="Tahoma"/>
                <a:cs typeface="Tahoma"/>
              </a:rPr>
              <a:t>iff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sz="2050" dirty="0">
                <a:latin typeface="Tahoma"/>
                <a:cs typeface="Tahoma"/>
              </a:rPr>
              <a:t>is true with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 </a:t>
            </a:r>
            <a:r>
              <a:rPr sz="2050" dirty="0">
                <a:latin typeface="Tahoma"/>
                <a:cs typeface="Tahoma"/>
              </a:rPr>
              <a:t>being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some </a:t>
            </a:r>
            <a:r>
              <a:rPr sz="2050" dirty="0">
                <a:latin typeface="Tahoma"/>
                <a:cs typeface="Tahoma"/>
              </a:rPr>
              <a:t>possible object in the model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dirty="0">
                <a:latin typeface="Arial" panose="020B0604020202020204" pitchFamily="34" charset="0"/>
                <a:cs typeface="Arial" panose="020B0604020202020204" pitchFamily="34" charset="0"/>
              </a:rPr>
              <a:t>Roughly </a:t>
            </a:r>
            <a:r>
              <a:rPr sz="2050" dirty="0">
                <a:latin typeface="Tahoma"/>
                <a:cs typeface="Tahoma"/>
              </a:rPr>
              <a:t>speaking, </a:t>
            </a:r>
            <a:r>
              <a:rPr lang="en-GB" sz="2050" dirty="0">
                <a:latin typeface="Tahoma"/>
                <a:cs typeface="Tahoma"/>
              </a:rPr>
              <a:t>this is </a:t>
            </a:r>
            <a:r>
              <a:rPr sz="2050" dirty="0">
                <a:latin typeface="Tahoma"/>
                <a:cs typeface="Tahoma"/>
              </a:rPr>
              <a:t>equivalent to the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disjunction </a:t>
            </a:r>
            <a:r>
              <a:rPr sz="2050" dirty="0">
                <a:latin typeface="Tahoma"/>
                <a:cs typeface="Tahoma"/>
              </a:rPr>
              <a:t>of </a:t>
            </a:r>
            <a:r>
              <a:rPr lang="en-GB" sz="2050" dirty="0">
                <a:latin typeface="Tahoma"/>
                <a:cs typeface="Tahoma"/>
              </a:rPr>
              <a:t>all possible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instantiations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GB" sz="2050" b="0" dirty="0">
                <a:latin typeface="Arial" panose="020B0604020202020204" pitchFamily="34" charset="0"/>
                <a:cs typeface="Arial" panose="020B0604020202020204" pitchFamily="34" charset="0"/>
              </a:rPr>
              <a:t>with valuations of </a:t>
            </a:r>
            <a:r>
              <a:rPr lang="en-GB" sz="2050" i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x</a:t>
            </a:r>
            <a:r>
              <a:rPr lang="en-GB" sz="20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endParaRPr sz="2050" dirty="0">
              <a:latin typeface="Bookman Old Style"/>
              <a:cs typeface="Bookman Old Style"/>
            </a:endParaRPr>
          </a:p>
          <a:p>
            <a:pPr marL="693420">
              <a:lnSpc>
                <a:spcPct val="100000"/>
              </a:lnSpc>
              <a:spcBef>
                <a:spcPts val="1310"/>
              </a:spcBef>
            </a:pP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KingJohn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Stanford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KingJohn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 dirty="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∨ 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Richard, Stanford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 dirty="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Stanford, Stanford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Stanford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 dirty="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∨ 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. . .</a:t>
            </a:r>
            <a:endParaRPr sz="205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4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35" dirty="0"/>
              <a:t>quantifiers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86190"/>
              </p:ext>
            </p:extLst>
          </p:nvPr>
        </p:nvGraphicFramePr>
        <p:xfrm>
          <a:off x="1111249" y="1482172"/>
          <a:ext cx="7852914" cy="147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 spc="0" baseline="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10"/>
                        </a:lnSpc>
                      </a:pP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 spc="0" baseline="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010"/>
                        </a:lnSpc>
                      </a:pPr>
                      <a:r>
                        <a:rPr sz="2050" spc="0" baseline="0" dirty="0">
                          <a:latin typeface="Tahoma"/>
                          <a:cs typeface="Tahoma"/>
                        </a:rPr>
                        <a:t>is the same as </a:t>
                      </a: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lang="en-GB"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y </a:t>
                      </a: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endParaRPr sz="2050" spc="0" baseline="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l">
                        <a:lnSpc>
                          <a:spcPts val="2010"/>
                        </a:lnSpc>
                      </a:pP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 spc="0" baseline="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l">
                        <a:lnSpc>
                          <a:spcPts val="2010"/>
                        </a:lnSpc>
                      </a:pPr>
                      <a:r>
                        <a:rPr sz="205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2050" u="sng" spc="0" baseline="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Tahoma"/>
                          <a:cs typeface="Tahoma"/>
                        </a:rPr>
                        <a:t>why</a:t>
                      </a:r>
                      <a:r>
                        <a:rPr sz="2050" spc="0" baseline="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??</a:t>
                      </a:r>
                      <a:r>
                        <a:rPr sz="2050" spc="0" baseline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 spc="0" baseline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 spc="0" baseline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2050" spc="0" baseline="0" dirty="0">
                          <a:latin typeface="Tahoma"/>
                          <a:cs typeface="Tahoma"/>
                        </a:rPr>
                        <a:t>is the same as </a:t>
                      </a: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 spc="0" baseline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l">
                        <a:lnSpc>
                          <a:spcPts val="2230"/>
                        </a:lnSpc>
                      </a:pP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 spc="0" baseline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l">
                        <a:lnSpc>
                          <a:spcPts val="2230"/>
                        </a:lnSpc>
                      </a:pPr>
                      <a:r>
                        <a:rPr sz="205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2050" u="sng" spc="0" baseline="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Tahoma"/>
                          <a:cs typeface="Tahoma"/>
                        </a:rPr>
                        <a:t>why</a:t>
                      </a:r>
                      <a:r>
                        <a:rPr sz="2050" spc="0" baseline="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??</a:t>
                      </a:r>
                      <a:r>
                        <a:rPr sz="2050" spc="0" baseline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 spc="0" baseline="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 spc="0" baseline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2050" spc="0" baseline="0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050" spc="0" baseline="0" dirty="0">
                          <a:solidFill>
                            <a:srgbClr val="7E0000"/>
                          </a:solidFill>
                          <a:latin typeface="Century"/>
                          <a:cs typeface="Century"/>
                        </a:rPr>
                        <a:t>not </a:t>
                      </a:r>
                      <a:r>
                        <a:rPr sz="2050" spc="0" baseline="0" dirty="0">
                          <a:latin typeface="Tahoma"/>
                          <a:cs typeface="Tahoma"/>
                        </a:rPr>
                        <a:t>the same as</a:t>
                      </a:r>
                      <a:endParaRPr sz="205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l">
                        <a:lnSpc>
                          <a:spcPts val="2230"/>
                        </a:lnSpc>
                      </a:pPr>
                      <a:r>
                        <a:rPr lang="en-GB"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 spc="0" baseline="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ts val="2230"/>
                        </a:lnSpc>
                      </a:pPr>
                      <a:r>
                        <a:rPr sz="2050" spc="0" baseline="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 </a:t>
                      </a:r>
                      <a:r>
                        <a:rPr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lang="en-GB" sz="2050" b="0" i="1" spc="0" baseline="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lang="en-GB" sz="205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lang="en-GB" sz="2050" u="sng" spc="0" baseline="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Tahoma"/>
                          <a:cs typeface="Tahoma"/>
                        </a:rPr>
                        <a:t>why</a:t>
                      </a:r>
                      <a:r>
                        <a:rPr lang="en-GB" sz="2050" spc="0" baseline="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??</a:t>
                      </a:r>
                      <a:r>
                        <a:rPr lang="en-GB" sz="2050" spc="0" baseline="0" dirty="0">
                          <a:latin typeface="Tahoma"/>
                          <a:cs typeface="Tahoma"/>
                        </a:rPr>
                        <a:t>)</a:t>
                      </a:r>
                      <a:endParaRPr sz="2050" spc="0" baseline="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0287" y="3581400"/>
            <a:ext cx="7251713" cy="2002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93395" algn="l"/>
                <a:tab pos="962660" algn="l"/>
              </a:tabLst>
            </a:pPr>
            <a:r>
              <a:rPr b="0" i="0" dirty="0">
                <a:latin typeface="Cambria"/>
                <a:cs typeface="Cambria"/>
              </a:rPr>
              <a:t>∃ </a:t>
            </a:r>
            <a:r>
              <a:rPr dirty="0"/>
              <a:t>x	</a:t>
            </a:r>
            <a:r>
              <a:rPr b="0" i="0" dirty="0">
                <a:latin typeface="Cambria"/>
                <a:cs typeface="Cambria"/>
              </a:rPr>
              <a:t>∀ </a:t>
            </a:r>
            <a:r>
              <a:rPr dirty="0"/>
              <a:t>y	Loves</a:t>
            </a:r>
            <a:r>
              <a:rPr b="0" i="0" dirty="0">
                <a:latin typeface="Gill Sans MT"/>
                <a:cs typeface="Gill Sans MT"/>
              </a:rPr>
              <a:t>(</a:t>
            </a:r>
            <a:r>
              <a:rPr dirty="0"/>
              <a:t>x, y</a:t>
            </a:r>
            <a:r>
              <a:rPr b="0" i="0" dirty="0">
                <a:latin typeface="Gill Sans MT"/>
                <a:cs typeface="Gill Sans MT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i="0" dirty="0">
                <a:solidFill>
                  <a:srgbClr val="000000"/>
                </a:solidFill>
                <a:latin typeface="Tahoma"/>
                <a:cs typeface="Tahoma"/>
              </a:rPr>
              <a:t>“There is a person who loves everyone in the world”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81330" algn="l"/>
                <a:tab pos="962660" algn="l"/>
              </a:tabLst>
            </a:pPr>
            <a:r>
              <a:rPr b="0" i="0" dirty="0">
                <a:latin typeface="Cambria"/>
                <a:cs typeface="Cambria"/>
              </a:rPr>
              <a:t>∀ </a:t>
            </a:r>
            <a:r>
              <a:rPr dirty="0"/>
              <a:t>y	</a:t>
            </a:r>
            <a:r>
              <a:rPr b="0" i="0" dirty="0">
                <a:latin typeface="Cambria"/>
                <a:cs typeface="Cambria"/>
              </a:rPr>
              <a:t>∃ </a:t>
            </a:r>
            <a:r>
              <a:rPr dirty="0"/>
              <a:t>x	Loves</a:t>
            </a:r>
            <a:r>
              <a:rPr b="0" i="0" dirty="0">
                <a:latin typeface="Gill Sans MT"/>
                <a:cs typeface="Gill Sans MT"/>
              </a:rPr>
              <a:t>(</a:t>
            </a:r>
            <a:r>
              <a:rPr dirty="0"/>
              <a:t>x, y</a:t>
            </a:r>
            <a:r>
              <a:rPr b="0" i="0" dirty="0">
                <a:latin typeface="Gill Sans MT"/>
                <a:cs typeface="Gill Sans MT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b="0" i="0" dirty="0">
                <a:solidFill>
                  <a:srgbClr val="000000"/>
                </a:solidFill>
                <a:latin typeface="Tahoma"/>
                <a:cs typeface="Tahoma"/>
              </a:rPr>
              <a:t>“Everyone in the world is loved by at least one person”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b="0" i="0" dirty="0">
                <a:solidFill>
                  <a:srgbClr val="004B00"/>
                </a:solidFill>
                <a:latin typeface="Tahoma"/>
                <a:cs typeface="Tahoma"/>
              </a:rPr>
              <a:t>Quantifier duality</a:t>
            </a:r>
            <a:r>
              <a:rPr b="0" i="0" dirty="0">
                <a:solidFill>
                  <a:srgbClr val="000000"/>
                </a:solidFill>
                <a:latin typeface="Tahoma"/>
                <a:cs typeface="Tahoma"/>
              </a:rPr>
              <a:t>: each can be expressed using the other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8755" y="5744723"/>
            <a:ext cx="3313429" cy="85087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9339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	Likes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IceCream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  </a:t>
            </a:r>
            <a:r>
              <a:rPr lang="en-GB" sz="2050" i="1" dirty="0">
                <a:latin typeface="Gill Sans MT"/>
                <a:cs typeface="Gill Sans MT"/>
              </a:rPr>
              <a:t>vs.</a:t>
            </a:r>
            <a:endParaRPr sz="2050" i="1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tabLst>
                <a:tab pos="49339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∃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	Likes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Broccoli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     </a:t>
            </a:r>
            <a:r>
              <a:rPr lang="en-GB" sz="2050" i="1" dirty="0">
                <a:latin typeface="Gill Sans MT"/>
                <a:cs typeface="Gill Sans MT"/>
              </a:rPr>
              <a:t>vs.</a:t>
            </a:r>
            <a:endParaRPr sz="2050" i="1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389" y="5744723"/>
            <a:ext cx="3313429" cy="8528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14"/>
              </a:spcBef>
              <a:tabLst>
                <a:tab pos="86614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¬∃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IceCream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tabLst>
                <a:tab pos="668655" algn="l"/>
              </a:tabLst>
            </a:pP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 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¬∀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Broccoli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E75A8-DA72-40F4-AB40-1CFA5A76A9D1}"/>
              </a:ext>
            </a:extLst>
          </p:cNvPr>
          <p:cNvSpPr txBox="1"/>
          <p:nvPr/>
        </p:nvSpPr>
        <p:spPr>
          <a:xfrm>
            <a:off x="1219200" y="295791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Fun</a:t>
            </a:r>
            <a:r>
              <a:rPr spc="229" dirty="0"/>
              <a:t> </a:t>
            </a:r>
            <a:r>
              <a:rPr spc="75" dirty="0"/>
              <a:t>with</a:t>
            </a:r>
            <a:r>
              <a:rPr spc="240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4" y="1379949"/>
            <a:ext cx="8470905" cy="42518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Brothers are siblings</a:t>
            </a:r>
          </a:p>
          <a:p>
            <a:pPr marL="12700" marR="3522979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	Brother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latin typeface="Tahoma"/>
                <a:cs typeface="Tahoma"/>
              </a:rPr>
              <a:t>.  “Sibling” is symmetric</a:t>
            </a:r>
          </a:p>
          <a:p>
            <a:pPr marL="12700" marR="3603625">
              <a:lnSpc>
                <a:spcPct val="163400"/>
              </a:lnSpc>
              <a:tabLst>
                <a:tab pos="742950" algn="l"/>
                <a:tab pos="2294255" algn="l"/>
                <a:tab pos="270256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	Sibling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⇔	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y, 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latin typeface="Tahoma"/>
                <a:cs typeface="Tahoma"/>
              </a:rPr>
              <a:t>.  One’s mother is one’s female parent</a:t>
            </a:r>
          </a:p>
          <a:p>
            <a:pPr marL="12700" marR="1859914">
              <a:lnSpc>
                <a:spcPct val="163400"/>
              </a:lnSpc>
              <a:tabLst>
                <a:tab pos="742950" algn="l"/>
                <a:tab pos="2351405" algn="l"/>
                <a:tab pos="275971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	M other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⇔	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F emale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2050" dirty="0">
                <a:latin typeface="Tahoma"/>
                <a:cs typeface="Tahoma"/>
              </a:rPr>
              <a:t>.  A first cousin is a child of a parent’s sibling</a:t>
            </a:r>
          </a:p>
          <a:p>
            <a:pPr marL="12700">
              <a:lnSpc>
                <a:spcPct val="100000"/>
              </a:lnSpc>
              <a:spcBef>
                <a:spcPts val="1575"/>
              </a:spcBef>
              <a:tabLst>
                <a:tab pos="782955" algn="l"/>
                <a:tab pos="3008630" algn="l"/>
                <a:tab pos="3456304" algn="l"/>
                <a:tab pos="432562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	FirstCousin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⇔	∃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p, ps	Parent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p, 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ps, p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ps,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0" dirty="0"/>
              <a:t>Equality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785" y="1396713"/>
            <a:ext cx="8991615" cy="355930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 </a:t>
            </a:r>
            <a:r>
              <a:rPr sz="2050" dirty="0">
                <a:latin typeface="Tahoma"/>
                <a:cs typeface="Tahoma"/>
              </a:rPr>
              <a:t>is true under a given interpretation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if and only if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 </a:t>
            </a:r>
            <a:r>
              <a:rPr sz="2050" dirty="0">
                <a:latin typeface="Tahoma"/>
                <a:cs typeface="Tahoma"/>
              </a:rPr>
              <a:t>and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 </a:t>
            </a:r>
            <a:r>
              <a:rPr sz="2050" dirty="0">
                <a:latin typeface="Tahoma"/>
                <a:cs typeface="Tahoma"/>
              </a:rPr>
              <a:t>refer to the same object</a:t>
            </a:r>
          </a:p>
          <a:p>
            <a:pPr marL="152400">
              <a:lnSpc>
                <a:spcPct val="100000"/>
              </a:lnSpc>
              <a:spcBef>
                <a:spcPts val="1320"/>
              </a:spcBef>
              <a:tabLst>
                <a:tab pos="779145" algn="l"/>
                <a:tab pos="2372360" algn="l"/>
              </a:tabLst>
            </a:pPr>
            <a:r>
              <a:rPr lang="en-GB" sz="2050" b="1" i="1" dirty="0">
                <a:latin typeface="Tahoma"/>
                <a:cs typeface="Tahoma"/>
              </a:rPr>
              <a:t>Example: </a:t>
            </a:r>
          </a:p>
          <a:p>
            <a:pPr marL="152400">
              <a:lnSpc>
                <a:spcPct val="100000"/>
              </a:lnSpc>
              <a:spcBef>
                <a:spcPts val="1320"/>
              </a:spcBef>
              <a:tabLst>
                <a:tab pos="779145" algn="l"/>
                <a:tab pos="2372360" algn="l"/>
              </a:tabLst>
            </a:pPr>
            <a:r>
              <a:rPr lang="en-GB" sz="2050" b="1" i="1" dirty="0">
                <a:solidFill>
                  <a:srgbClr val="9933FF"/>
                </a:solidFill>
                <a:latin typeface="Tahoma"/>
                <a:cs typeface="Tahoma"/>
              </a:rPr>
              <a:t>         </a:t>
            </a:r>
            <a:r>
              <a:rPr lang="en-GB" sz="2050" i="1" dirty="0">
                <a:solidFill>
                  <a:srgbClr val="9933FF"/>
                </a:solidFill>
                <a:latin typeface="Bookman Old Style" panose="02050604050505020204" pitchFamily="18" charset="0"/>
                <a:cs typeface="Tahoma"/>
              </a:rPr>
              <a:t>2</a:t>
            </a:r>
            <a:r>
              <a:rPr sz="2050" i="1" dirty="0">
                <a:solidFill>
                  <a:srgbClr val="9966FF"/>
                </a:solidFill>
                <a:latin typeface="Bookman Old Style" panose="02050604050505020204" pitchFamily="18" charset="0"/>
                <a:cs typeface="Gill Sans MT"/>
              </a:rPr>
              <a:t> </a:t>
            </a:r>
            <a:r>
              <a:rPr sz="2050" i="1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= </a:t>
            </a:r>
            <a:r>
              <a:rPr lang="en-GB" sz="2050" i="1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Sqrt(4)</a:t>
            </a:r>
            <a:r>
              <a:rPr sz="2050" i="1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 </a:t>
            </a:r>
            <a:r>
              <a:rPr sz="2050" dirty="0">
                <a:latin typeface="Tahoma"/>
                <a:cs typeface="Tahoma"/>
              </a:rPr>
              <a:t>and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GB" sz="4400" baseline="-25000" dirty="0">
                <a:solidFill>
                  <a:srgbClr val="990099"/>
                </a:solidFill>
                <a:latin typeface="Cambria"/>
                <a:cs typeface="Cambria"/>
              </a:rPr>
              <a:t>*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Sqrt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Sqrt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 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 </a:t>
            </a:r>
            <a:endParaRPr lang="en-GB" sz="2050" b="0" i="1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152400">
              <a:lnSpc>
                <a:spcPct val="100000"/>
              </a:lnSpc>
              <a:tabLst>
                <a:tab pos="779145" algn="l"/>
                <a:tab pos="2372360" algn="l"/>
              </a:tabLst>
            </a:pPr>
            <a:r>
              <a:rPr lang="en-GB" sz="2050" dirty="0">
                <a:latin typeface="Tahoma"/>
                <a:cs typeface="Tahoma"/>
              </a:rPr>
              <a:t>                </a:t>
            </a:r>
            <a:r>
              <a:rPr sz="2050" dirty="0">
                <a:latin typeface="Tahoma"/>
                <a:cs typeface="Tahoma"/>
              </a:rPr>
              <a:t>are satisfiable</a:t>
            </a:r>
            <a:r>
              <a:rPr lang="en-GB" sz="2050" dirty="0">
                <a:latin typeface="Tahoma"/>
                <a:cs typeface="Tahoma"/>
              </a:rPr>
              <a:t>, but not universally </a:t>
            </a:r>
            <a:r>
              <a:rPr lang="en-GB" sz="2050" dirty="0" err="1">
                <a:latin typeface="Tahoma"/>
                <a:cs typeface="Tahoma"/>
              </a:rPr>
              <a:t>valod</a:t>
            </a:r>
            <a:r>
              <a:rPr lang="en-GB" sz="2050" dirty="0">
                <a:latin typeface="Tahoma"/>
                <a:cs typeface="Tahoma"/>
              </a:rPr>
              <a:t> (in calculus), while </a:t>
            </a:r>
          </a:p>
          <a:p>
            <a:pPr marL="152400">
              <a:lnSpc>
                <a:spcPct val="100000"/>
              </a:lnSpc>
              <a:spcBef>
                <a:spcPts val="1320"/>
              </a:spcBef>
              <a:tabLst>
                <a:tab pos="779145" algn="l"/>
                <a:tab pos="2372360" algn="l"/>
              </a:tabLst>
            </a:pPr>
            <a:r>
              <a:rPr lang="en-GB" sz="2050" i="1" dirty="0">
                <a:solidFill>
                  <a:srgbClr val="990099"/>
                </a:solidFill>
                <a:latin typeface="Tahoma"/>
                <a:cs typeface="Tahoma"/>
              </a:rPr>
              <a:t>        </a:t>
            </a:r>
            <a:r>
              <a:rPr lang="en-GB" sz="2050" i="1" dirty="0">
                <a:solidFill>
                  <a:srgbClr val="990099"/>
                </a:solidFill>
                <a:latin typeface="Bookman Old Style" panose="02050604050505020204" pitchFamily="18" charset="0"/>
                <a:cs typeface="Tahoma"/>
              </a:rPr>
              <a:t>x</a:t>
            </a:r>
            <a:r>
              <a:rPr sz="2050" i="1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 = </a:t>
            </a:r>
            <a:r>
              <a:rPr lang="en-GB" sz="2050" i="1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x </a:t>
            </a:r>
            <a:r>
              <a:rPr sz="2050" dirty="0">
                <a:latin typeface="Tahoma"/>
                <a:cs typeface="Tahoma"/>
              </a:rPr>
              <a:t>is valid</a:t>
            </a:r>
            <a:r>
              <a:rPr lang="en-GB" sz="2050" dirty="0">
                <a:latin typeface="Tahoma"/>
                <a:cs typeface="Tahoma"/>
              </a:rPr>
              <a:t> (i.e., true in all models)</a:t>
            </a:r>
            <a:endParaRPr sz="205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475"/>
              </a:spcBef>
            </a:pPr>
            <a:endParaRPr lang="en-GB" sz="205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475"/>
              </a:spcBef>
            </a:pPr>
            <a:r>
              <a:rPr lang="en-GB" sz="2050" dirty="0">
                <a:latin typeface="Tahoma"/>
                <a:cs typeface="Tahoma"/>
              </a:rPr>
              <a:t> </a:t>
            </a:r>
            <a:endParaRPr sz="205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Interacting</a:t>
            </a:r>
            <a:r>
              <a:rPr spc="210" dirty="0"/>
              <a:t> </a:t>
            </a:r>
            <a:r>
              <a:rPr spc="75" dirty="0"/>
              <a:t>with</a:t>
            </a:r>
            <a:r>
              <a:rPr spc="250" dirty="0"/>
              <a:t> </a:t>
            </a:r>
            <a:r>
              <a:rPr spc="100" dirty="0"/>
              <a:t>FOL</a:t>
            </a:r>
            <a:r>
              <a:rPr spc="250" dirty="0"/>
              <a:t> </a:t>
            </a:r>
            <a:r>
              <a:rPr spc="160" dirty="0"/>
              <a:t>KBs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2" y="1396713"/>
            <a:ext cx="8470908" cy="618566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50" dirty="0">
                <a:latin typeface="Tahoma"/>
                <a:cs typeface="Tahoma"/>
              </a:rPr>
              <a:t>We can add facts to the database and ask for conclusions 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GB" sz="2050" b="1" i="1" dirty="0">
                <a:latin typeface="Tahoma"/>
                <a:cs typeface="Tahoma"/>
              </a:rPr>
              <a:t>Example: </a:t>
            </a:r>
            <a:r>
              <a:rPr sz="2050" dirty="0">
                <a:latin typeface="Tahoma"/>
                <a:cs typeface="Tahoma"/>
              </a:rPr>
              <a:t>Suppose a wumpus-world agent is using an FOL KB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dirty="0">
                <a:latin typeface="Tahoma"/>
                <a:cs typeface="Tahoma"/>
              </a:rPr>
              <a:t>and perceives a smell and a breeze</a:t>
            </a:r>
            <a:r>
              <a:rPr lang="en-GB" sz="2050" dirty="0">
                <a:latin typeface="Tahoma"/>
                <a:cs typeface="Tahoma"/>
              </a:rPr>
              <a:t>, but no gold</a:t>
            </a:r>
            <a:r>
              <a:rPr sz="2050" dirty="0">
                <a:latin typeface="Tahoma"/>
                <a:cs typeface="Tahoma"/>
              </a:rPr>
              <a:t> at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= 5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469900" lvl="1">
              <a:spcBef>
                <a:spcPts val="1560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Tell</a:t>
            </a:r>
            <a:r>
              <a:rPr lang="en-GB"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KB, Percept</a:t>
            </a:r>
            <a:r>
              <a:rPr lang="en-GB"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([</a:t>
            </a:r>
            <a:r>
              <a:rPr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Smell, Breeze</a:t>
            </a:r>
            <a:r>
              <a:rPr lang="en-GB"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, None</a:t>
            </a:r>
            <a:r>
              <a:rPr sz="2050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]</a:t>
            </a:r>
            <a:r>
              <a:rPr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5))</a:t>
            </a:r>
            <a:endParaRPr lang="en-GB" sz="2050" dirty="0">
              <a:solidFill>
                <a:srgbClr val="990099"/>
              </a:solidFill>
              <a:latin typeface="Bookman Old Style" panose="02050604050505020204" pitchFamily="18" charset="0"/>
              <a:cs typeface="Gill Sans MT"/>
            </a:endParaRPr>
          </a:p>
          <a:p>
            <a:pPr marL="8128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050" b="1" i="1" dirty="0">
                <a:latin typeface="Tahoma"/>
                <a:cs typeface="Tahoma"/>
              </a:rPr>
              <a:t>Question: </a:t>
            </a:r>
            <a:r>
              <a:rPr lang="en-GB" sz="2050" dirty="0">
                <a:latin typeface="Tahoma"/>
                <a:cs typeface="Tahoma"/>
              </a:rPr>
              <a:t>Does </a:t>
            </a:r>
            <a:r>
              <a:rPr lang="en-GB" sz="2050" i="1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lang="en-GB" sz="2050" dirty="0">
                <a:latin typeface="Tahoma"/>
                <a:cs typeface="Tahoma"/>
              </a:rPr>
              <a:t>entail any particular actions at </a:t>
            </a:r>
            <a:r>
              <a:rPr lang="en-GB" sz="2050" i="1" dirty="0">
                <a:solidFill>
                  <a:srgbClr val="990099"/>
                </a:solidFill>
                <a:latin typeface="Bookman Old Style"/>
                <a:cs typeface="Bookman Old Style"/>
              </a:rPr>
              <a:t>t 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= 5</a:t>
            </a:r>
            <a:r>
              <a:rPr lang="en-GB" sz="2050" dirty="0">
                <a:latin typeface="Tahoma"/>
                <a:cs typeface="Tahoma"/>
              </a:rPr>
              <a:t>?  </a:t>
            </a:r>
          </a:p>
          <a:p>
            <a:pPr marL="469900" lvl="1">
              <a:spcBef>
                <a:spcPts val="1200"/>
              </a:spcBef>
              <a:tabLst>
                <a:tab pos="1591310" algn="l"/>
              </a:tabLst>
            </a:pPr>
            <a:r>
              <a:rPr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Ask</a:t>
            </a:r>
            <a:r>
              <a:rPr lang="en-GB"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KB, </a:t>
            </a:r>
            <a:r>
              <a:rPr sz="2050" dirty="0">
                <a:solidFill>
                  <a:srgbClr val="990099"/>
                </a:solidFill>
                <a:latin typeface="Bookman Old Style" panose="02050604050505020204" pitchFamily="18" charset="0"/>
                <a:cs typeface="Cambria"/>
              </a:rPr>
              <a:t>∃</a:t>
            </a:r>
            <a:r>
              <a:rPr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a</a:t>
            </a:r>
            <a:r>
              <a:rPr lang="en-GB"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Action</a:t>
            </a:r>
            <a:r>
              <a:rPr lang="en-GB"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a,</a:t>
            </a:r>
            <a:r>
              <a:rPr sz="2050" dirty="0">
                <a:solidFill>
                  <a:srgbClr val="990099"/>
                </a:solidFill>
                <a:latin typeface="Bookman Old Style" panose="02050604050505020204" pitchFamily="18" charset="0"/>
                <a:cs typeface="Gill Sans MT"/>
              </a:rPr>
              <a:t>5))</a:t>
            </a:r>
            <a:endParaRPr sz="2050" dirty="0">
              <a:latin typeface="Bookman Old Style" panose="02050604050505020204" pitchFamily="18" charset="0"/>
              <a:cs typeface="Gill Sans MT"/>
            </a:endParaRPr>
          </a:p>
          <a:p>
            <a:pPr marL="812800" marR="5080" lvl="1" indent="-34290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3252470" algn="l"/>
              </a:tabLst>
            </a:pPr>
            <a:r>
              <a:rPr sz="2050" b="1" i="1" dirty="0">
                <a:latin typeface="Tahoma"/>
                <a:cs typeface="Tahoma"/>
              </a:rPr>
              <a:t>Answer: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Yes,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a/Shoot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dirty="0">
                <a:latin typeface="Cambria"/>
                <a:cs typeface="Cambria"/>
              </a:rPr>
              <a:t>← </a:t>
            </a:r>
            <a:r>
              <a:rPr lang="en-GB" sz="2050" dirty="0">
                <a:latin typeface="Cambria"/>
                <a:cs typeface="Cambria"/>
              </a:rPr>
              <a:t>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substitution</a:t>
            </a:r>
            <a:r>
              <a:rPr lang="en-GB" sz="2050" dirty="0">
                <a:solidFill>
                  <a:srgbClr val="00007E"/>
                </a:solidFill>
                <a:latin typeface="Tahoma"/>
                <a:cs typeface="Tahoma"/>
              </a:rPr>
              <a:t> of </a:t>
            </a:r>
            <a:r>
              <a:rPr lang="en-GB" sz="2050" b="0" i="1" dirty="0">
                <a:solidFill>
                  <a:srgbClr val="990099"/>
                </a:solidFill>
                <a:latin typeface="Bookman Old Style" panose="02050604050505020204" pitchFamily="18" charset="0"/>
                <a:cs typeface="Bookman Old Style"/>
              </a:rPr>
              <a:t>a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(binding list)  </a:t>
            </a:r>
            <a:endParaRPr lang="en-GB" sz="2050" dirty="0">
              <a:latin typeface="Tahoma"/>
              <a:cs typeface="Tahoma"/>
            </a:endParaRPr>
          </a:p>
          <a:p>
            <a:pPr marL="12700" marR="5080">
              <a:tabLst>
                <a:tab pos="3252470" algn="l"/>
              </a:tabLst>
            </a:pPr>
            <a:endParaRPr lang="en-GB" sz="2050" dirty="0">
              <a:latin typeface="Tahoma"/>
              <a:cs typeface="Tahoma"/>
            </a:endParaRPr>
          </a:p>
          <a:p>
            <a:pPr marL="355600" marR="5080" indent="-342900">
              <a:buFont typeface="Wingdings" panose="05000000000000000000" pitchFamily="2" charset="2"/>
              <a:buChar char="q"/>
              <a:tabLst>
                <a:tab pos="3252470" algn="l"/>
              </a:tabLst>
            </a:pPr>
            <a:r>
              <a:rPr sz="2050" dirty="0">
                <a:latin typeface="Tahoma"/>
                <a:cs typeface="Tahoma"/>
              </a:rPr>
              <a:t>Given a sentence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 </a:t>
            </a:r>
            <a:r>
              <a:rPr sz="2050" dirty="0">
                <a:latin typeface="Tahoma"/>
                <a:cs typeface="Tahoma"/>
              </a:rPr>
              <a:t>and a substitution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2050" dirty="0">
                <a:latin typeface="Tahoma"/>
                <a:cs typeface="Tahoma"/>
              </a:rPr>
              <a:t>,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GB" sz="2050" i="1" dirty="0">
                <a:solidFill>
                  <a:srgbClr val="990099"/>
                </a:solidFill>
                <a:latin typeface="Bookman Old Style"/>
                <a:cs typeface="Bookman Old Style"/>
              </a:rPr>
              <a:t>{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}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latin typeface="Tahoma"/>
                <a:cs typeface="Tahoma"/>
              </a:rPr>
              <a:t>denotes the result of plugging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sz="2050" dirty="0">
                <a:latin typeface="Tahoma"/>
                <a:cs typeface="Tahoma"/>
              </a:rPr>
              <a:t>into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lang="en-GB" sz="2050" b="0" i="1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12700" marR="5080">
              <a:tabLst>
                <a:tab pos="3252470" algn="l"/>
              </a:tabLst>
            </a:pPr>
            <a:endParaRPr lang="en-GB" sz="205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tabLst>
                <a:tab pos="3252470" algn="l"/>
              </a:tabLst>
            </a:pPr>
            <a:r>
              <a:rPr lang="en-GB" sz="2050" b="1" i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GB" sz="2050" dirty="0">
                <a:latin typeface="Arial" panose="020B0604020202020204" pitchFamily="34" charset="0"/>
                <a:cs typeface="Arial" panose="020B0604020202020204" pitchFamily="34" charset="0"/>
              </a:rPr>
              <a:t>Let’s look into the president’s family</a:t>
            </a:r>
          </a:p>
          <a:p>
            <a:pPr marL="12700" marR="5080">
              <a:tabLst>
                <a:tab pos="3252470" algn="l"/>
              </a:tabLst>
            </a:pPr>
            <a:endParaRPr sz="2050" dirty="0">
              <a:latin typeface="Tahoma"/>
              <a:cs typeface="Tahoma"/>
            </a:endParaRPr>
          </a:p>
          <a:p>
            <a:pPr marL="469900" lvl="1">
              <a:spcBef>
                <a:spcPts val="2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Smarter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469900" lvl="1">
              <a:spcBef>
                <a:spcPts val="3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=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x/Hillary, y/Bill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 dirty="0">
              <a:latin typeface="Cambria"/>
              <a:cs typeface="Cambria"/>
            </a:endParaRPr>
          </a:p>
          <a:p>
            <a:pPr marL="469900" lvl="1">
              <a:spcBef>
                <a:spcPts val="2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{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}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Smarter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Hillary, Bill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8128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2050" b="1" i="1" dirty="0"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KB,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latin typeface="Tahoma"/>
                <a:cs typeface="Tahoma"/>
              </a:rPr>
              <a:t>returns some/all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sz="2050" dirty="0">
                <a:latin typeface="Tahoma"/>
                <a:cs typeface="Tahoma"/>
              </a:rPr>
              <a:t>such that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lang="en-GB" sz="2050" dirty="0">
                <a:solidFill>
                  <a:srgbClr val="990099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"/>
              </a:rPr>
              <a:t>⊨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Sσ</a:t>
            </a:r>
            <a:endParaRPr sz="205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3435985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100" dirty="0">
                <a:latin typeface="Tahoma"/>
                <a:cs typeface="Tahoma"/>
              </a:rPr>
              <a:t>Why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FOL?</a:t>
            </a:r>
            <a:endParaRPr sz="205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100" dirty="0">
                <a:latin typeface="Tahoma"/>
                <a:cs typeface="Tahoma"/>
              </a:rPr>
              <a:t>Syntax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semantics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FOL</a:t>
            </a:r>
            <a:endParaRPr sz="205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105" dirty="0">
                <a:latin typeface="Tahoma"/>
                <a:cs typeface="Tahoma"/>
              </a:rPr>
              <a:t>Fun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sentences</a:t>
            </a:r>
            <a:endParaRPr sz="205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145" dirty="0">
                <a:latin typeface="Tahoma"/>
                <a:cs typeface="Tahoma"/>
              </a:rPr>
              <a:t>Wumpus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world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FOL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5175">
              <a:lnSpc>
                <a:spcPts val="2635"/>
              </a:lnSpc>
            </a:pPr>
            <a:r>
              <a:rPr spc="100" dirty="0"/>
              <a:t>Knowledge</a:t>
            </a:r>
            <a:r>
              <a:rPr spc="275" dirty="0"/>
              <a:t> </a:t>
            </a:r>
            <a:r>
              <a:rPr spc="55" dirty="0"/>
              <a:t>base</a:t>
            </a:r>
            <a:r>
              <a:rPr spc="240" dirty="0"/>
              <a:t> </a:t>
            </a:r>
            <a:r>
              <a:rPr spc="95" dirty="0"/>
              <a:t>for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40" dirty="0"/>
              <a:t> </a:t>
            </a:r>
            <a:r>
              <a:rPr spc="80" dirty="0"/>
              <a:t>wumpus</a:t>
            </a:r>
            <a:r>
              <a:rPr spc="275" dirty="0"/>
              <a:t> </a:t>
            </a:r>
            <a:r>
              <a:rPr spc="8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6" y="1396713"/>
            <a:ext cx="8547104" cy="3905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Perception</a:t>
            </a:r>
            <a:r>
              <a:rPr lang="en-GB" sz="2050" dirty="0">
                <a:solidFill>
                  <a:srgbClr val="004B00"/>
                </a:solidFill>
                <a:latin typeface="Tahoma"/>
                <a:cs typeface="Tahoma"/>
              </a:rPr>
              <a:t>s</a:t>
            </a:r>
            <a:endParaRPr sz="2050" dirty="0">
              <a:latin typeface="Tahoma"/>
              <a:cs typeface="Tahoma"/>
            </a:endParaRPr>
          </a:p>
          <a:p>
            <a:pPr marL="469900" lvl="1">
              <a:spcBef>
                <a:spcPts val="600"/>
              </a:spcBef>
              <a:tabLst>
                <a:tab pos="911860" algn="l"/>
                <a:tab pos="3612515" algn="l"/>
                <a:tab pos="400494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b,g,t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Percept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Smell,b,g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469900" lvl="1">
              <a:spcBef>
                <a:spcPts val="35"/>
              </a:spcBef>
              <a:tabLst>
                <a:tab pos="899794" algn="l"/>
                <a:tab pos="3707765" algn="l"/>
                <a:tab pos="4100829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s,b,t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Percept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s,b,Glitter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  <a:tabLst>
                <a:tab pos="1241425" algn="l"/>
                <a:tab pos="2477770" algn="l"/>
                <a:tab pos="2870835" algn="l"/>
              </a:tabLst>
            </a:pPr>
            <a:r>
              <a:rPr lang="en-GB" sz="2050" dirty="0">
                <a:solidFill>
                  <a:srgbClr val="004B00"/>
                </a:solidFill>
                <a:latin typeface="Tahoma"/>
                <a:cs typeface="Tahoma"/>
              </a:rPr>
              <a:t>Unconditional r</a:t>
            </a:r>
            <a:r>
              <a:rPr sz="2050" dirty="0" err="1">
                <a:solidFill>
                  <a:srgbClr val="004B00"/>
                </a:solidFill>
                <a:latin typeface="Tahoma"/>
                <a:cs typeface="Tahoma"/>
              </a:rPr>
              <a:t>efle</a:t>
            </a:r>
            <a:r>
              <a:rPr lang="en-GB" sz="2050" dirty="0" err="1">
                <a:solidFill>
                  <a:srgbClr val="004B00"/>
                </a:solidFill>
                <a:latin typeface="Tahoma"/>
                <a:cs typeface="Tahoma"/>
              </a:rPr>
              <a:t>xions</a:t>
            </a:r>
            <a:r>
              <a:rPr sz="2050" dirty="0">
                <a:latin typeface="Tahoma"/>
                <a:cs typeface="Tahoma"/>
              </a:rPr>
              <a:t>: </a:t>
            </a:r>
            <a:endParaRPr lang="en-GB" sz="2050" dirty="0">
              <a:latin typeface="Tahoma"/>
              <a:cs typeface="Tahoma"/>
            </a:endParaRPr>
          </a:p>
          <a:p>
            <a:pPr marL="469900" lvl="1">
              <a:spcBef>
                <a:spcPts val="1560"/>
              </a:spcBef>
              <a:tabLst>
                <a:tab pos="1241425" algn="l"/>
                <a:tab pos="2477770" algn="l"/>
                <a:tab pos="287083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Grab,t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</a:pP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Reflex with </a:t>
            </a:r>
            <a:r>
              <a:rPr lang="en-GB" sz="2050" dirty="0">
                <a:solidFill>
                  <a:srgbClr val="004B00"/>
                </a:solidFill>
                <a:latin typeface="Tahoma"/>
                <a:cs typeface="Tahoma"/>
              </a:rPr>
              <a:t>accounting the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internal state</a:t>
            </a:r>
            <a:r>
              <a:rPr sz="2050" dirty="0">
                <a:latin typeface="Tahoma"/>
                <a:cs typeface="Tahoma"/>
              </a:rPr>
              <a:t>: do we have the gold already?</a:t>
            </a:r>
            <a:endParaRPr lang="en-GB" sz="2050" dirty="0">
              <a:latin typeface="Tahoma"/>
              <a:cs typeface="Tahoma"/>
            </a:endParaRPr>
          </a:p>
          <a:p>
            <a:pPr marL="469900" lvl="1">
              <a:spcBef>
                <a:spcPts val="1200"/>
              </a:spcBef>
              <a:tabLst>
                <a:tab pos="440055" algn="l"/>
                <a:tab pos="4023360" algn="l"/>
                <a:tab pos="441642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¬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Gold, 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Grab, 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468000" indent="-457200">
              <a:lnSpc>
                <a:spcPct val="100000"/>
              </a:lnSpc>
              <a:spcBef>
                <a:spcPts val="1560"/>
              </a:spcBef>
            </a:pPr>
            <a:r>
              <a:rPr lang="en-GB" sz="2050" b="1" i="1" dirty="0">
                <a:latin typeface="Bookman Old Style"/>
                <a:cs typeface="Bookman Old Style"/>
              </a:rPr>
              <a:t>Note: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Gold, 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latin typeface="Tahoma"/>
                <a:cs typeface="Tahoma"/>
              </a:rPr>
              <a:t>cannot be observed</a:t>
            </a:r>
            <a:r>
              <a:rPr lang="en-GB" sz="2050" dirty="0">
                <a:latin typeface="Tahoma"/>
                <a:cs typeface="Tahoma"/>
              </a:rPr>
              <a:t> as a perception, although it may be derived as a conclusion </a:t>
            </a:r>
            <a:r>
              <a:rPr sz="2050" dirty="0">
                <a:latin typeface="Cambria"/>
                <a:cs typeface="Cambria"/>
              </a:rPr>
              <a:t>⇒ </a:t>
            </a:r>
            <a:r>
              <a:rPr sz="2050" dirty="0">
                <a:latin typeface="Tahoma"/>
                <a:cs typeface="Tahoma"/>
              </a:rPr>
              <a:t>keeping track of change is essential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Deducing</a:t>
            </a:r>
            <a:r>
              <a:rPr spc="250" dirty="0"/>
              <a:t> </a:t>
            </a:r>
            <a:r>
              <a:rPr spc="85" dirty="0"/>
              <a:t>hidden</a:t>
            </a:r>
            <a:r>
              <a:rPr spc="220" dirty="0"/>
              <a:t> </a:t>
            </a:r>
            <a:r>
              <a:rPr spc="9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5" y="1396713"/>
            <a:ext cx="8699505" cy="57328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50" dirty="0">
                <a:latin typeface="Tahoma"/>
                <a:cs typeface="Tahoma"/>
              </a:rPr>
              <a:t>States: smelly, breezy, glitzy, etc.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P</a:t>
            </a:r>
            <a:r>
              <a:rPr lang="en-GB" sz="2050" dirty="0" err="1">
                <a:latin typeface="Tahoma"/>
                <a:cs typeface="Tahoma"/>
              </a:rPr>
              <a:t>erceptions</a:t>
            </a:r>
            <a:r>
              <a:rPr lang="en-GB" sz="2050" dirty="0">
                <a:latin typeface="Tahoma"/>
                <a:cs typeface="Tahoma"/>
              </a:rPr>
              <a:t>: smelling, breezing, etc.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50" dirty="0">
                <a:latin typeface="Tahoma"/>
                <a:cs typeface="Tahoma"/>
              </a:rPr>
              <a:t>Domain knowledge: rules about the perception near a square:</a:t>
            </a:r>
          </a:p>
          <a:p>
            <a:pPr marL="469900" lvl="1">
              <a:spcBef>
                <a:spcPts val="25"/>
              </a:spcBef>
              <a:tabLst>
                <a:tab pos="700405" algn="l"/>
                <a:tab pos="3722370" algn="l"/>
                <a:tab pos="411543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Agent, x, 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Smelly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469900" lvl="1">
              <a:spcBef>
                <a:spcPts val="35"/>
              </a:spcBef>
              <a:tabLst>
                <a:tab pos="700405" algn="l"/>
                <a:tab pos="3848735" algn="l"/>
                <a:tab pos="424307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Agent, x, 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Breeze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lang="en-GB" sz="2050" dirty="0">
              <a:solidFill>
                <a:srgbClr val="990099"/>
              </a:solidFill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700405" algn="l"/>
                <a:tab pos="3848735" algn="l"/>
                <a:tab pos="4243070" algn="l"/>
              </a:tabLst>
            </a:pPr>
            <a:r>
              <a:rPr lang="en-GB" sz="2050" dirty="0">
                <a:latin typeface="Arial" panose="020B0604020202020204" pitchFamily="34" charset="0"/>
                <a:cs typeface="Arial" panose="020B0604020202020204" pitchFamily="34" charset="0"/>
              </a:rPr>
              <a:t>Heuristics based on the domain </a:t>
            </a:r>
            <a:r>
              <a:rPr lang="en-GB" sz="2050" dirty="0" err="1">
                <a:latin typeface="Arial" panose="020B0604020202020204" pitchFamily="34" charset="0"/>
                <a:cs typeface="Arial" panose="020B0604020202020204" pitchFamily="34" charset="0"/>
              </a:rPr>
              <a:t>knowlede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spcBef>
                <a:spcPts val="156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sz="2050" b="1" i="1" dirty="0">
                <a:solidFill>
                  <a:srgbClr val="00007E"/>
                </a:solidFill>
                <a:latin typeface="Tahoma"/>
                <a:cs typeface="Tahoma"/>
              </a:rPr>
              <a:t>Diagnostic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rule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—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infer cause from effect</a:t>
            </a:r>
          </a:p>
          <a:p>
            <a:pPr marL="744220">
              <a:lnSpc>
                <a:spcPct val="100000"/>
              </a:lnSpc>
              <a:spcBef>
                <a:spcPts val="35"/>
              </a:spcBef>
              <a:tabLst>
                <a:tab pos="1212850" algn="l"/>
                <a:tab pos="2499360" algn="l"/>
                <a:tab pos="2892425" algn="l"/>
                <a:tab pos="3373754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y	Breezy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	∃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	Pit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812800" lvl="1" indent="-342900"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lang="en-GB" sz="2050" b="1" i="1" dirty="0">
                <a:solidFill>
                  <a:srgbClr val="00007E"/>
                </a:solidFill>
                <a:latin typeface="Tahoma"/>
                <a:cs typeface="Tahoma"/>
              </a:rPr>
              <a:t>Causal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rule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—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infer effect from cause</a:t>
            </a:r>
          </a:p>
          <a:p>
            <a:pPr marL="744220">
              <a:lnSpc>
                <a:spcPct val="100000"/>
              </a:lnSpc>
              <a:spcBef>
                <a:spcPts val="25"/>
              </a:spcBef>
              <a:tabLst>
                <a:tab pos="1474470" algn="l"/>
                <a:tab pos="4219575" algn="l"/>
                <a:tab pos="461264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	Pit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355600" marR="5080" indent="-342900">
              <a:lnSpc>
                <a:spcPct val="101499"/>
              </a:lnSpc>
              <a:spcBef>
                <a:spcPts val="1525"/>
              </a:spcBef>
              <a:buFont typeface="Wingdings" panose="05000000000000000000" pitchFamily="2" charset="2"/>
              <a:buChar char="q"/>
              <a:tabLst>
                <a:tab pos="894080" algn="l"/>
                <a:tab pos="1223010" algn="l"/>
                <a:tab pos="1884045" algn="l"/>
                <a:tab pos="2167255" algn="l"/>
                <a:tab pos="3917315" algn="l"/>
                <a:tab pos="4373880" algn="l"/>
                <a:tab pos="5128895" algn="l"/>
                <a:tab pos="5639435" algn="l"/>
                <a:tab pos="6515100" algn="l"/>
                <a:tab pos="6965950" algn="l"/>
              </a:tabLst>
            </a:pPr>
            <a:r>
              <a:rPr sz="2050" dirty="0">
                <a:latin typeface="Tahoma"/>
                <a:cs typeface="Tahoma"/>
              </a:rPr>
              <a:t>Neither	of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these</a:t>
            </a:r>
            <a:r>
              <a:rPr lang="en-GB" sz="2050" dirty="0">
                <a:latin typeface="Tahoma"/>
                <a:cs typeface="Tahoma"/>
              </a:rPr>
              <a:t> heuristics gives a complete picture </a:t>
            </a:r>
            <a:r>
              <a:rPr sz="2050" dirty="0">
                <a:latin typeface="Tahoma"/>
                <a:cs typeface="Tahoma"/>
              </a:rPr>
              <a:t>—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e.g.,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causal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rule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doesn’t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say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whether squares far away from pits can be breezy</a:t>
            </a:r>
          </a:p>
          <a:p>
            <a:pPr marL="812800" lvl="1" indent="-342900">
              <a:spcBef>
                <a:spcPts val="156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50" b="1" i="1" dirty="0">
                <a:solidFill>
                  <a:srgbClr val="00007E"/>
                </a:solidFill>
                <a:latin typeface="Tahoma"/>
                <a:cs typeface="Tahoma"/>
              </a:rPr>
              <a:t>Explanatory rule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GB" sz="2050" dirty="0">
                <a:solidFill>
                  <a:srgbClr val="00007E"/>
                </a:solidFill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the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Breezy </a:t>
            </a:r>
            <a:r>
              <a:rPr sz="2050" dirty="0">
                <a:latin typeface="Tahoma"/>
                <a:cs typeface="Tahoma"/>
              </a:rPr>
              <a:t>predicate:</a:t>
            </a:r>
          </a:p>
          <a:p>
            <a:pPr marL="744220">
              <a:lnSpc>
                <a:spcPct val="100000"/>
              </a:lnSpc>
              <a:spcBef>
                <a:spcPts val="20"/>
              </a:spcBef>
              <a:tabLst>
                <a:tab pos="1212850" algn="l"/>
                <a:tab pos="2513330" algn="l"/>
                <a:tab pos="2921635" algn="l"/>
                <a:tab pos="346837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y	Breezy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⇔	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Cambria"/>
              </a:rPr>
              <a:t>(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∃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	Pit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x, y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8461" y="2470821"/>
            <a:ext cx="49510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Inference</a:t>
            </a:r>
            <a:r>
              <a:rPr kumimoji="0" sz="2450" b="0" i="0" u="none" strike="noStrike" kern="1200" cap="none" spc="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in</a:t>
            </a:r>
            <a:r>
              <a:rPr kumimoji="0" sz="245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450" b="0" i="0" u="none" strike="noStrike" kern="1200" cap="none" spc="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first-order</a:t>
            </a:r>
            <a:r>
              <a:rPr kumimoji="0" sz="24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45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logic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"/>
              <a:ea typeface="+mn-ea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3921" y="3925282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Chapter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9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"/>
              <a:ea typeface="+mn-ea"/>
              <a:cs typeface="Century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5" y="1592038"/>
            <a:ext cx="6085205" cy="28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marR="0" lvl="0" indent="-368935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 typeface="Cambria"/>
              <a:buChar char="♦"/>
              <a:tabLst>
                <a:tab pos="381000" algn="l"/>
                <a:tab pos="381635" algn="l"/>
              </a:tabLst>
              <a:defRPr/>
            </a:pP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Reducing</a:t>
            </a:r>
            <a:r>
              <a:rPr kumimoji="0" sz="20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first-order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inference</a:t>
            </a:r>
            <a:r>
              <a:rPr kumimoji="0" sz="205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propositional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inference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81000" marR="0" lvl="0" indent="-368935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Cambria"/>
              <a:buChar char="♦"/>
              <a:tabLst>
                <a:tab pos="381000" algn="l"/>
                <a:tab pos="381635" algn="l"/>
              </a:tabLst>
              <a:defRPr/>
            </a:pP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Unification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81000" marR="0" lvl="0" indent="-368935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Cambria"/>
              <a:buChar char="♦"/>
              <a:tabLst>
                <a:tab pos="381000" algn="l"/>
                <a:tab pos="381635" algn="l"/>
              </a:tabLst>
              <a:defRPr/>
            </a:pP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Generalized</a:t>
            </a:r>
            <a:r>
              <a:rPr kumimoji="0" sz="205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Modus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Ponens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81000" marR="0" lvl="0" indent="-368935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Cambria"/>
              <a:buChar char="♦"/>
              <a:tabLst>
                <a:tab pos="381000" algn="l"/>
                <a:tab pos="381635" algn="l"/>
              </a:tabLst>
              <a:defRPr/>
            </a:pP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Forward</a:t>
            </a:r>
            <a:r>
              <a:rPr kumimoji="0" sz="205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backward</a:t>
            </a:r>
            <a:r>
              <a:rPr kumimoji="0" sz="2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chaining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81000" marR="0" lvl="0" indent="-368935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Cambria"/>
              <a:buChar char="♦"/>
              <a:tabLst>
                <a:tab pos="381000" algn="l"/>
                <a:tab pos="381635" algn="l"/>
              </a:tabLst>
              <a:defRPr/>
            </a:pP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Logic</a:t>
            </a:r>
            <a:r>
              <a:rPr kumimoji="0" sz="205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programming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81000" marR="0" lvl="0" indent="-368935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Cambria"/>
              <a:buChar char="♦"/>
              <a:tabLst>
                <a:tab pos="381000" algn="l"/>
                <a:tab pos="381635" algn="l"/>
              </a:tabLst>
              <a:defRPr/>
            </a:pP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Resolution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25" dirty="0"/>
              <a:t>Universal</a:t>
            </a:r>
            <a:r>
              <a:rPr spc="160" dirty="0"/>
              <a:t> </a:t>
            </a:r>
            <a:r>
              <a:rPr spc="5" dirty="0"/>
              <a:t>instantiation</a:t>
            </a:r>
            <a:r>
              <a:rPr spc="130" dirty="0"/>
              <a:t> </a:t>
            </a:r>
            <a:r>
              <a:rPr spc="300" dirty="0"/>
              <a:t>(UI)</a:t>
            </a:r>
          </a:p>
        </p:txBody>
      </p:sp>
      <p:sp>
        <p:nvSpPr>
          <p:cNvPr id="3" name="object 3"/>
          <p:cNvSpPr/>
          <p:nvPr/>
        </p:nvSpPr>
        <p:spPr>
          <a:xfrm>
            <a:off x="841349" y="2470810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2995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568" y="1518317"/>
            <a:ext cx="9333231" cy="4206921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Every instantiation of a universally quantified sentence is entailed by it: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   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</a:t>
            </a:r>
            <a:endParaRPr kumimoji="0" lang="en-GB" sz="2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Century"/>
              </a:rPr>
              <a:t>    </a:t>
            </a:r>
            <a:r>
              <a:rPr kumimoji="0" sz="205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Subst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v/g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 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any variable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term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50925" algn="l"/>
                <a:tab pos="3578860" algn="l"/>
                <a:tab pos="3971290" algn="l"/>
              </a:tabLst>
              <a:defRPr/>
            </a:pP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Example: </a:t>
            </a:r>
            <a:r>
              <a:rPr kumimoji="0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endParaRPr kumimoji="0" lang="en-GB" sz="2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050925" algn="l"/>
                <a:tab pos="3578860" algn="l"/>
                <a:tab pos="3971290" algn="l"/>
              </a:tabLst>
              <a:defRPr/>
            </a:pP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Evil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yields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50925" algn="l"/>
                <a:tab pos="3578860" algn="l"/>
                <a:tab pos="3971290" algn="l"/>
              </a:tabLst>
              <a:defRPr/>
            </a:pP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Evil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50925" algn="l"/>
                <a:tab pos="3578860" algn="l"/>
                <a:tab pos="3971290" algn="l"/>
              </a:tabLst>
              <a:defRPr/>
            </a:pP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Richard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Richard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Evil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Richard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)</a:t>
            </a:r>
            <a:endParaRPr kumimoji="0" lang="en-GB" sz="205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50925" algn="l"/>
                <a:tab pos="3578860" algn="l"/>
                <a:tab pos="3971290" algn="l"/>
              </a:tabLst>
              <a:defRPr/>
            </a:pP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 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Father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Father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Evil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Father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881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1" i="0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25" dirty="0"/>
              <a:t>Existential</a:t>
            </a:r>
            <a:r>
              <a:rPr spc="140" dirty="0"/>
              <a:t> </a:t>
            </a:r>
            <a:r>
              <a:rPr spc="5" dirty="0"/>
              <a:t>instantiation</a:t>
            </a:r>
            <a:r>
              <a:rPr spc="120" dirty="0"/>
              <a:t> </a:t>
            </a:r>
            <a:r>
              <a:rPr spc="260" dirty="0"/>
              <a:t>(EI)</a:t>
            </a:r>
          </a:p>
        </p:txBody>
      </p:sp>
      <p:sp>
        <p:nvSpPr>
          <p:cNvPr id="3" name="object 3"/>
          <p:cNvSpPr/>
          <p:nvPr/>
        </p:nvSpPr>
        <p:spPr>
          <a:xfrm>
            <a:off x="841349" y="2786278"/>
            <a:ext cx="1882139" cy="0"/>
          </a:xfrm>
          <a:custGeom>
            <a:avLst/>
            <a:gdLst/>
            <a:ahLst/>
            <a:cxnLst/>
            <a:rect l="l" t="t" r="r" b="b"/>
            <a:pathLst>
              <a:path w="1882139">
                <a:moveTo>
                  <a:pt x="0" y="0"/>
                </a:moveTo>
                <a:lnTo>
                  <a:pt x="1882139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1643855"/>
            <a:ext cx="9676131" cy="54688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30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any sentence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variable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and constant symbol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does not appear elsewhere in the knowledge base: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165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             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∃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</a:t>
            </a:r>
            <a:endParaRPr kumimoji="0" lang="en-GB" sz="2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3930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GB" sz="205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Bookman Old Style"/>
              <a:ea typeface="+mn-ea"/>
              <a:cs typeface="Century"/>
            </a:endParaRPr>
          </a:p>
          <a:p>
            <a:pPr marL="50165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    </a:t>
            </a:r>
            <a:r>
              <a:rPr kumimoji="0" sz="205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Subst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v/k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 α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165" marR="0" lvl="0" indent="0" algn="l" defTabSz="914400" rtl="0" eaLnBrk="1" fontAlgn="auto" latinLnBrk="0" hangingPunct="1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89025" algn="l"/>
              </a:tabLst>
              <a:defRPr/>
            </a:pP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Example:</a:t>
            </a:r>
            <a:r>
              <a:rPr kumimoji="0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endParaRPr kumimoji="0" lang="en-GB" sz="2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0165" marR="0" lvl="0" indent="0" algn="l" defTabSz="914400" rtl="0" eaLnBrk="1" fontAlgn="auto" latinLnBrk="0" hangingPunct="1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89025" algn="l"/>
              </a:tabLst>
              <a:defRPr/>
            </a:pP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∃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Crown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OnHead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 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yields</a:t>
            </a:r>
          </a:p>
          <a:p>
            <a:pPr marL="3676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Crown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  <a:r>
              <a:rPr kumimoji="0" sz="2100" b="0" i="0" u="none" strike="noStrike" kern="1200" cap="none" spc="0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OnHead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  <a:r>
              <a:rPr kumimoji="0" sz="2100" b="0" i="0" u="none" strike="noStrike" kern="1200" cap="none" spc="0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 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464184" lvl="0" indent="0" algn="l" defTabSz="914400" rtl="0" eaLnBrk="1" fontAlgn="auto" latinLnBrk="0" hangingPunct="1">
              <a:lnSpc>
                <a:spcPct val="16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06090" algn="l"/>
              </a:tabLst>
              <a:defRPr/>
            </a:pP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provided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  <a:r>
              <a:rPr kumimoji="0" sz="2100" b="0" i="0" u="none" strike="noStrike" kern="1200" cap="none" spc="0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a new constant symbol, called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1" i="1" u="none" strike="noStrike" kern="1200" cap="none" spc="0" normalizeH="0" baseline="0" noProof="0" dirty="0" err="1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Skolem</a:t>
            </a: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1" i="1" u="none" strike="noStrike" kern="1200" cap="none" spc="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constant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(for 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anonymization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</a:p>
          <a:p>
            <a:pPr marL="50800" marR="464184" lvl="0" indent="0" algn="l" defTabSz="914400" rtl="0" eaLnBrk="1" fontAlgn="auto" latinLnBrk="0" hangingPunct="1">
              <a:lnSpc>
                <a:spcPct val="16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06090" algn="l"/>
              </a:tabLst>
              <a:defRPr/>
            </a:pPr>
            <a:endParaRPr kumimoji="0" lang="en-GB" sz="2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0800" marR="464184" lvl="0" indent="0" algn="l" defTabSz="914400" rtl="0" eaLnBrk="1" fontAlgn="auto" latinLnBrk="0" hangingPunct="1">
              <a:lnSpc>
                <a:spcPct val="16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06090" algn="l"/>
              </a:tabLst>
              <a:defRPr/>
            </a:pP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205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xample</a:t>
            </a:r>
            <a:r>
              <a:rPr kumimoji="0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calculus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∃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100" b="0" i="1" u="none" strike="noStrike" kern="1200" cap="none" spc="0" normalizeH="0" baseline="29761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/dy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100" b="0" i="1" u="none" strike="noStrike" kern="1200" cap="none" spc="0" normalizeH="0" baseline="29761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 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obtain</a:t>
            </a:r>
          </a:p>
          <a:p>
            <a:pPr marL="367665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100" b="0" i="1" u="none" strike="noStrike" kern="1200" cap="none" spc="0" normalizeH="0" baseline="3373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/dy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100" b="0" i="1" u="none" strike="noStrike" kern="1200" cap="none" spc="0" normalizeH="0" baseline="3373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endParaRPr kumimoji="0" sz="2100" b="0" i="0" u="none" strike="noStrike" kern="1200" cap="none" spc="0" normalizeH="0" baseline="3373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508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provided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a new constant symbol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called </a:t>
            </a: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Napier’s constant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(for exponent)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5" dirty="0"/>
              <a:t>Existential</a:t>
            </a:r>
            <a:r>
              <a:rPr spc="145" dirty="0"/>
              <a:t> </a:t>
            </a:r>
            <a:r>
              <a:rPr spc="5" dirty="0"/>
              <a:t>instantiation</a:t>
            </a:r>
            <a:r>
              <a:rPr spc="11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592038"/>
            <a:ext cx="8571231" cy="146681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634" lvl="0" indent="-342900" algn="l" defTabSz="914400" rtl="0" eaLnBrk="1" fontAlgn="auto" latinLnBrk="0" hangingPunct="1">
              <a:lnSpc>
                <a:spcPct val="101499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UI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applied</a:t>
            </a:r>
            <a:r>
              <a:rPr kumimoji="0" sz="2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several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times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65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add</a:t>
            </a:r>
            <a:r>
              <a:rPr kumimoji="0" sz="2050" b="0" i="0" u="none" strike="noStrike" kern="1200" cap="none" spc="90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0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sentences; </a:t>
            </a:r>
            <a:r>
              <a:rPr kumimoji="0" sz="2050" b="0" i="0" u="none" strike="noStrike" kern="1200" cap="none" spc="-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KB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logically</a:t>
            </a:r>
            <a:r>
              <a:rPr kumimoji="0" sz="20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equivalent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old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01000"/>
              </a:lnSpc>
              <a:spcBef>
                <a:spcPts val="153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sz="205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EI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applied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once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replace</a:t>
            </a:r>
            <a:r>
              <a:rPr kumimoji="0" sz="2050" b="0" i="0" u="none" strike="noStrike" kern="1200" cap="none" spc="80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existential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sentence; </a:t>
            </a:r>
            <a:r>
              <a:rPr kumimoji="0" sz="2050" b="0" i="0" u="none" strike="noStrike" kern="1200" cap="none" spc="-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KB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90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not</a:t>
            </a:r>
            <a:r>
              <a:rPr kumimoji="0" sz="2050" b="0" i="0" u="none" strike="noStrike" kern="1200" cap="none" spc="65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equivalent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old,</a:t>
            </a:r>
            <a:r>
              <a:rPr kumimoji="0" lang="en-GB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satisfiable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iff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old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KB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was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satisfiable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ts val="2635"/>
              </a:lnSpc>
            </a:pPr>
            <a:r>
              <a:rPr spc="45" dirty="0"/>
              <a:t>Reduction</a:t>
            </a:r>
            <a:r>
              <a:rPr spc="155" dirty="0"/>
              <a:t> </a:t>
            </a:r>
            <a:r>
              <a:rPr spc="95" dirty="0"/>
              <a:t>to</a:t>
            </a:r>
            <a:r>
              <a:rPr spc="130" dirty="0"/>
              <a:t> </a:t>
            </a:r>
            <a:r>
              <a:rPr spc="20" dirty="0"/>
              <a:t>propositional</a:t>
            </a:r>
            <a:r>
              <a:rPr spc="165" dirty="0"/>
              <a:t> </a:t>
            </a:r>
            <a:r>
              <a:rPr spc="5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445165"/>
            <a:ext cx="9333231" cy="5320624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Suppose the KB contains just the following:</a:t>
            </a:r>
          </a:p>
          <a:p>
            <a:pPr marL="391795" marR="2637790" lvl="0" indent="0" algn="l" defTabSz="914400" rtl="0" eaLnBrk="1" fontAlgn="auto" latinLnBrk="0" hangingPunct="1">
              <a:lnSpc>
                <a:spcPct val="101499"/>
              </a:lnSpc>
              <a:spcBef>
                <a:spcPts val="1270"/>
              </a:spcBef>
              <a:spcAft>
                <a:spcPts val="0"/>
              </a:spcAft>
              <a:buClrTx/>
              <a:buSzTx/>
              <a:buFontTx/>
              <a:buNone/>
              <a:tabLst>
                <a:tab pos="873125" algn="l"/>
                <a:tab pos="3401060" algn="l"/>
                <a:tab pos="3793490" algn="l"/>
              </a:tabLst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	King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	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	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Evil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91795" marR="4119879" lvl="0" indent="0" algn="l" defTabSz="914400" rtl="0" eaLnBrk="1" fontAlgn="auto" latinLnBrk="0" hangingPunct="1">
              <a:lnSpc>
                <a:spcPts val="25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91795" marR="4119879" lvl="0" indent="0" algn="l" defTabSz="914400" rtl="0" eaLnBrk="1" fontAlgn="auto" latinLnBrk="0" hangingPunct="1">
              <a:lnSpc>
                <a:spcPts val="25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Brother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Richard, J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</a:t>
            </a:r>
            <a:r>
              <a:rPr kumimoji="0" sz="205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6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Instantiating the universal sentence in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all possible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ways, we have</a:t>
            </a:r>
          </a:p>
          <a:p>
            <a:pPr marL="391795" marR="75184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08729" algn="l"/>
                <a:tab pos="4201795" algn="l"/>
                <a:tab pos="4495165" algn="l"/>
                <a:tab pos="4889500" algn="l"/>
              </a:tabLst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 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	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Evil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91795" marR="75184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08729" algn="l"/>
                <a:tab pos="4201795" algn="l"/>
                <a:tab pos="4495165" algn="l"/>
                <a:tab pos="4889500" algn="l"/>
              </a:tabLst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Richard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Richard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Evil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Richard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91795" marR="75184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08729" algn="l"/>
                <a:tab pos="4201795" algn="l"/>
                <a:tab pos="4495165" algn="l"/>
                <a:tab pos="4889500" algn="l"/>
              </a:tabLst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91795" marR="4119879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91795" marR="4119879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Brother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Richard, 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new KB is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propositionalized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proposition symbols are</a:t>
            </a:r>
          </a:p>
          <a:p>
            <a:pPr marL="329565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</a:t>
            </a:r>
            <a:r>
              <a:rPr kumimoji="0" lang="en-GB" sz="205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1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: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 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</a:t>
            </a:r>
            <a:r>
              <a:rPr kumimoji="0" lang="en-GB" sz="205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2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: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 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</a:t>
            </a:r>
            <a:r>
              <a:rPr kumimoji="0" lang="en-GB" sz="205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3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: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Evil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 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</a:t>
            </a:r>
            <a:r>
              <a:rPr kumimoji="0" lang="en-GB" sz="205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4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: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Richard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etc.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29565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They are called 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ground sentences</a:t>
            </a:r>
            <a:endParaRPr kumimoji="0" sz="2050" b="0" i="1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5" dirty="0"/>
              <a:t>Reduction</a:t>
            </a:r>
            <a:r>
              <a:rPr spc="125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592038"/>
            <a:ext cx="8761730" cy="51980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Claim: a ground sentence</a:t>
            </a:r>
            <a:r>
              <a:rPr kumimoji="0" sz="2100" b="0" i="0" u="none" strike="noStrike" kern="1200" cap="none" spc="0" normalizeH="0" baseline="29761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Segoe UI Symbol"/>
                <a:ea typeface="+mn-ea"/>
                <a:cs typeface="Segoe UI Symbol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entailed by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propositionalized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KB iff entailed by original KB</a:t>
            </a:r>
          </a:p>
          <a:p>
            <a:pPr marL="468629" marR="124460" lvl="0" indent="-342900" algn="l" defTabSz="914400" rtl="0" eaLnBrk="1" fontAlgn="auto" latinLnBrk="0" hangingPunct="1">
              <a:lnSpc>
                <a:spcPct val="16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Claim: every FOL KB can be propositionalized so as to preserve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entailment 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5829" marR="124460" lvl="1" indent="-342900" algn="l" defTabSz="914400" rtl="0" eaLnBrk="1" fontAlgn="auto" latinLnBrk="0" hangingPunct="1">
              <a:lnSpc>
                <a:spcPct val="16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Idea: propositionalize KB and query, apply resolution, return result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5829" marR="124460" lvl="1" indent="-342900" algn="l" defTabSz="914400" rtl="0" eaLnBrk="1" fontAlgn="auto" latinLnBrk="0" hangingPunct="1">
              <a:lnSpc>
                <a:spcPct val="16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Problem: with function symbols, there are infinitely many ground terms,</a:t>
            </a:r>
          </a:p>
          <a:p>
            <a:pPr marL="492125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e.g.,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Father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Father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Father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marR="588010" lvl="0" indent="-342900" algn="l" defTabSz="914400" rtl="0" eaLnBrk="1" fontAlgn="auto" latinLnBrk="0" hangingPunct="1">
              <a:lnSpc>
                <a:spcPct val="101499"/>
              </a:lnSpc>
              <a:spcBef>
                <a:spcPts val="152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Theorem </a:t>
            </a: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205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Herbrand</a:t>
            </a: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1930).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a sentence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entailed by an FOL KB,  it is entailed by a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subset of the propositional KB</a:t>
            </a:r>
          </a:p>
          <a:p>
            <a:pPr marL="926464" marR="0" lvl="1" indent="-34290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Idea: For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∞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 a propositional KB by instantiating with depth-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terms  see if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entailed by this KB</a:t>
            </a:r>
          </a:p>
          <a:p>
            <a:pPr marL="927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Problem: works if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entailed, loops if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not entailed</a:t>
            </a:r>
          </a:p>
          <a:p>
            <a:pPr marL="469264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Theorem </a:t>
            </a: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(Turing/</a:t>
            </a:r>
            <a:r>
              <a:rPr kumimoji="0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Church</a:t>
            </a: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</a:t>
            </a:r>
            <a:r>
              <a:rPr kumimoji="0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1936)</a:t>
            </a: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2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ntailment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 FOL is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semidecidable</a:t>
            </a:r>
            <a:endParaRPr kumimoji="0" sz="2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2635"/>
              </a:lnSpc>
            </a:pPr>
            <a:r>
              <a:rPr spc="55" dirty="0"/>
              <a:t>Problems</a:t>
            </a:r>
            <a:r>
              <a:rPr spc="135" dirty="0"/>
              <a:t> </a:t>
            </a:r>
            <a:r>
              <a:rPr spc="60" dirty="0"/>
              <a:t>with</a:t>
            </a:r>
            <a:r>
              <a:rPr spc="140" dirty="0"/>
              <a:t> </a:t>
            </a:r>
            <a:r>
              <a:rPr spc="25" dirty="0"/>
              <a:t>propositionalization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48" y="1608802"/>
            <a:ext cx="9307852" cy="40064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6400" marR="977265" lvl="0" indent="-342900" algn="l" defTabSz="914400" rtl="0" eaLnBrk="1" fontAlgn="auto" latinLnBrk="0" hangingPunct="1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Propositionalization seems to generate lots of irrelevant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sentences. 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3500" marR="977265" lvl="0" indent="0" algn="l" defTabSz="914400" rtl="0" eaLnBrk="1" fontAlgn="auto" latinLnBrk="0" hangingPunct="1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Example: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42595" marR="319849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23925" algn="l"/>
                <a:tab pos="3451860" algn="l"/>
                <a:tab pos="3844290" algn="l"/>
              </a:tabLst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	King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	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Evil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2595" marR="319849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23925" algn="l"/>
                <a:tab pos="3451860" algn="l"/>
                <a:tab pos="3844290" algn="l"/>
              </a:tabLst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2595" marR="46799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1860" algn="l"/>
              </a:tabLst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	Greedy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2595" marR="46799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1860" algn="l"/>
              </a:tabLst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Brother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Richard,John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63600" marR="55880" lvl="1" indent="-342900" algn="l" defTabSz="914400" rtl="0" eaLnBrk="1" fontAlgn="auto" latinLnBrk="0" hangingPunct="1">
              <a:lnSpc>
                <a:spcPct val="101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 seems that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Evil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 the obvious conclusion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but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propositionalization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produces lots of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irrelevant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facts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such as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ichard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63600" marR="55880" lvl="1" indent="-342900" algn="l" defTabSz="914400" rtl="0" eaLnBrk="1" fontAlgn="auto" latinLnBrk="0" hangingPunct="1">
              <a:lnSpc>
                <a:spcPct val="101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 k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-ary predicates and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constants, there are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 </a:t>
            </a:r>
            <a:r>
              <a:rPr kumimoji="0" sz="205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100" b="0" i="1" u="none" strike="noStrike" kern="1200" cap="none" spc="0" normalizeH="0" baseline="29761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lang="en-GB" sz="2100" b="0" i="1" u="none" strike="noStrike" kern="1200" cap="none" spc="0" normalizeH="0" baseline="29761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instantiations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With function symbols, it gets nuch much worse!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125" dirty="0"/>
              <a:t>Pros</a:t>
            </a:r>
            <a:r>
              <a:rPr spc="254" dirty="0"/>
              <a:t> </a:t>
            </a:r>
            <a:r>
              <a:rPr spc="70" dirty="0"/>
              <a:t>and</a:t>
            </a:r>
            <a:r>
              <a:rPr spc="260" dirty="0"/>
              <a:t> </a:t>
            </a:r>
            <a:r>
              <a:rPr spc="90" dirty="0"/>
              <a:t>cons</a:t>
            </a:r>
            <a:r>
              <a:rPr spc="260" dirty="0"/>
              <a:t> </a:t>
            </a:r>
            <a:r>
              <a:rPr spc="105" dirty="0"/>
              <a:t>of</a:t>
            </a:r>
            <a:r>
              <a:rPr spc="265" dirty="0"/>
              <a:t> </a:t>
            </a:r>
            <a:r>
              <a:rPr spc="85" dirty="0"/>
              <a:t>propositional</a:t>
            </a:r>
            <a:r>
              <a:rPr spc="275" dirty="0"/>
              <a:t> </a:t>
            </a:r>
            <a:r>
              <a:rPr spc="80" dirty="0"/>
              <a:t>logic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6157" y="1428757"/>
            <a:ext cx="302260" cy="302260"/>
            <a:chOff x="1146157" y="1428757"/>
            <a:chExt cx="302260" cy="302260"/>
          </a:xfrm>
        </p:grpSpPr>
        <p:sp>
          <p:nvSpPr>
            <p:cNvPr id="4" name="object 4"/>
            <p:cNvSpPr/>
            <p:nvPr/>
          </p:nvSpPr>
          <p:spPr>
            <a:xfrm>
              <a:off x="1148714" y="143131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8714" y="143131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296710" y="148348"/>
                  </a:move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734" y="1454335"/>
              <a:ext cx="250670" cy="25065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46157" y="1939297"/>
            <a:ext cx="302260" cy="302260"/>
            <a:chOff x="1146157" y="1939297"/>
            <a:chExt cx="302260" cy="302260"/>
          </a:xfrm>
        </p:grpSpPr>
        <p:sp>
          <p:nvSpPr>
            <p:cNvPr id="8" name="object 8"/>
            <p:cNvSpPr/>
            <p:nvPr/>
          </p:nvSpPr>
          <p:spPr>
            <a:xfrm>
              <a:off x="1148714" y="194185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714" y="194185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296710" y="148348"/>
                  </a:move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734" y="1964875"/>
              <a:ext cx="250670" cy="25065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146157" y="2766829"/>
            <a:ext cx="302260" cy="302260"/>
            <a:chOff x="1146157" y="2766829"/>
            <a:chExt cx="302260" cy="302260"/>
          </a:xfrm>
        </p:grpSpPr>
        <p:sp>
          <p:nvSpPr>
            <p:cNvPr id="12" name="object 12"/>
            <p:cNvSpPr/>
            <p:nvPr/>
          </p:nvSpPr>
          <p:spPr>
            <a:xfrm>
              <a:off x="1148714" y="2769387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714" y="2769387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296710" y="148348"/>
                  </a:move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734" y="2792407"/>
              <a:ext cx="250670" cy="25065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146157" y="3594361"/>
            <a:ext cx="302260" cy="302260"/>
            <a:chOff x="1146157" y="3594361"/>
            <a:chExt cx="302260" cy="302260"/>
          </a:xfrm>
        </p:grpSpPr>
        <p:sp>
          <p:nvSpPr>
            <p:cNvPr id="16" name="object 16"/>
            <p:cNvSpPr/>
            <p:nvPr/>
          </p:nvSpPr>
          <p:spPr>
            <a:xfrm>
              <a:off x="1148714" y="359691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8714" y="359691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296710" y="148348"/>
                  </a:move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734" y="3619939"/>
              <a:ext cx="250670" cy="25065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146157" y="4420369"/>
            <a:ext cx="302260" cy="302260"/>
            <a:chOff x="1146157" y="4420369"/>
            <a:chExt cx="302260" cy="302260"/>
          </a:xfrm>
        </p:grpSpPr>
        <p:sp>
          <p:nvSpPr>
            <p:cNvPr id="20" name="object 20"/>
            <p:cNvSpPr/>
            <p:nvPr/>
          </p:nvSpPr>
          <p:spPr>
            <a:xfrm>
              <a:off x="1148714" y="4422927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8714" y="4422927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296710" y="148348"/>
                  </a:move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</a:path>
              </a:pathLst>
            </a:custGeom>
            <a:ln w="511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734" y="4445947"/>
              <a:ext cx="250670" cy="25065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445258" y="1396713"/>
            <a:ext cx="8232142" cy="427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latin typeface="Tahoma"/>
                <a:cs typeface="Tahoma"/>
              </a:rPr>
              <a:t>Propositional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declarative</a:t>
            </a:r>
            <a:r>
              <a:rPr sz="2050" dirty="0">
                <a:latin typeface="Tahoma"/>
                <a:cs typeface="Tahoma"/>
              </a:rPr>
              <a:t>: </a:t>
            </a:r>
            <a:r>
              <a:rPr sz="2050" spc="-145" dirty="0">
                <a:latin typeface="Tahoma"/>
                <a:cs typeface="Tahoma"/>
              </a:rPr>
              <a:t>pieces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syntax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correspond</a:t>
            </a:r>
            <a:r>
              <a:rPr sz="2050" spc="-70" dirty="0">
                <a:latin typeface="Tahoma"/>
                <a:cs typeface="Tahoma"/>
              </a:rPr>
              <a:t> to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facts</a:t>
            </a:r>
            <a:endParaRPr sz="2050" dirty="0">
              <a:latin typeface="Tahoma"/>
              <a:cs typeface="Tahoma"/>
            </a:endParaRPr>
          </a:p>
          <a:p>
            <a:pPr marL="62865" marR="693420" indent="24130">
              <a:lnSpc>
                <a:spcPct val="101000"/>
              </a:lnSpc>
              <a:spcBef>
                <a:spcPts val="1535"/>
              </a:spcBef>
            </a:pPr>
            <a:r>
              <a:rPr sz="2050" spc="-75" dirty="0">
                <a:latin typeface="Tahoma"/>
                <a:cs typeface="Tahoma"/>
              </a:rPr>
              <a:t>Propositional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lang="en-GB" sz="2050" spc="15" dirty="0">
                <a:latin typeface="Tahoma"/>
                <a:cs typeface="Tahoma"/>
              </a:rPr>
              <a:t>is </a:t>
            </a:r>
            <a:r>
              <a:rPr lang="en-GB" sz="2050" spc="15" dirty="0">
                <a:solidFill>
                  <a:srgbClr val="C00000"/>
                </a:solidFill>
                <a:latin typeface="Tahoma"/>
                <a:cs typeface="Tahoma"/>
              </a:rPr>
              <a:t>more expressive </a:t>
            </a:r>
            <a:r>
              <a:rPr lang="en-GB" sz="2050" spc="15" dirty="0">
                <a:latin typeface="Tahoma"/>
                <a:cs typeface="Tahoma"/>
              </a:rPr>
              <a:t>than data structures and databases; it </a:t>
            </a:r>
            <a:r>
              <a:rPr sz="2050" spc="-125" dirty="0">
                <a:latin typeface="Tahoma"/>
                <a:cs typeface="Tahoma"/>
              </a:rPr>
              <a:t>allows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partial/disjunctive/negated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information</a:t>
            </a:r>
            <a:endParaRPr sz="2050" dirty="0">
              <a:latin typeface="Tahoma"/>
              <a:cs typeface="Tahoma"/>
            </a:endParaRPr>
          </a:p>
          <a:p>
            <a:pPr marL="87630">
              <a:lnSpc>
                <a:spcPct val="100000"/>
              </a:lnSpc>
              <a:spcBef>
                <a:spcPts val="1560"/>
              </a:spcBef>
            </a:pPr>
            <a:r>
              <a:rPr lang="en-GB" sz="2050" spc="-75" dirty="0">
                <a:latin typeface="Tahoma"/>
                <a:cs typeface="Tahoma"/>
              </a:rPr>
              <a:t>The semantics of p</a:t>
            </a:r>
            <a:r>
              <a:rPr sz="2050" spc="-75" dirty="0" err="1">
                <a:latin typeface="Tahoma"/>
                <a:cs typeface="Tahoma"/>
              </a:rPr>
              <a:t>ropositional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compositional</a:t>
            </a:r>
            <a:r>
              <a:rPr lang="en-GB" sz="2050" dirty="0">
                <a:solidFill>
                  <a:srgbClr val="7E0000"/>
                </a:solidFill>
                <a:latin typeface="+mj-lt"/>
                <a:cs typeface="Century"/>
              </a:rPr>
              <a:t> </a:t>
            </a:r>
            <a:r>
              <a:rPr lang="en-GB" sz="2050" dirty="0">
                <a:latin typeface="+mj-lt"/>
                <a:cs typeface="Century"/>
              </a:rPr>
              <a:t>(Frege Principle)</a:t>
            </a:r>
            <a:r>
              <a:rPr sz="2050" dirty="0">
                <a:latin typeface="+mj-lt"/>
                <a:cs typeface="Tahoma"/>
              </a:rPr>
              <a:t>:</a:t>
            </a:r>
            <a:r>
              <a:rPr lang="en-GB" sz="2050" dirty="0">
                <a:latin typeface="+mj-lt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meaning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22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100" spc="22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3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100" i="1" spc="3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3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100" spc="509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derived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meaning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3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100" i="1" spc="3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3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100" spc="502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3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100" i="1" spc="3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3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endParaRPr sz="2100" baseline="-11904" dirty="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  <a:spcBef>
                <a:spcPts val="1560"/>
              </a:spcBef>
            </a:pPr>
            <a:r>
              <a:rPr sz="2050" spc="-105" dirty="0">
                <a:latin typeface="Tahoma"/>
                <a:cs typeface="Tahoma"/>
              </a:rPr>
              <a:t>Meaning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propositional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context-independent</a:t>
            </a: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2050" spc="-105" dirty="0">
                <a:latin typeface="Tahoma"/>
                <a:cs typeface="Tahoma"/>
              </a:rPr>
              <a:t>(unlike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natural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language,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where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meaning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depends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context)</a:t>
            </a:r>
            <a:endParaRPr sz="2050" dirty="0">
              <a:latin typeface="Tahoma"/>
              <a:cs typeface="Tahoma"/>
            </a:endParaRPr>
          </a:p>
          <a:p>
            <a:pPr marL="63500" marR="2020570" indent="24130">
              <a:lnSpc>
                <a:spcPct val="101000"/>
              </a:lnSpc>
              <a:spcBef>
                <a:spcPts val="1540"/>
              </a:spcBef>
            </a:pPr>
            <a:r>
              <a:rPr sz="2050" spc="-75" dirty="0">
                <a:latin typeface="Tahoma"/>
                <a:cs typeface="Tahoma"/>
              </a:rPr>
              <a:t>Propositional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very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6600FF"/>
                </a:solidFill>
                <a:latin typeface="Tahoma"/>
                <a:cs typeface="Tahoma"/>
              </a:rPr>
              <a:t>limited</a:t>
            </a:r>
            <a:r>
              <a:rPr sz="2050" spc="30" dirty="0">
                <a:solidFill>
                  <a:srgbClr val="6600FF"/>
                </a:solidFill>
                <a:latin typeface="Tahoma"/>
                <a:cs typeface="Tahoma"/>
              </a:rPr>
              <a:t> </a:t>
            </a:r>
            <a:r>
              <a:rPr sz="2050" spc="-155" dirty="0">
                <a:solidFill>
                  <a:srgbClr val="6600FF"/>
                </a:solidFill>
                <a:latin typeface="Tahoma"/>
                <a:cs typeface="Tahoma"/>
              </a:rPr>
              <a:t>expressive</a:t>
            </a:r>
            <a:r>
              <a:rPr sz="2050" spc="15" dirty="0">
                <a:solidFill>
                  <a:srgbClr val="6600FF"/>
                </a:solidFill>
                <a:latin typeface="Tahoma"/>
                <a:cs typeface="Tahoma"/>
              </a:rPr>
              <a:t> </a:t>
            </a:r>
            <a:r>
              <a:rPr sz="2050" spc="-170" dirty="0">
                <a:solidFill>
                  <a:srgbClr val="6600FF"/>
                </a:solidFill>
                <a:latin typeface="Tahoma"/>
                <a:cs typeface="Tahoma"/>
              </a:rPr>
              <a:t>power </a:t>
            </a:r>
            <a:r>
              <a:rPr sz="2050" spc="-625" dirty="0">
                <a:solidFill>
                  <a:srgbClr val="6600FF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(unlike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natural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language)</a:t>
            </a:r>
            <a:endParaRPr sz="2050" dirty="0">
              <a:latin typeface="Tahoma"/>
              <a:cs typeface="Tahoma"/>
            </a:endParaRPr>
          </a:p>
          <a:p>
            <a:pPr marL="429259" marR="1574800" indent="-365760">
              <a:lnSpc>
                <a:spcPct val="101000"/>
              </a:lnSpc>
              <a:spcBef>
                <a:spcPts val="10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cannot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say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“pits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cause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breezes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adjacent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squares”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except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writing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sentence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square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9257044" cy="16998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can get the inference immediately if we can find a substitution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such that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match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at the same time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 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x/John, y/John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works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  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Unify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α, β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=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αθ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βθ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5748" y="3886200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109" y="4241698"/>
            <a:ext cx="7861300" cy="1268476"/>
            <a:chOff x="826109" y="4241698"/>
            <a:chExt cx="7861300" cy="1268476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355748" y="4243349"/>
              <a:ext cx="2590800" cy="1266825"/>
            </a:xfrm>
            <a:custGeom>
              <a:avLst/>
              <a:gdLst/>
              <a:ahLst/>
              <a:cxnLst/>
              <a:rect l="l" t="t" r="r" b="b"/>
              <a:pathLst>
                <a:path w="2590800" h="1266825">
                  <a:moveTo>
                    <a:pt x="0" y="316991"/>
                  </a:moveTo>
                  <a:lnTo>
                    <a:pt x="0" y="0"/>
                  </a:lnTo>
                </a:path>
                <a:path w="2590800" h="1266825">
                  <a:moveTo>
                    <a:pt x="2590800" y="316991"/>
                  </a:moveTo>
                  <a:lnTo>
                    <a:pt x="2590800" y="0"/>
                  </a:lnTo>
                </a:path>
                <a:path w="2590800" h="1266825">
                  <a:moveTo>
                    <a:pt x="0" y="633983"/>
                  </a:moveTo>
                  <a:lnTo>
                    <a:pt x="0" y="316992"/>
                  </a:lnTo>
                </a:path>
                <a:path w="2590800" h="1266825">
                  <a:moveTo>
                    <a:pt x="2590800" y="633983"/>
                  </a:moveTo>
                  <a:lnTo>
                    <a:pt x="2590800" y="316992"/>
                  </a:lnTo>
                </a:path>
                <a:path w="2590800" h="1266825">
                  <a:moveTo>
                    <a:pt x="0" y="949451"/>
                  </a:moveTo>
                  <a:lnTo>
                    <a:pt x="0" y="632460"/>
                  </a:lnTo>
                </a:path>
                <a:path w="2590800" h="1266825">
                  <a:moveTo>
                    <a:pt x="2590800" y="949451"/>
                  </a:moveTo>
                  <a:lnTo>
                    <a:pt x="2590800" y="632460"/>
                  </a:lnTo>
                </a:path>
                <a:path w="2590800" h="1266825">
                  <a:moveTo>
                    <a:pt x="0" y="1266443"/>
                  </a:moveTo>
                  <a:lnTo>
                    <a:pt x="0" y="949452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66800" y="3925127"/>
            <a:ext cx="5219956" cy="158992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2789" algn="l"/>
              </a:tabLst>
              <a:defRPr/>
            </a:pPr>
            <a:r>
              <a:rPr kumimoji="0" sz="2050" b="0" i="1" u="none" strike="noStrike" kern="1200" cap="none" spc="-2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	</a:t>
            </a:r>
            <a:r>
              <a:rPr kumimoji="0" lang="en-GB" sz="2050" b="0" i="1" u="none" strike="noStrike" kern="1200" cap="none" spc="-2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          </a:t>
            </a:r>
            <a:r>
              <a:rPr kumimoji="0" sz="2050" b="0" i="1" u="none" strike="noStrike" kern="1200" cap="none" spc="-25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q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299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</a:t>
            </a:r>
            <a:r>
              <a:rPr kumimoji="0" sz="205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ows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John, 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Knows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John, Jane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Knows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John, 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Knows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y, OJ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299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Knows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John, 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Knows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y, Mother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Knows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John, 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Knows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 OJ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 flipH="1">
            <a:off x="5407252" y="5192674"/>
            <a:ext cx="539295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6991"/>
                </a:moveTo>
                <a:lnTo>
                  <a:pt x="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E1693D-CAD3-C7A6-2C8B-73ADD992D83E}"/>
              </a:ext>
            </a:extLst>
          </p:cNvPr>
          <p:cNvSpPr txBox="1"/>
          <p:nvPr/>
        </p:nvSpPr>
        <p:spPr>
          <a:xfrm>
            <a:off x="6286756" y="3925127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8876044" cy="16869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can get the inference immediately if we can find a substitution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such that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match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King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 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Greedy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x/John, y/J ohn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works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Unify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α, β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=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αθ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βθ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641985"/>
            <a:chOff x="822934" y="4238523"/>
            <a:chExt cx="7867650" cy="641985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634365"/>
            </a:xfrm>
            <a:custGeom>
              <a:avLst/>
              <a:gdLst/>
              <a:ahLst/>
              <a:cxnLst/>
              <a:rect l="l" t="t" r="r" b="b"/>
              <a:pathLst>
                <a:path w="2590800" h="634364">
                  <a:moveTo>
                    <a:pt x="0" y="316991"/>
                  </a:moveTo>
                  <a:lnTo>
                    <a:pt x="0" y="0"/>
                  </a:lnTo>
                </a:path>
                <a:path w="2590800" h="634364">
                  <a:moveTo>
                    <a:pt x="2590800" y="316991"/>
                  </a:moveTo>
                  <a:lnTo>
                    <a:pt x="2590800" y="0"/>
                  </a:lnTo>
                </a:path>
                <a:path w="2590800" h="634364">
                  <a:moveTo>
                    <a:pt x="0" y="633983"/>
                  </a:moveTo>
                  <a:lnTo>
                    <a:pt x="0" y="316992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6044" y="3868895"/>
            <a:ext cx="4305935" cy="977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2789" algn="l"/>
              </a:tabLst>
              <a:defRPr/>
            </a:pPr>
            <a:r>
              <a:rPr kumimoji="0" sz="2050" b="0" i="1" u="none" strike="noStrike" kern="1200" cap="none" spc="-2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	</a:t>
            </a:r>
            <a:r>
              <a:rPr kumimoji="0" sz="2050" b="0" i="1" u="none" strike="noStrike" kern="1200" cap="none" spc="-25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q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3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050" b="0" i="1" u="none" strike="noStrike" kern="1200" cap="none" spc="-1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no</a:t>
            </a:r>
            <a:r>
              <a:rPr kumimoji="0" sz="2050" b="0" i="1" u="none" strike="noStrike" kern="1200" cap="none" spc="-1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4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ohn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1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1" u="none" strike="noStrike" kern="1200" cap="none" spc="3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050" b="0" i="1" u="none" strike="noStrike" kern="1200" cap="none" spc="-1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no</a:t>
            </a:r>
            <a:r>
              <a:rPr kumimoji="0" sz="2050" b="0" i="1" u="none" strike="noStrike" kern="1200" cap="none" spc="-1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4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ohn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1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an</a:t>
            </a:r>
            <a:r>
              <a:rPr kumimoji="0" sz="2050" b="0" i="1" u="none" strike="noStrike" kern="1200" cap="none" spc="-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050" b="0" i="1" u="none" strike="noStrike" kern="1200" cap="none" spc="3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050" b="0" i="1" u="none" strike="noStrike" kern="1200" cap="none" spc="-1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no</a:t>
            </a:r>
            <a:r>
              <a:rPr kumimoji="0" sz="2050" b="0" i="1" u="none" strike="noStrike" kern="1200" cap="none" spc="-1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4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ohn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1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1" u="none" strike="noStrike" kern="1200" cap="none" spc="3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050" b="0" i="1" u="none" strike="noStrike" kern="1200" cap="none" spc="-1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no</a:t>
            </a:r>
            <a:r>
              <a:rPr kumimoji="0" sz="2050" b="0" i="1" u="none" strike="noStrike" kern="1200" cap="none" spc="-1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4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6453" y="4560214"/>
            <a:ext cx="2590800" cy="949960"/>
          </a:xfrm>
          <a:custGeom>
            <a:avLst/>
            <a:gdLst/>
            <a:ahLst/>
            <a:cxnLst/>
            <a:rect l="l" t="t" r="r" b="b"/>
            <a:pathLst>
              <a:path w="2590800" h="949960">
                <a:moveTo>
                  <a:pt x="2590800" y="316991"/>
                </a:moveTo>
                <a:lnTo>
                  <a:pt x="2590800" y="0"/>
                </a:lnTo>
              </a:path>
              <a:path w="2590800" h="949960">
                <a:moveTo>
                  <a:pt x="0" y="632459"/>
                </a:moveTo>
                <a:lnTo>
                  <a:pt x="0" y="315468"/>
                </a:lnTo>
              </a:path>
              <a:path w="2590800" h="949960">
                <a:moveTo>
                  <a:pt x="2590800" y="632459"/>
                </a:moveTo>
                <a:lnTo>
                  <a:pt x="2590800" y="315468"/>
                </a:lnTo>
              </a:path>
              <a:path w="2590800" h="949960">
                <a:moveTo>
                  <a:pt x="0" y="949451"/>
                </a:moveTo>
                <a:lnTo>
                  <a:pt x="0" y="632460"/>
                </a:lnTo>
              </a:path>
              <a:path w="2590800" h="949960">
                <a:moveTo>
                  <a:pt x="2590800" y="949451"/>
                </a:moveTo>
                <a:lnTo>
                  <a:pt x="2590800" y="63246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4802" y="4190458"/>
            <a:ext cx="187071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x/Jane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  <a:p>
            <a:pPr marL="13335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229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2050" b="0" i="1" u="none" strike="noStrike" kern="1200" cap="none" spc="-6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x/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</a:t>
            </a:r>
            <a:r>
              <a:rPr kumimoji="0" sz="2050" b="0" i="1" u="none" strike="noStrike" kern="1200" cap="none" spc="-7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1" u="none" strike="noStrike" kern="1200" cap="none" spc="-14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/</a:t>
            </a:r>
            <a:r>
              <a:rPr kumimoji="0" sz="2050" b="0" i="1" u="none" strike="noStrike" kern="1200" cap="none" spc="-12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42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0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oh</a:t>
            </a:r>
            <a:r>
              <a:rPr kumimoji="0" sz="2050" b="0" i="1" u="none" strike="noStrike" kern="1200" cap="none" spc="-1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0" u="none" strike="noStrike" kern="1200" cap="none" spc="23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469" y="4822918"/>
            <a:ext cx="8196580" cy="115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29895" marR="30480" lvl="0" indent="0" algn="l" defTabSz="914400" rtl="0" eaLnBrk="1" fontAlgn="auto" latinLnBrk="0" hangingPunct="1">
              <a:lnSpc>
                <a:spcPct val="101499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08880" algn="l"/>
              </a:tabLst>
              <a:defRPr/>
            </a:pPr>
            <a:r>
              <a:rPr kumimoji="0" sz="2050" b="0" i="1" u="none" strike="noStrike" kern="1200" cap="none" spc="3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050" b="0" i="1" u="none" strike="noStrike" kern="1200" cap="none" spc="-1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no</a:t>
            </a:r>
            <a:r>
              <a:rPr kumimoji="0" sz="2050" b="0" i="1" u="none" strike="noStrike" kern="1200" cap="none" spc="-1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4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ohn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1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1" u="none" strike="noStrike" kern="1200" cap="none" spc="3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050" b="0" i="1" u="none" strike="noStrike" kern="1200" cap="none" spc="-1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no</a:t>
            </a:r>
            <a:r>
              <a:rPr kumimoji="0" sz="2050" b="0" i="1" u="none" strike="noStrike" kern="1200" cap="none" spc="-1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050" b="0" i="1" u="none" strike="noStrike" kern="1200" cap="none" spc="-4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othe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2050" b="0" i="0" u="none" strike="noStrike" kern="1200" cap="none" spc="229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1" u="none" strike="noStrike" kern="1200" cap="none" spc="-14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/</a:t>
            </a:r>
            <a:r>
              <a:rPr kumimoji="0" sz="2050" b="0" i="1" u="none" strike="noStrike" kern="1200" cap="none" spc="-12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42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ohn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1" u="none" strike="noStrike" kern="1200" cap="none" spc="-33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/</a:t>
            </a:r>
            <a:r>
              <a:rPr kumimoji="0" sz="2050" b="0" i="1" u="none" strike="noStrike" kern="1200" cap="none" spc="19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050" b="0" i="1" u="none" strike="noStrike" kern="1200" cap="none" spc="-40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6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othe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42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0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oh</a:t>
            </a:r>
            <a:r>
              <a:rPr kumimoji="0" sz="2050" b="0" i="1" u="none" strike="noStrike" kern="1200" cap="none" spc="-1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  </a:t>
            </a:r>
            <a:r>
              <a:rPr kumimoji="0" sz="2050" b="0" i="1" u="none" strike="noStrike" kern="1200" cap="none" spc="-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Knows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1" u="none" strike="noStrike" kern="1200" cap="none" spc="-4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ohn,</a:t>
            </a:r>
            <a:r>
              <a:rPr kumimoji="0" sz="2050" b="0" i="1" u="none" strike="noStrike" kern="1200" cap="none" spc="-25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4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Knows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OJ</a:t>
            </a:r>
            <a:r>
              <a:rPr kumimoji="0" sz="2050" b="0" i="1" u="none" strike="noStrike" kern="1200" cap="none" spc="-4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	</a:t>
            </a:r>
            <a:r>
              <a:rPr kumimoji="0" sz="2050" b="0" i="1" u="none" strike="noStrike" kern="1200" cap="none" spc="1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fail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50800" marR="0" lvl="0" indent="0" algn="l" defTabSz="914400" rtl="0" eaLnBrk="1" fontAlgn="auto" latinLnBrk="0" hangingPunct="1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Standardizing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apart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eliminates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overlap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variables,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e.g.,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Knows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z,</a:t>
            </a:r>
            <a:r>
              <a:rPr kumimoji="0" sz="2050" b="0" i="1" u="none" strike="noStrike" kern="1200" cap="none" spc="-2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OJ</a:t>
            </a:r>
            <a:r>
              <a:rPr kumimoji="0" sz="2050" b="0" i="1" u="none" strike="noStrike" kern="1200" cap="none" spc="-4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30" dirty="0"/>
              <a:t> </a:t>
            </a:r>
            <a:r>
              <a:rPr spc="10" dirty="0"/>
              <a:t>knowledge</a:t>
            </a:r>
            <a:r>
              <a:rPr spc="165" dirty="0"/>
              <a:t> </a:t>
            </a:r>
            <a:r>
              <a:rPr spc="-45"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4" y="1608802"/>
            <a:ext cx="7793990" cy="1483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1012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sz="20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law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says 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crime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American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sell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weapons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hostile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nations.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country Nono,</a:t>
            </a:r>
            <a:r>
              <a:rPr kumimoji="0" sz="205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0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enemy</a:t>
            </a:r>
            <a:r>
              <a:rPr kumimoji="0" sz="205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America,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</a:t>
            </a:r>
            <a:r>
              <a:rPr kumimoji="0" sz="205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</a:t>
            </a:r>
            <a:r>
              <a:rPr kumimoji="0" sz="205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missiles,</a:t>
            </a:r>
            <a:r>
              <a:rPr kumimoji="0" sz="2050" b="0" i="0" u="none" strike="noStrike" kern="1200" cap="none" spc="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its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missiles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were</a:t>
            </a:r>
            <a:r>
              <a:rPr kumimoji="0" sz="20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sold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Colonel</a:t>
            </a:r>
            <a:r>
              <a:rPr kumimoji="0" sz="2050" b="0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West,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who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American.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Prove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Col.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West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criminal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93165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crime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American</a:t>
            </a:r>
            <a:r>
              <a:rPr kumimoji="0" sz="205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sell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weapons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hostile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nations: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115934" cy="4452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crime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American</a:t>
            </a:r>
            <a:r>
              <a:rPr kumimoji="0" sz="205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sell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weapons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hostile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nations: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03225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American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1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3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eapon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1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Sells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y,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z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Hostile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z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sz="2050" b="0" i="0" u="none" strike="noStrike" kern="1200" cap="none" spc="1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Criminal</a:t>
            </a:r>
            <a:r>
              <a:rPr kumimoji="0" sz="2050" b="0" i="0" u="none" strike="noStrike" kern="1200" cap="none" spc="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3225" marR="909955" lvl="0" indent="-365760" algn="l" defTabSz="914400" rtl="0" eaLnBrk="1" fontAlgn="auto" latinLnBrk="0" hangingPunct="1">
              <a:lnSpc>
                <a:spcPct val="101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Nono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missiles,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i.e.,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∃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Owns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1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ono,</a:t>
            </a:r>
            <a:r>
              <a:rPr kumimoji="0" sz="2050" b="0" i="1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Missile</a:t>
            </a:r>
            <a:r>
              <a:rPr kumimoji="0" sz="20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</a:t>
            </a:r>
            <a:r>
              <a:rPr kumimoji="0" sz="2050" b="0" i="0" u="none" strike="noStrike" kern="1200" cap="none" spc="-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</a:t>
            </a:r>
            <a:r>
              <a:rPr kumimoji="0" sz="2050" b="0" i="1" u="none" strike="noStrike" kern="1200" cap="none" spc="-3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1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1" u="none" strike="noStrike" kern="1200" cap="none" spc="-4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ono</a:t>
            </a:r>
            <a:r>
              <a:rPr kumimoji="0" sz="2050" b="0" i="1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100" b="0" i="0" u="none" strike="noStrike" kern="1200" cap="none" spc="142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4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issi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1" u="none" strike="noStrike" kern="1200" cap="none" spc="-1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2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100" b="0" i="0" u="none" strike="noStrike" kern="1200" cap="none" spc="142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missile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20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ere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sold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Colone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03225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>
                <a:tab pos="884555" algn="l"/>
                <a:tab pos="4279900" algn="l"/>
                <a:tab pos="4672965" algn="l"/>
              </a:tabLst>
              <a:defRPr/>
            </a:pPr>
            <a:r>
              <a:rPr kumimoji="0" sz="2050" b="0" i="0" u="none" strike="noStrike" kern="1200" cap="none" spc="-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sz="2050" b="0" i="1" u="none" strike="noStrike" kern="1200" cap="none" spc="4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issi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1" u="none" strike="noStrike" kern="1200" cap="none" spc="-1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</a:t>
            </a:r>
            <a:r>
              <a:rPr kumimoji="0" sz="2050" b="0" i="1" u="none" strike="noStrike" kern="1200" cap="none" spc="-3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1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1" u="none" strike="noStrike" kern="1200" cap="none" spc="-4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ono</a:t>
            </a:r>
            <a:r>
              <a:rPr kumimoji="0" sz="2050" b="0" i="1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	</a:t>
            </a:r>
            <a:r>
              <a:rPr kumimoji="0" sz="2050" b="0" i="1" u="none" strike="noStrike" kern="1200" cap="none" spc="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1" u="none" strike="noStrike" kern="1200" cap="none" spc="-1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1" u="none" strike="noStrike" kern="1200" cap="none" spc="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3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est</a:t>
            </a:r>
            <a:r>
              <a:rPr kumimoji="0" sz="2050" b="0" i="1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5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1" u="none" strike="noStrike" kern="1200" cap="none" spc="-4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on</a:t>
            </a:r>
            <a:r>
              <a:rPr kumimoji="0" sz="2050" b="0" i="1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Missiles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weapons: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0386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4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issi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1" u="none" strike="noStrike" kern="1200" cap="none" spc="-1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sz="2050" b="0" i="0" u="none" strike="noStrike" kern="1200" cap="none" spc="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3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eapo</a:t>
            </a:r>
            <a:r>
              <a:rPr kumimoji="0" sz="2050" b="0" i="1" u="none" strike="noStrike" kern="1200" cap="none" spc="-1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enemy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America</a:t>
            </a:r>
            <a:r>
              <a:rPr kumimoji="0" sz="205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counts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“hostile”: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0386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08605" algn="l"/>
                <a:tab pos="3201670" algn="l"/>
              </a:tabLst>
              <a:defRPr/>
            </a:pP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Enemy</a:t>
            </a: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America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	</a:t>
            </a: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	</a:t>
            </a:r>
            <a:r>
              <a:rPr kumimoji="0" sz="2050" b="0" i="1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Hostile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est,</a:t>
            </a:r>
            <a:r>
              <a:rPr kumimoji="0" sz="2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American</a:t>
            </a:r>
            <a:r>
              <a:rPr kumimoji="0" sz="2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40386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Ame</a:t>
            </a:r>
            <a:r>
              <a:rPr kumimoji="0" sz="2050" b="0" i="1" u="none" strike="noStrike" kern="1200" cap="none" spc="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-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ican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3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est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</a:t>
            </a:r>
            <a:r>
              <a:rPr kumimoji="0" sz="20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country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Nono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enemy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America</a:t>
            </a:r>
            <a:r>
              <a:rPr kumimoji="0" sz="205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40386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2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1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nem</a:t>
            </a:r>
            <a:r>
              <a:rPr kumimoji="0" sz="2050" b="0" i="1" u="none" strike="noStrike" kern="1200" cap="none" spc="-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1" u="none" strike="noStrike" kern="1200" cap="none" spc="-4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ono</a:t>
            </a:r>
            <a:r>
              <a:rPr kumimoji="0" sz="2050" b="0" i="1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Ame</a:t>
            </a:r>
            <a:r>
              <a:rPr kumimoji="0" sz="2050" b="0" i="1" u="none" strike="noStrike" kern="1200" cap="none" spc="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-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ica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10" dirty="0"/>
              <a:t> </a:t>
            </a:r>
            <a:r>
              <a:rPr spc="3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7852" y="1701063"/>
            <a:ext cx="7786370" cy="4338320"/>
            <a:chOff x="547852" y="1701063"/>
            <a:chExt cx="7786370" cy="4338320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4906"/>
              <a:ext cx="0" cy="4318000"/>
            </a:xfrm>
            <a:custGeom>
              <a:avLst/>
              <a:gdLst/>
              <a:ahLst/>
              <a:cxnLst/>
              <a:rect l="l" t="t" r="r" b="b"/>
              <a:pathLst>
                <a:path h="4318000">
                  <a:moveTo>
                    <a:pt x="0" y="431749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2658" y="1680248"/>
            <a:ext cx="5900420" cy="159829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function</a:t>
            </a:r>
            <a:r>
              <a:rPr kumimoji="0" sz="1700" b="0" i="0" u="none" strike="noStrike" kern="1200" cap="none" spc="15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FOL-FC-Ask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8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KB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-24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</a:t>
            </a:r>
            <a:r>
              <a:rPr kumimoji="0" sz="17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returns</a:t>
            </a:r>
            <a:r>
              <a:rPr kumimoji="0" sz="1700" b="0" i="0" u="none" strike="noStrike" kern="1200" cap="none" spc="13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substitution</a:t>
            </a:r>
            <a:r>
              <a:rPr kumimoji="0" sz="17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or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false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5" marR="0" lvl="0" indent="0" algn="l" defTabSz="914400" rtl="0" eaLnBrk="1" fontAlgn="auto" latinLnBrk="0" hangingPunct="1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10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repeat</a:t>
            </a:r>
            <a:r>
              <a:rPr kumimoji="0" sz="1700" b="0" i="0" u="none" strike="noStrike" kern="1200" cap="none" spc="21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until</a:t>
            </a:r>
            <a:r>
              <a:rPr kumimoji="0" sz="1700" b="0" i="0" u="none" strike="noStrike" kern="1200" cap="none" spc="10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new</a:t>
            </a:r>
            <a:r>
              <a:rPr kumimoji="0" sz="1700" b="0" i="1" u="none" strike="noStrike" kern="1200" cap="none" spc="1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is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empty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709295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new</a:t>
            </a:r>
            <a:r>
              <a:rPr kumimoji="0" sz="1700" b="0" i="1" u="none" strike="noStrike" kern="1200" cap="none" spc="-14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←</a:t>
            </a:r>
            <a:r>
              <a:rPr kumimoji="0" sz="17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17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  <a:p>
            <a:pPr marL="709295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</a:t>
            </a:r>
            <a:r>
              <a:rPr kumimoji="0" sz="1700" b="0" i="0" u="none" strike="noStrike" kern="1200" cap="none" spc="229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6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each</a:t>
            </a:r>
            <a:r>
              <a:rPr kumimoji="0" sz="1700" b="0" i="0" u="none" strike="noStrike" kern="1200" cap="none" spc="11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sentence</a:t>
            </a:r>
            <a:r>
              <a:rPr kumimoji="0" sz="17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4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1700" b="0" i="1" u="none" strike="noStrike" kern="1200" cap="none" spc="9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</a:t>
            </a:r>
            <a:r>
              <a:rPr kumimoji="0" sz="1700" b="0" i="0" u="none" strike="noStrike" kern="1200" cap="none" spc="12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1" u="none" strike="noStrike" kern="1200" cap="none" spc="15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KB</a:t>
            </a:r>
            <a:r>
              <a:rPr kumimoji="0" sz="1700" b="0" i="1" u="none" strike="noStrike" kern="1200" cap="none" spc="9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do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120775" marR="0" lvl="0" indent="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67990" algn="l"/>
              </a:tabLst>
              <a:defRPr/>
            </a:pP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7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1" u="none" strike="noStrike" kern="1200" cap="none" spc="1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-22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1800" b="0" i="0" u="none" strike="noStrike" kern="1200" cap="none" spc="195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1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1" u="none" strike="noStrike" kern="1200" cap="none" spc="1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1" u="none" strike="noStrike" kern="1200" cap="none" spc="-15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</a:t>
            </a:r>
            <a:r>
              <a:rPr kumimoji="0" sz="1800" b="0" i="1" u="none" strike="noStrike" kern="1200" cap="none" spc="0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 </a:t>
            </a:r>
            <a:r>
              <a:rPr kumimoji="0" sz="1800" b="0" i="1" u="none" strike="noStrike" kern="1200" cap="none" spc="60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	</a:t>
            </a:r>
            <a:r>
              <a:rPr kumimoji="0" sz="1700" b="0" i="1" u="none" strike="noStrike" kern="1200" cap="none" spc="-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</a:t>
            </a:r>
            <a:r>
              <a:rPr kumimoji="0" sz="1700" b="0" i="1" u="none" strike="noStrike" kern="1200" cap="none" spc="-2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7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←</a:t>
            </a:r>
            <a:r>
              <a:rPr kumimoji="0" sz="17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S</a:t>
            </a:r>
            <a:r>
              <a:rPr kumimoji="0" sz="170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t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an</a:t>
            </a:r>
            <a:r>
              <a:rPr kumimoji="0" sz="17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d</a:t>
            </a:r>
            <a:r>
              <a:rPr kumimoji="0" sz="17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ardize-A</a:t>
            </a:r>
            <a:r>
              <a:rPr kumimoji="0" sz="17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p</a:t>
            </a:r>
            <a:r>
              <a:rPr kumimoji="0" sz="17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a</a:t>
            </a:r>
            <a:r>
              <a:rPr kumimoji="0" sz="17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r</a:t>
            </a:r>
            <a:r>
              <a:rPr kumimoji="0" sz="1700" b="0" i="0" u="none" strike="noStrike" kern="1200" cap="none" spc="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t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4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8634" y="3391215"/>
            <a:ext cx="13163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1214120" algn="l"/>
              </a:tabLst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	</a:t>
            </a:r>
            <a:r>
              <a:rPr kumimoji="0" sz="12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8414" y="3269546"/>
            <a:ext cx="58267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3810" algn="l"/>
                <a:tab pos="4099560" algn="l"/>
                <a:tab pos="4497705" algn="l"/>
              </a:tabLst>
              <a:defRPr/>
            </a:pP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</a:t>
            </a: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-16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ea</a:t>
            </a:r>
            <a:r>
              <a:rPr kumimoji="0" sz="1700" b="0" i="0" u="none" strike="noStrike" kern="1200" cap="none" spc="1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h</a:t>
            </a:r>
            <a:r>
              <a:rPr kumimoji="0" sz="1700" b="0" i="0" u="none" strike="noStrike" kern="1200" cap="none" spc="12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1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700" b="0" i="1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such</a:t>
            </a: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that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700" b="0" i="1" u="none" strike="noStrike" kern="1200" cap="none" spc="12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-22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1800" b="0" i="0" u="none" strike="noStrike" kern="1200" cap="none" spc="0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</a:t>
            </a:r>
            <a:r>
              <a:rPr kumimoji="0" sz="1800" b="0" i="0" u="none" strike="noStrike" kern="1200" cap="none" spc="104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1" u="none" strike="noStrike" kern="1200" cap="none" spc="1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1" u="none" strike="noStrike" kern="1200" cap="none" spc="67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700" b="0" i="1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sz="17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700" b="0" i="1" u="none" strike="noStrike" kern="1200" cap="none" spc="1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0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	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1" u="none" strike="noStrike" kern="1200" cap="none" spc="1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700" b="0" i="1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3321" y="3668583"/>
            <a:ext cx="784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682625" algn="l"/>
              </a:tabLst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	</a:t>
            </a:r>
            <a:r>
              <a:rPr kumimoji="0" sz="12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2872" y="3548438"/>
            <a:ext cx="2373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f</a:t>
            </a:r>
            <a:r>
              <a:rPr kumimoji="0" sz="17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o</a:t>
            </a:r>
            <a:r>
              <a:rPr kumimoji="0" sz="17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r</a:t>
            </a:r>
            <a:r>
              <a:rPr kumimoji="0" sz="17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some</a:t>
            </a: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12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-172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114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0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800" b="0" i="0" u="none" strike="noStrike" kern="1200" cap="none" spc="165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in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15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KB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753" y="3809276"/>
            <a:ext cx="7127875" cy="19748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254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-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</a:t>
            </a:r>
            <a:r>
              <a:rPr kumimoji="0" sz="1700" b="0" i="1" u="none" strike="noStrike" kern="1200" cap="none" spc="-2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-142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7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←</a:t>
            </a:r>
            <a:r>
              <a:rPr kumimoji="0" sz="17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Subs</a:t>
            </a:r>
            <a:r>
              <a:rPr kumimoji="0" sz="17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t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-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</a:t>
            </a:r>
            <a:r>
              <a:rPr kumimoji="0" sz="1700" b="0" i="1" u="none" strike="noStrike" kern="1200" cap="none" spc="-254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1167130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if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1" u="none" strike="noStrike" kern="1200" cap="none" spc="-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</a:t>
            </a:r>
            <a:r>
              <a:rPr kumimoji="0" sz="1700" b="0" i="1" u="none" strike="noStrike" kern="1200" cap="none" spc="-27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18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is</a:t>
            </a:r>
            <a:r>
              <a:rPr kumimoji="0" sz="17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no</a:t>
            </a:r>
            <a:r>
              <a:rPr kumimoji="0" sz="17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</a:t>
            </a:r>
            <a:r>
              <a:rPr kumimoji="0" sz="17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</a:t>
            </a:r>
            <a:r>
              <a:rPr kumimoji="0" sz="17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renaming</a:t>
            </a:r>
            <a:r>
              <a:rPr kumimoji="0" sz="17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o</a:t>
            </a:r>
            <a:r>
              <a:rPr kumimoji="0" sz="1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f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</a:t>
            </a:r>
            <a:r>
              <a:rPr kumimoji="0" sz="17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sentence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already</a:t>
            </a:r>
            <a:r>
              <a:rPr kumimoji="0" sz="1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in</a:t>
            </a:r>
            <a:r>
              <a:rPr kumimoji="0" sz="17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15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KB</a:t>
            </a:r>
            <a:r>
              <a:rPr kumimoji="0" sz="1700" b="0" i="1" u="none" strike="noStrike" kern="1200" cap="none" spc="7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o</a:t>
            </a:r>
            <a:r>
              <a:rPr kumimoji="0" sz="17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r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new</a:t>
            </a:r>
            <a:r>
              <a:rPr kumimoji="0" sz="1700" b="0" i="1" u="none" strike="noStrike" kern="1200" cap="none" spc="6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then</a:t>
            </a:r>
            <a:r>
              <a:rPr kumimoji="0" sz="1700" b="0" i="0" u="none" strike="noStrike" kern="1200" cap="none" spc="18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do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684020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add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-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</a:t>
            </a:r>
            <a:r>
              <a:rPr kumimoji="0" sz="1700" b="0" i="1" u="none" strike="noStrike" kern="1200" cap="none" spc="-27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254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7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to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new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684020" marR="0" lvl="0" indent="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φ</a:t>
            </a:r>
            <a:r>
              <a:rPr kumimoji="0" sz="1700" b="0" i="1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←</a:t>
            </a:r>
            <a:r>
              <a:rPr kumimoji="0" sz="17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Unif</a:t>
            </a:r>
            <a:r>
              <a:rPr kumimoji="0" sz="17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y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-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</a:t>
            </a:r>
            <a:r>
              <a:rPr kumimoji="0" sz="1700" b="0" i="1" u="none" strike="noStrike" kern="1200" cap="none" spc="-26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52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1684020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if</a:t>
            </a:r>
            <a:r>
              <a:rPr kumimoji="0" sz="1700" b="0" i="0" u="none" strike="noStrike" kern="1200" cap="none" spc="12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1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φ</a:t>
            </a:r>
            <a:r>
              <a:rPr kumimoji="0" sz="1700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is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no</a:t>
            </a:r>
            <a:r>
              <a:rPr kumimoji="0" sz="17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1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fail</a:t>
            </a:r>
            <a:r>
              <a:rPr kumimoji="0" sz="1700" b="0" i="1" u="none" strike="noStrike" kern="1200" cap="none" spc="114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then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-19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return</a:t>
            </a:r>
            <a:r>
              <a:rPr kumimoji="0" sz="1700" b="0" i="0" u="none" strike="noStrike" kern="1200" cap="none" spc="12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1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φ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44958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add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new</a:t>
            </a:r>
            <a:r>
              <a:rPr kumimoji="0" sz="1700" b="0" i="1" u="none" strike="noStrike" kern="1200" cap="none" spc="8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to</a:t>
            </a: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15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KB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return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1" u="none" strike="noStrike" kern="1200" cap="none" spc="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false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4837" y="1714906"/>
            <a:ext cx="7772400" cy="4323080"/>
          </a:xfrm>
          <a:custGeom>
            <a:avLst/>
            <a:gdLst/>
            <a:ahLst/>
            <a:cxnLst/>
            <a:rect l="l" t="t" r="r" b="b"/>
            <a:pathLst>
              <a:path w="7772400" h="4323080">
                <a:moveTo>
                  <a:pt x="7767066" y="4317491"/>
                </a:moveTo>
                <a:lnTo>
                  <a:pt x="7767066" y="0"/>
                </a:lnTo>
              </a:path>
              <a:path w="7772400" h="4323080">
                <a:moveTo>
                  <a:pt x="0" y="4322826"/>
                </a:moveTo>
                <a:lnTo>
                  <a:pt x="7772400" y="432282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60" dirty="0"/>
              <a:t>proof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7424" y="4770880"/>
            <a:ext cx="202946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413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Enemy(Nono,America)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1462" y="4770893"/>
            <a:ext cx="1486535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Owns(Nono,M1)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6978" y="4770880"/>
            <a:ext cx="121031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779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596" y="4756604"/>
            <a:ext cx="1471295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112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60" dirty="0"/>
              <a:t>proof</a:t>
            </a:r>
          </a:p>
        </p:txBody>
      </p:sp>
      <p:sp>
        <p:nvSpPr>
          <p:cNvPr id="3" name="object 3"/>
          <p:cNvSpPr/>
          <p:nvPr/>
        </p:nvSpPr>
        <p:spPr>
          <a:xfrm>
            <a:off x="2752737" y="3651313"/>
            <a:ext cx="2247900" cy="1123950"/>
          </a:xfrm>
          <a:custGeom>
            <a:avLst/>
            <a:gdLst/>
            <a:ahLst/>
            <a:cxnLst/>
            <a:rect l="l" t="t" r="r" b="b"/>
            <a:pathLst>
              <a:path w="2247900" h="1123950">
                <a:moveTo>
                  <a:pt x="354888" y="1123886"/>
                </a:moveTo>
                <a:lnTo>
                  <a:pt x="0" y="38"/>
                </a:lnTo>
              </a:path>
              <a:path w="2247900" h="1123950">
                <a:moveTo>
                  <a:pt x="1951964" y="0"/>
                </a:moveTo>
                <a:lnTo>
                  <a:pt x="1951964" y="295757"/>
                </a:lnTo>
              </a:path>
              <a:path w="2247900" h="1123950">
                <a:moveTo>
                  <a:pt x="1951964" y="295757"/>
                </a:moveTo>
                <a:lnTo>
                  <a:pt x="2247709" y="1123848"/>
                </a:lnTo>
              </a:path>
              <a:path w="2247900" h="1123950">
                <a:moveTo>
                  <a:pt x="1951964" y="295757"/>
                </a:moveTo>
                <a:lnTo>
                  <a:pt x="354926" y="1123848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0280" y="3329867"/>
          <a:ext cx="2029458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Hostile(Nono)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 gridSpan="4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Enemy(Nono,America)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31462" y="4770893"/>
            <a:ext cx="1486535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Owns(Nono,M1)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6978" y="4770880"/>
            <a:ext cx="1210310" cy="300355"/>
          </a:xfrm>
          <a:custGeom>
            <a:avLst/>
            <a:gdLst/>
            <a:ahLst/>
            <a:cxnLst/>
            <a:rect l="l" t="t" r="r" b="b"/>
            <a:pathLst>
              <a:path w="1210310" h="300354">
                <a:moveTo>
                  <a:pt x="0" y="0"/>
                </a:moveTo>
                <a:lnTo>
                  <a:pt x="0" y="300051"/>
                </a:lnTo>
                <a:lnTo>
                  <a:pt x="1210209" y="300051"/>
                </a:lnTo>
                <a:lnTo>
                  <a:pt x="12102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6978" y="4770880"/>
            <a:ext cx="121031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779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596" y="4756604"/>
            <a:ext cx="1471295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112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2091" y="3337011"/>
            <a:ext cx="1289050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1557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Weapon(M1)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0618" y="4165219"/>
            <a:ext cx="521334" cy="108585"/>
          </a:xfrm>
          <a:custGeom>
            <a:avLst/>
            <a:gdLst/>
            <a:ahLst/>
            <a:cxnLst/>
            <a:rect l="l" t="t" r="r" b="b"/>
            <a:pathLst>
              <a:path w="521335" h="108585">
                <a:moveTo>
                  <a:pt x="0" y="0"/>
                </a:moveTo>
                <a:lnTo>
                  <a:pt x="616" y="356"/>
                </a:lnTo>
                <a:lnTo>
                  <a:pt x="4929" y="2849"/>
                </a:lnTo>
                <a:lnTo>
                  <a:pt x="16636" y="9617"/>
                </a:lnTo>
                <a:lnTo>
                  <a:pt x="39433" y="22796"/>
                </a:lnTo>
                <a:lnTo>
                  <a:pt x="75911" y="43301"/>
                </a:lnTo>
                <a:lnTo>
                  <a:pt x="124231" y="67157"/>
                </a:lnTo>
                <a:lnTo>
                  <a:pt x="181447" y="89165"/>
                </a:lnTo>
                <a:lnTo>
                  <a:pt x="244614" y="104127"/>
                </a:lnTo>
                <a:lnTo>
                  <a:pt x="297253" y="108312"/>
                </a:lnTo>
                <a:lnTo>
                  <a:pt x="349154" y="106700"/>
                </a:lnTo>
                <a:lnTo>
                  <a:pt x="397655" y="101331"/>
                </a:lnTo>
                <a:lnTo>
                  <a:pt x="440094" y="94247"/>
                </a:lnTo>
                <a:lnTo>
                  <a:pt x="501242" y="81792"/>
                </a:lnTo>
                <a:lnTo>
                  <a:pt x="515327" y="78867"/>
                </a:lnTo>
                <a:lnTo>
                  <a:pt x="520517" y="77789"/>
                </a:lnTo>
                <a:lnTo>
                  <a:pt x="521258" y="77635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8272" y="3347863"/>
            <a:ext cx="1926589" cy="30353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985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Sells(West,M1,Nono)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60" dirty="0"/>
              <a:t>proof</a:t>
            </a:r>
          </a:p>
        </p:txBody>
      </p:sp>
      <p:sp>
        <p:nvSpPr>
          <p:cNvPr id="3" name="object 3"/>
          <p:cNvSpPr/>
          <p:nvPr/>
        </p:nvSpPr>
        <p:spPr>
          <a:xfrm>
            <a:off x="2752737" y="3651313"/>
            <a:ext cx="2247900" cy="1123950"/>
          </a:xfrm>
          <a:custGeom>
            <a:avLst/>
            <a:gdLst/>
            <a:ahLst/>
            <a:cxnLst/>
            <a:rect l="l" t="t" r="r" b="b"/>
            <a:pathLst>
              <a:path w="2247900" h="1123950">
                <a:moveTo>
                  <a:pt x="354888" y="1123886"/>
                </a:moveTo>
                <a:lnTo>
                  <a:pt x="0" y="38"/>
                </a:lnTo>
              </a:path>
              <a:path w="2247900" h="1123950">
                <a:moveTo>
                  <a:pt x="1951964" y="0"/>
                </a:moveTo>
                <a:lnTo>
                  <a:pt x="1951964" y="295757"/>
                </a:lnTo>
              </a:path>
              <a:path w="2247900" h="1123950">
                <a:moveTo>
                  <a:pt x="1951964" y="295757"/>
                </a:moveTo>
                <a:lnTo>
                  <a:pt x="2247709" y="1123848"/>
                </a:lnTo>
              </a:path>
              <a:path w="2247900" h="1123950">
                <a:moveTo>
                  <a:pt x="1951964" y="295757"/>
                </a:moveTo>
                <a:lnTo>
                  <a:pt x="354926" y="1123848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0280" y="3329867"/>
          <a:ext cx="2029458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Hostile(Nono)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 gridSpan="4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Enemy(Nono,America)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030122" y="2046973"/>
            <a:ext cx="3089275" cy="2717165"/>
            <a:chOff x="1030122" y="2046973"/>
            <a:chExt cx="3089275" cy="2717165"/>
          </a:xfrm>
        </p:grpSpPr>
        <p:sp>
          <p:nvSpPr>
            <p:cNvPr id="6" name="object 6"/>
            <p:cNvSpPr/>
            <p:nvPr/>
          </p:nvSpPr>
          <p:spPr>
            <a:xfrm>
              <a:off x="1037424" y="3355568"/>
              <a:ext cx="0" cy="1401445"/>
            </a:xfrm>
            <a:custGeom>
              <a:avLst/>
              <a:gdLst/>
              <a:ahLst/>
              <a:cxnLst/>
              <a:rect l="l" t="t" r="r" b="b"/>
              <a:pathLst>
                <a:path h="1401445">
                  <a:moveTo>
                    <a:pt x="0" y="0"/>
                  </a:moveTo>
                  <a:lnTo>
                    <a:pt x="0" y="1401036"/>
                  </a:lnTo>
                </a:path>
              </a:pathLst>
            </a:custGeom>
            <a:ln w="14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111878" y="2054275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354901"/>
                  </a:moveTo>
                  <a:lnTo>
                    <a:pt x="0" y="0"/>
                  </a:lnTo>
                </a:path>
              </a:pathLst>
            </a:custGeom>
            <a:ln w="14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31462" y="4770893"/>
            <a:ext cx="1486535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Owns(Nono,M1)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978" y="4770880"/>
            <a:ext cx="1210310" cy="300355"/>
          </a:xfrm>
          <a:custGeom>
            <a:avLst/>
            <a:gdLst/>
            <a:ahLst/>
            <a:cxnLst/>
            <a:rect l="l" t="t" r="r" b="b"/>
            <a:pathLst>
              <a:path w="1210310" h="300354">
                <a:moveTo>
                  <a:pt x="0" y="0"/>
                </a:moveTo>
                <a:lnTo>
                  <a:pt x="0" y="300051"/>
                </a:lnTo>
                <a:lnTo>
                  <a:pt x="1210209" y="300051"/>
                </a:lnTo>
                <a:lnTo>
                  <a:pt x="12102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6978" y="4770880"/>
            <a:ext cx="121031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779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596" y="4756604"/>
            <a:ext cx="1471295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112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2091" y="3337011"/>
            <a:ext cx="1289050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1557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Weapon(M1)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90618" y="4165219"/>
            <a:ext cx="521334" cy="108585"/>
          </a:xfrm>
          <a:custGeom>
            <a:avLst/>
            <a:gdLst/>
            <a:ahLst/>
            <a:cxnLst/>
            <a:rect l="l" t="t" r="r" b="b"/>
            <a:pathLst>
              <a:path w="521335" h="108585">
                <a:moveTo>
                  <a:pt x="0" y="0"/>
                </a:moveTo>
                <a:lnTo>
                  <a:pt x="616" y="356"/>
                </a:lnTo>
                <a:lnTo>
                  <a:pt x="4929" y="2849"/>
                </a:lnTo>
                <a:lnTo>
                  <a:pt x="16636" y="9617"/>
                </a:lnTo>
                <a:lnTo>
                  <a:pt x="39433" y="22796"/>
                </a:lnTo>
                <a:lnTo>
                  <a:pt x="75911" y="43301"/>
                </a:lnTo>
                <a:lnTo>
                  <a:pt x="124231" y="67157"/>
                </a:lnTo>
                <a:lnTo>
                  <a:pt x="181447" y="89165"/>
                </a:lnTo>
                <a:lnTo>
                  <a:pt x="244614" y="104127"/>
                </a:lnTo>
                <a:lnTo>
                  <a:pt x="297253" y="108312"/>
                </a:lnTo>
                <a:lnTo>
                  <a:pt x="349154" y="106700"/>
                </a:lnTo>
                <a:lnTo>
                  <a:pt x="397655" y="101331"/>
                </a:lnTo>
                <a:lnTo>
                  <a:pt x="440094" y="94247"/>
                </a:lnTo>
                <a:lnTo>
                  <a:pt x="501242" y="81792"/>
                </a:lnTo>
                <a:lnTo>
                  <a:pt x="515327" y="78867"/>
                </a:lnTo>
                <a:lnTo>
                  <a:pt x="520517" y="77789"/>
                </a:lnTo>
                <a:lnTo>
                  <a:pt x="521258" y="77635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3030" y="1754262"/>
            <a:ext cx="135636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889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Criminal(West)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9253" y="2405976"/>
            <a:ext cx="6399530" cy="933450"/>
          </a:xfrm>
          <a:custGeom>
            <a:avLst/>
            <a:gdLst/>
            <a:ahLst/>
            <a:cxnLst/>
            <a:rect l="l" t="t" r="r" b="b"/>
            <a:pathLst>
              <a:path w="6399530" h="933450">
                <a:moveTo>
                  <a:pt x="0" y="933221"/>
                </a:moveTo>
                <a:lnTo>
                  <a:pt x="3066288" y="0"/>
                </a:lnTo>
              </a:path>
              <a:path w="6399530" h="933450">
                <a:moveTo>
                  <a:pt x="3066288" y="0"/>
                </a:moveTo>
                <a:lnTo>
                  <a:pt x="6399199" y="933221"/>
                </a:lnTo>
              </a:path>
              <a:path w="6399530" h="933450">
                <a:moveTo>
                  <a:pt x="3066288" y="0"/>
                </a:moveTo>
                <a:lnTo>
                  <a:pt x="1718297" y="933221"/>
                </a:lnTo>
              </a:path>
              <a:path w="6399530" h="933450">
                <a:moveTo>
                  <a:pt x="3066288" y="0"/>
                </a:moveTo>
                <a:lnTo>
                  <a:pt x="3673614" y="933221"/>
                </a:lnTo>
              </a:path>
              <a:path w="6399530" h="933450">
                <a:moveTo>
                  <a:pt x="2462644" y="185178"/>
                </a:moveTo>
                <a:lnTo>
                  <a:pt x="2505865" y="196633"/>
                </a:lnTo>
                <a:lnTo>
                  <a:pt x="2565095" y="212331"/>
                </a:lnTo>
                <a:lnTo>
                  <a:pt x="2638071" y="231230"/>
                </a:lnTo>
                <a:lnTo>
                  <a:pt x="2682288" y="241892"/>
                </a:lnTo>
                <a:lnTo>
                  <a:pt x="2730864" y="252705"/>
                </a:lnTo>
                <a:lnTo>
                  <a:pt x="2783201" y="263177"/>
                </a:lnTo>
                <a:lnTo>
                  <a:pt x="2838705" y="272816"/>
                </a:lnTo>
                <a:lnTo>
                  <a:pt x="2896779" y="281129"/>
                </a:lnTo>
                <a:lnTo>
                  <a:pt x="2956827" y="287624"/>
                </a:lnTo>
                <a:lnTo>
                  <a:pt x="3018253" y="291809"/>
                </a:lnTo>
                <a:lnTo>
                  <a:pt x="3080461" y="293192"/>
                </a:lnTo>
                <a:lnTo>
                  <a:pt x="3137183" y="291722"/>
                </a:lnTo>
                <a:lnTo>
                  <a:pt x="3193569" y="287902"/>
                </a:lnTo>
                <a:lnTo>
                  <a:pt x="3249128" y="282104"/>
                </a:lnTo>
                <a:lnTo>
                  <a:pt x="3303371" y="274700"/>
                </a:lnTo>
                <a:lnTo>
                  <a:pt x="3355808" y="266064"/>
                </a:lnTo>
                <a:lnTo>
                  <a:pt x="3405950" y="256568"/>
                </a:lnTo>
                <a:lnTo>
                  <a:pt x="3453306" y="246586"/>
                </a:lnTo>
                <a:lnTo>
                  <a:pt x="3497388" y="236490"/>
                </a:lnTo>
                <a:lnTo>
                  <a:pt x="3537705" y="226652"/>
                </a:lnTo>
                <a:lnTo>
                  <a:pt x="3605085" y="209245"/>
                </a:lnTo>
                <a:lnTo>
                  <a:pt x="3666106" y="193187"/>
                </a:lnTo>
                <a:lnTo>
                  <a:pt x="3697441" y="184942"/>
                </a:lnTo>
                <a:lnTo>
                  <a:pt x="3708986" y="181904"/>
                </a:lnTo>
                <a:lnTo>
                  <a:pt x="3710635" y="18147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8272" y="3347863"/>
            <a:ext cx="1926589" cy="30353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985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Sells(West,M1,Nono)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60" dirty="0"/>
              <a:t> </a:t>
            </a:r>
            <a:r>
              <a:rPr spc="50" dirty="0"/>
              <a:t>of</a:t>
            </a:r>
            <a:r>
              <a:rPr spc="155" dirty="0"/>
              <a:t> </a:t>
            </a:r>
            <a:r>
              <a:rPr spc="35" dirty="0"/>
              <a:t>forward</a:t>
            </a:r>
            <a:r>
              <a:rPr spc="165" dirty="0"/>
              <a:t> </a:t>
            </a:r>
            <a:r>
              <a:rPr spc="-2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47" y="1608802"/>
            <a:ext cx="7628890" cy="2504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2386330" lvl="0" indent="-635" algn="l" defTabSz="914400" rtl="0" eaLnBrk="1" fontAlgn="auto" latinLnBrk="0" hangingPunct="1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Sound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complete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first-order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definite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clauses </a:t>
            </a:r>
            <a:r>
              <a:rPr kumimoji="0" sz="2050" b="0" i="0" u="none" strike="noStrike" kern="1200" cap="none" spc="-4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(proof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similar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propositional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proof)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3500" marR="55880" lvl="0" indent="0" algn="l" defTabSz="914400" rtl="0" eaLnBrk="1" fontAlgn="auto" latinLnBrk="0" hangingPunct="1">
              <a:lnSpc>
                <a:spcPct val="101499"/>
              </a:lnSpc>
              <a:spcBef>
                <a:spcPts val="15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1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Datalog</a:t>
            </a:r>
            <a:r>
              <a:rPr kumimoji="0" sz="2050" b="0" i="0" u="none" strike="noStrike" kern="1200" cap="none" spc="16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4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first-order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definite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clauses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4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85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no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functions</a:t>
            </a:r>
            <a:r>
              <a:rPr kumimoji="0" sz="2050" b="0" i="0" u="none" strike="noStrike" kern="1200" cap="none" spc="110" normalizeH="0" baseline="0" noProof="0" dirty="0">
                <a:ln>
                  <a:noFill/>
                </a:ln>
                <a:solidFill>
                  <a:srgbClr val="7E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 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(e.g.,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crime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KB) </a:t>
            </a:r>
            <a:r>
              <a:rPr kumimoji="0" sz="2050" b="0" i="0" u="none" strike="noStrike" kern="1200" cap="none" spc="-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FC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terminates</a:t>
            </a:r>
            <a:r>
              <a:rPr kumimoji="0" sz="205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Datalog</a:t>
            </a:r>
            <a:r>
              <a:rPr kumimoji="0" sz="2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poly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iterations:</a:t>
            </a:r>
            <a:r>
              <a:rPr kumimoji="0" sz="20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most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-2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</a:t>
            </a:r>
            <a:r>
              <a:rPr kumimoji="0" sz="2050" b="0" i="1" u="none" strike="noStrike" kern="1200" cap="none" spc="-1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100" b="0" i="1" u="none" strike="noStrike" kern="1200" cap="none" spc="-89" normalizeH="0" baseline="29761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100" b="0" i="1" u="none" strike="noStrike" kern="1200" cap="none" spc="-44" normalizeH="0" baseline="29761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literals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May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terminate</a:t>
            </a:r>
            <a:r>
              <a:rPr kumimoji="0" sz="205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general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α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entailed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unavoidable:</a:t>
            </a:r>
            <a:r>
              <a:rPr kumimoji="0" sz="20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entailment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definite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clauses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semidecidable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459" dirty="0"/>
              <a:t>A</a:t>
            </a:r>
            <a:r>
              <a:rPr spc="145" dirty="0"/>
              <a:t> </a:t>
            </a:r>
            <a:r>
              <a:rPr spc="50" dirty="0"/>
              <a:t>brief</a:t>
            </a:r>
            <a:r>
              <a:rPr spc="125" dirty="0"/>
              <a:t> </a:t>
            </a:r>
            <a:r>
              <a:rPr spc="35" dirty="0"/>
              <a:t>history</a:t>
            </a:r>
            <a:r>
              <a:rPr spc="125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lang="en-GB" spc="150" dirty="0"/>
              <a:t>logics and </a:t>
            </a:r>
            <a:r>
              <a:rPr spc="-20" dirty="0"/>
              <a:t>reasoning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69758"/>
              </p:ext>
            </p:extLst>
          </p:nvPr>
        </p:nvGraphicFramePr>
        <p:xfrm>
          <a:off x="553718" y="1668949"/>
          <a:ext cx="8214867" cy="4229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1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31750">
                        <a:lnSpc>
                          <a:spcPts val="2405"/>
                        </a:lnSpc>
                      </a:pPr>
                      <a:r>
                        <a:rPr sz="2050" spc="4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450</a:t>
                      </a:r>
                      <a:r>
                        <a:rPr sz="2050" spc="45" dirty="0">
                          <a:solidFill>
                            <a:srgbClr val="004B00"/>
                          </a:solidFill>
                          <a:latin typeface="Century"/>
                          <a:cs typeface="Century"/>
                        </a:rPr>
                        <a:t>b.c.</a:t>
                      </a:r>
                      <a:endParaRPr sz="2050">
                        <a:latin typeface="Century"/>
                        <a:cs typeface="Century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405"/>
                        </a:lnSpc>
                      </a:pPr>
                      <a:r>
                        <a:rPr sz="2050" spc="-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Stoics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405"/>
                        </a:lnSpc>
                      </a:pPr>
                      <a:r>
                        <a:rPr lang="en-GB" sz="2050" spc="-6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50" spc="-60" dirty="0" err="1">
                          <a:latin typeface="Calibri"/>
                          <a:cs typeface="Calibri"/>
                        </a:rPr>
                        <a:t>roposition</a:t>
                      </a:r>
                      <a:r>
                        <a:rPr lang="en-GB" sz="2050" spc="-60" dirty="0">
                          <a:latin typeface="Calibri"/>
                          <a:cs typeface="Calibri"/>
                        </a:rPr>
                        <a:t>s (logical sentences)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31750">
                        <a:lnSpc>
                          <a:spcPts val="2395"/>
                        </a:lnSpc>
                      </a:pPr>
                      <a:r>
                        <a:rPr sz="2050" spc="4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322</a:t>
                      </a:r>
                      <a:r>
                        <a:rPr sz="2050" spc="45" dirty="0">
                          <a:solidFill>
                            <a:srgbClr val="004B00"/>
                          </a:solidFill>
                          <a:latin typeface="Century"/>
                          <a:cs typeface="Century"/>
                        </a:rPr>
                        <a:t>b.c.</a:t>
                      </a:r>
                      <a:endParaRPr sz="2050">
                        <a:latin typeface="Century"/>
                        <a:cs typeface="Century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395"/>
                        </a:lnSpc>
                      </a:pPr>
                      <a:r>
                        <a:rPr sz="2050" spc="-30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Aristotle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395"/>
                        </a:lnSpc>
                      </a:pPr>
                      <a:r>
                        <a:rPr sz="2050" spc="-20" dirty="0">
                          <a:latin typeface="Calibri"/>
                          <a:cs typeface="Calibri"/>
                        </a:rPr>
                        <a:t>syllogism</a:t>
                      </a:r>
                      <a:r>
                        <a:rPr sz="20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5" dirty="0">
                          <a:latin typeface="Calibri"/>
                          <a:cs typeface="Calibri"/>
                        </a:rPr>
                        <a:t>(inference</a:t>
                      </a:r>
                      <a:r>
                        <a:rPr sz="205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rules),</a:t>
                      </a:r>
                      <a:r>
                        <a:rPr sz="205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GB" sz="2050" spc="0" baseline="0" dirty="0">
                          <a:latin typeface="Calibri"/>
                          <a:cs typeface="Calibri"/>
                        </a:rPr>
                        <a:t>abstraction </a:t>
                      </a:r>
                      <a:r>
                        <a:rPr lang="en-GB" sz="2050" spc="18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GB" sz="2050" spc="0" baseline="0" dirty="0">
                          <a:latin typeface="Calibri"/>
                          <a:cs typeface="Calibri"/>
                        </a:rPr>
                        <a:t>predicates) and membership (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quantifiers</a:t>
                      </a:r>
                      <a:r>
                        <a:rPr lang="en-GB" sz="2050" spc="-60" dirty="0">
                          <a:latin typeface="Calibri"/>
                          <a:cs typeface="Calibri"/>
                        </a:rPr>
                        <a:t>)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spc="-70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1565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175"/>
                        </a:lnSpc>
                      </a:pPr>
                      <a:r>
                        <a:rPr sz="2050" spc="-5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Cardano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175"/>
                        </a:lnSpc>
                      </a:pPr>
                      <a:r>
                        <a:rPr sz="2050" spc="-60" dirty="0">
                          <a:latin typeface="Calibri"/>
                          <a:cs typeface="Calibri"/>
                        </a:rPr>
                        <a:t>probability</a:t>
                      </a:r>
                      <a:r>
                        <a:rPr sz="205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85" dirty="0">
                          <a:latin typeface="Calibri"/>
                          <a:cs typeface="Calibri"/>
                        </a:rPr>
                        <a:t>theory</a:t>
                      </a:r>
                      <a:r>
                        <a:rPr sz="205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45" dirty="0">
                          <a:latin typeface="Calibri"/>
                          <a:cs typeface="Calibri"/>
                        </a:rPr>
                        <a:t>(propositional</a:t>
                      </a:r>
                      <a:r>
                        <a:rPr sz="20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logic</a:t>
                      </a:r>
                      <a:r>
                        <a:rPr sz="20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484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5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45" dirty="0">
                          <a:latin typeface="Calibri"/>
                          <a:cs typeface="Calibri"/>
                        </a:rPr>
                        <a:t>uncertainty)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50" spc="-70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1847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170"/>
                        </a:lnSpc>
                      </a:pPr>
                      <a:r>
                        <a:rPr sz="2050" spc="-3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Boole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170"/>
                        </a:lnSpc>
                      </a:pPr>
                      <a:r>
                        <a:rPr lang="en-GB" sz="2050" spc="-60" dirty="0" err="1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20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logic</a:t>
                      </a:r>
                      <a:r>
                        <a:rPr sz="205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GB" sz="2050" spc="5" dirty="0">
                          <a:latin typeface="Calibri"/>
                          <a:cs typeface="Calibri"/>
                        </a:rPr>
                        <a:t>propositional logic, PL</a:t>
                      </a:r>
                      <a:r>
                        <a:rPr sz="2050" spc="5" dirty="0">
                          <a:latin typeface="Calibri"/>
                          <a:cs typeface="Calibri"/>
                        </a:rPr>
                        <a:t>)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spc="-70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1879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175"/>
                        </a:lnSpc>
                      </a:pPr>
                      <a:r>
                        <a:rPr sz="2050" spc="-5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Frege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175"/>
                        </a:lnSpc>
                      </a:pPr>
                      <a:r>
                        <a:rPr lang="en-GB" sz="2050" spc="-65" dirty="0">
                          <a:latin typeface="Calibri"/>
                          <a:cs typeface="Calibri"/>
                        </a:rPr>
                        <a:t>predicate</a:t>
                      </a:r>
                      <a:r>
                        <a:rPr sz="20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logic</a:t>
                      </a:r>
                      <a:r>
                        <a:rPr lang="en-GB" sz="2050" spc="-40" dirty="0">
                          <a:latin typeface="Calibri"/>
                          <a:cs typeface="Calibri"/>
                        </a:rPr>
                        <a:t> (first-order logic, FOL)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50" spc="-70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1922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170"/>
                        </a:lnSpc>
                      </a:pPr>
                      <a:r>
                        <a:rPr sz="2050" spc="-4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Wittgenstein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70"/>
                        </a:lnSpc>
                      </a:pPr>
                      <a:r>
                        <a:rPr sz="2050" spc="-80" dirty="0">
                          <a:latin typeface="Calibri"/>
                          <a:cs typeface="Calibri"/>
                        </a:rPr>
                        <a:t>proof</a:t>
                      </a:r>
                      <a:r>
                        <a:rPr sz="20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8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45" dirty="0">
                          <a:latin typeface="Calibri"/>
                          <a:cs typeface="Calibri"/>
                        </a:rPr>
                        <a:t>truth</a:t>
                      </a:r>
                      <a:r>
                        <a:rPr sz="205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70" dirty="0">
                          <a:latin typeface="Calibri"/>
                          <a:cs typeface="Calibri"/>
                        </a:rPr>
                        <a:t>tables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spc="-70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1930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175"/>
                        </a:lnSpc>
                      </a:pPr>
                      <a:r>
                        <a:rPr sz="2050" spc="-19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G¨odel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175"/>
                        </a:lnSpc>
                      </a:pPr>
                      <a:r>
                        <a:rPr sz="2050" spc="-75" dirty="0">
                          <a:latin typeface="Calibri"/>
                          <a:cs typeface="Calibri"/>
                        </a:rPr>
                        <a:t>complete</a:t>
                      </a:r>
                      <a:r>
                        <a:rPr lang="en-GB" sz="2050" spc="-75" dirty="0">
                          <a:latin typeface="Calibri"/>
                          <a:cs typeface="Calibri"/>
                        </a:rPr>
                        <a:t>ness</a:t>
                      </a:r>
                      <a:r>
                        <a:rPr sz="20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GB" sz="2050" spc="-5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120" dirty="0">
                          <a:latin typeface="Calibri"/>
                          <a:cs typeface="Calibri"/>
                        </a:rPr>
                        <a:t>FOL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50" spc="-70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1930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170"/>
                        </a:lnSpc>
                      </a:pPr>
                      <a:r>
                        <a:rPr sz="2050" spc="-70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Herbrand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170"/>
                        </a:lnSpc>
                      </a:pPr>
                      <a:r>
                        <a:rPr sz="2050" spc="-75" dirty="0"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20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GB" sz="2050" spc="0" baseline="0" dirty="0">
                          <a:latin typeface="Calibri"/>
                          <a:cs typeface="Calibri"/>
                        </a:rPr>
                        <a:t>inference </a:t>
                      </a:r>
                      <a:r>
                        <a:rPr sz="2050" spc="-55" dirty="0">
                          <a:latin typeface="Calibri"/>
                          <a:cs typeface="Calibri"/>
                        </a:rPr>
                        <a:t>algorithm</a:t>
                      </a:r>
                      <a:r>
                        <a:rPr sz="20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GB" sz="2050" spc="-6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2050" spc="-60" dirty="0" err="1">
                          <a:latin typeface="Calibri"/>
                          <a:cs typeface="Calibri"/>
                        </a:rPr>
                        <a:t>reduc</a:t>
                      </a:r>
                      <a:r>
                        <a:rPr lang="en-GB" sz="2050" spc="-60" dirty="0" err="1">
                          <a:latin typeface="Calibri"/>
                          <a:cs typeface="Calibri"/>
                        </a:rPr>
                        <a:t>tion</a:t>
                      </a:r>
                      <a:r>
                        <a:rPr sz="20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5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5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45" dirty="0">
                          <a:latin typeface="Calibri"/>
                          <a:cs typeface="Calibri"/>
                        </a:rPr>
                        <a:t>propositional)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spc="-70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1931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175"/>
                        </a:lnSpc>
                      </a:pPr>
                      <a:r>
                        <a:rPr sz="2050" spc="-19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G¨odel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175"/>
                        </a:lnSpc>
                      </a:pPr>
                      <a:r>
                        <a:rPr lang="en-GB" sz="2050" spc="0" baseline="0" dirty="0" err="1">
                          <a:latin typeface="+mn-lt"/>
                          <a:cs typeface="Cambria"/>
                        </a:rPr>
                        <a:t>inc</a:t>
                      </a:r>
                      <a:r>
                        <a:rPr sz="2050" spc="0" baseline="0" dirty="0" err="1">
                          <a:latin typeface="+mn-lt"/>
                          <a:cs typeface="Calibri"/>
                        </a:rPr>
                        <a:t>omplete</a:t>
                      </a:r>
                      <a:r>
                        <a:rPr lang="en-GB" sz="2050" spc="0" baseline="0" dirty="0">
                          <a:latin typeface="+mn-lt"/>
                          <a:cs typeface="Calibri"/>
                        </a:rPr>
                        <a:t>ness</a:t>
                      </a:r>
                      <a:r>
                        <a:rPr sz="2050" spc="0" baseline="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50" spc="0" baseline="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2050" spc="0" baseline="0" dirty="0">
                          <a:latin typeface="+mn-lt"/>
                          <a:cs typeface="Calibri"/>
                        </a:rPr>
                        <a:t> arithmetic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spc="-70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1960</a:t>
                      </a:r>
                      <a:endParaRPr lang="en-GB" sz="2050" spc="-70" dirty="0">
                        <a:solidFill>
                          <a:srgbClr val="004B00"/>
                        </a:solidFill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ts val="2175"/>
                        </a:lnSpc>
                      </a:pPr>
                      <a:r>
                        <a:rPr lang="en-GB" sz="2050" spc="-70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1960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175"/>
                        </a:lnSpc>
                      </a:pPr>
                      <a:r>
                        <a:rPr sz="2050" spc="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Davis/Putnam</a:t>
                      </a:r>
                      <a:endParaRPr lang="en-GB" sz="2050" spc="5" dirty="0">
                        <a:solidFill>
                          <a:srgbClr val="B30000"/>
                        </a:solidFill>
                        <a:latin typeface="Calibri"/>
                        <a:cs typeface="Calibri"/>
                      </a:endParaRPr>
                    </a:p>
                    <a:p>
                      <a:pPr marL="130810">
                        <a:lnSpc>
                          <a:spcPts val="2175"/>
                        </a:lnSpc>
                      </a:pPr>
                      <a:r>
                        <a:rPr lang="en-GB" sz="2050" spc="5" dirty="0" err="1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Kripke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75"/>
                        </a:lnSpc>
                      </a:pPr>
                      <a:r>
                        <a:rPr sz="2050" spc="-10" dirty="0">
                          <a:latin typeface="Calibri"/>
                          <a:cs typeface="Calibri"/>
                        </a:rPr>
                        <a:t>practical</a:t>
                      </a:r>
                      <a:r>
                        <a:rPr sz="20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55" dirty="0">
                          <a:latin typeface="Calibri"/>
                          <a:cs typeface="Calibri"/>
                        </a:rPr>
                        <a:t>algorithm</a:t>
                      </a:r>
                      <a:r>
                        <a:rPr sz="205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9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5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GB" sz="2050" spc="-60" dirty="0">
                          <a:latin typeface="Calibri"/>
                          <a:cs typeface="Calibri"/>
                        </a:rPr>
                        <a:t>propositional</a:t>
                      </a:r>
                      <a:r>
                        <a:rPr lang="en-GB" sz="20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GB" sz="2050" spc="-40" dirty="0">
                          <a:latin typeface="Calibri"/>
                          <a:cs typeface="Calibri"/>
                        </a:rPr>
                        <a:t>logic – tableau</a:t>
                      </a:r>
                    </a:p>
                    <a:p>
                      <a:pPr marL="0">
                        <a:lnSpc>
                          <a:spcPts val="2175"/>
                        </a:lnSpc>
                      </a:pPr>
                      <a:r>
                        <a:rPr lang="en-GB" sz="2050" spc="-40" dirty="0">
                          <a:latin typeface="Calibri"/>
                          <a:cs typeface="Calibri"/>
                        </a:rPr>
                        <a:t> “possible worlds” semantics for modal logics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50" spc="-70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1965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170"/>
                        </a:lnSpc>
                      </a:pPr>
                      <a:r>
                        <a:rPr sz="2050" spc="-60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Robinson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170"/>
                        </a:lnSpc>
                      </a:pPr>
                      <a:r>
                        <a:rPr sz="2050" spc="-10" dirty="0">
                          <a:latin typeface="Calibri"/>
                          <a:cs typeface="Calibri"/>
                        </a:rPr>
                        <a:t>practical</a:t>
                      </a:r>
                      <a:r>
                        <a:rPr sz="20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55" dirty="0">
                          <a:latin typeface="Calibri"/>
                          <a:cs typeface="Calibri"/>
                        </a:rPr>
                        <a:t>algorithm</a:t>
                      </a:r>
                      <a:r>
                        <a:rPr sz="20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9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20" dirty="0">
                          <a:latin typeface="Calibri"/>
                          <a:cs typeface="Calibri"/>
                        </a:rPr>
                        <a:t>FOL</a:t>
                      </a:r>
                      <a:r>
                        <a:rPr lang="en-GB" sz="2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GB" sz="2050" spc="-40" dirty="0">
                          <a:latin typeface="+mn-lt"/>
                          <a:cs typeface="Calibri"/>
                        </a:rPr>
                        <a:t>– </a:t>
                      </a:r>
                      <a:r>
                        <a:rPr sz="2050" spc="-20" dirty="0">
                          <a:latin typeface="Calibri"/>
                          <a:cs typeface="Calibri"/>
                        </a:rPr>
                        <a:t>resolution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Efficiency</a:t>
            </a:r>
            <a:r>
              <a:rPr spc="130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35" dirty="0"/>
              <a:t>forward</a:t>
            </a:r>
            <a:r>
              <a:rPr spc="160" dirty="0"/>
              <a:t> </a:t>
            </a:r>
            <a:r>
              <a:rPr spc="-2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69" y="1608802"/>
            <a:ext cx="7802245" cy="32807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Simple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observation: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match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rule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iteration</a:t>
            </a:r>
            <a:r>
              <a:rPr kumimoji="0" sz="205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remis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asn’t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added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iteratio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050" b="0" i="0" u="none" strike="noStrike" kern="1200" cap="none" spc="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050" b="0" i="1" u="none" strike="noStrike" kern="1200" cap="none" spc="-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4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−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1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853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3510" algn="l"/>
              </a:tabLst>
              <a:defRPr/>
            </a:pP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	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match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rule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whose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premise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contains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newly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added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literal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5565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Matching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itself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expensive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41959" marR="2059939" lvl="0" indent="-365760" algn="l" defTabSz="914400" rtl="0" eaLnBrk="1" fontAlgn="auto" latinLnBrk="0" hangingPunct="1">
              <a:lnSpc>
                <a:spcPct val="101499"/>
              </a:lnSpc>
              <a:spcBef>
                <a:spcPts val="15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Database</a:t>
            </a:r>
            <a:r>
              <a:rPr kumimoji="0" sz="2050" b="0" i="0" u="none" strike="noStrike" kern="1200" cap="none" spc="16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indexing</a:t>
            </a:r>
            <a:r>
              <a:rPr kumimoji="0" sz="2050" b="0" i="0" u="none" strike="noStrike" kern="1200" cap="none" spc="229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allows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-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</a:t>
            </a:r>
            <a:r>
              <a:rPr kumimoji="0" sz="2050" b="0" i="0" u="none" strike="noStrike" kern="1200" cap="none" spc="-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lang="en-GB" sz="2050" b="0" i="0" u="none" strike="noStrike" kern="1200" cap="none" spc="-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r>
              <a:rPr kumimoji="0" sz="2050" b="0" i="0" u="none" strike="noStrike" kern="1200" cap="none" spc="-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retrieval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known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facts </a:t>
            </a:r>
            <a:r>
              <a:rPr kumimoji="0" sz="2050" b="0" i="0" u="none" strike="noStrike" kern="1200" cap="none" spc="-4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e.g.,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query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Missile</a:t>
            </a:r>
            <a:r>
              <a:rPr kumimoji="0" sz="2050" b="0" i="0" u="none" strike="noStrike" kern="1200" cap="none" spc="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retrieves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Missile</a:t>
            </a:r>
            <a:r>
              <a:rPr kumimoji="0" sz="2050" b="0" i="0" u="none" strike="noStrike" kern="1200" cap="none" spc="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100" b="0" i="0" u="none" strike="noStrike" kern="1200" cap="none" spc="82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050" b="0" i="0" u="none" strike="noStrike" kern="1200" cap="none" spc="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200" marR="1263015" lvl="0" indent="-635" algn="l" defTabSz="914400" rtl="0" eaLnBrk="1" fontAlgn="auto" latinLnBrk="0" hangingPunct="1">
              <a:lnSpc>
                <a:spcPct val="16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Matching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conjunctive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premises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against</a:t>
            </a:r>
            <a:r>
              <a:rPr kumimoji="0" sz="2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known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facts</a:t>
            </a:r>
            <a:r>
              <a:rPr kumimoji="0" sz="2050" b="0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NP-hard </a:t>
            </a:r>
            <a:r>
              <a:rPr kumimoji="0" sz="2050" b="0" i="0" u="none" strike="noStrike" kern="1200" cap="none" spc="-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Forward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chaining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widely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deductive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databases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75" dirty="0"/>
              <a:t>Hard</a:t>
            </a:r>
            <a:r>
              <a:rPr spc="140" dirty="0"/>
              <a:t> </a:t>
            </a:r>
            <a:r>
              <a:rPr dirty="0"/>
              <a:t>matching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7567" y="2487891"/>
            <a:ext cx="2267585" cy="1237615"/>
            <a:chOff x="1007567" y="2487891"/>
            <a:chExt cx="2267585" cy="1237615"/>
          </a:xfrm>
        </p:grpSpPr>
        <p:sp>
          <p:nvSpPr>
            <p:cNvPr id="4" name="object 4"/>
            <p:cNvSpPr/>
            <p:nvPr/>
          </p:nvSpPr>
          <p:spPr>
            <a:xfrm>
              <a:off x="1191043" y="2495829"/>
              <a:ext cx="2076450" cy="1221740"/>
            </a:xfrm>
            <a:custGeom>
              <a:avLst/>
              <a:gdLst/>
              <a:ahLst/>
              <a:cxnLst/>
              <a:rect l="l" t="t" r="r" b="b"/>
              <a:pathLst>
                <a:path w="2076450" h="1221739">
                  <a:moveTo>
                    <a:pt x="1709623" y="1221155"/>
                  </a:moveTo>
                  <a:lnTo>
                    <a:pt x="2075967" y="793750"/>
                  </a:lnTo>
                </a:path>
                <a:path w="2076450" h="1221739">
                  <a:moveTo>
                    <a:pt x="2075967" y="793750"/>
                  </a:moveTo>
                  <a:lnTo>
                    <a:pt x="1831746" y="183172"/>
                  </a:lnTo>
                </a:path>
                <a:path w="2076450" h="1221739">
                  <a:moveTo>
                    <a:pt x="1831746" y="183172"/>
                  </a:moveTo>
                  <a:lnTo>
                    <a:pt x="915873" y="0"/>
                  </a:lnTo>
                </a:path>
                <a:path w="2076450" h="1221739">
                  <a:moveTo>
                    <a:pt x="915873" y="0"/>
                  </a:moveTo>
                  <a:lnTo>
                    <a:pt x="0" y="427405"/>
                  </a:lnTo>
                </a:path>
                <a:path w="2076450" h="1221739">
                  <a:moveTo>
                    <a:pt x="0" y="427405"/>
                  </a:moveTo>
                  <a:lnTo>
                    <a:pt x="976934" y="793750"/>
                  </a:lnTo>
                </a:path>
                <a:path w="2076450" h="1221739">
                  <a:moveTo>
                    <a:pt x="976934" y="793750"/>
                  </a:moveTo>
                  <a:lnTo>
                    <a:pt x="915873" y="0"/>
                  </a:lnTo>
                </a:path>
                <a:path w="2076450" h="1221739">
                  <a:moveTo>
                    <a:pt x="976934" y="793750"/>
                  </a:moveTo>
                  <a:lnTo>
                    <a:pt x="1831746" y="183172"/>
                  </a:lnTo>
                </a:path>
                <a:path w="2076450" h="1221739">
                  <a:moveTo>
                    <a:pt x="976934" y="793750"/>
                  </a:moveTo>
                  <a:lnTo>
                    <a:pt x="2075967" y="793750"/>
                  </a:lnTo>
                </a:path>
                <a:path w="2076450" h="1221739">
                  <a:moveTo>
                    <a:pt x="976934" y="793750"/>
                  </a:moveTo>
                  <a:lnTo>
                    <a:pt x="1709623" y="1221155"/>
                  </a:lnTo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15504" y="274960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175539"/>
                  </a:move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15504" y="274960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1078" y="175539"/>
                  </a:move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2342" y="2809627"/>
            <a:ext cx="2616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</a:t>
            </a:r>
            <a:endParaRPr kumimoji="0" sz="1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23440" y="2314257"/>
            <a:ext cx="367030" cy="367030"/>
            <a:chOff x="1923440" y="2314257"/>
            <a:chExt cx="367030" cy="367030"/>
          </a:xfrm>
        </p:grpSpPr>
        <p:sp>
          <p:nvSpPr>
            <p:cNvPr id="9" name="object 9"/>
            <p:cNvSpPr/>
            <p:nvPr/>
          </p:nvSpPr>
          <p:spPr>
            <a:xfrm>
              <a:off x="1931377" y="232219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175539"/>
                  </a:move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931377" y="232219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1078" y="175539"/>
                  </a:move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2624" y="2382221"/>
            <a:ext cx="22097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1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4489" y="3108007"/>
            <a:ext cx="367030" cy="367030"/>
            <a:chOff x="1984489" y="3108007"/>
            <a:chExt cx="367030" cy="367030"/>
          </a:xfrm>
        </p:grpSpPr>
        <p:sp>
          <p:nvSpPr>
            <p:cNvPr id="13" name="object 13"/>
            <p:cNvSpPr/>
            <p:nvPr/>
          </p:nvSpPr>
          <p:spPr>
            <a:xfrm>
              <a:off x="1992426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0" y="175552"/>
                  </a:move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992426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351091" y="175552"/>
                  </a:move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57577" y="3175971"/>
            <a:ext cx="22097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endParaRPr kumimoji="0" sz="1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39300" y="2497429"/>
            <a:ext cx="367030" cy="367030"/>
            <a:chOff x="2839300" y="2497429"/>
            <a:chExt cx="367030" cy="367030"/>
          </a:xfrm>
        </p:grpSpPr>
        <p:sp>
          <p:nvSpPr>
            <p:cNvPr id="17" name="object 17"/>
            <p:cNvSpPr/>
            <p:nvPr/>
          </p:nvSpPr>
          <p:spPr>
            <a:xfrm>
              <a:off x="2847238" y="2505367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175552"/>
                  </a:move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847238" y="2505367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1091" y="175552"/>
                  </a:move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55137" y="2565393"/>
            <a:ext cx="13970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</a:t>
            </a:r>
            <a:endParaRPr kumimoji="0" sz="1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83534" y="3108007"/>
            <a:ext cx="367030" cy="367030"/>
            <a:chOff x="3083534" y="3108007"/>
            <a:chExt cx="367030" cy="367030"/>
          </a:xfrm>
        </p:grpSpPr>
        <p:sp>
          <p:nvSpPr>
            <p:cNvPr id="21" name="object 21"/>
            <p:cNvSpPr/>
            <p:nvPr/>
          </p:nvSpPr>
          <p:spPr>
            <a:xfrm>
              <a:off x="3091471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4" h="351154">
                  <a:moveTo>
                    <a:pt x="0" y="175552"/>
                  </a:moveTo>
                  <a:lnTo>
                    <a:pt x="6271" y="222214"/>
                  </a:lnTo>
                  <a:lnTo>
                    <a:pt x="23968" y="264146"/>
                  </a:lnTo>
                  <a:lnTo>
                    <a:pt x="51417" y="299673"/>
                  </a:lnTo>
                  <a:lnTo>
                    <a:pt x="86945" y="327123"/>
                  </a:lnTo>
                  <a:lnTo>
                    <a:pt x="128877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7" y="6271"/>
                  </a:lnTo>
                  <a:lnTo>
                    <a:pt x="86945" y="23968"/>
                  </a:lnTo>
                  <a:lnTo>
                    <a:pt x="51417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091471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4" h="351154">
                  <a:moveTo>
                    <a:pt x="351078" y="175552"/>
                  </a:move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7" y="6271"/>
                  </a:lnTo>
                  <a:lnTo>
                    <a:pt x="86945" y="23968"/>
                  </a:lnTo>
                  <a:lnTo>
                    <a:pt x="51417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lnTo>
                    <a:pt x="6271" y="222214"/>
                  </a:lnTo>
                  <a:lnTo>
                    <a:pt x="23968" y="264146"/>
                  </a:lnTo>
                  <a:lnTo>
                    <a:pt x="51417" y="299673"/>
                  </a:lnTo>
                  <a:lnTo>
                    <a:pt x="86945" y="327123"/>
                  </a:lnTo>
                  <a:lnTo>
                    <a:pt x="128877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30676" y="3186257"/>
            <a:ext cx="28194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NSW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17495" y="3535718"/>
            <a:ext cx="366395" cy="366395"/>
            <a:chOff x="2717495" y="3535718"/>
            <a:chExt cx="366395" cy="366395"/>
          </a:xfrm>
        </p:grpSpPr>
        <p:sp>
          <p:nvSpPr>
            <p:cNvPr id="25" name="object 25"/>
            <p:cNvSpPr/>
            <p:nvPr/>
          </p:nvSpPr>
          <p:spPr>
            <a:xfrm>
              <a:off x="2725127" y="354335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0" y="175552"/>
                  </a:moveTo>
                  <a:lnTo>
                    <a:pt x="6270" y="222214"/>
                  </a:lnTo>
                  <a:lnTo>
                    <a:pt x="23965" y="264146"/>
                  </a:lnTo>
                  <a:lnTo>
                    <a:pt x="51412" y="299673"/>
                  </a:lnTo>
                  <a:lnTo>
                    <a:pt x="86939" y="327123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9"/>
                  </a:lnTo>
                  <a:lnTo>
                    <a:pt x="23965" y="86948"/>
                  </a:lnTo>
                  <a:lnTo>
                    <a:pt x="6270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725127" y="354335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351078" y="175552"/>
                  </a:move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9"/>
                  </a:lnTo>
                  <a:lnTo>
                    <a:pt x="23965" y="86948"/>
                  </a:lnTo>
                  <a:lnTo>
                    <a:pt x="6270" y="128884"/>
                  </a:lnTo>
                  <a:lnTo>
                    <a:pt x="0" y="175552"/>
                  </a:lnTo>
                  <a:lnTo>
                    <a:pt x="6270" y="222214"/>
                  </a:lnTo>
                  <a:lnTo>
                    <a:pt x="23965" y="264146"/>
                  </a:lnTo>
                  <a:lnTo>
                    <a:pt x="51412" y="299673"/>
                  </a:lnTo>
                  <a:lnTo>
                    <a:pt x="86939" y="327123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09926" y="3623240"/>
            <a:ext cx="3816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Vic</a:t>
            </a:r>
            <a:r>
              <a:rPr kumimoji="0" sz="1725" b="0" i="0" u="none" strike="noStrike" kern="1200" cap="none" spc="-120" normalizeH="0" baseline="724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7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toria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86189" y="4092879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351078" y="175539"/>
                </a:moveTo>
                <a:lnTo>
                  <a:pt x="344808" y="128872"/>
                </a:lnTo>
                <a:lnTo>
                  <a:pt x="327113" y="86939"/>
                </a:lnTo>
                <a:lnTo>
                  <a:pt x="299666" y="51412"/>
                </a:lnTo>
                <a:lnTo>
                  <a:pt x="264139" y="23965"/>
                </a:lnTo>
                <a:lnTo>
                  <a:pt x="222206" y="6270"/>
                </a:lnTo>
                <a:lnTo>
                  <a:pt x="175539" y="0"/>
                </a:lnTo>
                <a:lnTo>
                  <a:pt x="128872" y="6270"/>
                </a:lnTo>
                <a:lnTo>
                  <a:pt x="86939" y="23965"/>
                </a:lnTo>
                <a:lnTo>
                  <a:pt x="51412" y="51412"/>
                </a:lnTo>
                <a:lnTo>
                  <a:pt x="23965" y="86939"/>
                </a:lnTo>
                <a:lnTo>
                  <a:pt x="6270" y="128872"/>
                </a:lnTo>
                <a:lnTo>
                  <a:pt x="0" y="175539"/>
                </a:lnTo>
                <a:lnTo>
                  <a:pt x="6270" y="222206"/>
                </a:lnTo>
                <a:lnTo>
                  <a:pt x="23965" y="264139"/>
                </a:lnTo>
                <a:lnTo>
                  <a:pt x="51412" y="299666"/>
                </a:lnTo>
                <a:lnTo>
                  <a:pt x="86939" y="327113"/>
                </a:lnTo>
                <a:lnTo>
                  <a:pt x="128872" y="344808"/>
                </a:lnTo>
                <a:lnTo>
                  <a:pt x="175539" y="351078"/>
                </a:lnTo>
                <a:lnTo>
                  <a:pt x="222206" y="344808"/>
                </a:lnTo>
                <a:lnTo>
                  <a:pt x="264139" y="327113"/>
                </a:lnTo>
                <a:lnTo>
                  <a:pt x="299666" y="299666"/>
                </a:lnTo>
                <a:lnTo>
                  <a:pt x="327113" y="264139"/>
                </a:lnTo>
                <a:lnTo>
                  <a:pt x="344808" y="222206"/>
                </a:lnTo>
                <a:lnTo>
                  <a:pt x="351078" y="175539"/>
                </a:lnTo>
                <a:close/>
              </a:path>
            </a:pathLst>
          </a:custGeom>
          <a:ln w="152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12389" y="4152893"/>
            <a:ext cx="1149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70934" y="1570133"/>
            <a:ext cx="3320415" cy="7600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1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a,</a:t>
            </a:r>
            <a:r>
              <a:rPr kumimoji="0" sz="2050" b="0" i="1" u="none" strike="noStrike" kern="1200" cap="none" spc="-2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nt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1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a,</a:t>
            </a:r>
            <a:r>
              <a:rPr kumimoji="0" sz="2050" b="0" i="1" u="none" strike="noStrike" kern="1200" cap="none" spc="-2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1" u="none" strike="noStrike" kern="1200" cap="none" spc="-1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  <a:p>
            <a:pPr marL="744220" marR="0" lvl="0" indent="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nt,</a:t>
            </a:r>
            <a:r>
              <a:rPr kumimoji="0" sz="2050" b="0" i="1" u="none" strike="noStrike" kern="1200" cap="none" spc="-2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q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nt,</a:t>
            </a:r>
            <a:r>
              <a:rPr kumimoji="0" sz="2050" b="0" i="1" u="none" strike="noStrike" kern="1200" cap="none" spc="-2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1" u="none" strike="noStrike" kern="1200" cap="none" spc="-1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2453" y="2304700"/>
            <a:ext cx="3329304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73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62380" algn="l"/>
                <a:tab pos="1655445" algn="l"/>
              </a:tabLst>
              <a:defRPr/>
            </a:pP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q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ns</a:t>
            </a:r>
            <a:r>
              <a:rPr kumimoji="0" sz="2050" b="0" i="1" u="none" strike="noStrike" kern="1200" cap="none" spc="-2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q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1" u="none" strike="noStrike" kern="1200" cap="none" spc="-1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ns</a:t>
            </a:r>
            <a:r>
              <a:rPr kumimoji="0" sz="2050" b="0" i="1" u="none" strike="noStrike" kern="1200" cap="none" spc="-2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ns</a:t>
            </a:r>
            <a:r>
              <a:rPr kumimoji="0" sz="2050" b="0" i="1" u="none" strike="noStrike" kern="1200" cap="none" spc="-2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w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1" u="none" strike="noStrike" kern="1200" cap="none" spc="-1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  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Diff</a:t>
            </a: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v,</a:t>
            </a:r>
            <a:r>
              <a:rPr kumimoji="0" sz="2050" b="0" i="1" u="none" strike="noStrike" kern="1200" cap="none" spc="-2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sa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	</a:t>
            </a: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	</a:t>
            </a:r>
            <a:r>
              <a:rPr kumimoji="0" sz="2050" b="0" i="1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Colorable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70937" y="3455322"/>
            <a:ext cx="192087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76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-2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ed</a:t>
            </a:r>
            <a:r>
              <a:rPr kumimoji="0" sz="2050" b="0" i="1" u="none" strike="noStrike" kern="1200" cap="none" spc="-1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  <a:r>
              <a:rPr kumimoji="0" sz="2050" b="0" i="1" u="none" strike="noStrike" kern="1200" cap="none" spc="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1" u="none" strike="noStrike" kern="1200" cap="none" spc="-1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u</a:t>
            </a:r>
            <a:r>
              <a:rPr kumimoji="0" sz="2050" b="0" i="1" u="none" strike="noStrike" kern="1200" cap="none" spc="-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sz="2050" b="0" i="1" u="none" strike="noStrike" kern="1200" cap="none" spc="1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-1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een</a:t>
            </a:r>
            <a:r>
              <a:rPr kumimoji="0" sz="2050" b="0" i="1" u="none" strike="noStrike" kern="1200" cap="none" spc="-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-20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2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d</a:t>
            </a:r>
            <a:r>
              <a:rPr kumimoji="0" sz="2050" b="0" i="0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  <a:r>
              <a:rPr kumimoji="0" sz="2050" b="0" i="1" u="none" strike="noStrike" kern="1200" cap="none" spc="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1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ue,</a:t>
            </a:r>
            <a:r>
              <a:rPr kumimoji="0" sz="2050" b="0" i="1" u="none" strike="noStrike" kern="1200" cap="none" spc="-2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-20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2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d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53365" y="3455322"/>
            <a:ext cx="2188845" cy="11277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-2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ed</a:t>
            </a:r>
            <a:r>
              <a:rPr kumimoji="0" sz="2050" b="0" i="1" u="none" strike="noStrike" kern="1200" cap="none" spc="-1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sz="2050" b="0" i="1" u="none" strike="noStrike" kern="1200" cap="none" spc="1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-1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ee</a:t>
            </a:r>
            <a:r>
              <a:rPr kumimoji="0" sz="2050" b="0" i="1" u="none" strike="noStrike" kern="1200" cap="none" spc="-1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2085" marR="0" lvl="0" indent="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sz="2050" b="0" i="1" u="none" strike="noStrike" kern="1200" cap="none" spc="1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-1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een</a:t>
            </a:r>
            <a:r>
              <a:rPr kumimoji="0" sz="2050" b="0" i="1" u="none" strike="noStrike" kern="1200" cap="none" spc="-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  <a:r>
              <a:rPr kumimoji="0" sz="2050" b="0" i="1" u="none" strike="noStrike" kern="1200" cap="none" spc="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1" u="none" strike="noStrike" kern="1200" cap="none" spc="-1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u</a:t>
            </a:r>
            <a:r>
              <a:rPr kumimoji="0" sz="2050" b="0" i="1" u="none" strike="noStrike" kern="1200" cap="none" spc="-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  <a:r>
              <a:rPr kumimoji="0" sz="2050" b="0" i="1" u="none" strike="noStrike" kern="1200" cap="none" spc="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1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ue,</a:t>
            </a:r>
            <a:r>
              <a:rPr kumimoji="0" sz="2050" b="0" i="1" u="none" strike="noStrike" kern="1200" cap="none" spc="-2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sz="2050" b="0" i="1" u="none" strike="noStrike" kern="1200" cap="none" spc="1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</a:t>
            </a:r>
            <a:r>
              <a:rPr kumimoji="0" sz="2050" b="0" i="1" u="none" strike="noStrike" kern="1200" cap="none" spc="-1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ee</a:t>
            </a:r>
            <a:r>
              <a:rPr kumimoji="0" sz="2050" b="0" i="1" u="none" strike="noStrike" kern="1200" cap="none" spc="-1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6567" y="4710143"/>
            <a:ext cx="6741795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Colorable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  <a:r>
              <a:rPr kumimoji="0" sz="2050" b="0" i="0" u="none" strike="noStrike" kern="1200" cap="none" spc="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inferred</a:t>
            </a:r>
            <a:r>
              <a:rPr kumimoji="0" sz="205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iff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CSP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has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solution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CSPs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include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3SAT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special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case,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hence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matching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NP-hard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Backward</a:t>
            </a:r>
            <a:r>
              <a:rPr spc="13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3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4837" y="1701190"/>
            <a:ext cx="7774305" cy="4064635"/>
            <a:chOff x="554837" y="1701190"/>
            <a:chExt cx="7774305" cy="4064635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3382"/>
              <a:ext cx="0" cy="4040504"/>
            </a:xfrm>
            <a:custGeom>
              <a:avLst/>
              <a:gdLst/>
              <a:ahLst/>
              <a:cxnLst/>
              <a:rect l="l" t="t" r="r" b="b"/>
              <a:pathLst>
                <a:path h="4040504">
                  <a:moveTo>
                    <a:pt x="0" y="404012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54837" y="1713382"/>
              <a:ext cx="7772400" cy="4045585"/>
            </a:xfrm>
            <a:custGeom>
              <a:avLst/>
              <a:gdLst/>
              <a:ahLst/>
              <a:cxnLst/>
              <a:rect l="l" t="t" r="r" b="b"/>
              <a:pathLst>
                <a:path w="7772400" h="4045585">
                  <a:moveTo>
                    <a:pt x="7767066" y="4040123"/>
                  </a:moveTo>
                  <a:lnTo>
                    <a:pt x="7767066" y="0"/>
                  </a:lnTo>
                </a:path>
                <a:path w="7772400" h="4045585">
                  <a:moveTo>
                    <a:pt x="0" y="4045458"/>
                  </a:moveTo>
                  <a:lnTo>
                    <a:pt x="7772400" y="404545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9958" y="1771689"/>
            <a:ext cx="7214870" cy="3735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function</a:t>
            </a:r>
            <a:r>
              <a:rPr kumimoji="0" sz="1700" b="0" i="0" u="none" strike="noStrike" kern="1200" cap="none" spc="15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90" normalizeH="0" baseline="0" noProof="0" dirty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FOL-BC-Ask</a:t>
            </a:r>
            <a:r>
              <a:rPr kumimoji="0" sz="17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9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KB</a:t>
            </a:r>
            <a:r>
              <a:rPr kumimoji="0" sz="1700" b="0" i="0" u="none" strike="noStrike" kern="1200" cap="none" spc="9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-24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-1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goals</a:t>
            </a:r>
            <a:r>
              <a:rPr kumimoji="0" sz="1700" b="0" i="0" u="none" strike="noStrike" kern="1200" cap="none" spc="-1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-24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-5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7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returns</a:t>
            </a:r>
            <a:r>
              <a:rPr kumimoji="0" sz="1700" b="0" i="0" u="none" strike="noStrike" kern="1200" cap="none" spc="11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set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of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substitutions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310515" marR="0" lvl="0" indent="0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inputs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:</a:t>
            </a:r>
            <a:r>
              <a:rPr kumimoji="0" sz="170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12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KB</a:t>
            </a:r>
            <a:r>
              <a:rPr kumimoji="0" sz="17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a</a:t>
            </a: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knowledge</a:t>
            </a: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base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11303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-1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goals</a:t>
            </a:r>
            <a:r>
              <a:rPr kumimoji="0" sz="1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</a:t>
            </a: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list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of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conjuncts</a:t>
            </a:r>
            <a:r>
              <a:rPr kumimoji="0" sz="17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forming</a:t>
            </a:r>
            <a:r>
              <a:rPr kumimoji="0" sz="17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query</a:t>
            </a: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700" b="0" i="1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already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applied)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1130300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-5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7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the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current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substitution,</a:t>
            </a:r>
            <a:r>
              <a:rPr kumimoji="0" sz="17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initially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the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empty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substitution</a:t>
            </a:r>
            <a:r>
              <a:rPr kumimoji="0" sz="17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17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  <a:p>
            <a:pPr marL="310515" marR="0" lvl="0" indent="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local</a:t>
            </a:r>
            <a:r>
              <a:rPr kumimoji="0" sz="1700" b="0" i="0" u="none" strike="noStrike" kern="1200" cap="none" spc="23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6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variables</a:t>
            </a:r>
            <a:r>
              <a:rPr kumimoji="0" sz="17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:</a:t>
            </a:r>
            <a:r>
              <a:rPr kumimoji="0" sz="17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answers</a:t>
            </a:r>
            <a:r>
              <a:rPr kumimoji="0" sz="17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set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of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substitutions,</a:t>
            </a:r>
            <a:r>
              <a:rPr kumimoji="0" sz="17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initially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empty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310515" marR="0" lvl="0" indent="0" algn="l" defTabSz="914400" rtl="0" eaLnBrk="1" fontAlgn="auto" latinLnBrk="0" hangingPunct="1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if</a:t>
            </a:r>
            <a:r>
              <a:rPr kumimoji="0" sz="1700" b="0" i="0" u="none" strike="noStrike" kern="1200" cap="none" spc="12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1" u="none" strike="noStrike" kern="1200" cap="none" spc="-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goals</a:t>
            </a:r>
            <a:r>
              <a:rPr kumimoji="0" sz="1700" b="0" i="1" u="none" strike="noStrike" kern="1200" cap="none" spc="9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is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empty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then</a:t>
            </a:r>
            <a:r>
              <a:rPr kumimoji="0" sz="1700" b="0" i="0" u="none" strike="noStrike" kern="1200" cap="none" spc="22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return</a:t>
            </a:r>
            <a:r>
              <a:rPr kumimoji="0" sz="1700" b="0" i="0" u="none" strike="noStrike" kern="1200" cap="none" spc="10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1700" b="0" i="1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  <a:p>
            <a:pPr marL="310515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-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</a:t>
            </a:r>
            <a:r>
              <a:rPr kumimoji="0" sz="1700" b="0" i="1" u="none" strike="noStrike" kern="1200" cap="none" spc="-26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-142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7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←</a:t>
            </a:r>
            <a:r>
              <a:rPr kumimoji="0" sz="17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Subs</a:t>
            </a:r>
            <a:r>
              <a:rPr kumimoji="0" sz="17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t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Firs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t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-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0" sz="1700" b="0" i="1" u="none" strike="noStrike" kern="1200" cap="none" spc="-12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1700" b="0" i="1" u="none" strike="noStrike" kern="1200" cap="none" spc="-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</a:t>
            </a:r>
            <a:r>
              <a:rPr kumimoji="0" sz="1700" b="0" i="1" u="none" strike="noStrike" kern="1200" cap="none" spc="-1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))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310515" marR="0" lvl="0" indent="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</a:t>
            </a:r>
            <a:r>
              <a:rPr kumimoji="0" sz="1700" b="0" i="0" u="none" strike="noStrike" kern="1200" cap="none" spc="22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6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each</a:t>
            </a:r>
            <a:r>
              <a:rPr kumimoji="0" sz="1700" b="0" i="0" u="none" strike="noStrike" kern="1200" cap="none" spc="11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sentence</a:t>
            </a:r>
            <a:r>
              <a:rPr kumimoji="0" sz="17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4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1700" b="0" i="1" u="none" strike="noStrike" kern="1200" cap="none" spc="10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5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</a:t>
            </a:r>
            <a:r>
              <a:rPr kumimoji="0" sz="1700" b="0" i="0" u="none" strike="noStrike" kern="1200" cap="none" spc="114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1" u="none" strike="noStrike" kern="1200" cap="none" spc="15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KB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33475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>
                <a:tab pos="6019165" algn="l"/>
                <a:tab pos="6368415" algn="l"/>
              </a:tabLst>
              <a:defRPr/>
            </a:pPr>
            <a:r>
              <a:rPr kumimoji="0" sz="17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where</a:t>
            </a:r>
            <a:r>
              <a:rPr kumimoji="0" sz="17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Standardize-Apart</a:t>
            </a: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9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=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7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1" u="none" strike="noStrike" kern="1200" cap="none" spc="5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82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 </a:t>
            </a:r>
            <a:r>
              <a:rPr kumimoji="0" sz="1800" b="0" i="0" u="none" strike="noStrike" kern="1200" cap="none" spc="494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1700" b="0" i="0" u="none" strike="noStrike" kern="1200" cap="none" spc="5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1700" b="0" i="0" u="none" strike="noStrike" kern="1200" cap="none" spc="5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1" u="none" strike="noStrike" kern="1200" cap="none" spc="5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1" u="none" strike="noStrike" kern="1200" cap="none" spc="75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	</a:t>
            </a:r>
            <a:r>
              <a:rPr kumimoji="0" sz="17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	</a:t>
            </a:r>
            <a:r>
              <a:rPr kumimoji="0" sz="1700" b="0" i="1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q</a:t>
            </a:r>
            <a:r>
              <a:rPr kumimoji="0" sz="17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33475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and</a:t>
            </a:r>
            <a:r>
              <a:rPr kumimoji="0" sz="17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-142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7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←</a:t>
            </a:r>
            <a:r>
              <a:rPr kumimoji="0" sz="17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Unif</a:t>
            </a:r>
            <a:r>
              <a:rPr kumimoji="0" sz="17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y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-7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-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</a:t>
            </a:r>
            <a:r>
              <a:rPr kumimoji="0" sz="1700" b="0" i="1" u="none" strike="noStrike" kern="1200" cap="none" spc="-254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52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succeeds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721995" marR="0" lvl="0" indent="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2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</a:t>
            </a:r>
            <a:r>
              <a:rPr kumimoji="0" sz="1700" b="0" i="1" u="none" strike="noStrike" kern="1200" cap="none" spc="15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700" b="0" i="0" u="sng" strike="noStrike" kern="1200" cap="none" spc="9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>
                  <a:solidFill>
                    <a:srgbClr val="004A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1" u="none" strike="noStrike" kern="1200" cap="none" spc="-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0" sz="1700" b="0" i="1" u="none" strike="noStrike" kern="1200" cap="none" spc="-12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1700" b="0" i="1" u="none" strike="noStrike" kern="1200" cap="none" spc="-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als</a:t>
            </a:r>
            <a:r>
              <a:rPr kumimoji="0" sz="1700" b="0" i="1" u="none" strike="noStrike" kern="1200" cap="none" spc="-14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←</a:t>
            </a:r>
            <a:r>
              <a:rPr kumimoji="0" sz="17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</a:t>
            </a:r>
            <a:r>
              <a:rPr kumimoji="0" sz="17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0" i="1" u="none" strike="noStrike" kern="1200" cap="none" spc="114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0" u="none" strike="noStrike" kern="1200" cap="none" spc="52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.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1700" b="0" i="1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1700" b="0" i="1" u="none" strike="noStrike" kern="1200" cap="none" spc="114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1800" b="0" i="1" u="none" strike="noStrike" kern="1200" cap="none" spc="67" normalizeH="0" baseline="-115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</a:t>
            </a:r>
            <a:r>
              <a:rPr kumimoji="0" sz="17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|</a:t>
            </a:r>
            <a:r>
              <a:rPr kumimoji="0" sz="17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Res</a:t>
            </a:r>
            <a:r>
              <a:rPr kumimoji="0" sz="17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t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-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0" sz="1700" b="0" i="1" u="none" strike="noStrike" kern="1200" cap="none" spc="-12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1700" b="0" i="1" u="none" strike="noStrike" kern="1200" cap="none" spc="-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</a:t>
            </a:r>
            <a:r>
              <a:rPr kumimoji="0" sz="1700" b="0" i="1" u="none" strike="noStrike" kern="1200" cap="none" spc="-1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</a:t>
            </a:r>
            <a:r>
              <a:rPr kumimoji="0" sz="17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]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21995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answers</a:t>
            </a:r>
            <a:r>
              <a:rPr kumimoji="0" sz="1700" b="0" i="1" u="none" strike="noStrike" kern="1200" cap="none" spc="-16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←</a:t>
            </a:r>
            <a:r>
              <a:rPr kumimoji="0" sz="17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F</a:t>
            </a:r>
            <a:r>
              <a:rPr kumimoji="0" sz="17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OL-BC-As</a:t>
            </a:r>
            <a:r>
              <a:rPr kumimoji="0" sz="17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k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15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KB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2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</a:t>
            </a:r>
            <a:r>
              <a:rPr kumimoji="0" sz="1700" b="0" i="1" u="none" strike="noStrike" kern="1200" cap="none" spc="16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1700" b="0" i="0" u="sng" strike="noStrike" kern="1200" cap="none" spc="8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>
                  <a:solidFill>
                    <a:srgbClr val="004A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700" b="0" i="1" u="none" strike="noStrike" kern="1200" cap="none" spc="-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0" sz="1700" b="0" i="1" u="none" strike="noStrike" kern="1200" cap="none" spc="-12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1700" b="0" i="1" u="none" strike="noStrike" kern="1200" cap="none" spc="-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</a:t>
            </a:r>
            <a:r>
              <a:rPr kumimoji="0" sz="1700" b="0" i="1" u="none" strike="noStrike" kern="1200" cap="none" spc="-1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Compos</a:t>
            </a:r>
            <a:r>
              <a:rPr kumimoji="0" sz="17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e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(</a:t>
            </a:r>
            <a:r>
              <a:rPr kumimoji="0" sz="1700" b="0" i="1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800" b="0" i="0" u="none" strike="noStrike" kern="1200" cap="none" spc="89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,</a:t>
            </a:r>
            <a:r>
              <a:rPr kumimoji="0" sz="17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sz="1700" b="0" i="1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17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) </a:t>
            </a:r>
            <a:r>
              <a:rPr kumimoji="0" sz="1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∪</a:t>
            </a:r>
            <a:r>
              <a:rPr kumimoji="0" sz="170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answers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0515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9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return</a:t>
            </a:r>
            <a:r>
              <a:rPr kumimoji="0" sz="1700" b="0" i="0" u="none" strike="noStrike" kern="1200" cap="none" spc="8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00" b="0" i="1" u="none" strike="noStrike" kern="1200" cap="none" spc="3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answers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Criminal(West)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Criminal(West)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9969" y="2405722"/>
            <a:ext cx="6310630" cy="1230630"/>
            <a:chOff x="1079969" y="2405722"/>
            <a:chExt cx="6310630" cy="1230630"/>
          </a:xfrm>
        </p:grpSpPr>
        <p:sp>
          <p:nvSpPr>
            <p:cNvPr id="6" name="object 6"/>
            <p:cNvSpPr/>
            <p:nvPr/>
          </p:nvSpPr>
          <p:spPr>
            <a:xfrm>
              <a:off x="1087272" y="2413025"/>
              <a:ext cx="6296025" cy="918210"/>
            </a:xfrm>
            <a:custGeom>
              <a:avLst/>
              <a:gdLst/>
              <a:ahLst/>
              <a:cxnLst/>
              <a:rect l="l" t="t" r="r" b="b"/>
              <a:pathLst>
                <a:path w="6296025" h="918210">
                  <a:moveTo>
                    <a:pt x="0" y="918108"/>
                  </a:moveTo>
                  <a:lnTo>
                    <a:pt x="3016656" y="0"/>
                  </a:lnTo>
                </a:path>
                <a:path w="6296025" h="918210">
                  <a:moveTo>
                    <a:pt x="3016656" y="0"/>
                  </a:moveTo>
                  <a:lnTo>
                    <a:pt x="6295618" y="918108"/>
                  </a:lnTo>
                </a:path>
                <a:path w="6296025" h="918210">
                  <a:moveTo>
                    <a:pt x="3016656" y="0"/>
                  </a:moveTo>
                  <a:lnTo>
                    <a:pt x="1690497" y="918108"/>
                  </a:lnTo>
                </a:path>
                <a:path w="6296025" h="918210">
                  <a:moveTo>
                    <a:pt x="3016656" y="0"/>
                  </a:moveTo>
                  <a:lnTo>
                    <a:pt x="3614153" y="918108"/>
                  </a:lnTo>
                </a:path>
                <a:path w="6296025" h="918210">
                  <a:moveTo>
                    <a:pt x="2422779" y="182181"/>
                  </a:moveTo>
                  <a:lnTo>
                    <a:pt x="2424354" y="182599"/>
                  </a:lnTo>
                  <a:lnTo>
                    <a:pt x="2435379" y="185521"/>
                  </a:lnTo>
                  <a:lnTo>
                    <a:pt x="2465303" y="193454"/>
                  </a:lnTo>
                  <a:lnTo>
                    <a:pt x="2523578" y="208902"/>
                  </a:lnTo>
                  <a:lnTo>
                    <a:pt x="2595372" y="227493"/>
                  </a:lnTo>
                  <a:lnTo>
                    <a:pt x="2638874" y="237982"/>
                  </a:lnTo>
                  <a:lnTo>
                    <a:pt x="2686665" y="248619"/>
                  </a:lnTo>
                  <a:lnTo>
                    <a:pt x="2738156" y="258921"/>
                  </a:lnTo>
                  <a:lnTo>
                    <a:pt x="2792762" y="268403"/>
                  </a:lnTo>
                  <a:lnTo>
                    <a:pt x="2849896" y="276580"/>
                  </a:lnTo>
                  <a:lnTo>
                    <a:pt x="2908972" y="282969"/>
                  </a:lnTo>
                  <a:lnTo>
                    <a:pt x="2969402" y="287084"/>
                  </a:lnTo>
                  <a:lnTo>
                    <a:pt x="3030601" y="288442"/>
                  </a:lnTo>
                  <a:lnTo>
                    <a:pt x="3091975" y="286719"/>
                  </a:lnTo>
                  <a:lnTo>
                    <a:pt x="3152891" y="282242"/>
                  </a:lnTo>
                  <a:lnTo>
                    <a:pt x="3212706" y="275500"/>
                  </a:lnTo>
                  <a:lnTo>
                    <a:pt x="3270780" y="266980"/>
                  </a:lnTo>
                  <a:lnTo>
                    <a:pt x="3326471" y="257170"/>
                  </a:lnTo>
                  <a:lnTo>
                    <a:pt x="3379138" y="246559"/>
                  </a:lnTo>
                  <a:lnTo>
                    <a:pt x="3428140" y="235635"/>
                  </a:lnTo>
                  <a:lnTo>
                    <a:pt x="3472835" y="224886"/>
                  </a:lnTo>
                  <a:lnTo>
                    <a:pt x="3512583" y="214800"/>
                  </a:lnTo>
                  <a:lnTo>
                    <a:pt x="3606764" y="190066"/>
                  </a:lnTo>
                  <a:lnTo>
                    <a:pt x="3648942" y="178963"/>
                  </a:lnTo>
                  <a:lnTo>
                    <a:pt x="3650564" y="178536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221181" y="3326567"/>
              <a:ext cx="1153160" cy="309880"/>
            </a:xfrm>
            <a:custGeom>
              <a:avLst/>
              <a:gdLst/>
              <a:ahLst/>
              <a:cxnLst/>
              <a:rect l="l" t="t" r="r" b="b"/>
              <a:pathLst>
                <a:path w="1153160" h="309879">
                  <a:moveTo>
                    <a:pt x="0" y="0"/>
                  </a:moveTo>
                  <a:lnTo>
                    <a:pt x="0" y="309251"/>
                  </a:lnTo>
                  <a:lnTo>
                    <a:pt x="1152662" y="309251"/>
                  </a:lnTo>
                  <a:lnTo>
                    <a:pt x="1152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1181" y="3326568"/>
            <a:ext cx="115316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4033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Weapon(y)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American(x)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7545" y="3326568"/>
            <a:ext cx="1279525" cy="309880"/>
          </a:xfrm>
          <a:custGeom>
            <a:avLst/>
            <a:gdLst/>
            <a:ahLst/>
            <a:cxnLst/>
            <a:rect l="l" t="t" r="r" b="b"/>
            <a:pathLst>
              <a:path w="1279525" h="309879">
                <a:moveTo>
                  <a:pt x="0" y="0"/>
                </a:moveTo>
                <a:lnTo>
                  <a:pt x="0" y="309251"/>
                </a:lnTo>
                <a:lnTo>
                  <a:pt x="1279169" y="309251"/>
                </a:lnTo>
                <a:lnTo>
                  <a:pt x="1279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Sells(x,y,z)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7532" y="1752814"/>
            <a:ext cx="70739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{x/West}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Criminal(West)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9969" y="2405722"/>
            <a:ext cx="6310630" cy="1230630"/>
            <a:chOff x="1079969" y="2405722"/>
            <a:chExt cx="6310630" cy="1230630"/>
          </a:xfrm>
        </p:grpSpPr>
        <p:sp>
          <p:nvSpPr>
            <p:cNvPr id="6" name="object 6"/>
            <p:cNvSpPr/>
            <p:nvPr/>
          </p:nvSpPr>
          <p:spPr>
            <a:xfrm>
              <a:off x="1087272" y="2413025"/>
              <a:ext cx="6296025" cy="918210"/>
            </a:xfrm>
            <a:custGeom>
              <a:avLst/>
              <a:gdLst/>
              <a:ahLst/>
              <a:cxnLst/>
              <a:rect l="l" t="t" r="r" b="b"/>
              <a:pathLst>
                <a:path w="6296025" h="918210">
                  <a:moveTo>
                    <a:pt x="0" y="918108"/>
                  </a:moveTo>
                  <a:lnTo>
                    <a:pt x="3016656" y="0"/>
                  </a:lnTo>
                </a:path>
                <a:path w="6296025" h="918210">
                  <a:moveTo>
                    <a:pt x="3016656" y="0"/>
                  </a:moveTo>
                  <a:lnTo>
                    <a:pt x="6295618" y="918108"/>
                  </a:lnTo>
                </a:path>
                <a:path w="6296025" h="918210">
                  <a:moveTo>
                    <a:pt x="3016656" y="0"/>
                  </a:moveTo>
                  <a:lnTo>
                    <a:pt x="1690497" y="918108"/>
                  </a:lnTo>
                </a:path>
                <a:path w="6296025" h="918210">
                  <a:moveTo>
                    <a:pt x="3016656" y="0"/>
                  </a:moveTo>
                  <a:lnTo>
                    <a:pt x="3614153" y="918108"/>
                  </a:lnTo>
                </a:path>
                <a:path w="6296025" h="918210">
                  <a:moveTo>
                    <a:pt x="2422779" y="182181"/>
                  </a:moveTo>
                  <a:lnTo>
                    <a:pt x="2424354" y="182599"/>
                  </a:lnTo>
                  <a:lnTo>
                    <a:pt x="2435379" y="185521"/>
                  </a:lnTo>
                  <a:lnTo>
                    <a:pt x="2465303" y="193454"/>
                  </a:lnTo>
                  <a:lnTo>
                    <a:pt x="2523578" y="208902"/>
                  </a:lnTo>
                  <a:lnTo>
                    <a:pt x="2595372" y="227493"/>
                  </a:lnTo>
                  <a:lnTo>
                    <a:pt x="2638874" y="237982"/>
                  </a:lnTo>
                  <a:lnTo>
                    <a:pt x="2686665" y="248619"/>
                  </a:lnTo>
                  <a:lnTo>
                    <a:pt x="2738156" y="258921"/>
                  </a:lnTo>
                  <a:lnTo>
                    <a:pt x="2792762" y="268403"/>
                  </a:lnTo>
                  <a:lnTo>
                    <a:pt x="2849896" y="276580"/>
                  </a:lnTo>
                  <a:lnTo>
                    <a:pt x="2908972" y="282969"/>
                  </a:lnTo>
                  <a:lnTo>
                    <a:pt x="2969402" y="287084"/>
                  </a:lnTo>
                  <a:lnTo>
                    <a:pt x="3030601" y="288442"/>
                  </a:lnTo>
                  <a:lnTo>
                    <a:pt x="3091975" y="286719"/>
                  </a:lnTo>
                  <a:lnTo>
                    <a:pt x="3152891" y="282242"/>
                  </a:lnTo>
                  <a:lnTo>
                    <a:pt x="3212706" y="275500"/>
                  </a:lnTo>
                  <a:lnTo>
                    <a:pt x="3270780" y="266980"/>
                  </a:lnTo>
                  <a:lnTo>
                    <a:pt x="3326471" y="257170"/>
                  </a:lnTo>
                  <a:lnTo>
                    <a:pt x="3379138" y="246559"/>
                  </a:lnTo>
                  <a:lnTo>
                    <a:pt x="3428140" y="235635"/>
                  </a:lnTo>
                  <a:lnTo>
                    <a:pt x="3472835" y="224886"/>
                  </a:lnTo>
                  <a:lnTo>
                    <a:pt x="3512583" y="214800"/>
                  </a:lnTo>
                  <a:lnTo>
                    <a:pt x="3606764" y="190066"/>
                  </a:lnTo>
                  <a:lnTo>
                    <a:pt x="3648942" y="178963"/>
                  </a:lnTo>
                  <a:lnTo>
                    <a:pt x="3650564" y="178536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221181" y="3326567"/>
              <a:ext cx="1153160" cy="309880"/>
            </a:xfrm>
            <a:custGeom>
              <a:avLst/>
              <a:gdLst/>
              <a:ahLst/>
              <a:cxnLst/>
              <a:rect l="l" t="t" r="r" b="b"/>
              <a:pathLst>
                <a:path w="1153160" h="309879">
                  <a:moveTo>
                    <a:pt x="0" y="0"/>
                  </a:moveTo>
                  <a:lnTo>
                    <a:pt x="0" y="309251"/>
                  </a:lnTo>
                  <a:lnTo>
                    <a:pt x="1152662" y="309251"/>
                  </a:lnTo>
                  <a:lnTo>
                    <a:pt x="1152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1181" y="3326568"/>
            <a:ext cx="115316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4033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Weapon(y)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452" y="3326574"/>
            <a:ext cx="7561580" cy="309245"/>
          </a:xfrm>
          <a:custGeom>
            <a:avLst/>
            <a:gdLst/>
            <a:ahLst/>
            <a:cxnLst/>
            <a:rect l="l" t="t" r="r" b="b"/>
            <a:pathLst>
              <a:path w="7561580" h="309245">
                <a:moveTo>
                  <a:pt x="1447292" y="0"/>
                </a:moveTo>
                <a:lnTo>
                  <a:pt x="0" y="0"/>
                </a:lnTo>
                <a:lnTo>
                  <a:pt x="0" y="309245"/>
                </a:lnTo>
                <a:lnTo>
                  <a:pt x="1447292" y="309245"/>
                </a:lnTo>
                <a:lnTo>
                  <a:pt x="1447292" y="0"/>
                </a:lnTo>
                <a:close/>
              </a:path>
              <a:path w="7561580" h="309245">
                <a:moveTo>
                  <a:pt x="7561262" y="0"/>
                </a:moveTo>
                <a:lnTo>
                  <a:pt x="6282093" y="0"/>
                </a:lnTo>
                <a:lnTo>
                  <a:pt x="6282093" y="309245"/>
                </a:lnTo>
                <a:lnTo>
                  <a:pt x="7561262" y="309245"/>
                </a:lnTo>
                <a:lnTo>
                  <a:pt x="7561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Sells(x,y,z)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7549" y="1752814"/>
            <a:ext cx="70739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{x/West}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6745" y="3358115"/>
            <a:ext cx="112649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8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Hostile(Nono)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Criminal(West)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013936" y="3358128"/>
            <a:ext cx="132270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8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Sells(West,M1,z)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3873" y="3331898"/>
            <a:ext cx="1591945" cy="299085"/>
          </a:xfrm>
          <a:custGeom>
            <a:avLst/>
            <a:gdLst/>
            <a:ahLst/>
            <a:cxnLst/>
            <a:rect l="l" t="t" r="r" b="b"/>
            <a:pathLst>
              <a:path w="1591945" h="299085">
                <a:moveTo>
                  <a:pt x="0" y="0"/>
                </a:moveTo>
                <a:lnTo>
                  <a:pt x="0" y="298587"/>
                </a:lnTo>
                <a:lnTo>
                  <a:pt x="1591741" y="298587"/>
                </a:lnTo>
                <a:lnTo>
                  <a:pt x="15917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Sells(x,y,z)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27545" y="3326568"/>
            <a:ext cx="1279525" cy="309880"/>
          </a:xfrm>
          <a:custGeom>
            <a:avLst/>
            <a:gdLst/>
            <a:ahLst/>
            <a:cxnLst/>
            <a:rect l="l" t="t" r="r" b="b"/>
            <a:pathLst>
              <a:path w="1279525" h="309879">
                <a:moveTo>
                  <a:pt x="0" y="0"/>
                </a:moveTo>
                <a:lnTo>
                  <a:pt x="0" y="309251"/>
                </a:lnTo>
                <a:lnTo>
                  <a:pt x="1279169" y="309251"/>
                </a:lnTo>
                <a:lnTo>
                  <a:pt x="1279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7549" y="1752814"/>
            <a:ext cx="70739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{x/West}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6745" y="3358115"/>
            <a:ext cx="112649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8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Hostile(Nono)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Criminal(West)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013936" y="3358128"/>
            <a:ext cx="132270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8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Sells(West,M1,z)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3873" y="3331898"/>
            <a:ext cx="1591945" cy="299085"/>
          </a:xfrm>
          <a:custGeom>
            <a:avLst/>
            <a:gdLst/>
            <a:ahLst/>
            <a:cxnLst/>
            <a:rect l="l" t="t" r="r" b="b"/>
            <a:pathLst>
              <a:path w="1591945" h="299085">
                <a:moveTo>
                  <a:pt x="0" y="0"/>
                </a:moveTo>
                <a:lnTo>
                  <a:pt x="0" y="298587"/>
                </a:lnTo>
                <a:lnTo>
                  <a:pt x="1591741" y="298587"/>
                </a:lnTo>
                <a:lnTo>
                  <a:pt x="15917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Sells(x,y,z)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27545" y="3326568"/>
            <a:ext cx="1279525" cy="309880"/>
          </a:xfrm>
          <a:custGeom>
            <a:avLst/>
            <a:gdLst/>
            <a:ahLst/>
            <a:cxnLst/>
            <a:rect l="l" t="t" r="r" b="b"/>
            <a:pathLst>
              <a:path w="1279525" h="309879">
                <a:moveTo>
                  <a:pt x="0" y="0"/>
                </a:moveTo>
                <a:lnTo>
                  <a:pt x="0" y="309251"/>
                </a:lnTo>
                <a:lnTo>
                  <a:pt x="1279169" y="309251"/>
                </a:lnTo>
                <a:lnTo>
                  <a:pt x="1279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6459" y="5011408"/>
            <a:ext cx="6832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25" b="0" i="1" u="none" strike="noStrike" kern="1200" cap="none" spc="0" normalizeH="0" baseline="17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y/M</a:t>
            </a:r>
            <a:r>
              <a:rPr kumimoji="0" sz="2325" b="0" i="1" u="none" strike="noStrike" kern="1200" cap="none" spc="127" normalizeH="0" baseline="17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7544" y="1752819"/>
            <a:ext cx="121031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{x/West,</a:t>
            </a:r>
            <a:r>
              <a:rPr kumimoji="0" sz="155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y/M1}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1884" y="3630904"/>
            <a:ext cx="2212975" cy="1403985"/>
            <a:chOff x="4001884" y="3630904"/>
            <a:chExt cx="2212975" cy="1403985"/>
          </a:xfrm>
        </p:grpSpPr>
        <p:sp>
          <p:nvSpPr>
            <p:cNvPr id="4" name="object 4"/>
            <p:cNvSpPr/>
            <p:nvPr/>
          </p:nvSpPr>
          <p:spPr>
            <a:xfrm>
              <a:off x="4009186" y="3638207"/>
              <a:ext cx="1515745" cy="1114425"/>
            </a:xfrm>
            <a:custGeom>
              <a:avLst/>
              <a:gdLst/>
              <a:ahLst/>
              <a:cxnLst/>
              <a:rect l="l" t="t" r="r" b="b"/>
              <a:pathLst>
                <a:path w="1515745" h="1114425">
                  <a:moveTo>
                    <a:pt x="684936" y="290436"/>
                  </a:moveTo>
                  <a:lnTo>
                    <a:pt x="1515605" y="1106538"/>
                  </a:lnTo>
                </a:path>
                <a:path w="1515745" h="1114425">
                  <a:moveTo>
                    <a:pt x="684936" y="290436"/>
                  </a:moveTo>
                  <a:lnTo>
                    <a:pt x="0" y="1113815"/>
                  </a:lnTo>
                </a:path>
                <a:path w="1515745" h="1114425">
                  <a:moveTo>
                    <a:pt x="684199" y="0"/>
                  </a:moveTo>
                  <a:lnTo>
                    <a:pt x="684199" y="290957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752441" y="4739632"/>
              <a:ext cx="1462405" cy="295275"/>
            </a:xfrm>
            <a:custGeom>
              <a:avLst/>
              <a:gdLst/>
              <a:ahLst/>
              <a:cxnLst/>
              <a:rect l="l" t="t" r="r" b="b"/>
              <a:pathLst>
                <a:path w="1462404" h="295275">
                  <a:moveTo>
                    <a:pt x="0" y="0"/>
                  </a:moveTo>
                  <a:lnTo>
                    <a:pt x="0" y="295193"/>
                  </a:lnTo>
                  <a:lnTo>
                    <a:pt x="1461909" y="295193"/>
                  </a:lnTo>
                  <a:lnTo>
                    <a:pt x="146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2441" y="4739632"/>
            <a:ext cx="146240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588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Owns(Nono,M1)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4733" y="4739632"/>
            <a:ext cx="1190625" cy="295275"/>
          </a:xfrm>
          <a:custGeom>
            <a:avLst/>
            <a:gdLst/>
            <a:ahLst/>
            <a:cxnLst/>
            <a:rect l="l" t="t" r="r" b="b"/>
            <a:pathLst>
              <a:path w="1190625" h="295275">
                <a:moveTo>
                  <a:pt x="0" y="0"/>
                </a:moveTo>
                <a:lnTo>
                  <a:pt x="0" y="295193"/>
                </a:lnTo>
                <a:lnTo>
                  <a:pt x="1190616" y="295193"/>
                </a:lnTo>
                <a:lnTo>
                  <a:pt x="11906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4733" y="4739632"/>
            <a:ext cx="119062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588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Criminal(West)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Sells(West,M1,z)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64596" y="4187316"/>
            <a:ext cx="492125" cy="76835"/>
          </a:xfrm>
          <a:custGeom>
            <a:avLst/>
            <a:gdLst/>
            <a:ahLst/>
            <a:cxnLst/>
            <a:rect l="l" t="t" r="r" b="b"/>
            <a:pathLst>
              <a:path w="492125" h="76835">
                <a:moveTo>
                  <a:pt x="0" y="21856"/>
                </a:moveTo>
                <a:lnTo>
                  <a:pt x="673" y="22084"/>
                </a:lnTo>
                <a:lnTo>
                  <a:pt x="5389" y="23679"/>
                </a:lnTo>
                <a:lnTo>
                  <a:pt x="18189" y="28007"/>
                </a:lnTo>
                <a:lnTo>
                  <a:pt x="43116" y="36436"/>
                </a:lnTo>
                <a:lnTo>
                  <a:pt x="82796" y="49354"/>
                </a:lnTo>
                <a:lnTo>
                  <a:pt x="134200" y="63299"/>
                </a:lnTo>
                <a:lnTo>
                  <a:pt x="192892" y="73830"/>
                </a:lnTo>
                <a:lnTo>
                  <a:pt x="254431" y="76504"/>
                </a:lnTo>
                <a:lnTo>
                  <a:pt x="314569" y="68421"/>
                </a:lnTo>
                <a:lnTo>
                  <a:pt x="369871" y="52825"/>
                </a:lnTo>
                <a:lnTo>
                  <a:pt x="417091" y="34495"/>
                </a:lnTo>
                <a:lnTo>
                  <a:pt x="452983" y="18211"/>
                </a:lnTo>
                <a:lnTo>
                  <a:pt x="475450" y="7683"/>
                </a:lnTo>
                <a:lnTo>
                  <a:pt x="486987" y="2276"/>
                </a:lnTo>
                <a:lnTo>
                  <a:pt x="491238" y="284"/>
                </a:lnTo>
                <a:lnTo>
                  <a:pt x="491845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6459" y="5011408"/>
            <a:ext cx="6832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25" b="0" i="1" u="none" strike="noStrike" kern="1200" cap="none" spc="0" normalizeH="0" baseline="17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y/M</a:t>
            </a:r>
            <a:r>
              <a:rPr kumimoji="0" sz="2325" b="0" i="1" u="none" strike="noStrike" kern="1200" cap="none" spc="127" normalizeH="0" baseline="17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8951" y="3614807"/>
            <a:ext cx="852169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25" b="0" i="1" u="none" strike="noStrike" kern="1200" cap="none" spc="0" normalizeH="0" baseline="17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z/Nono</a:t>
            </a:r>
            <a:r>
              <a:rPr kumimoji="0" sz="2325" b="0" i="1" u="none" strike="noStrike" kern="1200" cap="none" spc="-277" normalizeH="0" baseline="17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7549" y="1752814"/>
            <a:ext cx="1866264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{x/West,</a:t>
            </a:r>
            <a:r>
              <a:rPr kumimoji="0" sz="155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y/M1,</a:t>
            </a:r>
            <a:r>
              <a:rPr kumimoji="0" sz="155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z/Nono}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71356" y="3319539"/>
          <a:ext cx="1995803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Hostile(Nono)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4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Enemy(Nono,America)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01884" y="3630904"/>
            <a:ext cx="2212975" cy="1403985"/>
            <a:chOff x="4001884" y="3630904"/>
            <a:chExt cx="2212975" cy="1403985"/>
          </a:xfrm>
        </p:grpSpPr>
        <p:sp>
          <p:nvSpPr>
            <p:cNvPr id="6" name="object 6"/>
            <p:cNvSpPr/>
            <p:nvPr/>
          </p:nvSpPr>
          <p:spPr>
            <a:xfrm>
              <a:off x="4009186" y="3638207"/>
              <a:ext cx="1515745" cy="1114425"/>
            </a:xfrm>
            <a:custGeom>
              <a:avLst/>
              <a:gdLst/>
              <a:ahLst/>
              <a:cxnLst/>
              <a:rect l="l" t="t" r="r" b="b"/>
              <a:pathLst>
                <a:path w="1515745" h="1114425">
                  <a:moveTo>
                    <a:pt x="684936" y="290436"/>
                  </a:moveTo>
                  <a:lnTo>
                    <a:pt x="1515605" y="1106538"/>
                  </a:lnTo>
                </a:path>
                <a:path w="1515745" h="1114425">
                  <a:moveTo>
                    <a:pt x="684936" y="290436"/>
                  </a:moveTo>
                  <a:lnTo>
                    <a:pt x="0" y="1113815"/>
                  </a:lnTo>
                </a:path>
                <a:path w="1515745" h="1114425">
                  <a:moveTo>
                    <a:pt x="684199" y="0"/>
                  </a:moveTo>
                  <a:lnTo>
                    <a:pt x="684199" y="290957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52441" y="4739632"/>
              <a:ext cx="1462405" cy="295275"/>
            </a:xfrm>
            <a:custGeom>
              <a:avLst/>
              <a:gdLst/>
              <a:ahLst/>
              <a:cxnLst/>
              <a:rect l="l" t="t" r="r" b="b"/>
              <a:pathLst>
                <a:path w="1462404" h="295275">
                  <a:moveTo>
                    <a:pt x="0" y="0"/>
                  </a:moveTo>
                  <a:lnTo>
                    <a:pt x="0" y="295193"/>
                  </a:lnTo>
                  <a:lnTo>
                    <a:pt x="1461909" y="295193"/>
                  </a:lnTo>
                  <a:lnTo>
                    <a:pt x="146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52441" y="4739632"/>
            <a:ext cx="146240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588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Owns(Nono,M1)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4733" y="4739632"/>
            <a:ext cx="1190625" cy="295275"/>
          </a:xfrm>
          <a:custGeom>
            <a:avLst/>
            <a:gdLst/>
            <a:ahLst/>
            <a:cxnLst/>
            <a:rect l="l" t="t" r="r" b="b"/>
            <a:pathLst>
              <a:path w="1190625" h="295275">
                <a:moveTo>
                  <a:pt x="0" y="0"/>
                </a:moveTo>
                <a:lnTo>
                  <a:pt x="0" y="295193"/>
                </a:lnTo>
                <a:lnTo>
                  <a:pt x="1190616" y="295193"/>
                </a:lnTo>
                <a:lnTo>
                  <a:pt x="11906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4733" y="4739632"/>
            <a:ext cx="119062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588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Missile(M1)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Criminal(West)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Sells(West,M1,z)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American(West)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64596" y="4187316"/>
            <a:ext cx="492125" cy="76835"/>
          </a:xfrm>
          <a:custGeom>
            <a:avLst/>
            <a:gdLst/>
            <a:ahLst/>
            <a:cxnLst/>
            <a:rect l="l" t="t" r="r" b="b"/>
            <a:pathLst>
              <a:path w="492125" h="76835">
                <a:moveTo>
                  <a:pt x="0" y="21856"/>
                </a:moveTo>
                <a:lnTo>
                  <a:pt x="673" y="22084"/>
                </a:lnTo>
                <a:lnTo>
                  <a:pt x="5389" y="23679"/>
                </a:lnTo>
                <a:lnTo>
                  <a:pt x="18189" y="28007"/>
                </a:lnTo>
                <a:lnTo>
                  <a:pt x="43116" y="36436"/>
                </a:lnTo>
                <a:lnTo>
                  <a:pt x="82796" y="49354"/>
                </a:lnTo>
                <a:lnTo>
                  <a:pt x="134200" y="63299"/>
                </a:lnTo>
                <a:lnTo>
                  <a:pt x="192892" y="73830"/>
                </a:lnTo>
                <a:lnTo>
                  <a:pt x="254431" y="76504"/>
                </a:lnTo>
                <a:lnTo>
                  <a:pt x="314569" y="68421"/>
                </a:lnTo>
                <a:lnTo>
                  <a:pt x="369871" y="52825"/>
                </a:lnTo>
                <a:lnTo>
                  <a:pt x="417091" y="34495"/>
                </a:lnTo>
                <a:lnTo>
                  <a:pt x="452983" y="18211"/>
                </a:lnTo>
                <a:lnTo>
                  <a:pt x="475450" y="7683"/>
                </a:lnTo>
                <a:lnTo>
                  <a:pt x="486987" y="2276"/>
                </a:lnTo>
                <a:lnTo>
                  <a:pt x="491238" y="284"/>
                </a:lnTo>
                <a:lnTo>
                  <a:pt x="491845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6459" y="5011408"/>
            <a:ext cx="6832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25" b="0" i="1" u="none" strike="noStrike" kern="1200" cap="none" spc="0" normalizeH="0" baseline="17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y/M</a:t>
            </a:r>
            <a:r>
              <a:rPr kumimoji="0" sz="2325" b="0" i="1" u="none" strike="noStrike" kern="1200" cap="none" spc="127" normalizeH="0" baseline="17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4395" y="501368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2262" y="501368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7465" y="501368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8953" y="3614808"/>
            <a:ext cx="852169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25" b="0" i="1" u="none" strike="noStrike" kern="1200" cap="none" spc="0" normalizeH="0" baseline="17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z/Nono</a:t>
            </a:r>
            <a:r>
              <a:rPr kumimoji="0" sz="2325" b="0" i="1" u="none" strike="noStrike" kern="1200" cap="none" spc="-277" normalizeH="0" baseline="179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07544" y="1752819"/>
            <a:ext cx="1866264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{x/West,</a:t>
            </a:r>
            <a:r>
              <a:rPr kumimoji="0" sz="155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y/M1,</a:t>
            </a:r>
            <a:r>
              <a:rPr kumimoji="0" sz="155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z/Nono}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975246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Logics</a:t>
            </a:r>
            <a:r>
              <a:rPr spc="204" dirty="0"/>
              <a:t> </a:t>
            </a:r>
            <a:r>
              <a:rPr spc="30" dirty="0"/>
              <a:t>in</a:t>
            </a:r>
            <a:r>
              <a:rPr spc="245" dirty="0"/>
              <a:t> </a:t>
            </a:r>
            <a:r>
              <a:rPr spc="45" dirty="0"/>
              <a:t>general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20237"/>
              </p:ext>
            </p:extLst>
          </p:nvPr>
        </p:nvGraphicFramePr>
        <p:xfrm>
          <a:off x="1139798" y="1489100"/>
          <a:ext cx="8004202" cy="4154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392">
                <a:tc>
                  <a:txBody>
                    <a:bodyPr/>
                    <a:lstStyle/>
                    <a:p>
                      <a:pPr marL="76200">
                        <a:lnSpc>
                          <a:spcPts val="2210"/>
                        </a:lnSpc>
                      </a:pPr>
                      <a:r>
                        <a:rPr sz="2050" spc="-14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endParaRPr sz="205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210"/>
                        </a:lnSpc>
                      </a:pPr>
                      <a:r>
                        <a:rPr sz="2050" spc="-85" dirty="0">
                          <a:solidFill>
                            <a:srgbClr val="6600FF"/>
                          </a:solidFill>
                          <a:latin typeface="Tahoma"/>
                          <a:cs typeface="Tahoma"/>
                        </a:rPr>
                        <a:t>Ontological</a:t>
                      </a:r>
                      <a:endParaRPr sz="2050" dirty="0">
                        <a:solidFill>
                          <a:srgbClr val="6600FF"/>
                        </a:solidFill>
                        <a:latin typeface="Tahoma"/>
                        <a:cs typeface="Tahoma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114" dirty="0">
                          <a:solidFill>
                            <a:srgbClr val="6600FF"/>
                          </a:solidFill>
                          <a:latin typeface="Tahoma"/>
                          <a:cs typeface="Tahoma"/>
                        </a:rPr>
                        <a:t>Commitment</a:t>
                      </a:r>
                      <a:endParaRPr sz="2050" dirty="0">
                        <a:solidFill>
                          <a:srgbClr val="6600FF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210"/>
                        </a:lnSpc>
                      </a:pPr>
                      <a:r>
                        <a:rPr sz="2050" spc="-95" dirty="0">
                          <a:solidFill>
                            <a:srgbClr val="00B050"/>
                          </a:solidFill>
                          <a:latin typeface="Tahoma"/>
                          <a:cs typeface="Tahoma"/>
                        </a:rPr>
                        <a:t>Epistemological</a:t>
                      </a:r>
                      <a:endParaRPr sz="2050" dirty="0">
                        <a:solidFill>
                          <a:srgbClr val="00B050"/>
                        </a:solidFill>
                        <a:latin typeface="Tahoma"/>
                        <a:cs typeface="Tahoma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114" dirty="0">
                          <a:solidFill>
                            <a:srgbClr val="00B050"/>
                          </a:solidFill>
                          <a:latin typeface="Tahoma"/>
                          <a:cs typeface="Tahoma"/>
                        </a:rPr>
                        <a:t>Commitment</a:t>
                      </a:r>
                      <a:endParaRPr sz="2050" dirty="0">
                        <a:solidFill>
                          <a:srgbClr val="00B05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9">
                <a:tc>
                  <a:txBody>
                    <a:bodyPr/>
                    <a:lstStyle/>
                    <a:p>
                      <a:pPr marL="76200">
                        <a:lnSpc>
                          <a:spcPts val="2210"/>
                        </a:lnSpc>
                      </a:pPr>
                      <a:r>
                        <a:rPr sz="2050" spc="-75" dirty="0">
                          <a:latin typeface="Tahoma"/>
                          <a:cs typeface="Tahoma"/>
                        </a:rPr>
                        <a:t>Propositional</a:t>
                      </a:r>
                      <a:r>
                        <a:rPr sz="205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95" dirty="0">
                          <a:latin typeface="Tahoma"/>
                          <a:cs typeface="Tahoma"/>
                        </a:rPr>
                        <a:t>logic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210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facts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210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true/false/unknown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marL="76200">
                        <a:lnSpc>
                          <a:spcPts val="218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First-order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95" dirty="0">
                          <a:latin typeface="Tahoma"/>
                          <a:cs typeface="Tahoma"/>
                        </a:rPr>
                        <a:t>logic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8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facts,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10" dirty="0">
                          <a:latin typeface="Tahoma"/>
                          <a:cs typeface="Tahoma"/>
                        </a:rPr>
                        <a:t>objects,</a:t>
                      </a:r>
                      <a:r>
                        <a:rPr sz="205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05" dirty="0">
                          <a:latin typeface="Tahoma"/>
                          <a:cs typeface="Tahoma"/>
                        </a:rPr>
                        <a:t>relations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18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true/false/unknown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47">
                <a:tc>
                  <a:txBody>
                    <a:bodyPr/>
                    <a:lstStyle/>
                    <a:p>
                      <a:pPr marL="76200">
                        <a:lnSpc>
                          <a:spcPts val="2175"/>
                        </a:lnSpc>
                      </a:pPr>
                      <a:r>
                        <a:rPr sz="2050" spc="-125" dirty="0">
                          <a:latin typeface="Tahoma"/>
                          <a:cs typeface="Tahoma"/>
                        </a:rPr>
                        <a:t>Temporal</a:t>
                      </a:r>
                      <a:r>
                        <a:rPr sz="205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95" dirty="0">
                          <a:latin typeface="Tahoma"/>
                          <a:cs typeface="Tahoma"/>
                        </a:rPr>
                        <a:t>logic</a:t>
                      </a:r>
                      <a:endParaRPr lang="en-GB" sz="2050" spc="-95" dirty="0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2175"/>
                        </a:lnSpc>
                      </a:pPr>
                      <a:endParaRPr lang="en-GB" sz="2050" spc="-95" dirty="0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2175"/>
                        </a:lnSpc>
                      </a:pPr>
                      <a:r>
                        <a:rPr lang="en-GB" sz="2050" spc="-95" dirty="0">
                          <a:latin typeface="Tahoma"/>
                          <a:cs typeface="Tahoma"/>
                        </a:rPr>
                        <a:t>Modal logic</a:t>
                      </a:r>
                    </a:p>
                    <a:p>
                      <a:pPr marL="76200">
                        <a:lnSpc>
                          <a:spcPts val="2175"/>
                        </a:lnSpc>
                      </a:pP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7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facts,</a:t>
                      </a:r>
                      <a:r>
                        <a:rPr sz="205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10" dirty="0">
                          <a:latin typeface="Tahoma"/>
                          <a:cs typeface="Tahoma"/>
                        </a:rPr>
                        <a:t>objects,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05" dirty="0">
                          <a:latin typeface="Tahoma"/>
                          <a:cs typeface="Tahoma"/>
                        </a:rPr>
                        <a:t>relations,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25" dirty="0">
                          <a:latin typeface="Tahoma"/>
                          <a:cs typeface="Tahoma"/>
                        </a:rPr>
                        <a:t>times</a:t>
                      </a:r>
                      <a:endParaRPr lang="en-GB" sz="2050" spc="-125" dirty="0">
                        <a:latin typeface="Tahoma"/>
                        <a:cs typeface="Tahoma"/>
                      </a:endParaRPr>
                    </a:p>
                    <a:p>
                      <a:pPr marL="191770">
                        <a:lnSpc>
                          <a:spcPts val="2175"/>
                        </a:lnSpc>
                      </a:pPr>
                      <a:endParaRPr lang="en-GB" sz="2050" spc="-125" dirty="0">
                        <a:latin typeface="Tahoma"/>
                        <a:cs typeface="Tahoma"/>
                      </a:endParaRPr>
                    </a:p>
                    <a:p>
                      <a:pPr marL="191770" marR="0" lvl="0" indent="0" defTabSz="91440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50" spc="-100" dirty="0">
                          <a:latin typeface="Tahoma"/>
                          <a:cs typeface="Tahoma"/>
                        </a:rPr>
                        <a:t>facts + context of happening (tense, mode, attitude, </a:t>
                      </a:r>
                      <a:r>
                        <a:rPr lang="en-GB" sz="2050" spc="-100" dirty="0" err="1">
                          <a:latin typeface="Tahoma"/>
                          <a:cs typeface="Tahoma"/>
                        </a:rPr>
                        <a:t>ect</a:t>
                      </a:r>
                      <a:r>
                        <a:rPr lang="en-GB" sz="2050" spc="-100" dirty="0">
                          <a:latin typeface="Tahoma"/>
                          <a:cs typeface="Tahoma"/>
                        </a:rPr>
                        <a:t>.)</a:t>
                      </a:r>
                      <a:endParaRPr lang="en-GB" sz="2050" dirty="0">
                        <a:latin typeface="Tahoma"/>
                        <a:cs typeface="Tahoma"/>
                      </a:endParaRPr>
                    </a:p>
                    <a:p>
                      <a:pPr marL="191770">
                        <a:lnSpc>
                          <a:spcPts val="2175"/>
                        </a:lnSpc>
                      </a:pP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217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true/false/unknown</a:t>
                      </a:r>
                      <a:endParaRPr lang="en-GB" sz="2050" spc="-100" dirty="0">
                        <a:latin typeface="Tahoma"/>
                        <a:cs typeface="Tahoma"/>
                      </a:endParaRPr>
                    </a:p>
                    <a:p>
                      <a:pPr marL="188595">
                        <a:lnSpc>
                          <a:spcPts val="2175"/>
                        </a:lnSpc>
                      </a:pPr>
                      <a:endParaRPr lang="en-GB" sz="2050" dirty="0">
                        <a:latin typeface="Tahoma"/>
                        <a:cs typeface="Tahoma"/>
                      </a:endParaRPr>
                    </a:p>
                    <a:p>
                      <a:pPr marL="188595">
                        <a:lnSpc>
                          <a:spcPts val="2175"/>
                        </a:lnSpc>
                      </a:pPr>
                      <a:r>
                        <a:rPr lang="en-GB" sz="2050" dirty="0">
                          <a:latin typeface="Tahoma"/>
                          <a:cs typeface="Tahoma"/>
                        </a:rPr>
                        <a:t>actual/possible/ conditional/universal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marL="76200">
                        <a:lnSpc>
                          <a:spcPts val="2185"/>
                        </a:lnSpc>
                      </a:pPr>
                      <a:r>
                        <a:rPr sz="2050" spc="-70" dirty="0">
                          <a:latin typeface="Tahoma"/>
                          <a:cs typeface="Tahoma"/>
                        </a:rPr>
                        <a:t>Probability</a:t>
                      </a:r>
                      <a:r>
                        <a:rPr sz="205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30" dirty="0">
                          <a:latin typeface="Tahoma"/>
                          <a:cs typeface="Tahoma"/>
                        </a:rPr>
                        <a:t>theory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185"/>
                        </a:lnSpc>
                      </a:pPr>
                      <a:r>
                        <a:rPr lang="en-GB" sz="2050" spc="-1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050" spc="-100" dirty="0">
                          <a:latin typeface="Tahoma"/>
                          <a:cs typeface="Tahoma"/>
                        </a:rPr>
                        <a:t>acts</a:t>
                      </a:r>
                      <a:r>
                        <a:rPr lang="en-GB" sz="2050" spc="-100" dirty="0">
                          <a:latin typeface="Tahoma"/>
                          <a:cs typeface="Tahoma"/>
                        </a:rPr>
                        <a:t> + probability to happen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185"/>
                        </a:lnSpc>
                      </a:pPr>
                      <a:r>
                        <a:rPr sz="2050" spc="-5" dirty="0">
                          <a:latin typeface="Tahoma"/>
                          <a:cs typeface="Tahoma"/>
                        </a:rPr>
                        <a:t>degre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5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05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4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elief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091">
                <a:tc>
                  <a:txBody>
                    <a:bodyPr/>
                    <a:lstStyle/>
                    <a:p>
                      <a:pPr marL="76200">
                        <a:lnSpc>
                          <a:spcPts val="2175"/>
                        </a:lnSpc>
                      </a:pPr>
                      <a:r>
                        <a:rPr sz="2050" spc="-90" dirty="0">
                          <a:latin typeface="Tahoma"/>
                          <a:cs typeface="Tahoma"/>
                        </a:rPr>
                        <a:t>Fuzzy</a:t>
                      </a:r>
                      <a:r>
                        <a:rPr sz="205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95" dirty="0">
                          <a:latin typeface="Tahoma"/>
                          <a:cs typeface="Tahoma"/>
                        </a:rPr>
                        <a:t>logic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17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facts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15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205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75" dirty="0">
                          <a:latin typeface="Tahoma"/>
                          <a:cs typeface="Tahoma"/>
                        </a:rPr>
                        <a:t>degree</a:t>
                      </a:r>
                      <a:r>
                        <a:rPr sz="205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0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05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80" dirty="0">
                          <a:latin typeface="Tahoma"/>
                          <a:cs typeface="Tahoma"/>
                        </a:rPr>
                        <a:t>truth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175"/>
                        </a:lnSpc>
                      </a:pPr>
                      <a:r>
                        <a:rPr lang="en-GB" sz="2050" dirty="0">
                          <a:latin typeface="Tahoma"/>
                          <a:cs typeface="Tahoma"/>
                        </a:rPr>
                        <a:t>degree of precision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65" dirty="0"/>
              <a:t> </a:t>
            </a:r>
            <a:r>
              <a:rPr spc="50" dirty="0"/>
              <a:t>of</a:t>
            </a:r>
            <a:r>
              <a:rPr spc="155" dirty="0"/>
              <a:t> </a:t>
            </a:r>
            <a:r>
              <a:rPr spc="-15" dirty="0"/>
              <a:t>backward</a:t>
            </a:r>
            <a:r>
              <a:rPr spc="160" dirty="0"/>
              <a:t> </a:t>
            </a:r>
            <a:r>
              <a:rPr spc="-2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715759" cy="28385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Depth-first</a:t>
            </a:r>
            <a:r>
              <a:rPr kumimoji="0" sz="205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recursive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proof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search: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space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linear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proof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Incomplete</a:t>
            </a:r>
            <a:r>
              <a:rPr kumimoji="0" sz="205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due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infinite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loops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0927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>
                <a:tab pos="984250" algn="l"/>
              </a:tabLst>
              <a:defRPr/>
            </a:pP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	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fix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checking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current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goal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against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every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goal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stack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Inefficient</a:t>
            </a:r>
            <a:r>
              <a:rPr kumimoji="0" sz="205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due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repeated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subgoals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(both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success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failure)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0927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>
                <a:tab pos="984250" algn="l"/>
              </a:tabLst>
              <a:defRPr/>
            </a:pP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	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fix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using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caching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previous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results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(extra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space!)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Widely</a:t>
            </a:r>
            <a:r>
              <a:rPr kumimoji="0" sz="2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(without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improvements!)</a:t>
            </a:r>
            <a:r>
              <a:rPr kumimoji="0" sz="20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logic</a:t>
            </a:r>
            <a:r>
              <a:rPr kumimoji="0" sz="2050" b="0" i="0" u="none" strike="noStrike" kern="1200" cap="none" spc="21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programming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954530" algn="l"/>
              </a:tabLst>
            </a:pPr>
            <a:r>
              <a:rPr spc="25" dirty="0"/>
              <a:t>Resolution:	</a:t>
            </a:r>
            <a:r>
              <a:rPr spc="50" dirty="0"/>
              <a:t>brief</a:t>
            </a:r>
            <a:r>
              <a:rPr spc="9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841349" y="2383942"/>
            <a:ext cx="7717790" cy="0"/>
          </a:xfrm>
          <a:custGeom>
            <a:avLst/>
            <a:gdLst/>
            <a:ahLst/>
            <a:cxnLst/>
            <a:rect l="l" t="t" r="r" b="b"/>
            <a:pathLst>
              <a:path w="7717790">
                <a:moveTo>
                  <a:pt x="0" y="0"/>
                </a:moveTo>
                <a:lnTo>
                  <a:pt x="7717535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833" y="4517542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592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664" y="1535080"/>
            <a:ext cx="9193536" cy="432477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01600" marR="0" lvl="0" indent="0" algn="l" defTabSz="914400" rtl="0" eaLnBrk="1" fontAlgn="auto" latinLnBrk="0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Full</a:t>
            </a:r>
            <a:r>
              <a:rPr kumimoji="0" sz="205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first-order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version: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083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44725" algn="l"/>
              </a:tabLst>
              <a:defRPr/>
            </a:pPr>
            <a:r>
              <a:rPr kumimoji="0" sz="2050" b="0" i="1" u="none" strike="noStrike" kern="1200" cap="none" spc="229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lang="en-GB" sz="2050" b="0" i="1" u="none" strike="noStrike" kern="1200" cap="none" spc="229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100" b="0" i="0" u="none" strike="noStrike" kern="1200" cap="none" spc="6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100" b="0" i="0" u="none" strike="noStrike" kern="1200" cap="none" spc="21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lang="en-GB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l</a:t>
            </a:r>
            <a:r>
              <a:rPr kumimoji="0" sz="2100" b="0" i="1" u="none" strike="noStrike" kern="1200" cap="none" spc="-3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sz="2050" b="0" i="1" u="none" strike="noStrike" kern="1200" cap="none" spc="-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100" b="0" i="0" u="none" strike="noStrike" kern="1200" cap="none" spc="6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100" b="0" i="0" u="none" strike="noStrike" kern="1200" cap="none" spc="232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100" b="0" i="1" u="none" strike="noStrike" kern="1200" cap="none" spc="-52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endParaRPr kumimoji="0" sz="2100" b="0" i="0" u="none" strike="noStrike" kern="1200" cap="none" spc="0" normalizeH="0" baseline="-11904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332105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229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lang="en-GB" sz="2050" b="0" i="1" u="none" strike="noStrike" kern="1200" cap="none" spc="229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100" b="0" i="0" u="none" strike="noStrike" kern="1200" cap="none" spc="6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100" b="0" i="0" u="none" strike="noStrike" kern="1200" cap="none" spc="21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2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lang="en-GB" sz="2050" b="0" i="1" u="none" strike="noStrike" kern="1200" cap="none" spc="2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100" b="0" i="1" u="none" strike="noStrike" kern="1200" cap="none" spc="12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i</a:t>
            </a:r>
            <a:r>
              <a:rPr kumimoji="0" sz="2100" b="0" i="0" u="none" strike="noStrike" kern="1200" cap="none" spc="225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Segoe UI Symbol"/>
                <a:ea typeface="+mn-ea"/>
                <a:cs typeface="Segoe UI Symbol"/>
              </a:rPr>
              <a:t>−</a:t>
            </a:r>
            <a:r>
              <a:rPr kumimoji="0" sz="2100" b="0" i="0" u="none" strike="noStrike" kern="1200" cap="none" spc="6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100" b="0" i="0" u="none" strike="noStrike" kern="1200" cap="none" spc="240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229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lang="en-GB" sz="2050" b="0" i="1" u="none" strike="noStrike" kern="1200" cap="none" spc="229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100" b="0" i="1" u="none" strike="noStrike" kern="1200" cap="none" spc="12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i</a:t>
            </a:r>
            <a:r>
              <a:rPr kumimoji="0" sz="2100" b="0" i="0" u="none" strike="noStrike" kern="1200" cap="none" spc="172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+</a:t>
            </a:r>
            <a:r>
              <a:rPr kumimoji="0" sz="2100" b="0" i="0" u="none" strike="noStrike" kern="1200" cap="none" spc="12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100" b="0" i="0" u="none" strike="noStrike" kern="1200" cap="none" spc="240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2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lang="en-GB" sz="2050" b="0" i="1" u="none" strike="noStrike" kern="1200" cap="none" spc="2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100" b="0" i="1" u="none" strike="noStrike" kern="1200" cap="none" spc="-165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100" b="0" i="1" u="none" strike="noStrike" kern="1200" cap="none" spc="195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100" b="0" i="0" u="none" strike="noStrike" kern="1200" cap="none" spc="6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100" b="0" i="0" u="none" strike="noStrike" kern="1200" cap="none" spc="254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100" b="0" i="1" u="none" strike="noStrike" kern="1200" cap="none" spc="390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100" b="0" i="0" u="none" strike="noStrike" kern="1200" cap="none" spc="225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Segoe UI Symbol"/>
                <a:ea typeface="+mn-ea"/>
                <a:cs typeface="Segoe UI Symbol"/>
              </a:rPr>
              <a:t>−</a:t>
            </a:r>
            <a:r>
              <a:rPr kumimoji="0" sz="2100" b="0" i="0" u="none" strike="noStrike" kern="1200" cap="none" spc="6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100" b="0" i="0" u="none" strike="noStrike" kern="1200" cap="none" spc="240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100" b="0" i="1" u="none" strike="noStrike" kern="1200" cap="none" spc="390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100" b="0" i="0" u="none" strike="noStrike" kern="1200" cap="none" spc="172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+</a:t>
            </a:r>
            <a:r>
              <a:rPr kumimoji="0" sz="2100" b="0" i="0" u="none" strike="noStrike" kern="1200" cap="none" spc="12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sz="2100" b="0" i="0" u="none" strike="noStrike" kern="1200" cap="none" spc="254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·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100" b="0" i="1" u="none" strike="noStrike" kern="1200" cap="none" spc="37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101600" marR="5259705" lvl="0" indent="0" algn="l" defTabSz="914400" rtl="0" eaLnBrk="1" fontAlgn="auto" latinLnBrk="0" hangingPunct="1">
              <a:lnSpc>
                <a:spcPts val="402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wher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"/>
                <a:ea typeface="+mn-ea"/>
                <a:cs typeface="Century"/>
              </a:rPr>
              <a:t>Unify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2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lang="en-GB" sz="2050" b="0" i="1" u="none" strike="noStrike" kern="1200" cap="none" spc="2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100" b="0" i="1" u="none" strike="noStrike" kern="1200" cap="none" spc="195" normalizeH="0" baseline="-11904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i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2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</a:t>
            </a:r>
            <a:r>
              <a:rPr kumimoji="0" sz="2050" b="0" i="1" u="none" strike="noStrike" kern="1200" cap="none" spc="-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m</a:t>
            </a:r>
            <a:r>
              <a:rPr kumimoji="0" sz="2100" b="0" i="1" u="none" strike="noStrike" kern="1200" cap="none" spc="465" normalizeH="0" baseline="-11904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j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2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050" b="0" i="0" u="none" strike="noStrike" kern="1200" cap="none" spc="-2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1" u="none" strike="noStrike" kern="1200" cap="none" spc="-20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20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  </a:t>
            </a:r>
            <a:r>
              <a:rPr kumimoji="0" sz="20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example,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60070" marR="4972685" lvl="0" indent="0" algn="l" defTabSz="914400" rtl="0" eaLnBrk="1" fontAlgn="auto" latinLnBrk="0" hangingPunct="1">
              <a:lnSpc>
                <a:spcPct val="101499"/>
              </a:lnSpc>
              <a:spcBef>
                <a:spcPts val="8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Unhappy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Rich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Ken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049020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Unhappy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Ken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01600" marR="0" lvl="0" indent="0" algn="l" defTabSz="914400" rtl="0" eaLnBrk="1" fontAlgn="auto" latinLnBrk="0" hangingPunct="1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θ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229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{</a:t>
            </a:r>
            <a:r>
              <a:rPr kumimoji="0" sz="2050" b="0" i="1" u="none" strike="noStrike" kern="1200" cap="none" spc="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x/</a:t>
            </a:r>
            <a:r>
              <a:rPr kumimoji="0" sz="2050" b="0" i="1" u="none" strike="noStrike" kern="1200" cap="none" spc="1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K</a:t>
            </a:r>
            <a:r>
              <a:rPr kumimoji="0" sz="2050" b="0" i="1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1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0" u="none" strike="noStrike" kern="1200" cap="none" spc="2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}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  <a:p>
            <a:pPr marL="1016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Apply</a:t>
            </a:r>
            <a:r>
              <a:rPr kumimoji="0" sz="2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resolutio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steps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1" u="none" strike="noStrike" kern="1200" cap="none" spc="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  <a:r>
              <a:rPr kumimoji="0" sz="2050" b="0" i="1" u="none" strike="noStrike" kern="1200" cap="none" spc="3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N</a:t>
            </a:r>
            <a:r>
              <a:rPr kumimoji="0" sz="2050" b="0" i="1" u="none" strike="noStrike" kern="1200" cap="none" spc="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sz="2050" b="0" i="1" u="none" strike="noStrike" kern="1200" cap="none" spc="-3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lang="en-GB" sz="2050" b="0" i="1" u="none" strike="noStrike" kern="1200" cap="none" spc="-3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- 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complete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20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20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OL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" dirty="0"/>
              <a:t>Conversion</a:t>
            </a:r>
            <a:r>
              <a:rPr spc="165" dirty="0"/>
              <a:t> </a:t>
            </a:r>
            <a:r>
              <a:rPr spc="95" dirty="0"/>
              <a:t>to</a:t>
            </a:r>
            <a:r>
              <a:rPr spc="135" dirty="0"/>
              <a:t> </a:t>
            </a:r>
            <a:r>
              <a:rPr spc="260" dirty="0"/>
              <a:t>CNF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92038"/>
            <a:ext cx="5392420" cy="1168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Everyone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who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loves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</a:t>
            </a:r>
            <a:r>
              <a:rPr kumimoji="0" sz="2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loved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someone: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77825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>
                <a:tab pos="859155" algn="l"/>
                <a:tab pos="1393825" algn="l"/>
                <a:tab pos="2720340" algn="l"/>
                <a:tab pos="3112770" algn="l"/>
                <a:tab pos="4562475" algn="l"/>
                <a:tab pos="4956810" algn="l"/>
              </a:tabLst>
              <a:defRPr/>
            </a:pPr>
            <a:r>
              <a:rPr kumimoji="0" sz="2050" b="0" i="0" u="none" strike="noStrike" kern="1200" cap="none" spc="-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lang="en-GB" sz="2050" b="0" i="1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0" u="none" strike="noStrike" kern="1200" cap="none" spc="-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Anima</a:t>
            </a:r>
            <a:r>
              <a:rPr kumimoji="0" sz="2050" b="0" i="1" u="none" strike="noStrike" kern="1200" cap="none" spc="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	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</a:t>
            </a:r>
            <a:r>
              <a:rPr kumimoji="0" sz="2050" b="0" i="1" u="none" strike="noStrike" kern="1200" cap="none" spc="-1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1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2050" b="0" i="0" u="none" strike="noStrike" kern="1200" cap="none" spc="2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⇒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	</a:t>
            </a:r>
            <a:r>
              <a:rPr kumimoji="0" lang="en-GB" sz="2050" b="0" i="0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∃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1.</a:t>
            </a:r>
            <a:r>
              <a:rPr kumimoji="0" sz="2050" b="0" i="0" u="none" strike="noStrike" kern="1200" cap="none" spc="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Eliminate</a:t>
            </a:r>
            <a:r>
              <a:rPr kumimoji="0" sz="205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biconditionals</a:t>
            </a:r>
            <a:r>
              <a:rPr kumimoji="0" sz="205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implications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463" y="1909031"/>
            <a:ext cx="13442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</a:t>
            </a:r>
            <a:r>
              <a:rPr kumimoji="0" sz="2050" b="0" i="1" u="none" strike="noStrike" kern="1200" cap="none" spc="-1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1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69" y="2930111"/>
            <a:ext cx="665670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29565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>
                <a:tab pos="808990" algn="l"/>
                <a:tab pos="1520190" algn="l"/>
                <a:tab pos="5324475" algn="l"/>
              </a:tabLst>
              <a:defRPr/>
            </a:pPr>
            <a:r>
              <a:rPr kumimoji="0" sz="2050" b="0" i="0" u="none" strike="noStrike" kern="1200" cap="none" spc="-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lang="en-GB" sz="2050" b="0" i="0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0" u="none" strike="noStrike" kern="1200" cap="none" spc="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¬∀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sz="2050" b="0" i="0" u="none" strike="noStrike" kern="1200" cap="none" spc="2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Anima</a:t>
            </a:r>
            <a:r>
              <a:rPr kumimoji="0" sz="2050" b="0" i="1" u="none" strike="noStrike" kern="1200" cap="none" spc="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</a:t>
            </a:r>
            <a:r>
              <a:rPr kumimoji="0" sz="2050" b="0" i="1" u="none" strike="noStrike" kern="1200" cap="none" spc="-1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1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lang="en-GB" sz="2050" b="0" i="0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∃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</a:t>
            </a:r>
            <a:r>
              <a:rPr kumimoji="0" sz="2050" b="0" i="1" u="none" strike="noStrike" kern="1200" cap="none" spc="-1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1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27375" algn="l"/>
                <a:tab pos="3884929" algn="l"/>
                <a:tab pos="4504690" algn="l"/>
                <a:tab pos="5475605" algn="l"/>
                <a:tab pos="6234430" algn="l"/>
              </a:tabLst>
              <a:defRPr/>
            </a:pPr>
            <a:r>
              <a:rPr kumimoji="0" sz="20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2.</a:t>
            </a:r>
            <a:r>
              <a:rPr kumimoji="0" sz="2050" b="0" i="0" u="none" strike="noStrike" kern="1200" cap="none" spc="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Move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2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inwards:</a:t>
            </a:r>
            <a:r>
              <a:rPr kumimoji="0" sz="2050" b="0" i="0" u="none" strike="noStrike" kern="1200" cap="none" spc="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¬∀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2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	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≡</a:t>
            </a:r>
            <a:r>
              <a:rPr kumimoji="0" sz="2050" b="0" i="0" u="none" strike="noStrike" kern="1200" cap="none" spc="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∃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	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</a:t>
            </a:r>
            <a:r>
              <a:rPr kumimoji="0" sz="2050" b="0" i="1" u="none" strike="noStrike" kern="1200" cap="none" spc="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	</a:t>
            </a:r>
            <a:r>
              <a:rPr kumimoji="0" sz="2050" b="0" i="0" u="none" strike="noStrike" kern="1200" cap="none" spc="9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¬∃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2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	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≡</a:t>
            </a:r>
            <a:r>
              <a:rPr kumimoji="0" sz="2050" b="0" i="0" u="none" strike="noStrike" kern="1200" cap="none" spc="1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	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</a:t>
            </a:r>
            <a:r>
              <a:rPr kumimoji="0" sz="2050" b="0" i="1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p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6996" y="3999014"/>
          <a:ext cx="8134605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60"/>
                        </a:lnSpc>
                      </a:pPr>
                      <a:r>
                        <a:rPr lang="en-GB"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960"/>
                        </a:lnSpc>
                        <a:tabLst>
                          <a:tab pos="4242435" algn="l"/>
                        </a:tabLst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¬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¬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Anima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8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))</a:t>
                      </a:r>
                      <a:r>
                        <a:rPr lang="en-GB"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lang="en-GB"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	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lang="en-GB"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70"/>
                        </a:lnSpc>
                      </a:pPr>
                      <a:r>
                        <a:rPr lang="en-GB"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70"/>
                        </a:lnSpc>
                        <a:tabLst>
                          <a:tab pos="4231640" algn="l"/>
                        </a:tabLst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¬¬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Anima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∧ ¬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8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lang="en-GB"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lang="en-GB"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	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lang="en-GB"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75"/>
                        </a:lnSpc>
                      </a:pPr>
                      <a:r>
                        <a:rPr lang="en-GB"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75"/>
                        </a:lnSpc>
                        <a:tabLst>
                          <a:tab pos="3883025" algn="l"/>
                        </a:tabLst>
                      </a:pP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Anima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∧ ¬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lang="en-GB"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lang="en-GB"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	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lang="en-GB"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" dirty="0"/>
              <a:t>Conversion</a:t>
            </a:r>
            <a:r>
              <a:rPr spc="160" dirty="0"/>
              <a:t> </a:t>
            </a:r>
            <a:r>
              <a:rPr spc="95" dirty="0"/>
              <a:t>to</a:t>
            </a:r>
            <a:r>
              <a:rPr spc="145" dirty="0"/>
              <a:t> </a:t>
            </a:r>
            <a:r>
              <a:rPr spc="265" dirty="0"/>
              <a:t>CNF</a:t>
            </a:r>
            <a:r>
              <a:rPr spc="15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92038"/>
            <a:ext cx="8952231" cy="46023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3690" marR="0" lvl="0" indent="-301625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314325" algn="l"/>
              </a:tabLst>
              <a:defRPr/>
            </a:pP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Standardize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variables:</a:t>
            </a:r>
            <a:r>
              <a:rPr kumimoji="0" sz="20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quantifier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should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</a:t>
            </a:r>
            <a:r>
              <a:rPr kumimoji="0" sz="205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29565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8990" algn="l"/>
                <a:tab pos="1344930" algn="l"/>
                <a:tab pos="5146675" algn="l"/>
              </a:tabLst>
              <a:defRPr/>
            </a:pPr>
            <a:r>
              <a:rPr kumimoji="0" sz="2050" b="0" i="0" u="none" strike="noStrike" kern="1200" cap="none" spc="-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lang="en-GB" sz="2050" b="0" i="1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∃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sz="2050" b="0" i="1" u="none" strike="noStrike" kern="1200" cap="none" spc="-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Anima</a:t>
            </a:r>
            <a:r>
              <a:rPr kumimoji="0" sz="2050" b="0" i="1" u="none" strike="noStrike" kern="1200" cap="none" spc="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2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</a:t>
            </a:r>
            <a:r>
              <a:rPr kumimoji="0" sz="2050" b="0" i="1" u="none" strike="noStrike" kern="1200" cap="none" spc="-1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1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-1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y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lang="en-GB" sz="2050" b="0" i="0" u="none" strike="noStrike" kern="1200" cap="none" spc="-6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∃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1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z</a:t>
            </a:r>
            <a:r>
              <a:rPr kumimoji="0" sz="205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	</a:t>
            </a:r>
            <a:r>
              <a:rPr kumimoji="0" sz="2050" b="0" i="1" u="none" strike="noStrike" kern="1200" cap="none" spc="-3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v</a:t>
            </a:r>
            <a:r>
              <a:rPr kumimoji="0" sz="2050" b="0" i="1" u="none" strike="noStrike" kern="1200" cap="none" spc="-1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e</a:t>
            </a:r>
            <a:r>
              <a:rPr kumimoji="0" sz="2050" b="0" i="1" u="none" strike="noStrike" kern="1200" cap="none" spc="-1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z</a:t>
            </a:r>
            <a:r>
              <a:rPr kumimoji="0" sz="2050" b="0" i="1" u="none" strike="noStrike" kern="1200" cap="none" spc="-5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4325" marR="1571625" lvl="0" indent="-314325" algn="l" defTabSz="914400" rtl="0" eaLnBrk="1" fontAlgn="auto" latinLnBrk="0" hangingPunct="1">
              <a:lnSpc>
                <a:spcPct val="101200"/>
              </a:lnSpc>
              <a:spcBef>
                <a:spcPts val="153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>
                <a:tab pos="314325" algn="l"/>
              </a:tabLst>
              <a:defRPr/>
            </a:pP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Skolemize: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general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existential instantiation.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</a:t>
            </a:r>
            <a:r>
              <a:rPr kumimoji="0" sz="2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existential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replaced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05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Skolem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function </a:t>
            </a:r>
            <a:r>
              <a:rPr kumimoji="0" sz="2050" b="0" i="0" u="none" strike="noStrike" kern="1200" cap="none" spc="-450" normalizeH="0" baseline="0" noProof="0" dirty="0">
                <a:ln>
                  <a:noFill/>
                </a:ln>
                <a:solidFill>
                  <a:srgbClr val="0000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0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0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enclosing</a:t>
            </a:r>
            <a:r>
              <a:rPr kumimoji="0" sz="20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universally</a:t>
            </a:r>
            <a:r>
              <a:rPr kumimoji="0" sz="205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quantified</a:t>
            </a:r>
            <a:r>
              <a:rPr kumimoji="0" sz="2050" b="0" i="0" u="none" strike="noStrike" kern="1200" cap="none" spc="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variables: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29565" marR="0" lvl="0" indent="0" algn="l" defTabSz="914400" rtl="0" eaLnBrk="1" fontAlgn="auto" latinLnBrk="0" hangingPunct="1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8990" algn="l"/>
              </a:tabLst>
              <a:defRPr/>
            </a:pPr>
            <a:r>
              <a:rPr kumimoji="0" sz="2050" b="0" i="0" u="none" strike="noStrike" kern="1200" cap="none" spc="-1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∀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	</a:t>
            </a:r>
            <a:r>
              <a:rPr kumimoji="0" lang="en-GB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Animal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sz="2050" b="0" i="1" u="none" strike="noStrike" kern="1200" cap="none" spc="-3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Loves</a:t>
            </a:r>
            <a:r>
              <a:rPr kumimoji="0" sz="2050" b="0" i="0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sz="2050" b="0" i="1" u="none" strike="noStrike" kern="1200" cap="none" spc="-3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r>
              <a:rPr kumimoji="0" lang="en-GB" sz="2050" b="0" i="0" u="none" strike="noStrike" kern="1200" cap="none" spc="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Loves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3690" marR="0" lvl="0" indent="-301625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AutoNum type="arabicPeriod" startAt="5"/>
              <a:tabLst>
                <a:tab pos="314325" algn="l"/>
              </a:tabLst>
              <a:defRPr/>
            </a:pP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Drop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universal</a:t>
            </a:r>
            <a:r>
              <a:rPr kumimoji="0" sz="205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quantifiers: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29565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Animal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sz="2050" b="0" i="1" u="none" strike="noStrike" kern="1200" cap="none" spc="-3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Loves</a:t>
            </a:r>
            <a:r>
              <a:rPr kumimoji="0" sz="2050" b="0" i="0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8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sz="2050" b="0" i="1" u="none" strike="noStrike" kern="1200" cap="none" spc="-3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r>
              <a:rPr kumimoji="0" lang="en-GB" sz="2050" b="0" i="0" u="none" strike="noStrike" kern="1200" cap="none" spc="2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Loves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3690" marR="0" lvl="0" indent="-301625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>
                <a:tab pos="314325" algn="l"/>
              </a:tabLst>
              <a:defRPr/>
            </a:pPr>
            <a:r>
              <a:rPr kumimoji="0" sz="20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Distribute</a:t>
            </a:r>
            <a:r>
              <a:rPr kumimoji="0" sz="205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0" u="none" strike="noStrike" kern="1200" cap="none" spc="18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over</a:t>
            </a:r>
            <a:r>
              <a:rPr kumimoji="0" sz="205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29565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Animal</a:t>
            </a:r>
            <a:r>
              <a:rPr kumimoji="0" sz="2050" b="0" i="0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sz="2050" b="0" i="1" u="none" strike="noStrike" kern="1200" cap="none" spc="-3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Loves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∧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lang="en-GB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(</a:t>
            </a:r>
            <a:r>
              <a:rPr kumimoji="0" sz="2050" b="0" i="0" u="none" strike="noStrike" kern="1200" cap="none" spc="-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¬</a:t>
            </a:r>
            <a:r>
              <a:rPr kumimoji="0" sz="2050" b="0" i="1" u="none" strike="noStrike" kern="1200" cap="none" spc="-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Loves</a:t>
            </a:r>
            <a:r>
              <a:rPr kumimoji="0" sz="2050" b="0" i="0" u="none" strike="noStrike" kern="1200" cap="none" spc="-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x,</a:t>
            </a:r>
            <a:r>
              <a:rPr kumimoji="0" sz="2050" b="0" i="1" u="none" strike="noStrike" kern="1200" cap="none" spc="-27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3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sz="2050" b="0" i="1" u="none" strike="noStrike" kern="1200" cap="none" spc="-3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r>
              <a:rPr kumimoji="0" sz="2050" b="0" i="0" u="none" strike="noStrike" kern="1200" cap="none" spc="-9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16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∨</a:t>
            </a: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Loves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050" b="0" i="1" u="none" strike="noStrike" kern="1200" cap="none" spc="-2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,</a:t>
            </a:r>
            <a:r>
              <a:rPr kumimoji="0" sz="2050" b="0" i="1" u="none" strike="noStrike" kern="120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  <a:r>
              <a:rPr kumimoji="0" sz="2050" b="0" i="1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x</a:t>
            </a:r>
            <a:r>
              <a:rPr kumimoji="0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n-GB" sz="2050" b="0" i="0" u="none" strike="noStrike" kern="1200" cap="none" spc="1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spc="25" dirty="0"/>
              <a:t>Resolution</a:t>
            </a:r>
            <a:r>
              <a:rPr spc="180" dirty="0"/>
              <a:t> </a:t>
            </a:r>
            <a:r>
              <a:rPr spc="50" dirty="0"/>
              <a:t>proof:	</a:t>
            </a:r>
            <a:r>
              <a:rPr spc="30" dirty="0"/>
              <a:t>definite</a:t>
            </a:r>
            <a:r>
              <a:rPr spc="105" dirty="0"/>
              <a:t> </a:t>
            </a:r>
            <a:r>
              <a:rPr spc="-75" dirty="0"/>
              <a:t>clauses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4426" y="2237852"/>
            <a:ext cx="1166495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874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American(West)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2442" y="3314457"/>
            <a:ext cx="897255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Missile(M1)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8994" y="4391074"/>
            <a:ext cx="94234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572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Missile(M1)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4985" y="4929376"/>
            <a:ext cx="121158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509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Owns(Nono,M1)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558" y="6005981"/>
            <a:ext cx="161544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636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Enemy(Nono,America)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3636" y="6005981"/>
            <a:ext cx="1570355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413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Enemy(Nono,America)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926" y="1699550"/>
            <a:ext cx="529336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4511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24305" algn="l"/>
                <a:tab pos="2505710" algn="l"/>
                <a:tab pos="3619500" algn="l"/>
                <a:tab pos="4495165" algn="l"/>
              </a:tabLst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American(x)	Weapon(y)	Sells(x,y,z)	Hostile(z)	Criminal(x)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93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0362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4355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2478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4984" y="2776155"/>
            <a:ext cx="1794510" cy="269240"/>
          </a:xfrm>
          <a:custGeom>
            <a:avLst/>
            <a:gdLst/>
            <a:ahLst/>
            <a:cxnLst/>
            <a:rect l="l" t="t" r="r" b="b"/>
            <a:pathLst>
              <a:path w="1794510" h="269239">
                <a:moveTo>
                  <a:pt x="1794344" y="269152"/>
                </a:moveTo>
                <a:lnTo>
                  <a:pt x="1794344" y="0"/>
                </a:lnTo>
                <a:lnTo>
                  <a:pt x="0" y="0"/>
                </a:lnTo>
                <a:lnTo>
                  <a:pt x="0" y="269152"/>
                </a:lnTo>
                <a:lnTo>
                  <a:pt x="1794344" y="269152"/>
                </a:lnTo>
                <a:close/>
              </a:path>
            </a:pathLst>
          </a:custGeom>
          <a:ln w="10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8007" y="2786680"/>
            <a:ext cx="6915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Weapon(x)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1954" y="2786680"/>
            <a:ext cx="63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Missile(x)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6916" y="2860141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4372" y="3852759"/>
            <a:ext cx="3678554" cy="269240"/>
          </a:xfrm>
          <a:custGeom>
            <a:avLst/>
            <a:gdLst/>
            <a:ahLst/>
            <a:cxnLst/>
            <a:rect l="l" t="t" r="r" b="b"/>
            <a:pathLst>
              <a:path w="3678554" h="269239">
                <a:moveTo>
                  <a:pt x="3678415" y="269152"/>
                </a:moveTo>
                <a:lnTo>
                  <a:pt x="3678415" y="0"/>
                </a:lnTo>
                <a:lnTo>
                  <a:pt x="0" y="0"/>
                </a:lnTo>
                <a:lnTo>
                  <a:pt x="0" y="269152"/>
                </a:lnTo>
                <a:lnTo>
                  <a:pt x="3678415" y="269152"/>
                </a:lnTo>
                <a:close/>
              </a:path>
            </a:pathLst>
          </a:custGeom>
          <a:ln w="10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3034" y="3863285"/>
            <a:ext cx="1179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Sells(West,x,Nono)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7102" y="3863285"/>
            <a:ext cx="63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Missile(x)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6089" y="3863285"/>
            <a:ext cx="9061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Owns(Nono,x)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2083" y="3936746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1956" y="3936746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6120" y="5467679"/>
            <a:ext cx="233299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907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636395" algn="l"/>
              </a:tabLst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Enemy(x,America)	Hostile(x)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8940" y="5551652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34485" y="2237852"/>
            <a:ext cx="4755515" cy="269240"/>
          </a:xfrm>
          <a:custGeom>
            <a:avLst/>
            <a:gdLst/>
            <a:ahLst/>
            <a:cxnLst/>
            <a:rect l="l" t="t" r="r" b="b"/>
            <a:pathLst>
              <a:path w="4755515" h="269239">
                <a:moveTo>
                  <a:pt x="4755019" y="269152"/>
                </a:moveTo>
                <a:lnTo>
                  <a:pt x="4755019" y="0"/>
                </a:lnTo>
                <a:lnTo>
                  <a:pt x="0" y="0"/>
                </a:lnTo>
                <a:lnTo>
                  <a:pt x="0" y="269152"/>
                </a:lnTo>
                <a:lnTo>
                  <a:pt x="4755019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16357" y="2248378"/>
            <a:ext cx="910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Sells(West,y,z)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81599" y="2248378"/>
            <a:ext cx="6915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Weapon(y)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64203" y="2248378"/>
            <a:ext cx="10115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American(West)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7580" y="232183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29061" y="232183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68742" y="2248378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Hostile(z)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34723" y="232183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72787" y="2776155"/>
            <a:ext cx="3274695" cy="269240"/>
          </a:xfrm>
          <a:custGeom>
            <a:avLst/>
            <a:gdLst/>
            <a:ahLst/>
            <a:cxnLst/>
            <a:rect l="l" t="t" r="r" b="b"/>
            <a:pathLst>
              <a:path w="3274695" h="269239">
                <a:moveTo>
                  <a:pt x="3274682" y="269152"/>
                </a:moveTo>
                <a:lnTo>
                  <a:pt x="3274682" y="0"/>
                </a:lnTo>
                <a:lnTo>
                  <a:pt x="0" y="0"/>
                </a:lnTo>
                <a:lnTo>
                  <a:pt x="0" y="269152"/>
                </a:lnTo>
                <a:lnTo>
                  <a:pt x="3274682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05792" y="2786680"/>
            <a:ext cx="910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Sells(West,y,z)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1034" y="2786680"/>
            <a:ext cx="6915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Weapon(y)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18509" y="2860141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58177" y="2786680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Hostile(z)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24171" y="2860141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62500" y="3314457"/>
            <a:ext cx="3274695" cy="269240"/>
          </a:xfrm>
          <a:custGeom>
            <a:avLst/>
            <a:gdLst/>
            <a:ahLst/>
            <a:cxnLst/>
            <a:rect l="l" t="t" r="r" b="b"/>
            <a:pathLst>
              <a:path w="3274695" h="269239">
                <a:moveTo>
                  <a:pt x="3274682" y="269152"/>
                </a:moveTo>
                <a:lnTo>
                  <a:pt x="3274682" y="0"/>
                </a:lnTo>
                <a:lnTo>
                  <a:pt x="0" y="0"/>
                </a:lnTo>
                <a:lnTo>
                  <a:pt x="0" y="269152"/>
                </a:lnTo>
                <a:lnTo>
                  <a:pt x="3274682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79249" y="3324983"/>
            <a:ext cx="910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Sells(West,y,z)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91966" y="3398443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31634" y="3324983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Hostile(z)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97628" y="3398443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77003" y="3324970"/>
            <a:ext cx="63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Missile(y)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66220" y="3852772"/>
            <a:ext cx="2422525" cy="269240"/>
          </a:xfrm>
          <a:custGeom>
            <a:avLst/>
            <a:gdLst/>
            <a:ahLst/>
            <a:cxnLst/>
            <a:rect l="l" t="t" r="r" b="b"/>
            <a:pathLst>
              <a:path w="2422525" h="269239">
                <a:moveTo>
                  <a:pt x="2422372" y="269152"/>
                </a:moveTo>
                <a:lnTo>
                  <a:pt x="2422372" y="0"/>
                </a:lnTo>
                <a:lnTo>
                  <a:pt x="0" y="0"/>
                </a:lnTo>
                <a:lnTo>
                  <a:pt x="0" y="269152"/>
                </a:lnTo>
                <a:lnTo>
                  <a:pt x="2422372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73101" y="3863285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Hostile(z)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39081" y="3936746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90680" y="3863272"/>
            <a:ext cx="1045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Sells(West,M1,z)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19704" y="4475048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69612" y="4475048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69067" y="4391074"/>
            <a:ext cx="3813175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7804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0" algn="l"/>
                <a:tab pos="2846705" algn="l"/>
              </a:tabLst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Missile(M1)	Owns(Nono,M1)	Hostile(Nono)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10965" y="5013350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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83062" y="4929363"/>
            <a:ext cx="2646680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24154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674495" algn="l"/>
              </a:tabLst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Owns(Nono,M1)	Hostile(Nono)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86797" y="5467666"/>
            <a:ext cx="1211580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Hostile(Nono)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752450" y="6269715"/>
            <a:ext cx="2164080" cy="459740"/>
            <a:chOff x="2752450" y="6269715"/>
            <a:chExt cx="2164080" cy="459740"/>
          </a:xfrm>
        </p:grpSpPr>
        <p:sp>
          <p:nvSpPr>
            <p:cNvPr id="57" name="object 57"/>
            <p:cNvSpPr/>
            <p:nvPr/>
          </p:nvSpPr>
          <p:spPr>
            <a:xfrm>
              <a:off x="3879345" y="654428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179434" y="179434"/>
                  </a:moveTo>
                  <a:lnTo>
                    <a:pt x="179434" y="0"/>
                  </a:lnTo>
                  <a:lnTo>
                    <a:pt x="0" y="0"/>
                  </a:lnTo>
                  <a:lnTo>
                    <a:pt x="0" y="179434"/>
                  </a:lnTo>
                  <a:lnTo>
                    <a:pt x="179434" y="179434"/>
                  </a:lnTo>
                  <a:close/>
                </a:path>
              </a:pathLst>
            </a:custGeom>
            <a:ln w="1083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757868" y="6275133"/>
              <a:ext cx="2153285" cy="269240"/>
            </a:xfrm>
            <a:custGeom>
              <a:avLst/>
              <a:gdLst/>
              <a:ahLst/>
              <a:cxnLst/>
              <a:rect l="l" t="t" r="r" b="b"/>
              <a:pathLst>
                <a:path w="2153285" h="269240">
                  <a:moveTo>
                    <a:pt x="2153221" y="0"/>
                  </a:moveTo>
                  <a:lnTo>
                    <a:pt x="1211186" y="269156"/>
                  </a:lnTo>
                </a:path>
                <a:path w="2153285" h="269240">
                  <a:moveTo>
                    <a:pt x="0" y="0"/>
                  </a:moveTo>
                  <a:lnTo>
                    <a:pt x="1211186" y="269156"/>
                  </a:lnTo>
                </a:path>
              </a:pathLst>
            </a:custGeom>
            <a:ln w="10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9" name="object 59"/>
          <p:cNvSpPr/>
          <p:nvPr/>
        </p:nvSpPr>
        <p:spPr>
          <a:xfrm>
            <a:off x="2802724" y="5736831"/>
            <a:ext cx="2467610" cy="269240"/>
          </a:xfrm>
          <a:custGeom>
            <a:avLst/>
            <a:gdLst/>
            <a:ahLst/>
            <a:cxnLst/>
            <a:rect l="l" t="t" r="r" b="b"/>
            <a:pathLst>
              <a:path w="2467610" h="269239">
                <a:moveTo>
                  <a:pt x="2467229" y="0"/>
                </a:moveTo>
                <a:lnTo>
                  <a:pt x="2108365" y="269151"/>
                </a:lnTo>
              </a:path>
              <a:path w="2467610" h="269239">
                <a:moveTo>
                  <a:pt x="0" y="0"/>
                </a:moveTo>
                <a:lnTo>
                  <a:pt x="2108365" y="269151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668155" y="5198529"/>
            <a:ext cx="2961005" cy="269240"/>
          </a:xfrm>
          <a:custGeom>
            <a:avLst/>
            <a:gdLst/>
            <a:ahLst/>
            <a:cxnLst/>
            <a:rect l="l" t="t" r="r" b="b"/>
            <a:pathLst>
              <a:path w="2961004" h="269239">
                <a:moveTo>
                  <a:pt x="2960674" y="0"/>
                </a:moveTo>
                <a:lnTo>
                  <a:pt x="2601798" y="269151"/>
                </a:lnTo>
              </a:path>
              <a:path w="2961004" h="269239">
                <a:moveTo>
                  <a:pt x="0" y="0"/>
                </a:moveTo>
                <a:lnTo>
                  <a:pt x="2601798" y="269151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847581" y="4660226"/>
            <a:ext cx="3006090" cy="269240"/>
          </a:xfrm>
          <a:custGeom>
            <a:avLst/>
            <a:gdLst/>
            <a:ahLst/>
            <a:cxnLst/>
            <a:rect l="l" t="t" r="r" b="b"/>
            <a:pathLst>
              <a:path w="3006090" h="269239">
                <a:moveTo>
                  <a:pt x="3005531" y="0"/>
                </a:moveTo>
                <a:lnTo>
                  <a:pt x="2781249" y="269151"/>
                </a:lnTo>
              </a:path>
              <a:path w="3006090" h="269239">
                <a:moveTo>
                  <a:pt x="0" y="0"/>
                </a:moveTo>
                <a:lnTo>
                  <a:pt x="2781249" y="269151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443860" y="1968703"/>
            <a:ext cx="4665345" cy="2422525"/>
          </a:xfrm>
          <a:custGeom>
            <a:avLst/>
            <a:gdLst/>
            <a:ahLst/>
            <a:cxnLst/>
            <a:rect l="l" t="t" r="r" b="b"/>
            <a:pathLst>
              <a:path w="4665345" h="2422525">
                <a:moveTo>
                  <a:pt x="269151" y="0"/>
                </a:moveTo>
                <a:lnTo>
                  <a:pt x="3454120" y="269151"/>
                </a:lnTo>
              </a:path>
              <a:path w="4665345" h="2422525">
                <a:moveTo>
                  <a:pt x="4665306" y="0"/>
                </a:moveTo>
                <a:lnTo>
                  <a:pt x="3409251" y="269151"/>
                </a:lnTo>
              </a:path>
              <a:path w="4665345" h="2422525">
                <a:moveTo>
                  <a:pt x="403720" y="538302"/>
                </a:moveTo>
                <a:lnTo>
                  <a:pt x="3498977" y="807453"/>
                </a:lnTo>
              </a:path>
              <a:path w="4665345" h="2422525">
                <a:moveTo>
                  <a:pt x="3498977" y="538302"/>
                </a:moveTo>
                <a:lnTo>
                  <a:pt x="3498977" y="807453"/>
                </a:lnTo>
              </a:path>
              <a:path w="4665345" h="2422525">
                <a:moveTo>
                  <a:pt x="3498977" y="1076604"/>
                </a:moveTo>
                <a:lnTo>
                  <a:pt x="3498977" y="1345755"/>
                </a:lnTo>
              </a:path>
              <a:path w="4665345" h="2422525">
                <a:moveTo>
                  <a:pt x="3498977" y="1614919"/>
                </a:moveTo>
                <a:lnTo>
                  <a:pt x="3498977" y="1884070"/>
                </a:lnTo>
              </a:path>
              <a:path w="4665345" h="2422525">
                <a:moveTo>
                  <a:pt x="3498977" y="2153221"/>
                </a:moveTo>
                <a:lnTo>
                  <a:pt x="3409251" y="2422372"/>
                </a:lnTo>
              </a:path>
              <a:path w="4665345" h="2422525">
                <a:moveTo>
                  <a:pt x="0" y="2153221"/>
                </a:moveTo>
                <a:lnTo>
                  <a:pt x="3409251" y="2422372"/>
                </a:lnTo>
              </a:path>
              <a:path w="4665345" h="2422525">
                <a:moveTo>
                  <a:pt x="897166" y="1614919"/>
                </a:moveTo>
                <a:lnTo>
                  <a:pt x="3498977" y="1884070"/>
                </a:lnTo>
              </a:path>
              <a:path w="4665345" h="2422525">
                <a:moveTo>
                  <a:pt x="538302" y="1076604"/>
                </a:moveTo>
                <a:lnTo>
                  <a:pt x="3498977" y="1345755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36286" y="1699550"/>
            <a:ext cx="1211580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018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Criminal(West)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9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8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Chapter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sz="800" b="0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3664"/>
            <a:ext cx="8394700" cy="428258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sz="2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First-order logic:</a:t>
            </a:r>
            <a:r>
              <a:rPr kumimoji="0" lang="en-GB" sz="2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Means to build logical agents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583565" marR="0" lvl="0" indent="-20574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584200" algn="l"/>
              </a:tabLst>
              <a:defRPr/>
            </a:pPr>
            <a:r>
              <a:rPr kumimoji="0" lang="en-GB" sz="2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World: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2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bjects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groups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and relations are semantic primitives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for modelling our contact with the world (perceptions)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583565" marR="0" lvl="0" indent="-20574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584200" algn="l"/>
              </a:tabLst>
              <a:defRPr/>
            </a:pPr>
            <a:r>
              <a:rPr kumimoji="0" lang="en-GB" sz="2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Language</a:t>
            </a:r>
            <a:r>
              <a:rPr kumimoji="0" sz="2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</a:t>
            </a:r>
            <a:r>
              <a:rPr kumimoji="0" sz="2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onstants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functions, predicates,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operations and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quantifiers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are syntactic primitives for modelling our </a:t>
            </a:r>
            <a:r>
              <a:rPr kumimoji="0" lang="en-GB" sz="2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knowlegde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of the world (reflections)</a:t>
            </a:r>
          </a:p>
          <a:p>
            <a:pPr marL="583565" marR="0" lvl="0" indent="-20574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584200" algn="l"/>
              </a:tabLst>
              <a:defRPr/>
            </a:pPr>
            <a:r>
              <a:rPr kumimoji="0" lang="en-GB" sz="2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Logic: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Facts, rules, assumptions and conclusions are logical primitives for modelling our analysis of the world (actions)</a:t>
            </a:r>
          </a:p>
          <a:p>
            <a:pPr marL="583565" marR="0" lvl="0" indent="-20574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584200" algn="l"/>
              </a:tabLst>
              <a:defRPr/>
            </a:pP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504000" marR="672465" lvl="0" indent="-50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¢"/>
              <a:tabLst/>
              <a:defRPr/>
            </a:pP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Increased expressive power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sufficient to define </a:t>
            </a:r>
            <a:r>
              <a:rPr kumimoji="0" lang="en-GB" sz="2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not only simple Wumpus world, but also more complex robot world and even the world of humans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First-order</a:t>
            </a:r>
            <a:r>
              <a:rPr spc="254" dirty="0"/>
              <a:t> </a:t>
            </a:r>
            <a:r>
              <a:rPr spc="8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5" y="1396713"/>
            <a:ext cx="7793355" cy="37759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5" dirty="0">
                <a:latin typeface="Tahoma"/>
                <a:cs typeface="Tahoma"/>
              </a:rPr>
              <a:t>Whereas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propositional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assumes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lang="en-GB" sz="2050" spc="10" dirty="0">
                <a:latin typeface="Tahoma"/>
                <a:cs typeface="Tahoma"/>
              </a:rPr>
              <a:t>the </a:t>
            </a:r>
            <a:r>
              <a:rPr sz="2050" spc="-135" dirty="0">
                <a:latin typeface="Tahoma"/>
                <a:cs typeface="Tahoma"/>
              </a:rPr>
              <a:t>world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lang="en-GB" sz="2050" dirty="0">
                <a:latin typeface="Tahoma"/>
                <a:cs typeface="Tahoma"/>
              </a:rPr>
              <a:t>can be modelled only </a:t>
            </a:r>
            <a:r>
              <a:rPr lang="en-GB" sz="2050" spc="-105" dirty="0">
                <a:latin typeface="Tahoma"/>
                <a:cs typeface="Tahoma"/>
              </a:rPr>
              <a:t>using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facts</a:t>
            </a:r>
            <a:r>
              <a:rPr sz="2050" spc="15" dirty="0">
                <a:latin typeface="Tahoma"/>
                <a:cs typeface="Tahoma"/>
              </a:rPr>
              <a:t>,</a:t>
            </a:r>
            <a:r>
              <a:rPr lang="en-GB"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first-order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(like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natural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language)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assumes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world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contains</a:t>
            </a:r>
            <a:r>
              <a:rPr lang="en-GB" sz="2050" spc="-105" dirty="0">
                <a:latin typeface="Tahoma"/>
                <a:cs typeface="Tahoma"/>
              </a:rPr>
              <a:t> a whole variety: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Tahoma"/>
              <a:cs typeface="Tahoma"/>
            </a:endParaRPr>
          </a:p>
          <a:p>
            <a:pPr marL="329565" marR="5715" indent="-195580">
              <a:lnSpc>
                <a:spcPct val="101000"/>
              </a:lnSpc>
              <a:buClr>
                <a:srgbClr val="000000"/>
              </a:buClr>
              <a:buFont typeface="Cambria"/>
              <a:buChar char="•"/>
              <a:tabLst>
                <a:tab pos="330200" algn="l"/>
                <a:tab pos="1336040" algn="l"/>
              </a:tabLst>
            </a:pPr>
            <a:r>
              <a:rPr sz="2050" spc="-110" dirty="0">
                <a:solidFill>
                  <a:srgbClr val="C00000"/>
                </a:solidFill>
                <a:latin typeface="Tahoma"/>
                <a:cs typeface="Tahoma"/>
              </a:rPr>
              <a:t>Objects:</a:t>
            </a:r>
            <a:r>
              <a:rPr sz="2050" spc="-110" dirty="0">
                <a:latin typeface="Tahoma"/>
                <a:cs typeface="Tahoma"/>
              </a:rPr>
              <a:t>	</a:t>
            </a:r>
            <a:r>
              <a:rPr sz="2050" spc="-130" dirty="0">
                <a:latin typeface="Tahoma"/>
                <a:cs typeface="Tahoma"/>
              </a:rPr>
              <a:t>people,</a:t>
            </a:r>
            <a:r>
              <a:rPr sz="2050" spc="27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houses,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numbers,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theories,</a:t>
            </a:r>
            <a:r>
              <a:rPr sz="2050" spc="28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Ronald</a:t>
            </a:r>
            <a:r>
              <a:rPr sz="2050" spc="254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McDonald,</a:t>
            </a:r>
            <a:r>
              <a:rPr sz="2050" spc="30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colors,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basebal</a:t>
            </a:r>
            <a:r>
              <a:rPr sz="2050" spc="-65" dirty="0">
                <a:latin typeface="Tahoma"/>
                <a:cs typeface="Tahoma"/>
              </a:rPr>
              <a:t>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games,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rs</a:t>
            </a:r>
            <a:r>
              <a:rPr sz="2050" spc="-90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centuries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  <a:p>
            <a:pPr marL="329565" indent="-195580">
              <a:spcBef>
                <a:spcPts val="830"/>
              </a:spcBef>
              <a:buClr>
                <a:srgbClr val="000000"/>
              </a:buClr>
              <a:buFont typeface="Cambria"/>
              <a:buChar char="•"/>
              <a:tabLst>
                <a:tab pos="330200" algn="l"/>
              </a:tabLst>
            </a:pPr>
            <a:r>
              <a:rPr lang="en-GB" sz="2050" spc="-110" dirty="0">
                <a:solidFill>
                  <a:srgbClr val="C00000"/>
                </a:solidFill>
                <a:latin typeface="Tahoma"/>
                <a:cs typeface="Tahoma"/>
              </a:rPr>
              <a:t>Groups: </a:t>
            </a:r>
            <a:r>
              <a:rPr lang="en-GB" sz="2050" spc="-135" dirty="0">
                <a:latin typeface="Tahoma"/>
                <a:cs typeface="Tahoma"/>
              </a:rPr>
              <a:t>red,</a:t>
            </a:r>
            <a:r>
              <a:rPr lang="en-GB" sz="2050" spc="5" dirty="0">
                <a:latin typeface="Tahoma"/>
                <a:cs typeface="Tahoma"/>
              </a:rPr>
              <a:t> </a:t>
            </a:r>
            <a:r>
              <a:rPr lang="en-GB" sz="2050" spc="-125" dirty="0">
                <a:latin typeface="Tahoma"/>
                <a:cs typeface="Tahoma"/>
              </a:rPr>
              <a:t>round,</a:t>
            </a:r>
            <a:r>
              <a:rPr lang="en-GB" sz="2050" spc="15" dirty="0">
                <a:latin typeface="Tahoma"/>
                <a:cs typeface="Tahoma"/>
              </a:rPr>
              <a:t> </a:t>
            </a:r>
            <a:r>
              <a:rPr lang="en-GB" sz="2050" spc="-135" dirty="0">
                <a:latin typeface="Tahoma"/>
                <a:cs typeface="Tahoma"/>
              </a:rPr>
              <a:t>bogus,</a:t>
            </a:r>
            <a:r>
              <a:rPr lang="en-GB" sz="2050" spc="20" dirty="0">
                <a:latin typeface="Tahoma"/>
                <a:cs typeface="Tahoma"/>
              </a:rPr>
              <a:t> </a:t>
            </a:r>
            <a:r>
              <a:rPr lang="en-GB" sz="2050" spc="-130" dirty="0">
                <a:latin typeface="Tahoma"/>
                <a:cs typeface="Tahoma"/>
              </a:rPr>
              <a:t>prime,</a:t>
            </a:r>
            <a:r>
              <a:rPr lang="en-GB" sz="2050" spc="15" dirty="0">
                <a:latin typeface="Tahoma"/>
                <a:cs typeface="Tahoma"/>
              </a:rPr>
              <a:t> </a:t>
            </a:r>
            <a:r>
              <a:rPr lang="en-GB" sz="2050" spc="-100" dirty="0" err="1">
                <a:latin typeface="Tahoma"/>
                <a:cs typeface="Tahoma"/>
              </a:rPr>
              <a:t>multistoried</a:t>
            </a:r>
            <a:r>
              <a:rPr lang="en-GB" sz="2050" spc="25" dirty="0">
                <a:latin typeface="Tahoma"/>
                <a:cs typeface="Tahoma"/>
              </a:rPr>
              <a:t> </a:t>
            </a:r>
            <a:r>
              <a:rPr lang="en-GB" sz="2050" b="0" i="1" spc="-55" dirty="0">
                <a:latin typeface="Bookman Old Style"/>
                <a:cs typeface="Bookman Old Style"/>
              </a:rPr>
              <a:t>.</a:t>
            </a:r>
            <a:r>
              <a:rPr lang="en-GB" sz="2050" b="0" i="1" spc="-270" dirty="0">
                <a:latin typeface="Bookman Old Style"/>
                <a:cs typeface="Bookman Old Style"/>
              </a:rPr>
              <a:t> </a:t>
            </a:r>
            <a:r>
              <a:rPr lang="en-GB" sz="2050" b="0" i="1" spc="-55" dirty="0">
                <a:latin typeface="Bookman Old Style"/>
                <a:cs typeface="Bookman Old Style"/>
              </a:rPr>
              <a:t>.</a:t>
            </a:r>
            <a:r>
              <a:rPr lang="en-GB" sz="2050" b="0" i="1" spc="-270" dirty="0">
                <a:latin typeface="Bookman Old Style"/>
                <a:cs typeface="Bookman Old Style"/>
              </a:rPr>
              <a:t> </a:t>
            </a:r>
            <a:r>
              <a:rPr lang="en-GB" sz="2050" b="0" i="1" spc="-75" dirty="0">
                <a:latin typeface="Bookman Old Style"/>
                <a:cs typeface="Bookman Old Style"/>
              </a:rPr>
              <a:t>.</a:t>
            </a:r>
            <a:r>
              <a:rPr lang="en-GB" sz="2050" spc="-75" dirty="0">
                <a:latin typeface="Tahoma"/>
                <a:cs typeface="Tahoma"/>
              </a:rPr>
              <a:t>,</a:t>
            </a:r>
            <a:endParaRPr lang="en-GB" sz="2050" dirty="0">
              <a:latin typeface="Tahoma"/>
              <a:cs typeface="Tahoma"/>
            </a:endParaRPr>
          </a:p>
          <a:p>
            <a:pPr marL="329565" indent="-195580">
              <a:lnSpc>
                <a:spcPct val="100000"/>
              </a:lnSpc>
              <a:spcBef>
                <a:spcPts val="830"/>
              </a:spcBef>
              <a:buClr>
                <a:srgbClr val="000000"/>
              </a:buClr>
              <a:buFont typeface="Cambria"/>
              <a:buChar char="•"/>
              <a:tabLst>
                <a:tab pos="330200" algn="l"/>
              </a:tabLst>
            </a:pPr>
            <a:r>
              <a:rPr sz="2050" spc="-110" dirty="0">
                <a:solidFill>
                  <a:srgbClr val="C00000"/>
                </a:solidFill>
                <a:latin typeface="Tahoma"/>
                <a:cs typeface="Tahoma"/>
              </a:rPr>
              <a:t>Relations:</a:t>
            </a:r>
            <a:r>
              <a:rPr sz="2050" spc="2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brother</a:t>
            </a:r>
            <a:r>
              <a:rPr sz="2050" spc="10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of,</a:t>
            </a:r>
            <a:r>
              <a:rPr sz="2050" spc="13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bigger</a:t>
            </a:r>
            <a:r>
              <a:rPr sz="2050" spc="13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than,</a:t>
            </a:r>
            <a:r>
              <a:rPr sz="2050" spc="16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inside,</a:t>
            </a:r>
            <a:r>
              <a:rPr sz="2050" spc="18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part</a:t>
            </a:r>
            <a:r>
              <a:rPr sz="2050" spc="9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of,</a:t>
            </a:r>
            <a:r>
              <a:rPr sz="2050" spc="1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r>
              <a:rPr sz="2050" spc="1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color,</a:t>
            </a:r>
            <a:r>
              <a:rPr sz="2050" spc="13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occurred</a:t>
            </a:r>
            <a:r>
              <a:rPr sz="2050" spc="1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after,</a:t>
            </a:r>
            <a:r>
              <a:rPr sz="2050" spc="12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owns,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comes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25" dirty="0">
                <a:latin typeface="Tahoma"/>
                <a:cs typeface="Tahoma"/>
              </a:rPr>
              <a:t>e</a:t>
            </a:r>
            <a:r>
              <a:rPr sz="2050" spc="-140" dirty="0">
                <a:latin typeface="Tahoma"/>
                <a:cs typeface="Tahoma"/>
              </a:rPr>
              <a:t>t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65" dirty="0">
                <a:latin typeface="Tahoma"/>
                <a:cs typeface="Tahoma"/>
              </a:rPr>
              <a:t>een,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  <a:p>
            <a:pPr marL="329565" indent="-195580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Font typeface="Cambria"/>
              <a:buChar char="•"/>
              <a:tabLst>
                <a:tab pos="330200" algn="l"/>
              </a:tabLst>
            </a:pPr>
            <a:r>
              <a:rPr sz="2050" spc="-110" dirty="0">
                <a:solidFill>
                  <a:srgbClr val="C00000"/>
                </a:solidFill>
                <a:latin typeface="Tahoma"/>
                <a:cs typeface="Tahoma"/>
              </a:rPr>
              <a:t>Functions:</a:t>
            </a:r>
            <a:r>
              <a:rPr sz="2050" spc="3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father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of,</a:t>
            </a:r>
            <a:r>
              <a:rPr sz="2050" spc="9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best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friend,</a:t>
            </a:r>
            <a:r>
              <a:rPr sz="2050" spc="1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third</a:t>
            </a:r>
            <a:r>
              <a:rPr sz="2050" spc="10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inning</a:t>
            </a:r>
            <a:r>
              <a:rPr sz="2050" spc="9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of,</a:t>
            </a:r>
            <a:r>
              <a:rPr sz="2050" spc="9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spc="6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more</a:t>
            </a:r>
            <a:r>
              <a:rPr sz="2050" spc="6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than,</a:t>
            </a:r>
            <a:r>
              <a:rPr sz="2050" spc="114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end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endParaRPr sz="2050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40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Syntax</a:t>
            </a:r>
            <a:r>
              <a:rPr spc="240" dirty="0"/>
              <a:t> </a:t>
            </a:r>
            <a:r>
              <a:rPr spc="105" dirty="0"/>
              <a:t>of</a:t>
            </a:r>
            <a:r>
              <a:rPr spc="265" dirty="0"/>
              <a:t> </a:t>
            </a:r>
            <a:r>
              <a:rPr spc="95" dirty="0"/>
              <a:t>FOL:</a:t>
            </a:r>
            <a:r>
              <a:rPr spc="260" dirty="0"/>
              <a:t> </a:t>
            </a:r>
            <a:r>
              <a:rPr spc="75" dirty="0"/>
              <a:t>Basic</a:t>
            </a:r>
            <a:r>
              <a:rPr spc="240" dirty="0"/>
              <a:t> </a:t>
            </a:r>
            <a:r>
              <a:rPr spc="5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500" y="1436337"/>
            <a:ext cx="1236980" cy="22377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050" spc="-110" dirty="0">
                <a:latin typeface="Tahoma"/>
                <a:cs typeface="Tahoma"/>
              </a:rPr>
              <a:t>Constants 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Predicates 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Functions 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Variables 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Connectives  </a:t>
            </a:r>
            <a:r>
              <a:rPr sz="2050" spc="-80" dirty="0">
                <a:latin typeface="Tahoma"/>
                <a:cs typeface="Tahoma"/>
              </a:rPr>
              <a:t>Equality 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Quantifiers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957" y="1436337"/>
            <a:ext cx="2769235" cy="2237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lang="en-GB"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GB"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Relative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  <a:p>
            <a:pPr marL="12700" marR="312420">
              <a:lnSpc>
                <a:spcPct val="101000"/>
              </a:lnSpc>
              <a:spcBef>
                <a:spcPts val="10"/>
              </a:spcBef>
            </a:pP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Le</a:t>
            </a:r>
            <a:r>
              <a:rPr sz="2050" b="0" i="1" spc="27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tLe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40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27660" algn="l"/>
                <a:tab pos="643255" algn="l"/>
                <a:tab pos="1029969" algn="l"/>
                <a:tab pos="1651635" algn="l"/>
              </a:tabLst>
            </a:pP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	∨	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endParaRPr sz="20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13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endParaRPr sz="20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50" dirty="0"/>
              <a:t>Atomic</a:t>
            </a:r>
            <a:r>
              <a:rPr spc="215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5700" y="1411952"/>
            <a:ext cx="8457565" cy="34156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  <a:tabLst>
                <a:tab pos="1906270" algn="l"/>
                <a:tab pos="2248535" algn="l"/>
              </a:tabLst>
            </a:pPr>
            <a:r>
              <a:rPr sz="2050" dirty="0">
                <a:latin typeface="Tahoma"/>
                <a:cs typeface="Tahoma"/>
              </a:rPr>
              <a:t>Atomic sentence	=	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. . . ,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i="1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GB" sz="205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50440">
              <a:lnSpc>
                <a:spcPct val="100000"/>
              </a:lnSpc>
              <a:spcBef>
                <a:spcPts val="35"/>
              </a:spcBef>
            </a:pP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    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endParaRPr sz="2100" baseline="-1190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18565">
              <a:lnSpc>
                <a:spcPct val="100000"/>
              </a:lnSpc>
              <a:tabLst>
                <a:tab pos="1906905" algn="l"/>
                <a:tab pos="2249170" algn="l"/>
              </a:tabLst>
            </a:pPr>
            <a:r>
              <a:rPr lang="en-GB" sz="2050" dirty="0">
                <a:latin typeface="Tahoma"/>
                <a:cs typeface="Tahoma"/>
              </a:rPr>
              <a:t>   </a:t>
            </a:r>
            <a:r>
              <a:rPr sz="2050" dirty="0">
                <a:latin typeface="Tahoma"/>
                <a:cs typeface="Tahoma"/>
              </a:rPr>
              <a:t>Term	=	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function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. . . ,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i="1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latin typeface="Tahoma"/>
                <a:cs typeface="Tahoma"/>
              </a:rPr>
              <a:t> or </a:t>
            </a:r>
            <a:endParaRPr sz="2050" dirty="0">
              <a:latin typeface="Gill Sans MT"/>
              <a:cs typeface="Gill Sans MT"/>
            </a:endParaRPr>
          </a:p>
          <a:p>
            <a:pPr marL="2250440">
              <a:lnSpc>
                <a:spcPct val="100000"/>
              </a:lnSpc>
              <a:spcBef>
                <a:spcPts val="20"/>
              </a:spcBef>
            </a:pP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    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constant </a:t>
            </a:r>
            <a:r>
              <a:rPr sz="2050" dirty="0">
                <a:latin typeface="Tahoma"/>
                <a:cs typeface="Tahoma"/>
              </a:rPr>
              <a:t>or </a:t>
            </a:r>
            <a:endParaRPr lang="en-GB" sz="2050" dirty="0">
              <a:latin typeface="Tahoma"/>
              <a:cs typeface="Tahoma"/>
            </a:endParaRPr>
          </a:p>
          <a:p>
            <a:pPr marL="2250440">
              <a:lnSpc>
                <a:spcPct val="100000"/>
              </a:lnSpc>
              <a:spcBef>
                <a:spcPts val="20"/>
              </a:spcBef>
            </a:pP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   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variable</a:t>
            </a:r>
            <a:endParaRPr sz="2050" dirty="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670"/>
              </a:spcBef>
              <a:tabLst>
                <a:tab pos="690245" algn="l"/>
              </a:tabLst>
            </a:pPr>
            <a:r>
              <a:rPr sz="2050" dirty="0">
                <a:latin typeface="Tahoma"/>
                <a:cs typeface="Tahoma"/>
              </a:rPr>
              <a:t>E.g.,	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KingJohn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RichardTheLionheart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GB" sz="2050" dirty="0">
                <a:latin typeface="Gill Sans MT"/>
                <a:cs typeface="Gill Sans MT"/>
              </a:rPr>
              <a:t>- sentence</a:t>
            </a:r>
            <a:endParaRPr sz="2050" dirty="0">
              <a:latin typeface="Gill Sans MT"/>
              <a:cs typeface="Gill Sans MT"/>
            </a:endParaRPr>
          </a:p>
          <a:p>
            <a:pPr marL="690880">
              <a:spcBef>
                <a:spcPts val="25"/>
              </a:spcBef>
            </a:pP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GB" sz="2050" dirty="0">
                <a:latin typeface="Gill Sans MT"/>
                <a:cs typeface="Gill Sans MT"/>
              </a:rPr>
              <a:t>- term</a:t>
            </a:r>
          </a:p>
          <a:p>
            <a:pPr marL="690880">
              <a:spcBef>
                <a:spcPts val="25"/>
              </a:spcBef>
            </a:pP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Length 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GB"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)) = 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Length 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GB"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GB"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KingJohn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)) </a:t>
            </a:r>
            <a:r>
              <a:rPr lang="en-GB" sz="2050" dirty="0">
                <a:latin typeface="Gill Sans MT"/>
                <a:cs typeface="Gill Sans MT"/>
              </a:rPr>
              <a:t>- sentence</a:t>
            </a:r>
            <a:endParaRPr sz="205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0" dirty="0"/>
              <a:t>Complex</a:t>
            </a:r>
            <a:r>
              <a:rPr spc="265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396713"/>
            <a:ext cx="8153400" cy="27616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Complex sentences are made from atomic sentences using connectives</a:t>
            </a:r>
          </a:p>
          <a:p>
            <a:pPr marL="393065">
              <a:lnSpc>
                <a:spcPct val="100000"/>
              </a:lnSpc>
              <a:spcBef>
                <a:spcPts val="1560"/>
              </a:spcBef>
              <a:tabLst>
                <a:tab pos="1087120" algn="l"/>
                <a:tab pos="2248535" algn="l"/>
                <a:tab pos="3408679" algn="l"/>
                <a:tab pos="3794125" algn="l"/>
                <a:tab pos="4187190" algn="l"/>
                <a:tab pos="4803140" algn="l"/>
                <a:tab pos="5202555" algn="l"/>
                <a:tab pos="561086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S,	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	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	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	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⇔	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endParaRPr sz="2100" baseline="-11904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310"/>
              </a:spcBef>
              <a:tabLst>
                <a:tab pos="711200" algn="l"/>
                <a:tab pos="4102735" algn="l"/>
                <a:tab pos="4495800" algn="l"/>
              </a:tabLst>
            </a:pPr>
            <a:r>
              <a:rPr sz="2050" dirty="0">
                <a:latin typeface="Tahoma"/>
                <a:cs typeface="Tahoma"/>
              </a:rPr>
              <a:t>E.g.	</a:t>
            </a:r>
            <a:endParaRPr lang="en-GB" sz="2050" dirty="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310"/>
              </a:spcBef>
              <a:tabLst>
                <a:tab pos="711200" algn="l"/>
                <a:tab pos="4102735" algn="l"/>
                <a:tab pos="4495800" algn="l"/>
              </a:tabLst>
            </a:pPr>
            <a:r>
              <a:rPr lang="en-GB" sz="2050" b="0" i="1" dirty="0">
                <a:solidFill>
                  <a:srgbClr val="990099"/>
                </a:solidFill>
                <a:latin typeface="Tahoma"/>
                <a:cs typeface="Tahoma"/>
              </a:rPr>
              <a:t>      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KingJohn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Richard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Richard,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KingJohn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711200">
              <a:lnSpc>
                <a:spcPct val="100000"/>
              </a:lnSpc>
              <a:spcBef>
                <a:spcPts val="3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2)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∨ ≤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2)</a:t>
            </a:r>
            <a:endParaRPr sz="2050" dirty="0">
              <a:latin typeface="Gill Sans MT"/>
              <a:cs typeface="Gill Sans MT"/>
            </a:endParaRPr>
          </a:p>
          <a:p>
            <a:pPr marL="711200">
              <a:lnSpc>
                <a:spcPct val="100000"/>
              </a:lnSpc>
              <a:spcBef>
                <a:spcPts val="3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2)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¬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2)</a:t>
            </a:r>
            <a:endParaRPr sz="205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5427</Words>
  <Application>Microsoft Office PowerPoint</Application>
  <PresentationFormat>Custom</PresentationFormat>
  <Paragraphs>722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4" baseType="lpstr">
      <vt:lpstr>Arial</vt:lpstr>
      <vt:lpstr>Bookman Old Style</vt:lpstr>
      <vt:lpstr>Calibri</vt:lpstr>
      <vt:lpstr>Cambria</vt:lpstr>
      <vt:lpstr>Cambria Math</vt:lpstr>
      <vt:lpstr>Century</vt:lpstr>
      <vt:lpstr>Garamond</vt:lpstr>
      <vt:lpstr>Georgia</vt:lpstr>
      <vt:lpstr>Gill Sans MT</vt:lpstr>
      <vt:lpstr>Palatino Linotype</vt:lpstr>
      <vt:lpstr>Segoe UI Symbol</vt:lpstr>
      <vt:lpstr>Symbol</vt:lpstr>
      <vt:lpstr>Tahoma</vt:lpstr>
      <vt:lpstr>Times New Roman</vt:lpstr>
      <vt:lpstr>Verdana</vt:lpstr>
      <vt:lpstr>Wingdings</vt:lpstr>
      <vt:lpstr>Wingdings 3</vt:lpstr>
      <vt:lpstr>Office Theme</vt:lpstr>
      <vt:lpstr>1_Office Theme</vt:lpstr>
      <vt:lpstr>PowerPoint Presentation</vt:lpstr>
      <vt:lpstr>Outline</vt:lpstr>
      <vt:lpstr>Pros and cons of propositional logic</vt:lpstr>
      <vt:lpstr>A brief history of logics and reasoning</vt:lpstr>
      <vt:lpstr>Logics in general</vt:lpstr>
      <vt:lpstr>First-order logic</vt:lpstr>
      <vt:lpstr>Syntax of FOL: Basic elements</vt:lpstr>
      <vt:lpstr>Atomic sentences</vt:lpstr>
      <vt:lpstr>Complex sentences</vt:lpstr>
      <vt:lpstr>Truth in first-order logic</vt:lpstr>
      <vt:lpstr>Semantic models for FOL: AnExample</vt:lpstr>
      <vt:lpstr>Truth example</vt:lpstr>
      <vt:lpstr>Models for FOL: Lots!</vt:lpstr>
      <vt:lpstr>Universal quantification</vt:lpstr>
      <vt:lpstr>Existential quantification</vt:lpstr>
      <vt:lpstr>Properties of quantifiers</vt:lpstr>
      <vt:lpstr>Fun with sentences</vt:lpstr>
      <vt:lpstr>Equality</vt:lpstr>
      <vt:lpstr>Interacting with FOL KBs</vt:lpstr>
      <vt:lpstr>Knowledge base for the wumpus world</vt:lpstr>
      <vt:lpstr>Deducing hidden properties</vt:lpstr>
      <vt:lpstr>PowerPoint Presentation</vt:lpstr>
      <vt:lpstr>Outline</vt:lpstr>
      <vt:lpstr>Universal instantiation (UI)</vt:lpstr>
      <vt:lpstr>Existential instantiation (EI)</vt:lpstr>
      <vt:lpstr>Existential instantiation contd.</vt:lpstr>
      <vt:lpstr>Reduction to propositional inference</vt:lpstr>
      <vt:lpstr>Reduction contd.</vt:lpstr>
      <vt:lpstr>Problems with propositionalization</vt:lpstr>
      <vt:lpstr>Unification</vt:lpstr>
      <vt:lpstr>Unification</vt:lpstr>
      <vt:lpstr>Example knowledge base</vt:lpstr>
      <vt:lpstr>Example knowledge base contd.</vt:lpstr>
      <vt:lpstr>Example knowledge base contd.</vt:lpstr>
      <vt:lpstr>Forward chaining algorithm</vt:lpstr>
      <vt:lpstr>Forward chaining proof</vt:lpstr>
      <vt:lpstr>Forward chaining proof</vt:lpstr>
      <vt:lpstr>Forward chaining proof</vt:lpstr>
      <vt:lpstr>Properties of forward chaining</vt:lpstr>
      <vt:lpstr>Efficiency of forward chaining</vt:lpstr>
      <vt:lpstr>Hard matching example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Properties of backward chaining</vt:lpstr>
      <vt:lpstr>Resolution: brief summary</vt:lpstr>
      <vt:lpstr>Conversion to CNF</vt:lpstr>
      <vt:lpstr>Conversion to CNF contd.</vt:lpstr>
      <vt:lpstr>Resolution proof: definite clauses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chapter08.dvi</dc:title>
  <dc:creator>Oem</dc:creator>
  <cp:lastModifiedBy>Ghanem, Mohamed Chahine</cp:lastModifiedBy>
  <cp:revision>9</cp:revision>
  <dcterms:created xsi:type="dcterms:W3CDTF">2021-09-27T08:40:04Z</dcterms:created>
  <dcterms:modified xsi:type="dcterms:W3CDTF">2023-11-12T21:43:49Z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2021-09-27T00:00:00Z</vt:filetime>
  </property>
</Properties>
</file>