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80" r:id="rId40"/>
    <p:sldId id="281" r:id="rId41"/>
    <p:sldId id="298" r:id="rId42"/>
    <p:sldId id="279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4294" y="2259342"/>
            <a:ext cx="148981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31F20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31F20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31F20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31F20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846" y="798784"/>
            <a:ext cx="7722706" cy="382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31F20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1396403"/>
            <a:ext cx="7797800" cy="414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0300" y="7002226"/>
            <a:ext cx="5378450" cy="130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08353" y="7005317"/>
            <a:ext cx="119760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760" y="7005317"/>
            <a:ext cx="19685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1F20"/>
                </a:solidFill>
                <a:latin typeface="Georgia"/>
                <a:cs typeface="Georgia"/>
              </a:defRPr>
            </a:lvl1pPr>
          </a:lstStyle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P</a:t>
            </a:r>
            <a:r>
              <a:rPr spc="135" dirty="0"/>
              <a:t>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00" y="4267200"/>
            <a:ext cx="34099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60" dirty="0">
                <a:solidFill>
                  <a:srgbClr val="231F20"/>
                </a:solidFill>
                <a:latin typeface="Century"/>
                <a:cs typeface="Century"/>
              </a:rPr>
              <a:t>Chapter</a:t>
            </a:r>
            <a:r>
              <a:rPr sz="2050" spc="190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r>
              <a:rPr sz="2050" spc="30" dirty="0">
                <a:solidFill>
                  <a:srgbClr val="231F20"/>
                </a:solidFill>
                <a:latin typeface="Century"/>
                <a:cs typeface="Century"/>
              </a:rPr>
              <a:t>10,</a:t>
            </a:r>
            <a:r>
              <a:rPr sz="2050" spc="195" dirty="0">
                <a:solidFill>
                  <a:srgbClr val="231F20"/>
                </a:solidFill>
                <a:latin typeface="Century"/>
                <a:cs typeface="Century"/>
              </a:rPr>
              <a:t> 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985825"/>
            <a:ext cx="3705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31F20"/>
                </a:solidFill>
                <a:latin typeface="Georgia"/>
                <a:cs typeface="Georgia"/>
              </a:rPr>
              <a:t>Artificial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Intelligence,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based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on </a:t>
            </a:r>
            <a:r>
              <a:rPr sz="800" spc="50" dirty="0">
                <a:solidFill>
                  <a:srgbClr val="231F20"/>
                </a:solidFill>
                <a:latin typeface="Georgia"/>
                <a:cs typeface="Georgia"/>
              </a:rPr>
              <a:t>AIMA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231F20"/>
                </a:solidFill>
                <a:latin typeface="Georgia"/>
                <a:cs typeface="Georgia"/>
              </a:rPr>
              <a:t>Slides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c   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Stuart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Russel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and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20" dirty="0">
                <a:solidFill>
                  <a:srgbClr val="231F20"/>
                </a:solidFill>
                <a:latin typeface="Georgia"/>
                <a:cs typeface="Georgia"/>
              </a:rPr>
              <a:t>Peter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Norvig,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2075" y="6982739"/>
            <a:ext cx="1197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9108" y="69827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solidFill>
                  <a:srgbClr val="231F20"/>
                </a:solidFill>
                <a:latin typeface="Georgia"/>
                <a:cs typeface="Georgia"/>
              </a:rPr>
              <a:t>1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100" dirty="0"/>
              <a:t> </a:t>
            </a:r>
            <a:r>
              <a:rPr dirty="0"/>
              <a:t>Intelligence,</a:t>
            </a:r>
            <a:r>
              <a:rPr spc="100" dirty="0"/>
              <a:t> </a:t>
            </a:r>
            <a:r>
              <a:rPr dirty="0"/>
              <a:t>spring</a:t>
            </a:r>
            <a:r>
              <a:rPr spc="95" dirty="0"/>
              <a:t> </a:t>
            </a:r>
            <a:r>
              <a:rPr spc="-5" dirty="0"/>
              <a:t>2013,</a:t>
            </a:r>
            <a:r>
              <a:rPr spc="10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Ljungl¨of;</a:t>
            </a:r>
            <a:r>
              <a:rPr spc="95" dirty="0"/>
              <a:t> </a:t>
            </a:r>
            <a:r>
              <a:rPr spc="5" dirty="0"/>
              <a:t>based</a:t>
            </a:r>
            <a:r>
              <a:rPr spc="105" dirty="0"/>
              <a:t> </a:t>
            </a:r>
            <a:r>
              <a:rPr spc="-10" dirty="0"/>
              <a:t>on</a:t>
            </a:r>
            <a:r>
              <a:rPr spc="100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40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100" dirty="0"/>
              <a:t> </a:t>
            </a:r>
            <a:r>
              <a:rPr spc="5" dirty="0"/>
              <a:t>Russel</a:t>
            </a:r>
            <a:r>
              <a:rPr spc="95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100" dirty="0"/>
              <a:t> </a:t>
            </a:r>
            <a:r>
              <a:rPr spc="10" dirty="0"/>
              <a:t>Norvig,</a:t>
            </a:r>
            <a:r>
              <a:rPr spc="100" dirty="0"/>
              <a:t> </a:t>
            </a:r>
            <a:r>
              <a:rPr spc="-50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-5" dirty="0"/>
              <a:t>State-space</a:t>
            </a:r>
            <a:r>
              <a:rPr spc="125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294" y="1417966"/>
            <a:ext cx="7706995" cy="38952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4"/>
              </a:spcBef>
              <a:buClr>
                <a:srgbClr val="231F20"/>
              </a:buClr>
              <a:buFont typeface="Wingdings" panose="05000000000000000000" pitchFamily="2" charset="2"/>
              <a:buChar char="q"/>
              <a:tabLst>
                <a:tab pos="276225" algn="l"/>
              </a:tabLst>
            </a:pPr>
            <a:r>
              <a:rPr sz="2050" spc="-50" dirty="0">
                <a:solidFill>
                  <a:srgbClr val="0000B2"/>
                </a:solidFill>
                <a:latin typeface="Calibri"/>
                <a:cs typeface="Calibri"/>
              </a:rPr>
              <a:t>Forward</a:t>
            </a:r>
            <a:r>
              <a:rPr sz="2050" spc="-10" dirty="0">
                <a:solidFill>
                  <a:srgbClr val="0000B2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00B2"/>
                </a:solidFill>
                <a:latin typeface="Calibri"/>
                <a:cs typeface="Calibri"/>
              </a:rPr>
              <a:t>(progression)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endParaRPr lang="en-GB" sz="2050" spc="-40" dirty="0">
              <a:solidFill>
                <a:srgbClr val="231F20"/>
              </a:solidFill>
              <a:latin typeface="Calibri"/>
              <a:cs typeface="Calibri"/>
            </a:endParaRPr>
          </a:p>
          <a:p>
            <a:pPr marL="1200150">
              <a:lnSpc>
                <a:spcPct val="100000"/>
              </a:lnSpc>
              <a:spcBef>
                <a:spcPts val="30"/>
              </a:spcBef>
            </a:pPr>
            <a:endParaRPr lang="en-GB" sz="2050" dirty="0">
              <a:latin typeface="Calibri"/>
              <a:cs typeface="Calibri"/>
            </a:endParaRPr>
          </a:p>
          <a:p>
            <a:pPr marL="70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lang="en-GB" sz="2050" spc="-55" dirty="0">
                <a:solidFill>
                  <a:srgbClr val="231F20"/>
                </a:solidFill>
                <a:latin typeface="Calibri"/>
                <a:cs typeface="Calibri"/>
              </a:rPr>
              <a:t>Starts the search for actions from the current state and plans subsequent actions towards the goal state</a:t>
            </a:r>
          </a:p>
          <a:p>
            <a:pPr marL="70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lang="en-GB" sz="2050" spc="-70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spc="-70" dirty="0" err="1">
                <a:solidFill>
                  <a:srgbClr val="231F20"/>
                </a:solidFill>
                <a:latin typeface="Calibri"/>
                <a:cs typeface="Calibri"/>
              </a:rPr>
              <a:t>onsider</a:t>
            </a:r>
            <a:r>
              <a:rPr lang="en-GB" sz="2050" spc="-70" dirty="0">
                <a:solidFill>
                  <a:srgbClr val="231F20"/>
                </a:solidFill>
                <a:latin typeface="Calibri"/>
                <a:cs typeface="Calibri"/>
              </a:rPr>
              <a:t>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2050" dirty="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lang="en-GB"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F0000"/>
                </a:solidFill>
                <a:latin typeface="Palatino Linotype"/>
                <a:cs typeface="Palatino Linotype"/>
              </a:rPr>
              <a:t>applicable</a:t>
            </a:r>
            <a:r>
              <a:rPr lang="en-GB" sz="2050" dirty="0">
                <a:solidFill>
                  <a:srgbClr val="7F0000"/>
                </a:solidFill>
                <a:latin typeface="Palatino Linotype"/>
                <a:cs typeface="Palatino Linotype"/>
              </a:rPr>
              <a:t> </a:t>
            </a:r>
            <a:r>
              <a:rPr lang="en-GB" sz="2050" dirty="0">
                <a:cs typeface="Palatino Linotype"/>
              </a:rPr>
              <a:t>in a given state (too much unnecessary searches)</a:t>
            </a:r>
            <a:endParaRPr sz="2050" dirty="0">
              <a:cs typeface="Palatino Linotype"/>
            </a:endParaRPr>
          </a:p>
          <a:p>
            <a:pPr marL="354965" indent="-342900">
              <a:lnSpc>
                <a:spcPct val="100000"/>
              </a:lnSpc>
              <a:spcBef>
                <a:spcPts val="1560"/>
              </a:spcBef>
              <a:buClr>
                <a:srgbClr val="231F20"/>
              </a:buClr>
              <a:buFont typeface="Wingdings" panose="05000000000000000000" pitchFamily="2" charset="2"/>
              <a:buChar char="q"/>
              <a:tabLst>
                <a:tab pos="276225" algn="l"/>
              </a:tabLst>
            </a:pPr>
            <a:r>
              <a:rPr sz="2050" spc="-25" dirty="0">
                <a:solidFill>
                  <a:srgbClr val="0000B2"/>
                </a:solidFill>
                <a:latin typeface="Calibri"/>
                <a:cs typeface="Calibri"/>
              </a:rPr>
              <a:t>Backward</a:t>
            </a:r>
            <a:r>
              <a:rPr sz="2050" spc="-20" dirty="0">
                <a:solidFill>
                  <a:srgbClr val="0000B2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00B2"/>
                </a:solidFill>
                <a:latin typeface="Calibri"/>
                <a:cs typeface="Calibri"/>
              </a:rPr>
              <a:t>(regression)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endParaRPr sz="2050" dirty="0">
              <a:latin typeface="Calibri"/>
              <a:cs typeface="Calibri"/>
            </a:endParaRPr>
          </a:p>
          <a:p>
            <a:pPr marL="70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lang="en-GB" sz="2050" spc="-55" dirty="0">
                <a:solidFill>
                  <a:srgbClr val="231F20"/>
                </a:solidFill>
                <a:latin typeface="Calibri"/>
                <a:cs typeface="Calibri"/>
              </a:rPr>
              <a:t>Starts the search for actions from the goal state and plans the previous actions from the initial state</a:t>
            </a:r>
          </a:p>
          <a:p>
            <a:pPr marL="7029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lang="en-GB" sz="2050" spc="-5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spc="-70" dirty="0" err="1">
                <a:solidFill>
                  <a:srgbClr val="231F20"/>
                </a:solidFill>
                <a:latin typeface="Calibri"/>
                <a:cs typeface="Calibri"/>
              </a:rPr>
              <a:t>onsiders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Palatino Linotype"/>
                <a:cs typeface="Palatino Linotype"/>
              </a:rPr>
              <a:t>only</a:t>
            </a:r>
            <a:r>
              <a:rPr sz="2050" spc="140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7F0000"/>
                </a:solidFill>
                <a:latin typeface="Palatino Linotype"/>
                <a:cs typeface="Palatino Linotype"/>
              </a:rPr>
              <a:t>relevant</a:t>
            </a:r>
            <a:r>
              <a:rPr lang="en-GB" sz="2050" spc="85" dirty="0">
                <a:solidFill>
                  <a:srgbClr val="7F0000"/>
                </a:solidFill>
                <a:latin typeface="Palatino Linotype"/>
                <a:cs typeface="Palatino Linotype"/>
              </a:rPr>
              <a:t> </a:t>
            </a:r>
            <a:r>
              <a:rPr lang="en-GB" sz="2050" dirty="0">
                <a:cs typeface="Palatino Linotype"/>
              </a:rPr>
              <a:t>(more efficient)</a:t>
            </a:r>
            <a:endParaRPr sz="2050" dirty="0">
              <a:cs typeface="Palatino Linotype"/>
            </a:endParaRPr>
          </a:p>
          <a:p>
            <a:pPr marL="355600" indent="-342900"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Neither</a:t>
            </a:r>
            <a:r>
              <a:rPr sz="2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them</a:t>
            </a:r>
            <a:r>
              <a:rPr sz="2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efficient</a:t>
            </a:r>
            <a:r>
              <a:rPr sz="2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2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good</a:t>
            </a:r>
            <a:r>
              <a:rPr sz="2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heuristics!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100" dirty="0"/>
              <a:t> </a:t>
            </a:r>
            <a:r>
              <a:rPr dirty="0"/>
              <a:t>Intelligence,</a:t>
            </a:r>
            <a:r>
              <a:rPr spc="100" dirty="0"/>
              <a:t> </a:t>
            </a:r>
            <a:r>
              <a:rPr dirty="0"/>
              <a:t>spring</a:t>
            </a:r>
            <a:r>
              <a:rPr spc="95" dirty="0"/>
              <a:t> </a:t>
            </a:r>
            <a:r>
              <a:rPr spc="-5" dirty="0"/>
              <a:t>2013,</a:t>
            </a:r>
            <a:r>
              <a:rPr spc="10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Ljungl¨of;</a:t>
            </a:r>
            <a:r>
              <a:rPr spc="95" dirty="0"/>
              <a:t> </a:t>
            </a:r>
            <a:r>
              <a:rPr spc="5" dirty="0"/>
              <a:t>based</a:t>
            </a:r>
            <a:r>
              <a:rPr spc="105" dirty="0"/>
              <a:t> </a:t>
            </a:r>
            <a:r>
              <a:rPr spc="-10" dirty="0"/>
              <a:t>on</a:t>
            </a:r>
            <a:r>
              <a:rPr spc="100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40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100" dirty="0"/>
              <a:t> </a:t>
            </a:r>
            <a:r>
              <a:rPr spc="5" dirty="0"/>
              <a:t>Russel</a:t>
            </a:r>
            <a:r>
              <a:rPr spc="95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100" dirty="0"/>
              <a:t> </a:t>
            </a:r>
            <a:r>
              <a:rPr spc="10" dirty="0"/>
              <a:t>Norvig,</a:t>
            </a:r>
            <a:r>
              <a:rPr spc="100" dirty="0"/>
              <a:t> </a:t>
            </a:r>
            <a:r>
              <a:rPr spc="-50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0395">
              <a:lnSpc>
                <a:spcPts val="2630"/>
              </a:lnSpc>
            </a:pPr>
            <a:r>
              <a:rPr spc="10" dirty="0"/>
              <a:t>Heuristics</a:t>
            </a:r>
            <a:r>
              <a:rPr spc="145" dirty="0"/>
              <a:t> </a:t>
            </a:r>
            <a:r>
              <a:rPr spc="60" dirty="0"/>
              <a:t>for</a:t>
            </a:r>
            <a:r>
              <a:rPr spc="145" dirty="0"/>
              <a:t> </a:t>
            </a:r>
            <a:r>
              <a:rPr spc="40" dirty="0"/>
              <a:t>forward</a:t>
            </a:r>
            <a:r>
              <a:rPr spc="145" dirty="0"/>
              <a:t> </a:t>
            </a:r>
            <a:r>
              <a:rPr spc="-15" dirty="0"/>
              <a:t>state-space</a:t>
            </a:r>
            <a:r>
              <a:rPr spc="150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30300" y="1396403"/>
            <a:ext cx="8089900" cy="42689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1299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pc="-40" dirty="0"/>
              <a:t>For</a:t>
            </a:r>
            <a:r>
              <a:rPr spc="335" dirty="0"/>
              <a:t> </a:t>
            </a:r>
            <a:r>
              <a:rPr spc="-100" dirty="0"/>
              <a:t>forward</a:t>
            </a:r>
            <a:r>
              <a:rPr spc="-20" dirty="0"/>
              <a:t> </a:t>
            </a:r>
            <a:r>
              <a:rPr spc="-55" dirty="0"/>
              <a:t>state-space</a:t>
            </a:r>
            <a:r>
              <a:rPr spc="330" dirty="0"/>
              <a:t> </a:t>
            </a:r>
            <a:r>
              <a:rPr spc="-80" dirty="0"/>
              <a:t>search</a:t>
            </a:r>
            <a:r>
              <a:rPr spc="-45" dirty="0"/>
              <a:t> </a:t>
            </a:r>
            <a:r>
              <a:rPr spc="-90" dirty="0"/>
              <a:t>there</a:t>
            </a:r>
            <a:r>
              <a:rPr spc="-40" dirty="0"/>
              <a:t> </a:t>
            </a:r>
            <a:r>
              <a:rPr spc="-110" dirty="0"/>
              <a:t>are</a:t>
            </a:r>
            <a:r>
              <a:rPr spc="-15" dirty="0"/>
              <a:t> </a:t>
            </a:r>
            <a:r>
              <a:rPr spc="-55" dirty="0"/>
              <a:t>a</a:t>
            </a:r>
            <a:r>
              <a:rPr spc="335" dirty="0"/>
              <a:t> </a:t>
            </a:r>
            <a:r>
              <a:rPr spc="-85" dirty="0"/>
              <a:t>number</a:t>
            </a:r>
            <a:r>
              <a:rPr spc="-45" dirty="0"/>
              <a:t> </a:t>
            </a:r>
            <a:r>
              <a:rPr spc="-75" dirty="0"/>
              <a:t>of</a:t>
            </a:r>
            <a:r>
              <a:rPr spc="-50" dirty="0"/>
              <a:t> </a:t>
            </a:r>
            <a:r>
              <a:rPr spc="-75" dirty="0"/>
              <a:t>domain-independent </a:t>
            </a:r>
            <a:r>
              <a:rPr spc="-450" dirty="0"/>
              <a:t> </a:t>
            </a:r>
            <a:r>
              <a:rPr spc="-50" dirty="0"/>
              <a:t>heuristics:</a:t>
            </a:r>
          </a:p>
          <a:p>
            <a:pPr marL="838200" lvl="1" indent="-368935">
              <a:spcBef>
                <a:spcPts val="1560"/>
              </a:spcBef>
              <a:buFont typeface="Yu Gothic UI Semilight"/>
              <a:buChar char="♦"/>
              <a:tabLst>
                <a:tab pos="381000" algn="l"/>
                <a:tab pos="381635" algn="l"/>
              </a:tabLst>
            </a:pPr>
            <a:r>
              <a:rPr sz="2000" spc="-25" dirty="0"/>
              <a:t>Relaxing</a:t>
            </a:r>
            <a:r>
              <a:rPr sz="2000" spc="150" dirty="0"/>
              <a:t> </a:t>
            </a:r>
            <a:r>
              <a:rPr sz="2000" spc="-40" dirty="0"/>
              <a:t>actions:</a:t>
            </a:r>
          </a:p>
          <a:p>
            <a:pPr marL="949325" lvl="1" indent="-206375">
              <a:spcBef>
                <a:spcPts val="30"/>
              </a:spcBef>
              <a:buChar char="–"/>
              <a:tabLst>
                <a:tab pos="949960" algn="l"/>
              </a:tabLst>
            </a:pPr>
            <a:r>
              <a:rPr spc="-65" dirty="0">
                <a:solidFill>
                  <a:srgbClr val="231F20"/>
                </a:solidFill>
                <a:latin typeface="Calibri"/>
                <a:cs typeface="Calibri"/>
              </a:rPr>
              <a:t>Ignore-preconditions</a:t>
            </a:r>
            <a:r>
              <a:rPr spc="1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231F20"/>
                </a:solidFill>
                <a:latin typeface="Calibri"/>
                <a:cs typeface="Calibri"/>
              </a:rPr>
              <a:t>heuristic</a:t>
            </a:r>
            <a:endParaRPr dirty="0">
              <a:latin typeface="Calibri"/>
              <a:cs typeface="Calibri"/>
            </a:endParaRPr>
          </a:p>
          <a:p>
            <a:pPr marL="949325" lvl="1" indent="-205740">
              <a:spcBef>
                <a:spcPts val="30"/>
              </a:spcBef>
              <a:buChar char="–"/>
              <a:tabLst>
                <a:tab pos="949960" algn="l"/>
              </a:tabLst>
            </a:pPr>
            <a:r>
              <a:rPr spc="-60" dirty="0">
                <a:solidFill>
                  <a:srgbClr val="231F20"/>
                </a:solidFill>
                <a:latin typeface="Calibri"/>
                <a:cs typeface="Calibri"/>
              </a:rPr>
              <a:t>Ignore-delete-lists</a:t>
            </a:r>
            <a:r>
              <a:rPr spc="1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231F20"/>
                </a:solidFill>
                <a:latin typeface="Calibri"/>
                <a:cs typeface="Calibri"/>
              </a:rPr>
              <a:t>heuristic</a:t>
            </a:r>
            <a:endParaRPr dirty="0">
              <a:latin typeface="Calibri"/>
              <a:cs typeface="Calibri"/>
            </a:endParaRPr>
          </a:p>
          <a:p>
            <a:pPr marL="732790" lvl="1" indent="-263525">
              <a:spcBef>
                <a:spcPts val="1605"/>
              </a:spcBef>
              <a:buFont typeface="Yu Gothic UI Semilight"/>
              <a:buChar char="♦"/>
              <a:tabLst>
                <a:tab pos="276225" algn="l"/>
              </a:tabLst>
            </a:pPr>
            <a:r>
              <a:rPr lang="en-GB" sz="2000" spc="-10" dirty="0"/>
              <a:t>Using s</a:t>
            </a:r>
            <a:r>
              <a:rPr sz="2000" spc="-10" dirty="0" err="1"/>
              <a:t>tate</a:t>
            </a:r>
            <a:r>
              <a:rPr sz="2000" spc="-20" dirty="0"/>
              <a:t> </a:t>
            </a:r>
            <a:r>
              <a:rPr sz="2000" spc="-45" dirty="0"/>
              <a:t>abstractions:</a:t>
            </a:r>
          </a:p>
          <a:p>
            <a:pPr marL="949325" lvl="1" indent="-205740">
              <a:spcBef>
                <a:spcPts val="114"/>
              </a:spcBef>
              <a:buChar char="–"/>
              <a:tabLst>
                <a:tab pos="949960" algn="l"/>
              </a:tabLst>
            </a:pPr>
            <a:r>
              <a:rPr spc="-60" dirty="0">
                <a:solidFill>
                  <a:srgbClr val="231F20"/>
                </a:solidFill>
                <a:cs typeface="Calibri"/>
              </a:rPr>
              <a:t>Reduce</a:t>
            </a:r>
            <a:r>
              <a:rPr spc="175" dirty="0">
                <a:solidFill>
                  <a:srgbClr val="231F20"/>
                </a:solidFill>
                <a:cs typeface="Calibri"/>
              </a:rPr>
              <a:t> </a:t>
            </a:r>
            <a:r>
              <a:rPr spc="-75" dirty="0">
                <a:solidFill>
                  <a:srgbClr val="231F20"/>
                </a:solidFill>
                <a:cs typeface="Calibri"/>
              </a:rPr>
              <a:t>the</a:t>
            </a:r>
            <a:r>
              <a:rPr spc="180" dirty="0">
                <a:solidFill>
                  <a:srgbClr val="231F20"/>
                </a:solidFill>
                <a:cs typeface="Calibri"/>
              </a:rPr>
              <a:t> </a:t>
            </a:r>
            <a:r>
              <a:rPr spc="-50" dirty="0">
                <a:solidFill>
                  <a:srgbClr val="231F20"/>
                </a:solidFill>
                <a:cs typeface="Calibri"/>
              </a:rPr>
              <a:t>state</a:t>
            </a:r>
            <a:r>
              <a:rPr spc="180" dirty="0">
                <a:solidFill>
                  <a:srgbClr val="231F20"/>
                </a:solidFill>
                <a:cs typeface="Calibri"/>
              </a:rPr>
              <a:t> </a:t>
            </a:r>
            <a:r>
              <a:rPr spc="-75" dirty="0">
                <a:solidFill>
                  <a:srgbClr val="231F20"/>
                </a:solidFill>
                <a:cs typeface="Calibri"/>
              </a:rPr>
              <a:t>space</a:t>
            </a:r>
            <a:r>
              <a:rPr spc="110" dirty="0">
                <a:solidFill>
                  <a:srgbClr val="231F20"/>
                </a:solidFill>
                <a:cs typeface="Calibri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by</a:t>
            </a:r>
            <a:r>
              <a:rPr spc="-10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considering</a:t>
            </a:r>
            <a:r>
              <a:rPr spc="-5" dirty="0">
                <a:solidFill>
                  <a:srgbClr val="231F20"/>
                </a:solidFill>
                <a:cs typeface="Arial"/>
              </a:rPr>
              <a:t> only </a:t>
            </a:r>
            <a:r>
              <a:rPr dirty="0">
                <a:solidFill>
                  <a:srgbClr val="231F20"/>
                </a:solidFill>
                <a:cs typeface="Arial"/>
              </a:rPr>
              <a:t>more</a:t>
            </a:r>
            <a:r>
              <a:rPr spc="-5" dirty="0">
                <a:solidFill>
                  <a:srgbClr val="231F20"/>
                </a:solidFill>
                <a:cs typeface="Arial"/>
              </a:rPr>
              <a:t> general </a:t>
            </a:r>
            <a:r>
              <a:rPr dirty="0">
                <a:solidFill>
                  <a:srgbClr val="231F20"/>
                </a:solidFill>
                <a:cs typeface="Arial"/>
              </a:rPr>
              <a:t>states</a:t>
            </a:r>
            <a:r>
              <a:rPr lang="en-GB" dirty="0">
                <a:solidFill>
                  <a:srgbClr val="231F20"/>
                </a:solidFill>
                <a:cs typeface="Arial"/>
              </a:rPr>
              <a:t> rather than all states</a:t>
            </a:r>
            <a:endParaRPr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Wingdings" panose="05000000000000000000" pitchFamily="2" charset="2"/>
              <a:buChar char="q"/>
            </a:pPr>
            <a:r>
              <a:rPr spc="-30" dirty="0"/>
              <a:t>Programs</a:t>
            </a:r>
            <a:r>
              <a:rPr spc="185" dirty="0"/>
              <a:t> </a:t>
            </a:r>
            <a:r>
              <a:rPr spc="-30" dirty="0"/>
              <a:t>that</a:t>
            </a:r>
            <a:r>
              <a:rPr spc="190" dirty="0"/>
              <a:t> </a:t>
            </a:r>
            <a:r>
              <a:rPr spc="-65" dirty="0"/>
              <a:t>has</a:t>
            </a:r>
            <a:r>
              <a:rPr spc="190" dirty="0"/>
              <a:t> </a:t>
            </a:r>
            <a:r>
              <a:rPr spc="-114" dirty="0"/>
              <a:t>won</a:t>
            </a:r>
            <a:r>
              <a:rPr spc="185" dirty="0"/>
              <a:t> </a:t>
            </a:r>
            <a:r>
              <a:rPr spc="-75" dirty="0"/>
              <a:t>the</a:t>
            </a:r>
            <a:r>
              <a:rPr spc="190" dirty="0"/>
              <a:t> </a:t>
            </a:r>
            <a:r>
              <a:rPr spc="-50" dirty="0"/>
              <a:t>bi-annual</a:t>
            </a:r>
            <a:r>
              <a:rPr spc="185" dirty="0"/>
              <a:t> </a:t>
            </a:r>
            <a:r>
              <a:rPr spc="-20" dirty="0"/>
              <a:t>Planning</a:t>
            </a:r>
            <a:r>
              <a:rPr spc="180" dirty="0"/>
              <a:t> </a:t>
            </a:r>
            <a:r>
              <a:rPr spc="-60" dirty="0"/>
              <a:t>competition</a:t>
            </a:r>
            <a:r>
              <a:rPr spc="190" dirty="0"/>
              <a:t> </a:t>
            </a:r>
            <a:r>
              <a:rPr spc="-65" dirty="0"/>
              <a:t>has</a:t>
            </a:r>
            <a:r>
              <a:rPr spc="185" dirty="0"/>
              <a:t> </a:t>
            </a:r>
            <a:r>
              <a:rPr spc="-75" dirty="0"/>
              <a:t>often</a:t>
            </a:r>
            <a:r>
              <a:rPr spc="190" dirty="0"/>
              <a:t> </a:t>
            </a:r>
            <a:r>
              <a:rPr spc="-95" dirty="0"/>
              <a:t>used</a:t>
            </a:r>
          </a:p>
          <a:p>
            <a:pPr marL="986790" lvl="1" indent="-206375">
              <a:lnSpc>
                <a:spcPct val="100000"/>
              </a:lnSpc>
              <a:spcBef>
                <a:spcPts val="685"/>
              </a:spcBef>
              <a:buChar char="–"/>
              <a:tabLst>
                <a:tab pos="987425" algn="l"/>
              </a:tabLst>
            </a:pPr>
            <a:r>
              <a:rPr lang="en-GB" dirty="0">
                <a:solidFill>
                  <a:srgbClr val="231F20"/>
                </a:solidFill>
                <a:cs typeface="Calibri"/>
              </a:rPr>
              <a:t>f</a:t>
            </a:r>
            <a:r>
              <a:rPr dirty="0" err="1">
                <a:solidFill>
                  <a:srgbClr val="231F20"/>
                </a:solidFill>
                <a:cs typeface="Calibri"/>
              </a:rPr>
              <a:t>ast</a:t>
            </a:r>
            <a:r>
              <a:rPr dirty="0">
                <a:solidFill>
                  <a:srgbClr val="231F20"/>
                </a:solidFill>
                <a:cs typeface="Calibri"/>
              </a:rPr>
              <a:t> </a:t>
            </a:r>
            <a:r>
              <a:rPr spc="-50" dirty="0">
                <a:solidFill>
                  <a:srgbClr val="231F20"/>
                </a:solidFill>
                <a:cs typeface="Calibri"/>
              </a:rPr>
              <a:t>forward</a:t>
            </a:r>
            <a:r>
              <a:rPr spc="180" dirty="0">
                <a:solidFill>
                  <a:srgbClr val="231F20"/>
                </a:solidFill>
                <a:cs typeface="Calibri"/>
              </a:rPr>
              <a:t> </a:t>
            </a:r>
            <a:r>
              <a:rPr spc="-70" dirty="0">
                <a:solidFill>
                  <a:srgbClr val="231F20"/>
                </a:solidFill>
                <a:cs typeface="Calibri"/>
              </a:rPr>
              <a:t>search</a:t>
            </a:r>
            <a:r>
              <a:rPr spc="180" dirty="0">
                <a:solidFill>
                  <a:srgbClr val="231F20"/>
                </a:solidFill>
                <a:cs typeface="Calibri"/>
              </a:rPr>
              <a:t> </a:t>
            </a:r>
            <a:r>
              <a:rPr spc="-55" dirty="0">
                <a:solidFill>
                  <a:srgbClr val="231F20"/>
                </a:solidFill>
                <a:cs typeface="Calibri"/>
              </a:rPr>
              <a:t>with</a:t>
            </a:r>
            <a:r>
              <a:rPr spc="180" dirty="0">
                <a:solidFill>
                  <a:srgbClr val="231F20"/>
                </a:solidFill>
                <a:cs typeface="Calibri"/>
              </a:rPr>
              <a:t> </a:t>
            </a:r>
            <a:r>
              <a:rPr spc="-45" dirty="0">
                <a:solidFill>
                  <a:srgbClr val="231F20"/>
                </a:solidFill>
                <a:cs typeface="Calibri"/>
              </a:rPr>
              <a:t>heuristics</a:t>
            </a:r>
            <a:r>
              <a:rPr lang="en-GB" spc="-45" dirty="0">
                <a:solidFill>
                  <a:srgbClr val="231F20"/>
                </a:solidFill>
                <a:cs typeface="Calibri"/>
              </a:rPr>
              <a:t> (FF)</a:t>
            </a:r>
            <a:r>
              <a:rPr spc="-45" dirty="0">
                <a:solidFill>
                  <a:srgbClr val="231F20"/>
                </a:solidFill>
                <a:cs typeface="Calibri"/>
              </a:rPr>
              <a:t>,</a:t>
            </a:r>
            <a:r>
              <a:rPr spc="170" dirty="0">
                <a:solidFill>
                  <a:srgbClr val="231F20"/>
                </a:solidFill>
                <a:cs typeface="Calibri"/>
              </a:rPr>
              <a:t> </a:t>
            </a:r>
            <a:r>
              <a:rPr spc="-85" dirty="0">
                <a:solidFill>
                  <a:srgbClr val="231F20"/>
                </a:solidFill>
                <a:cs typeface="Calibri"/>
              </a:rPr>
              <a:t>or</a:t>
            </a:r>
            <a:endParaRPr dirty="0">
              <a:cs typeface="Calibri"/>
            </a:endParaRPr>
          </a:p>
          <a:p>
            <a:pPr marL="986790" lvl="1" indent="-206375">
              <a:lnSpc>
                <a:spcPts val="2370"/>
              </a:lnSpc>
              <a:spcBef>
                <a:spcPts val="30"/>
              </a:spcBef>
              <a:buChar char="–"/>
              <a:tabLst>
                <a:tab pos="987425" algn="l"/>
              </a:tabLst>
            </a:pPr>
            <a:r>
              <a:rPr spc="-50" dirty="0">
                <a:solidFill>
                  <a:srgbClr val="231F20"/>
                </a:solidFill>
                <a:cs typeface="Calibri"/>
              </a:rPr>
              <a:t>planning</a:t>
            </a:r>
            <a:r>
              <a:rPr spc="160" dirty="0">
                <a:solidFill>
                  <a:srgbClr val="231F20"/>
                </a:solidFill>
                <a:cs typeface="Calibri"/>
              </a:rPr>
              <a:t> </a:t>
            </a:r>
            <a:r>
              <a:rPr spc="-45" dirty="0">
                <a:solidFill>
                  <a:srgbClr val="231F20"/>
                </a:solidFill>
                <a:cs typeface="Calibri"/>
              </a:rPr>
              <a:t>graphs</a:t>
            </a:r>
            <a:r>
              <a:rPr lang="en-GB" spc="-45" dirty="0">
                <a:solidFill>
                  <a:srgbClr val="231F20"/>
                </a:solidFill>
                <a:cs typeface="Calibri"/>
              </a:rPr>
              <a:t> (</a:t>
            </a:r>
            <a:r>
              <a:rPr lang="en-GB" spc="-45" dirty="0" err="1">
                <a:solidFill>
                  <a:srgbClr val="231F20"/>
                </a:solidFill>
                <a:cs typeface="Calibri"/>
              </a:rPr>
              <a:t>GraphPlan</a:t>
            </a:r>
            <a:r>
              <a:rPr lang="en-GB" spc="-45" dirty="0">
                <a:solidFill>
                  <a:srgbClr val="231F20"/>
                </a:solidFill>
                <a:cs typeface="Calibri"/>
              </a:rPr>
              <a:t>)</a:t>
            </a:r>
            <a:r>
              <a:rPr spc="-45" dirty="0">
                <a:solidFill>
                  <a:srgbClr val="231F20"/>
                </a:solidFill>
                <a:cs typeface="Calibri"/>
              </a:rPr>
              <a:t>,</a:t>
            </a:r>
            <a:r>
              <a:rPr spc="170" dirty="0">
                <a:solidFill>
                  <a:srgbClr val="231F20"/>
                </a:solidFill>
                <a:cs typeface="Calibri"/>
              </a:rPr>
              <a:t> </a:t>
            </a:r>
            <a:r>
              <a:rPr spc="-85" dirty="0">
                <a:solidFill>
                  <a:srgbClr val="231F20"/>
                </a:solidFill>
                <a:cs typeface="Calibri"/>
              </a:rPr>
              <a:t>or</a:t>
            </a:r>
            <a:endParaRPr dirty="0">
              <a:cs typeface="Calibri"/>
            </a:endParaRPr>
          </a:p>
          <a:p>
            <a:pPr marL="986790" lvl="1" indent="-206375">
              <a:lnSpc>
                <a:spcPts val="2370"/>
              </a:lnSpc>
              <a:buSzPct val="120588"/>
              <a:buFont typeface="Calibri"/>
              <a:buChar char="–"/>
              <a:tabLst>
                <a:tab pos="987425" algn="l"/>
              </a:tabLst>
            </a:pPr>
            <a:r>
              <a:rPr dirty="0">
                <a:solidFill>
                  <a:srgbClr val="231F20"/>
                </a:solidFill>
                <a:cs typeface="Arial"/>
              </a:rPr>
              <a:t>constraint-satisfaction</a:t>
            </a:r>
            <a:r>
              <a:rPr spc="-25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planners</a:t>
            </a:r>
            <a:r>
              <a:rPr spc="-30" dirty="0">
                <a:solidFill>
                  <a:srgbClr val="231F20"/>
                </a:solidFill>
                <a:cs typeface="Arial"/>
              </a:rPr>
              <a:t> </a:t>
            </a:r>
            <a:r>
              <a:rPr spc="45" dirty="0">
                <a:solidFill>
                  <a:srgbClr val="231F20"/>
                </a:solidFill>
                <a:cs typeface="Arial"/>
              </a:rPr>
              <a:t>(</a:t>
            </a:r>
            <a:r>
              <a:rPr spc="45" dirty="0">
                <a:solidFill>
                  <a:srgbClr val="231F20"/>
                </a:solidFill>
                <a:cs typeface="Calibri"/>
              </a:rPr>
              <a:t>SAT</a:t>
            </a:r>
            <a:r>
              <a:rPr spc="45" dirty="0">
                <a:solidFill>
                  <a:srgbClr val="231F20"/>
                </a:solidFill>
                <a:cs typeface="Arial"/>
              </a:rPr>
              <a:t>)</a:t>
            </a:r>
            <a:r>
              <a:rPr spc="45" dirty="0">
                <a:solidFill>
                  <a:srgbClr val="231F2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40" dirty="0"/>
              <a:t>Planning</a:t>
            </a:r>
            <a:r>
              <a:rPr spc="125" dirty="0"/>
              <a:t> </a:t>
            </a:r>
            <a:r>
              <a:rPr spc="-2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396403"/>
            <a:ext cx="7874000" cy="2626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43180" indent="-342900" algn="just">
              <a:lnSpc>
                <a:spcPct val="101299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main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disadvantage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state-space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search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size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search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tree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(exponential).</a:t>
            </a:r>
            <a:r>
              <a:rPr sz="2050" spc="4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Calibri"/>
                <a:cs typeface="Calibri"/>
              </a:rPr>
              <a:t>Also,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heuristics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not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admissible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general.</a:t>
            </a:r>
            <a:endParaRPr sz="2050" dirty="0">
              <a:latin typeface="Calibri"/>
              <a:cs typeface="Calibri"/>
            </a:endParaRPr>
          </a:p>
          <a:p>
            <a:pPr marL="393700" marR="43180" indent="-342900" algn="just">
              <a:lnSpc>
                <a:spcPct val="101200"/>
              </a:lnSpc>
              <a:spcBef>
                <a:spcPts val="1530"/>
              </a:spcBef>
              <a:buFont typeface="Wingdings" panose="05000000000000000000" pitchFamily="2" charset="2"/>
              <a:buChar char="q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planning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graph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 polynomial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size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approximation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 the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complete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tree.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Search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graph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an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admissible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heuristic.</a:t>
            </a:r>
            <a:endParaRPr sz="2050" dirty="0">
              <a:latin typeface="Calibri"/>
              <a:cs typeface="Calibri"/>
            </a:endParaRPr>
          </a:p>
          <a:p>
            <a:pPr marL="393700" marR="43180" indent="-342900" algn="just">
              <a:lnSpc>
                <a:spcPct val="101299"/>
              </a:lnSpc>
              <a:spcBef>
                <a:spcPts val="1525"/>
              </a:spcBef>
              <a:buFont typeface="Wingdings" panose="05000000000000000000" pitchFamily="2" charset="2"/>
              <a:buChar char="q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planning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graph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organized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 alternating</a:t>
            </a:r>
            <a:r>
              <a:rPr sz="2050" spc="3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levels</a:t>
            </a:r>
            <a:r>
              <a:rPr sz="2050" spc="3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3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possible</a:t>
            </a:r>
            <a:r>
              <a:rPr sz="2050" spc="3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states</a:t>
            </a:r>
            <a:r>
              <a:rPr sz="2050" spc="3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75" dirty="0">
                <a:solidFill>
                  <a:srgbClr val="231F20"/>
                </a:solidFill>
                <a:latin typeface="Georgia"/>
                <a:cs typeface="Georgia"/>
              </a:rPr>
              <a:t>S</a:t>
            </a:r>
            <a:r>
              <a:rPr sz="2100" i="1" spc="112" baseline="-11904" dirty="0">
                <a:solidFill>
                  <a:srgbClr val="231F20"/>
                </a:solidFill>
                <a:latin typeface="Georgia"/>
                <a:cs typeface="Georgia"/>
              </a:rPr>
              <a:t>i </a:t>
            </a:r>
            <a:r>
              <a:rPr sz="2100" i="1" spc="120" baseline="-11904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applicable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actions </a:t>
            </a:r>
            <a:r>
              <a:rPr sz="2050" i="1" spc="90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2100" i="1" spc="135" baseline="-11904" dirty="0">
                <a:solidFill>
                  <a:srgbClr val="231F20"/>
                </a:solidFill>
                <a:latin typeface="Georgia"/>
                <a:cs typeface="Georgia"/>
              </a:rPr>
              <a:t>i</a:t>
            </a:r>
            <a:r>
              <a:rPr sz="2050" spc="90" dirty="0">
                <a:solidFill>
                  <a:srgbClr val="231F20"/>
                </a:solidFill>
                <a:latin typeface="Calibri"/>
                <a:cs typeface="Calibri"/>
              </a:rPr>
              <a:t>. </a:t>
            </a:r>
            <a:r>
              <a:rPr sz="2050" spc="10" dirty="0">
                <a:solidFill>
                  <a:srgbClr val="231F20"/>
                </a:solidFill>
                <a:latin typeface="Calibri"/>
                <a:cs typeface="Calibri"/>
              </a:rPr>
              <a:t>Links </a:t>
            </a:r>
            <a:r>
              <a:rPr sz="2050" spc="-120" dirty="0">
                <a:solidFill>
                  <a:srgbClr val="231F20"/>
                </a:solidFill>
                <a:latin typeface="Calibri"/>
                <a:cs typeface="Calibri"/>
              </a:rPr>
              <a:t>between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levels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represent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preconditions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effects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231F20"/>
                </a:solidFill>
                <a:latin typeface="Calibri"/>
                <a:cs typeface="Calibri"/>
              </a:rPr>
              <a:t>whereas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links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within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levels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express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conflicts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Calibri"/>
                <a:cs typeface="Calibri"/>
              </a:rPr>
              <a:t>(</a:t>
            </a:r>
            <a:r>
              <a:rPr sz="2050" spc="-15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mutex-links</a:t>
            </a:r>
            <a:r>
              <a:rPr sz="2050" spc="-15" dirty="0">
                <a:solidFill>
                  <a:srgbClr val="231F20"/>
                </a:solidFill>
                <a:latin typeface="Calibri"/>
                <a:cs typeface="Calibri"/>
              </a:rPr>
              <a:t>).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387" y="4428438"/>
            <a:ext cx="7906517" cy="17328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100" dirty="0"/>
              <a:t> </a:t>
            </a:r>
            <a:r>
              <a:rPr dirty="0"/>
              <a:t>Intelligence,</a:t>
            </a:r>
            <a:r>
              <a:rPr spc="100" dirty="0"/>
              <a:t> </a:t>
            </a:r>
            <a:r>
              <a:rPr dirty="0"/>
              <a:t>spring</a:t>
            </a:r>
            <a:r>
              <a:rPr spc="95" dirty="0"/>
              <a:t> </a:t>
            </a:r>
            <a:r>
              <a:rPr spc="-5" dirty="0"/>
              <a:t>2013,</a:t>
            </a:r>
            <a:r>
              <a:rPr spc="10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Ljungl¨of;</a:t>
            </a:r>
            <a:r>
              <a:rPr spc="95" dirty="0"/>
              <a:t> </a:t>
            </a:r>
            <a:r>
              <a:rPr spc="5" dirty="0"/>
              <a:t>based</a:t>
            </a:r>
            <a:r>
              <a:rPr spc="105" dirty="0"/>
              <a:t> </a:t>
            </a:r>
            <a:r>
              <a:rPr spc="-10" dirty="0"/>
              <a:t>on</a:t>
            </a:r>
            <a:r>
              <a:rPr spc="100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40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100" dirty="0"/>
              <a:t> </a:t>
            </a:r>
            <a:r>
              <a:rPr spc="5" dirty="0"/>
              <a:t>Russel</a:t>
            </a:r>
            <a:r>
              <a:rPr spc="95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100" dirty="0"/>
              <a:t> </a:t>
            </a:r>
            <a:r>
              <a:rPr spc="10" dirty="0"/>
              <a:t>Norvig,</a:t>
            </a:r>
            <a:r>
              <a:rPr spc="100" dirty="0"/>
              <a:t> </a:t>
            </a:r>
            <a:r>
              <a:rPr spc="-50" dirty="0"/>
              <a:t>2004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10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15" dirty="0"/>
              <a:t>1–4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13</a:t>
            </a:fld>
            <a:endParaRPr spc="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lang="en-GB" spc="40" dirty="0"/>
              <a:t>Mutex links within the planning graph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68878" y="1564731"/>
            <a:ext cx="7722234" cy="479682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8000" indent="-457200" algn="l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000" u="none" strike="noStrike" baseline="0" dirty="0"/>
              <a:t>Mutex links between actions</a:t>
            </a:r>
          </a:p>
          <a:p>
            <a:pPr marL="925200" lvl="1" indent="-457200">
              <a:spcBef>
                <a:spcPts val="1200"/>
              </a:spcBef>
            </a:pPr>
            <a:r>
              <a:rPr lang="en-GB" b="1" u="none" strike="noStrike" baseline="0" dirty="0"/>
              <a:t>Inconsistent effects: </a:t>
            </a:r>
            <a:r>
              <a:rPr lang="en-GB" b="0" i="0" u="none" strike="noStrike" baseline="0" dirty="0"/>
              <a:t>one action negates an effect of the other. For example, Eat (Cake) and the persistence of Have(Cake) have inconsistent effects because they disagree on the effect Have(Cake).</a:t>
            </a:r>
          </a:p>
          <a:p>
            <a:pPr marL="925200" lvl="1" indent="-457200">
              <a:spcBef>
                <a:spcPts val="1200"/>
              </a:spcBef>
            </a:pPr>
            <a:r>
              <a:rPr lang="en-GB" b="1" u="none" strike="noStrike" baseline="0" dirty="0"/>
              <a:t>Interference: </a:t>
            </a:r>
            <a:r>
              <a:rPr lang="en-GB" b="0" i="0" u="none" strike="noStrike" baseline="0" dirty="0"/>
              <a:t>one of the effects of one action is the negation of a precondition of the other. For example Eat (Cake) interferes with the persistence of Have(Cake) by negating its  recondition.</a:t>
            </a:r>
          </a:p>
          <a:p>
            <a:pPr marL="925200" lvl="1" indent="-457200">
              <a:spcBef>
                <a:spcPts val="1200"/>
              </a:spcBef>
            </a:pPr>
            <a:r>
              <a:rPr lang="en-GB" b="1" u="none" strike="noStrike" baseline="0" dirty="0"/>
              <a:t>Competing needs: </a:t>
            </a:r>
            <a:r>
              <a:rPr lang="en-GB" b="0" i="0" u="none" strike="noStrike" baseline="0" dirty="0"/>
              <a:t>one of the preconditions of one action is mutually exclusive with a precondition of the other. For example, Bake(Cake) and Eat (Cake) are mutex because they compete on the value of the Have(Cake) precondition</a:t>
            </a:r>
          </a:p>
          <a:p>
            <a:pPr marL="468000" indent="-457200" algn="l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cs typeface="Tahoma"/>
              </a:rPr>
              <a:t>Mutex links between states</a:t>
            </a:r>
          </a:p>
          <a:p>
            <a:pPr lvl="2" indent="-457200">
              <a:spcBef>
                <a:spcPts val="1200"/>
              </a:spcBef>
            </a:pPr>
            <a:r>
              <a:rPr lang="en-GB" b="1" dirty="0"/>
              <a:t>I</a:t>
            </a:r>
            <a:r>
              <a:rPr lang="en-GB" b="1" u="none" strike="noStrike" baseline="0" dirty="0"/>
              <a:t>nconsistent support</a:t>
            </a:r>
            <a:r>
              <a:rPr lang="en-GB" b="1" dirty="0"/>
              <a:t>: </a:t>
            </a:r>
            <a:r>
              <a:rPr lang="en-GB" b="0" i="0" u="none" strike="noStrike" baseline="0" dirty="0"/>
              <a:t>one literal is the negation of the other or each possible pair of actions that could achieve the two literals is mutually exclusive</a:t>
            </a:r>
            <a:endParaRPr sz="2000" dirty="0"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14</a:t>
            </a:fld>
            <a:endParaRPr spc="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40" dirty="0"/>
              <a:t>Planning</a:t>
            </a:r>
            <a:r>
              <a:rPr spc="120" dirty="0"/>
              <a:t> </a:t>
            </a:r>
            <a:r>
              <a:rPr lang="en-GB" spc="120" dirty="0"/>
              <a:t>Problem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04900" y="1396408"/>
            <a:ext cx="7848600" cy="2116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30480" indent="-342900">
              <a:lnSpc>
                <a:spcPct val="101299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z="2050" spc="10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planning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problem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15" dirty="0">
                <a:solidFill>
                  <a:srgbClr val="231F20"/>
                </a:solidFill>
                <a:latin typeface="Georgia"/>
                <a:cs typeface="Georgia"/>
              </a:rPr>
              <a:t>l</a:t>
            </a:r>
            <a:r>
              <a:rPr sz="2050" i="1" spc="19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literals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-114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2050" i="1" spc="1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actions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has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polynomial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size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plan</a:t>
            </a:r>
            <a:r>
              <a:rPr sz="2050" spc="-4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ning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graph:</a:t>
            </a:r>
            <a:endParaRPr sz="2050" dirty="0">
              <a:latin typeface="Calibri"/>
              <a:cs typeface="Calibri"/>
            </a:endParaRPr>
          </a:p>
          <a:p>
            <a:pPr marL="700404" lvl="1" indent="-205740">
              <a:spcBef>
                <a:spcPts val="1560"/>
              </a:spcBef>
              <a:buChar char="–"/>
              <a:tabLst>
                <a:tab pos="243840" algn="l"/>
              </a:tabLst>
            </a:pP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Levels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75" dirty="0">
                <a:solidFill>
                  <a:srgbClr val="231F20"/>
                </a:solidFill>
                <a:latin typeface="Georgia"/>
                <a:cs typeface="Georgia"/>
              </a:rPr>
              <a:t>S</a:t>
            </a:r>
            <a:r>
              <a:rPr sz="2100" i="1" spc="112" baseline="-11904" dirty="0">
                <a:solidFill>
                  <a:srgbClr val="231F20"/>
                </a:solidFill>
                <a:latin typeface="Georgia"/>
                <a:cs typeface="Georgia"/>
              </a:rPr>
              <a:t>i</a:t>
            </a:r>
            <a:r>
              <a:rPr sz="2100" i="1" spc="540" baseline="-11904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contain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15" dirty="0">
                <a:solidFill>
                  <a:srgbClr val="231F20"/>
                </a:solidFill>
                <a:latin typeface="Georgia"/>
                <a:cs typeface="Georgia"/>
              </a:rPr>
              <a:t>l</a:t>
            </a:r>
            <a:r>
              <a:rPr sz="2050" i="1" spc="2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nodes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40" dirty="0">
                <a:solidFill>
                  <a:srgbClr val="231F20"/>
                </a:solidFill>
                <a:latin typeface="Georgia"/>
                <a:cs typeface="Georgia"/>
              </a:rPr>
              <a:t>l</a:t>
            </a:r>
            <a:r>
              <a:rPr sz="2100" spc="60" baseline="29761" dirty="0">
                <a:solidFill>
                  <a:srgbClr val="231F20"/>
                </a:solidFill>
                <a:latin typeface="Constantia"/>
                <a:cs typeface="Constantia"/>
              </a:rPr>
              <a:t>2</a:t>
            </a:r>
            <a:r>
              <a:rPr sz="2100" spc="517" baseline="29761" dirty="0">
                <a:solidFill>
                  <a:srgbClr val="231F20"/>
                </a:solidFill>
                <a:latin typeface="Constantia"/>
                <a:cs typeface="Constantia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mutex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links</a:t>
            </a:r>
            <a:endParaRPr sz="2050" dirty="0">
              <a:latin typeface="Calibri"/>
              <a:cs typeface="Calibri"/>
            </a:endParaRPr>
          </a:p>
          <a:p>
            <a:pPr marL="700404" lvl="1" indent="-205740">
              <a:spcBef>
                <a:spcPts val="30"/>
              </a:spcBef>
              <a:buChar char="–"/>
              <a:tabLst>
                <a:tab pos="243840" algn="l"/>
              </a:tabLst>
            </a:pP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Levels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95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2100" i="1" spc="142" baseline="-11904" dirty="0">
                <a:solidFill>
                  <a:srgbClr val="231F20"/>
                </a:solidFill>
                <a:latin typeface="Georgia"/>
                <a:cs typeface="Georgia"/>
              </a:rPr>
              <a:t>i</a:t>
            </a:r>
            <a:r>
              <a:rPr sz="2100" i="1" spc="532" baseline="-11904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contain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-114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2050" i="1" spc="-4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+</a:t>
            </a:r>
            <a:r>
              <a:rPr sz="2050" spc="-1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15" dirty="0">
                <a:solidFill>
                  <a:srgbClr val="231F20"/>
                </a:solidFill>
                <a:latin typeface="Georgia"/>
                <a:cs typeface="Georgia"/>
              </a:rPr>
              <a:t>l</a:t>
            </a:r>
            <a:r>
              <a:rPr sz="2050" i="1" spc="2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nodes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85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2050" i="1" spc="-3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+</a:t>
            </a:r>
            <a:r>
              <a:rPr sz="2050" spc="-1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Georgia"/>
                <a:cs typeface="Georgia"/>
              </a:rPr>
              <a:t>l</a:t>
            </a:r>
            <a:r>
              <a:rPr sz="2050" spc="10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100" spc="15" baseline="29761" dirty="0">
                <a:solidFill>
                  <a:srgbClr val="231F20"/>
                </a:solidFill>
                <a:latin typeface="Constantia"/>
                <a:cs typeface="Constantia"/>
              </a:rPr>
              <a:t>2</a:t>
            </a:r>
            <a:r>
              <a:rPr sz="2100" spc="525" baseline="29761" dirty="0">
                <a:solidFill>
                  <a:srgbClr val="231F20"/>
                </a:solidFill>
                <a:latin typeface="Constantia"/>
                <a:cs typeface="Constantia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mutex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links</a:t>
            </a:r>
            <a:endParaRPr sz="2050" dirty="0">
              <a:latin typeface="Calibri"/>
              <a:cs typeface="Calibri"/>
            </a:endParaRPr>
          </a:p>
          <a:p>
            <a:pPr marL="700404" lvl="1" indent="-205740">
              <a:spcBef>
                <a:spcPts val="30"/>
              </a:spcBef>
              <a:buChar char="–"/>
              <a:tabLst>
                <a:tab pos="243840" algn="l"/>
              </a:tabLst>
            </a:pPr>
            <a:r>
              <a:rPr sz="2050" spc="3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2(</a:t>
            </a:r>
            <a:r>
              <a:rPr sz="2050" i="1" spc="-85" dirty="0">
                <a:solidFill>
                  <a:srgbClr val="231F20"/>
                </a:solidFill>
                <a:latin typeface="Georgia"/>
                <a:cs typeface="Georgia"/>
              </a:rPr>
              <a:t>al</a:t>
            </a:r>
            <a:r>
              <a:rPr sz="2050" i="1" spc="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+</a:t>
            </a:r>
            <a:r>
              <a:rPr sz="2050" spc="-1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dirty="0">
                <a:solidFill>
                  <a:srgbClr val="231F20"/>
                </a:solidFill>
                <a:latin typeface="Georgia"/>
                <a:cs typeface="Georgia"/>
              </a:rPr>
              <a:t>l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links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20" dirty="0">
                <a:solidFill>
                  <a:srgbClr val="231F20"/>
                </a:solidFill>
                <a:latin typeface="Calibri"/>
                <a:cs typeface="Calibri"/>
              </a:rPr>
              <a:t>between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levels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preconditions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effects</a:t>
            </a:r>
            <a:endParaRPr sz="2050" dirty="0">
              <a:latin typeface="Calibri"/>
              <a:cs typeface="Calibri"/>
            </a:endParaRPr>
          </a:p>
          <a:p>
            <a:pPr marL="700404" lvl="1" indent="-205740">
              <a:spcBef>
                <a:spcPts val="30"/>
              </a:spcBef>
              <a:buChar char="–"/>
              <a:tabLst>
                <a:tab pos="243840" algn="l"/>
              </a:tabLst>
            </a:pP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Therefore,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graph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-5" dirty="0">
                <a:solidFill>
                  <a:srgbClr val="231F20"/>
                </a:solidFill>
                <a:latin typeface="Georgia"/>
                <a:cs typeface="Georgia"/>
              </a:rPr>
              <a:t>n</a:t>
            </a:r>
            <a:r>
              <a:rPr sz="2050" i="1" spc="15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levels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has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size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-25" dirty="0">
                <a:solidFill>
                  <a:srgbClr val="231F20"/>
                </a:solidFill>
                <a:latin typeface="Georgia"/>
                <a:cs typeface="Georgia"/>
              </a:rPr>
              <a:t>O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25" dirty="0">
                <a:solidFill>
                  <a:srgbClr val="231F20"/>
                </a:solidFill>
                <a:latin typeface="Georgia"/>
                <a:cs typeface="Georgia"/>
              </a:rPr>
              <a:t>n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25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2050" i="1" spc="-3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+</a:t>
            </a:r>
            <a:r>
              <a:rPr sz="2050" spc="-1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Georgia"/>
                <a:cs typeface="Georgia"/>
              </a:rPr>
              <a:t>l</a:t>
            </a:r>
            <a:r>
              <a:rPr sz="2050" spc="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100" spc="7" baseline="29761" dirty="0">
                <a:solidFill>
                  <a:srgbClr val="231F20"/>
                </a:solidFill>
                <a:latin typeface="Constantia"/>
                <a:cs typeface="Constantia"/>
              </a:rPr>
              <a:t>2</a:t>
            </a:r>
            <a:r>
              <a:rPr sz="2050" spc="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9334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15</a:t>
            </a:fld>
            <a:endParaRPr spc="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130" dirty="0"/>
              <a:t>The</a:t>
            </a:r>
            <a:r>
              <a:rPr spc="145" dirty="0"/>
              <a:t> </a:t>
            </a:r>
            <a:r>
              <a:rPr spc="60" dirty="0"/>
              <a:t>GraphPlan</a:t>
            </a:r>
            <a:r>
              <a:rPr spc="150" dirty="0"/>
              <a:t> </a:t>
            </a:r>
            <a:r>
              <a:rPr spc="3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98" y="1396408"/>
            <a:ext cx="7874000" cy="21175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43180" indent="-342900" algn="just">
              <a:lnSpc>
                <a:spcPct val="101200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GraphPlan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algorithm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expands the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graph with </a:t>
            </a:r>
            <a:r>
              <a:rPr sz="2050" spc="-130" dirty="0">
                <a:solidFill>
                  <a:srgbClr val="231F20"/>
                </a:solidFill>
                <a:latin typeface="Calibri"/>
                <a:cs typeface="Calibri"/>
              </a:rPr>
              <a:t>new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levels </a:t>
            </a:r>
            <a:r>
              <a:rPr sz="2050" i="1" spc="75" dirty="0">
                <a:solidFill>
                  <a:srgbClr val="231F20"/>
                </a:solidFill>
                <a:latin typeface="Georgia"/>
                <a:cs typeface="Georgia"/>
              </a:rPr>
              <a:t>S</a:t>
            </a:r>
            <a:r>
              <a:rPr sz="2100" i="1" spc="112" baseline="-11904" dirty="0">
                <a:solidFill>
                  <a:srgbClr val="231F20"/>
                </a:solidFill>
                <a:latin typeface="Georgia"/>
                <a:cs typeface="Georgia"/>
              </a:rPr>
              <a:t>i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2050" i="1" spc="95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2100" i="1" spc="142" baseline="-11904" dirty="0">
                <a:solidFill>
                  <a:srgbClr val="231F20"/>
                </a:solidFill>
                <a:latin typeface="Georgia"/>
                <a:cs typeface="Georgia"/>
              </a:rPr>
              <a:t>i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until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there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are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no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mutex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links </a:t>
            </a:r>
            <a:r>
              <a:rPr sz="2050" spc="-120" dirty="0">
                <a:solidFill>
                  <a:srgbClr val="231F20"/>
                </a:solidFill>
                <a:latin typeface="Calibri"/>
                <a:cs typeface="Calibri"/>
              </a:rPr>
              <a:t>between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goals.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endParaRPr lang="en-GB" sz="2050" spc="-30" dirty="0">
              <a:solidFill>
                <a:srgbClr val="231F20"/>
              </a:solidFill>
              <a:latin typeface="Calibri"/>
              <a:cs typeface="Calibri"/>
            </a:endParaRPr>
          </a:p>
          <a:p>
            <a:pPr marL="393700" marR="43180" indent="-342900" algn="just">
              <a:lnSpc>
                <a:spcPct val="101200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z="2050" spc="20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extract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actual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plan,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algorithm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searches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backwards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graph.</a:t>
            </a:r>
            <a:endParaRPr sz="2050" dirty="0">
              <a:latin typeface="Calibri"/>
              <a:cs typeface="Calibri"/>
            </a:endParaRPr>
          </a:p>
          <a:p>
            <a:pPr marL="850900" marR="43180" lvl="1" indent="-342900" algn="just">
              <a:lnSpc>
                <a:spcPct val="101299"/>
              </a:lnSpc>
              <a:spcBef>
                <a:spcPts val="1530"/>
              </a:spcBef>
              <a:buFont typeface="Wingdings" panose="05000000000000000000" pitchFamily="2" charset="2"/>
              <a:buChar char="Ø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plan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extraction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difficult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part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usually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done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with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greedy-like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heuristics.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16</a:t>
            </a:fld>
            <a:endParaRPr spc="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59410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50" dirty="0"/>
              <a:t>SatPlan</a:t>
            </a:r>
            <a:r>
              <a:rPr spc="130" dirty="0"/>
              <a:t> </a:t>
            </a:r>
            <a:r>
              <a:rPr spc="-30" dirty="0"/>
              <a:t>and</a:t>
            </a:r>
            <a:r>
              <a:rPr spc="135" dirty="0"/>
              <a:t> </a:t>
            </a:r>
            <a:r>
              <a:rPr spc="185" dirty="0"/>
              <a:t>CSP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80520"/>
            <a:ext cx="7798434" cy="34420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1200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Translate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PDDL</a:t>
            </a:r>
            <a:r>
              <a:rPr sz="2050" spc="1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description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into </a:t>
            </a:r>
            <a:r>
              <a:rPr lang="en-GB" sz="2050" spc="-50" dirty="0">
                <a:solidFill>
                  <a:srgbClr val="231F20"/>
                </a:solidFill>
                <a:latin typeface="Calibri"/>
                <a:cs typeface="Calibri"/>
              </a:rPr>
              <a:t>SAT or 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CSP</a:t>
            </a:r>
            <a:r>
              <a:rPr sz="2050" spc="1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(constraint </a:t>
            </a:r>
            <a:r>
              <a:rPr sz="20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satisfaction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problem).</a:t>
            </a:r>
            <a:endParaRPr sz="2050" dirty="0">
              <a:latin typeface="Calibri"/>
              <a:cs typeface="Calibri"/>
            </a:endParaRPr>
          </a:p>
          <a:p>
            <a:pPr marL="812800" marR="5080" lvl="1" indent="-342900" algn="just">
              <a:lnSpc>
                <a:spcPct val="1012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goal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state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well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all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actions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have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be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propositionalized.</a:t>
            </a:r>
            <a:endParaRPr lang="en-GB" sz="2050" spc="-55" dirty="0">
              <a:solidFill>
                <a:srgbClr val="231F20"/>
              </a:solidFill>
              <a:latin typeface="Calibri"/>
              <a:cs typeface="Calibri"/>
            </a:endParaRPr>
          </a:p>
          <a:p>
            <a:pPr marL="812800" marR="5080" lvl="1" indent="-342900" algn="just">
              <a:lnSpc>
                <a:spcPct val="1012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Calibri"/>
                <a:cs typeface="Calibri"/>
              </a:rPr>
              <a:t>Action </a:t>
            </a:r>
            <a:r>
              <a:rPr sz="20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schemas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have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be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replaced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by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set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ground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actions</a:t>
            </a:r>
            <a:endParaRPr lang="en-GB" sz="2050" spc="-35" dirty="0">
              <a:solidFill>
                <a:srgbClr val="231F20"/>
              </a:solidFill>
              <a:latin typeface="Calibri"/>
              <a:cs typeface="Calibri"/>
            </a:endParaRPr>
          </a:p>
          <a:p>
            <a:pPr marL="812800" marR="5080" lvl="1" indent="-342900" algn="just">
              <a:lnSpc>
                <a:spcPct val="1012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2050" spc="-65" dirty="0">
                <a:solidFill>
                  <a:srgbClr val="231F20"/>
                </a:solidFill>
                <a:latin typeface="Calibri"/>
                <a:cs typeface="Calibri"/>
              </a:rPr>
              <a:t>V</a:t>
            </a:r>
            <a:r>
              <a:rPr sz="2050" spc="-65" dirty="0" err="1">
                <a:solidFill>
                  <a:srgbClr val="231F20"/>
                </a:solidFill>
                <a:latin typeface="Calibri"/>
                <a:cs typeface="Calibri"/>
              </a:rPr>
              <a:t>ariables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have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be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replaced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constants</a:t>
            </a:r>
            <a:r>
              <a:rPr sz="2050" spc="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endParaRPr lang="en-GB" sz="2050" spc="130" dirty="0">
              <a:solidFill>
                <a:srgbClr val="231F20"/>
              </a:solidFill>
              <a:latin typeface="Calibri"/>
              <a:cs typeface="Calibri"/>
            </a:endParaRPr>
          </a:p>
          <a:p>
            <a:pPr marL="812800" marR="5080" lvl="1" indent="-342900" algn="just">
              <a:lnSpc>
                <a:spcPct val="101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50" spc="130" dirty="0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sz="2050" spc="-60" dirty="0" err="1">
                <a:solidFill>
                  <a:srgbClr val="231F20"/>
                </a:solidFill>
                <a:latin typeface="Calibri"/>
                <a:cs typeface="Calibri"/>
              </a:rPr>
              <a:t>luents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20" dirty="0">
                <a:solidFill>
                  <a:srgbClr val="231F20"/>
                </a:solidFill>
                <a:latin typeface="Calibri"/>
                <a:cs typeface="Calibri"/>
              </a:rPr>
              <a:t>need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be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introduced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time</a:t>
            </a:r>
            <a:r>
              <a:rPr sz="2050" spc="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step,</a:t>
            </a:r>
            <a:r>
              <a:rPr sz="2050" spc="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etc.</a:t>
            </a:r>
            <a:endParaRPr sz="2050" dirty="0">
              <a:latin typeface="Calibri"/>
              <a:cs typeface="Calibri"/>
            </a:endParaRPr>
          </a:p>
          <a:p>
            <a:pPr marL="744220" algn="just">
              <a:lnSpc>
                <a:spcPct val="100000"/>
              </a:lnSpc>
              <a:spcBef>
                <a:spcPts val="30"/>
              </a:spcBef>
            </a:pPr>
            <a:r>
              <a:rPr sz="2050" b="0" spc="15" dirty="0">
                <a:solidFill>
                  <a:srgbClr val="231F20"/>
                </a:solidFill>
                <a:latin typeface="Yu Gothic UI Semilight"/>
                <a:cs typeface="Yu Gothic UI Semilight"/>
              </a:rPr>
              <a:t>⇒</a:t>
            </a:r>
            <a:r>
              <a:rPr sz="2050" b="0" spc="55" dirty="0">
                <a:solidFill>
                  <a:srgbClr val="231F20"/>
                </a:solidFill>
                <a:latin typeface="Yu Gothic UI Semilight"/>
                <a:cs typeface="Yu Gothic UI Semilight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combinatorial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explosion</a:t>
            </a:r>
            <a:endParaRPr sz="205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1299"/>
              </a:lnSpc>
              <a:spcBef>
                <a:spcPts val="1530"/>
              </a:spcBef>
              <a:buFont typeface="Wingdings" panose="05000000000000000000" pitchFamily="2" charset="2"/>
              <a:buChar char="q"/>
            </a:pP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other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words,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80" dirty="0">
                <a:solidFill>
                  <a:srgbClr val="231F20"/>
                </a:solidFill>
                <a:latin typeface="Calibri"/>
                <a:cs typeface="Calibri"/>
              </a:rPr>
              <a:t>we</a:t>
            </a:r>
            <a:r>
              <a:rPr sz="2050" spc="-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231F20"/>
                </a:solidFill>
                <a:latin typeface="Calibri"/>
                <a:cs typeface="Calibri"/>
              </a:rPr>
              <a:t>remove</a:t>
            </a:r>
            <a:r>
              <a:rPr sz="2050" spc="-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part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benefits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3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3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expressiveness</a:t>
            </a:r>
            <a:r>
              <a:rPr sz="2050" spc="2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PDDL</a:t>
            </a:r>
            <a:r>
              <a:rPr sz="2050" spc="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050" spc="1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gain</a:t>
            </a:r>
            <a:r>
              <a:rPr sz="2050" spc="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access</a:t>
            </a:r>
            <a:r>
              <a:rPr sz="2050" spc="1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050" spc="1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efficient</a:t>
            </a:r>
            <a:r>
              <a:rPr sz="2050" spc="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solution</a:t>
            </a:r>
            <a:r>
              <a:rPr sz="2050" spc="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methods</a:t>
            </a:r>
            <a:r>
              <a:rPr sz="2050" spc="1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150" dirty="0">
                <a:solidFill>
                  <a:srgbClr val="231F20"/>
                </a:solidFill>
                <a:latin typeface="Calibri"/>
                <a:cs typeface="Calibri"/>
              </a:rPr>
              <a:t>CSP</a:t>
            </a:r>
            <a:r>
              <a:rPr sz="2050" spc="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solvers.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17</a:t>
            </a:fld>
            <a:endParaRPr spc="9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  <a:tabLst>
                <a:tab pos="3065145" algn="l"/>
              </a:tabLst>
            </a:pPr>
            <a:r>
              <a:rPr spc="35" dirty="0"/>
              <a:t>Historical</a:t>
            </a:r>
            <a:r>
              <a:rPr spc="180" dirty="0"/>
              <a:t> </a:t>
            </a:r>
            <a:r>
              <a:rPr spc="10" dirty="0"/>
              <a:t>remark:	</a:t>
            </a:r>
            <a:r>
              <a:rPr spc="35" dirty="0"/>
              <a:t>Linear</a:t>
            </a:r>
            <a:r>
              <a:rPr spc="120" dirty="0"/>
              <a:t> </a:t>
            </a:r>
            <a:r>
              <a:rPr spc="-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7937500" cy="49955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Planners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early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1970s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considered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totally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ordered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sequences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584200" algn="l"/>
              </a:tabLst>
            </a:pP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problems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231F20"/>
                </a:solidFill>
                <a:latin typeface="Calibri"/>
                <a:cs typeface="Calibri"/>
              </a:rPr>
              <a:t>were</a:t>
            </a:r>
            <a:r>
              <a:rPr sz="2050" spc="-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decomposed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subgoals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584200" algn="l"/>
              </a:tabLst>
            </a:pP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resulting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subplans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231F20"/>
                </a:solidFill>
                <a:latin typeface="Calibri"/>
                <a:cs typeface="Calibri"/>
              </a:rPr>
              <a:t>were</a:t>
            </a:r>
            <a:r>
              <a:rPr sz="2050" spc="-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stringed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together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some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231F20"/>
                </a:solidFill>
                <a:latin typeface="Calibri"/>
                <a:cs typeface="Calibri"/>
              </a:rPr>
              <a:t>order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584200" algn="l"/>
              </a:tabLst>
            </a:pP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this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05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called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33CC"/>
                </a:solidFill>
                <a:latin typeface="Palatino Linotype" panose="02040502050505030304" pitchFamily="18" charset="0"/>
                <a:cs typeface="Calibri"/>
              </a:rPr>
              <a:t>linear</a:t>
            </a:r>
            <a:r>
              <a:rPr sz="2050" spc="170" dirty="0">
                <a:solidFill>
                  <a:srgbClr val="0033CC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50" spc="-50" dirty="0">
                <a:solidFill>
                  <a:srgbClr val="0033CC"/>
                </a:solidFill>
                <a:latin typeface="Palatino Linotype" panose="02040502050505030304" pitchFamily="18" charset="0"/>
                <a:cs typeface="Calibri"/>
              </a:rPr>
              <a:t>planning</a:t>
            </a:r>
            <a:endParaRPr sz="2050" dirty="0">
              <a:solidFill>
                <a:srgbClr val="0033CC"/>
              </a:solidFill>
              <a:latin typeface="Palatino Linotype" panose="02040502050505030304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spc="30" dirty="0">
                <a:solidFill>
                  <a:srgbClr val="231F20"/>
                </a:solidFill>
                <a:latin typeface="Calibri"/>
                <a:cs typeface="Calibri"/>
              </a:rPr>
              <a:t>But,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cs typeface="Calibri"/>
              </a:rPr>
              <a:t>linear</a:t>
            </a:r>
            <a:r>
              <a:rPr sz="2050" spc="175" dirty="0">
                <a:solidFill>
                  <a:srgbClr val="231F20"/>
                </a:solidFill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cs typeface="Calibri"/>
              </a:rPr>
              <a:t>planning</a:t>
            </a:r>
            <a:r>
              <a:rPr sz="2050" spc="175" dirty="0">
                <a:solidFill>
                  <a:srgbClr val="231F20"/>
                </a:solidFill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cs typeface="Calibri"/>
              </a:rPr>
              <a:t>is</a:t>
            </a:r>
            <a:r>
              <a:rPr sz="2050" spc="175" dirty="0">
                <a:solidFill>
                  <a:srgbClr val="231F20"/>
                </a:solidFill>
                <a:cs typeface="Calibri"/>
              </a:rPr>
              <a:t> </a:t>
            </a:r>
            <a:r>
              <a:rPr sz="2050" dirty="0">
                <a:cs typeface="Palatino Linotype"/>
              </a:rPr>
              <a:t>incomplete</a:t>
            </a:r>
            <a:r>
              <a:rPr sz="2050" spc="80" dirty="0">
                <a:solidFill>
                  <a:srgbClr val="231F20"/>
                </a:solidFill>
                <a:cs typeface="Calibri"/>
              </a:rPr>
              <a:t>!</a:t>
            </a:r>
            <a:endParaRPr sz="2050" dirty="0"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584200" algn="l"/>
              </a:tabLst>
            </a:pP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there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some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very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simple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problems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it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cannot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handle</a:t>
            </a:r>
            <a:r>
              <a:rPr lang="en-GB" sz="2050" spc="-80" dirty="0">
                <a:solidFill>
                  <a:srgbClr val="231F20"/>
                </a:solidFill>
                <a:latin typeface="Calibri"/>
                <a:cs typeface="Calibri"/>
              </a:rPr>
              <a:t> due to interaction between goals (i.e., </a:t>
            </a:r>
            <a:r>
              <a:rPr lang="en-GB" sz="2050" spc="-80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Sussman anomaly</a:t>
            </a:r>
            <a:r>
              <a:rPr lang="en-GB" sz="2050" spc="-80" dirty="0">
                <a:solidFill>
                  <a:srgbClr val="231F20"/>
                </a:solidFill>
                <a:latin typeface="Calibri"/>
                <a:cs typeface="Calibri"/>
              </a:rPr>
              <a:t>)</a:t>
            </a:r>
            <a:endParaRPr sz="2050" dirty="0">
              <a:latin typeface="Calibri"/>
              <a:cs typeface="Calibri"/>
            </a:endParaRPr>
          </a:p>
          <a:p>
            <a:pPr marL="583565" indent="-206375">
              <a:lnSpc>
                <a:spcPct val="100000"/>
              </a:lnSpc>
              <a:spcBef>
                <a:spcPts val="30"/>
              </a:spcBef>
              <a:buChar char="–"/>
              <a:tabLst>
                <a:tab pos="584200" algn="l"/>
              </a:tabLst>
            </a:pP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complete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planner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must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be</a:t>
            </a:r>
            <a:r>
              <a:rPr sz="2050" spc="1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able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interleave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subplans</a:t>
            </a:r>
            <a:r>
              <a:rPr lang="en-GB" sz="2050" spc="-65" dirty="0">
                <a:solidFill>
                  <a:srgbClr val="231F20"/>
                </a:solidFill>
                <a:latin typeface="Calibri"/>
                <a:cs typeface="Calibri"/>
              </a:rPr>
              <a:t> and thus, to modify the subgoals</a:t>
            </a:r>
            <a:endParaRPr sz="205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lang="en-GB" sz="2050" spc="-25" dirty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2050" spc="-65" dirty="0" err="1">
                <a:solidFill>
                  <a:srgbClr val="231F20"/>
                </a:solidFill>
                <a:latin typeface="Calibri"/>
                <a:cs typeface="Calibri"/>
              </a:rPr>
              <a:t>artial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-order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planning,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state-of-the-art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during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1980s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90s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584200" algn="l"/>
              </a:tabLst>
            </a:pP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today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mostly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used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specific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tasks,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such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operations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scheduling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584200" algn="l"/>
              </a:tabLst>
            </a:pP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also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used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4" dirty="0">
                <a:solidFill>
                  <a:srgbClr val="231F20"/>
                </a:solidFill>
                <a:latin typeface="Calibri"/>
                <a:cs typeface="Calibri"/>
              </a:rPr>
              <a:t>when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it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important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humans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understand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plans</a:t>
            </a:r>
            <a:r>
              <a:rPr lang="en-GB" sz="2050" dirty="0">
                <a:latin typeface="Calibri"/>
                <a:cs typeface="Calibri"/>
              </a:rPr>
              <a:t> -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e.g.,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operational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plans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spacecraft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Mars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rovers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checked </a:t>
            </a:r>
            <a:r>
              <a:rPr sz="2050" spc="-4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human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operators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Calibri"/>
                <a:cs typeface="Calibri"/>
              </a:rPr>
              <a:t>before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uploaded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vehicles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  <a:tabLst>
                <a:tab pos="1642745" algn="l"/>
              </a:tabLst>
            </a:pPr>
            <a:r>
              <a:rPr spc="30" dirty="0"/>
              <a:t>Example:	</a:t>
            </a:r>
            <a:r>
              <a:rPr spc="130" dirty="0"/>
              <a:t>The</a:t>
            </a:r>
            <a:r>
              <a:rPr spc="140" dirty="0"/>
              <a:t> </a:t>
            </a:r>
            <a:r>
              <a:rPr spc="-90" dirty="0"/>
              <a:t>Sussman</a:t>
            </a:r>
            <a:r>
              <a:rPr spc="140" dirty="0"/>
              <a:t> </a:t>
            </a:r>
            <a:r>
              <a:rPr spc="10" dirty="0"/>
              <a:t>anomaly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6384" y="3068797"/>
            <a:ext cx="2484755" cy="285115"/>
            <a:chOff x="5447056" y="3324874"/>
            <a:chExt cx="2484755" cy="285115"/>
          </a:xfrm>
        </p:grpSpPr>
        <p:sp>
          <p:nvSpPr>
            <p:cNvPr id="4" name="object 4"/>
            <p:cNvSpPr/>
            <p:nvPr/>
          </p:nvSpPr>
          <p:spPr>
            <a:xfrm>
              <a:off x="5459996" y="3337814"/>
              <a:ext cx="2458720" cy="259079"/>
            </a:xfrm>
            <a:custGeom>
              <a:avLst/>
              <a:gdLst/>
              <a:ahLst/>
              <a:cxnLst/>
              <a:rect l="l" t="t" r="r" b="b"/>
              <a:pathLst>
                <a:path w="2458720" h="259079">
                  <a:moveTo>
                    <a:pt x="2458605" y="258796"/>
                  </a:moveTo>
                  <a:lnTo>
                    <a:pt x="2458605" y="0"/>
                  </a:lnTo>
                  <a:lnTo>
                    <a:pt x="0" y="0"/>
                  </a:lnTo>
                  <a:lnTo>
                    <a:pt x="0" y="258796"/>
                  </a:lnTo>
                  <a:lnTo>
                    <a:pt x="2458605" y="2587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9996" y="3337814"/>
              <a:ext cx="2458720" cy="259079"/>
            </a:xfrm>
            <a:custGeom>
              <a:avLst/>
              <a:gdLst/>
              <a:ahLst/>
              <a:cxnLst/>
              <a:rect l="l" t="t" r="r" b="b"/>
              <a:pathLst>
                <a:path w="2458720" h="259079">
                  <a:moveTo>
                    <a:pt x="0" y="0"/>
                  </a:moveTo>
                  <a:lnTo>
                    <a:pt x="0" y="258796"/>
                  </a:lnTo>
                  <a:lnTo>
                    <a:pt x="2458605" y="258796"/>
                  </a:lnTo>
                  <a:lnTo>
                    <a:pt x="2458605" y="0"/>
                  </a:lnTo>
                  <a:lnTo>
                    <a:pt x="0" y="0"/>
                  </a:lnTo>
                  <a:close/>
                </a:path>
              </a:pathLst>
            </a:custGeom>
            <a:ln w="25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901899" y="3068719"/>
            <a:ext cx="2484755" cy="285115"/>
            <a:chOff x="2082571" y="3324796"/>
            <a:chExt cx="2484755" cy="285115"/>
          </a:xfrm>
        </p:grpSpPr>
        <p:sp>
          <p:nvSpPr>
            <p:cNvPr id="7" name="object 7"/>
            <p:cNvSpPr/>
            <p:nvPr/>
          </p:nvSpPr>
          <p:spPr>
            <a:xfrm>
              <a:off x="2095589" y="3337814"/>
              <a:ext cx="2458720" cy="259079"/>
            </a:xfrm>
            <a:custGeom>
              <a:avLst/>
              <a:gdLst/>
              <a:ahLst/>
              <a:cxnLst/>
              <a:rect l="l" t="t" r="r" b="b"/>
              <a:pathLst>
                <a:path w="2458720" h="259079">
                  <a:moveTo>
                    <a:pt x="2458605" y="258796"/>
                  </a:moveTo>
                  <a:lnTo>
                    <a:pt x="2458605" y="0"/>
                  </a:lnTo>
                  <a:lnTo>
                    <a:pt x="0" y="0"/>
                  </a:lnTo>
                  <a:lnTo>
                    <a:pt x="0" y="258796"/>
                  </a:lnTo>
                  <a:lnTo>
                    <a:pt x="2458605" y="2587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95589" y="3337814"/>
              <a:ext cx="2458720" cy="259079"/>
            </a:xfrm>
            <a:custGeom>
              <a:avLst/>
              <a:gdLst/>
              <a:ahLst/>
              <a:cxnLst/>
              <a:rect l="l" t="t" r="r" b="b"/>
              <a:pathLst>
                <a:path w="2458720" h="259079">
                  <a:moveTo>
                    <a:pt x="0" y="0"/>
                  </a:moveTo>
                  <a:lnTo>
                    <a:pt x="0" y="258796"/>
                  </a:lnTo>
                  <a:lnTo>
                    <a:pt x="2458605" y="258796"/>
                  </a:lnTo>
                  <a:lnTo>
                    <a:pt x="2458605" y="0"/>
                  </a:lnTo>
                  <a:lnTo>
                    <a:pt x="0" y="0"/>
                  </a:lnTo>
                  <a:close/>
                </a:path>
              </a:pathLst>
            </a:custGeom>
            <a:ln w="25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14600" y="3440639"/>
            <a:ext cx="1120797" cy="3020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10" dirty="0">
                <a:cs typeface="Times New Roman"/>
              </a:rPr>
              <a:t>Start</a:t>
            </a:r>
            <a:r>
              <a:rPr sz="1850" spc="-45" dirty="0">
                <a:cs typeface="Times New Roman"/>
              </a:rPr>
              <a:t> </a:t>
            </a:r>
            <a:r>
              <a:rPr sz="1850" spc="10" dirty="0">
                <a:cs typeface="Times New Roman"/>
              </a:rPr>
              <a:t>State</a:t>
            </a:r>
            <a:endParaRPr sz="1850" dirty="0"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2523" y="3440639"/>
            <a:ext cx="103060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15" dirty="0">
                <a:cs typeface="Times New Roman"/>
              </a:rPr>
              <a:t>Goal</a:t>
            </a:r>
            <a:r>
              <a:rPr sz="1850" spc="-50" dirty="0">
                <a:cs typeface="Times New Roman"/>
              </a:rPr>
              <a:t> </a:t>
            </a:r>
            <a:r>
              <a:rPr sz="1850" spc="10" dirty="0">
                <a:cs typeface="Times New Roman"/>
              </a:rPr>
              <a:t>State</a:t>
            </a:r>
            <a:endParaRPr sz="1850" dirty="0"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4906" y="2499429"/>
            <a:ext cx="543560" cy="543560"/>
          </a:xfrm>
          <a:prstGeom prst="rect">
            <a:avLst/>
          </a:prstGeom>
          <a:ln w="38820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80"/>
              </a:spcBef>
            </a:pPr>
            <a:r>
              <a:rPr sz="2500" b="1" spc="-5" dirty="0"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9543" y="2499429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0" y="0"/>
                </a:moveTo>
                <a:lnTo>
                  <a:pt x="0" y="543481"/>
                </a:lnTo>
                <a:lnTo>
                  <a:pt x="543481" y="543481"/>
                </a:lnTo>
                <a:lnTo>
                  <a:pt x="543481" y="0"/>
                </a:lnTo>
                <a:lnTo>
                  <a:pt x="0" y="0"/>
                </a:lnTo>
                <a:close/>
              </a:path>
            </a:pathLst>
          </a:custGeom>
          <a:ln w="38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78953" y="2548413"/>
            <a:ext cx="5048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9543" y="1917121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0" y="0"/>
                </a:moveTo>
                <a:lnTo>
                  <a:pt x="0" y="543481"/>
                </a:lnTo>
                <a:lnTo>
                  <a:pt x="543481" y="543481"/>
                </a:lnTo>
                <a:lnTo>
                  <a:pt x="543481" y="0"/>
                </a:lnTo>
                <a:lnTo>
                  <a:pt x="0" y="0"/>
                </a:lnTo>
                <a:close/>
              </a:path>
            </a:pathLst>
          </a:custGeom>
          <a:ln w="38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78953" y="1966118"/>
            <a:ext cx="5048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Arial"/>
                <a:cs typeface="Arial"/>
              </a:rPr>
              <a:t>C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58621"/>
              </p:ext>
            </p:extLst>
          </p:nvPr>
        </p:nvGraphicFramePr>
        <p:xfrm>
          <a:off x="6812718" y="1315403"/>
          <a:ext cx="54356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610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500" b="1" dirty="0">
                          <a:latin typeface="Arial"/>
                          <a:cs typeface="Arial"/>
                        </a:rPr>
                        <a:t>A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776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500" b="1" dirty="0">
                          <a:latin typeface="Arial"/>
                          <a:cs typeface="Arial"/>
                        </a:rPr>
                        <a:t>B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77646">
                      <a:solidFill>
                        <a:srgbClr val="000000"/>
                      </a:solidFill>
                      <a:prstDash val="solid"/>
                    </a:lnT>
                    <a:lnB w="776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500" b="1" dirty="0">
                          <a:latin typeface="Arial"/>
                          <a:cs typeface="Arial"/>
                        </a:rPr>
                        <a:t>C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77646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158885" y="4707890"/>
            <a:ext cx="1748789" cy="437940"/>
          </a:xfrm>
          <a:prstGeom prst="rect">
            <a:avLst/>
          </a:prstGeom>
          <a:ln w="12940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255"/>
              </a:spcBef>
            </a:pPr>
            <a:r>
              <a:rPr spc="10" dirty="0">
                <a:cs typeface="Arial"/>
              </a:rPr>
              <a:t>PutOn(x,y)</a:t>
            </a:r>
            <a:endParaRPr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2900" y="4287659"/>
            <a:ext cx="290766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i="1" spc="10" dirty="0">
                <a:cs typeface="Arial"/>
              </a:rPr>
              <a:t>Clear(x)</a:t>
            </a:r>
            <a:r>
              <a:rPr i="1" spc="-35" dirty="0">
                <a:cs typeface="Arial"/>
              </a:rPr>
              <a:t> </a:t>
            </a:r>
            <a:r>
              <a:rPr i="1" spc="10" dirty="0">
                <a:cs typeface="Arial"/>
              </a:rPr>
              <a:t>On(x,z)</a:t>
            </a:r>
            <a:r>
              <a:rPr i="1" spc="-35" dirty="0">
                <a:cs typeface="Arial"/>
              </a:rPr>
              <a:t> </a:t>
            </a:r>
            <a:r>
              <a:rPr i="1" spc="10" dirty="0">
                <a:cs typeface="Arial"/>
              </a:rPr>
              <a:t>Clear(y)</a:t>
            </a:r>
            <a:endParaRPr dirty="0"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2045" y="5387733"/>
            <a:ext cx="2205990" cy="6051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1775" marR="5080" indent="-219710">
              <a:lnSpc>
                <a:spcPts val="2070"/>
              </a:lnSpc>
              <a:spcBef>
                <a:spcPts val="515"/>
              </a:spcBef>
            </a:pPr>
            <a:r>
              <a:rPr i="1" spc="10" dirty="0">
                <a:cs typeface="Arial"/>
              </a:rPr>
              <a:t>~On(x,z)</a:t>
            </a:r>
            <a:r>
              <a:rPr i="1" spc="-75" dirty="0">
                <a:cs typeface="Arial"/>
              </a:rPr>
              <a:t> </a:t>
            </a:r>
            <a:r>
              <a:rPr i="1" spc="10" dirty="0">
                <a:cs typeface="Arial"/>
              </a:rPr>
              <a:t>~Clear(y) </a:t>
            </a:r>
            <a:r>
              <a:rPr i="1" spc="-555" dirty="0">
                <a:cs typeface="Arial"/>
              </a:rPr>
              <a:t> </a:t>
            </a:r>
            <a:r>
              <a:rPr i="1" spc="10" dirty="0">
                <a:cs typeface="Arial"/>
              </a:rPr>
              <a:t>Clear(z)</a:t>
            </a:r>
            <a:r>
              <a:rPr i="1" spc="-40" dirty="0">
                <a:cs typeface="Arial"/>
              </a:rPr>
              <a:t> </a:t>
            </a:r>
            <a:r>
              <a:rPr i="1" spc="10" dirty="0">
                <a:cs typeface="Arial"/>
              </a:rPr>
              <a:t>On(x,y)</a:t>
            </a:r>
            <a:endParaRPr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4870" y="4707890"/>
            <a:ext cx="1924050" cy="437940"/>
          </a:xfrm>
          <a:prstGeom prst="rect">
            <a:avLst/>
          </a:prstGeom>
          <a:ln w="12940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255"/>
              </a:spcBef>
            </a:pPr>
            <a:r>
              <a:rPr spc="10" dirty="0">
                <a:cs typeface="Arial"/>
              </a:rPr>
              <a:t>PutOnTable(x)</a:t>
            </a:r>
            <a:endParaRPr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3455" y="4287659"/>
            <a:ext cx="189801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i="1" spc="10" dirty="0">
                <a:cs typeface="Arial"/>
              </a:rPr>
              <a:t>Clear(x)</a:t>
            </a:r>
            <a:r>
              <a:rPr i="1" spc="-75" dirty="0">
                <a:cs typeface="Arial"/>
              </a:rPr>
              <a:t> </a:t>
            </a:r>
            <a:r>
              <a:rPr i="1" spc="10" dirty="0">
                <a:cs typeface="Arial"/>
              </a:rPr>
              <a:t>On(x,z)</a:t>
            </a:r>
            <a:endParaRPr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4693" y="5387733"/>
            <a:ext cx="35153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i="1" spc="10" dirty="0">
                <a:cs typeface="Arial"/>
              </a:rPr>
              <a:t>~On(x,z)</a:t>
            </a:r>
            <a:r>
              <a:rPr i="1" spc="-30" dirty="0">
                <a:cs typeface="Arial"/>
              </a:rPr>
              <a:t> </a:t>
            </a:r>
            <a:r>
              <a:rPr i="1" spc="10" dirty="0">
                <a:cs typeface="Arial"/>
              </a:rPr>
              <a:t>Clear(z)</a:t>
            </a:r>
            <a:r>
              <a:rPr i="1" spc="-30" dirty="0">
                <a:cs typeface="Arial"/>
              </a:rPr>
              <a:t> </a:t>
            </a:r>
            <a:r>
              <a:rPr i="1" spc="10" dirty="0">
                <a:cs typeface="Arial"/>
              </a:rPr>
              <a:t>On(x,Table)</a:t>
            </a:r>
            <a:endParaRPr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1332" y="1353330"/>
            <a:ext cx="2932430" cy="27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spc="-10" dirty="0">
                <a:latin typeface="Arial"/>
                <a:cs typeface="Arial"/>
              </a:rPr>
              <a:t>"Sussman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anomaly"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problem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0312" y="6982739"/>
            <a:ext cx="5378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31F20"/>
                </a:solidFill>
                <a:latin typeface="Georgia"/>
                <a:cs typeface="Georgia"/>
              </a:rPr>
              <a:t>Artificial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231F20"/>
                </a:solidFill>
                <a:latin typeface="Georgia"/>
                <a:cs typeface="Georgia"/>
              </a:rPr>
              <a:t>Intelligence,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231F20"/>
                </a:solidFill>
                <a:latin typeface="Georgia"/>
                <a:cs typeface="Georgia"/>
              </a:rPr>
              <a:t>spring</a:t>
            </a:r>
            <a:r>
              <a:rPr sz="800" spc="9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Georgia"/>
                <a:cs typeface="Georgia"/>
              </a:rPr>
              <a:t>2013,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Georgia"/>
                <a:cs typeface="Georgia"/>
              </a:rPr>
              <a:t>Peter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35" dirty="0">
                <a:solidFill>
                  <a:srgbClr val="231F20"/>
                </a:solidFill>
                <a:latin typeface="Georgia"/>
                <a:cs typeface="Georgia"/>
              </a:rPr>
              <a:t>Ljungl¨of;</a:t>
            </a:r>
            <a:r>
              <a:rPr sz="800" spc="9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based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on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0" dirty="0">
                <a:solidFill>
                  <a:srgbClr val="231F20"/>
                </a:solidFill>
                <a:latin typeface="Georgia"/>
                <a:cs typeface="Georgia"/>
              </a:rPr>
              <a:t>AIMA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231F20"/>
                </a:solidFill>
                <a:latin typeface="Georgia"/>
                <a:cs typeface="Georgia"/>
              </a:rPr>
              <a:t>Slides</a:t>
            </a:r>
            <a:r>
              <a:rPr sz="800" spc="33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c</a:t>
            </a:r>
            <a:r>
              <a:rPr sz="800" spc="5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Stuart</a:t>
            </a:r>
            <a:r>
              <a:rPr sz="800" spc="9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Russel</a:t>
            </a:r>
            <a:r>
              <a:rPr sz="800" spc="9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and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Georgia"/>
                <a:cs typeface="Georgia"/>
              </a:rPr>
              <a:t>Peter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Norvig,</a:t>
            </a:r>
            <a:r>
              <a:rPr sz="800" spc="10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231F20"/>
                </a:solidFill>
                <a:latin typeface="Georgia"/>
                <a:cs typeface="Georgia"/>
              </a:rPr>
              <a:t>2004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08354" y="6982739"/>
            <a:ext cx="1197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95274" y="698273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0" dirty="0">
                <a:solidFill>
                  <a:srgbClr val="231F20"/>
                </a:solidFill>
                <a:latin typeface="Georgia"/>
                <a:cs typeface="Georgia"/>
              </a:rPr>
              <a:t>17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0A1CE1-C99B-452A-8647-2917D347658E}"/>
              </a:ext>
            </a:extLst>
          </p:cNvPr>
          <p:cNvSpPr txBox="1"/>
          <p:nvPr/>
        </p:nvSpPr>
        <p:spPr>
          <a:xfrm>
            <a:off x="1219200" y="3798539"/>
            <a:ext cx="537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Start State: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81E0D-4C7B-4687-8459-BD95A884020D}"/>
              </a:ext>
            </a:extLst>
          </p:cNvPr>
          <p:cNvSpPr txBox="1"/>
          <p:nvPr/>
        </p:nvSpPr>
        <p:spPr>
          <a:xfrm>
            <a:off x="1168318" y="6234791"/>
            <a:ext cx="537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Goal State: </a:t>
            </a:r>
            <a:r>
              <a:rPr lang="en-GB" i="1" dirty="0"/>
              <a:t>On(A,B) On(B,C)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35" dirty="0"/>
              <a:t>Example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63130" y="1853399"/>
            <a:ext cx="1093470" cy="394970"/>
            <a:chOff x="7063130" y="1853399"/>
            <a:chExt cx="1093470" cy="394970"/>
          </a:xfrm>
        </p:grpSpPr>
        <p:sp>
          <p:nvSpPr>
            <p:cNvPr id="4" name="object 4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0344" y="1870544"/>
              <a:ext cx="552450" cy="236854"/>
            </a:xfrm>
            <a:custGeom>
              <a:avLst/>
              <a:gdLst/>
              <a:ahLst/>
              <a:cxnLst/>
              <a:rect l="l" t="t" r="r" b="b"/>
              <a:pathLst>
                <a:path w="552450" h="236855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  <a:path w="552450" h="236855">
                  <a:moveTo>
                    <a:pt x="315531" y="0"/>
                  </a:moveTo>
                  <a:lnTo>
                    <a:pt x="315531" y="236646"/>
                  </a:lnTo>
                  <a:lnTo>
                    <a:pt x="552178" y="236646"/>
                  </a:lnTo>
                  <a:lnTo>
                    <a:pt x="552178" y="0"/>
                  </a:lnTo>
                  <a:lnTo>
                    <a:pt x="315531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31595" y="1884710"/>
            <a:ext cx="47434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7660" algn="l"/>
              </a:tabLst>
            </a:pPr>
            <a:r>
              <a:rPr sz="1050" b="1" spc="25" dirty="0">
                <a:latin typeface="Arial"/>
                <a:cs typeface="Arial"/>
              </a:rPr>
              <a:t>B	A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5875" y="1617002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5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2778" y="1631155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7954" y="5493664"/>
            <a:ext cx="1093470" cy="902335"/>
            <a:chOff x="6897954" y="5493664"/>
            <a:chExt cx="1093470" cy="902335"/>
          </a:xfrm>
        </p:grpSpPr>
        <p:sp>
          <p:nvSpPr>
            <p:cNvPr id="11" name="object 11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5519" y="5510809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2422" y="5524974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5519" y="5764377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02422" y="5778530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85519" y="6017920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02422" y="6032086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19</a:t>
            </a:fld>
            <a:endParaRPr spc="90" dirty="0"/>
          </a:p>
        </p:txBody>
      </p:sp>
      <p:sp>
        <p:nvSpPr>
          <p:cNvPr id="19" name="object 19"/>
          <p:cNvSpPr txBox="1"/>
          <p:nvPr/>
        </p:nvSpPr>
        <p:spPr>
          <a:xfrm>
            <a:off x="3674554" y="5898680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6134" y="5612701"/>
            <a:ext cx="155638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5350" algn="l"/>
              </a:tabLst>
            </a:pPr>
            <a:r>
              <a:rPr sz="1400" i="1" spc="-5" dirty="0">
                <a:solidFill>
                  <a:srgbClr val="FF0000"/>
                </a:solidFill>
                <a:latin typeface="Arial"/>
                <a:cs typeface="Arial"/>
              </a:rPr>
              <a:t>On(A,B)	</a:t>
            </a:r>
            <a:r>
              <a:rPr sz="1400" i="1" spc="-10" dirty="0">
                <a:solidFill>
                  <a:srgbClr val="FF0000"/>
                </a:solidFill>
                <a:latin typeface="Arial"/>
                <a:cs typeface="Arial"/>
              </a:rPr>
              <a:t>On(B,C)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5087" y="1699971"/>
            <a:ext cx="1290320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START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4856" y="2151659"/>
            <a:ext cx="360680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On(C,A)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On(A,Table)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Cl(B)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On(B,Table)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Cl(C)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075" y="7005317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3597" y="7005317"/>
            <a:ext cx="1428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z="800" spc="-25" dirty="0">
                <a:solidFill>
                  <a:srgbClr val="231F20"/>
                </a:solidFill>
                <a:latin typeface="Georgia"/>
                <a:cs typeface="Georgia"/>
              </a:rPr>
              <a:t>2</a:t>
            </a:fld>
            <a:endParaRPr sz="800">
              <a:latin typeface="Georgia"/>
              <a:cs typeface="Georg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59410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80520"/>
            <a:ext cx="5242560" cy="289502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spcAft>
                <a:spcPts val="1200"/>
              </a:spcAft>
              <a:buFont typeface="Yu Gothic UI Semilight"/>
              <a:buChar char="♦"/>
              <a:tabLst>
                <a:tab pos="381000" algn="l"/>
                <a:tab pos="381635" algn="l"/>
              </a:tabLst>
            </a:pPr>
            <a:r>
              <a:rPr lang="en-GB" sz="2050" spc="-20" dirty="0">
                <a:solidFill>
                  <a:srgbClr val="231F20"/>
                </a:solidFill>
                <a:latin typeface="Calibri"/>
                <a:cs typeface="Calibri"/>
              </a:rPr>
              <a:t>Action Planning as AI problem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Yu Gothic UI Semilight"/>
              <a:buChar char="♦"/>
              <a:tabLst>
                <a:tab pos="381000" algn="l"/>
                <a:tab pos="381635" algn="l"/>
              </a:tabLst>
            </a:pP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Planning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Domain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Definition</a:t>
            </a:r>
            <a:r>
              <a:rPr sz="2050" spc="1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Language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150" dirty="0">
                <a:solidFill>
                  <a:srgbClr val="231F20"/>
                </a:solidFill>
                <a:latin typeface="Calibri"/>
                <a:cs typeface="Calibri"/>
              </a:rPr>
              <a:t>(PDDL)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Yu Gothic UI Semilight"/>
              <a:buChar char="♦"/>
              <a:tabLst>
                <a:tab pos="381000" algn="l"/>
                <a:tab pos="381635" algn="l"/>
              </a:tabLst>
            </a:pP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Forward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backward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state-space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search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Yu Gothic UI Semilight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GraphPlan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Yu Gothic UI Semilight"/>
              <a:buChar char="♦"/>
              <a:tabLst>
                <a:tab pos="381000" algn="l"/>
                <a:tab pos="381635" algn="l"/>
              </a:tabLst>
            </a:pPr>
            <a:r>
              <a:rPr sz="2050" spc="15" dirty="0">
                <a:solidFill>
                  <a:srgbClr val="231F20"/>
                </a:solidFill>
                <a:latin typeface="Calibri"/>
                <a:cs typeface="Calibri"/>
              </a:rPr>
              <a:t>SatPlan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Yu Gothic UI Semilight"/>
              <a:buChar char="♦"/>
              <a:tabLst>
                <a:tab pos="381000" algn="l"/>
                <a:tab pos="381635" algn="l"/>
              </a:tabLst>
            </a:pPr>
            <a:r>
              <a:rPr sz="2050" spc="-15" dirty="0">
                <a:solidFill>
                  <a:srgbClr val="231F20"/>
                </a:solidFill>
                <a:latin typeface="Calibri"/>
                <a:cs typeface="Calibri"/>
              </a:rPr>
              <a:t>Partial</a:t>
            </a:r>
            <a:r>
              <a:rPr sz="2050" spc="1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231F20"/>
                </a:solidFill>
                <a:latin typeface="Calibri"/>
                <a:cs typeface="Calibri"/>
              </a:rPr>
              <a:t>order</a:t>
            </a:r>
            <a:r>
              <a:rPr sz="2050" spc="1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planning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35" dirty="0"/>
              <a:t>Example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63130" y="1853399"/>
            <a:ext cx="1093470" cy="394970"/>
            <a:chOff x="7063130" y="1853399"/>
            <a:chExt cx="1093470" cy="394970"/>
          </a:xfrm>
        </p:grpSpPr>
        <p:sp>
          <p:nvSpPr>
            <p:cNvPr id="4" name="object 4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0344" y="1870544"/>
              <a:ext cx="552450" cy="236854"/>
            </a:xfrm>
            <a:custGeom>
              <a:avLst/>
              <a:gdLst/>
              <a:ahLst/>
              <a:cxnLst/>
              <a:rect l="l" t="t" r="r" b="b"/>
              <a:pathLst>
                <a:path w="552450" h="236855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  <a:path w="552450" h="236855">
                  <a:moveTo>
                    <a:pt x="315531" y="0"/>
                  </a:moveTo>
                  <a:lnTo>
                    <a:pt x="315531" y="236646"/>
                  </a:lnTo>
                  <a:lnTo>
                    <a:pt x="552178" y="236646"/>
                  </a:lnTo>
                  <a:lnTo>
                    <a:pt x="552178" y="0"/>
                  </a:lnTo>
                  <a:lnTo>
                    <a:pt x="315531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31595" y="1884710"/>
            <a:ext cx="47434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7660" algn="l"/>
              </a:tabLst>
            </a:pPr>
            <a:r>
              <a:rPr sz="1050" b="1" spc="25" dirty="0">
                <a:latin typeface="Arial"/>
                <a:cs typeface="Arial"/>
              </a:rPr>
              <a:t>B	A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5875" y="1617002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5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2778" y="1631155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7954" y="5493664"/>
            <a:ext cx="1093470" cy="902335"/>
            <a:chOff x="6897954" y="5493664"/>
            <a:chExt cx="1093470" cy="902335"/>
          </a:xfrm>
        </p:grpSpPr>
        <p:sp>
          <p:nvSpPr>
            <p:cNvPr id="11" name="object 11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5519" y="5510809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2422" y="5524974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5519" y="5764377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02422" y="5778530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85519" y="6017920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02422" y="6032086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4554" y="5898680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5087" y="1699971"/>
            <a:ext cx="1290320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START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4856" y="2151659"/>
            <a:ext cx="360680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On(C,A)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On(A,Table)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Cl(B)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On(B,Table)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8356" y="4424832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PutOn(B,C)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2601" y="4138874"/>
            <a:ext cx="243899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5" dirty="0">
                <a:latin typeface="Arial"/>
                <a:cs typeface="Arial"/>
              </a:rPr>
              <a:t>Cl(B)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On(B,z)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Cl(C)</a:t>
            </a:r>
            <a:r>
              <a:rPr lang="en-GB" sz="1400" i="1" spc="-5" dirty="0">
                <a:latin typeface="Arial"/>
                <a:cs typeface="Arial"/>
              </a:rPr>
              <a:t> On(</a:t>
            </a:r>
            <a:r>
              <a:rPr lang="en-GB" sz="1400" i="1" spc="-5" dirty="0" err="1">
                <a:latin typeface="Arial"/>
                <a:cs typeface="Arial"/>
              </a:rPr>
              <a:t>C,y</a:t>
            </a:r>
            <a:r>
              <a:rPr lang="en-GB" sz="1400" i="1" spc="-5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87227" y="4861712"/>
            <a:ext cx="879475" cy="800735"/>
            <a:chOff x="4687227" y="4861712"/>
            <a:chExt cx="879475" cy="800735"/>
          </a:xfrm>
        </p:grpSpPr>
        <p:sp>
          <p:nvSpPr>
            <p:cNvPr id="25" name="object 25"/>
            <p:cNvSpPr/>
            <p:nvPr/>
          </p:nvSpPr>
          <p:spPr>
            <a:xfrm>
              <a:off x="4738789" y="4878616"/>
              <a:ext cx="810895" cy="737235"/>
            </a:xfrm>
            <a:custGeom>
              <a:avLst/>
              <a:gdLst/>
              <a:ahLst/>
              <a:cxnLst/>
              <a:rect l="l" t="t" r="r" b="b"/>
              <a:pathLst>
                <a:path w="810895" h="737235">
                  <a:moveTo>
                    <a:pt x="810615" y="0"/>
                  </a:moveTo>
                  <a:lnTo>
                    <a:pt x="0" y="736917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7227" y="5510822"/>
              <a:ext cx="160655" cy="151765"/>
            </a:xfrm>
            <a:custGeom>
              <a:avLst/>
              <a:gdLst/>
              <a:ahLst/>
              <a:cxnLst/>
              <a:rect l="l" t="t" r="r" b="b"/>
              <a:pathLst>
                <a:path w="160654" h="151764">
                  <a:moveTo>
                    <a:pt x="160502" y="65392"/>
                  </a:moveTo>
                  <a:lnTo>
                    <a:pt x="101053" y="0"/>
                  </a:lnTo>
                  <a:lnTo>
                    <a:pt x="0" y="151587"/>
                  </a:lnTo>
                  <a:lnTo>
                    <a:pt x="160502" y="65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38789" y="5538216"/>
              <a:ext cx="81915" cy="77470"/>
            </a:xfrm>
            <a:custGeom>
              <a:avLst/>
              <a:gdLst/>
              <a:ahLst/>
              <a:cxnLst/>
              <a:rect l="l" t="t" r="r" b="b"/>
              <a:pathLst>
                <a:path w="81914" h="77470">
                  <a:moveTo>
                    <a:pt x="81864" y="33350"/>
                  </a:moveTo>
                  <a:lnTo>
                    <a:pt x="0" y="77317"/>
                  </a:lnTo>
                  <a:lnTo>
                    <a:pt x="51549" y="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353420" y="2429853"/>
            <a:ext cx="1214120" cy="1779270"/>
            <a:chOff x="4353420" y="2429853"/>
            <a:chExt cx="1214120" cy="1779270"/>
          </a:xfrm>
        </p:grpSpPr>
        <p:sp>
          <p:nvSpPr>
            <p:cNvPr id="29" name="object 29"/>
            <p:cNvSpPr/>
            <p:nvPr/>
          </p:nvSpPr>
          <p:spPr>
            <a:xfrm>
              <a:off x="4370324" y="2446756"/>
              <a:ext cx="663575" cy="1695450"/>
            </a:xfrm>
            <a:custGeom>
              <a:avLst/>
              <a:gdLst/>
              <a:ahLst/>
              <a:cxnLst/>
              <a:rect l="l" t="t" r="r" b="b"/>
              <a:pathLst>
                <a:path w="663575" h="1695450">
                  <a:moveTo>
                    <a:pt x="0" y="0"/>
                  </a:moveTo>
                  <a:lnTo>
                    <a:pt x="663232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53406" y="4025887"/>
              <a:ext cx="106045" cy="180975"/>
            </a:xfrm>
            <a:custGeom>
              <a:avLst/>
              <a:gdLst/>
              <a:ahLst/>
              <a:cxnLst/>
              <a:rect l="l" t="t" r="r" b="b"/>
              <a:pathLst>
                <a:path w="106045" h="180975">
                  <a:moveTo>
                    <a:pt x="105549" y="180695"/>
                  </a:moveTo>
                  <a:lnTo>
                    <a:pt x="82296" y="0"/>
                  </a:lnTo>
                  <a:lnTo>
                    <a:pt x="0" y="32207"/>
                  </a:lnTo>
                  <a:lnTo>
                    <a:pt x="105549" y="18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79720" y="2446756"/>
              <a:ext cx="570230" cy="1695450"/>
            </a:xfrm>
            <a:custGeom>
              <a:avLst/>
              <a:gdLst/>
              <a:ahLst/>
              <a:cxnLst/>
              <a:rect l="l" t="t" r="r" b="b"/>
              <a:pathLst>
                <a:path w="570229" h="1695450">
                  <a:moveTo>
                    <a:pt x="41973" y="1602765"/>
                  </a:moveTo>
                  <a:lnTo>
                    <a:pt x="53835" y="1694929"/>
                  </a:lnTo>
                  <a:lnTo>
                    <a:pt x="0" y="1619186"/>
                  </a:lnTo>
                </a:path>
                <a:path w="570229" h="1695450">
                  <a:moveTo>
                    <a:pt x="127533" y="0"/>
                  </a:moveTo>
                  <a:lnTo>
                    <a:pt x="569683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79630" y="4026941"/>
              <a:ext cx="87630" cy="182245"/>
            </a:xfrm>
            <a:custGeom>
              <a:avLst/>
              <a:gdLst/>
              <a:ahLst/>
              <a:cxnLst/>
              <a:rect l="l" t="t" r="r" b="b"/>
              <a:pathLst>
                <a:path w="87629" h="182245">
                  <a:moveTo>
                    <a:pt x="87363" y="182181"/>
                  </a:moveTo>
                  <a:lnTo>
                    <a:pt x="85509" y="0"/>
                  </a:lnTo>
                  <a:lnTo>
                    <a:pt x="0" y="22313"/>
                  </a:lnTo>
                  <a:lnTo>
                    <a:pt x="87363" y="1821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4840" y="4048759"/>
              <a:ext cx="45085" cy="93345"/>
            </a:xfrm>
            <a:custGeom>
              <a:avLst/>
              <a:gdLst/>
              <a:ahLst/>
              <a:cxnLst/>
              <a:rect l="l" t="t" r="r" b="b"/>
              <a:pathLst>
                <a:path w="45085" h="93345">
                  <a:moveTo>
                    <a:pt x="43624" y="0"/>
                  </a:moveTo>
                  <a:lnTo>
                    <a:pt x="44564" y="92925"/>
                  </a:lnTo>
                  <a:lnTo>
                    <a:pt x="0" y="1137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827268" y="2429853"/>
            <a:ext cx="337185" cy="1780539"/>
            <a:chOff x="5827268" y="2429853"/>
            <a:chExt cx="337185" cy="1780539"/>
          </a:xfrm>
        </p:grpSpPr>
        <p:sp>
          <p:nvSpPr>
            <p:cNvPr id="35" name="object 35"/>
            <p:cNvSpPr/>
            <p:nvPr/>
          </p:nvSpPr>
          <p:spPr>
            <a:xfrm>
              <a:off x="5844171" y="2446756"/>
              <a:ext cx="295275" cy="1695450"/>
            </a:xfrm>
            <a:custGeom>
              <a:avLst/>
              <a:gdLst/>
              <a:ahLst/>
              <a:cxnLst/>
              <a:rect l="l" t="t" r="r" b="b"/>
              <a:pathLst>
                <a:path w="295275" h="1695450">
                  <a:moveTo>
                    <a:pt x="0" y="0"/>
                  </a:moveTo>
                  <a:lnTo>
                    <a:pt x="294779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77064" y="4028643"/>
              <a:ext cx="87630" cy="182245"/>
            </a:xfrm>
            <a:custGeom>
              <a:avLst/>
              <a:gdLst/>
              <a:ahLst/>
              <a:cxnLst/>
              <a:rect l="l" t="t" r="r" b="b"/>
              <a:pathLst>
                <a:path w="87629" h="182245">
                  <a:moveTo>
                    <a:pt x="87071" y="0"/>
                  </a:moveTo>
                  <a:lnTo>
                    <a:pt x="0" y="15138"/>
                  </a:lnTo>
                  <a:lnTo>
                    <a:pt x="73825" y="181698"/>
                  </a:lnTo>
                  <a:lnTo>
                    <a:pt x="87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1295" y="4049013"/>
              <a:ext cx="44450" cy="92710"/>
            </a:xfrm>
            <a:custGeom>
              <a:avLst/>
              <a:gdLst/>
              <a:ahLst/>
              <a:cxnLst/>
              <a:rect l="l" t="t" r="r" b="b"/>
              <a:pathLst>
                <a:path w="44450" h="92710">
                  <a:moveTo>
                    <a:pt x="44411" y="0"/>
                  </a:moveTo>
                  <a:lnTo>
                    <a:pt x="37655" y="92671"/>
                  </a:lnTo>
                  <a:lnTo>
                    <a:pt x="0" y="7708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466134" y="5612701"/>
            <a:ext cx="151320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169" algn="l"/>
              </a:tabLst>
            </a:pPr>
            <a:r>
              <a:rPr sz="1400" i="1" spc="-5" dirty="0">
                <a:solidFill>
                  <a:srgbClr val="FF0000"/>
                </a:solidFill>
                <a:latin typeface="Arial"/>
                <a:cs typeface="Arial"/>
              </a:rPr>
              <a:t>On(A,B)	</a:t>
            </a:r>
            <a:r>
              <a:rPr sz="1400" i="1" spc="-10" dirty="0">
                <a:latin typeface="Arial"/>
                <a:cs typeface="Arial"/>
              </a:rPr>
              <a:t>On(B,C)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20</a:t>
            </a:fld>
            <a:endParaRPr spc="9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35" dirty="0"/>
              <a:t>Example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63130" y="1853399"/>
            <a:ext cx="1093470" cy="394970"/>
            <a:chOff x="7063130" y="1853399"/>
            <a:chExt cx="1093470" cy="394970"/>
          </a:xfrm>
        </p:grpSpPr>
        <p:sp>
          <p:nvSpPr>
            <p:cNvPr id="4" name="object 4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0344" y="1870544"/>
              <a:ext cx="552450" cy="236854"/>
            </a:xfrm>
            <a:custGeom>
              <a:avLst/>
              <a:gdLst/>
              <a:ahLst/>
              <a:cxnLst/>
              <a:rect l="l" t="t" r="r" b="b"/>
              <a:pathLst>
                <a:path w="552450" h="236855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  <a:path w="552450" h="236855">
                  <a:moveTo>
                    <a:pt x="315531" y="0"/>
                  </a:moveTo>
                  <a:lnTo>
                    <a:pt x="315531" y="236646"/>
                  </a:lnTo>
                  <a:lnTo>
                    <a:pt x="552178" y="236646"/>
                  </a:lnTo>
                  <a:lnTo>
                    <a:pt x="552178" y="0"/>
                  </a:lnTo>
                  <a:lnTo>
                    <a:pt x="315531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31595" y="1884710"/>
            <a:ext cx="47434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7660" algn="l"/>
              </a:tabLst>
            </a:pPr>
            <a:r>
              <a:rPr sz="1050" b="1" spc="25" dirty="0">
                <a:latin typeface="Arial"/>
                <a:cs typeface="Arial"/>
              </a:rPr>
              <a:t>B	A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5875" y="1617002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5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2778" y="1631155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7954" y="5493664"/>
            <a:ext cx="1093470" cy="902335"/>
            <a:chOff x="6897954" y="5493664"/>
            <a:chExt cx="1093470" cy="902335"/>
          </a:xfrm>
        </p:grpSpPr>
        <p:sp>
          <p:nvSpPr>
            <p:cNvPr id="11" name="object 11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5519" y="5510809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2422" y="5524974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5519" y="5764377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02422" y="5778530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85519" y="6017920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02422" y="6032086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4554" y="5898680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6136" y="5612710"/>
            <a:ext cx="155638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5350" algn="l"/>
              </a:tabLst>
            </a:pPr>
            <a:r>
              <a:rPr sz="1400" i="1" spc="-5" dirty="0">
                <a:latin typeface="Arial"/>
                <a:cs typeface="Arial"/>
              </a:rPr>
              <a:t>On(A,B)	</a:t>
            </a:r>
            <a:r>
              <a:rPr sz="1400" i="1" spc="-10" dirty="0">
                <a:latin typeface="Arial"/>
                <a:cs typeface="Arial"/>
              </a:rPr>
              <a:t>On(B,C)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5087" y="1699971"/>
            <a:ext cx="1290320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START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4856" y="2151659"/>
            <a:ext cx="360680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On(C,A)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On(A,Table)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Cl(B)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On(B,Table)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8356" y="4424832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PutOn(B,C)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87227" y="4861471"/>
            <a:ext cx="879475" cy="801370"/>
            <a:chOff x="4687227" y="4861471"/>
            <a:chExt cx="879475" cy="801370"/>
          </a:xfrm>
        </p:grpSpPr>
        <p:sp>
          <p:nvSpPr>
            <p:cNvPr id="25" name="object 25"/>
            <p:cNvSpPr/>
            <p:nvPr/>
          </p:nvSpPr>
          <p:spPr>
            <a:xfrm>
              <a:off x="4738789" y="4878616"/>
              <a:ext cx="810895" cy="737235"/>
            </a:xfrm>
            <a:custGeom>
              <a:avLst/>
              <a:gdLst/>
              <a:ahLst/>
              <a:cxnLst/>
              <a:rect l="l" t="t" r="r" b="b"/>
              <a:pathLst>
                <a:path w="810895" h="737235">
                  <a:moveTo>
                    <a:pt x="810615" y="0"/>
                  </a:moveTo>
                  <a:lnTo>
                    <a:pt x="0" y="736917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7227" y="5510822"/>
              <a:ext cx="160655" cy="151765"/>
            </a:xfrm>
            <a:custGeom>
              <a:avLst/>
              <a:gdLst/>
              <a:ahLst/>
              <a:cxnLst/>
              <a:rect l="l" t="t" r="r" b="b"/>
              <a:pathLst>
                <a:path w="160654" h="151764">
                  <a:moveTo>
                    <a:pt x="160502" y="65392"/>
                  </a:moveTo>
                  <a:lnTo>
                    <a:pt x="101053" y="0"/>
                  </a:lnTo>
                  <a:lnTo>
                    <a:pt x="0" y="151587"/>
                  </a:lnTo>
                  <a:lnTo>
                    <a:pt x="160502" y="65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38789" y="5538216"/>
              <a:ext cx="81915" cy="77470"/>
            </a:xfrm>
            <a:custGeom>
              <a:avLst/>
              <a:gdLst/>
              <a:ahLst/>
              <a:cxnLst/>
              <a:rect l="l" t="t" r="r" b="b"/>
              <a:pathLst>
                <a:path w="81914" h="77470">
                  <a:moveTo>
                    <a:pt x="81864" y="33350"/>
                  </a:moveTo>
                  <a:lnTo>
                    <a:pt x="0" y="77317"/>
                  </a:lnTo>
                  <a:lnTo>
                    <a:pt x="51549" y="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827268" y="2429853"/>
            <a:ext cx="337185" cy="1780539"/>
            <a:chOff x="5827268" y="2429853"/>
            <a:chExt cx="337185" cy="1780539"/>
          </a:xfrm>
        </p:grpSpPr>
        <p:sp>
          <p:nvSpPr>
            <p:cNvPr id="29" name="object 29"/>
            <p:cNvSpPr/>
            <p:nvPr/>
          </p:nvSpPr>
          <p:spPr>
            <a:xfrm>
              <a:off x="5844171" y="2446756"/>
              <a:ext cx="295275" cy="1695450"/>
            </a:xfrm>
            <a:custGeom>
              <a:avLst/>
              <a:gdLst/>
              <a:ahLst/>
              <a:cxnLst/>
              <a:rect l="l" t="t" r="r" b="b"/>
              <a:pathLst>
                <a:path w="295275" h="1695450">
                  <a:moveTo>
                    <a:pt x="0" y="0"/>
                  </a:moveTo>
                  <a:lnTo>
                    <a:pt x="294779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77064" y="4028643"/>
              <a:ext cx="87630" cy="182245"/>
            </a:xfrm>
            <a:custGeom>
              <a:avLst/>
              <a:gdLst/>
              <a:ahLst/>
              <a:cxnLst/>
              <a:rect l="l" t="t" r="r" b="b"/>
              <a:pathLst>
                <a:path w="87629" h="182245">
                  <a:moveTo>
                    <a:pt x="87071" y="0"/>
                  </a:moveTo>
                  <a:lnTo>
                    <a:pt x="0" y="15138"/>
                  </a:lnTo>
                  <a:lnTo>
                    <a:pt x="73825" y="181698"/>
                  </a:lnTo>
                  <a:lnTo>
                    <a:pt x="87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01295" y="4049013"/>
              <a:ext cx="44450" cy="92710"/>
            </a:xfrm>
            <a:custGeom>
              <a:avLst/>
              <a:gdLst/>
              <a:ahLst/>
              <a:cxnLst/>
              <a:rect l="l" t="t" r="r" b="b"/>
              <a:pathLst>
                <a:path w="44450" h="92710">
                  <a:moveTo>
                    <a:pt x="44411" y="0"/>
                  </a:moveTo>
                  <a:lnTo>
                    <a:pt x="37655" y="92671"/>
                  </a:lnTo>
                  <a:lnTo>
                    <a:pt x="0" y="7708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87101" y="2429853"/>
            <a:ext cx="1380490" cy="2002789"/>
            <a:chOff x="4187101" y="2429853"/>
            <a:chExt cx="1380490" cy="2002789"/>
          </a:xfrm>
        </p:grpSpPr>
        <p:sp>
          <p:nvSpPr>
            <p:cNvPr id="33" name="object 33"/>
            <p:cNvSpPr/>
            <p:nvPr/>
          </p:nvSpPr>
          <p:spPr>
            <a:xfrm>
              <a:off x="4370323" y="2446756"/>
              <a:ext cx="663575" cy="1695450"/>
            </a:xfrm>
            <a:custGeom>
              <a:avLst/>
              <a:gdLst/>
              <a:ahLst/>
              <a:cxnLst/>
              <a:rect l="l" t="t" r="r" b="b"/>
              <a:pathLst>
                <a:path w="663575" h="1695450">
                  <a:moveTo>
                    <a:pt x="0" y="0"/>
                  </a:moveTo>
                  <a:lnTo>
                    <a:pt x="663232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53406" y="4025887"/>
              <a:ext cx="106045" cy="180975"/>
            </a:xfrm>
            <a:custGeom>
              <a:avLst/>
              <a:gdLst/>
              <a:ahLst/>
              <a:cxnLst/>
              <a:rect l="l" t="t" r="r" b="b"/>
              <a:pathLst>
                <a:path w="106045" h="180975">
                  <a:moveTo>
                    <a:pt x="105549" y="180695"/>
                  </a:moveTo>
                  <a:lnTo>
                    <a:pt x="82296" y="0"/>
                  </a:lnTo>
                  <a:lnTo>
                    <a:pt x="0" y="32207"/>
                  </a:lnTo>
                  <a:lnTo>
                    <a:pt x="105549" y="18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79720" y="2446756"/>
              <a:ext cx="570230" cy="1695450"/>
            </a:xfrm>
            <a:custGeom>
              <a:avLst/>
              <a:gdLst/>
              <a:ahLst/>
              <a:cxnLst/>
              <a:rect l="l" t="t" r="r" b="b"/>
              <a:pathLst>
                <a:path w="570229" h="1695450">
                  <a:moveTo>
                    <a:pt x="41973" y="1602765"/>
                  </a:moveTo>
                  <a:lnTo>
                    <a:pt x="53835" y="1694929"/>
                  </a:lnTo>
                  <a:lnTo>
                    <a:pt x="0" y="1619186"/>
                  </a:lnTo>
                </a:path>
                <a:path w="570229" h="1695450">
                  <a:moveTo>
                    <a:pt x="127533" y="0"/>
                  </a:moveTo>
                  <a:lnTo>
                    <a:pt x="569683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79630" y="4026941"/>
              <a:ext cx="87630" cy="182245"/>
            </a:xfrm>
            <a:custGeom>
              <a:avLst/>
              <a:gdLst/>
              <a:ahLst/>
              <a:cxnLst/>
              <a:rect l="l" t="t" r="r" b="b"/>
              <a:pathLst>
                <a:path w="87629" h="182245">
                  <a:moveTo>
                    <a:pt x="87363" y="182181"/>
                  </a:moveTo>
                  <a:lnTo>
                    <a:pt x="85509" y="0"/>
                  </a:lnTo>
                  <a:lnTo>
                    <a:pt x="0" y="22313"/>
                  </a:lnTo>
                  <a:lnTo>
                    <a:pt x="87363" y="1821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22940" y="2446756"/>
              <a:ext cx="1326515" cy="1916430"/>
            </a:xfrm>
            <a:custGeom>
              <a:avLst/>
              <a:gdLst/>
              <a:ahLst/>
              <a:cxnLst/>
              <a:rect l="l" t="t" r="r" b="b"/>
              <a:pathLst>
                <a:path w="1326514" h="1916429">
                  <a:moveTo>
                    <a:pt x="1325524" y="1602003"/>
                  </a:moveTo>
                  <a:lnTo>
                    <a:pt x="1326464" y="1694929"/>
                  </a:lnTo>
                  <a:lnTo>
                    <a:pt x="1281899" y="1613382"/>
                  </a:lnTo>
                </a:path>
                <a:path w="1326514" h="1916429">
                  <a:moveTo>
                    <a:pt x="147383" y="0"/>
                  </a:moveTo>
                  <a:lnTo>
                    <a:pt x="0" y="191601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7101" y="4252633"/>
              <a:ext cx="88265" cy="179705"/>
            </a:xfrm>
            <a:custGeom>
              <a:avLst/>
              <a:gdLst/>
              <a:ahLst/>
              <a:cxnLst/>
              <a:rect l="l" t="t" r="r" b="b"/>
              <a:pathLst>
                <a:path w="88264" h="179704">
                  <a:moveTo>
                    <a:pt x="88112" y="6781"/>
                  </a:moveTo>
                  <a:lnTo>
                    <a:pt x="0" y="0"/>
                  </a:lnTo>
                  <a:lnTo>
                    <a:pt x="30505" y="179616"/>
                  </a:lnTo>
                  <a:lnTo>
                    <a:pt x="88112" y="6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07382" y="4271149"/>
              <a:ext cx="45085" cy="92075"/>
            </a:xfrm>
            <a:custGeom>
              <a:avLst/>
              <a:gdLst/>
              <a:ahLst/>
              <a:cxnLst/>
              <a:rect l="l" t="t" r="r" b="b"/>
              <a:pathLst>
                <a:path w="45085" h="92075">
                  <a:moveTo>
                    <a:pt x="44945" y="3454"/>
                  </a:moveTo>
                  <a:lnTo>
                    <a:pt x="15557" y="91617"/>
                  </a:lnTo>
                  <a:lnTo>
                    <a:pt x="0" y="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11284" y="4645914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PutOn(A,B)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42817" y="5082781"/>
            <a:ext cx="265430" cy="596900"/>
            <a:chOff x="3542817" y="5082781"/>
            <a:chExt cx="265430" cy="596900"/>
          </a:xfrm>
        </p:grpSpPr>
        <p:sp>
          <p:nvSpPr>
            <p:cNvPr id="42" name="object 42"/>
            <p:cNvSpPr/>
            <p:nvPr/>
          </p:nvSpPr>
          <p:spPr>
            <a:xfrm>
              <a:off x="3559721" y="5099684"/>
              <a:ext cx="221615" cy="516255"/>
            </a:xfrm>
            <a:custGeom>
              <a:avLst/>
              <a:gdLst/>
              <a:ahLst/>
              <a:cxnLst/>
              <a:rect l="l" t="t" r="r" b="b"/>
              <a:pathLst>
                <a:path w="221614" h="516254">
                  <a:moveTo>
                    <a:pt x="0" y="0"/>
                  </a:moveTo>
                  <a:lnTo>
                    <a:pt x="221068" y="515848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8011" y="5499734"/>
              <a:ext cx="110489" cy="180340"/>
            </a:xfrm>
            <a:custGeom>
              <a:avLst/>
              <a:gdLst/>
              <a:ahLst/>
              <a:cxnLst/>
              <a:rect l="l" t="t" r="r" b="b"/>
              <a:pathLst>
                <a:path w="110489" h="180339">
                  <a:moveTo>
                    <a:pt x="110236" y="179857"/>
                  </a:moveTo>
                  <a:lnTo>
                    <a:pt x="81216" y="0"/>
                  </a:lnTo>
                  <a:lnTo>
                    <a:pt x="0" y="34810"/>
                  </a:lnTo>
                  <a:lnTo>
                    <a:pt x="110236" y="179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4567" y="5523801"/>
              <a:ext cx="56515" cy="92075"/>
            </a:xfrm>
            <a:custGeom>
              <a:avLst/>
              <a:gdLst/>
              <a:ahLst/>
              <a:cxnLst/>
              <a:rect l="l" t="t" r="r" b="b"/>
              <a:pathLst>
                <a:path w="56514" h="92075">
                  <a:moveTo>
                    <a:pt x="41427" y="0"/>
                  </a:moveTo>
                  <a:lnTo>
                    <a:pt x="56222" y="91732"/>
                  </a:lnTo>
                  <a:lnTo>
                    <a:pt x="0" y="17754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589223" y="2446756"/>
            <a:ext cx="88900" cy="1986280"/>
            <a:chOff x="3589223" y="2446756"/>
            <a:chExt cx="88900" cy="1986280"/>
          </a:xfrm>
        </p:grpSpPr>
        <p:sp>
          <p:nvSpPr>
            <p:cNvPr id="46" name="object 46"/>
            <p:cNvSpPr/>
            <p:nvPr/>
          </p:nvSpPr>
          <p:spPr>
            <a:xfrm>
              <a:off x="3633406" y="2446756"/>
              <a:ext cx="0" cy="1916430"/>
            </a:xfrm>
            <a:custGeom>
              <a:avLst/>
              <a:gdLst/>
              <a:ahLst/>
              <a:cxnLst/>
              <a:rect l="l" t="t" r="r" b="b"/>
              <a:pathLst>
                <a:path h="1916429">
                  <a:moveTo>
                    <a:pt x="0" y="0"/>
                  </a:moveTo>
                  <a:lnTo>
                    <a:pt x="0" y="191601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89223" y="4255706"/>
              <a:ext cx="88900" cy="177165"/>
            </a:xfrm>
            <a:custGeom>
              <a:avLst/>
              <a:gdLst/>
              <a:ahLst/>
              <a:cxnLst/>
              <a:rect l="l" t="t" r="r" b="b"/>
              <a:pathLst>
                <a:path w="88900" h="177164">
                  <a:moveTo>
                    <a:pt x="88366" y="0"/>
                  </a:moveTo>
                  <a:lnTo>
                    <a:pt x="0" y="0"/>
                  </a:lnTo>
                  <a:lnTo>
                    <a:pt x="44183" y="176745"/>
                  </a:lnTo>
                  <a:lnTo>
                    <a:pt x="88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10863" y="4272610"/>
              <a:ext cx="45085" cy="90170"/>
            </a:xfrm>
            <a:custGeom>
              <a:avLst/>
              <a:gdLst/>
              <a:ahLst/>
              <a:cxnLst/>
              <a:rect l="l" t="t" r="r" b="b"/>
              <a:pathLst>
                <a:path w="45085" h="90170">
                  <a:moveTo>
                    <a:pt x="45085" y="0"/>
                  </a:moveTo>
                  <a:lnTo>
                    <a:pt x="22542" y="90157"/>
                  </a:lnTo>
                  <a:lnTo>
                    <a:pt x="0" y="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 rot="1305538">
            <a:off x="3102833" y="4685016"/>
            <a:ext cx="1994121" cy="258445"/>
            <a:chOff x="4156189" y="4640631"/>
            <a:chExt cx="821055" cy="258445"/>
          </a:xfrm>
        </p:grpSpPr>
        <p:sp>
          <p:nvSpPr>
            <p:cNvPr id="50" name="object 50"/>
            <p:cNvSpPr/>
            <p:nvPr/>
          </p:nvSpPr>
          <p:spPr>
            <a:xfrm>
              <a:off x="4222940" y="4657534"/>
              <a:ext cx="737235" cy="221615"/>
            </a:xfrm>
            <a:custGeom>
              <a:avLst/>
              <a:gdLst/>
              <a:ahLst/>
              <a:cxnLst/>
              <a:rect l="l" t="t" r="r" b="b"/>
              <a:pathLst>
                <a:path w="737235" h="221614">
                  <a:moveTo>
                    <a:pt x="736930" y="0"/>
                  </a:moveTo>
                  <a:lnTo>
                    <a:pt x="0" y="221081"/>
                  </a:lnTo>
                </a:path>
              </a:pathLst>
            </a:custGeom>
            <a:ln w="3380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56189" y="4805527"/>
              <a:ext cx="182245" cy="93345"/>
            </a:xfrm>
            <a:custGeom>
              <a:avLst/>
              <a:gdLst/>
              <a:ahLst/>
              <a:cxnLst/>
              <a:rect l="l" t="t" r="r" b="b"/>
              <a:pathLst>
                <a:path w="182245" h="93345">
                  <a:moveTo>
                    <a:pt x="181991" y="84645"/>
                  </a:moveTo>
                  <a:lnTo>
                    <a:pt x="156591" y="0"/>
                  </a:lnTo>
                  <a:lnTo>
                    <a:pt x="0" y="93116"/>
                  </a:lnTo>
                  <a:lnTo>
                    <a:pt x="181991" y="84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22940" y="4831118"/>
              <a:ext cx="93345" cy="47625"/>
            </a:xfrm>
            <a:custGeom>
              <a:avLst/>
              <a:gdLst/>
              <a:ahLst/>
              <a:cxnLst/>
              <a:rect l="l" t="t" r="r" b="b"/>
              <a:pathLst>
                <a:path w="93345" h="47625">
                  <a:moveTo>
                    <a:pt x="92824" y="43180"/>
                  </a:moveTo>
                  <a:lnTo>
                    <a:pt x="0" y="47498"/>
                  </a:lnTo>
                  <a:lnTo>
                    <a:pt x="79883" y="0"/>
                  </a:lnTo>
                </a:path>
              </a:pathLst>
            </a:custGeom>
            <a:ln w="3380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42073" y="2537975"/>
            <a:ext cx="1103630" cy="66043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350"/>
              </a:spcBef>
            </a:pPr>
            <a:r>
              <a:rPr sz="1250" b="1" spc="-5" dirty="0">
                <a:latin typeface="Arial"/>
                <a:cs typeface="Arial"/>
              </a:rPr>
              <a:t>PutOn(A,B)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clobbers Cl(</a:t>
            </a:r>
            <a:r>
              <a:rPr lang="en-GB" sz="1250" b="1" spc="-5" dirty="0">
                <a:latin typeface="Arial"/>
                <a:cs typeface="Arial"/>
              </a:rPr>
              <a:t>B</a:t>
            </a:r>
            <a:r>
              <a:rPr sz="1250" b="1" spc="-5" dirty="0">
                <a:latin typeface="Arial"/>
                <a:cs typeface="Arial"/>
              </a:rPr>
              <a:t>)</a:t>
            </a:r>
            <a:endParaRPr sz="1250" dirty="0">
              <a:latin typeface="Arial"/>
              <a:cs typeface="Arial"/>
            </a:endParaRPr>
          </a:p>
          <a:p>
            <a:pPr marL="144145" marR="66040" indent="-132080">
              <a:lnSpc>
                <a:spcPts val="1240"/>
              </a:lnSpc>
              <a:spcBef>
                <a:spcPts val="5"/>
              </a:spcBef>
            </a:pPr>
            <a:r>
              <a:rPr sz="1250" b="1" spc="-5" dirty="0">
                <a:latin typeface="Arial"/>
                <a:cs typeface="Arial"/>
              </a:rPr>
              <a:t>=&gt;</a:t>
            </a:r>
            <a:r>
              <a:rPr sz="1250" b="1" spc="-5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order</a:t>
            </a:r>
            <a:r>
              <a:rPr sz="1250" b="1" spc="-4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after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PutOn(B,C)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21</a:t>
            </a:fld>
            <a:endParaRPr spc="90" dirty="0"/>
          </a:p>
        </p:txBody>
      </p:sp>
      <p:sp>
        <p:nvSpPr>
          <p:cNvPr id="54" name="object 54"/>
          <p:cNvSpPr txBox="1"/>
          <p:nvPr/>
        </p:nvSpPr>
        <p:spPr>
          <a:xfrm>
            <a:off x="2802915" y="4359935"/>
            <a:ext cx="164465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400" i="1" spc="-5" dirty="0">
                <a:solidFill>
                  <a:srgbClr val="FF0000"/>
                </a:solidFill>
                <a:latin typeface="Arial"/>
                <a:cs typeface="Arial"/>
              </a:rPr>
              <a:t>Cl(A)	</a:t>
            </a:r>
            <a:r>
              <a:rPr sz="1400" i="1" spc="-5" dirty="0">
                <a:latin typeface="Arial"/>
                <a:cs typeface="Arial"/>
              </a:rPr>
              <a:t>On(A,z)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Cl(B)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2598" y="4138866"/>
            <a:ext cx="165481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400" i="1" spc="-5" dirty="0">
                <a:solidFill>
                  <a:srgbClr val="BE00FE"/>
                </a:solidFill>
                <a:latin typeface="Arial"/>
                <a:cs typeface="Arial"/>
              </a:rPr>
              <a:t>Cl(B)	</a:t>
            </a:r>
            <a:r>
              <a:rPr sz="1400" i="1" spc="-5" dirty="0">
                <a:latin typeface="Arial"/>
                <a:cs typeface="Arial"/>
              </a:rPr>
              <a:t>On(B,z)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Cl(C)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35" dirty="0"/>
              <a:t>Example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63130" y="1853399"/>
            <a:ext cx="1093470" cy="394970"/>
            <a:chOff x="7063130" y="1853399"/>
            <a:chExt cx="1093470" cy="394970"/>
          </a:xfrm>
        </p:grpSpPr>
        <p:sp>
          <p:nvSpPr>
            <p:cNvPr id="4" name="object 4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4560" y="2124100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30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0344" y="1870544"/>
              <a:ext cx="552450" cy="236854"/>
            </a:xfrm>
            <a:custGeom>
              <a:avLst/>
              <a:gdLst/>
              <a:ahLst/>
              <a:cxnLst/>
              <a:rect l="l" t="t" r="r" b="b"/>
              <a:pathLst>
                <a:path w="552450" h="236855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  <a:path w="552450" h="236855">
                  <a:moveTo>
                    <a:pt x="315531" y="0"/>
                  </a:moveTo>
                  <a:lnTo>
                    <a:pt x="315531" y="236646"/>
                  </a:lnTo>
                  <a:lnTo>
                    <a:pt x="552178" y="236646"/>
                  </a:lnTo>
                  <a:lnTo>
                    <a:pt x="552178" y="0"/>
                  </a:lnTo>
                  <a:lnTo>
                    <a:pt x="315531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31595" y="1884710"/>
            <a:ext cx="47434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7660" algn="l"/>
              </a:tabLst>
            </a:pPr>
            <a:r>
              <a:rPr sz="1050" b="1" spc="25" dirty="0">
                <a:latin typeface="Arial"/>
                <a:cs typeface="Arial"/>
              </a:rPr>
              <a:t>B	A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5875" y="1617002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5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2778" y="1631155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7954" y="5493664"/>
            <a:ext cx="1093470" cy="902335"/>
            <a:chOff x="6897954" y="5493664"/>
            <a:chExt cx="1093470" cy="902335"/>
          </a:xfrm>
        </p:grpSpPr>
        <p:sp>
          <p:nvSpPr>
            <p:cNvPr id="11" name="object 11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1070545" y="112692"/>
                  </a:moveTo>
                  <a:lnTo>
                    <a:pt x="1070545" y="0"/>
                  </a:lnTo>
                  <a:lnTo>
                    <a:pt x="0" y="0"/>
                  </a:lnTo>
                  <a:lnTo>
                    <a:pt x="0" y="112692"/>
                  </a:lnTo>
                  <a:lnTo>
                    <a:pt x="1070545" y="11269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9384" y="6271463"/>
              <a:ext cx="1070610" cy="113030"/>
            </a:xfrm>
            <a:custGeom>
              <a:avLst/>
              <a:gdLst/>
              <a:ahLst/>
              <a:cxnLst/>
              <a:rect l="l" t="t" r="r" b="b"/>
              <a:pathLst>
                <a:path w="1070609" h="113029">
                  <a:moveTo>
                    <a:pt x="0" y="0"/>
                  </a:moveTo>
                  <a:lnTo>
                    <a:pt x="0" y="112692"/>
                  </a:lnTo>
                  <a:lnTo>
                    <a:pt x="1070545" y="112692"/>
                  </a:lnTo>
                  <a:lnTo>
                    <a:pt x="1070545" y="0"/>
                  </a:lnTo>
                  <a:lnTo>
                    <a:pt x="0" y="0"/>
                  </a:lnTo>
                  <a:close/>
                </a:path>
              </a:pathLst>
            </a:custGeom>
            <a:ln w="2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5519" y="5510809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0"/>
                  </a:moveTo>
                  <a:lnTo>
                    <a:pt x="0" y="236646"/>
                  </a:lnTo>
                  <a:lnTo>
                    <a:pt x="236646" y="236646"/>
                  </a:lnTo>
                  <a:lnTo>
                    <a:pt x="236646" y="0"/>
                  </a:lnTo>
                  <a:lnTo>
                    <a:pt x="0" y="0"/>
                  </a:lnTo>
                  <a:close/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2422" y="5524974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5519" y="5764377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02422" y="5778530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85519" y="6017920"/>
            <a:ext cx="236854" cy="236854"/>
          </a:xfrm>
          <a:custGeom>
            <a:avLst/>
            <a:gdLst/>
            <a:ahLst/>
            <a:cxnLst/>
            <a:rect l="l" t="t" r="r" b="b"/>
            <a:pathLst>
              <a:path w="236854" h="236854">
                <a:moveTo>
                  <a:pt x="0" y="0"/>
                </a:moveTo>
                <a:lnTo>
                  <a:pt x="0" y="236646"/>
                </a:lnTo>
                <a:lnTo>
                  <a:pt x="236646" y="236646"/>
                </a:lnTo>
                <a:lnTo>
                  <a:pt x="236646" y="0"/>
                </a:lnTo>
                <a:lnTo>
                  <a:pt x="0" y="0"/>
                </a:lnTo>
                <a:close/>
              </a:path>
            </a:pathLst>
          </a:custGeom>
          <a:ln w="33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02422" y="6032086"/>
            <a:ext cx="20320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35"/>
              </a:spcBef>
            </a:pPr>
            <a:r>
              <a:rPr sz="1050" b="1" spc="25" dirty="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4554" y="5898680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6136" y="5612710"/>
            <a:ext cx="155638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5350" algn="l"/>
              </a:tabLst>
            </a:pPr>
            <a:r>
              <a:rPr sz="1400" i="1" spc="-5" dirty="0">
                <a:latin typeface="Arial"/>
                <a:cs typeface="Arial"/>
              </a:rPr>
              <a:t>On(A,B)	</a:t>
            </a:r>
            <a:r>
              <a:rPr sz="1400" i="1" spc="-10" dirty="0">
                <a:latin typeface="Arial"/>
                <a:cs typeface="Arial"/>
              </a:rPr>
              <a:t>On(B,C)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5087" y="1699971"/>
            <a:ext cx="1290320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START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4856" y="2151659"/>
            <a:ext cx="360680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On(C,A)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On(A,Table)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Cl(B)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On(B,Table)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Cl(C)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88356" y="4424832"/>
            <a:ext cx="1172845" cy="434340"/>
          </a:xfrm>
          <a:custGeom>
            <a:avLst/>
            <a:gdLst/>
            <a:ahLst/>
            <a:cxnLst/>
            <a:rect l="l" t="t" r="r" b="b"/>
            <a:pathLst>
              <a:path w="1172845" h="434339">
                <a:moveTo>
                  <a:pt x="0" y="0"/>
                </a:moveTo>
                <a:lnTo>
                  <a:pt x="0" y="434270"/>
                </a:lnTo>
                <a:lnTo>
                  <a:pt x="1172527" y="434270"/>
                </a:lnTo>
                <a:lnTo>
                  <a:pt x="1172527" y="0"/>
                </a:lnTo>
                <a:lnTo>
                  <a:pt x="0" y="0"/>
                </a:lnTo>
                <a:close/>
              </a:path>
            </a:pathLst>
          </a:custGeom>
          <a:ln w="11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97271" y="4516578"/>
            <a:ext cx="9404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PutOn(B,C)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53179" y="2429611"/>
            <a:ext cx="1811020" cy="3233420"/>
            <a:chOff x="4353179" y="2429611"/>
            <a:chExt cx="1811020" cy="3233420"/>
          </a:xfrm>
        </p:grpSpPr>
        <p:sp>
          <p:nvSpPr>
            <p:cNvPr id="26" name="object 26"/>
            <p:cNvSpPr/>
            <p:nvPr/>
          </p:nvSpPr>
          <p:spPr>
            <a:xfrm>
              <a:off x="4738789" y="4878616"/>
              <a:ext cx="810895" cy="737235"/>
            </a:xfrm>
            <a:custGeom>
              <a:avLst/>
              <a:gdLst/>
              <a:ahLst/>
              <a:cxnLst/>
              <a:rect l="l" t="t" r="r" b="b"/>
              <a:pathLst>
                <a:path w="810895" h="737235">
                  <a:moveTo>
                    <a:pt x="810615" y="0"/>
                  </a:moveTo>
                  <a:lnTo>
                    <a:pt x="0" y="736917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7227" y="5510822"/>
              <a:ext cx="160655" cy="151765"/>
            </a:xfrm>
            <a:custGeom>
              <a:avLst/>
              <a:gdLst/>
              <a:ahLst/>
              <a:cxnLst/>
              <a:rect l="l" t="t" r="r" b="b"/>
              <a:pathLst>
                <a:path w="160654" h="151764">
                  <a:moveTo>
                    <a:pt x="160502" y="65392"/>
                  </a:moveTo>
                  <a:lnTo>
                    <a:pt x="101053" y="0"/>
                  </a:lnTo>
                  <a:lnTo>
                    <a:pt x="0" y="151587"/>
                  </a:lnTo>
                  <a:lnTo>
                    <a:pt x="160502" y="65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70324" y="2446756"/>
              <a:ext cx="663575" cy="3169285"/>
            </a:xfrm>
            <a:custGeom>
              <a:avLst/>
              <a:gdLst/>
              <a:ahLst/>
              <a:cxnLst/>
              <a:rect l="l" t="t" r="r" b="b"/>
              <a:pathLst>
                <a:path w="663575" h="3169285">
                  <a:moveTo>
                    <a:pt x="450329" y="3124809"/>
                  </a:moveTo>
                  <a:lnTo>
                    <a:pt x="368465" y="3168777"/>
                  </a:lnTo>
                  <a:lnTo>
                    <a:pt x="420014" y="3091459"/>
                  </a:lnTo>
                </a:path>
                <a:path w="663575" h="3169285">
                  <a:moveTo>
                    <a:pt x="0" y="0"/>
                  </a:moveTo>
                  <a:lnTo>
                    <a:pt x="663232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53406" y="4025887"/>
              <a:ext cx="106045" cy="180975"/>
            </a:xfrm>
            <a:custGeom>
              <a:avLst/>
              <a:gdLst/>
              <a:ahLst/>
              <a:cxnLst/>
              <a:rect l="l" t="t" r="r" b="b"/>
              <a:pathLst>
                <a:path w="106045" h="180975">
                  <a:moveTo>
                    <a:pt x="105549" y="180695"/>
                  </a:moveTo>
                  <a:lnTo>
                    <a:pt x="82296" y="0"/>
                  </a:lnTo>
                  <a:lnTo>
                    <a:pt x="0" y="32207"/>
                  </a:lnTo>
                  <a:lnTo>
                    <a:pt x="105549" y="18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79721" y="2446756"/>
              <a:ext cx="570230" cy="1695450"/>
            </a:xfrm>
            <a:custGeom>
              <a:avLst/>
              <a:gdLst/>
              <a:ahLst/>
              <a:cxnLst/>
              <a:rect l="l" t="t" r="r" b="b"/>
              <a:pathLst>
                <a:path w="570229" h="1695450">
                  <a:moveTo>
                    <a:pt x="41973" y="1602765"/>
                  </a:moveTo>
                  <a:lnTo>
                    <a:pt x="53835" y="1694929"/>
                  </a:lnTo>
                  <a:lnTo>
                    <a:pt x="0" y="1619186"/>
                  </a:lnTo>
                </a:path>
                <a:path w="570229" h="1695450">
                  <a:moveTo>
                    <a:pt x="127533" y="0"/>
                  </a:moveTo>
                  <a:lnTo>
                    <a:pt x="569683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79631" y="4026941"/>
              <a:ext cx="87630" cy="182245"/>
            </a:xfrm>
            <a:custGeom>
              <a:avLst/>
              <a:gdLst/>
              <a:ahLst/>
              <a:cxnLst/>
              <a:rect l="l" t="t" r="r" b="b"/>
              <a:pathLst>
                <a:path w="87629" h="182245">
                  <a:moveTo>
                    <a:pt x="87363" y="182181"/>
                  </a:moveTo>
                  <a:lnTo>
                    <a:pt x="85509" y="0"/>
                  </a:lnTo>
                  <a:lnTo>
                    <a:pt x="0" y="22313"/>
                  </a:lnTo>
                  <a:lnTo>
                    <a:pt x="87363" y="1821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4840" y="2446756"/>
              <a:ext cx="634365" cy="1695450"/>
            </a:xfrm>
            <a:custGeom>
              <a:avLst/>
              <a:gdLst/>
              <a:ahLst/>
              <a:cxnLst/>
              <a:rect l="l" t="t" r="r" b="b"/>
              <a:pathLst>
                <a:path w="634364" h="1695450">
                  <a:moveTo>
                    <a:pt x="43624" y="1602003"/>
                  </a:moveTo>
                  <a:lnTo>
                    <a:pt x="44564" y="1694929"/>
                  </a:lnTo>
                  <a:lnTo>
                    <a:pt x="0" y="1613382"/>
                  </a:lnTo>
                </a:path>
                <a:path w="634364" h="1695450">
                  <a:moveTo>
                    <a:pt x="339331" y="0"/>
                  </a:moveTo>
                  <a:lnTo>
                    <a:pt x="634111" y="1694929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77064" y="4028643"/>
              <a:ext cx="87630" cy="182245"/>
            </a:xfrm>
            <a:custGeom>
              <a:avLst/>
              <a:gdLst/>
              <a:ahLst/>
              <a:cxnLst/>
              <a:rect l="l" t="t" r="r" b="b"/>
              <a:pathLst>
                <a:path w="87629" h="182245">
                  <a:moveTo>
                    <a:pt x="87071" y="0"/>
                  </a:moveTo>
                  <a:lnTo>
                    <a:pt x="0" y="15138"/>
                  </a:lnTo>
                  <a:lnTo>
                    <a:pt x="73825" y="181698"/>
                  </a:lnTo>
                  <a:lnTo>
                    <a:pt x="87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01296" y="4049013"/>
              <a:ext cx="44450" cy="92710"/>
            </a:xfrm>
            <a:custGeom>
              <a:avLst/>
              <a:gdLst/>
              <a:ahLst/>
              <a:cxnLst/>
              <a:rect l="l" t="t" r="r" b="b"/>
              <a:pathLst>
                <a:path w="44450" h="92710">
                  <a:moveTo>
                    <a:pt x="44411" y="0"/>
                  </a:moveTo>
                  <a:lnTo>
                    <a:pt x="37655" y="92671"/>
                  </a:lnTo>
                  <a:lnTo>
                    <a:pt x="0" y="7708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11284" y="4645914"/>
            <a:ext cx="1172845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PutOn(A,B)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2912" y="4138874"/>
            <a:ext cx="3535679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2155">
              <a:lnSpc>
                <a:spcPct val="100000"/>
              </a:lnSpc>
              <a:spcBef>
                <a:spcPts val="90"/>
              </a:spcBef>
            </a:pPr>
            <a:r>
              <a:rPr sz="1400" i="1" spc="-5" dirty="0">
                <a:latin typeface="Arial"/>
                <a:cs typeface="Arial"/>
              </a:rPr>
              <a:t>Cl(B)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On(B,z)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Cl(C)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i="1" spc="-5" dirty="0">
                <a:latin typeface="Arial"/>
                <a:cs typeface="Arial"/>
              </a:rPr>
              <a:t>Cl(A)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On(A,z)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Cl(B)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542817" y="5082781"/>
            <a:ext cx="265430" cy="596900"/>
            <a:chOff x="3542817" y="5082781"/>
            <a:chExt cx="265430" cy="596900"/>
          </a:xfrm>
        </p:grpSpPr>
        <p:sp>
          <p:nvSpPr>
            <p:cNvPr id="38" name="object 38"/>
            <p:cNvSpPr/>
            <p:nvPr/>
          </p:nvSpPr>
          <p:spPr>
            <a:xfrm>
              <a:off x="3559721" y="5099684"/>
              <a:ext cx="221615" cy="516255"/>
            </a:xfrm>
            <a:custGeom>
              <a:avLst/>
              <a:gdLst/>
              <a:ahLst/>
              <a:cxnLst/>
              <a:rect l="l" t="t" r="r" b="b"/>
              <a:pathLst>
                <a:path w="221614" h="516254">
                  <a:moveTo>
                    <a:pt x="0" y="0"/>
                  </a:moveTo>
                  <a:lnTo>
                    <a:pt x="221068" y="515848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98011" y="5499734"/>
              <a:ext cx="110489" cy="180340"/>
            </a:xfrm>
            <a:custGeom>
              <a:avLst/>
              <a:gdLst/>
              <a:ahLst/>
              <a:cxnLst/>
              <a:rect l="l" t="t" r="r" b="b"/>
              <a:pathLst>
                <a:path w="110489" h="180339">
                  <a:moveTo>
                    <a:pt x="110236" y="179857"/>
                  </a:moveTo>
                  <a:lnTo>
                    <a:pt x="81216" y="0"/>
                  </a:lnTo>
                  <a:lnTo>
                    <a:pt x="0" y="34810"/>
                  </a:lnTo>
                  <a:lnTo>
                    <a:pt x="110236" y="179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24567" y="5523801"/>
              <a:ext cx="56515" cy="92075"/>
            </a:xfrm>
            <a:custGeom>
              <a:avLst/>
              <a:gdLst/>
              <a:ahLst/>
              <a:cxnLst/>
              <a:rect l="l" t="t" r="r" b="b"/>
              <a:pathLst>
                <a:path w="56514" h="92075">
                  <a:moveTo>
                    <a:pt x="41427" y="0"/>
                  </a:moveTo>
                  <a:lnTo>
                    <a:pt x="56222" y="91732"/>
                  </a:lnTo>
                  <a:lnTo>
                    <a:pt x="0" y="17754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589223" y="2429611"/>
            <a:ext cx="1388110" cy="2469515"/>
            <a:chOff x="3589223" y="2429611"/>
            <a:chExt cx="1388110" cy="2469515"/>
          </a:xfrm>
        </p:grpSpPr>
        <p:sp>
          <p:nvSpPr>
            <p:cNvPr id="42" name="object 42"/>
            <p:cNvSpPr/>
            <p:nvPr/>
          </p:nvSpPr>
          <p:spPr>
            <a:xfrm>
              <a:off x="4222940" y="4657534"/>
              <a:ext cx="737235" cy="221615"/>
            </a:xfrm>
            <a:custGeom>
              <a:avLst/>
              <a:gdLst/>
              <a:ahLst/>
              <a:cxnLst/>
              <a:rect l="l" t="t" r="r" b="b"/>
              <a:pathLst>
                <a:path w="737235" h="221614">
                  <a:moveTo>
                    <a:pt x="736930" y="0"/>
                  </a:moveTo>
                  <a:lnTo>
                    <a:pt x="0" y="221081"/>
                  </a:lnTo>
                </a:path>
              </a:pathLst>
            </a:custGeom>
            <a:ln w="3380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56189" y="4805527"/>
              <a:ext cx="182245" cy="93345"/>
            </a:xfrm>
            <a:custGeom>
              <a:avLst/>
              <a:gdLst/>
              <a:ahLst/>
              <a:cxnLst/>
              <a:rect l="l" t="t" r="r" b="b"/>
              <a:pathLst>
                <a:path w="182245" h="93345">
                  <a:moveTo>
                    <a:pt x="181991" y="84645"/>
                  </a:moveTo>
                  <a:lnTo>
                    <a:pt x="156591" y="0"/>
                  </a:lnTo>
                  <a:lnTo>
                    <a:pt x="0" y="93116"/>
                  </a:lnTo>
                  <a:lnTo>
                    <a:pt x="181991" y="84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22940" y="4831118"/>
              <a:ext cx="93345" cy="47625"/>
            </a:xfrm>
            <a:custGeom>
              <a:avLst/>
              <a:gdLst/>
              <a:ahLst/>
              <a:cxnLst/>
              <a:rect l="l" t="t" r="r" b="b"/>
              <a:pathLst>
                <a:path w="93345" h="47625">
                  <a:moveTo>
                    <a:pt x="92824" y="43180"/>
                  </a:moveTo>
                  <a:lnTo>
                    <a:pt x="0" y="47498"/>
                  </a:lnTo>
                  <a:lnTo>
                    <a:pt x="79883" y="0"/>
                  </a:lnTo>
                </a:path>
              </a:pathLst>
            </a:custGeom>
            <a:ln w="3380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22940" y="2446756"/>
              <a:ext cx="147955" cy="1916430"/>
            </a:xfrm>
            <a:custGeom>
              <a:avLst/>
              <a:gdLst/>
              <a:ahLst/>
              <a:cxnLst/>
              <a:rect l="l" t="t" r="r" b="b"/>
              <a:pathLst>
                <a:path w="147954" h="1916429">
                  <a:moveTo>
                    <a:pt x="147383" y="0"/>
                  </a:moveTo>
                  <a:lnTo>
                    <a:pt x="0" y="191601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87101" y="4252633"/>
              <a:ext cx="88265" cy="179705"/>
            </a:xfrm>
            <a:custGeom>
              <a:avLst/>
              <a:gdLst/>
              <a:ahLst/>
              <a:cxnLst/>
              <a:rect l="l" t="t" r="r" b="b"/>
              <a:pathLst>
                <a:path w="88264" h="179704">
                  <a:moveTo>
                    <a:pt x="88112" y="6781"/>
                  </a:moveTo>
                  <a:lnTo>
                    <a:pt x="0" y="0"/>
                  </a:lnTo>
                  <a:lnTo>
                    <a:pt x="30505" y="179616"/>
                  </a:lnTo>
                  <a:lnTo>
                    <a:pt x="88112" y="6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33406" y="2446756"/>
              <a:ext cx="619125" cy="1916430"/>
            </a:xfrm>
            <a:custGeom>
              <a:avLst/>
              <a:gdLst/>
              <a:ahLst/>
              <a:cxnLst/>
              <a:rect l="l" t="t" r="r" b="b"/>
              <a:pathLst>
                <a:path w="619125" h="1916429">
                  <a:moveTo>
                    <a:pt x="618921" y="1827847"/>
                  </a:moveTo>
                  <a:lnTo>
                    <a:pt x="589534" y="1916010"/>
                  </a:lnTo>
                  <a:lnTo>
                    <a:pt x="573976" y="1824393"/>
                  </a:lnTo>
                </a:path>
                <a:path w="619125" h="1916429">
                  <a:moveTo>
                    <a:pt x="0" y="0"/>
                  </a:moveTo>
                  <a:lnTo>
                    <a:pt x="0" y="191601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89223" y="4255706"/>
              <a:ext cx="88900" cy="177165"/>
            </a:xfrm>
            <a:custGeom>
              <a:avLst/>
              <a:gdLst/>
              <a:ahLst/>
              <a:cxnLst/>
              <a:rect l="l" t="t" r="r" b="b"/>
              <a:pathLst>
                <a:path w="88900" h="177164">
                  <a:moveTo>
                    <a:pt x="88366" y="0"/>
                  </a:moveTo>
                  <a:lnTo>
                    <a:pt x="0" y="0"/>
                  </a:lnTo>
                  <a:lnTo>
                    <a:pt x="44183" y="176745"/>
                  </a:lnTo>
                  <a:lnTo>
                    <a:pt x="88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10863" y="4272610"/>
              <a:ext cx="45085" cy="90170"/>
            </a:xfrm>
            <a:custGeom>
              <a:avLst/>
              <a:gdLst/>
              <a:ahLst/>
              <a:cxnLst/>
              <a:rect l="l" t="t" r="r" b="b"/>
              <a:pathLst>
                <a:path w="45085" h="90170">
                  <a:moveTo>
                    <a:pt x="45085" y="0"/>
                  </a:moveTo>
                  <a:lnTo>
                    <a:pt x="22542" y="90157"/>
                  </a:lnTo>
                  <a:lnTo>
                    <a:pt x="0" y="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42073" y="2537975"/>
            <a:ext cx="1103630" cy="6883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350"/>
              </a:spcBef>
            </a:pPr>
            <a:r>
              <a:rPr sz="1250" b="1" spc="-5" dirty="0">
                <a:latin typeface="Arial"/>
                <a:cs typeface="Arial"/>
              </a:rPr>
              <a:t>PutOn(A,B)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clobbers Cl(</a:t>
            </a:r>
            <a:r>
              <a:rPr lang="en-GB" sz="1250" b="1" spc="-5" dirty="0">
                <a:latin typeface="Arial"/>
                <a:cs typeface="Arial"/>
              </a:rPr>
              <a:t>B</a:t>
            </a:r>
            <a:r>
              <a:rPr sz="1250" b="1" spc="-5" dirty="0">
                <a:latin typeface="Arial"/>
                <a:cs typeface="Arial"/>
              </a:rPr>
              <a:t>)</a:t>
            </a:r>
            <a:endParaRPr sz="1250" dirty="0">
              <a:latin typeface="Arial"/>
              <a:cs typeface="Arial"/>
            </a:endParaRPr>
          </a:p>
          <a:p>
            <a:pPr marL="144145" marR="66040" indent="-132080">
              <a:lnSpc>
                <a:spcPts val="1240"/>
              </a:lnSpc>
              <a:spcBef>
                <a:spcPts val="5"/>
              </a:spcBef>
            </a:pPr>
            <a:r>
              <a:rPr sz="1250" b="1" spc="-5" dirty="0">
                <a:latin typeface="Arial"/>
                <a:cs typeface="Arial"/>
              </a:rPr>
              <a:t>=&gt;</a:t>
            </a:r>
            <a:r>
              <a:rPr sz="1250" b="1" spc="-5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order</a:t>
            </a:r>
            <a:r>
              <a:rPr sz="1250" b="1" spc="-4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after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PutOn(B,C)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48789" y="3393147"/>
            <a:ext cx="1290320" cy="434340"/>
          </a:xfrm>
          <a:prstGeom prst="rect">
            <a:avLst/>
          </a:prstGeom>
          <a:ln w="1126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latin typeface="Arial"/>
                <a:cs typeface="Arial"/>
              </a:rPr>
              <a:t>PutOnTable(C)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113254" y="2429853"/>
            <a:ext cx="652780" cy="732790"/>
            <a:chOff x="2113254" y="2429853"/>
            <a:chExt cx="652780" cy="732790"/>
          </a:xfrm>
        </p:grpSpPr>
        <p:sp>
          <p:nvSpPr>
            <p:cNvPr id="53" name="object 53"/>
            <p:cNvSpPr/>
            <p:nvPr/>
          </p:nvSpPr>
          <p:spPr>
            <a:xfrm>
              <a:off x="2159558" y="2446756"/>
              <a:ext cx="589915" cy="663575"/>
            </a:xfrm>
            <a:custGeom>
              <a:avLst/>
              <a:gdLst/>
              <a:ahLst/>
              <a:cxnLst/>
              <a:rect l="l" t="t" r="r" b="b"/>
              <a:pathLst>
                <a:path w="589914" h="663575">
                  <a:moveTo>
                    <a:pt x="589534" y="0"/>
                  </a:moveTo>
                  <a:lnTo>
                    <a:pt x="0" y="663232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13254" y="3000628"/>
              <a:ext cx="150495" cy="161925"/>
            </a:xfrm>
            <a:custGeom>
              <a:avLst/>
              <a:gdLst/>
              <a:ahLst/>
              <a:cxnLst/>
              <a:rect l="l" t="t" r="r" b="b"/>
              <a:pathLst>
                <a:path w="150494" h="161925">
                  <a:moveTo>
                    <a:pt x="150456" y="58712"/>
                  </a:moveTo>
                  <a:lnTo>
                    <a:pt x="84404" y="0"/>
                  </a:lnTo>
                  <a:lnTo>
                    <a:pt x="0" y="161455"/>
                  </a:lnTo>
                  <a:lnTo>
                    <a:pt x="150456" y="58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59558" y="3027641"/>
              <a:ext cx="76835" cy="82550"/>
            </a:xfrm>
            <a:custGeom>
              <a:avLst/>
              <a:gdLst/>
              <a:ahLst/>
              <a:cxnLst/>
              <a:rect l="l" t="t" r="r" b="b"/>
              <a:pathLst>
                <a:path w="76835" h="82550">
                  <a:moveTo>
                    <a:pt x="76733" y="29946"/>
                  </a:moveTo>
                  <a:lnTo>
                    <a:pt x="0" y="82346"/>
                  </a:lnTo>
                  <a:lnTo>
                    <a:pt x="43053" y="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363495" y="3608692"/>
            <a:ext cx="2658745" cy="1006475"/>
            <a:chOff x="2363495" y="3608692"/>
            <a:chExt cx="2658745" cy="1006475"/>
          </a:xfrm>
        </p:grpSpPr>
        <p:sp>
          <p:nvSpPr>
            <p:cNvPr id="57" name="object 57"/>
            <p:cNvSpPr/>
            <p:nvPr/>
          </p:nvSpPr>
          <p:spPr>
            <a:xfrm>
              <a:off x="2380640" y="3846919"/>
              <a:ext cx="663575" cy="516255"/>
            </a:xfrm>
            <a:custGeom>
              <a:avLst/>
              <a:gdLst/>
              <a:ahLst/>
              <a:cxnLst/>
              <a:rect l="l" t="t" r="r" b="b"/>
              <a:pathLst>
                <a:path w="663575" h="516254">
                  <a:moveTo>
                    <a:pt x="0" y="0"/>
                  </a:moveTo>
                  <a:lnTo>
                    <a:pt x="663232" y="515848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32239" y="4262158"/>
              <a:ext cx="167005" cy="143510"/>
            </a:xfrm>
            <a:custGeom>
              <a:avLst/>
              <a:gdLst/>
              <a:ahLst/>
              <a:cxnLst/>
              <a:rect l="l" t="t" r="r" b="b"/>
              <a:pathLst>
                <a:path w="167005" h="143510">
                  <a:moveTo>
                    <a:pt x="166636" y="143395"/>
                  </a:moveTo>
                  <a:lnTo>
                    <a:pt x="54254" y="0"/>
                  </a:lnTo>
                  <a:lnTo>
                    <a:pt x="0" y="69761"/>
                  </a:lnTo>
                  <a:lnTo>
                    <a:pt x="166636" y="143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58871" y="4289628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89" h="73660">
                  <a:moveTo>
                    <a:pt x="27673" y="0"/>
                  </a:moveTo>
                  <a:lnTo>
                    <a:pt x="85001" y="73139"/>
                  </a:lnTo>
                  <a:lnTo>
                    <a:pt x="0" y="35585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43872" y="3625837"/>
              <a:ext cx="1916430" cy="958215"/>
            </a:xfrm>
            <a:custGeom>
              <a:avLst/>
              <a:gdLst/>
              <a:ahLst/>
              <a:cxnLst/>
              <a:rect l="l" t="t" r="r" b="b"/>
              <a:pathLst>
                <a:path w="1916429" h="958214">
                  <a:moveTo>
                    <a:pt x="0" y="0"/>
                  </a:moveTo>
                  <a:lnTo>
                    <a:pt x="1915998" y="957999"/>
                  </a:lnTo>
                </a:path>
              </a:pathLst>
            </a:custGeom>
            <a:ln w="3380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44351" y="4496435"/>
              <a:ext cx="178435" cy="118745"/>
            </a:xfrm>
            <a:custGeom>
              <a:avLst/>
              <a:gdLst/>
              <a:ahLst/>
              <a:cxnLst/>
              <a:rect l="l" t="t" r="r" b="b"/>
              <a:pathLst>
                <a:path w="178435" h="118745">
                  <a:moveTo>
                    <a:pt x="177850" y="118579"/>
                  </a:moveTo>
                  <a:lnTo>
                    <a:pt x="39522" y="0"/>
                  </a:lnTo>
                  <a:lnTo>
                    <a:pt x="0" y="79057"/>
                  </a:lnTo>
                  <a:lnTo>
                    <a:pt x="177850" y="118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69154" y="4523359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4" h="60960">
                  <a:moveTo>
                    <a:pt x="20154" y="0"/>
                  </a:moveTo>
                  <a:lnTo>
                    <a:pt x="90716" y="60477"/>
                  </a:lnTo>
                  <a:lnTo>
                    <a:pt x="0" y="40322"/>
                  </a:lnTo>
                </a:path>
              </a:pathLst>
            </a:custGeom>
            <a:ln w="3380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42073" y="3416955"/>
            <a:ext cx="1130300" cy="6883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31115">
              <a:lnSpc>
                <a:spcPts val="1240"/>
              </a:lnSpc>
              <a:spcBef>
                <a:spcPts val="350"/>
              </a:spcBef>
            </a:pPr>
            <a:r>
              <a:rPr sz="1250" b="1" spc="-5" dirty="0">
                <a:latin typeface="Arial"/>
                <a:cs typeface="Arial"/>
              </a:rPr>
              <a:t>PutOn(B,C)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clobbers Cl(C)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ts val="1240"/>
              </a:lnSpc>
              <a:spcBef>
                <a:spcPts val="5"/>
              </a:spcBef>
            </a:pPr>
            <a:r>
              <a:rPr sz="1250" b="1" spc="-5" dirty="0">
                <a:latin typeface="Arial"/>
                <a:cs typeface="Arial"/>
              </a:rPr>
              <a:t>=&gt; order after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PutOnTable(C)</a:t>
            </a:r>
            <a:endParaRPr sz="12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44903" y="3107169"/>
            <a:ext cx="118427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8825" algn="l"/>
              </a:tabLst>
            </a:pPr>
            <a:r>
              <a:rPr sz="1400" i="1" spc="-5" dirty="0">
                <a:latin typeface="Arial"/>
                <a:cs typeface="Arial"/>
              </a:rPr>
              <a:t>On(C,z)	</a:t>
            </a:r>
            <a:r>
              <a:rPr sz="1400" i="1" spc="-5" dirty="0">
                <a:solidFill>
                  <a:srgbClr val="BE00FE"/>
                </a:solidFill>
                <a:latin typeface="Arial"/>
                <a:cs typeface="Arial"/>
              </a:rPr>
              <a:t>Cl(C)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86710" y="2427910"/>
            <a:ext cx="2977515" cy="695325"/>
            <a:chOff x="2886710" y="2427910"/>
            <a:chExt cx="2977515" cy="695325"/>
          </a:xfrm>
        </p:grpSpPr>
        <p:sp>
          <p:nvSpPr>
            <p:cNvPr id="66" name="object 66"/>
            <p:cNvSpPr/>
            <p:nvPr/>
          </p:nvSpPr>
          <p:spPr>
            <a:xfrm>
              <a:off x="2954667" y="2444813"/>
              <a:ext cx="2892425" cy="659130"/>
            </a:xfrm>
            <a:custGeom>
              <a:avLst/>
              <a:gdLst/>
              <a:ahLst/>
              <a:cxnLst/>
              <a:rect l="l" t="t" r="r" b="b"/>
              <a:pathLst>
                <a:path w="2892425" h="659130">
                  <a:moveTo>
                    <a:pt x="2892310" y="0"/>
                  </a:moveTo>
                  <a:lnTo>
                    <a:pt x="0" y="658926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86710" y="3036887"/>
              <a:ext cx="182245" cy="86360"/>
            </a:xfrm>
            <a:custGeom>
              <a:avLst/>
              <a:gdLst/>
              <a:ahLst/>
              <a:cxnLst/>
              <a:rect l="l" t="t" r="r" b="b"/>
              <a:pathLst>
                <a:path w="182244" h="86360">
                  <a:moveTo>
                    <a:pt x="182156" y="86156"/>
                  </a:moveTo>
                  <a:lnTo>
                    <a:pt x="162521" y="0"/>
                  </a:lnTo>
                  <a:lnTo>
                    <a:pt x="0" y="82346"/>
                  </a:lnTo>
                  <a:lnTo>
                    <a:pt x="182156" y="86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54667" y="3061741"/>
              <a:ext cx="93345" cy="44450"/>
            </a:xfrm>
            <a:custGeom>
              <a:avLst/>
              <a:gdLst/>
              <a:ahLst/>
              <a:cxnLst/>
              <a:rect l="l" t="t" r="r" b="b"/>
              <a:pathLst>
                <a:path w="93344" h="44450">
                  <a:moveTo>
                    <a:pt x="92900" y="43954"/>
                  </a:moveTo>
                  <a:lnTo>
                    <a:pt x="0" y="41998"/>
                  </a:lnTo>
                  <a:lnTo>
                    <a:pt x="82892" y="0"/>
                  </a:lnTo>
                </a:path>
              </a:pathLst>
            </a:custGeom>
            <a:ln w="33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" dirty="0"/>
              <a:t>10,</a:t>
            </a:r>
            <a:r>
              <a:rPr spc="70" dirty="0"/>
              <a:t> </a:t>
            </a:r>
            <a:r>
              <a:rPr spc="5" dirty="0"/>
              <a:t>Sections</a:t>
            </a:r>
            <a:r>
              <a:rPr spc="65" dirty="0"/>
              <a:t> </a:t>
            </a:r>
            <a:r>
              <a:rPr spc="-20" dirty="0"/>
              <a:t>1–4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0" dirty="0"/>
              <a:t>22</a:t>
            </a:fld>
            <a:endParaRPr spc="9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100" dirty="0"/>
              <a:t>Situation Calculus to k</a:t>
            </a:r>
            <a:r>
              <a:rPr spc="100" dirty="0" err="1"/>
              <a:t>eep</a:t>
            </a:r>
            <a:r>
              <a:rPr spc="245" dirty="0"/>
              <a:t> </a:t>
            </a:r>
            <a:r>
              <a:rPr spc="60" dirty="0"/>
              <a:t>track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35" dirty="0"/>
              <a:t> </a:t>
            </a:r>
            <a:r>
              <a:rPr lang="en-GB" spc="235" dirty="0"/>
              <a:t>the </a:t>
            </a:r>
            <a:r>
              <a:rPr spc="55" dirty="0"/>
              <a:t>change</a:t>
            </a:r>
            <a:r>
              <a:rPr lang="en-GB" spc="55" dirty="0"/>
              <a:t>s</a:t>
            </a: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1130288" y="1396713"/>
            <a:ext cx="8166112" cy="31956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Facts hold in 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situations</a:t>
            </a:r>
            <a:r>
              <a:rPr sz="2050" dirty="0">
                <a:latin typeface="Tahoma"/>
                <a:cs typeface="Tahoma"/>
              </a:rPr>
              <a:t>, rather than eternally</a:t>
            </a:r>
            <a:endParaRPr lang="en-GB"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GB" sz="2050" b="1" i="1" dirty="0">
                <a:latin typeface="Tahoma"/>
                <a:cs typeface="Tahoma"/>
              </a:rPr>
              <a:t>Example: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Now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rather than just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Situation calculus </a:t>
            </a:r>
            <a:r>
              <a:rPr sz="2050" dirty="0">
                <a:latin typeface="Tahoma"/>
                <a:cs typeface="Tahoma"/>
              </a:rPr>
              <a:t>is one way to represent change in FOL</a:t>
            </a:r>
            <a:r>
              <a:rPr lang="en-GB" sz="2050" dirty="0">
                <a:latin typeface="Tahoma"/>
                <a:cs typeface="Tahoma"/>
              </a:rPr>
              <a:t> by a</a:t>
            </a:r>
            <a:r>
              <a:rPr sz="2050" dirty="0">
                <a:latin typeface="Tahoma"/>
                <a:cs typeface="Tahoma"/>
              </a:rPr>
              <a:t>dd</a:t>
            </a:r>
            <a:r>
              <a:rPr lang="en-GB" sz="2050" dirty="0" err="1">
                <a:latin typeface="Tahoma"/>
                <a:cs typeface="Tahoma"/>
              </a:rPr>
              <a:t>ing</a:t>
            </a:r>
            <a:r>
              <a:rPr sz="2050" dirty="0">
                <a:latin typeface="Tahoma"/>
                <a:cs typeface="Tahoma"/>
              </a:rPr>
              <a:t> a situation argument to each non-eternal predicate</a:t>
            </a:r>
            <a:endParaRPr lang="en-GB" sz="2050" dirty="0">
              <a:latin typeface="Tahoma"/>
              <a:cs typeface="Tahoma"/>
            </a:endParaRPr>
          </a:p>
          <a:p>
            <a:pPr marR="5080">
              <a:lnSpc>
                <a:spcPct val="101499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2050" b="1" i="1" dirty="0">
                <a:latin typeface="Tahoma"/>
                <a:cs typeface="Tahoma"/>
              </a:rPr>
              <a:t>Example: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Now </a:t>
            </a:r>
            <a:r>
              <a:rPr sz="2050" dirty="0">
                <a:latin typeface="Tahoma"/>
                <a:cs typeface="Tahoma"/>
              </a:rPr>
              <a:t>in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Now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denotes a situation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Tahoma"/>
                <a:cs typeface="Tahoma"/>
              </a:rPr>
              <a:t>Situations are connected by the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Result </a:t>
            </a:r>
            <a:r>
              <a:rPr sz="2050" dirty="0">
                <a:latin typeface="Tahoma"/>
                <a:cs typeface="Tahoma"/>
              </a:rPr>
              <a:t>function</a:t>
            </a:r>
            <a:r>
              <a:rPr lang="en-GB" sz="2050" dirty="0">
                <a:latin typeface="Tahoma"/>
                <a:cs typeface="Tahoma"/>
              </a:rPr>
              <a:t>, where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is the situation that results from doing</a:t>
            </a:r>
            <a:r>
              <a:rPr lang="en-GB" sz="2050" dirty="0">
                <a:latin typeface="Tahoma"/>
                <a:cs typeface="Tahoma"/>
              </a:rPr>
              <a:t> action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050" dirty="0">
                <a:latin typeface="Tahoma"/>
                <a:cs typeface="Tahoma"/>
              </a:rPr>
              <a:t>in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 dirty="0">
              <a:latin typeface="Bookman Old Style"/>
              <a:cs typeface="Bookman Old Styl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5029200"/>
            <a:ext cx="2123014" cy="22954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 rot="1140000">
            <a:off x="4401748" y="6182377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 rot="1140000">
            <a:off x="4133473" y="6387368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1140000">
            <a:off x="4133956" y="6996486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140000">
            <a:off x="3853083" y="6409781"/>
            <a:ext cx="99993" cy="4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"/>
              </a:lnSpc>
            </a:pPr>
            <a:r>
              <a:rPr sz="350" spc="-5" dirty="0">
                <a:latin typeface="Times New Roman"/>
                <a:cs typeface="Times New Roman"/>
              </a:rPr>
              <a:t>Gold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140000">
            <a:off x="5434639" y="5493783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140000">
            <a:off x="5166352" y="5698774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140000">
            <a:off x="5166847" y="6307891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140000">
            <a:off x="4885962" y="5721187"/>
            <a:ext cx="99993" cy="4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"/>
              </a:lnSpc>
            </a:pPr>
            <a:r>
              <a:rPr sz="350" spc="-5" dirty="0">
                <a:latin typeface="Times New Roman"/>
                <a:cs typeface="Times New Roman"/>
              </a:rPr>
              <a:t>Gold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8495" y="7243617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1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2386" y="7375551"/>
            <a:ext cx="927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3432" y="7093516"/>
            <a:ext cx="7607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10" dirty="0">
                <a:latin typeface="Times New Roman"/>
                <a:cs typeface="Times New Roman"/>
              </a:rPr>
              <a:t>Forward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5986" y="6555023"/>
            <a:ext cx="23685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i="1" spc="-35" dirty="0">
                <a:latin typeface="Times New Roman"/>
                <a:cs typeface="Times New Roman"/>
              </a:rPr>
              <a:t>S</a:t>
            </a:r>
            <a:r>
              <a:rPr sz="1575" i="1" spc="-52" baseline="-23809" dirty="0"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80" dirty="0"/>
              <a:t>Problems with the action d</a:t>
            </a:r>
            <a:r>
              <a:rPr spc="80" dirty="0" err="1"/>
              <a:t>escri</a:t>
            </a:r>
            <a:r>
              <a:rPr lang="en-GB" spc="80" dirty="0" err="1"/>
              <a:t>ption</a:t>
            </a:r>
            <a:r>
              <a:rPr spc="70" dirty="0"/>
              <a:t>s</a:t>
            </a:r>
            <a:endParaRPr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8066405" cy="51415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</a:pPr>
            <a:r>
              <a:rPr sz="2050" dirty="0">
                <a:latin typeface="Tahoma"/>
                <a:cs typeface="Tahoma"/>
              </a:rPr>
              <a:t>“Effect” axiom—describe changes due to action</a:t>
            </a:r>
          </a:p>
          <a:p>
            <a:pPr marL="469900" lvl="1">
              <a:spcBef>
                <a:spcPts val="25"/>
              </a:spcBef>
              <a:tabLst>
                <a:tab pos="467359" algn="l"/>
                <a:tab pos="1732914" algn="l"/>
                <a:tab pos="212598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Grab,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spcAft>
                <a:spcPts val="600"/>
              </a:spcAft>
            </a:pPr>
            <a:r>
              <a:rPr sz="2050" dirty="0">
                <a:latin typeface="Tahoma"/>
                <a:cs typeface="Tahoma"/>
              </a:rPr>
              <a:t>“Frame” axiom—describe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non-changes </a:t>
            </a:r>
            <a:r>
              <a:rPr sz="2050" dirty="0">
                <a:latin typeface="Tahoma"/>
                <a:cs typeface="Tahoma"/>
              </a:rPr>
              <a:t>due to action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67359" algn="l"/>
                <a:tab pos="2278380" algn="l"/>
                <a:tab pos="2670810" algn="l"/>
              </a:tabLst>
            </a:pP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Grab,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Frame problem</a:t>
            </a:r>
            <a:r>
              <a:rPr sz="2050" dirty="0">
                <a:latin typeface="Tahoma"/>
                <a:cs typeface="Tahoma"/>
              </a:rPr>
              <a:t>: find an elegant way to handle non-change</a:t>
            </a:r>
            <a:endParaRPr lang="en-GB" sz="2050" dirty="0">
              <a:latin typeface="Tahoma"/>
              <a:cs typeface="Tahoma"/>
            </a:endParaRPr>
          </a:p>
          <a:p>
            <a:pPr marL="1136650" indent="-393700">
              <a:lnSpc>
                <a:spcPct val="100000"/>
              </a:lnSpc>
              <a:spcBef>
                <a:spcPts val="35"/>
              </a:spcBef>
              <a:buAutoNum type="alphaLcParenBoth"/>
              <a:tabLst>
                <a:tab pos="1137285" algn="l"/>
              </a:tabLst>
            </a:pPr>
            <a:r>
              <a:rPr sz="2050" dirty="0">
                <a:latin typeface="Tahoma"/>
                <a:cs typeface="Tahoma"/>
              </a:rPr>
              <a:t>representation—avoid frame axioms</a:t>
            </a:r>
          </a:p>
          <a:p>
            <a:pPr marL="1144270" indent="-401320">
              <a:lnSpc>
                <a:spcPct val="100000"/>
              </a:lnSpc>
              <a:spcBef>
                <a:spcPts val="25"/>
              </a:spcBef>
              <a:buAutoNum type="alphaLcParenBoth"/>
              <a:tabLst>
                <a:tab pos="1144905" algn="l"/>
              </a:tabLst>
            </a:pPr>
            <a:r>
              <a:rPr lang="en-GB" sz="2050" dirty="0">
                <a:latin typeface="Tahoma"/>
                <a:cs typeface="Tahoma"/>
              </a:rPr>
              <a:t>i</a:t>
            </a:r>
            <a:r>
              <a:rPr sz="2050" dirty="0" err="1">
                <a:latin typeface="Tahoma"/>
                <a:cs typeface="Tahoma"/>
              </a:rPr>
              <a:t>nference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—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avoid repeated “copy-overs” to keep track of state</a:t>
            </a:r>
          </a:p>
          <a:p>
            <a:pPr marL="355600" marR="5080" indent="-342900">
              <a:lnSpc>
                <a:spcPct val="101499"/>
              </a:lnSpc>
              <a:spcBef>
                <a:spcPts val="1525"/>
              </a:spcBef>
              <a:buFont typeface="Wingdings" panose="05000000000000000000" pitchFamily="2" charset="2"/>
              <a:buChar char="Ø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Qualification problem</a:t>
            </a:r>
            <a:r>
              <a:rPr sz="2050" dirty="0">
                <a:latin typeface="Tahoma"/>
                <a:cs typeface="Tahoma"/>
              </a:rPr>
              <a:t>: true descriptions of real actions require endless caveats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—  what if gold is slippery or nailed down or </a:t>
            </a:r>
            <a:r>
              <a:rPr sz="2050" b="0" i="1" dirty="0">
                <a:latin typeface="Bookman Old Style"/>
                <a:cs typeface="Bookman Old Style"/>
              </a:rPr>
              <a:t>. . .</a:t>
            </a:r>
            <a:endParaRPr sz="2050" dirty="0">
              <a:latin typeface="Bookman Old Style"/>
              <a:cs typeface="Bookman Old Style"/>
            </a:endParaRPr>
          </a:p>
          <a:p>
            <a:pPr marL="355600" marR="278765" indent="-342900">
              <a:lnSpc>
                <a:spcPct val="101000"/>
              </a:lnSpc>
              <a:spcBef>
                <a:spcPts val="1535"/>
              </a:spcBef>
              <a:buFont typeface="Wingdings" panose="05000000000000000000" pitchFamily="2" charset="2"/>
              <a:buChar char="Ø"/>
              <a:tabLst>
                <a:tab pos="2477135" algn="l"/>
              </a:tabLst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Ramification problem</a:t>
            </a:r>
            <a:r>
              <a:rPr sz="2050" dirty="0">
                <a:latin typeface="Tahoma"/>
                <a:cs typeface="Tahoma"/>
              </a:rPr>
              <a:t>: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real actions have many secondary consequences</a:t>
            </a:r>
            <a:r>
              <a:rPr lang="en-GB" sz="20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—  what about the dust on the gold, wear and tear on gloves, </a:t>
            </a:r>
            <a:r>
              <a:rPr sz="2050" b="0" i="1" dirty="0">
                <a:latin typeface="Bookman Old Style"/>
                <a:cs typeface="Bookman Old Style"/>
              </a:rPr>
              <a:t>. . .</a:t>
            </a:r>
            <a:endParaRPr sz="205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80" dirty="0"/>
              <a:t>Solution to the frame problem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1130295" y="1396713"/>
            <a:ext cx="7833869" cy="8508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Successor-state axioms </a:t>
            </a:r>
            <a:r>
              <a:rPr sz="2050" dirty="0">
                <a:latin typeface="Tahoma"/>
                <a:cs typeface="Tahoma"/>
              </a:rPr>
              <a:t>solve the representational frame problem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Tahoma"/>
                <a:cs typeface="Tahoma"/>
              </a:rPr>
              <a:t>Each axiom is “about” a </a:t>
            </a:r>
            <a:r>
              <a:rPr sz="2050" dirty="0">
                <a:solidFill>
                  <a:srgbClr val="7E0000"/>
                </a:solidFill>
                <a:latin typeface="Century"/>
                <a:cs typeface="Century"/>
              </a:rPr>
              <a:t>predicate </a:t>
            </a:r>
            <a:r>
              <a:rPr sz="2050" dirty="0">
                <a:latin typeface="Tahoma"/>
                <a:cs typeface="Tahoma"/>
              </a:rPr>
              <a:t>(not an action per se):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7291" y="2417793"/>
            <a:ext cx="2057106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P true afterwards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5910" y="2417793"/>
            <a:ext cx="6030090" cy="7232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4546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an action made P true</a:t>
            </a:r>
            <a:endParaRPr sz="2050" dirty="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325"/>
              </a:spcBef>
              <a:tabLst>
                <a:tab pos="54737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∨	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P true already and no action made P false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endParaRPr sz="205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3792440"/>
            <a:ext cx="8699500" cy="1289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GB" sz="2050" b="1" i="1" dirty="0">
                <a:latin typeface="Tahoma"/>
                <a:cs typeface="Tahoma"/>
              </a:rPr>
              <a:t>Example: </a:t>
            </a:r>
            <a:r>
              <a:rPr sz="2050" dirty="0">
                <a:latin typeface="Tahoma"/>
                <a:cs typeface="Tahoma"/>
              </a:rPr>
              <a:t>For holding the gold</a:t>
            </a:r>
            <a:r>
              <a:rPr lang="en-GB" sz="2050" dirty="0">
                <a:latin typeface="Tahoma"/>
                <a:cs typeface="Tahoma"/>
              </a:rPr>
              <a:t> we have the following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050" dirty="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  <a:tabLst>
                <a:tab pos="1082675" algn="l"/>
                <a:tab pos="4331970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a, s	Holding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	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endParaRPr sz="205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Grab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Release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8EF25-BB1C-4DC4-987E-86C6AF75FDAD}"/>
              </a:ext>
            </a:extLst>
          </p:cNvPr>
          <p:cNvSpPr txBox="1"/>
          <p:nvPr/>
        </p:nvSpPr>
        <p:spPr>
          <a:xfrm>
            <a:off x="990601" y="5562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Different solutions are also possible in different languages and theories (i.e.,  default logic, circumscription, description logic, etc.)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GB" spc="40" dirty="0"/>
              <a:t>P</a:t>
            </a:r>
            <a:r>
              <a:rPr spc="40" dirty="0" err="1"/>
              <a:t>lan</a:t>
            </a:r>
            <a:r>
              <a:rPr lang="en-GB" spc="40" dirty="0" err="1"/>
              <a:t>ning</a:t>
            </a:r>
            <a:r>
              <a:rPr lang="en-GB" spc="40" dirty="0"/>
              <a:t> in Situation Calculus theory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1396713"/>
            <a:ext cx="7919720" cy="44775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Initial condition in KB:</a:t>
            </a:r>
          </a:p>
          <a:p>
            <a:pPr marL="833119">
              <a:lnSpc>
                <a:spcPct val="100000"/>
              </a:lnSpc>
              <a:spcBef>
                <a:spcPts val="2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Agent,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1]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0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832485">
              <a:lnSpc>
                <a:spcPct val="100000"/>
              </a:lnSpc>
              <a:spcBef>
                <a:spcPts val="3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2]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0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 dirty="0">
              <a:latin typeface="Gill Sans MT"/>
              <a:cs typeface="Gill Sans MT"/>
            </a:endParaRPr>
          </a:p>
          <a:p>
            <a:pPr marL="4445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  <a:tabLst>
                <a:tab pos="2459990" algn="l"/>
              </a:tabLst>
            </a:pPr>
            <a:r>
              <a:rPr sz="2050" dirty="0">
                <a:latin typeface="Tahoma"/>
                <a:cs typeface="Tahoma"/>
              </a:rPr>
              <a:t>Query: </a:t>
            </a:r>
            <a:endParaRPr lang="en-GB" sz="2050" dirty="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  <a:tabLst>
                <a:tab pos="2459990" algn="l"/>
              </a:tabLst>
            </a:pPr>
            <a:r>
              <a:rPr lang="en-GB" sz="2050" b="0" i="1" dirty="0">
                <a:solidFill>
                  <a:srgbClr val="990099"/>
                </a:solidFill>
                <a:latin typeface="Tahoma"/>
                <a:cs typeface="Tahoma"/>
              </a:rPr>
              <a:t>       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KB,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GB" sz="2050" i="1" dirty="0">
                <a:solidFill>
                  <a:srgbClr val="990099"/>
                </a:solidFill>
                <a:latin typeface="Bookman Old Style"/>
                <a:cs typeface="Bookman Old Style"/>
              </a:rPr>
              <a:t> H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GB" sz="2050" dirty="0">
              <a:solidFill>
                <a:srgbClr val="990099"/>
              </a:solidFill>
              <a:latin typeface="Gill Sans MT"/>
              <a:cs typeface="Gill Sans MT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  <a:tabLst>
                <a:tab pos="2459990" algn="l"/>
              </a:tabLst>
            </a:pPr>
            <a:r>
              <a:rPr lang="en-GB" sz="2050" dirty="0">
                <a:solidFill>
                  <a:srgbClr val="990099"/>
                </a:solidFill>
                <a:latin typeface="Gill Sans MT"/>
                <a:cs typeface="Tahoma"/>
              </a:rPr>
              <a:t>    </a:t>
            </a:r>
            <a:r>
              <a:rPr lang="en-GB" sz="2050" i="1" dirty="0">
                <a:solidFill>
                  <a:srgbClr val="990099"/>
                </a:solidFill>
                <a:latin typeface="Gill Sans MT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i.e., </a:t>
            </a:r>
            <a:r>
              <a:rPr sz="2050" dirty="0">
                <a:latin typeface="Tahoma"/>
                <a:cs typeface="Tahoma"/>
              </a:rPr>
              <a:t>in what situation will I be holding the gold?</a:t>
            </a:r>
          </a:p>
          <a:p>
            <a:pPr marL="4445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Answer: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s/Result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Grab, 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 orward, 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0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lang="en-GB" sz="2050" dirty="0">
              <a:solidFill>
                <a:srgbClr val="990099"/>
              </a:solidFill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lang="en-GB" sz="2050" dirty="0">
                <a:solidFill>
                  <a:srgbClr val="990099"/>
                </a:solidFill>
                <a:latin typeface="Cambria"/>
                <a:cs typeface="Tahoma"/>
              </a:rPr>
              <a:t>      </a:t>
            </a:r>
            <a:r>
              <a:rPr lang="en-GB" sz="2050" i="1" dirty="0">
                <a:solidFill>
                  <a:srgbClr val="990099"/>
                </a:solidFill>
                <a:latin typeface="Cambria"/>
                <a:cs typeface="Tahoma"/>
              </a:rPr>
              <a:t> </a:t>
            </a:r>
            <a:r>
              <a:rPr sz="2050" i="1" dirty="0">
                <a:latin typeface="Tahoma"/>
                <a:cs typeface="Tahoma"/>
              </a:rPr>
              <a:t>i.e., </a:t>
            </a:r>
            <a:r>
              <a:rPr sz="2050" dirty="0">
                <a:latin typeface="Tahoma"/>
                <a:cs typeface="Tahoma"/>
              </a:rPr>
              <a:t>go forward and then grab the gold</a:t>
            </a:r>
            <a:r>
              <a:rPr lang="en-GB" sz="2050" dirty="0">
                <a:latin typeface="Tahoma"/>
                <a:cs typeface="Tahoma"/>
              </a:rPr>
              <a:t>!</a:t>
            </a:r>
            <a:endParaRPr sz="2050" dirty="0">
              <a:latin typeface="Tahoma"/>
              <a:cs typeface="Tahoma"/>
            </a:endParaRPr>
          </a:p>
          <a:p>
            <a:pPr marL="4445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Tahoma"/>
                <a:cs typeface="Tahoma"/>
              </a:rPr>
              <a:t>This assumes that the agent is interested in plans starting at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0 </a:t>
            </a:r>
            <a:r>
              <a:rPr sz="2050" dirty="0">
                <a:latin typeface="Tahoma"/>
                <a:cs typeface="Tahoma"/>
              </a:rPr>
              <a:t>and that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0</a:t>
            </a:r>
            <a:r>
              <a:rPr lang="en-GB"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latin typeface="Tahoma"/>
                <a:cs typeface="Tahoma"/>
              </a:rPr>
              <a:t>is the only </a:t>
            </a:r>
            <a:r>
              <a:rPr lang="en-GB" sz="2050" dirty="0">
                <a:latin typeface="Tahoma"/>
                <a:cs typeface="Tahoma"/>
              </a:rPr>
              <a:t>starting </a:t>
            </a:r>
            <a:r>
              <a:rPr sz="2050" dirty="0">
                <a:latin typeface="Tahoma"/>
                <a:cs typeface="Tahoma"/>
              </a:rPr>
              <a:t>situation described in the KB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spc="355" dirty="0"/>
              <a:t>A</a:t>
            </a:r>
            <a:r>
              <a:rPr spc="235" dirty="0"/>
              <a:t> </a:t>
            </a:r>
            <a:r>
              <a:rPr spc="120" dirty="0"/>
              <a:t>better</a:t>
            </a:r>
            <a:r>
              <a:rPr spc="240" dirty="0"/>
              <a:t> </a:t>
            </a:r>
            <a:r>
              <a:rPr spc="35" dirty="0"/>
              <a:t>way</a:t>
            </a:r>
            <a:r>
              <a:rPr lang="en-GB" spc="35" dirty="0"/>
              <a:t>: Order the actions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48998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latin typeface="Tahoma"/>
                <a:cs typeface="Tahoma"/>
              </a:rPr>
              <a:t>Represent 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plans </a:t>
            </a:r>
            <a:r>
              <a:rPr sz="2050" dirty="0">
                <a:latin typeface="Tahoma"/>
                <a:cs typeface="Tahoma"/>
              </a:rPr>
              <a:t>as action sequences 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a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. . . , a</a:t>
            </a:r>
            <a:r>
              <a:rPr sz="2100" i="1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lang="en-GB"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GB" sz="205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05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05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dirty="0">
                <a:latin typeface="Tahoma"/>
                <a:cs typeface="Tahoma"/>
              </a:rPr>
              <a:t>the result of executing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sz="2050" dirty="0">
                <a:latin typeface="Tahoma"/>
                <a:cs typeface="Tahoma"/>
              </a:rPr>
              <a:t>in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 dirty="0">
              <a:latin typeface="Bookman Old Style"/>
              <a:cs typeface="Bookman Old Style"/>
            </a:endParaRPr>
          </a:p>
          <a:p>
            <a:pPr marL="4445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  <a:tabLst>
                <a:tab pos="3338829" algn="l"/>
              </a:tabLst>
            </a:pPr>
            <a:r>
              <a:rPr sz="2050" dirty="0">
                <a:latin typeface="Tahoma"/>
                <a:cs typeface="Tahoma"/>
              </a:rPr>
              <a:t>Then the query </a:t>
            </a:r>
            <a:endParaRPr lang="en-GB" sz="2050" dirty="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  <a:tabLst>
                <a:tab pos="3338829" algn="l"/>
              </a:tabLst>
            </a:pP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KB,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∃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Gold, PlanResult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p, S</a:t>
            </a:r>
            <a:r>
              <a:rPr sz="210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0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)))</a:t>
            </a:r>
            <a:endParaRPr sz="2050" dirty="0">
              <a:latin typeface="Gill Sans MT"/>
              <a:cs typeface="Gill Sans MT"/>
            </a:endParaRPr>
          </a:p>
          <a:p>
            <a:pPr marL="101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50" dirty="0">
                <a:latin typeface="Tahoma"/>
                <a:cs typeface="Tahoma"/>
              </a:rPr>
              <a:t>    </a:t>
            </a:r>
            <a:r>
              <a:rPr sz="2050" dirty="0">
                <a:latin typeface="Tahoma"/>
                <a:cs typeface="Tahoma"/>
              </a:rPr>
              <a:t>has the solution </a:t>
            </a:r>
            <a:endParaRPr lang="en-GB" sz="2050" dirty="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lang="en-GB" sz="2050" dirty="0">
                <a:solidFill>
                  <a:srgbClr val="990099"/>
                </a:solidFill>
                <a:latin typeface="Cambria"/>
                <a:cs typeface="Cambria"/>
              </a:rPr>
              <a:t>    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p/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 orward, Grab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 dirty="0">
              <a:latin typeface="Cambria"/>
              <a:cs typeface="Cambria"/>
            </a:endParaRPr>
          </a:p>
          <a:p>
            <a:pPr marL="4445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Ø"/>
            </a:pPr>
            <a:r>
              <a:rPr sz="2050" dirty="0">
                <a:latin typeface="Tahoma"/>
                <a:cs typeface="Tahoma"/>
              </a:rPr>
              <a:t>Definition of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PlanResult </a:t>
            </a:r>
            <a:r>
              <a:rPr sz="2050" dirty="0">
                <a:latin typeface="Tahoma"/>
                <a:cs typeface="Tahoma"/>
              </a:rPr>
              <a:t>in terms of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dirty="0">
                <a:latin typeface="Tahoma"/>
                <a:cs typeface="Tahoma"/>
              </a:rPr>
              <a:t>:</a:t>
            </a:r>
          </a:p>
          <a:p>
            <a:pPr marL="467359">
              <a:lnSpc>
                <a:spcPct val="100000"/>
              </a:lnSpc>
              <a:spcBef>
                <a:spcPts val="600"/>
              </a:spcBef>
              <a:tabLst>
                <a:tab pos="922019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	PlanResult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([ ]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 dirty="0">
              <a:latin typeface="Bookman Old Style"/>
              <a:cs typeface="Bookman Old Style"/>
            </a:endParaRPr>
          </a:p>
          <a:p>
            <a:pPr marL="467359">
              <a:lnSpc>
                <a:spcPct val="100000"/>
              </a:lnSpc>
              <a:spcBef>
                <a:spcPts val="35"/>
              </a:spcBef>
              <a:spcAft>
                <a:spcPts val="600"/>
              </a:spcAft>
              <a:tabLst>
                <a:tab pos="1416685" algn="l"/>
              </a:tabLst>
            </a:pP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∀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a,p,s</a:t>
            </a:r>
            <a:r>
              <a:rPr lang="en-GB"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 =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p, Result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a, s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 dirty="0">
              <a:latin typeface="Gill Sans MT"/>
              <a:cs typeface="Gill Sans MT"/>
            </a:endParaRPr>
          </a:p>
          <a:p>
            <a:pPr marL="443865" marR="17780" indent="-342900">
              <a:lnSpc>
                <a:spcPct val="101499"/>
              </a:lnSpc>
              <a:spcBef>
                <a:spcPts val="1525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Planning systems </a:t>
            </a:r>
            <a:r>
              <a:rPr sz="2050" dirty="0">
                <a:latin typeface="Tahoma"/>
                <a:cs typeface="Tahoma"/>
              </a:rPr>
              <a:t>are special-purpose reasoners designed to do this type of  inference more efficiently than a general-purpose reasoner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3400" y="2259342"/>
            <a:ext cx="5240705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25"/>
              </a:spcBef>
            </a:pPr>
            <a:r>
              <a:rPr spc="145" dirty="0">
                <a:latin typeface="+mn-lt"/>
              </a:rPr>
              <a:t>Planning</a:t>
            </a:r>
            <a:r>
              <a:rPr spc="229" dirty="0">
                <a:latin typeface="+mn-lt"/>
              </a:rPr>
              <a:t> </a:t>
            </a:r>
            <a:r>
              <a:rPr spc="105" dirty="0">
                <a:latin typeface="+mn-lt"/>
              </a:rPr>
              <a:t>and</a:t>
            </a:r>
            <a:r>
              <a:rPr spc="235" dirty="0">
                <a:latin typeface="+mn-lt"/>
              </a:rPr>
              <a:t> </a:t>
            </a:r>
            <a:r>
              <a:rPr spc="220" dirty="0">
                <a:latin typeface="+mn-lt"/>
              </a:rPr>
              <a:t>Acting</a:t>
            </a: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spc="-60" dirty="0">
                <a:latin typeface="+mn-lt"/>
                <a:cs typeface="Palatino Linotype"/>
              </a:rPr>
              <a:t>in</a:t>
            </a:r>
            <a:r>
              <a:rPr spc="-75" dirty="0">
                <a:latin typeface="+mn-lt"/>
                <a:cs typeface="Palatino Linotype"/>
              </a:rPr>
              <a:t> Non-Deterministic </a:t>
            </a:r>
            <a:r>
              <a:rPr spc="-90" dirty="0">
                <a:latin typeface="+mn-lt"/>
                <a:cs typeface="Palatino Linotype"/>
              </a:rPr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600" y="5791200"/>
            <a:ext cx="29997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60" dirty="0">
                <a:solidFill>
                  <a:srgbClr val="231F20"/>
                </a:solidFill>
                <a:cs typeface="Century"/>
              </a:rPr>
              <a:t>Chapter</a:t>
            </a:r>
            <a:r>
              <a:rPr sz="2050" spc="190" dirty="0">
                <a:solidFill>
                  <a:srgbClr val="231F20"/>
                </a:solidFill>
                <a:cs typeface="Century"/>
              </a:rPr>
              <a:t> </a:t>
            </a:r>
            <a:r>
              <a:rPr sz="2050" spc="30" dirty="0">
                <a:solidFill>
                  <a:srgbClr val="231F20"/>
                </a:solidFill>
                <a:cs typeface="Century"/>
              </a:rPr>
              <a:t>11,</a:t>
            </a:r>
            <a:r>
              <a:rPr sz="2050" spc="195" dirty="0">
                <a:solidFill>
                  <a:srgbClr val="231F20"/>
                </a:solidFill>
                <a:cs typeface="Century"/>
              </a:rPr>
              <a:t> </a:t>
            </a:r>
            <a:r>
              <a:rPr sz="2050" spc="155" dirty="0">
                <a:solidFill>
                  <a:srgbClr val="231F20"/>
                </a:solidFill>
                <a:cs typeface="Century"/>
              </a:rPr>
              <a:t>Section</a:t>
            </a:r>
            <a:r>
              <a:rPr sz="2050" spc="195" dirty="0">
                <a:solidFill>
                  <a:srgbClr val="231F20"/>
                </a:solidFill>
                <a:cs typeface="Century"/>
              </a:rPr>
              <a:t> </a:t>
            </a:r>
            <a:r>
              <a:rPr sz="2050" dirty="0">
                <a:solidFill>
                  <a:srgbClr val="231F20"/>
                </a:solidFill>
                <a:cs typeface="Century"/>
              </a:rPr>
              <a:t>3</a:t>
            </a:r>
            <a:endParaRPr sz="2050" dirty="0"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2" y="6985825"/>
            <a:ext cx="3646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31F20"/>
                </a:solidFill>
                <a:latin typeface="Georgia"/>
                <a:cs typeface="Georgia"/>
              </a:rPr>
              <a:t>Artificial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Intelligence,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231F20"/>
                </a:solidFill>
                <a:latin typeface="Georgia"/>
                <a:cs typeface="Georgia"/>
              </a:rPr>
              <a:t>ased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on </a:t>
            </a:r>
            <a:r>
              <a:rPr sz="800" spc="50" dirty="0">
                <a:solidFill>
                  <a:srgbClr val="231F20"/>
                </a:solidFill>
                <a:latin typeface="Georgia"/>
                <a:cs typeface="Georgia"/>
              </a:rPr>
              <a:t>AIMA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dirty="0">
                <a:solidFill>
                  <a:srgbClr val="231F20"/>
                </a:solidFill>
                <a:latin typeface="Georgia"/>
                <a:cs typeface="Georgia"/>
              </a:rPr>
              <a:t>Slides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c   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Stuart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Russel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and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20" dirty="0">
                <a:solidFill>
                  <a:srgbClr val="231F20"/>
                </a:solidFill>
                <a:latin typeface="Georgia"/>
                <a:cs typeface="Georgia"/>
              </a:rPr>
              <a:t>Peter</a:t>
            </a:r>
            <a:r>
              <a:rPr sz="800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Norvig,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2036" y="6982739"/>
            <a:ext cx="10477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5" dirty="0">
                <a:solidFill>
                  <a:srgbClr val="231F20"/>
                </a:solidFill>
                <a:latin typeface="Georgia"/>
                <a:cs typeface="Georgia"/>
              </a:rPr>
              <a:t>11,</a:t>
            </a:r>
            <a:r>
              <a:rPr sz="800" spc="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</a:t>
            </a:r>
            <a:r>
              <a:rPr sz="800" spc="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Georgia"/>
                <a:cs typeface="Georgia"/>
              </a:rPr>
              <a:t>3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9049" y="69827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solidFill>
                  <a:srgbClr val="231F20"/>
                </a:solidFill>
                <a:latin typeface="Georgia"/>
                <a:cs typeface="Georgia"/>
              </a:rPr>
              <a:t>1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29</a:t>
            </a:fld>
            <a:endParaRPr spc="9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59410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7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80520"/>
            <a:ext cx="5967095" cy="220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real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231F20"/>
                </a:solidFill>
                <a:latin typeface="Tahoma"/>
                <a:cs typeface="Tahoma"/>
              </a:rPr>
              <a:t>world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Sensorless/contingent</a:t>
            </a:r>
            <a:r>
              <a:rPr sz="2050" spc="-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planning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(Conditional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GB" sz="2050" spc="-10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105" dirty="0" err="1">
                <a:solidFill>
                  <a:srgbClr val="231F20"/>
                </a:solidFill>
                <a:latin typeface="Tahoma"/>
                <a:cs typeface="Tahoma"/>
              </a:rPr>
              <a:t>lanning</a:t>
            </a:r>
            <a:r>
              <a:rPr sz="2050" spc="-10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lang="en-GB" sz="2050" spc="-10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GB" sz="2050" spc="-105" dirty="0">
                <a:solidFill>
                  <a:srgbClr val="231F20"/>
                </a:solidFill>
                <a:latin typeface="Tahoma"/>
                <a:cs typeface="Tahoma"/>
              </a:rPr>
              <a:t>Conditional Planning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GB" sz="2050" spc="-95" dirty="0">
                <a:solidFill>
                  <a:srgbClr val="231F20"/>
                </a:solidFill>
                <a:latin typeface="Tahoma"/>
                <a:cs typeface="Tahoma"/>
              </a:rPr>
              <a:t>Continuous</a:t>
            </a:r>
            <a:r>
              <a:rPr sz="205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231F20"/>
                </a:solidFill>
                <a:latin typeface="Tahoma"/>
                <a:cs typeface="Tahoma"/>
              </a:rPr>
              <a:t>planning</a:t>
            </a:r>
            <a:r>
              <a:rPr sz="2050" spc="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lang="en-GB" sz="2050" spc="-75" dirty="0">
                <a:solidFill>
                  <a:srgbClr val="231F20"/>
                </a:solidFill>
                <a:latin typeface="Tahoma"/>
                <a:cs typeface="Tahoma"/>
              </a:rPr>
              <a:t>Execution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Monitoring</a:t>
            </a:r>
            <a:r>
              <a:rPr sz="205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2050" spc="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GB" sz="2050" spc="1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114" dirty="0" err="1">
                <a:solidFill>
                  <a:srgbClr val="231F20"/>
                </a:solidFill>
                <a:latin typeface="Tahoma"/>
                <a:cs typeface="Tahoma"/>
              </a:rPr>
              <a:t>eplanning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075" y="7005317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3597" y="7005317"/>
            <a:ext cx="1428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z="800" spc="-25" dirty="0">
                <a:solidFill>
                  <a:srgbClr val="231F20"/>
                </a:solidFill>
                <a:latin typeface="Georgia"/>
                <a:cs typeface="Georgia"/>
              </a:rPr>
              <a:t>3</a:t>
            </a:fld>
            <a:endParaRPr sz="800">
              <a:latin typeface="Georgia"/>
              <a:cs typeface="Georg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lang="en-GB" spc="80" dirty="0"/>
              <a:t>Action</a:t>
            </a:r>
            <a:r>
              <a:rPr spc="114" dirty="0"/>
              <a:t> </a:t>
            </a:r>
            <a:r>
              <a:rPr spc="40" dirty="0"/>
              <a:t>Planning</a:t>
            </a:r>
            <a:r>
              <a:rPr lang="en-GB" spc="40" dirty="0"/>
              <a:t> as an AI problem </a:t>
            </a:r>
            <a:endParaRPr spc="4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30300" y="1396403"/>
            <a:ext cx="7797800" cy="4448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 algn="just">
              <a:lnSpc>
                <a:spcPct val="101200"/>
              </a:lnSpc>
              <a:spcBef>
                <a:spcPts val="85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pc="-20" dirty="0"/>
              <a:t>Action planning is needed in many AI systems </a:t>
            </a:r>
          </a:p>
          <a:p>
            <a:pPr marL="812800" marR="5080" lvl="1" indent="-342900" algn="just">
              <a:lnSpc>
                <a:spcPct val="101200"/>
              </a:lnSpc>
              <a:spcBef>
                <a:spcPts val="85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pc="-20" dirty="0"/>
              <a:t>Autonomous agents which demonstrate intelligent behaviour (robots, drones, driverless vehicles, etc.)</a:t>
            </a:r>
          </a:p>
          <a:p>
            <a:pPr marL="812800" marR="5080" lvl="1" indent="-342900" algn="just">
              <a:lnSpc>
                <a:spcPct val="101200"/>
              </a:lnSpc>
              <a:spcBef>
                <a:spcPts val="85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pc="-20" dirty="0"/>
              <a:t>AI programs which automate rational thinking (theorem provers, expert systems, schedulers, NLP systems, etc.)</a:t>
            </a:r>
          </a:p>
          <a:p>
            <a:pPr marL="812800" marR="5080" lvl="1" indent="-342900" algn="just">
              <a:lnSpc>
                <a:spcPct val="101200"/>
              </a:lnSpc>
              <a:spcBef>
                <a:spcPts val="85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pc="-20" dirty="0"/>
              <a:t>Hybrid systems which extend the human ability to operate in hostile environment (surgical devices, underwater video cameras, etc.)</a:t>
            </a:r>
          </a:p>
          <a:p>
            <a:pPr marL="355600" marR="5080" indent="-342900" algn="just">
              <a:lnSpc>
                <a:spcPct val="1012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spc="-20" dirty="0"/>
              <a:t>Planning </a:t>
            </a:r>
            <a:r>
              <a:rPr spc="-85" dirty="0"/>
              <a:t>research</a:t>
            </a:r>
            <a:r>
              <a:rPr spc="-80" dirty="0"/>
              <a:t> </a:t>
            </a:r>
            <a:r>
              <a:rPr spc="-65" dirty="0"/>
              <a:t>has</a:t>
            </a:r>
            <a:r>
              <a:rPr spc="-60" dirty="0"/>
              <a:t> </a:t>
            </a:r>
            <a:r>
              <a:rPr spc="-105" dirty="0"/>
              <a:t>been</a:t>
            </a:r>
            <a:r>
              <a:rPr spc="-100" dirty="0"/>
              <a:t> </a:t>
            </a:r>
            <a:r>
              <a:rPr spc="-50" dirty="0"/>
              <a:t>central to </a:t>
            </a:r>
            <a:r>
              <a:rPr spc="55" dirty="0"/>
              <a:t>AI </a:t>
            </a:r>
            <a:r>
              <a:rPr spc="-75" dirty="0"/>
              <a:t>from</a:t>
            </a:r>
            <a:r>
              <a:rPr spc="310" dirty="0"/>
              <a:t> </a:t>
            </a:r>
            <a:r>
              <a:rPr spc="-75" dirty="0"/>
              <a:t>the</a:t>
            </a:r>
            <a:r>
              <a:rPr spc="315" dirty="0"/>
              <a:t> </a:t>
            </a:r>
            <a:r>
              <a:rPr spc="-45" dirty="0"/>
              <a:t>beginning, </a:t>
            </a:r>
            <a:r>
              <a:rPr spc="-50" dirty="0"/>
              <a:t>partly </a:t>
            </a:r>
            <a:r>
              <a:rPr spc="-80" dirty="0"/>
              <a:t>because </a:t>
            </a:r>
            <a:r>
              <a:rPr spc="-450" dirty="0"/>
              <a:t> </a:t>
            </a:r>
            <a:r>
              <a:rPr spc="-75" dirty="0"/>
              <a:t>of </a:t>
            </a:r>
            <a:r>
              <a:rPr spc="-35" dirty="0"/>
              <a:t>practical </a:t>
            </a:r>
            <a:r>
              <a:rPr spc="-65" dirty="0"/>
              <a:t>interest </a:t>
            </a:r>
            <a:r>
              <a:rPr spc="-50" dirty="0"/>
              <a:t>but </a:t>
            </a:r>
            <a:r>
              <a:rPr spc="-60" dirty="0"/>
              <a:t>also </a:t>
            </a:r>
            <a:r>
              <a:rPr spc="-80" dirty="0"/>
              <a:t>because </a:t>
            </a:r>
            <a:r>
              <a:rPr spc="-75" dirty="0"/>
              <a:t>of the </a:t>
            </a:r>
            <a:r>
              <a:rPr spc="-35" dirty="0"/>
              <a:t>“intelligence” </a:t>
            </a:r>
            <a:r>
              <a:rPr spc="-75" dirty="0"/>
              <a:t>features of </a:t>
            </a:r>
            <a:r>
              <a:rPr spc="-80" dirty="0"/>
              <a:t>human </a:t>
            </a:r>
            <a:r>
              <a:rPr spc="-75" dirty="0"/>
              <a:t> </a:t>
            </a:r>
            <a:r>
              <a:rPr spc="-65" dirty="0"/>
              <a:t>planners.</a:t>
            </a:r>
          </a:p>
          <a:p>
            <a:pPr marL="838200" lvl="1" indent="-368935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81000" algn="l"/>
                <a:tab pos="381635" algn="l"/>
              </a:tabLst>
            </a:pPr>
            <a:r>
              <a:rPr spc="-25" dirty="0"/>
              <a:t>Large</a:t>
            </a:r>
            <a:r>
              <a:rPr spc="185" dirty="0"/>
              <a:t> </a:t>
            </a:r>
            <a:r>
              <a:rPr spc="-30" dirty="0"/>
              <a:t>logistics</a:t>
            </a:r>
            <a:r>
              <a:rPr spc="190" dirty="0"/>
              <a:t> </a:t>
            </a:r>
            <a:r>
              <a:rPr spc="-75" dirty="0"/>
              <a:t>problems,</a:t>
            </a:r>
            <a:r>
              <a:rPr spc="180" dirty="0"/>
              <a:t> </a:t>
            </a:r>
            <a:r>
              <a:rPr spc="-60" dirty="0"/>
              <a:t>operational</a:t>
            </a:r>
            <a:r>
              <a:rPr spc="190" dirty="0"/>
              <a:t> </a:t>
            </a:r>
            <a:r>
              <a:rPr spc="-40" dirty="0"/>
              <a:t>planning,</a:t>
            </a:r>
            <a:r>
              <a:rPr spc="185" dirty="0"/>
              <a:t> </a:t>
            </a:r>
            <a:r>
              <a:rPr spc="-40" dirty="0"/>
              <a:t>robotics,</a:t>
            </a:r>
            <a:r>
              <a:rPr spc="185" dirty="0"/>
              <a:t> </a:t>
            </a:r>
            <a:r>
              <a:rPr spc="-60" dirty="0"/>
              <a:t>scheduling</a:t>
            </a:r>
            <a:r>
              <a:rPr spc="185" dirty="0"/>
              <a:t> </a:t>
            </a:r>
            <a:r>
              <a:rPr spc="-35" dirty="0"/>
              <a:t>etc.</a:t>
            </a:r>
          </a:p>
          <a:p>
            <a:pPr marL="838200" lvl="1" indent="-368935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81000" algn="l"/>
                <a:tab pos="381635" algn="l"/>
              </a:tabLst>
            </a:pPr>
            <a:r>
              <a:rPr spc="100" dirty="0"/>
              <a:t>A</a:t>
            </a:r>
            <a:r>
              <a:rPr spc="180" dirty="0"/>
              <a:t> </a:t>
            </a:r>
            <a:r>
              <a:rPr spc="-85" dirty="0"/>
              <a:t>number</a:t>
            </a:r>
            <a:r>
              <a:rPr spc="185" dirty="0"/>
              <a:t> </a:t>
            </a:r>
            <a:r>
              <a:rPr spc="-75" dirty="0"/>
              <a:t>of</a:t>
            </a:r>
            <a:r>
              <a:rPr spc="190" dirty="0"/>
              <a:t> </a:t>
            </a:r>
            <a:r>
              <a:rPr spc="-55" dirty="0"/>
              <a:t>international</a:t>
            </a:r>
            <a:r>
              <a:rPr spc="190" dirty="0"/>
              <a:t> </a:t>
            </a:r>
            <a:r>
              <a:rPr spc="-70" dirty="0"/>
              <a:t>Conferences</a:t>
            </a:r>
            <a:r>
              <a:rPr spc="180" dirty="0"/>
              <a:t> </a:t>
            </a:r>
            <a:r>
              <a:rPr spc="-95" dirty="0"/>
              <a:t>on</a:t>
            </a:r>
            <a:r>
              <a:rPr spc="190" dirty="0"/>
              <a:t> </a:t>
            </a:r>
            <a:r>
              <a:rPr spc="-20" dirty="0"/>
              <a:t>Planning</a:t>
            </a:r>
          </a:p>
          <a:p>
            <a:pPr marL="838200" lvl="1" indent="-368935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81000" algn="l"/>
                <a:tab pos="381635" algn="l"/>
              </a:tabLst>
            </a:pPr>
            <a:r>
              <a:rPr spc="-20" dirty="0"/>
              <a:t>Bi-annual</a:t>
            </a:r>
            <a:r>
              <a:rPr spc="165" dirty="0"/>
              <a:t> </a:t>
            </a:r>
            <a:r>
              <a:rPr spc="-20" dirty="0"/>
              <a:t>Planning</a:t>
            </a:r>
            <a:r>
              <a:rPr spc="170" dirty="0"/>
              <a:t> </a:t>
            </a:r>
            <a:r>
              <a:rPr spc="-55" dirty="0"/>
              <a:t>competition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59410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145" dirty="0"/>
              <a:t>The</a:t>
            </a:r>
            <a:r>
              <a:rPr spc="229" dirty="0"/>
              <a:t> </a:t>
            </a:r>
            <a:r>
              <a:rPr spc="35" dirty="0"/>
              <a:t>real</a:t>
            </a:r>
            <a:r>
              <a:rPr spc="240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01968" y="1848278"/>
            <a:ext cx="3858260" cy="1021080"/>
            <a:chOff x="3103023" y="1462615"/>
            <a:chExt cx="3858260" cy="1021080"/>
          </a:xfrm>
        </p:grpSpPr>
        <p:sp>
          <p:nvSpPr>
            <p:cNvPr id="4" name="object 4"/>
            <p:cNvSpPr/>
            <p:nvPr/>
          </p:nvSpPr>
          <p:spPr>
            <a:xfrm>
              <a:off x="3115310" y="1474901"/>
              <a:ext cx="3833495" cy="786765"/>
            </a:xfrm>
            <a:custGeom>
              <a:avLst/>
              <a:gdLst/>
              <a:ahLst/>
              <a:cxnLst/>
              <a:rect l="l" t="t" r="r" b="b"/>
              <a:pathLst>
                <a:path w="3833495" h="786764">
                  <a:moveTo>
                    <a:pt x="0" y="753554"/>
                  </a:moveTo>
                  <a:lnTo>
                    <a:pt x="2047" y="685980"/>
                  </a:lnTo>
                  <a:lnTo>
                    <a:pt x="6911" y="645283"/>
                  </a:lnTo>
                  <a:lnTo>
                    <a:pt x="16383" y="606120"/>
                  </a:lnTo>
                  <a:lnTo>
                    <a:pt x="55292" y="542642"/>
                  </a:lnTo>
                  <a:lnTo>
                    <a:pt x="87802" y="516280"/>
                  </a:lnTo>
                  <a:lnTo>
                    <a:pt x="131064" y="491451"/>
                  </a:lnTo>
                  <a:lnTo>
                    <a:pt x="174045" y="471923"/>
                  </a:lnTo>
                  <a:lnTo>
                    <a:pt x="223318" y="453181"/>
                  </a:lnTo>
                  <a:lnTo>
                    <a:pt x="277311" y="436011"/>
                  </a:lnTo>
                  <a:lnTo>
                    <a:pt x="334451" y="421201"/>
                  </a:lnTo>
                  <a:lnTo>
                    <a:pt x="393166" y="409536"/>
                  </a:lnTo>
                  <a:lnTo>
                    <a:pt x="442386" y="402634"/>
                  </a:lnTo>
                  <a:lnTo>
                    <a:pt x="492061" y="398008"/>
                  </a:lnTo>
                  <a:lnTo>
                    <a:pt x="542648" y="395201"/>
                  </a:lnTo>
                  <a:lnTo>
                    <a:pt x="594600" y="393760"/>
                  </a:lnTo>
                  <a:lnTo>
                    <a:pt x="648372" y="393229"/>
                  </a:lnTo>
                  <a:lnTo>
                    <a:pt x="704418" y="393153"/>
                  </a:lnTo>
                  <a:lnTo>
                    <a:pt x="762739" y="393153"/>
                  </a:lnTo>
                  <a:lnTo>
                    <a:pt x="821516" y="393153"/>
                  </a:lnTo>
                  <a:lnTo>
                    <a:pt x="878474" y="393153"/>
                  </a:lnTo>
                  <a:lnTo>
                    <a:pt x="931337" y="393153"/>
                  </a:lnTo>
                  <a:lnTo>
                    <a:pt x="977827" y="393153"/>
                  </a:lnTo>
                  <a:lnTo>
                    <a:pt x="1015669" y="393153"/>
                  </a:lnTo>
                  <a:lnTo>
                    <a:pt x="1054067" y="392642"/>
                  </a:lnTo>
                  <a:lnTo>
                    <a:pt x="1094001" y="379336"/>
                  </a:lnTo>
                  <a:lnTo>
                    <a:pt x="1137295" y="337071"/>
                  </a:lnTo>
                  <a:lnTo>
                    <a:pt x="1166913" y="307450"/>
                  </a:lnTo>
                  <a:lnTo>
                    <a:pt x="1201248" y="273111"/>
                  </a:lnTo>
                  <a:lnTo>
                    <a:pt x="1238729" y="235627"/>
                  </a:lnTo>
                  <a:lnTo>
                    <a:pt x="1277785" y="196570"/>
                  </a:lnTo>
                  <a:lnTo>
                    <a:pt x="1317098" y="157519"/>
                  </a:lnTo>
                  <a:lnTo>
                    <a:pt x="1356413" y="120039"/>
                  </a:lnTo>
                  <a:lnTo>
                    <a:pt x="1395730" y="85702"/>
                  </a:lnTo>
                  <a:lnTo>
                    <a:pt x="1435049" y="56082"/>
                  </a:lnTo>
                  <a:lnTo>
                    <a:pt x="1474368" y="32753"/>
                  </a:lnTo>
                  <a:lnTo>
                    <a:pt x="1522998" y="13817"/>
                  </a:lnTo>
                  <a:lnTo>
                    <a:pt x="1568559" y="4094"/>
                  </a:lnTo>
                  <a:lnTo>
                    <a:pt x="1607979" y="511"/>
                  </a:lnTo>
                  <a:lnTo>
                    <a:pt x="1638185" y="0"/>
                  </a:lnTo>
                  <a:lnTo>
                    <a:pt x="1659176" y="0"/>
                  </a:lnTo>
                  <a:lnTo>
                    <a:pt x="1683237" y="0"/>
                  </a:lnTo>
                  <a:lnTo>
                    <a:pt x="2702991" y="0"/>
                  </a:lnTo>
                  <a:lnTo>
                    <a:pt x="2731918" y="255"/>
                  </a:lnTo>
                  <a:lnTo>
                    <a:pt x="2784906" y="16370"/>
                  </a:lnTo>
                  <a:lnTo>
                    <a:pt x="2854528" y="51184"/>
                  </a:lnTo>
                  <a:lnTo>
                    <a:pt x="2900089" y="73966"/>
                  </a:lnTo>
                  <a:lnTo>
                    <a:pt x="2948724" y="98285"/>
                  </a:lnTo>
                  <a:lnTo>
                    <a:pt x="2997871" y="122859"/>
                  </a:lnTo>
                  <a:lnTo>
                    <a:pt x="3047015" y="147432"/>
                  </a:lnTo>
                  <a:lnTo>
                    <a:pt x="3096160" y="172003"/>
                  </a:lnTo>
                  <a:lnTo>
                    <a:pt x="3145307" y="196570"/>
                  </a:lnTo>
                  <a:lnTo>
                    <a:pt x="3184751" y="216230"/>
                  </a:lnTo>
                  <a:lnTo>
                    <a:pt x="3224984" y="235889"/>
                  </a:lnTo>
                  <a:lnTo>
                    <a:pt x="3266791" y="255549"/>
                  </a:lnTo>
                  <a:lnTo>
                    <a:pt x="3310959" y="275209"/>
                  </a:lnTo>
                  <a:lnTo>
                    <a:pt x="3358273" y="294868"/>
                  </a:lnTo>
                  <a:lnTo>
                    <a:pt x="3408858" y="314397"/>
                  </a:lnTo>
                  <a:lnTo>
                    <a:pt x="3460230" y="333139"/>
                  </a:lnTo>
                  <a:lnTo>
                    <a:pt x="3509244" y="350308"/>
                  </a:lnTo>
                  <a:lnTo>
                    <a:pt x="3552753" y="365118"/>
                  </a:lnTo>
                  <a:lnTo>
                    <a:pt x="3616536" y="386247"/>
                  </a:lnTo>
                  <a:lnTo>
                    <a:pt x="3669525" y="393153"/>
                  </a:lnTo>
                  <a:lnTo>
                    <a:pt x="3699217" y="393153"/>
                  </a:lnTo>
                  <a:lnTo>
                    <a:pt x="3735051" y="393153"/>
                  </a:lnTo>
                  <a:lnTo>
                    <a:pt x="3770884" y="393153"/>
                  </a:lnTo>
                  <a:lnTo>
                    <a:pt x="3800576" y="393153"/>
                  </a:lnTo>
                  <a:lnTo>
                    <a:pt x="3819519" y="393665"/>
                  </a:lnTo>
                  <a:lnTo>
                    <a:pt x="3829246" y="397249"/>
                  </a:lnTo>
                  <a:lnTo>
                    <a:pt x="3832830" y="406977"/>
                  </a:lnTo>
                  <a:lnTo>
                    <a:pt x="3833342" y="425919"/>
                  </a:lnTo>
                  <a:lnTo>
                    <a:pt x="3833342" y="456125"/>
                  </a:lnTo>
                  <a:lnTo>
                    <a:pt x="3833342" y="495546"/>
                  </a:lnTo>
                  <a:lnTo>
                    <a:pt x="3833342" y="753554"/>
                  </a:lnTo>
                  <a:lnTo>
                    <a:pt x="3832318" y="772497"/>
                  </a:lnTo>
                  <a:lnTo>
                    <a:pt x="3825152" y="782224"/>
                  </a:lnTo>
                  <a:lnTo>
                    <a:pt x="3805701" y="785808"/>
                  </a:lnTo>
                  <a:lnTo>
                    <a:pt x="3767823" y="786320"/>
                  </a:lnTo>
                  <a:lnTo>
                    <a:pt x="3721690" y="786320"/>
                  </a:lnTo>
                  <a:lnTo>
                    <a:pt x="3666122" y="786320"/>
                  </a:lnTo>
                  <a:lnTo>
                    <a:pt x="3607409" y="786320"/>
                  </a:lnTo>
                  <a:lnTo>
                    <a:pt x="3551841" y="786320"/>
                  </a:lnTo>
                  <a:lnTo>
                    <a:pt x="3505708" y="786320"/>
                  </a:lnTo>
                  <a:lnTo>
                    <a:pt x="3467822" y="785808"/>
                  </a:lnTo>
                  <a:lnTo>
                    <a:pt x="3448367" y="782224"/>
                  </a:lnTo>
                  <a:lnTo>
                    <a:pt x="3441199" y="772497"/>
                  </a:lnTo>
                  <a:lnTo>
                    <a:pt x="3440176" y="753554"/>
                  </a:lnTo>
                  <a:lnTo>
                    <a:pt x="3439664" y="723606"/>
                  </a:lnTo>
                  <a:lnTo>
                    <a:pt x="3436080" y="685980"/>
                  </a:lnTo>
                  <a:lnTo>
                    <a:pt x="3426352" y="645283"/>
                  </a:lnTo>
                  <a:lnTo>
                    <a:pt x="3407410" y="606120"/>
                  </a:lnTo>
                  <a:lnTo>
                    <a:pt x="3377211" y="572588"/>
                  </a:lnTo>
                  <a:lnTo>
                    <a:pt x="3337794" y="546738"/>
                  </a:lnTo>
                  <a:lnTo>
                    <a:pt x="3292234" y="530103"/>
                  </a:lnTo>
                  <a:lnTo>
                    <a:pt x="3243605" y="524217"/>
                  </a:lnTo>
                  <a:lnTo>
                    <a:pt x="3194712" y="530103"/>
                  </a:lnTo>
                  <a:lnTo>
                    <a:pt x="3147355" y="546738"/>
                  </a:lnTo>
                  <a:lnTo>
                    <a:pt x="3103070" y="572588"/>
                  </a:lnTo>
                  <a:lnTo>
                    <a:pt x="3063392" y="606120"/>
                  </a:lnTo>
                  <a:lnTo>
                    <a:pt x="3029609" y="645283"/>
                  </a:lnTo>
                  <a:lnTo>
                    <a:pt x="3001967" y="685980"/>
                  </a:lnTo>
                  <a:lnTo>
                    <a:pt x="2980466" y="723606"/>
                  </a:lnTo>
                  <a:lnTo>
                    <a:pt x="2965107" y="753554"/>
                  </a:lnTo>
                  <a:lnTo>
                    <a:pt x="2950260" y="772497"/>
                  </a:lnTo>
                  <a:lnTo>
                    <a:pt x="2907769" y="782224"/>
                  </a:lnTo>
                  <a:lnTo>
                    <a:pt x="2803847" y="785808"/>
                  </a:lnTo>
                  <a:lnTo>
                    <a:pt x="2604706" y="786320"/>
                  </a:lnTo>
                  <a:lnTo>
                    <a:pt x="2565101" y="786320"/>
                  </a:lnTo>
                  <a:lnTo>
                    <a:pt x="2522874" y="786320"/>
                  </a:lnTo>
                  <a:lnTo>
                    <a:pt x="1228636" y="786320"/>
                  </a:lnTo>
                  <a:lnTo>
                    <a:pt x="1029750" y="786064"/>
                  </a:lnTo>
                  <a:lnTo>
                    <a:pt x="927620" y="784272"/>
                  </a:lnTo>
                  <a:lnTo>
                    <a:pt x="889993" y="779408"/>
                  </a:lnTo>
                  <a:lnTo>
                    <a:pt x="884618" y="769937"/>
                  </a:lnTo>
                  <a:lnTo>
                    <a:pt x="884362" y="754834"/>
                  </a:lnTo>
                  <a:lnTo>
                    <a:pt x="882570" y="735125"/>
                  </a:lnTo>
                  <a:lnTo>
                    <a:pt x="868235" y="688035"/>
                  </a:lnTo>
                  <a:lnTo>
                    <a:pt x="831375" y="640934"/>
                  </a:lnTo>
                  <a:lnTo>
                    <a:pt x="769950" y="606120"/>
                  </a:lnTo>
                  <a:lnTo>
                    <a:pt x="730528" y="596904"/>
                  </a:lnTo>
                  <a:lnTo>
                    <a:pt x="688036" y="593832"/>
                  </a:lnTo>
                  <a:lnTo>
                    <a:pt x="645547" y="596904"/>
                  </a:lnTo>
                  <a:lnTo>
                    <a:pt x="606132" y="606120"/>
                  </a:lnTo>
                  <a:lnTo>
                    <a:pt x="542648" y="640934"/>
                  </a:lnTo>
                  <a:lnTo>
                    <a:pt x="491451" y="688035"/>
                  </a:lnTo>
                  <a:lnTo>
                    <a:pt x="467140" y="712346"/>
                  </a:lnTo>
                  <a:lnTo>
                    <a:pt x="444361" y="735125"/>
                  </a:lnTo>
                  <a:lnTo>
                    <a:pt x="424652" y="754834"/>
                  </a:lnTo>
                  <a:lnTo>
                    <a:pt x="409549" y="769937"/>
                  </a:lnTo>
                  <a:lnTo>
                    <a:pt x="399054" y="779408"/>
                  </a:lnTo>
                  <a:lnTo>
                    <a:pt x="387022" y="784272"/>
                  </a:lnTo>
                  <a:lnTo>
                    <a:pt x="365776" y="786064"/>
                  </a:lnTo>
                  <a:lnTo>
                    <a:pt x="327634" y="786320"/>
                  </a:lnTo>
                  <a:lnTo>
                    <a:pt x="281507" y="786320"/>
                  </a:lnTo>
                  <a:lnTo>
                    <a:pt x="225943" y="786320"/>
                  </a:lnTo>
                  <a:lnTo>
                    <a:pt x="0" y="786320"/>
                  </a:lnTo>
                  <a:lnTo>
                    <a:pt x="0" y="785808"/>
                  </a:lnTo>
                  <a:lnTo>
                    <a:pt x="0" y="782224"/>
                  </a:lnTo>
                  <a:lnTo>
                    <a:pt x="0" y="772497"/>
                  </a:lnTo>
                  <a:lnTo>
                    <a:pt x="0" y="753554"/>
                  </a:lnTo>
                </a:path>
              </a:pathLst>
            </a:custGeom>
            <a:ln w="2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1994" y="2113788"/>
              <a:ext cx="384810" cy="328930"/>
            </a:xfrm>
            <a:custGeom>
              <a:avLst/>
              <a:gdLst/>
              <a:ahLst/>
              <a:cxnLst/>
              <a:rect l="l" t="t" r="r" b="b"/>
              <a:pathLst>
                <a:path w="384810" h="328930">
                  <a:moveTo>
                    <a:pt x="384416" y="145249"/>
                  </a:moveTo>
                  <a:lnTo>
                    <a:pt x="372408" y="101563"/>
                  </a:lnTo>
                  <a:lnTo>
                    <a:pt x="340741" y="57886"/>
                  </a:lnTo>
                  <a:lnTo>
                    <a:pt x="295960" y="25120"/>
                  </a:lnTo>
                  <a:lnTo>
                    <a:pt x="244627" y="5461"/>
                  </a:lnTo>
                  <a:lnTo>
                    <a:pt x="194392" y="0"/>
                  </a:lnTo>
                  <a:lnTo>
                    <a:pt x="173372" y="4232"/>
                  </a:lnTo>
                  <a:lnTo>
                    <a:pt x="157264" y="14198"/>
                  </a:lnTo>
                  <a:lnTo>
                    <a:pt x="146888" y="29898"/>
                  </a:lnTo>
                  <a:lnTo>
                    <a:pt x="139788" y="48055"/>
                  </a:lnTo>
                  <a:lnTo>
                    <a:pt x="132689" y="64570"/>
                  </a:lnTo>
                  <a:lnTo>
                    <a:pt x="122313" y="75349"/>
                  </a:lnTo>
                  <a:lnTo>
                    <a:pt x="106340" y="77808"/>
                  </a:lnTo>
                  <a:lnTo>
                    <a:pt x="86271" y="75353"/>
                  </a:lnTo>
                  <a:lnTo>
                    <a:pt x="64563" y="72897"/>
                  </a:lnTo>
                  <a:lnTo>
                    <a:pt x="25797" y="86271"/>
                  </a:lnTo>
                  <a:lnTo>
                    <a:pt x="3139" y="124498"/>
                  </a:lnTo>
                  <a:lnTo>
                    <a:pt x="0" y="145249"/>
                  </a:lnTo>
                  <a:lnTo>
                    <a:pt x="2867" y="163407"/>
                  </a:lnTo>
                  <a:lnTo>
                    <a:pt x="9829" y="179108"/>
                  </a:lnTo>
                  <a:lnTo>
                    <a:pt x="18430" y="193170"/>
                  </a:lnTo>
                  <a:lnTo>
                    <a:pt x="26212" y="206413"/>
                  </a:lnTo>
                  <a:lnTo>
                    <a:pt x="31393" y="219377"/>
                  </a:lnTo>
                  <a:lnTo>
                    <a:pt x="34939" y="231527"/>
                  </a:lnTo>
                  <a:lnTo>
                    <a:pt x="38487" y="242038"/>
                  </a:lnTo>
                  <a:lnTo>
                    <a:pt x="43675" y="250088"/>
                  </a:lnTo>
                  <a:lnTo>
                    <a:pt x="51593" y="255412"/>
                  </a:lnTo>
                  <a:lnTo>
                    <a:pt x="61150" y="259918"/>
                  </a:lnTo>
                  <a:lnTo>
                    <a:pt x="70707" y="266061"/>
                  </a:lnTo>
                  <a:lnTo>
                    <a:pt x="78625" y="276301"/>
                  </a:lnTo>
                  <a:lnTo>
                    <a:pt x="83950" y="291865"/>
                  </a:lnTo>
                  <a:lnTo>
                    <a:pt x="88455" y="309067"/>
                  </a:lnTo>
                  <a:lnTo>
                    <a:pt x="94599" y="322992"/>
                  </a:lnTo>
                  <a:lnTo>
                    <a:pt x="104838" y="328726"/>
                  </a:lnTo>
                  <a:lnTo>
                    <a:pt x="120948" y="323265"/>
                  </a:lnTo>
                  <a:lnTo>
                    <a:pt x="141973" y="311251"/>
                  </a:lnTo>
                  <a:lnTo>
                    <a:pt x="166274" y="299237"/>
                  </a:lnTo>
                  <a:lnTo>
                    <a:pt x="192214" y="293776"/>
                  </a:lnTo>
                  <a:lnTo>
                    <a:pt x="218146" y="299237"/>
                  </a:lnTo>
                  <a:lnTo>
                    <a:pt x="242444" y="311251"/>
                  </a:lnTo>
                  <a:lnTo>
                    <a:pt x="263468" y="323265"/>
                  </a:lnTo>
                  <a:lnTo>
                    <a:pt x="279577" y="328726"/>
                  </a:lnTo>
                  <a:lnTo>
                    <a:pt x="289817" y="322856"/>
                  </a:lnTo>
                  <a:lnTo>
                    <a:pt x="295960" y="307975"/>
                  </a:lnTo>
                  <a:lnTo>
                    <a:pt x="300466" y="288178"/>
                  </a:lnTo>
                  <a:lnTo>
                    <a:pt x="305790" y="267563"/>
                  </a:lnTo>
                  <a:lnTo>
                    <a:pt x="313845" y="249411"/>
                  </a:lnTo>
                  <a:lnTo>
                    <a:pt x="324358" y="233711"/>
                  </a:lnTo>
                  <a:lnTo>
                    <a:pt x="336508" y="219650"/>
                  </a:lnTo>
                  <a:lnTo>
                    <a:pt x="349478" y="206413"/>
                  </a:lnTo>
                  <a:lnTo>
                    <a:pt x="362309" y="193170"/>
                  </a:lnTo>
                  <a:lnTo>
                    <a:pt x="373500" y="179108"/>
                  </a:lnTo>
                  <a:lnTo>
                    <a:pt x="381414" y="163407"/>
                  </a:lnTo>
                  <a:lnTo>
                    <a:pt x="384416" y="14524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1994" y="2113788"/>
              <a:ext cx="384810" cy="328930"/>
            </a:xfrm>
            <a:custGeom>
              <a:avLst/>
              <a:gdLst/>
              <a:ahLst/>
              <a:cxnLst/>
              <a:rect l="l" t="t" r="r" b="b"/>
              <a:pathLst>
                <a:path w="384810" h="328930">
                  <a:moveTo>
                    <a:pt x="78625" y="276301"/>
                  </a:moveTo>
                  <a:lnTo>
                    <a:pt x="70707" y="266061"/>
                  </a:lnTo>
                  <a:lnTo>
                    <a:pt x="61150" y="259918"/>
                  </a:lnTo>
                  <a:lnTo>
                    <a:pt x="51593" y="255412"/>
                  </a:lnTo>
                  <a:lnTo>
                    <a:pt x="43675" y="250088"/>
                  </a:lnTo>
                  <a:lnTo>
                    <a:pt x="38487" y="242038"/>
                  </a:lnTo>
                  <a:lnTo>
                    <a:pt x="34939" y="231527"/>
                  </a:lnTo>
                  <a:lnTo>
                    <a:pt x="31393" y="219377"/>
                  </a:lnTo>
                  <a:lnTo>
                    <a:pt x="26212" y="206413"/>
                  </a:lnTo>
                  <a:lnTo>
                    <a:pt x="18430" y="193170"/>
                  </a:lnTo>
                  <a:lnTo>
                    <a:pt x="9829" y="179108"/>
                  </a:lnTo>
                  <a:lnTo>
                    <a:pt x="2867" y="163407"/>
                  </a:lnTo>
                  <a:lnTo>
                    <a:pt x="3139" y="124498"/>
                  </a:lnTo>
                  <a:lnTo>
                    <a:pt x="25797" y="86271"/>
                  </a:lnTo>
                  <a:lnTo>
                    <a:pt x="64563" y="72897"/>
                  </a:lnTo>
                  <a:lnTo>
                    <a:pt x="86271" y="75353"/>
                  </a:lnTo>
                  <a:lnTo>
                    <a:pt x="106340" y="77808"/>
                  </a:lnTo>
                  <a:lnTo>
                    <a:pt x="122313" y="75349"/>
                  </a:lnTo>
                  <a:lnTo>
                    <a:pt x="132689" y="64570"/>
                  </a:lnTo>
                  <a:lnTo>
                    <a:pt x="139788" y="48055"/>
                  </a:lnTo>
                  <a:lnTo>
                    <a:pt x="146888" y="29898"/>
                  </a:lnTo>
                  <a:lnTo>
                    <a:pt x="157264" y="14198"/>
                  </a:lnTo>
                  <a:lnTo>
                    <a:pt x="173372" y="4232"/>
                  </a:lnTo>
                  <a:lnTo>
                    <a:pt x="194392" y="0"/>
                  </a:lnTo>
                  <a:lnTo>
                    <a:pt x="218689" y="682"/>
                  </a:lnTo>
                  <a:lnTo>
                    <a:pt x="270703" y="13652"/>
                  </a:lnTo>
                  <a:lnTo>
                    <a:pt x="319579" y="39865"/>
                  </a:lnTo>
                  <a:lnTo>
                    <a:pt x="358623" y="78904"/>
                  </a:lnTo>
                  <a:lnTo>
                    <a:pt x="381278" y="124225"/>
                  </a:lnTo>
                  <a:lnTo>
                    <a:pt x="384416" y="145249"/>
                  </a:lnTo>
                  <a:lnTo>
                    <a:pt x="381414" y="163407"/>
                  </a:lnTo>
                  <a:lnTo>
                    <a:pt x="373500" y="179108"/>
                  </a:lnTo>
                  <a:lnTo>
                    <a:pt x="362309" y="193170"/>
                  </a:lnTo>
                  <a:lnTo>
                    <a:pt x="349478" y="206413"/>
                  </a:lnTo>
                  <a:lnTo>
                    <a:pt x="336508" y="219650"/>
                  </a:lnTo>
                  <a:lnTo>
                    <a:pt x="324358" y="233711"/>
                  </a:lnTo>
                  <a:lnTo>
                    <a:pt x="313845" y="249411"/>
                  </a:lnTo>
                  <a:lnTo>
                    <a:pt x="305790" y="267563"/>
                  </a:lnTo>
                  <a:lnTo>
                    <a:pt x="300466" y="288178"/>
                  </a:lnTo>
                  <a:lnTo>
                    <a:pt x="295960" y="307975"/>
                  </a:lnTo>
                  <a:lnTo>
                    <a:pt x="289817" y="322856"/>
                  </a:lnTo>
                  <a:lnTo>
                    <a:pt x="279577" y="328726"/>
                  </a:lnTo>
                  <a:lnTo>
                    <a:pt x="263468" y="323265"/>
                  </a:lnTo>
                  <a:lnTo>
                    <a:pt x="242444" y="311251"/>
                  </a:lnTo>
                  <a:lnTo>
                    <a:pt x="218146" y="299237"/>
                  </a:lnTo>
                  <a:lnTo>
                    <a:pt x="192214" y="293776"/>
                  </a:lnTo>
                  <a:lnTo>
                    <a:pt x="166274" y="299237"/>
                  </a:lnTo>
                  <a:lnTo>
                    <a:pt x="141973" y="311251"/>
                  </a:lnTo>
                  <a:lnTo>
                    <a:pt x="120948" y="323265"/>
                  </a:lnTo>
                  <a:lnTo>
                    <a:pt x="104838" y="328726"/>
                  </a:lnTo>
                  <a:lnTo>
                    <a:pt x="94599" y="322992"/>
                  </a:lnTo>
                  <a:lnTo>
                    <a:pt x="88455" y="309067"/>
                  </a:lnTo>
                  <a:lnTo>
                    <a:pt x="83950" y="291865"/>
                  </a:lnTo>
                  <a:lnTo>
                    <a:pt x="78625" y="276301"/>
                  </a:lnTo>
                </a:path>
              </a:pathLst>
            </a:custGeom>
            <a:ln w="2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8039" y="2197831"/>
              <a:ext cx="192327" cy="1923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00076" y="2051532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4" h="419735">
                  <a:moveTo>
                    <a:pt x="419379" y="209689"/>
                  </a:moveTo>
                  <a:lnTo>
                    <a:pt x="413840" y="161608"/>
                  </a:lnTo>
                  <a:lnTo>
                    <a:pt x="398064" y="117472"/>
                  </a:lnTo>
                  <a:lnTo>
                    <a:pt x="373309" y="78538"/>
                  </a:lnTo>
                  <a:lnTo>
                    <a:pt x="340835" y="46065"/>
                  </a:lnTo>
                  <a:lnTo>
                    <a:pt x="301901" y="21312"/>
                  </a:lnTo>
                  <a:lnTo>
                    <a:pt x="257766" y="5537"/>
                  </a:lnTo>
                  <a:lnTo>
                    <a:pt x="209689" y="0"/>
                  </a:lnTo>
                  <a:lnTo>
                    <a:pt x="161608" y="5537"/>
                  </a:lnTo>
                  <a:lnTo>
                    <a:pt x="117472" y="21312"/>
                  </a:lnTo>
                  <a:lnTo>
                    <a:pt x="78538" y="46065"/>
                  </a:lnTo>
                  <a:lnTo>
                    <a:pt x="46065" y="78538"/>
                  </a:lnTo>
                  <a:lnTo>
                    <a:pt x="21312" y="117472"/>
                  </a:lnTo>
                  <a:lnTo>
                    <a:pt x="5537" y="161608"/>
                  </a:lnTo>
                  <a:lnTo>
                    <a:pt x="0" y="209689"/>
                  </a:lnTo>
                  <a:lnTo>
                    <a:pt x="5537" y="257766"/>
                  </a:lnTo>
                  <a:lnTo>
                    <a:pt x="21312" y="301901"/>
                  </a:lnTo>
                  <a:lnTo>
                    <a:pt x="46065" y="340835"/>
                  </a:lnTo>
                  <a:lnTo>
                    <a:pt x="78538" y="373309"/>
                  </a:lnTo>
                  <a:lnTo>
                    <a:pt x="117472" y="398064"/>
                  </a:lnTo>
                  <a:lnTo>
                    <a:pt x="161608" y="413840"/>
                  </a:lnTo>
                  <a:lnTo>
                    <a:pt x="209689" y="419379"/>
                  </a:lnTo>
                  <a:lnTo>
                    <a:pt x="257766" y="413840"/>
                  </a:lnTo>
                  <a:lnTo>
                    <a:pt x="301901" y="398064"/>
                  </a:lnTo>
                  <a:lnTo>
                    <a:pt x="340835" y="373309"/>
                  </a:lnTo>
                  <a:lnTo>
                    <a:pt x="373309" y="340835"/>
                  </a:lnTo>
                  <a:lnTo>
                    <a:pt x="398064" y="301901"/>
                  </a:lnTo>
                  <a:lnTo>
                    <a:pt x="413840" y="257766"/>
                  </a:lnTo>
                  <a:lnTo>
                    <a:pt x="419379" y="20968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0076" y="2051532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4" h="419735">
                  <a:moveTo>
                    <a:pt x="419379" y="209689"/>
                  </a:moveTo>
                  <a:lnTo>
                    <a:pt x="413840" y="161608"/>
                  </a:lnTo>
                  <a:lnTo>
                    <a:pt x="398064" y="117472"/>
                  </a:lnTo>
                  <a:lnTo>
                    <a:pt x="373309" y="78538"/>
                  </a:lnTo>
                  <a:lnTo>
                    <a:pt x="340835" y="46065"/>
                  </a:lnTo>
                  <a:lnTo>
                    <a:pt x="301901" y="21312"/>
                  </a:lnTo>
                  <a:lnTo>
                    <a:pt x="257766" y="5537"/>
                  </a:lnTo>
                  <a:lnTo>
                    <a:pt x="209689" y="0"/>
                  </a:lnTo>
                  <a:lnTo>
                    <a:pt x="161608" y="5537"/>
                  </a:lnTo>
                  <a:lnTo>
                    <a:pt x="117472" y="21312"/>
                  </a:lnTo>
                  <a:lnTo>
                    <a:pt x="78538" y="46065"/>
                  </a:lnTo>
                  <a:lnTo>
                    <a:pt x="46065" y="78538"/>
                  </a:lnTo>
                  <a:lnTo>
                    <a:pt x="21312" y="117472"/>
                  </a:lnTo>
                  <a:lnTo>
                    <a:pt x="5537" y="161608"/>
                  </a:lnTo>
                  <a:lnTo>
                    <a:pt x="0" y="209689"/>
                  </a:lnTo>
                  <a:lnTo>
                    <a:pt x="5537" y="257766"/>
                  </a:lnTo>
                  <a:lnTo>
                    <a:pt x="21312" y="301901"/>
                  </a:lnTo>
                  <a:lnTo>
                    <a:pt x="46065" y="340835"/>
                  </a:lnTo>
                  <a:lnTo>
                    <a:pt x="78538" y="373309"/>
                  </a:lnTo>
                  <a:lnTo>
                    <a:pt x="117472" y="398064"/>
                  </a:lnTo>
                  <a:lnTo>
                    <a:pt x="161608" y="413840"/>
                  </a:lnTo>
                  <a:lnTo>
                    <a:pt x="209689" y="419379"/>
                  </a:lnTo>
                  <a:lnTo>
                    <a:pt x="257766" y="413840"/>
                  </a:lnTo>
                  <a:lnTo>
                    <a:pt x="301901" y="398064"/>
                  </a:lnTo>
                  <a:lnTo>
                    <a:pt x="340835" y="373309"/>
                  </a:lnTo>
                  <a:lnTo>
                    <a:pt x="373309" y="340835"/>
                  </a:lnTo>
                  <a:lnTo>
                    <a:pt x="398064" y="301901"/>
                  </a:lnTo>
                  <a:lnTo>
                    <a:pt x="413840" y="257766"/>
                  </a:lnTo>
                  <a:lnTo>
                    <a:pt x="419379" y="209689"/>
                  </a:lnTo>
                </a:path>
              </a:pathLst>
            </a:custGeom>
            <a:ln w="2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3596" y="2165065"/>
              <a:ext cx="192327" cy="19231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00698" y="1896884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4">
                  <a:moveTo>
                    <a:pt x="335508" y="167754"/>
                  </a:moveTo>
                  <a:lnTo>
                    <a:pt x="329516" y="123163"/>
                  </a:lnTo>
                  <a:lnTo>
                    <a:pt x="312604" y="83091"/>
                  </a:lnTo>
                  <a:lnTo>
                    <a:pt x="286373" y="49139"/>
                  </a:lnTo>
                  <a:lnTo>
                    <a:pt x="252422" y="22906"/>
                  </a:lnTo>
                  <a:lnTo>
                    <a:pt x="212349" y="5993"/>
                  </a:lnTo>
                  <a:lnTo>
                    <a:pt x="167754" y="0"/>
                  </a:lnTo>
                  <a:lnTo>
                    <a:pt x="123163" y="5993"/>
                  </a:lnTo>
                  <a:lnTo>
                    <a:pt x="83091" y="22906"/>
                  </a:lnTo>
                  <a:lnTo>
                    <a:pt x="49139" y="49139"/>
                  </a:lnTo>
                  <a:lnTo>
                    <a:pt x="22906" y="83091"/>
                  </a:lnTo>
                  <a:lnTo>
                    <a:pt x="5993" y="123163"/>
                  </a:lnTo>
                  <a:lnTo>
                    <a:pt x="0" y="167754"/>
                  </a:lnTo>
                  <a:lnTo>
                    <a:pt x="5993" y="212349"/>
                  </a:lnTo>
                  <a:lnTo>
                    <a:pt x="22906" y="252422"/>
                  </a:lnTo>
                  <a:lnTo>
                    <a:pt x="49139" y="286373"/>
                  </a:lnTo>
                  <a:lnTo>
                    <a:pt x="83091" y="312604"/>
                  </a:lnTo>
                  <a:lnTo>
                    <a:pt x="123163" y="329516"/>
                  </a:lnTo>
                  <a:lnTo>
                    <a:pt x="167754" y="335508"/>
                  </a:lnTo>
                  <a:lnTo>
                    <a:pt x="212349" y="329516"/>
                  </a:lnTo>
                  <a:lnTo>
                    <a:pt x="252422" y="312604"/>
                  </a:lnTo>
                  <a:lnTo>
                    <a:pt x="286373" y="286373"/>
                  </a:lnTo>
                  <a:lnTo>
                    <a:pt x="312604" y="252422"/>
                  </a:lnTo>
                  <a:lnTo>
                    <a:pt x="329516" y="212349"/>
                  </a:lnTo>
                  <a:lnTo>
                    <a:pt x="335508" y="167754"/>
                  </a:lnTo>
                </a:path>
              </a:pathLst>
            </a:custGeom>
            <a:ln w="1638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3167" y="1989354"/>
              <a:ext cx="150569" cy="1505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54537" y="1610089"/>
              <a:ext cx="562610" cy="568960"/>
            </a:xfrm>
            <a:custGeom>
              <a:avLst/>
              <a:gdLst/>
              <a:ahLst/>
              <a:cxnLst/>
              <a:rect l="l" t="t" r="r" b="b"/>
              <a:pathLst>
                <a:path w="562610" h="568960">
                  <a:moveTo>
                    <a:pt x="538645" y="107077"/>
                  </a:moveTo>
                  <a:lnTo>
                    <a:pt x="555124" y="79149"/>
                  </a:lnTo>
                  <a:lnTo>
                    <a:pt x="562087" y="51230"/>
                  </a:lnTo>
                  <a:lnTo>
                    <a:pt x="559285" y="26504"/>
                  </a:lnTo>
                  <a:lnTo>
                    <a:pt x="546468" y="8156"/>
                  </a:lnTo>
                  <a:lnTo>
                    <a:pt x="525617" y="0"/>
                  </a:lnTo>
                  <a:lnTo>
                    <a:pt x="500921" y="3080"/>
                  </a:lnTo>
                  <a:lnTo>
                    <a:pt x="475418" y="16404"/>
                  </a:lnTo>
                  <a:lnTo>
                    <a:pt x="452145" y="38979"/>
                  </a:lnTo>
                  <a:lnTo>
                    <a:pt x="435663" y="66907"/>
                  </a:lnTo>
                  <a:lnTo>
                    <a:pt x="428698" y="94826"/>
                  </a:lnTo>
                  <a:lnTo>
                    <a:pt x="431499" y="119552"/>
                  </a:lnTo>
                  <a:lnTo>
                    <a:pt x="444322" y="137900"/>
                  </a:lnTo>
                  <a:lnTo>
                    <a:pt x="465166" y="146057"/>
                  </a:lnTo>
                  <a:lnTo>
                    <a:pt x="489859" y="142976"/>
                  </a:lnTo>
                  <a:lnTo>
                    <a:pt x="515365" y="129652"/>
                  </a:lnTo>
                  <a:lnTo>
                    <a:pt x="538645" y="107077"/>
                  </a:lnTo>
                </a:path>
                <a:path w="562610" h="568960">
                  <a:moveTo>
                    <a:pt x="440347" y="128070"/>
                  </a:moveTo>
                  <a:lnTo>
                    <a:pt x="412826" y="155591"/>
                  </a:lnTo>
                </a:path>
                <a:path w="562610" h="568960">
                  <a:moveTo>
                    <a:pt x="491020" y="106366"/>
                  </a:moveTo>
                  <a:lnTo>
                    <a:pt x="412826" y="155591"/>
                  </a:lnTo>
                  <a:lnTo>
                    <a:pt x="462051" y="77397"/>
                  </a:lnTo>
                </a:path>
                <a:path w="562610" h="568960">
                  <a:moveTo>
                    <a:pt x="385305" y="128070"/>
                  </a:moveTo>
                  <a:lnTo>
                    <a:pt x="467868" y="183112"/>
                  </a:lnTo>
                </a:path>
                <a:path w="562610" h="568960">
                  <a:moveTo>
                    <a:pt x="385305" y="128070"/>
                  </a:moveTo>
                  <a:lnTo>
                    <a:pt x="247700" y="183112"/>
                  </a:lnTo>
                </a:path>
                <a:path w="562610" h="568960">
                  <a:moveTo>
                    <a:pt x="247700" y="183112"/>
                  </a:moveTo>
                  <a:lnTo>
                    <a:pt x="275221" y="45507"/>
                  </a:lnTo>
                </a:path>
                <a:path w="562610" h="568960">
                  <a:moveTo>
                    <a:pt x="467868" y="183112"/>
                  </a:moveTo>
                  <a:lnTo>
                    <a:pt x="412826" y="293195"/>
                  </a:lnTo>
                </a:path>
                <a:path w="562610" h="568960">
                  <a:moveTo>
                    <a:pt x="412826" y="293195"/>
                  </a:moveTo>
                  <a:lnTo>
                    <a:pt x="385305" y="100549"/>
                  </a:lnTo>
                </a:path>
                <a:path w="562610" h="568960">
                  <a:moveTo>
                    <a:pt x="412826" y="155591"/>
                  </a:moveTo>
                  <a:lnTo>
                    <a:pt x="330263" y="375758"/>
                  </a:lnTo>
                </a:path>
                <a:path w="562610" h="568960">
                  <a:moveTo>
                    <a:pt x="330263" y="375758"/>
                  </a:moveTo>
                  <a:lnTo>
                    <a:pt x="165138" y="430800"/>
                  </a:lnTo>
                </a:path>
                <a:path w="562610" h="568960">
                  <a:moveTo>
                    <a:pt x="330263" y="375758"/>
                  </a:moveTo>
                  <a:lnTo>
                    <a:pt x="110096" y="403292"/>
                  </a:lnTo>
                </a:path>
                <a:path w="562610" h="568960">
                  <a:moveTo>
                    <a:pt x="165138" y="430800"/>
                  </a:moveTo>
                  <a:lnTo>
                    <a:pt x="110096" y="568417"/>
                  </a:lnTo>
                </a:path>
                <a:path w="562610" h="568960">
                  <a:moveTo>
                    <a:pt x="110096" y="403292"/>
                  </a:moveTo>
                  <a:lnTo>
                    <a:pt x="27533" y="540896"/>
                  </a:lnTo>
                </a:path>
                <a:path w="562610" h="568960">
                  <a:moveTo>
                    <a:pt x="27533" y="540896"/>
                  </a:moveTo>
                  <a:lnTo>
                    <a:pt x="0" y="485842"/>
                  </a:lnTo>
                </a:path>
                <a:path w="562610" h="568960">
                  <a:moveTo>
                    <a:pt x="110096" y="568417"/>
                  </a:moveTo>
                  <a:lnTo>
                    <a:pt x="55041" y="568417"/>
                  </a:lnTo>
                </a:path>
              </a:pathLst>
            </a:custGeom>
            <a:ln w="16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9901" y="1512379"/>
              <a:ext cx="238125" cy="147320"/>
            </a:xfrm>
            <a:custGeom>
              <a:avLst/>
              <a:gdLst/>
              <a:ahLst/>
              <a:cxnLst/>
              <a:rect l="l" t="t" r="r" b="b"/>
              <a:pathLst>
                <a:path w="238125" h="147319">
                  <a:moveTo>
                    <a:pt x="35788" y="73596"/>
                  </a:moveTo>
                  <a:lnTo>
                    <a:pt x="0" y="2044"/>
                  </a:lnTo>
                </a:path>
                <a:path w="238125" h="147319">
                  <a:moveTo>
                    <a:pt x="72364" y="71551"/>
                  </a:moveTo>
                  <a:lnTo>
                    <a:pt x="72364" y="0"/>
                  </a:lnTo>
                </a:path>
                <a:path w="238125" h="147319">
                  <a:moveTo>
                    <a:pt x="149860" y="103136"/>
                  </a:moveTo>
                  <a:lnTo>
                    <a:pt x="221424" y="67360"/>
                  </a:lnTo>
                </a:path>
                <a:path w="238125" h="147319">
                  <a:moveTo>
                    <a:pt x="116230" y="81788"/>
                  </a:moveTo>
                  <a:lnTo>
                    <a:pt x="152006" y="10236"/>
                  </a:lnTo>
                </a:path>
                <a:path w="238125" h="147319">
                  <a:moveTo>
                    <a:pt x="166255" y="147015"/>
                  </a:moveTo>
                  <a:lnTo>
                    <a:pt x="237807" y="147015"/>
                  </a:lnTo>
                </a:path>
              </a:pathLst>
            </a:custGeom>
            <a:ln w="2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25586" y="3722514"/>
            <a:ext cx="2872740" cy="403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80085" marR="5080" indent="-668020">
              <a:lnSpc>
                <a:spcPts val="1350"/>
              </a:lnSpc>
              <a:spcBef>
                <a:spcPts val="370"/>
              </a:spcBef>
            </a:pPr>
            <a:r>
              <a:rPr sz="1350" i="1" dirty="0">
                <a:latin typeface="Arial"/>
                <a:cs typeface="Arial"/>
              </a:rPr>
              <a:t>~Flat(Spare)</a:t>
            </a:r>
            <a:r>
              <a:rPr sz="1350" i="1" spc="-4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Intact(Spare)</a:t>
            </a:r>
            <a:r>
              <a:rPr sz="1350" i="1" spc="-4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Off(Spare) </a:t>
            </a:r>
            <a:r>
              <a:rPr sz="1350" i="1" spc="-36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On(Tire1)</a:t>
            </a:r>
            <a:r>
              <a:rPr sz="1350" i="1" spc="-1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Flat(Tire1)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30</a:t>
            </a:fld>
            <a:endParaRPr spc="95" dirty="0"/>
          </a:p>
        </p:txBody>
      </p:sp>
      <p:sp>
        <p:nvSpPr>
          <p:cNvPr id="16" name="object 16"/>
          <p:cNvSpPr txBox="1"/>
          <p:nvPr/>
        </p:nvSpPr>
        <p:spPr>
          <a:xfrm>
            <a:off x="2628849" y="3150298"/>
            <a:ext cx="1343660" cy="564515"/>
          </a:xfrm>
          <a:prstGeom prst="rect">
            <a:avLst/>
          </a:prstGeom>
          <a:ln w="12258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130"/>
              </a:spcBef>
            </a:pPr>
            <a:r>
              <a:rPr sz="1350" b="1" dirty="0">
                <a:latin typeface="Arial"/>
                <a:cs typeface="Arial"/>
              </a:rPr>
              <a:t>START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4848" y="3150298"/>
            <a:ext cx="1343660" cy="564515"/>
          </a:xfrm>
          <a:prstGeom prst="rect">
            <a:avLst/>
          </a:prstGeom>
          <a:ln w="12258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130"/>
              </a:spcBef>
            </a:pPr>
            <a:r>
              <a:rPr sz="1350" b="1" dirty="0">
                <a:latin typeface="Arial"/>
                <a:cs typeface="Arial"/>
              </a:rPr>
              <a:t>FINISH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4625" y="2862740"/>
            <a:ext cx="11366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Arial"/>
                <a:cs typeface="Arial"/>
              </a:rPr>
              <a:t>On(x)</a:t>
            </a:r>
            <a:r>
              <a:rPr sz="1350" i="1" spc="29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~Flat(x)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4311" y="5016347"/>
            <a:ext cx="1343660" cy="564515"/>
          </a:xfrm>
          <a:prstGeom prst="rect">
            <a:avLst/>
          </a:prstGeom>
          <a:ln w="12258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130"/>
              </a:spcBef>
            </a:pPr>
            <a:r>
              <a:rPr sz="1350" b="1" dirty="0">
                <a:latin typeface="Arial"/>
                <a:cs typeface="Arial"/>
              </a:rPr>
              <a:t>Remove(x)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47309" y="4739443"/>
            <a:ext cx="45465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Arial"/>
                <a:cs typeface="Arial"/>
              </a:rPr>
              <a:t>On(x)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3432" y="5581815"/>
            <a:ext cx="12750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Arial"/>
                <a:cs typeface="Arial"/>
              </a:rPr>
              <a:t>Off(x)</a:t>
            </a:r>
            <a:r>
              <a:rPr sz="1350" i="1" spc="29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ClearHub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4898" y="5016347"/>
            <a:ext cx="1343660" cy="564515"/>
          </a:xfrm>
          <a:prstGeom prst="rect">
            <a:avLst/>
          </a:prstGeom>
          <a:ln w="12258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30"/>
              </a:spcBef>
            </a:pPr>
            <a:r>
              <a:rPr sz="1350" b="1" dirty="0">
                <a:latin typeface="Arial"/>
                <a:cs typeface="Arial"/>
              </a:rPr>
              <a:t>Puton(x)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4660" y="4728776"/>
            <a:ext cx="12750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Arial"/>
                <a:cs typeface="Arial"/>
              </a:rPr>
              <a:t>Off(x)</a:t>
            </a:r>
            <a:r>
              <a:rPr sz="1350" i="1" spc="29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ClearHub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1345" y="5592480"/>
            <a:ext cx="13754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Arial"/>
                <a:cs typeface="Arial"/>
              </a:rPr>
              <a:t>On(x)</a:t>
            </a:r>
            <a:r>
              <a:rPr sz="1350" i="1" spc="29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~ClearHub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7451" y="5016347"/>
            <a:ext cx="1343660" cy="564515"/>
          </a:xfrm>
          <a:prstGeom prst="rect">
            <a:avLst/>
          </a:prstGeom>
          <a:ln w="12258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30"/>
              </a:spcBef>
            </a:pPr>
            <a:r>
              <a:rPr sz="1350" b="1" dirty="0">
                <a:latin typeface="Arial"/>
                <a:cs typeface="Arial"/>
              </a:rPr>
              <a:t>Inflate(x)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27214" y="4728776"/>
            <a:ext cx="12274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Arial"/>
                <a:cs typeface="Arial"/>
              </a:rPr>
              <a:t>Intact(x)</a:t>
            </a:r>
            <a:r>
              <a:rPr sz="1350" i="1" spc="29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Flat(x)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9813" y="5567229"/>
            <a:ext cx="6121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Arial"/>
                <a:cs typeface="Arial"/>
              </a:rPr>
              <a:t>~Flat(x)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38BB7-D7D6-40DC-BB37-9E00D827697D}"/>
              </a:ext>
            </a:extLst>
          </p:cNvPr>
          <p:cNvSpPr txBox="1"/>
          <p:nvPr/>
        </p:nvSpPr>
        <p:spPr>
          <a:xfrm>
            <a:off x="1168318" y="1371600"/>
            <a:ext cx="7722234" cy="37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Inflating a tire problem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31</a:t>
            </a:fld>
            <a:endParaRPr spc="9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85" dirty="0"/>
              <a:t>Things</a:t>
            </a:r>
            <a:r>
              <a:rPr spc="229" dirty="0"/>
              <a:t> </a:t>
            </a:r>
            <a:r>
              <a:rPr spc="130" dirty="0"/>
              <a:t>go</a:t>
            </a:r>
            <a:r>
              <a:rPr spc="235" dirty="0"/>
              <a:t> </a:t>
            </a:r>
            <a:r>
              <a:rPr spc="100" dirty="0"/>
              <a:t>wrong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8928100" cy="36653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</a:pPr>
            <a:r>
              <a:rPr sz="2050" i="1" dirty="0">
                <a:solidFill>
                  <a:srgbClr val="B20000"/>
                </a:solidFill>
                <a:latin typeface="Calibri"/>
                <a:cs typeface="Calibri"/>
              </a:rPr>
              <a:t>Incomplete information</a:t>
            </a:r>
            <a:endParaRPr sz="2050" dirty="0">
              <a:latin typeface="Calibri"/>
              <a:cs typeface="Calibri"/>
            </a:endParaRPr>
          </a:p>
          <a:p>
            <a:pPr marL="377825" marR="2473325">
              <a:lnSpc>
                <a:spcPct val="101200"/>
              </a:lnSpc>
            </a:pPr>
            <a:r>
              <a:rPr sz="2050" dirty="0">
                <a:solidFill>
                  <a:srgbClr val="231F20"/>
                </a:solidFill>
                <a:cs typeface="Tahoma"/>
              </a:rPr>
              <a:t>Unknown preconditions, e.g.,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 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Intact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Spare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)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Tahoma"/>
              </a:rPr>
              <a:t>?  </a:t>
            </a:r>
            <a:endParaRPr lang="en-GB" sz="2050" dirty="0">
              <a:solidFill>
                <a:srgbClr val="231F20"/>
              </a:solidFill>
              <a:latin typeface="Palatino Linotype" panose="02040502050505030304" pitchFamily="18" charset="0"/>
              <a:cs typeface="Tahoma"/>
            </a:endParaRPr>
          </a:p>
          <a:p>
            <a:pPr marL="377825" marR="2473325">
              <a:lnSpc>
                <a:spcPct val="101200"/>
              </a:lnSpc>
            </a:pPr>
            <a:r>
              <a:rPr sz="2050" dirty="0">
                <a:solidFill>
                  <a:srgbClr val="231F20"/>
                </a:solidFill>
                <a:cs typeface="Tahoma"/>
              </a:rPr>
              <a:t>Disjunctive effects, e.g., 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Inflate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x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) </a:t>
            </a:r>
            <a:r>
              <a:rPr sz="2050" dirty="0">
                <a:solidFill>
                  <a:srgbClr val="231F20"/>
                </a:solidFill>
                <a:cs typeface="Tahoma"/>
              </a:rPr>
              <a:t>causes</a:t>
            </a:r>
            <a:endParaRPr sz="2050" dirty="0">
              <a:cs typeface="Tahoma"/>
            </a:endParaRPr>
          </a:p>
          <a:p>
            <a:pPr marL="743585">
              <a:lnSpc>
                <a:spcPct val="100000"/>
              </a:lnSpc>
              <a:spcBef>
                <a:spcPts val="35"/>
              </a:spcBef>
            </a:pP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Inflated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x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)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Lucida Sans Unicode"/>
              </a:rPr>
              <a:t>∨ </a:t>
            </a:r>
            <a:r>
              <a:rPr sz="2050" i="1"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SlowHiss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x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)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Lucida Sans Unicode"/>
              </a:rPr>
              <a:t>∨ 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Burst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x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)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Lucida Sans Unicode"/>
              </a:rPr>
              <a:t>∨ </a:t>
            </a:r>
            <a:r>
              <a:rPr sz="2050" i="1"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BrokenPump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Lucida Sans Unicode"/>
              </a:rPr>
              <a:t>∨ 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. . .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i="1" dirty="0">
                <a:solidFill>
                  <a:srgbClr val="B20000"/>
                </a:solidFill>
                <a:cs typeface="Calibri"/>
              </a:rPr>
              <a:t>Incorrect information</a:t>
            </a:r>
            <a:endParaRPr sz="2050" dirty="0">
              <a:cs typeface="Calibri"/>
            </a:endParaRPr>
          </a:p>
          <a:p>
            <a:pPr marL="377825" marR="2423160">
              <a:lnSpc>
                <a:spcPct val="101200"/>
              </a:lnSpc>
            </a:pPr>
            <a:r>
              <a:rPr sz="2050" dirty="0">
                <a:solidFill>
                  <a:srgbClr val="231F20"/>
                </a:solidFill>
                <a:cs typeface="Tahoma"/>
              </a:rPr>
              <a:t>Current state incorrect, e.g., spare NOT intact  Missing/incorrect postconditions in operators</a:t>
            </a:r>
            <a:endParaRPr sz="205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i="1" dirty="0">
                <a:solidFill>
                  <a:srgbClr val="C00000"/>
                </a:solidFill>
                <a:cs typeface="Tahoma"/>
              </a:rPr>
              <a:t>Qualification problem:</a:t>
            </a:r>
          </a:p>
          <a:p>
            <a:pPr marL="743585" marR="1051560">
              <a:lnSpc>
                <a:spcPct val="101200"/>
              </a:lnSpc>
            </a:pPr>
            <a:r>
              <a:rPr sz="2050" dirty="0">
                <a:solidFill>
                  <a:srgbClr val="231F20"/>
                </a:solidFill>
                <a:cs typeface="Tahoma"/>
              </a:rPr>
              <a:t>can never finish listing all the required preconditions and  possible conditional outcomes of actions</a:t>
            </a:r>
            <a:endParaRPr sz="2050" dirty="0"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32</a:t>
            </a:fld>
            <a:endParaRPr spc="9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59410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65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80520"/>
            <a:ext cx="7937500" cy="55763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56000" indent="-457200">
              <a:lnSpc>
                <a:spcPct val="100000"/>
              </a:lnSpc>
              <a:spcBef>
                <a:spcPts val="114"/>
              </a:spcBef>
              <a:spcAft>
                <a:spcPts val="600"/>
              </a:spcAft>
            </a:pPr>
            <a:r>
              <a:rPr sz="2050" dirty="0">
                <a:solidFill>
                  <a:srgbClr val="0000B2"/>
                </a:solidFill>
                <a:cs typeface="Tahoma"/>
              </a:rPr>
              <a:t>Conformant </a:t>
            </a:r>
            <a:r>
              <a:rPr sz="2050" dirty="0">
                <a:solidFill>
                  <a:srgbClr val="231F20"/>
                </a:solidFill>
                <a:cs typeface="Tahoma"/>
              </a:rPr>
              <a:t>or </a:t>
            </a:r>
            <a:r>
              <a:rPr sz="2050" dirty="0" err="1">
                <a:solidFill>
                  <a:srgbClr val="0000B2"/>
                </a:solidFill>
                <a:cs typeface="Tahoma"/>
              </a:rPr>
              <a:t>sensorless</a:t>
            </a:r>
            <a:r>
              <a:rPr sz="2050" dirty="0">
                <a:solidFill>
                  <a:srgbClr val="0000B2"/>
                </a:solidFill>
                <a:cs typeface="Tahoma"/>
              </a:rPr>
              <a:t> planning</a:t>
            </a:r>
            <a:r>
              <a:rPr lang="en-GB" sz="2050" dirty="0">
                <a:solidFill>
                  <a:srgbClr val="0000B2"/>
                </a:solidFill>
                <a:cs typeface="Tahoma"/>
              </a:rPr>
              <a:t>: </a:t>
            </a:r>
            <a:r>
              <a:rPr sz="2050" dirty="0">
                <a:solidFill>
                  <a:srgbClr val="231F20"/>
                </a:solidFill>
                <a:cs typeface="Tahoma"/>
              </a:rPr>
              <a:t>Devise a plan that works regardless of state or outcome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, considering all eventualities </a:t>
            </a:r>
            <a:endParaRPr sz="2050" dirty="0">
              <a:cs typeface="Tahoma"/>
            </a:endParaRPr>
          </a:p>
          <a:p>
            <a:pPr marL="812800" lvl="1" indent="-342900"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sz="2050" i="1" dirty="0">
                <a:solidFill>
                  <a:srgbClr val="B20000"/>
                </a:solidFill>
                <a:cs typeface="Calibri"/>
              </a:rPr>
              <a:t>Such plans may not exist</a:t>
            </a:r>
            <a:endParaRPr sz="2050" dirty="0">
              <a:cs typeface="Calibri"/>
            </a:endParaRPr>
          </a:p>
          <a:p>
            <a:pPr marL="756000" indent="-457200">
              <a:lnSpc>
                <a:spcPct val="100000"/>
              </a:lnSpc>
              <a:spcBef>
                <a:spcPts val="1560"/>
              </a:spcBef>
              <a:spcAft>
                <a:spcPts val="600"/>
              </a:spcAft>
            </a:pPr>
            <a:r>
              <a:rPr sz="2050" dirty="0">
                <a:solidFill>
                  <a:srgbClr val="0000B2"/>
                </a:solidFill>
                <a:cs typeface="Tahoma"/>
              </a:rPr>
              <a:t>Conditional planning</a:t>
            </a:r>
            <a:r>
              <a:rPr lang="en-GB" sz="2050" dirty="0">
                <a:solidFill>
                  <a:srgbClr val="0000B2"/>
                </a:solidFill>
                <a:cs typeface="Tahoma"/>
              </a:rPr>
              <a:t>: </a:t>
            </a:r>
            <a:r>
              <a:rPr sz="2050" dirty="0">
                <a:solidFill>
                  <a:srgbClr val="231F20"/>
                </a:solidFill>
                <a:cs typeface="Tahoma"/>
              </a:rPr>
              <a:t>Plan to obtain information (</a:t>
            </a:r>
            <a:r>
              <a:rPr sz="2050" dirty="0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Century"/>
              </a:rPr>
              <a:t>observation actions</a:t>
            </a:r>
            <a:r>
              <a:rPr sz="2050" dirty="0">
                <a:solidFill>
                  <a:srgbClr val="231F20"/>
                </a:solidFill>
                <a:cs typeface="Tahoma"/>
              </a:rPr>
              <a:t>)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,</a:t>
            </a:r>
            <a:r>
              <a:rPr sz="2050" dirty="0">
                <a:solidFill>
                  <a:srgbClr val="231F20"/>
                </a:solidFill>
                <a:cs typeface="Tahoma"/>
              </a:rPr>
              <a:t>  Subplan for each contingency, e.g.,</a:t>
            </a:r>
            <a:endParaRPr sz="2050" dirty="0"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Check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Tire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1)</a:t>
            </a:r>
            <a:r>
              <a:rPr lang="en-GB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;</a:t>
            </a: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if 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Intact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Tire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1) </a:t>
            </a:r>
            <a:endParaRPr lang="en-GB" dirty="0">
              <a:solidFill>
                <a:srgbClr val="231F20"/>
              </a:solidFill>
              <a:latin typeface="Palatino Linotype" panose="02040502050505030304" pitchFamily="18" charset="0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GB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	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then 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Inflate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(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Tire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1) </a:t>
            </a:r>
            <a:endParaRPr lang="en-GB" dirty="0">
              <a:solidFill>
                <a:srgbClr val="231F20"/>
              </a:solidFill>
              <a:latin typeface="Palatino Linotype" panose="02040502050505030304" pitchFamily="18" charset="0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GB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	</a:t>
            </a:r>
            <a:r>
              <a:rPr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else </a:t>
            </a:r>
            <a:r>
              <a:rPr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CallAAA</a:t>
            </a:r>
            <a:r>
              <a:rPr lang="en-GB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…</a:t>
            </a:r>
            <a:endParaRPr dirty="0">
              <a:latin typeface="Palatino Linotype" panose="02040502050505030304" pitchFamily="18" charset="0"/>
              <a:cs typeface="Georgia"/>
            </a:endParaRPr>
          </a:p>
          <a:p>
            <a:pPr marL="8128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sz="2050" i="1" dirty="0">
                <a:solidFill>
                  <a:srgbClr val="B20000"/>
                </a:solidFill>
                <a:cs typeface="Calibri"/>
              </a:rPr>
              <a:t>Expensive because it plans for many unlikely cases</a:t>
            </a:r>
            <a:endParaRPr sz="2050" dirty="0">
              <a:cs typeface="Calibri"/>
            </a:endParaRPr>
          </a:p>
          <a:p>
            <a:pPr marL="756000" indent="-457200">
              <a:lnSpc>
                <a:spcPct val="100000"/>
              </a:lnSpc>
              <a:spcBef>
                <a:spcPts val="1560"/>
              </a:spcBef>
              <a:spcAft>
                <a:spcPts val="600"/>
              </a:spcAft>
            </a:pPr>
            <a:r>
              <a:rPr lang="en-GB" sz="2050" dirty="0">
                <a:solidFill>
                  <a:srgbClr val="0000B2"/>
                </a:solidFill>
                <a:cs typeface="Tahoma"/>
              </a:rPr>
              <a:t>Continuous planning</a:t>
            </a:r>
            <a:r>
              <a:rPr sz="2050" dirty="0">
                <a:solidFill>
                  <a:srgbClr val="0000B2"/>
                </a:solidFill>
                <a:cs typeface="Tahoma"/>
              </a:rPr>
              <a:t>/Replanning</a:t>
            </a:r>
            <a:r>
              <a:rPr lang="en-GB" sz="2050" dirty="0">
                <a:solidFill>
                  <a:srgbClr val="0000B2"/>
                </a:solidFill>
                <a:cs typeface="Tahoma"/>
              </a:rPr>
              <a:t>: </a:t>
            </a:r>
            <a:r>
              <a:rPr sz="2050" dirty="0">
                <a:solidFill>
                  <a:srgbClr val="231F20"/>
                </a:solidFill>
                <a:cs typeface="Tahoma"/>
              </a:rPr>
              <a:t>Assume normal states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 and</a:t>
            </a:r>
            <a:r>
              <a:rPr sz="2050" dirty="0">
                <a:solidFill>
                  <a:srgbClr val="231F20"/>
                </a:solidFill>
                <a:cs typeface="Tahoma"/>
              </a:rPr>
              <a:t> outcomes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, </a:t>
            </a:r>
            <a:r>
              <a:rPr sz="2050" dirty="0">
                <a:solidFill>
                  <a:srgbClr val="231F20"/>
                </a:solidFill>
                <a:cs typeface="Tahoma"/>
              </a:rPr>
              <a:t>Check 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the </a:t>
            </a:r>
            <a:r>
              <a:rPr sz="2050" dirty="0">
                <a:solidFill>
                  <a:srgbClr val="231F20"/>
                </a:solidFill>
                <a:cs typeface="Tahoma"/>
              </a:rPr>
              <a:t>progress </a:t>
            </a:r>
            <a:r>
              <a:rPr sz="2050" dirty="0">
                <a:cs typeface="Calibri"/>
              </a:rPr>
              <a:t>during execution</a:t>
            </a:r>
            <a:r>
              <a:rPr sz="2050" dirty="0">
                <a:cs typeface="Tahoma"/>
              </a:rPr>
              <a:t>, </a:t>
            </a:r>
            <a:r>
              <a:rPr sz="2050" dirty="0">
                <a:solidFill>
                  <a:srgbClr val="231F20"/>
                </a:solidFill>
                <a:cs typeface="Tahoma"/>
              </a:rPr>
              <a:t>replan if necessary</a:t>
            </a:r>
            <a:endParaRPr sz="2050" dirty="0">
              <a:cs typeface="Tahoma"/>
            </a:endParaRPr>
          </a:p>
          <a:p>
            <a:pPr marL="812800" lvl="1" indent="-342900"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sz="2050" i="1" dirty="0">
                <a:solidFill>
                  <a:srgbClr val="B20000"/>
                </a:solidFill>
                <a:cs typeface="Calibri"/>
              </a:rPr>
              <a:t>Unanticipated outcomes may lead to failure (e.g., no AAA card)</a:t>
            </a:r>
            <a:endParaRPr sz="2050" dirty="0">
              <a:cs typeface="Calibri"/>
            </a:endParaRPr>
          </a:p>
          <a:p>
            <a:pPr marL="812800" marR="1696085" lvl="1" indent="-342900">
              <a:lnSpc>
                <a:spcPct val="101299"/>
              </a:lnSpc>
              <a:spcBef>
                <a:spcPts val="1530"/>
              </a:spcBef>
              <a:buFont typeface="Cambria Math" panose="02040503050406030204" pitchFamily="18" charset="0"/>
              <a:buChar char="⇒"/>
            </a:pPr>
            <a:r>
              <a:rPr sz="2050" dirty="0">
                <a:solidFill>
                  <a:srgbClr val="231F20"/>
                </a:solidFill>
                <a:cs typeface="Tahoma"/>
              </a:rPr>
              <a:t>Really need a combination for likely/serious eventualities, as they m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ay</a:t>
            </a:r>
            <a:r>
              <a:rPr sz="2050" dirty="0">
                <a:solidFill>
                  <a:srgbClr val="231F20"/>
                </a:solidFill>
                <a:cs typeface="Tahoma"/>
              </a:rPr>
              <a:t> eventually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 happen</a:t>
            </a:r>
            <a:endParaRPr sz="2050" dirty="0"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105" dirty="0"/>
              <a:t>Conformant</a:t>
            </a:r>
            <a:r>
              <a:rPr spc="220" dirty="0"/>
              <a:t> </a:t>
            </a:r>
            <a:r>
              <a:rPr spc="5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42282"/>
            <a:ext cx="8470900" cy="91499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50" dirty="0">
                <a:solidFill>
                  <a:srgbClr val="231F20"/>
                </a:solidFill>
                <a:cs typeface="Tahoma"/>
              </a:rPr>
              <a:t>Search in space of </a:t>
            </a:r>
            <a:r>
              <a:rPr sz="2050" dirty="0">
                <a:solidFill>
                  <a:srgbClr val="0000B2"/>
                </a:solidFill>
                <a:latin typeface="Palatino Linotype" panose="02040502050505030304" pitchFamily="18" charset="0"/>
                <a:cs typeface="Tahoma"/>
              </a:rPr>
              <a:t>belief states </a:t>
            </a:r>
            <a:r>
              <a:rPr lang="en-GB" sz="2050" dirty="0">
                <a:cs typeface="Tahoma"/>
              </a:rPr>
              <a:t>instead</a:t>
            </a:r>
            <a:r>
              <a:rPr lang="en-GB" sz="2050" dirty="0">
                <a:solidFill>
                  <a:srgbClr val="0000B2"/>
                </a:solidFill>
                <a:cs typeface="Tahoma"/>
              </a:rPr>
              <a:t> of</a:t>
            </a:r>
            <a:r>
              <a:rPr lang="en-GB" sz="2050" dirty="0">
                <a:cs typeface="Tahoma"/>
              </a:rPr>
              <a:t> state space </a:t>
            </a:r>
            <a:r>
              <a:rPr sz="2050" dirty="0">
                <a:solidFill>
                  <a:srgbClr val="231F20"/>
                </a:solidFill>
                <a:cs typeface="Tahoma"/>
              </a:rPr>
              <a:t>(sets of </a:t>
            </a:r>
            <a:r>
              <a:rPr sz="2050" dirty="0">
                <a:cs typeface="Tahoma"/>
              </a:rPr>
              <a:t>possible states</a:t>
            </a:r>
            <a:r>
              <a:rPr sz="2050" dirty="0">
                <a:solidFill>
                  <a:srgbClr val="231F20"/>
                </a:solidFill>
                <a:cs typeface="Tahoma"/>
              </a:rPr>
              <a:t>)</a:t>
            </a:r>
            <a:endParaRPr sz="2050" dirty="0">
              <a:cs typeface="Tahoma"/>
            </a:endParaRPr>
          </a:p>
          <a:p>
            <a:pPr marL="1412240" algn="ctr">
              <a:lnSpc>
                <a:spcPct val="100000"/>
              </a:lnSpc>
              <a:spcBef>
                <a:spcPts val="215"/>
              </a:spcBef>
            </a:pPr>
            <a:r>
              <a:rPr sz="850" b="1" dirty="0">
                <a:cs typeface="Arial"/>
              </a:rPr>
              <a:t>L</a:t>
            </a:r>
            <a:endParaRPr sz="850" dirty="0"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  <a:p>
            <a:pPr marL="1400810" algn="ctr">
              <a:lnSpc>
                <a:spcPct val="100000"/>
              </a:lnSpc>
              <a:spcBef>
                <a:spcPts val="675"/>
              </a:spcBef>
            </a:pPr>
            <a:r>
              <a:rPr sz="850" b="1" spc="-10" dirty="0">
                <a:latin typeface="Arial"/>
                <a:cs typeface="Arial"/>
              </a:rPr>
              <a:t>R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8619" y="2504884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9573" y="2504884"/>
            <a:ext cx="1028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7629" y="3137046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5094" y="3923648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8369" y="3923648"/>
            <a:ext cx="1028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138" y="3856407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0661" y="3856407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2703" y="4665551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1615" y="4665551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6447" y="5095118"/>
            <a:ext cx="1028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9185" y="5413109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3068" y="5829381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6867" y="5829381"/>
            <a:ext cx="9715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0291" y="5095118"/>
            <a:ext cx="908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7643" y="5413109"/>
            <a:ext cx="1028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2102" y="1950013"/>
            <a:ext cx="5022862" cy="43737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967376" y="4093116"/>
            <a:ext cx="121285" cy="4673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850" b="1" spc="-5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33</a:t>
            </a:fld>
            <a:endParaRPr spc="95" dirty="0"/>
          </a:p>
        </p:txBody>
      </p:sp>
      <p:sp>
        <p:nvSpPr>
          <p:cNvPr id="21" name="object 21"/>
          <p:cNvSpPr txBox="1"/>
          <p:nvPr/>
        </p:nvSpPr>
        <p:spPr>
          <a:xfrm>
            <a:off x="4939893" y="5986788"/>
            <a:ext cx="10287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</a:pPr>
            <a:r>
              <a:rPr sz="850" b="1" spc="-5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34</a:t>
            </a:fld>
            <a:endParaRPr spc="9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95" dirty="0"/>
              <a:t>Con</a:t>
            </a:r>
            <a:r>
              <a:rPr lang="en-GB" spc="95" dirty="0"/>
              <a:t>formant</a:t>
            </a:r>
            <a:r>
              <a:rPr spc="235" dirty="0"/>
              <a:t> </a:t>
            </a:r>
            <a:r>
              <a:rPr spc="55" dirty="0"/>
              <a:t>planning</a:t>
            </a:r>
            <a:r>
              <a:rPr spc="240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794" y="1410810"/>
            <a:ext cx="7823757" cy="2002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ü"/>
            </a:pPr>
            <a:r>
              <a:rPr lang="en-GB" sz="2050" spc="-60" dirty="0">
                <a:solidFill>
                  <a:schemeClr val="tx2">
                    <a:lumMod val="75000"/>
                  </a:schemeClr>
                </a:solidFill>
                <a:cs typeface="Arial"/>
              </a:rPr>
              <a:t>Computationally may take too long – not suitable for real time planning due to the time constraints</a:t>
            </a:r>
          </a:p>
          <a:p>
            <a:pPr marL="4191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ü"/>
            </a:pPr>
            <a:r>
              <a:rPr lang="en-GB" sz="2050" dirty="0">
                <a:solidFill>
                  <a:schemeClr val="tx2">
                    <a:lumMod val="75000"/>
                  </a:schemeClr>
                </a:solidFill>
                <a:cs typeface="Calibri"/>
              </a:rPr>
              <a:t>Such plans may not exist – not suitable for complex tasks with narrow use</a:t>
            </a:r>
          </a:p>
          <a:p>
            <a:pPr marL="4191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ü"/>
            </a:pPr>
            <a:r>
              <a:rPr lang="en-GB" sz="2050" spc="-60" dirty="0">
                <a:solidFill>
                  <a:schemeClr val="tx2">
                    <a:lumMod val="75000"/>
                  </a:schemeClr>
                </a:solidFill>
                <a:cs typeface="Calibri"/>
              </a:rPr>
              <a:t>Too costly – not suitable for small budgets</a:t>
            </a:r>
            <a:endParaRPr lang="en-GB" sz="2050" spc="-60" dirty="0">
              <a:solidFill>
                <a:schemeClr val="tx2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543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95" dirty="0"/>
              <a:t>Conditional</a:t>
            </a:r>
            <a:r>
              <a:rPr spc="215" dirty="0"/>
              <a:t> </a:t>
            </a:r>
            <a:r>
              <a:rPr spc="5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7760252" cy="63466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7825" marR="5080" indent="-365760">
              <a:lnSpc>
                <a:spcPct val="101299"/>
              </a:lnSpc>
              <a:spcBef>
                <a:spcPts val="85"/>
              </a:spcBef>
            </a:pP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If the world is nondeterministic or partially observable then percepts usually </a:t>
            </a:r>
            <a:r>
              <a:rPr sz="2050" i="1" dirty="0">
                <a:solidFill>
                  <a:srgbClr val="B20000"/>
                </a:solidFill>
                <a:latin typeface="Calibri"/>
                <a:cs typeface="Calibri"/>
              </a:rPr>
              <a:t>provide information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lang="en-GB" sz="20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i.e., </a:t>
            </a:r>
            <a:r>
              <a:rPr sz="2050" i="1" dirty="0">
                <a:solidFill>
                  <a:srgbClr val="B20000"/>
                </a:solidFill>
                <a:latin typeface="Calibri"/>
                <a:cs typeface="Calibri"/>
              </a:rPr>
              <a:t>split up 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the belief state</a:t>
            </a:r>
            <a:endParaRPr sz="205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1958" y="2839144"/>
            <a:ext cx="7429931" cy="2218814"/>
            <a:chOff x="1183020" y="2751003"/>
            <a:chExt cx="7468870" cy="2306955"/>
          </a:xfrm>
        </p:grpSpPr>
        <p:sp>
          <p:nvSpPr>
            <p:cNvPr id="5" name="object 5"/>
            <p:cNvSpPr/>
            <p:nvPr/>
          </p:nvSpPr>
          <p:spPr>
            <a:xfrm>
              <a:off x="1203340" y="2873883"/>
              <a:ext cx="2463165" cy="2032000"/>
            </a:xfrm>
            <a:custGeom>
              <a:avLst/>
              <a:gdLst/>
              <a:ahLst/>
              <a:cxnLst/>
              <a:rect l="l" t="t" r="r" b="b"/>
              <a:pathLst>
                <a:path w="2463165" h="2032000">
                  <a:moveTo>
                    <a:pt x="336788" y="131318"/>
                  </a:moveTo>
                  <a:lnTo>
                    <a:pt x="295155" y="157744"/>
                  </a:lnTo>
                  <a:lnTo>
                    <a:pt x="254123" y="185396"/>
                  </a:lnTo>
                  <a:lnTo>
                    <a:pt x="214290" y="214457"/>
                  </a:lnTo>
                  <a:lnTo>
                    <a:pt x="176258" y="245110"/>
                  </a:lnTo>
                  <a:lnTo>
                    <a:pt x="140625" y="277536"/>
                  </a:lnTo>
                  <a:lnTo>
                    <a:pt x="107991" y="311919"/>
                  </a:lnTo>
                  <a:lnTo>
                    <a:pt x="78956" y="348441"/>
                  </a:lnTo>
                  <a:lnTo>
                    <a:pt x="54118" y="387286"/>
                  </a:lnTo>
                  <a:lnTo>
                    <a:pt x="31477" y="434557"/>
                  </a:lnTo>
                  <a:lnTo>
                    <a:pt x="14989" y="484204"/>
                  </a:lnTo>
                  <a:lnTo>
                    <a:pt x="4535" y="535330"/>
                  </a:lnTo>
                  <a:lnTo>
                    <a:pt x="0" y="587040"/>
                  </a:lnTo>
                  <a:lnTo>
                    <a:pt x="1265" y="638440"/>
                  </a:lnTo>
                  <a:lnTo>
                    <a:pt x="8214" y="688634"/>
                  </a:lnTo>
                  <a:lnTo>
                    <a:pt x="20731" y="736727"/>
                  </a:lnTo>
                  <a:lnTo>
                    <a:pt x="38629" y="781997"/>
                  </a:lnTo>
                  <a:lnTo>
                    <a:pt x="61432" y="824424"/>
                  </a:lnTo>
                  <a:lnTo>
                    <a:pt x="88596" y="864164"/>
                  </a:lnTo>
                  <a:lnTo>
                    <a:pt x="119575" y="901372"/>
                  </a:lnTo>
                  <a:lnTo>
                    <a:pt x="153824" y="936205"/>
                  </a:lnTo>
                  <a:lnTo>
                    <a:pt x="190800" y="968816"/>
                  </a:lnTo>
                  <a:lnTo>
                    <a:pt x="229956" y="999363"/>
                  </a:lnTo>
                  <a:lnTo>
                    <a:pt x="265651" y="1024590"/>
                  </a:lnTo>
                  <a:lnTo>
                    <a:pt x="302677" y="1048853"/>
                  </a:lnTo>
                  <a:lnTo>
                    <a:pt x="341110" y="1072647"/>
                  </a:lnTo>
                  <a:lnTo>
                    <a:pt x="381030" y="1096467"/>
                  </a:lnTo>
                  <a:lnTo>
                    <a:pt x="422516" y="1120808"/>
                  </a:lnTo>
                  <a:lnTo>
                    <a:pt x="465644" y="1146167"/>
                  </a:lnTo>
                  <a:lnTo>
                    <a:pt x="510495" y="1173037"/>
                  </a:lnTo>
                  <a:lnTo>
                    <a:pt x="557146" y="1201915"/>
                  </a:lnTo>
                  <a:lnTo>
                    <a:pt x="600038" y="1229575"/>
                  </a:lnTo>
                  <a:lnTo>
                    <a:pt x="643570" y="1258995"/>
                  </a:lnTo>
                  <a:lnTo>
                    <a:pt x="686900" y="1289953"/>
                  </a:lnTo>
                  <a:lnTo>
                    <a:pt x="729186" y="1322231"/>
                  </a:lnTo>
                  <a:lnTo>
                    <a:pt x="769584" y="1355608"/>
                  </a:lnTo>
                  <a:lnTo>
                    <a:pt x="807253" y="1389864"/>
                  </a:lnTo>
                  <a:lnTo>
                    <a:pt x="841351" y="1424781"/>
                  </a:lnTo>
                  <a:lnTo>
                    <a:pt x="871034" y="1460139"/>
                  </a:lnTo>
                  <a:lnTo>
                    <a:pt x="895461" y="1495717"/>
                  </a:lnTo>
                  <a:lnTo>
                    <a:pt x="921282" y="1548989"/>
                  </a:lnTo>
                  <a:lnTo>
                    <a:pt x="935851" y="1601398"/>
                  </a:lnTo>
                  <a:lnTo>
                    <a:pt x="941642" y="1652076"/>
                  </a:lnTo>
                  <a:lnTo>
                    <a:pt x="941127" y="1700157"/>
                  </a:lnTo>
                  <a:lnTo>
                    <a:pt x="936779" y="1744774"/>
                  </a:lnTo>
                  <a:lnTo>
                    <a:pt x="931072" y="1785061"/>
                  </a:lnTo>
                  <a:lnTo>
                    <a:pt x="924744" y="1836359"/>
                  </a:lnTo>
                  <a:lnTo>
                    <a:pt x="925508" y="1878268"/>
                  </a:lnTo>
                  <a:lnTo>
                    <a:pt x="966683" y="1943100"/>
                  </a:lnTo>
                  <a:lnTo>
                    <a:pt x="1003577" y="1964910"/>
                  </a:lnTo>
                  <a:lnTo>
                    <a:pt x="1050834" y="1984585"/>
                  </a:lnTo>
                  <a:lnTo>
                    <a:pt x="1105463" y="2001590"/>
                  </a:lnTo>
                  <a:lnTo>
                    <a:pt x="1164473" y="2015389"/>
                  </a:lnTo>
                  <a:lnTo>
                    <a:pt x="1224874" y="2025446"/>
                  </a:lnTo>
                  <a:lnTo>
                    <a:pt x="1267505" y="2029971"/>
                  </a:lnTo>
                  <a:lnTo>
                    <a:pt x="1310020" y="2031652"/>
                  </a:lnTo>
                  <a:lnTo>
                    <a:pt x="1353120" y="2029829"/>
                  </a:lnTo>
                  <a:lnTo>
                    <a:pt x="1397506" y="2023839"/>
                  </a:lnTo>
                  <a:lnTo>
                    <a:pt x="1443878" y="2013020"/>
                  </a:lnTo>
                  <a:lnTo>
                    <a:pt x="1492937" y="1996712"/>
                  </a:lnTo>
                  <a:lnTo>
                    <a:pt x="1545384" y="1974253"/>
                  </a:lnTo>
                  <a:lnTo>
                    <a:pt x="1588777" y="1952254"/>
                  </a:lnTo>
                  <a:lnTo>
                    <a:pt x="1633836" y="1926703"/>
                  </a:lnTo>
                  <a:lnTo>
                    <a:pt x="1679756" y="1898165"/>
                  </a:lnTo>
                  <a:lnTo>
                    <a:pt x="1725730" y="1867209"/>
                  </a:lnTo>
                  <a:lnTo>
                    <a:pt x="1770953" y="1834404"/>
                  </a:lnTo>
                  <a:lnTo>
                    <a:pt x="1814618" y="1800315"/>
                  </a:lnTo>
                  <a:lnTo>
                    <a:pt x="1855921" y="1765512"/>
                  </a:lnTo>
                  <a:lnTo>
                    <a:pt x="1894054" y="1730563"/>
                  </a:lnTo>
                  <a:lnTo>
                    <a:pt x="1928213" y="1696034"/>
                  </a:lnTo>
                  <a:lnTo>
                    <a:pt x="1965603" y="1652868"/>
                  </a:lnTo>
                  <a:lnTo>
                    <a:pt x="1997037" y="1610714"/>
                  </a:lnTo>
                  <a:lnTo>
                    <a:pt x="2024461" y="1568950"/>
                  </a:lnTo>
                  <a:lnTo>
                    <a:pt x="2049821" y="1526953"/>
                  </a:lnTo>
                  <a:lnTo>
                    <a:pt x="2075065" y="1484099"/>
                  </a:lnTo>
                  <a:lnTo>
                    <a:pt x="2102138" y="1439766"/>
                  </a:lnTo>
                  <a:lnTo>
                    <a:pt x="2132987" y="1393329"/>
                  </a:lnTo>
                  <a:lnTo>
                    <a:pt x="2160543" y="1355451"/>
                  </a:lnTo>
                  <a:lnTo>
                    <a:pt x="2190700" y="1316181"/>
                  </a:lnTo>
                  <a:lnTo>
                    <a:pt x="2222597" y="1275776"/>
                  </a:lnTo>
                  <a:lnTo>
                    <a:pt x="2255373" y="1234491"/>
                  </a:lnTo>
                  <a:lnTo>
                    <a:pt x="2288168" y="1192583"/>
                  </a:lnTo>
                  <a:lnTo>
                    <a:pt x="2320120" y="1150309"/>
                  </a:lnTo>
                  <a:lnTo>
                    <a:pt x="2350367" y="1107924"/>
                  </a:lnTo>
                  <a:lnTo>
                    <a:pt x="2378049" y="1065685"/>
                  </a:lnTo>
                  <a:lnTo>
                    <a:pt x="2402304" y="1023848"/>
                  </a:lnTo>
                  <a:lnTo>
                    <a:pt x="2427424" y="971015"/>
                  </a:lnTo>
                  <a:lnTo>
                    <a:pt x="2445731" y="919505"/>
                  </a:lnTo>
                  <a:lnTo>
                    <a:pt x="2457496" y="869552"/>
                  </a:lnTo>
                  <a:lnTo>
                    <a:pt x="2462993" y="821390"/>
                  </a:lnTo>
                  <a:lnTo>
                    <a:pt x="2462493" y="775252"/>
                  </a:lnTo>
                  <a:lnTo>
                    <a:pt x="2456269" y="731375"/>
                  </a:lnTo>
                  <a:lnTo>
                    <a:pt x="2444595" y="689991"/>
                  </a:lnTo>
                  <a:lnTo>
                    <a:pt x="2424480" y="645114"/>
                  </a:lnTo>
                  <a:lnTo>
                    <a:pt x="2397937" y="604009"/>
                  </a:lnTo>
                  <a:lnTo>
                    <a:pt x="2365582" y="566737"/>
                  </a:lnTo>
                  <a:lnTo>
                    <a:pt x="2328032" y="533360"/>
                  </a:lnTo>
                  <a:lnTo>
                    <a:pt x="2285906" y="503939"/>
                  </a:lnTo>
                  <a:lnTo>
                    <a:pt x="2239820" y="478536"/>
                  </a:lnTo>
                  <a:lnTo>
                    <a:pt x="2197602" y="459985"/>
                  </a:lnTo>
                  <a:lnTo>
                    <a:pt x="2153088" y="444314"/>
                  </a:lnTo>
                  <a:lnTo>
                    <a:pt x="2106432" y="431408"/>
                  </a:lnTo>
                  <a:lnTo>
                    <a:pt x="2057790" y="421148"/>
                  </a:lnTo>
                  <a:lnTo>
                    <a:pt x="2007318" y="413420"/>
                  </a:lnTo>
                  <a:lnTo>
                    <a:pt x="1955171" y="408107"/>
                  </a:lnTo>
                  <a:lnTo>
                    <a:pt x="1901505" y="405091"/>
                  </a:lnTo>
                  <a:lnTo>
                    <a:pt x="1846612" y="404038"/>
                  </a:lnTo>
                  <a:lnTo>
                    <a:pt x="1791332" y="403765"/>
                  </a:lnTo>
                  <a:lnTo>
                    <a:pt x="1736637" y="402869"/>
                  </a:lnTo>
                  <a:lnTo>
                    <a:pt x="1683499" y="399949"/>
                  </a:lnTo>
                  <a:lnTo>
                    <a:pt x="1632892" y="393603"/>
                  </a:lnTo>
                  <a:lnTo>
                    <a:pt x="1585789" y="382428"/>
                  </a:lnTo>
                  <a:lnTo>
                    <a:pt x="1543161" y="365023"/>
                  </a:lnTo>
                  <a:lnTo>
                    <a:pt x="1509930" y="343924"/>
                  </a:lnTo>
                  <a:lnTo>
                    <a:pt x="1479308" y="318078"/>
                  </a:lnTo>
                  <a:lnTo>
                    <a:pt x="1449728" y="288578"/>
                  </a:lnTo>
                  <a:lnTo>
                    <a:pt x="1419627" y="256522"/>
                  </a:lnTo>
                  <a:lnTo>
                    <a:pt x="1387439" y="223004"/>
                  </a:lnTo>
                  <a:lnTo>
                    <a:pt x="1351600" y="189121"/>
                  </a:lnTo>
                  <a:lnTo>
                    <a:pt x="1310544" y="155966"/>
                  </a:lnTo>
                  <a:lnTo>
                    <a:pt x="1262707" y="124637"/>
                  </a:lnTo>
                  <a:lnTo>
                    <a:pt x="1222975" y="103574"/>
                  </a:lnTo>
                  <a:lnTo>
                    <a:pt x="1179489" y="84157"/>
                  </a:lnTo>
                  <a:lnTo>
                    <a:pt x="1132914" y="66484"/>
                  </a:lnTo>
                  <a:lnTo>
                    <a:pt x="1083911" y="50658"/>
                  </a:lnTo>
                  <a:lnTo>
                    <a:pt x="1033142" y="36779"/>
                  </a:lnTo>
                  <a:lnTo>
                    <a:pt x="981270" y="24946"/>
                  </a:lnTo>
                  <a:lnTo>
                    <a:pt x="928956" y="15260"/>
                  </a:lnTo>
                  <a:lnTo>
                    <a:pt x="876863" y="7823"/>
                  </a:lnTo>
                  <a:lnTo>
                    <a:pt x="825654" y="2733"/>
                  </a:lnTo>
                  <a:lnTo>
                    <a:pt x="775989" y="92"/>
                  </a:lnTo>
                  <a:lnTo>
                    <a:pt x="728533" y="0"/>
                  </a:lnTo>
                  <a:lnTo>
                    <a:pt x="667696" y="4088"/>
                  </a:lnTo>
                  <a:lnTo>
                    <a:pt x="611607" y="12690"/>
                  </a:lnTo>
                  <a:lnTo>
                    <a:pt x="559587" y="25310"/>
                  </a:lnTo>
                  <a:lnTo>
                    <a:pt x="510958" y="41451"/>
                  </a:lnTo>
                  <a:lnTo>
                    <a:pt x="465042" y="60618"/>
                  </a:lnTo>
                  <a:lnTo>
                    <a:pt x="421160" y="82315"/>
                  </a:lnTo>
                  <a:lnTo>
                    <a:pt x="378635" y="106047"/>
                  </a:lnTo>
                  <a:lnTo>
                    <a:pt x="336788" y="131318"/>
                  </a:lnTo>
                </a:path>
              </a:pathLst>
            </a:custGeom>
            <a:ln w="400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545" y="3020783"/>
              <a:ext cx="293814" cy="2938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93545" y="3020783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5" h="294004">
                  <a:moveTo>
                    <a:pt x="293814" y="146900"/>
                  </a:moveTo>
                  <a:lnTo>
                    <a:pt x="286323" y="100470"/>
                  </a:lnTo>
                  <a:lnTo>
                    <a:pt x="265465" y="60144"/>
                  </a:lnTo>
                  <a:lnTo>
                    <a:pt x="233661" y="28344"/>
                  </a:lnTo>
                  <a:lnTo>
                    <a:pt x="193332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2" y="286312"/>
                  </a:lnTo>
                  <a:lnTo>
                    <a:pt x="233661" y="265457"/>
                  </a:lnTo>
                  <a:lnTo>
                    <a:pt x="265465" y="233657"/>
                  </a:lnTo>
                  <a:lnTo>
                    <a:pt x="286323" y="193331"/>
                  </a:lnTo>
                  <a:lnTo>
                    <a:pt x="293814" y="146900"/>
                  </a:lnTo>
                  <a:close/>
                </a:path>
              </a:pathLst>
            </a:custGeom>
            <a:ln w="400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1919" y="4035729"/>
              <a:ext cx="293801" cy="2938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61919" y="4035729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5" h="294004">
                  <a:moveTo>
                    <a:pt x="293801" y="146900"/>
                  </a:moveTo>
                  <a:lnTo>
                    <a:pt x="286312" y="100475"/>
                  </a:lnTo>
                  <a:lnTo>
                    <a:pt x="265457" y="60150"/>
                  </a:lnTo>
                  <a:lnTo>
                    <a:pt x="233657" y="28348"/>
                  </a:lnTo>
                  <a:lnTo>
                    <a:pt x="193331" y="7490"/>
                  </a:lnTo>
                  <a:lnTo>
                    <a:pt x="146900" y="0"/>
                  </a:lnTo>
                  <a:lnTo>
                    <a:pt x="100470" y="7490"/>
                  </a:lnTo>
                  <a:lnTo>
                    <a:pt x="60144" y="28348"/>
                  </a:lnTo>
                  <a:lnTo>
                    <a:pt x="28344" y="60150"/>
                  </a:lnTo>
                  <a:lnTo>
                    <a:pt x="7489" y="100475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1727" y="3381349"/>
              <a:ext cx="293801" cy="2938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41727" y="3381349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5" h="294004">
                  <a:moveTo>
                    <a:pt x="293801" y="146913"/>
                  </a:moveTo>
                  <a:lnTo>
                    <a:pt x="286312" y="100481"/>
                  </a:lnTo>
                  <a:lnTo>
                    <a:pt x="265457" y="60152"/>
                  </a:lnTo>
                  <a:lnTo>
                    <a:pt x="233657" y="28348"/>
                  </a:lnTo>
                  <a:lnTo>
                    <a:pt x="193331" y="7490"/>
                  </a:lnTo>
                  <a:lnTo>
                    <a:pt x="146900" y="0"/>
                  </a:lnTo>
                  <a:lnTo>
                    <a:pt x="100470" y="7490"/>
                  </a:lnTo>
                  <a:lnTo>
                    <a:pt x="60144" y="28348"/>
                  </a:lnTo>
                  <a:lnTo>
                    <a:pt x="28344" y="60152"/>
                  </a:lnTo>
                  <a:lnTo>
                    <a:pt x="7489" y="100481"/>
                  </a:lnTo>
                  <a:lnTo>
                    <a:pt x="0" y="146913"/>
                  </a:lnTo>
                  <a:lnTo>
                    <a:pt x="7489" y="193342"/>
                  </a:lnTo>
                  <a:lnTo>
                    <a:pt x="28344" y="233665"/>
                  </a:lnTo>
                  <a:lnTo>
                    <a:pt x="60144" y="265461"/>
                  </a:lnTo>
                  <a:lnTo>
                    <a:pt x="100470" y="286313"/>
                  </a:lnTo>
                  <a:lnTo>
                    <a:pt x="146900" y="293801"/>
                  </a:lnTo>
                  <a:lnTo>
                    <a:pt x="193331" y="286313"/>
                  </a:lnTo>
                  <a:lnTo>
                    <a:pt x="233657" y="265461"/>
                  </a:lnTo>
                  <a:lnTo>
                    <a:pt x="265457" y="233665"/>
                  </a:lnTo>
                  <a:lnTo>
                    <a:pt x="286312" y="193342"/>
                  </a:lnTo>
                  <a:lnTo>
                    <a:pt x="293801" y="146913"/>
                  </a:lnTo>
                  <a:close/>
                </a:path>
              </a:pathLst>
            </a:custGeom>
            <a:ln w="400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7222" y="3581666"/>
              <a:ext cx="293801" cy="2938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07222" y="3581666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5" h="294004">
                  <a:moveTo>
                    <a:pt x="293801" y="146913"/>
                  </a:moveTo>
                  <a:lnTo>
                    <a:pt x="286312" y="100481"/>
                  </a:lnTo>
                  <a:lnTo>
                    <a:pt x="265457" y="60152"/>
                  </a:lnTo>
                  <a:lnTo>
                    <a:pt x="233657" y="28348"/>
                  </a:lnTo>
                  <a:lnTo>
                    <a:pt x="193331" y="7490"/>
                  </a:lnTo>
                  <a:lnTo>
                    <a:pt x="146900" y="0"/>
                  </a:lnTo>
                  <a:lnTo>
                    <a:pt x="100470" y="7490"/>
                  </a:lnTo>
                  <a:lnTo>
                    <a:pt x="60144" y="28348"/>
                  </a:lnTo>
                  <a:lnTo>
                    <a:pt x="28344" y="60152"/>
                  </a:lnTo>
                  <a:lnTo>
                    <a:pt x="7489" y="100481"/>
                  </a:lnTo>
                  <a:lnTo>
                    <a:pt x="0" y="146913"/>
                  </a:lnTo>
                  <a:lnTo>
                    <a:pt x="7489" y="193344"/>
                  </a:lnTo>
                  <a:lnTo>
                    <a:pt x="28344" y="233669"/>
                  </a:lnTo>
                  <a:lnTo>
                    <a:pt x="60144" y="265470"/>
                  </a:lnTo>
                  <a:lnTo>
                    <a:pt x="100470" y="286325"/>
                  </a:lnTo>
                  <a:lnTo>
                    <a:pt x="146900" y="293814"/>
                  </a:lnTo>
                  <a:lnTo>
                    <a:pt x="193331" y="286325"/>
                  </a:lnTo>
                  <a:lnTo>
                    <a:pt x="233657" y="265470"/>
                  </a:lnTo>
                  <a:lnTo>
                    <a:pt x="265457" y="233669"/>
                  </a:lnTo>
                  <a:lnTo>
                    <a:pt x="286312" y="193344"/>
                  </a:lnTo>
                  <a:lnTo>
                    <a:pt x="293801" y="146913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7743" y="2847174"/>
              <a:ext cx="2463165" cy="2032000"/>
            </a:xfrm>
            <a:custGeom>
              <a:avLst/>
              <a:gdLst/>
              <a:ahLst/>
              <a:cxnLst/>
              <a:rect l="l" t="t" r="r" b="b"/>
              <a:pathLst>
                <a:path w="2463165" h="2032000">
                  <a:moveTo>
                    <a:pt x="336794" y="131318"/>
                  </a:moveTo>
                  <a:lnTo>
                    <a:pt x="295160" y="157744"/>
                  </a:lnTo>
                  <a:lnTo>
                    <a:pt x="254126" y="185396"/>
                  </a:lnTo>
                  <a:lnTo>
                    <a:pt x="214292" y="214457"/>
                  </a:lnTo>
                  <a:lnTo>
                    <a:pt x="176258" y="245110"/>
                  </a:lnTo>
                  <a:lnTo>
                    <a:pt x="140623" y="277536"/>
                  </a:lnTo>
                  <a:lnTo>
                    <a:pt x="107988" y="311919"/>
                  </a:lnTo>
                  <a:lnTo>
                    <a:pt x="78953" y="348441"/>
                  </a:lnTo>
                  <a:lnTo>
                    <a:pt x="54117" y="387286"/>
                  </a:lnTo>
                  <a:lnTo>
                    <a:pt x="31476" y="434557"/>
                  </a:lnTo>
                  <a:lnTo>
                    <a:pt x="14988" y="484204"/>
                  </a:lnTo>
                  <a:lnTo>
                    <a:pt x="4534" y="535330"/>
                  </a:lnTo>
                  <a:lnTo>
                    <a:pt x="0" y="587040"/>
                  </a:lnTo>
                  <a:lnTo>
                    <a:pt x="1267" y="638440"/>
                  </a:lnTo>
                  <a:lnTo>
                    <a:pt x="8220" y="688634"/>
                  </a:lnTo>
                  <a:lnTo>
                    <a:pt x="20741" y="736727"/>
                  </a:lnTo>
                  <a:lnTo>
                    <a:pt x="38446" y="782113"/>
                  </a:lnTo>
                  <a:lnTo>
                    <a:pt x="59928" y="825358"/>
                  </a:lnTo>
                  <a:lnTo>
                    <a:pt x="83515" y="867318"/>
                  </a:lnTo>
                  <a:lnTo>
                    <a:pt x="107532" y="908849"/>
                  </a:lnTo>
                  <a:lnTo>
                    <a:pt x="130302" y="950807"/>
                  </a:lnTo>
                  <a:lnTo>
                    <a:pt x="150152" y="994049"/>
                  </a:lnTo>
                  <a:lnTo>
                    <a:pt x="165407" y="1039431"/>
                  </a:lnTo>
                  <a:lnTo>
                    <a:pt x="174031" y="1081466"/>
                  </a:lnTo>
                  <a:lnTo>
                    <a:pt x="178900" y="1125716"/>
                  </a:lnTo>
                  <a:lnTo>
                    <a:pt x="181056" y="1172106"/>
                  </a:lnTo>
                  <a:lnTo>
                    <a:pt x="181544" y="1220555"/>
                  </a:lnTo>
                  <a:lnTo>
                    <a:pt x="181406" y="1270987"/>
                  </a:lnTo>
                  <a:lnTo>
                    <a:pt x="181686" y="1323324"/>
                  </a:lnTo>
                  <a:lnTo>
                    <a:pt x="183426" y="1377486"/>
                  </a:lnTo>
                  <a:lnTo>
                    <a:pt x="187670" y="1433398"/>
                  </a:lnTo>
                  <a:lnTo>
                    <a:pt x="194318" y="1484341"/>
                  </a:lnTo>
                  <a:lnTo>
                    <a:pt x="204079" y="1535615"/>
                  </a:lnTo>
                  <a:lnTo>
                    <a:pt x="217266" y="1586230"/>
                  </a:lnTo>
                  <a:lnTo>
                    <a:pt x="234190" y="1635197"/>
                  </a:lnTo>
                  <a:lnTo>
                    <a:pt x="255162" y="1681526"/>
                  </a:lnTo>
                  <a:lnTo>
                    <a:pt x="280494" y="1724227"/>
                  </a:lnTo>
                  <a:lnTo>
                    <a:pt x="310498" y="1762311"/>
                  </a:lnTo>
                  <a:lnTo>
                    <a:pt x="345484" y="1794789"/>
                  </a:lnTo>
                  <a:lnTo>
                    <a:pt x="385765" y="1820672"/>
                  </a:lnTo>
                  <a:lnTo>
                    <a:pt x="431352" y="1839334"/>
                  </a:lnTo>
                  <a:lnTo>
                    <a:pt x="481060" y="1851584"/>
                  </a:lnTo>
                  <a:lnTo>
                    <a:pt x="533406" y="1858595"/>
                  </a:lnTo>
                  <a:lnTo>
                    <a:pt x="586906" y="1861539"/>
                  </a:lnTo>
                  <a:lnTo>
                    <a:pt x="640076" y="1861589"/>
                  </a:lnTo>
                  <a:lnTo>
                    <a:pt x="691433" y="1859917"/>
                  </a:lnTo>
                  <a:lnTo>
                    <a:pt x="739493" y="1857696"/>
                  </a:lnTo>
                  <a:lnTo>
                    <a:pt x="782772" y="1856098"/>
                  </a:lnTo>
                  <a:lnTo>
                    <a:pt x="819787" y="1856295"/>
                  </a:lnTo>
                  <a:lnTo>
                    <a:pt x="877793" y="1866411"/>
                  </a:lnTo>
                  <a:lnTo>
                    <a:pt x="911597" y="1887172"/>
                  </a:lnTo>
                  <a:lnTo>
                    <a:pt x="936222" y="1914195"/>
                  </a:lnTo>
                  <a:lnTo>
                    <a:pt x="966688" y="1943100"/>
                  </a:lnTo>
                  <a:lnTo>
                    <a:pt x="1003583" y="1964910"/>
                  </a:lnTo>
                  <a:lnTo>
                    <a:pt x="1050840" y="1984585"/>
                  </a:lnTo>
                  <a:lnTo>
                    <a:pt x="1105469" y="2001590"/>
                  </a:lnTo>
                  <a:lnTo>
                    <a:pt x="1164479" y="2015389"/>
                  </a:lnTo>
                  <a:lnTo>
                    <a:pt x="1224879" y="2025446"/>
                  </a:lnTo>
                  <a:lnTo>
                    <a:pt x="1267510" y="2029971"/>
                  </a:lnTo>
                  <a:lnTo>
                    <a:pt x="1310025" y="2031652"/>
                  </a:lnTo>
                  <a:lnTo>
                    <a:pt x="1353126" y="2029829"/>
                  </a:lnTo>
                  <a:lnTo>
                    <a:pt x="1397511" y="2023839"/>
                  </a:lnTo>
                  <a:lnTo>
                    <a:pt x="1443883" y="2013020"/>
                  </a:lnTo>
                  <a:lnTo>
                    <a:pt x="1492942" y="1996712"/>
                  </a:lnTo>
                  <a:lnTo>
                    <a:pt x="1545389" y="1974253"/>
                  </a:lnTo>
                  <a:lnTo>
                    <a:pt x="1588782" y="1952254"/>
                  </a:lnTo>
                  <a:lnTo>
                    <a:pt x="1633841" y="1926703"/>
                  </a:lnTo>
                  <a:lnTo>
                    <a:pt x="1679761" y="1898165"/>
                  </a:lnTo>
                  <a:lnTo>
                    <a:pt x="1725735" y="1867209"/>
                  </a:lnTo>
                  <a:lnTo>
                    <a:pt x="1770958" y="1834404"/>
                  </a:lnTo>
                  <a:lnTo>
                    <a:pt x="1814624" y="1800315"/>
                  </a:lnTo>
                  <a:lnTo>
                    <a:pt x="1855926" y="1765512"/>
                  </a:lnTo>
                  <a:lnTo>
                    <a:pt x="1894059" y="1730563"/>
                  </a:lnTo>
                  <a:lnTo>
                    <a:pt x="1928218" y="1696034"/>
                  </a:lnTo>
                  <a:lnTo>
                    <a:pt x="1965608" y="1652868"/>
                  </a:lnTo>
                  <a:lnTo>
                    <a:pt x="1997042" y="1610714"/>
                  </a:lnTo>
                  <a:lnTo>
                    <a:pt x="2024466" y="1568950"/>
                  </a:lnTo>
                  <a:lnTo>
                    <a:pt x="2049826" y="1526953"/>
                  </a:lnTo>
                  <a:lnTo>
                    <a:pt x="2075070" y="1484099"/>
                  </a:lnTo>
                  <a:lnTo>
                    <a:pt x="2102143" y="1439766"/>
                  </a:lnTo>
                  <a:lnTo>
                    <a:pt x="2132993" y="1393329"/>
                  </a:lnTo>
                  <a:lnTo>
                    <a:pt x="2160548" y="1355451"/>
                  </a:lnTo>
                  <a:lnTo>
                    <a:pt x="2190703" y="1316181"/>
                  </a:lnTo>
                  <a:lnTo>
                    <a:pt x="2222599" y="1275776"/>
                  </a:lnTo>
                  <a:lnTo>
                    <a:pt x="2255375" y="1234491"/>
                  </a:lnTo>
                  <a:lnTo>
                    <a:pt x="2288168" y="1192583"/>
                  </a:lnTo>
                  <a:lnTo>
                    <a:pt x="2320119" y="1150309"/>
                  </a:lnTo>
                  <a:lnTo>
                    <a:pt x="2350367" y="1107924"/>
                  </a:lnTo>
                  <a:lnTo>
                    <a:pt x="2378051" y="1065685"/>
                  </a:lnTo>
                  <a:lnTo>
                    <a:pt x="2402309" y="1023848"/>
                  </a:lnTo>
                  <a:lnTo>
                    <a:pt x="2427430" y="971015"/>
                  </a:lnTo>
                  <a:lnTo>
                    <a:pt x="2445736" y="919505"/>
                  </a:lnTo>
                  <a:lnTo>
                    <a:pt x="2457502" y="869552"/>
                  </a:lnTo>
                  <a:lnTo>
                    <a:pt x="2462998" y="821390"/>
                  </a:lnTo>
                  <a:lnTo>
                    <a:pt x="2462498" y="775252"/>
                  </a:lnTo>
                  <a:lnTo>
                    <a:pt x="2456275" y="731375"/>
                  </a:lnTo>
                  <a:lnTo>
                    <a:pt x="2444600" y="689991"/>
                  </a:lnTo>
                  <a:lnTo>
                    <a:pt x="2424485" y="645114"/>
                  </a:lnTo>
                  <a:lnTo>
                    <a:pt x="2397939" y="604009"/>
                  </a:lnTo>
                  <a:lnTo>
                    <a:pt x="2365582" y="566737"/>
                  </a:lnTo>
                  <a:lnTo>
                    <a:pt x="2328032" y="533360"/>
                  </a:lnTo>
                  <a:lnTo>
                    <a:pt x="2285907" y="503939"/>
                  </a:lnTo>
                  <a:lnTo>
                    <a:pt x="2239825" y="478536"/>
                  </a:lnTo>
                  <a:lnTo>
                    <a:pt x="2197608" y="459985"/>
                  </a:lnTo>
                  <a:lnTo>
                    <a:pt x="2153093" y="444314"/>
                  </a:lnTo>
                  <a:lnTo>
                    <a:pt x="2106437" y="431408"/>
                  </a:lnTo>
                  <a:lnTo>
                    <a:pt x="2057795" y="421148"/>
                  </a:lnTo>
                  <a:lnTo>
                    <a:pt x="2007323" y="413420"/>
                  </a:lnTo>
                  <a:lnTo>
                    <a:pt x="1955176" y="408107"/>
                  </a:lnTo>
                  <a:lnTo>
                    <a:pt x="1901510" y="405091"/>
                  </a:lnTo>
                  <a:lnTo>
                    <a:pt x="1846617" y="404038"/>
                  </a:lnTo>
                  <a:lnTo>
                    <a:pt x="1791335" y="403765"/>
                  </a:lnTo>
                  <a:lnTo>
                    <a:pt x="1736638" y="402869"/>
                  </a:lnTo>
                  <a:lnTo>
                    <a:pt x="1683499" y="399949"/>
                  </a:lnTo>
                  <a:lnTo>
                    <a:pt x="1632892" y="393603"/>
                  </a:lnTo>
                  <a:lnTo>
                    <a:pt x="1585790" y="382428"/>
                  </a:lnTo>
                  <a:lnTo>
                    <a:pt x="1543167" y="365023"/>
                  </a:lnTo>
                  <a:lnTo>
                    <a:pt x="1509936" y="343921"/>
                  </a:lnTo>
                  <a:lnTo>
                    <a:pt x="1479313" y="318072"/>
                  </a:lnTo>
                  <a:lnTo>
                    <a:pt x="1449733" y="288573"/>
                  </a:lnTo>
                  <a:lnTo>
                    <a:pt x="1419632" y="256517"/>
                  </a:lnTo>
                  <a:lnTo>
                    <a:pt x="1387444" y="223001"/>
                  </a:lnTo>
                  <a:lnTo>
                    <a:pt x="1351605" y="189119"/>
                  </a:lnTo>
                  <a:lnTo>
                    <a:pt x="1310550" y="155966"/>
                  </a:lnTo>
                  <a:lnTo>
                    <a:pt x="1262713" y="124637"/>
                  </a:lnTo>
                  <a:lnTo>
                    <a:pt x="1222980" y="103574"/>
                  </a:lnTo>
                  <a:lnTo>
                    <a:pt x="1179495" y="84157"/>
                  </a:lnTo>
                  <a:lnTo>
                    <a:pt x="1132919" y="66484"/>
                  </a:lnTo>
                  <a:lnTo>
                    <a:pt x="1083916" y="50658"/>
                  </a:lnTo>
                  <a:lnTo>
                    <a:pt x="1033146" y="36779"/>
                  </a:lnTo>
                  <a:lnTo>
                    <a:pt x="981273" y="24946"/>
                  </a:lnTo>
                  <a:lnTo>
                    <a:pt x="928958" y="15260"/>
                  </a:lnTo>
                  <a:lnTo>
                    <a:pt x="876864" y="7823"/>
                  </a:lnTo>
                  <a:lnTo>
                    <a:pt x="825652" y="2733"/>
                  </a:lnTo>
                  <a:lnTo>
                    <a:pt x="775985" y="92"/>
                  </a:lnTo>
                  <a:lnTo>
                    <a:pt x="728525" y="0"/>
                  </a:lnTo>
                  <a:lnTo>
                    <a:pt x="667693" y="4088"/>
                  </a:lnTo>
                  <a:lnTo>
                    <a:pt x="611607" y="12690"/>
                  </a:lnTo>
                  <a:lnTo>
                    <a:pt x="559589" y="25310"/>
                  </a:lnTo>
                  <a:lnTo>
                    <a:pt x="510961" y="41451"/>
                  </a:lnTo>
                  <a:lnTo>
                    <a:pt x="465046" y="60618"/>
                  </a:lnTo>
                  <a:lnTo>
                    <a:pt x="421165" y="82315"/>
                  </a:lnTo>
                  <a:lnTo>
                    <a:pt x="378640" y="106047"/>
                  </a:lnTo>
                  <a:lnTo>
                    <a:pt x="336794" y="131318"/>
                  </a:lnTo>
                </a:path>
              </a:pathLst>
            </a:custGeom>
            <a:ln w="400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606" y="3007423"/>
              <a:ext cx="293801" cy="2938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4606" y="3007423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0"/>
                  </a:lnTo>
                  <a:lnTo>
                    <a:pt x="265457" y="60144"/>
                  </a:lnTo>
                  <a:lnTo>
                    <a:pt x="233657" y="28344"/>
                  </a:lnTo>
                  <a:lnTo>
                    <a:pt x="193331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9869" y="3942245"/>
              <a:ext cx="293801" cy="2938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59869" y="3942245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5"/>
                  </a:lnTo>
                  <a:lnTo>
                    <a:pt x="265457" y="60150"/>
                  </a:lnTo>
                  <a:lnTo>
                    <a:pt x="233657" y="28348"/>
                  </a:lnTo>
                  <a:lnTo>
                    <a:pt x="193331" y="7490"/>
                  </a:lnTo>
                  <a:lnTo>
                    <a:pt x="146900" y="0"/>
                  </a:lnTo>
                  <a:lnTo>
                    <a:pt x="100470" y="7490"/>
                  </a:lnTo>
                  <a:lnTo>
                    <a:pt x="60144" y="28348"/>
                  </a:lnTo>
                  <a:lnTo>
                    <a:pt x="28344" y="60150"/>
                  </a:lnTo>
                  <a:lnTo>
                    <a:pt x="7489" y="100475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2775" y="3368001"/>
              <a:ext cx="293801" cy="2938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92775" y="3368001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0"/>
                  </a:lnTo>
                  <a:lnTo>
                    <a:pt x="265457" y="60144"/>
                  </a:lnTo>
                  <a:lnTo>
                    <a:pt x="233657" y="28344"/>
                  </a:lnTo>
                  <a:lnTo>
                    <a:pt x="193331" y="7489"/>
                  </a:lnTo>
                  <a:lnTo>
                    <a:pt x="146900" y="0"/>
                  </a:lnTo>
                  <a:lnTo>
                    <a:pt x="100475" y="7489"/>
                  </a:lnTo>
                  <a:lnTo>
                    <a:pt x="60150" y="28344"/>
                  </a:lnTo>
                  <a:lnTo>
                    <a:pt x="28348" y="60144"/>
                  </a:lnTo>
                  <a:lnTo>
                    <a:pt x="7490" y="100470"/>
                  </a:lnTo>
                  <a:lnTo>
                    <a:pt x="0" y="146900"/>
                  </a:lnTo>
                  <a:lnTo>
                    <a:pt x="7490" y="193331"/>
                  </a:lnTo>
                  <a:lnTo>
                    <a:pt x="28348" y="233657"/>
                  </a:lnTo>
                  <a:lnTo>
                    <a:pt x="60150" y="265457"/>
                  </a:lnTo>
                  <a:lnTo>
                    <a:pt x="100475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8271" y="3568319"/>
              <a:ext cx="293814" cy="2938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58271" y="3568319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14" y="146900"/>
                  </a:moveTo>
                  <a:lnTo>
                    <a:pt x="286323" y="100470"/>
                  </a:lnTo>
                  <a:lnTo>
                    <a:pt x="265465" y="60144"/>
                  </a:lnTo>
                  <a:lnTo>
                    <a:pt x="233661" y="28344"/>
                  </a:lnTo>
                  <a:lnTo>
                    <a:pt x="193332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2" y="286312"/>
                  </a:lnTo>
                  <a:lnTo>
                    <a:pt x="233661" y="265457"/>
                  </a:lnTo>
                  <a:lnTo>
                    <a:pt x="265465" y="233657"/>
                  </a:lnTo>
                  <a:lnTo>
                    <a:pt x="286323" y="193331"/>
                  </a:lnTo>
                  <a:lnTo>
                    <a:pt x="293814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4606" y="4075798"/>
              <a:ext cx="293801" cy="2938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44606" y="4075798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0"/>
                  </a:lnTo>
                  <a:lnTo>
                    <a:pt x="265457" y="60144"/>
                  </a:lnTo>
                  <a:lnTo>
                    <a:pt x="233657" y="28344"/>
                  </a:lnTo>
                  <a:lnTo>
                    <a:pt x="193331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5626" y="4316183"/>
              <a:ext cx="293801" cy="29380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85626" y="4316183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0"/>
                  </a:lnTo>
                  <a:lnTo>
                    <a:pt x="265457" y="60144"/>
                  </a:lnTo>
                  <a:lnTo>
                    <a:pt x="233657" y="28344"/>
                  </a:lnTo>
                  <a:lnTo>
                    <a:pt x="193331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7291" y="2771323"/>
              <a:ext cx="3659504" cy="1795145"/>
            </a:xfrm>
            <a:custGeom>
              <a:avLst/>
              <a:gdLst/>
              <a:ahLst/>
              <a:cxnLst/>
              <a:rect l="l" t="t" r="r" b="b"/>
              <a:pathLst>
                <a:path w="3659504" h="1795145">
                  <a:moveTo>
                    <a:pt x="0" y="276168"/>
                  </a:moveTo>
                  <a:lnTo>
                    <a:pt x="2017" y="275473"/>
                  </a:lnTo>
                  <a:lnTo>
                    <a:pt x="16136" y="270604"/>
                  </a:lnTo>
                  <a:lnTo>
                    <a:pt x="54462" y="257389"/>
                  </a:lnTo>
                  <a:lnTo>
                    <a:pt x="129095" y="231655"/>
                  </a:lnTo>
                  <a:lnTo>
                    <a:pt x="203618" y="206079"/>
                  </a:lnTo>
                  <a:lnTo>
                    <a:pt x="247479" y="191243"/>
                  </a:lnTo>
                  <a:lnTo>
                    <a:pt x="294957" y="175433"/>
                  </a:lnTo>
                  <a:lnTo>
                    <a:pt x="345465" y="158943"/>
                  </a:lnTo>
                  <a:lnTo>
                    <a:pt x="398414" y="142066"/>
                  </a:lnTo>
                  <a:lnTo>
                    <a:pt x="453219" y="125097"/>
                  </a:lnTo>
                  <a:lnTo>
                    <a:pt x="509291" y="108328"/>
                  </a:lnTo>
                  <a:lnTo>
                    <a:pt x="566042" y="92055"/>
                  </a:lnTo>
                  <a:lnTo>
                    <a:pt x="622887" y="76571"/>
                  </a:lnTo>
                  <a:lnTo>
                    <a:pt x="679237" y="62169"/>
                  </a:lnTo>
                  <a:lnTo>
                    <a:pt x="734504" y="49143"/>
                  </a:lnTo>
                  <a:lnTo>
                    <a:pt x="788248" y="37726"/>
                  </a:lnTo>
                  <a:lnTo>
                    <a:pt x="840608" y="27924"/>
                  </a:lnTo>
                  <a:lnTo>
                    <a:pt x="891870" y="19684"/>
                  </a:lnTo>
                  <a:lnTo>
                    <a:pt x="942321" y="12951"/>
                  </a:lnTo>
                  <a:lnTo>
                    <a:pt x="992247" y="7671"/>
                  </a:lnTo>
                  <a:lnTo>
                    <a:pt x="1041933" y="3790"/>
                  </a:lnTo>
                  <a:lnTo>
                    <a:pt x="1091666" y="1254"/>
                  </a:lnTo>
                  <a:lnTo>
                    <a:pt x="1141731" y="8"/>
                  </a:lnTo>
                  <a:lnTo>
                    <a:pt x="1192415" y="0"/>
                  </a:lnTo>
                  <a:lnTo>
                    <a:pt x="1244003" y="1173"/>
                  </a:lnTo>
                  <a:lnTo>
                    <a:pt x="1296782" y="3476"/>
                  </a:lnTo>
                  <a:lnTo>
                    <a:pt x="1351038" y="6852"/>
                  </a:lnTo>
                  <a:lnTo>
                    <a:pt x="1402589" y="10874"/>
                  </a:lnTo>
                  <a:lnTo>
                    <a:pt x="1455330" y="15729"/>
                  </a:lnTo>
                  <a:lnTo>
                    <a:pt x="1508953" y="21381"/>
                  </a:lnTo>
                  <a:lnTo>
                    <a:pt x="1563147" y="27793"/>
                  </a:lnTo>
                  <a:lnTo>
                    <a:pt x="1617602" y="34929"/>
                  </a:lnTo>
                  <a:lnTo>
                    <a:pt x="1672008" y="42752"/>
                  </a:lnTo>
                  <a:lnTo>
                    <a:pt x="1726055" y="51225"/>
                  </a:lnTo>
                  <a:lnTo>
                    <a:pt x="1779434" y="60313"/>
                  </a:lnTo>
                  <a:lnTo>
                    <a:pt x="1831834" y="69978"/>
                  </a:lnTo>
                  <a:lnTo>
                    <a:pt x="1882945" y="80184"/>
                  </a:lnTo>
                  <a:lnTo>
                    <a:pt x="1932457" y="90895"/>
                  </a:lnTo>
                  <a:lnTo>
                    <a:pt x="1980061" y="102074"/>
                  </a:lnTo>
                  <a:lnTo>
                    <a:pt x="2025446" y="113685"/>
                  </a:lnTo>
                  <a:lnTo>
                    <a:pt x="2093910" y="133321"/>
                  </a:lnTo>
                  <a:lnTo>
                    <a:pt x="2155827" y="153505"/>
                  </a:lnTo>
                  <a:lnTo>
                    <a:pt x="2211328" y="173741"/>
                  </a:lnTo>
                  <a:lnTo>
                    <a:pt x="2260542" y="193534"/>
                  </a:lnTo>
                  <a:lnTo>
                    <a:pt x="2303602" y="212388"/>
                  </a:lnTo>
                  <a:lnTo>
                    <a:pt x="2340636" y="229808"/>
                  </a:lnTo>
                  <a:lnTo>
                    <a:pt x="2397150" y="258363"/>
                  </a:lnTo>
                  <a:lnTo>
                    <a:pt x="2431893" y="276381"/>
                  </a:lnTo>
                  <a:lnTo>
                    <a:pt x="2449734" y="285633"/>
                  </a:lnTo>
                  <a:lnTo>
                    <a:pt x="2456307" y="289042"/>
                  </a:lnTo>
                  <a:lnTo>
                    <a:pt x="2457246" y="289529"/>
                  </a:lnTo>
                </a:path>
                <a:path w="3659504" h="1795145">
                  <a:moveTo>
                    <a:pt x="2374696" y="216631"/>
                  </a:moveTo>
                  <a:lnTo>
                    <a:pt x="2457246" y="289529"/>
                  </a:lnTo>
                  <a:lnTo>
                    <a:pt x="2350109" y="264053"/>
                  </a:lnTo>
                </a:path>
                <a:path w="3659504" h="1795145">
                  <a:moveTo>
                    <a:pt x="1001585" y="730219"/>
                  </a:moveTo>
                  <a:lnTo>
                    <a:pt x="1002976" y="729836"/>
                  </a:lnTo>
                  <a:lnTo>
                    <a:pt x="1012715" y="727160"/>
                  </a:lnTo>
                  <a:lnTo>
                    <a:pt x="1039149" y="719894"/>
                  </a:lnTo>
                  <a:lnTo>
                    <a:pt x="1090625" y="705746"/>
                  </a:lnTo>
                  <a:lnTo>
                    <a:pt x="1154263" y="688472"/>
                  </a:lnTo>
                  <a:lnTo>
                    <a:pt x="1193227" y="678300"/>
                  </a:lnTo>
                  <a:lnTo>
                    <a:pt x="1236491" y="667460"/>
                  </a:lnTo>
                  <a:lnTo>
                    <a:pt x="1283709" y="656219"/>
                  </a:lnTo>
                  <a:lnTo>
                    <a:pt x="1334533" y="644845"/>
                  </a:lnTo>
                  <a:lnTo>
                    <a:pt x="1388615" y="633605"/>
                  </a:lnTo>
                  <a:lnTo>
                    <a:pt x="1445608" y="622765"/>
                  </a:lnTo>
                  <a:lnTo>
                    <a:pt x="1505165" y="612594"/>
                  </a:lnTo>
                  <a:lnTo>
                    <a:pt x="1566938" y="603358"/>
                  </a:lnTo>
                  <a:lnTo>
                    <a:pt x="1612243" y="597465"/>
                  </a:lnTo>
                  <a:lnTo>
                    <a:pt x="1658473" y="592179"/>
                  </a:lnTo>
                  <a:lnTo>
                    <a:pt x="1705598" y="587496"/>
                  </a:lnTo>
                  <a:lnTo>
                    <a:pt x="1753590" y="583412"/>
                  </a:lnTo>
                  <a:lnTo>
                    <a:pt x="1802419" y="579921"/>
                  </a:lnTo>
                  <a:lnTo>
                    <a:pt x="1852056" y="577019"/>
                  </a:lnTo>
                  <a:lnTo>
                    <a:pt x="1902472" y="574701"/>
                  </a:lnTo>
                  <a:lnTo>
                    <a:pt x="1953638" y="572962"/>
                  </a:lnTo>
                  <a:lnTo>
                    <a:pt x="2005523" y="571798"/>
                  </a:lnTo>
                  <a:lnTo>
                    <a:pt x="2058100" y="571204"/>
                  </a:lnTo>
                  <a:lnTo>
                    <a:pt x="2111339" y="571174"/>
                  </a:lnTo>
                  <a:lnTo>
                    <a:pt x="2165210" y="571705"/>
                  </a:lnTo>
                  <a:lnTo>
                    <a:pt x="2219685" y="572791"/>
                  </a:lnTo>
                  <a:lnTo>
                    <a:pt x="2274735" y="574428"/>
                  </a:lnTo>
                  <a:lnTo>
                    <a:pt x="2330296" y="576598"/>
                  </a:lnTo>
                  <a:lnTo>
                    <a:pt x="2386179" y="579270"/>
                  </a:lnTo>
                  <a:lnTo>
                    <a:pt x="2442159" y="582400"/>
                  </a:lnTo>
                  <a:lnTo>
                    <a:pt x="2498011" y="585944"/>
                  </a:lnTo>
                  <a:lnTo>
                    <a:pt x="2553514" y="589859"/>
                  </a:lnTo>
                  <a:lnTo>
                    <a:pt x="2608442" y="594099"/>
                  </a:lnTo>
                  <a:lnTo>
                    <a:pt x="2662572" y="598623"/>
                  </a:lnTo>
                  <a:lnTo>
                    <a:pt x="2715680" y="603385"/>
                  </a:lnTo>
                  <a:lnTo>
                    <a:pt x="2767543" y="608343"/>
                  </a:lnTo>
                  <a:lnTo>
                    <a:pt x="2817935" y="613452"/>
                  </a:lnTo>
                  <a:lnTo>
                    <a:pt x="2866635" y="618668"/>
                  </a:lnTo>
                  <a:lnTo>
                    <a:pt x="2913418" y="623948"/>
                  </a:lnTo>
                  <a:lnTo>
                    <a:pt x="2958059" y="629248"/>
                  </a:lnTo>
                  <a:lnTo>
                    <a:pt x="3000336" y="634524"/>
                  </a:lnTo>
                  <a:lnTo>
                    <a:pt x="3077284" y="644851"/>
                  </a:lnTo>
                  <a:lnTo>
                    <a:pt x="3144419" y="654752"/>
                  </a:lnTo>
                  <a:lnTo>
                    <a:pt x="3202288" y="664069"/>
                  </a:lnTo>
                  <a:lnTo>
                    <a:pt x="3251435" y="672647"/>
                  </a:lnTo>
                  <a:lnTo>
                    <a:pt x="3292406" y="680330"/>
                  </a:lnTo>
                  <a:lnTo>
                    <a:pt x="3351999" y="692385"/>
                  </a:lnTo>
                  <a:lnTo>
                    <a:pt x="3398750" y="702120"/>
                  </a:lnTo>
                  <a:lnTo>
                    <a:pt x="3404594" y="703337"/>
                  </a:lnTo>
                  <a:lnTo>
                    <a:pt x="3405428" y="703511"/>
                  </a:lnTo>
                </a:path>
                <a:path w="3659504" h="1795145">
                  <a:moveTo>
                    <a:pt x="3306279" y="655581"/>
                  </a:moveTo>
                  <a:lnTo>
                    <a:pt x="3405428" y="703511"/>
                  </a:lnTo>
                  <a:lnTo>
                    <a:pt x="3295383" y="707867"/>
                  </a:lnTo>
                </a:path>
                <a:path w="3659504" h="1795145">
                  <a:moveTo>
                    <a:pt x="240385" y="957257"/>
                  </a:moveTo>
                  <a:lnTo>
                    <a:pt x="242124" y="957291"/>
                  </a:lnTo>
                  <a:lnTo>
                    <a:pt x="254295" y="957534"/>
                  </a:lnTo>
                  <a:lnTo>
                    <a:pt x="287330" y="958194"/>
                  </a:lnTo>
                  <a:lnTo>
                    <a:pt x="351663" y="959479"/>
                  </a:lnTo>
                  <a:lnTo>
                    <a:pt x="410848" y="960647"/>
                  </a:lnTo>
                  <a:lnTo>
                    <a:pt x="485352" y="962035"/>
                  </a:lnTo>
                  <a:lnTo>
                    <a:pt x="528197" y="962781"/>
                  </a:lnTo>
                  <a:lnTo>
                    <a:pt x="574688" y="963545"/>
                  </a:lnTo>
                  <a:lnTo>
                    <a:pt x="624766" y="964316"/>
                  </a:lnTo>
                  <a:lnTo>
                    <a:pt x="678369" y="965080"/>
                  </a:lnTo>
                  <a:lnTo>
                    <a:pt x="735437" y="965826"/>
                  </a:lnTo>
                  <a:lnTo>
                    <a:pt x="795909" y="966541"/>
                  </a:lnTo>
                  <a:lnTo>
                    <a:pt x="859724" y="967214"/>
                  </a:lnTo>
                  <a:lnTo>
                    <a:pt x="926821" y="967831"/>
                  </a:lnTo>
                  <a:lnTo>
                    <a:pt x="997140" y="968382"/>
                  </a:lnTo>
                  <a:lnTo>
                    <a:pt x="1044524" y="968698"/>
                  </a:lnTo>
                  <a:lnTo>
                    <a:pt x="1093097" y="968977"/>
                  </a:lnTo>
                  <a:lnTo>
                    <a:pt x="1142712" y="969217"/>
                  </a:lnTo>
                  <a:lnTo>
                    <a:pt x="1193222" y="969413"/>
                  </a:lnTo>
                  <a:lnTo>
                    <a:pt x="1244480" y="969562"/>
                  </a:lnTo>
                  <a:lnTo>
                    <a:pt x="1296338" y="969662"/>
                  </a:lnTo>
                  <a:lnTo>
                    <a:pt x="1348651" y="969708"/>
                  </a:lnTo>
                  <a:lnTo>
                    <a:pt x="1401271" y="969697"/>
                  </a:lnTo>
                  <a:lnTo>
                    <a:pt x="1454051" y="969626"/>
                  </a:lnTo>
                  <a:lnTo>
                    <a:pt x="1506845" y="969492"/>
                  </a:lnTo>
                  <a:lnTo>
                    <a:pt x="1559505" y="969290"/>
                  </a:lnTo>
                  <a:lnTo>
                    <a:pt x="1611885" y="969019"/>
                  </a:lnTo>
                  <a:lnTo>
                    <a:pt x="1663837" y="968675"/>
                  </a:lnTo>
                  <a:lnTo>
                    <a:pt x="1715215" y="968253"/>
                  </a:lnTo>
                  <a:lnTo>
                    <a:pt x="1765872" y="967751"/>
                  </a:lnTo>
                  <a:lnTo>
                    <a:pt x="1815661" y="967166"/>
                  </a:lnTo>
                  <a:lnTo>
                    <a:pt x="1864434" y="966494"/>
                  </a:lnTo>
                  <a:lnTo>
                    <a:pt x="1912046" y="965732"/>
                  </a:lnTo>
                  <a:lnTo>
                    <a:pt x="1958349" y="964877"/>
                  </a:lnTo>
                  <a:lnTo>
                    <a:pt x="2003196" y="963924"/>
                  </a:lnTo>
                  <a:lnTo>
                    <a:pt x="2080682" y="961950"/>
                  </a:lnTo>
                  <a:lnTo>
                    <a:pt x="2152931" y="959704"/>
                  </a:lnTo>
                  <a:lnTo>
                    <a:pt x="2220004" y="957247"/>
                  </a:lnTo>
                  <a:lnTo>
                    <a:pt x="2281960" y="954639"/>
                  </a:lnTo>
                  <a:lnTo>
                    <a:pt x="2338859" y="951940"/>
                  </a:lnTo>
                  <a:lnTo>
                    <a:pt x="2390763" y="949210"/>
                  </a:lnTo>
                  <a:lnTo>
                    <a:pt x="2437730" y="946511"/>
                  </a:lnTo>
                  <a:lnTo>
                    <a:pt x="2479821" y="943901"/>
                  </a:lnTo>
                  <a:lnTo>
                    <a:pt x="2549615" y="939194"/>
                  </a:lnTo>
                  <a:lnTo>
                    <a:pt x="2631485" y="933361"/>
                  </a:lnTo>
                  <a:lnTo>
                    <a:pt x="2659238" y="931382"/>
                  </a:lnTo>
                  <a:lnTo>
                    <a:pt x="2669463" y="930653"/>
                  </a:lnTo>
                  <a:lnTo>
                    <a:pt x="2670924" y="930549"/>
                  </a:lnTo>
                </a:path>
                <a:path w="3659504" h="1795145">
                  <a:moveTo>
                    <a:pt x="2562453" y="911511"/>
                  </a:moveTo>
                  <a:lnTo>
                    <a:pt x="2670924" y="930549"/>
                  </a:lnTo>
                  <a:lnTo>
                    <a:pt x="2566250" y="964800"/>
                  </a:lnTo>
                </a:path>
                <a:path w="3659504" h="1795145">
                  <a:moveTo>
                    <a:pt x="240385" y="957257"/>
                  </a:moveTo>
                  <a:lnTo>
                    <a:pt x="242576" y="957430"/>
                  </a:lnTo>
                  <a:lnTo>
                    <a:pt x="257913" y="958647"/>
                  </a:lnTo>
                  <a:lnTo>
                    <a:pt x="299541" y="961950"/>
                  </a:lnTo>
                  <a:lnTo>
                    <a:pt x="380606" y="968382"/>
                  </a:lnTo>
                  <a:lnTo>
                    <a:pt x="454680" y="974283"/>
                  </a:lnTo>
                  <a:lnTo>
                    <a:pt x="498060" y="977781"/>
                  </a:lnTo>
                  <a:lnTo>
                    <a:pt x="545069" y="981620"/>
                  </a:lnTo>
                  <a:lnTo>
                    <a:pt x="595257" y="985781"/>
                  </a:lnTo>
                  <a:lnTo>
                    <a:pt x="648174" y="990246"/>
                  </a:lnTo>
                  <a:lnTo>
                    <a:pt x="703371" y="994996"/>
                  </a:lnTo>
                  <a:lnTo>
                    <a:pt x="760398" y="1000015"/>
                  </a:lnTo>
                  <a:lnTo>
                    <a:pt x="818805" y="1005282"/>
                  </a:lnTo>
                  <a:lnTo>
                    <a:pt x="878142" y="1010780"/>
                  </a:lnTo>
                  <a:lnTo>
                    <a:pt x="937959" y="1016491"/>
                  </a:lnTo>
                  <a:lnTo>
                    <a:pt x="997807" y="1022397"/>
                  </a:lnTo>
                  <a:lnTo>
                    <a:pt x="1057236" y="1028478"/>
                  </a:lnTo>
                  <a:lnTo>
                    <a:pt x="1111722" y="1034279"/>
                  </a:lnTo>
                  <a:lnTo>
                    <a:pt x="1165515" y="1040269"/>
                  </a:lnTo>
                  <a:lnTo>
                    <a:pt x="1218676" y="1046503"/>
                  </a:lnTo>
                  <a:lnTo>
                    <a:pt x="1271262" y="1053033"/>
                  </a:lnTo>
                  <a:lnTo>
                    <a:pt x="1323332" y="1059915"/>
                  </a:lnTo>
                  <a:lnTo>
                    <a:pt x="1374944" y="1067200"/>
                  </a:lnTo>
                  <a:lnTo>
                    <a:pt x="1426157" y="1074943"/>
                  </a:lnTo>
                  <a:lnTo>
                    <a:pt x="1477029" y="1083197"/>
                  </a:lnTo>
                  <a:lnTo>
                    <a:pt x="1527619" y="1092015"/>
                  </a:lnTo>
                  <a:lnTo>
                    <a:pt x="1577985" y="1101452"/>
                  </a:lnTo>
                  <a:lnTo>
                    <a:pt x="1628186" y="1111560"/>
                  </a:lnTo>
                  <a:lnTo>
                    <a:pt x="1678280" y="1122393"/>
                  </a:lnTo>
                  <a:lnTo>
                    <a:pt x="1728325" y="1134005"/>
                  </a:lnTo>
                  <a:lnTo>
                    <a:pt x="1778381" y="1146449"/>
                  </a:lnTo>
                  <a:lnTo>
                    <a:pt x="1836787" y="1162033"/>
                  </a:lnTo>
                  <a:lnTo>
                    <a:pt x="1894867" y="1178568"/>
                  </a:lnTo>
                  <a:lnTo>
                    <a:pt x="1952206" y="1195798"/>
                  </a:lnTo>
                  <a:lnTo>
                    <a:pt x="2008384" y="1213468"/>
                  </a:lnTo>
                  <a:lnTo>
                    <a:pt x="2062986" y="1231324"/>
                  </a:lnTo>
                  <a:lnTo>
                    <a:pt x="2115593" y="1249111"/>
                  </a:lnTo>
                  <a:lnTo>
                    <a:pt x="2165788" y="1266572"/>
                  </a:lnTo>
                  <a:lnTo>
                    <a:pt x="2213154" y="1283454"/>
                  </a:lnTo>
                  <a:lnTo>
                    <a:pt x="2257274" y="1299502"/>
                  </a:lnTo>
                  <a:lnTo>
                    <a:pt x="2297731" y="1314459"/>
                  </a:lnTo>
                  <a:lnTo>
                    <a:pt x="2334107" y="1328072"/>
                  </a:lnTo>
                  <a:lnTo>
                    <a:pt x="2434186" y="1365820"/>
                  </a:lnTo>
                  <a:lnTo>
                    <a:pt x="2469208" y="1379035"/>
                  </a:lnTo>
                  <a:lnTo>
                    <a:pt x="2482111" y="1383903"/>
                  </a:lnTo>
                  <a:lnTo>
                    <a:pt x="2483954" y="1384599"/>
                  </a:lnTo>
                </a:path>
                <a:path w="3659504" h="1795145">
                  <a:moveTo>
                    <a:pt x="2393429" y="1321886"/>
                  </a:moveTo>
                  <a:lnTo>
                    <a:pt x="2483954" y="1384599"/>
                  </a:lnTo>
                  <a:lnTo>
                    <a:pt x="2374569" y="1371874"/>
                  </a:lnTo>
                </a:path>
                <a:path w="3659504" h="1795145">
                  <a:moveTo>
                    <a:pt x="1095070" y="1424667"/>
                  </a:moveTo>
                  <a:lnTo>
                    <a:pt x="1096913" y="1425363"/>
                  </a:lnTo>
                  <a:lnTo>
                    <a:pt x="1109816" y="1430232"/>
                  </a:lnTo>
                  <a:lnTo>
                    <a:pt x="1144838" y="1443447"/>
                  </a:lnTo>
                  <a:lnTo>
                    <a:pt x="1213040" y="1469181"/>
                  </a:lnTo>
                  <a:lnTo>
                    <a:pt x="1242326" y="1480201"/>
                  </a:lnTo>
                  <a:lnTo>
                    <a:pt x="1312709" y="1505961"/>
                  </a:lnTo>
                  <a:lnTo>
                    <a:pt x="1353429" y="1520190"/>
                  </a:lnTo>
                  <a:lnTo>
                    <a:pt x="1397583" y="1534979"/>
                  </a:lnTo>
                  <a:lnTo>
                    <a:pt x="1444982" y="1550072"/>
                  </a:lnTo>
                  <a:lnTo>
                    <a:pt x="1495439" y="1565213"/>
                  </a:lnTo>
                  <a:lnTo>
                    <a:pt x="1548765" y="1580148"/>
                  </a:lnTo>
                  <a:lnTo>
                    <a:pt x="1604772" y="1594621"/>
                  </a:lnTo>
                  <a:lnTo>
                    <a:pt x="1663271" y="1608377"/>
                  </a:lnTo>
                  <a:lnTo>
                    <a:pt x="1724074" y="1621161"/>
                  </a:lnTo>
                  <a:lnTo>
                    <a:pt x="1786992" y="1632717"/>
                  </a:lnTo>
                  <a:lnTo>
                    <a:pt x="1851837" y="1642790"/>
                  </a:lnTo>
                  <a:lnTo>
                    <a:pt x="1902596" y="1649357"/>
                  </a:lnTo>
                  <a:lnTo>
                    <a:pt x="1954213" y="1654934"/>
                  </a:lnTo>
                  <a:lnTo>
                    <a:pt x="2006531" y="1659549"/>
                  </a:lnTo>
                  <a:lnTo>
                    <a:pt x="2059393" y="1663228"/>
                  </a:lnTo>
                  <a:lnTo>
                    <a:pt x="2112640" y="1666000"/>
                  </a:lnTo>
                  <a:lnTo>
                    <a:pt x="2166117" y="1667891"/>
                  </a:lnTo>
                  <a:lnTo>
                    <a:pt x="2219663" y="1668928"/>
                  </a:lnTo>
                  <a:lnTo>
                    <a:pt x="2273123" y="1669138"/>
                  </a:lnTo>
                  <a:lnTo>
                    <a:pt x="2326338" y="1668550"/>
                  </a:lnTo>
                  <a:lnTo>
                    <a:pt x="2379151" y="1667190"/>
                  </a:lnTo>
                  <a:lnTo>
                    <a:pt x="2431404" y="1665085"/>
                  </a:lnTo>
                  <a:lnTo>
                    <a:pt x="2482940" y="1662263"/>
                  </a:lnTo>
                  <a:lnTo>
                    <a:pt x="2533601" y="1658751"/>
                  </a:lnTo>
                  <a:lnTo>
                    <a:pt x="2583229" y="1654576"/>
                  </a:lnTo>
                  <a:lnTo>
                    <a:pt x="2631666" y="1649765"/>
                  </a:lnTo>
                  <a:lnTo>
                    <a:pt x="2678756" y="1644345"/>
                  </a:lnTo>
                  <a:lnTo>
                    <a:pt x="2724340" y="1638345"/>
                  </a:lnTo>
                  <a:lnTo>
                    <a:pt x="2786132" y="1628904"/>
                  </a:lnTo>
                  <a:lnTo>
                    <a:pt x="2844756" y="1618473"/>
                  </a:lnTo>
                  <a:lnTo>
                    <a:pt x="2900382" y="1607178"/>
                  </a:lnTo>
                  <a:lnTo>
                    <a:pt x="2953179" y="1595141"/>
                  </a:lnTo>
                  <a:lnTo>
                    <a:pt x="3003318" y="1582487"/>
                  </a:lnTo>
                  <a:lnTo>
                    <a:pt x="3050968" y="1569338"/>
                  </a:lnTo>
                  <a:lnTo>
                    <a:pt x="3096300" y="1555818"/>
                  </a:lnTo>
                  <a:lnTo>
                    <a:pt x="3139484" y="1542052"/>
                  </a:lnTo>
                  <a:lnTo>
                    <a:pt x="3180690" y="1528162"/>
                  </a:lnTo>
                  <a:lnTo>
                    <a:pt x="3220087" y="1514272"/>
                  </a:lnTo>
                  <a:lnTo>
                    <a:pt x="3257847" y="1500505"/>
                  </a:lnTo>
                  <a:lnTo>
                    <a:pt x="3294138" y="1486986"/>
                  </a:lnTo>
                  <a:lnTo>
                    <a:pt x="3353207" y="1464678"/>
                  </a:lnTo>
                  <a:lnTo>
                    <a:pt x="3408032" y="1443693"/>
                  </a:lnTo>
                  <a:lnTo>
                    <a:pt x="3458186" y="1424265"/>
                  </a:lnTo>
                  <a:lnTo>
                    <a:pt x="3503241" y="1406627"/>
                  </a:lnTo>
                  <a:lnTo>
                    <a:pt x="3542767" y="1391014"/>
                  </a:lnTo>
                  <a:lnTo>
                    <a:pt x="3603523" y="1366794"/>
                  </a:lnTo>
                  <a:lnTo>
                    <a:pt x="3635689" y="1353930"/>
                  </a:lnTo>
                  <a:lnTo>
                    <a:pt x="3652207" y="1347324"/>
                  </a:lnTo>
                  <a:lnTo>
                    <a:pt x="3658292" y="1344891"/>
                  </a:lnTo>
                  <a:lnTo>
                    <a:pt x="3659162" y="1344543"/>
                  </a:lnTo>
                </a:path>
                <a:path w="3659504" h="1795145">
                  <a:moveTo>
                    <a:pt x="3550043" y="1359415"/>
                  </a:moveTo>
                  <a:lnTo>
                    <a:pt x="3659162" y="1344543"/>
                  </a:lnTo>
                  <a:lnTo>
                    <a:pt x="3569881" y="1409021"/>
                  </a:lnTo>
                </a:path>
                <a:path w="3659504" h="1795145">
                  <a:moveTo>
                    <a:pt x="1108430" y="1451376"/>
                  </a:moveTo>
                  <a:lnTo>
                    <a:pt x="1109786" y="1451967"/>
                  </a:lnTo>
                  <a:lnTo>
                    <a:pt x="1119281" y="1456105"/>
                  </a:lnTo>
                  <a:lnTo>
                    <a:pt x="1145051" y="1467336"/>
                  </a:lnTo>
                  <a:lnTo>
                    <a:pt x="1195235" y="1489209"/>
                  </a:lnTo>
                  <a:lnTo>
                    <a:pt x="1265061" y="1519384"/>
                  </a:lnTo>
                  <a:lnTo>
                    <a:pt x="1307924" y="1537437"/>
                  </a:lnTo>
                  <a:lnTo>
                    <a:pt x="1355184" y="1556810"/>
                  </a:lnTo>
                  <a:lnTo>
                    <a:pt x="1406164" y="1577007"/>
                  </a:lnTo>
                  <a:lnTo>
                    <a:pt x="1460184" y="1597533"/>
                  </a:lnTo>
                  <a:lnTo>
                    <a:pt x="1516568" y="1617896"/>
                  </a:lnTo>
                  <a:lnTo>
                    <a:pt x="1574637" y="1637599"/>
                  </a:lnTo>
                  <a:lnTo>
                    <a:pt x="1633715" y="1656150"/>
                  </a:lnTo>
                  <a:lnTo>
                    <a:pt x="1682387" y="1670176"/>
                  </a:lnTo>
                  <a:lnTo>
                    <a:pt x="1731291" y="1683159"/>
                  </a:lnTo>
                  <a:lnTo>
                    <a:pt x="1780435" y="1695158"/>
                  </a:lnTo>
                  <a:lnTo>
                    <a:pt x="1829831" y="1706234"/>
                  </a:lnTo>
                  <a:lnTo>
                    <a:pt x="1879487" y="1716447"/>
                  </a:lnTo>
                  <a:lnTo>
                    <a:pt x="1929415" y="1725858"/>
                  </a:lnTo>
                  <a:lnTo>
                    <a:pt x="1979624" y="1734526"/>
                  </a:lnTo>
                  <a:lnTo>
                    <a:pt x="2030125" y="1742513"/>
                  </a:lnTo>
                  <a:lnTo>
                    <a:pt x="2080926" y="1749877"/>
                  </a:lnTo>
                  <a:lnTo>
                    <a:pt x="2132039" y="1756681"/>
                  </a:lnTo>
                  <a:lnTo>
                    <a:pt x="2183472" y="1762983"/>
                  </a:lnTo>
                  <a:lnTo>
                    <a:pt x="2235199" y="1768824"/>
                  </a:lnTo>
                  <a:lnTo>
                    <a:pt x="2287036" y="1774184"/>
                  </a:lnTo>
                  <a:lnTo>
                    <a:pt x="2338763" y="1779023"/>
                  </a:lnTo>
                  <a:lnTo>
                    <a:pt x="2390159" y="1783301"/>
                  </a:lnTo>
                  <a:lnTo>
                    <a:pt x="2441003" y="1786977"/>
                  </a:lnTo>
                  <a:lnTo>
                    <a:pt x="2491074" y="1790011"/>
                  </a:lnTo>
                  <a:lnTo>
                    <a:pt x="2540153" y="1792363"/>
                  </a:lnTo>
                  <a:lnTo>
                    <a:pt x="2588017" y="1793993"/>
                  </a:lnTo>
                  <a:lnTo>
                    <a:pt x="2634446" y="1794861"/>
                  </a:lnTo>
                  <a:lnTo>
                    <a:pt x="2679220" y="1794926"/>
                  </a:lnTo>
                  <a:lnTo>
                    <a:pt x="2722118" y="1794149"/>
                  </a:lnTo>
                  <a:lnTo>
                    <a:pt x="2795317" y="1790570"/>
                  </a:lnTo>
                  <a:lnTo>
                    <a:pt x="2861098" y="1784828"/>
                  </a:lnTo>
                  <a:lnTo>
                    <a:pt x="2919091" y="1777726"/>
                  </a:lnTo>
                  <a:lnTo>
                    <a:pt x="2968925" y="1770068"/>
                  </a:lnTo>
                  <a:lnTo>
                    <a:pt x="3010227" y="1762659"/>
                  </a:lnTo>
                  <a:lnTo>
                    <a:pt x="3074794" y="1749871"/>
                  </a:lnTo>
                  <a:lnTo>
                    <a:pt x="3091311" y="1746568"/>
                  </a:lnTo>
                  <a:lnTo>
                    <a:pt x="3097397" y="1745351"/>
                  </a:lnTo>
                  <a:lnTo>
                    <a:pt x="3098266" y="1745177"/>
                  </a:lnTo>
                </a:path>
                <a:path w="3659504" h="1795145">
                  <a:moveTo>
                    <a:pt x="2988271" y="1739945"/>
                  </a:moveTo>
                  <a:lnTo>
                    <a:pt x="3098266" y="1745177"/>
                  </a:lnTo>
                  <a:lnTo>
                    <a:pt x="2998749" y="1792320"/>
                  </a:lnTo>
                </a:path>
              </a:pathLst>
            </a:custGeom>
            <a:ln w="4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07556" y="4048569"/>
              <a:ext cx="619760" cy="480059"/>
            </a:xfrm>
            <a:custGeom>
              <a:avLst/>
              <a:gdLst/>
              <a:ahLst/>
              <a:cxnLst/>
              <a:rect l="l" t="t" r="r" b="b"/>
              <a:pathLst>
                <a:path w="619759" h="480060">
                  <a:moveTo>
                    <a:pt x="619493" y="386676"/>
                  </a:moveTo>
                  <a:lnTo>
                    <a:pt x="526364" y="99199"/>
                  </a:lnTo>
                  <a:lnTo>
                    <a:pt x="477774" y="194348"/>
                  </a:lnTo>
                  <a:lnTo>
                    <a:pt x="97180" y="0"/>
                  </a:lnTo>
                  <a:lnTo>
                    <a:pt x="0" y="190296"/>
                  </a:lnTo>
                  <a:lnTo>
                    <a:pt x="380606" y="384644"/>
                  </a:lnTo>
                  <a:lnTo>
                    <a:pt x="332016" y="479793"/>
                  </a:lnTo>
                  <a:lnTo>
                    <a:pt x="619493" y="3866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07556" y="4048569"/>
              <a:ext cx="619760" cy="480059"/>
            </a:xfrm>
            <a:custGeom>
              <a:avLst/>
              <a:gdLst/>
              <a:ahLst/>
              <a:cxnLst/>
              <a:rect l="l" t="t" r="r" b="b"/>
              <a:pathLst>
                <a:path w="619759" h="480060">
                  <a:moveTo>
                    <a:pt x="0" y="190296"/>
                  </a:moveTo>
                  <a:lnTo>
                    <a:pt x="380606" y="384644"/>
                  </a:lnTo>
                  <a:lnTo>
                    <a:pt x="332016" y="479793"/>
                  </a:lnTo>
                  <a:lnTo>
                    <a:pt x="619493" y="386676"/>
                  </a:lnTo>
                  <a:lnTo>
                    <a:pt x="526364" y="99199"/>
                  </a:lnTo>
                  <a:lnTo>
                    <a:pt x="477774" y="194348"/>
                  </a:lnTo>
                  <a:lnTo>
                    <a:pt x="97180" y="0"/>
                  </a:lnTo>
                  <a:lnTo>
                    <a:pt x="0" y="190296"/>
                  </a:lnTo>
                  <a:close/>
                </a:path>
              </a:pathLst>
            </a:custGeom>
            <a:ln w="400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10896" y="3090202"/>
              <a:ext cx="636905" cy="452120"/>
            </a:xfrm>
            <a:custGeom>
              <a:avLst/>
              <a:gdLst/>
              <a:ahLst/>
              <a:cxnLst/>
              <a:rect l="l" t="t" r="r" b="b"/>
              <a:pathLst>
                <a:path w="636904" h="452120">
                  <a:moveTo>
                    <a:pt x="636892" y="123228"/>
                  </a:moveTo>
                  <a:lnTo>
                    <a:pt x="360984" y="0"/>
                  </a:lnTo>
                  <a:lnTo>
                    <a:pt x="399148" y="99783"/>
                  </a:lnTo>
                  <a:lnTo>
                    <a:pt x="0" y="252463"/>
                  </a:lnTo>
                  <a:lnTo>
                    <a:pt x="76339" y="452031"/>
                  </a:lnTo>
                  <a:lnTo>
                    <a:pt x="475488" y="299351"/>
                  </a:lnTo>
                  <a:lnTo>
                    <a:pt x="513651" y="399148"/>
                  </a:lnTo>
                  <a:lnTo>
                    <a:pt x="636892" y="1232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10896" y="3090202"/>
              <a:ext cx="636905" cy="452120"/>
            </a:xfrm>
            <a:custGeom>
              <a:avLst/>
              <a:gdLst/>
              <a:ahLst/>
              <a:cxnLst/>
              <a:rect l="l" t="t" r="r" b="b"/>
              <a:pathLst>
                <a:path w="636904" h="452120">
                  <a:moveTo>
                    <a:pt x="76339" y="452031"/>
                  </a:moveTo>
                  <a:lnTo>
                    <a:pt x="475488" y="299351"/>
                  </a:lnTo>
                  <a:lnTo>
                    <a:pt x="513651" y="399148"/>
                  </a:lnTo>
                  <a:lnTo>
                    <a:pt x="636892" y="123228"/>
                  </a:lnTo>
                  <a:lnTo>
                    <a:pt x="360984" y="0"/>
                  </a:lnTo>
                  <a:lnTo>
                    <a:pt x="399148" y="99783"/>
                  </a:lnTo>
                  <a:lnTo>
                    <a:pt x="0" y="252463"/>
                  </a:lnTo>
                  <a:lnTo>
                    <a:pt x="76339" y="452031"/>
                  </a:lnTo>
                  <a:close/>
                </a:path>
              </a:pathLst>
            </a:custGeom>
            <a:ln w="400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2363" y="4503140"/>
              <a:ext cx="293801" cy="2938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22363" y="4503140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0"/>
                  </a:lnTo>
                  <a:lnTo>
                    <a:pt x="265457" y="60144"/>
                  </a:lnTo>
                  <a:lnTo>
                    <a:pt x="233657" y="28344"/>
                  </a:lnTo>
                  <a:lnTo>
                    <a:pt x="193331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37639" y="4369600"/>
              <a:ext cx="293801" cy="2938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337639" y="4369600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1" y="100470"/>
                  </a:lnTo>
                  <a:lnTo>
                    <a:pt x="265452" y="60144"/>
                  </a:lnTo>
                  <a:lnTo>
                    <a:pt x="233648" y="28344"/>
                  </a:lnTo>
                  <a:lnTo>
                    <a:pt x="193320" y="7489"/>
                  </a:lnTo>
                  <a:lnTo>
                    <a:pt x="146888" y="0"/>
                  </a:lnTo>
                  <a:lnTo>
                    <a:pt x="100463" y="7489"/>
                  </a:lnTo>
                  <a:lnTo>
                    <a:pt x="60141" y="28344"/>
                  </a:lnTo>
                  <a:lnTo>
                    <a:pt x="28343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3" y="233657"/>
                  </a:lnTo>
                  <a:lnTo>
                    <a:pt x="60141" y="265457"/>
                  </a:lnTo>
                  <a:lnTo>
                    <a:pt x="100463" y="286312"/>
                  </a:lnTo>
                  <a:lnTo>
                    <a:pt x="146888" y="293801"/>
                  </a:lnTo>
                  <a:lnTo>
                    <a:pt x="193320" y="286312"/>
                  </a:lnTo>
                  <a:lnTo>
                    <a:pt x="233648" y="265457"/>
                  </a:lnTo>
                  <a:lnTo>
                    <a:pt x="265452" y="233657"/>
                  </a:lnTo>
                  <a:lnTo>
                    <a:pt x="286311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36040" y="3995674"/>
              <a:ext cx="293801" cy="2938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36040" y="3995674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0"/>
                  </a:lnTo>
                  <a:lnTo>
                    <a:pt x="265457" y="60144"/>
                  </a:lnTo>
                  <a:lnTo>
                    <a:pt x="233657" y="28344"/>
                  </a:lnTo>
                  <a:lnTo>
                    <a:pt x="193331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3382" y="4743526"/>
              <a:ext cx="293801" cy="29380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63382" y="4743526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0"/>
                  </a:lnTo>
                  <a:lnTo>
                    <a:pt x="265457" y="60144"/>
                  </a:lnTo>
                  <a:lnTo>
                    <a:pt x="233657" y="28344"/>
                  </a:lnTo>
                  <a:lnTo>
                    <a:pt x="193331" y="7489"/>
                  </a:lnTo>
                  <a:lnTo>
                    <a:pt x="146900" y="0"/>
                  </a:lnTo>
                  <a:lnTo>
                    <a:pt x="100470" y="7489"/>
                  </a:lnTo>
                  <a:lnTo>
                    <a:pt x="60144" y="28344"/>
                  </a:lnTo>
                  <a:lnTo>
                    <a:pt x="28344" y="60144"/>
                  </a:lnTo>
                  <a:lnTo>
                    <a:pt x="7489" y="100470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36040" y="2793746"/>
              <a:ext cx="293801" cy="29380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36040" y="2793746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5">
                  <a:moveTo>
                    <a:pt x="293801" y="146913"/>
                  </a:moveTo>
                  <a:lnTo>
                    <a:pt x="286312" y="100481"/>
                  </a:lnTo>
                  <a:lnTo>
                    <a:pt x="265457" y="60152"/>
                  </a:lnTo>
                  <a:lnTo>
                    <a:pt x="233657" y="28348"/>
                  </a:lnTo>
                  <a:lnTo>
                    <a:pt x="193331" y="7490"/>
                  </a:lnTo>
                  <a:lnTo>
                    <a:pt x="146900" y="0"/>
                  </a:lnTo>
                  <a:lnTo>
                    <a:pt x="100470" y="7490"/>
                  </a:lnTo>
                  <a:lnTo>
                    <a:pt x="60144" y="28348"/>
                  </a:lnTo>
                  <a:lnTo>
                    <a:pt x="28344" y="60152"/>
                  </a:lnTo>
                  <a:lnTo>
                    <a:pt x="7489" y="100481"/>
                  </a:lnTo>
                  <a:lnTo>
                    <a:pt x="0" y="146913"/>
                  </a:lnTo>
                  <a:lnTo>
                    <a:pt x="7489" y="193342"/>
                  </a:lnTo>
                  <a:lnTo>
                    <a:pt x="28344" y="233665"/>
                  </a:lnTo>
                  <a:lnTo>
                    <a:pt x="60144" y="265461"/>
                  </a:lnTo>
                  <a:lnTo>
                    <a:pt x="100470" y="286313"/>
                  </a:lnTo>
                  <a:lnTo>
                    <a:pt x="146900" y="293801"/>
                  </a:lnTo>
                  <a:lnTo>
                    <a:pt x="193331" y="286313"/>
                  </a:lnTo>
                  <a:lnTo>
                    <a:pt x="233657" y="265461"/>
                  </a:lnTo>
                  <a:lnTo>
                    <a:pt x="265457" y="233665"/>
                  </a:lnTo>
                  <a:lnTo>
                    <a:pt x="286312" y="193342"/>
                  </a:lnTo>
                  <a:lnTo>
                    <a:pt x="293801" y="146913"/>
                  </a:lnTo>
                  <a:close/>
                </a:path>
              </a:pathLst>
            </a:custGeom>
            <a:ln w="400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4209" y="3154324"/>
              <a:ext cx="293801" cy="2938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284209" y="3154324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4" h="294004">
                  <a:moveTo>
                    <a:pt x="293801" y="146900"/>
                  </a:moveTo>
                  <a:lnTo>
                    <a:pt x="286312" y="100475"/>
                  </a:lnTo>
                  <a:lnTo>
                    <a:pt x="265457" y="60150"/>
                  </a:lnTo>
                  <a:lnTo>
                    <a:pt x="233657" y="28348"/>
                  </a:lnTo>
                  <a:lnTo>
                    <a:pt x="193331" y="7490"/>
                  </a:lnTo>
                  <a:lnTo>
                    <a:pt x="146900" y="0"/>
                  </a:lnTo>
                  <a:lnTo>
                    <a:pt x="100470" y="7490"/>
                  </a:lnTo>
                  <a:lnTo>
                    <a:pt x="60144" y="28348"/>
                  </a:lnTo>
                  <a:lnTo>
                    <a:pt x="28344" y="60150"/>
                  </a:lnTo>
                  <a:lnTo>
                    <a:pt x="7489" y="100475"/>
                  </a:lnTo>
                  <a:lnTo>
                    <a:pt x="0" y="146900"/>
                  </a:lnTo>
                  <a:lnTo>
                    <a:pt x="7489" y="193331"/>
                  </a:lnTo>
                  <a:lnTo>
                    <a:pt x="28344" y="233657"/>
                  </a:lnTo>
                  <a:lnTo>
                    <a:pt x="60144" y="265457"/>
                  </a:lnTo>
                  <a:lnTo>
                    <a:pt x="100470" y="286312"/>
                  </a:lnTo>
                  <a:lnTo>
                    <a:pt x="146900" y="293801"/>
                  </a:lnTo>
                  <a:lnTo>
                    <a:pt x="193331" y="286312"/>
                  </a:lnTo>
                  <a:lnTo>
                    <a:pt x="233657" y="265457"/>
                  </a:lnTo>
                  <a:lnTo>
                    <a:pt x="265457" y="233657"/>
                  </a:lnTo>
                  <a:lnTo>
                    <a:pt x="286312" y="193331"/>
                  </a:lnTo>
                  <a:lnTo>
                    <a:pt x="293801" y="146900"/>
                  </a:lnTo>
                  <a:close/>
                </a:path>
              </a:pathLst>
            </a:custGeom>
            <a:ln w="4006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89757" y="4826424"/>
            <a:ext cx="117221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latin typeface="Arial"/>
                <a:cs typeface="Arial"/>
              </a:rPr>
              <a:t>ACTION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53849" y="4933256"/>
            <a:ext cx="143891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0000"/>
                </a:solidFill>
                <a:latin typeface="Arial"/>
                <a:cs typeface="Arial"/>
              </a:rPr>
              <a:t>PERCEPT</a:t>
            </a:r>
            <a:endParaRPr sz="23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020341" y="2592332"/>
            <a:ext cx="1816100" cy="2658745"/>
          </a:xfrm>
          <a:custGeom>
            <a:avLst/>
            <a:gdLst/>
            <a:ahLst/>
            <a:cxnLst/>
            <a:rect l="l" t="t" r="r" b="b"/>
            <a:pathLst>
              <a:path w="1816100" h="2658745">
                <a:moveTo>
                  <a:pt x="30800" y="2124485"/>
                </a:moveTo>
                <a:lnTo>
                  <a:pt x="49425" y="2174825"/>
                </a:lnTo>
                <a:lnTo>
                  <a:pt x="72963" y="2219501"/>
                </a:lnTo>
                <a:lnTo>
                  <a:pt x="100989" y="2259263"/>
                </a:lnTo>
                <a:lnTo>
                  <a:pt x="133075" y="2294858"/>
                </a:lnTo>
                <a:lnTo>
                  <a:pt x="168794" y="2327033"/>
                </a:lnTo>
                <a:lnTo>
                  <a:pt x="207717" y="2356537"/>
                </a:lnTo>
                <a:lnTo>
                  <a:pt x="249419" y="2384118"/>
                </a:lnTo>
                <a:lnTo>
                  <a:pt x="293472" y="2410524"/>
                </a:lnTo>
                <a:lnTo>
                  <a:pt x="339448" y="2436502"/>
                </a:lnTo>
                <a:lnTo>
                  <a:pt x="386921" y="2462801"/>
                </a:lnTo>
                <a:lnTo>
                  <a:pt x="431056" y="2487429"/>
                </a:lnTo>
                <a:lnTo>
                  <a:pt x="475994" y="2512379"/>
                </a:lnTo>
                <a:lnTo>
                  <a:pt x="521653" y="2537088"/>
                </a:lnTo>
                <a:lnTo>
                  <a:pt x="567955" y="2560995"/>
                </a:lnTo>
                <a:lnTo>
                  <a:pt x="614818" y="2583538"/>
                </a:lnTo>
                <a:lnTo>
                  <a:pt x="662162" y="2604154"/>
                </a:lnTo>
                <a:lnTo>
                  <a:pt x="709908" y="2622282"/>
                </a:lnTo>
                <a:lnTo>
                  <a:pt x="757975" y="2637360"/>
                </a:lnTo>
                <a:lnTo>
                  <a:pt x="806284" y="2648826"/>
                </a:lnTo>
                <a:lnTo>
                  <a:pt x="854753" y="2656118"/>
                </a:lnTo>
                <a:lnTo>
                  <a:pt x="903303" y="2658673"/>
                </a:lnTo>
                <a:lnTo>
                  <a:pt x="951837" y="2656104"/>
                </a:lnTo>
                <a:lnTo>
                  <a:pt x="1000210" y="2648719"/>
                </a:lnTo>
                <a:lnTo>
                  <a:pt x="1048263" y="2636999"/>
                </a:lnTo>
                <a:lnTo>
                  <a:pt x="1095835" y="2621426"/>
                </a:lnTo>
                <a:lnTo>
                  <a:pt x="1142765" y="2602482"/>
                </a:lnTo>
                <a:lnTo>
                  <a:pt x="1188892" y="2580648"/>
                </a:lnTo>
                <a:lnTo>
                  <a:pt x="1234056" y="2556407"/>
                </a:lnTo>
                <a:lnTo>
                  <a:pt x="1278096" y="2530239"/>
                </a:lnTo>
                <a:lnTo>
                  <a:pt x="1320852" y="2502627"/>
                </a:lnTo>
                <a:lnTo>
                  <a:pt x="1362162" y="2474052"/>
                </a:lnTo>
                <a:lnTo>
                  <a:pt x="1401867" y="2444995"/>
                </a:lnTo>
                <a:lnTo>
                  <a:pt x="1448008" y="2409360"/>
                </a:lnTo>
                <a:lnTo>
                  <a:pt x="1491365" y="2373577"/>
                </a:lnTo>
                <a:lnTo>
                  <a:pt x="1531789" y="2337500"/>
                </a:lnTo>
                <a:lnTo>
                  <a:pt x="1569136" y="2300984"/>
                </a:lnTo>
                <a:lnTo>
                  <a:pt x="1603258" y="2263881"/>
                </a:lnTo>
                <a:lnTo>
                  <a:pt x="1634009" y="2226046"/>
                </a:lnTo>
                <a:lnTo>
                  <a:pt x="1661242" y="2187331"/>
                </a:lnTo>
                <a:lnTo>
                  <a:pt x="1684812" y="2147591"/>
                </a:lnTo>
                <a:lnTo>
                  <a:pt x="1704571" y="2106680"/>
                </a:lnTo>
                <a:lnTo>
                  <a:pt x="1720325" y="2064523"/>
                </a:lnTo>
                <a:lnTo>
                  <a:pt x="1731682" y="2021340"/>
                </a:lnTo>
                <a:lnTo>
                  <a:pt x="1738204" y="1977423"/>
                </a:lnTo>
                <a:lnTo>
                  <a:pt x="1739449" y="1933066"/>
                </a:lnTo>
                <a:lnTo>
                  <a:pt x="1734980" y="1888563"/>
                </a:lnTo>
                <a:lnTo>
                  <a:pt x="1724355" y="1844206"/>
                </a:lnTo>
                <a:lnTo>
                  <a:pt x="1707136" y="1800289"/>
                </a:lnTo>
                <a:lnTo>
                  <a:pt x="1682882" y="1757106"/>
                </a:lnTo>
                <a:lnTo>
                  <a:pt x="1651155" y="1714949"/>
                </a:lnTo>
                <a:lnTo>
                  <a:pt x="1619504" y="1681408"/>
                </a:lnTo>
                <a:lnTo>
                  <a:pt x="1583357" y="1648831"/>
                </a:lnTo>
                <a:lnTo>
                  <a:pt x="1543518" y="1617299"/>
                </a:lnTo>
                <a:lnTo>
                  <a:pt x="1500789" y="1586890"/>
                </a:lnTo>
                <a:lnTo>
                  <a:pt x="1455972" y="1557686"/>
                </a:lnTo>
                <a:lnTo>
                  <a:pt x="1409872" y="1529766"/>
                </a:lnTo>
                <a:lnTo>
                  <a:pt x="1363290" y="1503211"/>
                </a:lnTo>
                <a:lnTo>
                  <a:pt x="1317029" y="1478102"/>
                </a:lnTo>
                <a:lnTo>
                  <a:pt x="1271892" y="1454517"/>
                </a:lnTo>
                <a:lnTo>
                  <a:pt x="1228682" y="1432538"/>
                </a:lnTo>
                <a:lnTo>
                  <a:pt x="1188202" y="1412244"/>
                </a:lnTo>
                <a:lnTo>
                  <a:pt x="1131147" y="1383792"/>
                </a:lnTo>
                <a:lnTo>
                  <a:pt x="1080634" y="1359079"/>
                </a:lnTo>
                <a:lnTo>
                  <a:pt x="1034483" y="1337482"/>
                </a:lnTo>
                <a:lnTo>
                  <a:pt x="990512" y="1318378"/>
                </a:lnTo>
                <a:lnTo>
                  <a:pt x="946540" y="1301143"/>
                </a:lnTo>
                <a:lnTo>
                  <a:pt x="900388" y="1285154"/>
                </a:lnTo>
                <a:lnTo>
                  <a:pt x="849874" y="1269788"/>
                </a:lnTo>
                <a:lnTo>
                  <a:pt x="806472" y="1257991"/>
                </a:lnTo>
                <a:lnTo>
                  <a:pt x="759845" y="1246634"/>
                </a:lnTo>
                <a:lnTo>
                  <a:pt x="710728" y="1236156"/>
                </a:lnTo>
                <a:lnTo>
                  <a:pt x="659851" y="1226997"/>
                </a:lnTo>
                <a:lnTo>
                  <a:pt x="607948" y="1219596"/>
                </a:lnTo>
                <a:lnTo>
                  <a:pt x="555751" y="1214394"/>
                </a:lnTo>
                <a:lnTo>
                  <a:pt x="503994" y="1211829"/>
                </a:lnTo>
                <a:lnTo>
                  <a:pt x="453408" y="1212342"/>
                </a:lnTo>
                <a:lnTo>
                  <a:pt x="404726" y="1216372"/>
                </a:lnTo>
                <a:lnTo>
                  <a:pt x="358560" y="1224359"/>
                </a:lnTo>
                <a:lnTo>
                  <a:pt x="315033" y="1236742"/>
                </a:lnTo>
                <a:lnTo>
                  <a:pt x="274144" y="1253962"/>
                </a:lnTo>
                <a:lnTo>
                  <a:pt x="235894" y="1276457"/>
                </a:lnTo>
                <a:lnTo>
                  <a:pt x="200282" y="1304668"/>
                </a:lnTo>
                <a:lnTo>
                  <a:pt x="167309" y="1339035"/>
                </a:lnTo>
                <a:lnTo>
                  <a:pt x="136973" y="1379997"/>
                </a:lnTo>
                <a:lnTo>
                  <a:pt x="109276" y="1427994"/>
                </a:lnTo>
                <a:lnTo>
                  <a:pt x="84216" y="1483466"/>
                </a:lnTo>
                <a:lnTo>
                  <a:pt x="68435" y="1526357"/>
                </a:lnTo>
                <a:lnTo>
                  <a:pt x="54064" y="1572457"/>
                </a:lnTo>
                <a:lnTo>
                  <a:pt x="41250" y="1621183"/>
                </a:lnTo>
                <a:lnTo>
                  <a:pt x="30138" y="1671951"/>
                </a:lnTo>
                <a:lnTo>
                  <a:pt x="20875" y="1724177"/>
                </a:lnTo>
                <a:lnTo>
                  <a:pt x="13606" y="1777279"/>
                </a:lnTo>
                <a:lnTo>
                  <a:pt x="8476" y="1830672"/>
                </a:lnTo>
                <a:lnTo>
                  <a:pt x="5632" y="1883774"/>
                </a:lnTo>
                <a:lnTo>
                  <a:pt x="5220" y="1936000"/>
                </a:lnTo>
                <a:lnTo>
                  <a:pt x="7385" y="1986768"/>
                </a:lnTo>
                <a:lnTo>
                  <a:pt x="12273" y="2035494"/>
                </a:lnTo>
                <a:lnTo>
                  <a:pt x="20029" y="2081594"/>
                </a:lnTo>
                <a:lnTo>
                  <a:pt x="30800" y="2124485"/>
                </a:lnTo>
              </a:path>
              <a:path w="1816100" h="2658745">
                <a:moveTo>
                  <a:pt x="12995" y="237037"/>
                </a:moveTo>
                <a:lnTo>
                  <a:pt x="3786" y="273894"/>
                </a:lnTo>
                <a:lnTo>
                  <a:pt x="0" y="312950"/>
                </a:lnTo>
                <a:lnTo>
                  <a:pt x="1781" y="353764"/>
                </a:lnTo>
                <a:lnTo>
                  <a:pt x="9278" y="395899"/>
                </a:lnTo>
                <a:lnTo>
                  <a:pt x="22637" y="438912"/>
                </a:lnTo>
                <a:lnTo>
                  <a:pt x="42005" y="482365"/>
                </a:lnTo>
                <a:lnTo>
                  <a:pt x="67529" y="525818"/>
                </a:lnTo>
                <a:lnTo>
                  <a:pt x="99356" y="568830"/>
                </a:lnTo>
                <a:lnTo>
                  <a:pt x="137633" y="610963"/>
                </a:lnTo>
                <a:lnTo>
                  <a:pt x="170585" y="641744"/>
                </a:lnTo>
                <a:lnTo>
                  <a:pt x="206877" y="671721"/>
                </a:lnTo>
                <a:lnTo>
                  <a:pt x="246136" y="700832"/>
                </a:lnTo>
                <a:lnTo>
                  <a:pt x="287993" y="729015"/>
                </a:lnTo>
                <a:lnTo>
                  <a:pt x="332076" y="756209"/>
                </a:lnTo>
                <a:lnTo>
                  <a:pt x="378013" y="782351"/>
                </a:lnTo>
                <a:lnTo>
                  <a:pt x="425435" y="807380"/>
                </a:lnTo>
                <a:lnTo>
                  <a:pt x="473970" y="831235"/>
                </a:lnTo>
                <a:lnTo>
                  <a:pt x="523247" y="853852"/>
                </a:lnTo>
                <a:lnTo>
                  <a:pt x="572895" y="875171"/>
                </a:lnTo>
                <a:lnTo>
                  <a:pt x="622543" y="895130"/>
                </a:lnTo>
                <a:lnTo>
                  <a:pt x="671820" y="913667"/>
                </a:lnTo>
                <a:lnTo>
                  <a:pt x="724798" y="932222"/>
                </a:lnTo>
                <a:lnTo>
                  <a:pt x="776892" y="949091"/>
                </a:lnTo>
                <a:lnTo>
                  <a:pt x="828104" y="964355"/>
                </a:lnTo>
                <a:lnTo>
                  <a:pt x="878432" y="978093"/>
                </a:lnTo>
                <a:lnTo>
                  <a:pt x="927876" y="990387"/>
                </a:lnTo>
                <a:lnTo>
                  <a:pt x="976438" y="1001317"/>
                </a:lnTo>
                <a:lnTo>
                  <a:pt x="1024117" y="1010962"/>
                </a:lnTo>
                <a:lnTo>
                  <a:pt x="1070914" y="1019403"/>
                </a:lnTo>
                <a:lnTo>
                  <a:pt x="1116827" y="1026720"/>
                </a:lnTo>
                <a:lnTo>
                  <a:pt x="1161859" y="1032994"/>
                </a:lnTo>
                <a:lnTo>
                  <a:pt x="1206007" y="1038305"/>
                </a:lnTo>
                <a:lnTo>
                  <a:pt x="1265232" y="1044078"/>
                </a:lnTo>
                <a:lnTo>
                  <a:pt x="1322579" y="1047764"/>
                </a:lnTo>
                <a:lnTo>
                  <a:pt x="1377840" y="1048947"/>
                </a:lnTo>
                <a:lnTo>
                  <a:pt x="1430807" y="1047208"/>
                </a:lnTo>
                <a:lnTo>
                  <a:pt x="1481269" y="1042131"/>
                </a:lnTo>
                <a:lnTo>
                  <a:pt x="1529019" y="1033298"/>
                </a:lnTo>
                <a:lnTo>
                  <a:pt x="1573847" y="1020291"/>
                </a:lnTo>
                <a:lnTo>
                  <a:pt x="1615544" y="1002694"/>
                </a:lnTo>
                <a:lnTo>
                  <a:pt x="1659102" y="976687"/>
                </a:lnTo>
                <a:lnTo>
                  <a:pt x="1697987" y="945073"/>
                </a:lnTo>
                <a:lnTo>
                  <a:pt x="1731887" y="908788"/>
                </a:lnTo>
                <a:lnTo>
                  <a:pt x="1760491" y="868765"/>
                </a:lnTo>
                <a:lnTo>
                  <a:pt x="1783488" y="825938"/>
                </a:lnTo>
                <a:lnTo>
                  <a:pt x="1800567" y="781243"/>
                </a:lnTo>
                <a:lnTo>
                  <a:pt x="1811416" y="735613"/>
                </a:lnTo>
                <a:lnTo>
                  <a:pt x="1815485" y="695512"/>
                </a:lnTo>
                <a:lnTo>
                  <a:pt x="1813920" y="655203"/>
                </a:lnTo>
                <a:lnTo>
                  <a:pt x="1806095" y="614478"/>
                </a:lnTo>
                <a:lnTo>
                  <a:pt x="1791384" y="573126"/>
                </a:lnTo>
                <a:lnTo>
                  <a:pt x="1769160" y="530941"/>
                </a:lnTo>
                <a:lnTo>
                  <a:pt x="1738798" y="487711"/>
                </a:lnTo>
                <a:lnTo>
                  <a:pt x="1699672" y="443229"/>
                </a:lnTo>
                <a:lnTo>
                  <a:pt x="1651155" y="397285"/>
                </a:lnTo>
                <a:lnTo>
                  <a:pt x="1619035" y="370337"/>
                </a:lnTo>
                <a:lnTo>
                  <a:pt x="1583878" y="343038"/>
                </a:lnTo>
                <a:lnTo>
                  <a:pt x="1545917" y="315583"/>
                </a:lnTo>
                <a:lnTo>
                  <a:pt x="1505387" y="288166"/>
                </a:lnTo>
                <a:lnTo>
                  <a:pt x="1462520" y="260983"/>
                </a:lnTo>
                <a:lnTo>
                  <a:pt x="1417551" y="234229"/>
                </a:lnTo>
                <a:lnTo>
                  <a:pt x="1370712" y="208097"/>
                </a:lnTo>
                <a:lnTo>
                  <a:pt x="1322238" y="182782"/>
                </a:lnTo>
                <a:lnTo>
                  <a:pt x="1272363" y="158480"/>
                </a:lnTo>
                <a:lnTo>
                  <a:pt x="1221319" y="135385"/>
                </a:lnTo>
                <a:lnTo>
                  <a:pt x="1169341" y="113692"/>
                </a:lnTo>
                <a:lnTo>
                  <a:pt x="1116662" y="93595"/>
                </a:lnTo>
                <a:lnTo>
                  <a:pt x="1063515" y="75290"/>
                </a:lnTo>
                <a:lnTo>
                  <a:pt x="1010135" y="58970"/>
                </a:lnTo>
                <a:lnTo>
                  <a:pt x="956742" y="44786"/>
                </a:lnTo>
                <a:lnTo>
                  <a:pt x="903505" y="32703"/>
                </a:lnTo>
                <a:lnTo>
                  <a:pt x="850579" y="22646"/>
                </a:lnTo>
                <a:lnTo>
                  <a:pt x="798121" y="14535"/>
                </a:lnTo>
                <a:lnTo>
                  <a:pt x="746286" y="8292"/>
                </a:lnTo>
                <a:lnTo>
                  <a:pt x="695229" y="3841"/>
                </a:lnTo>
                <a:lnTo>
                  <a:pt x="645107" y="1103"/>
                </a:lnTo>
                <a:lnTo>
                  <a:pt x="596075" y="0"/>
                </a:lnTo>
                <a:lnTo>
                  <a:pt x="548290" y="454"/>
                </a:lnTo>
                <a:lnTo>
                  <a:pt x="501906" y="2387"/>
                </a:lnTo>
                <a:lnTo>
                  <a:pt x="457080" y="5723"/>
                </a:lnTo>
                <a:lnTo>
                  <a:pt x="413967" y="10382"/>
                </a:lnTo>
                <a:lnTo>
                  <a:pt x="372723" y="16287"/>
                </a:lnTo>
                <a:lnTo>
                  <a:pt x="333505" y="23359"/>
                </a:lnTo>
                <a:lnTo>
                  <a:pt x="270069" y="38383"/>
                </a:lnTo>
                <a:lnTo>
                  <a:pt x="213311" y="56745"/>
                </a:lnTo>
                <a:lnTo>
                  <a:pt x="163231" y="78445"/>
                </a:lnTo>
                <a:lnTo>
                  <a:pt x="119829" y="103485"/>
                </a:lnTo>
                <a:lnTo>
                  <a:pt x="83104" y="131864"/>
                </a:lnTo>
                <a:lnTo>
                  <a:pt x="53057" y="163582"/>
                </a:lnTo>
                <a:lnTo>
                  <a:pt x="29687" y="198640"/>
                </a:lnTo>
                <a:lnTo>
                  <a:pt x="12995" y="237037"/>
                </a:lnTo>
              </a:path>
            </a:pathLst>
          </a:custGeom>
          <a:ln w="400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35</a:t>
            </a:fld>
            <a:endParaRPr spc="9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36</a:t>
            </a:fld>
            <a:endParaRPr spc="9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95" dirty="0"/>
              <a:t>Conditional</a:t>
            </a:r>
            <a:r>
              <a:rPr spc="235" dirty="0"/>
              <a:t> </a:t>
            </a:r>
            <a:r>
              <a:rPr spc="55" dirty="0"/>
              <a:t>planning</a:t>
            </a:r>
            <a:r>
              <a:rPr spc="240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794" y="1410810"/>
            <a:ext cx="7823757" cy="4305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dirty="0">
                <a:solidFill>
                  <a:srgbClr val="231F20"/>
                </a:solidFill>
                <a:cs typeface="Tahoma"/>
              </a:rPr>
              <a:t>Conditional plans check (any consequence of KB +) percept</a:t>
            </a:r>
            <a:endParaRPr sz="2050" dirty="0"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lang="en-GB"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    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[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. . . ,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if 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C</a:t>
            </a:r>
            <a:r>
              <a:rPr lang="en-GB" sz="2050" i="1"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ondition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then 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Plan</a:t>
            </a:r>
            <a:r>
              <a:rPr sz="2100" i="1" baseline="-11904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A  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else 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Plan</a:t>
            </a:r>
            <a:r>
              <a:rPr sz="2100" i="1" baseline="-11904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B</a:t>
            </a:r>
            <a:r>
              <a:rPr sz="2050" i="1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, . . .</a:t>
            </a:r>
            <a:r>
              <a:rPr sz="205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]</a:t>
            </a:r>
            <a:endParaRPr sz="2050" dirty="0">
              <a:latin typeface="Palatino Linotype" panose="02040502050505030304" pitchFamily="18" charset="0"/>
              <a:cs typeface="Arial"/>
            </a:endParaRPr>
          </a:p>
          <a:p>
            <a:pPr marL="876300" lvl="1" indent="-342900">
              <a:spcBef>
                <a:spcPts val="1560"/>
              </a:spcBef>
              <a:buFont typeface="Cambria Math" panose="02040503050406030204" pitchFamily="18" charset="0"/>
              <a:buChar char="⇒"/>
            </a:pPr>
            <a:r>
              <a:rPr sz="2050" dirty="0">
                <a:solidFill>
                  <a:srgbClr val="231F20"/>
                </a:solidFill>
                <a:cs typeface="Tahoma"/>
              </a:rPr>
              <a:t>Need </a:t>
            </a:r>
            <a:r>
              <a:rPr sz="2050" i="1" dirty="0">
                <a:solidFill>
                  <a:srgbClr val="B20000"/>
                </a:solidFill>
                <a:cs typeface="Calibri"/>
              </a:rPr>
              <a:t>some </a:t>
            </a:r>
            <a:r>
              <a:rPr sz="2050" dirty="0">
                <a:solidFill>
                  <a:srgbClr val="231F20"/>
                </a:solidFill>
                <a:cs typeface="Tahoma"/>
              </a:rPr>
              <a:t>plan for </a:t>
            </a:r>
            <a:r>
              <a:rPr sz="2050" i="1" dirty="0">
                <a:solidFill>
                  <a:srgbClr val="B20000"/>
                </a:solidFill>
                <a:cs typeface="Calibri"/>
              </a:rPr>
              <a:t>every </a:t>
            </a:r>
            <a:r>
              <a:rPr sz="2050" dirty="0">
                <a:solidFill>
                  <a:srgbClr val="231F20"/>
                </a:solidFill>
                <a:cs typeface="Tahoma"/>
              </a:rPr>
              <a:t>possible percept</a:t>
            </a:r>
            <a:endParaRPr sz="2050" dirty="0"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lang="en-GB" sz="2050" dirty="0">
                <a:solidFill>
                  <a:srgbClr val="231F20"/>
                </a:solidFill>
                <a:cs typeface="Tahoma"/>
              </a:rPr>
              <a:t>    </a:t>
            </a:r>
            <a:r>
              <a:rPr lang="en-GB" sz="2050" i="1" dirty="0">
                <a:solidFill>
                  <a:srgbClr val="7030A0"/>
                </a:solidFill>
                <a:cs typeface="Tahoma"/>
              </a:rPr>
              <a:t>Examples: </a:t>
            </a:r>
            <a:r>
              <a:rPr sz="2050" dirty="0">
                <a:solidFill>
                  <a:srgbClr val="231F20"/>
                </a:solidFill>
                <a:cs typeface="Tahoma"/>
              </a:rPr>
              <a:t>game playing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 with</a:t>
            </a:r>
            <a:r>
              <a:rPr sz="2050" dirty="0">
                <a:solidFill>
                  <a:srgbClr val="231F20"/>
                </a:solidFill>
                <a:cs typeface="Tahoma"/>
              </a:rPr>
              <a:t> </a:t>
            </a:r>
            <a:r>
              <a:rPr sz="2050" i="1" dirty="0">
                <a:solidFill>
                  <a:srgbClr val="B20000"/>
                </a:solidFill>
                <a:cs typeface="Calibri"/>
              </a:rPr>
              <a:t>some </a:t>
            </a:r>
            <a:r>
              <a:rPr sz="2050" dirty="0">
                <a:solidFill>
                  <a:srgbClr val="231F20"/>
                </a:solidFill>
                <a:cs typeface="Tahoma"/>
              </a:rPr>
              <a:t>response for </a:t>
            </a:r>
            <a:r>
              <a:rPr sz="2050" i="1" dirty="0">
                <a:solidFill>
                  <a:srgbClr val="B20000"/>
                </a:solidFill>
                <a:cs typeface="Calibri"/>
              </a:rPr>
              <a:t>every </a:t>
            </a:r>
            <a:r>
              <a:rPr sz="2050" dirty="0">
                <a:solidFill>
                  <a:srgbClr val="231F20"/>
                </a:solidFill>
                <a:cs typeface="Tahoma"/>
              </a:rPr>
              <a:t>opponent move</a:t>
            </a:r>
            <a:endParaRPr sz="2050" dirty="0"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30"/>
              </a:spcBef>
            </a:pPr>
            <a:endParaRPr lang="en-GB" sz="2050" dirty="0">
              <a:solidFill>
                <a:srgbClr val="231F20"/>
              </a:solidFill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q"/>
            </a:pPr>
            <a:r>
              <a:rPr lang="en-GB" sz="2050" dirty="0">
                <a:solidFill>
                  <a:srgbClr val="231F20"/>
                </a:solidFill>
                <a:cs typeface="Tahoma"/>
              </a:rPr>
              <a:t>Algorithms: </a:t>
            </a:r>
          </a:p>
          <a:p>
            <a:pPr marL="76200">
              <a:lnSpc>
                <a:spcPct val="100000"/>
              </a:lnSpc>
              <a:spcBef>
                <a:spcPts val="30"/>
              </a:spcBef>
            </a:pPr>
            <a:endParaRPr lang="en-GB" sz="2050" dirty="0">
              <a:solidFill>
                <a:srgbClr val="231F20"/>
              </a:solidFill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ü"/>
            </a:pPr>
            <a:r>
              <a:rPr sz="2050" dirty="0">
                <a:solidFill>
                  <a:srgbClr val="231F20"/>
                </a:solidFill>
                <a:cs typeface="Tahoma"/>
              </a:rPr>
              <a:t>backward chaining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 with</a:t>
            </a:r>
            <a:r>
              <a:rPr sz="2050" dirty="0">
                <a:solidFill>
                  <a:srgbClr val="231F20"/>
                </a:solidFill>
                <a:cs typeface="Tahoma"/>
              </a:rPr>
              <a:t> 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additional </a:t>
            </a:r>
            <a:r>
              <a:rPr sz="2050" dirty="0">
                <a:solidFill>
                  <a:srgbClr val="231F20"/>
                </a:solidFill>
                <a:cs typeface="Tahoma"/>
              </a:rPr>
              <a:t>rule 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which guarantees that </a:t>
            </a:r>
            <a:r>
              <a:rPr sz="2050" i="1" dirty="0">
                <a:solidFill>
                  <a:srgbClr val="B20000"/>
                </a:solidFill>
                <a:cs typeface="Calibri"/>
              </a:rPr>
              <a:t>every </a:t>
            </a:r>
            <a:r>
              <a:rPr sz="2050" dirty="0">
                <a:solidFill>
                  <a:srgbClr val="231F20"/>
                </a:solidFill>
                <a:cs typeface="Tahoma"/>
              </a:rPr>
              <a:t>premise 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is </a:t>
            </a:r>
            <a:r>
              <a:rPr sz="2050" dirty="0">
                <a:solidFill>
                  <a:srgbClr val="231F20"/>
                </a:solidFill>
                <a:cs typeface="Tahoma"/>
              </a:rPr>
              <a:t>satisfied</a:t>
            </a:r>
            <a:endParaRPr sz="2050" dirty="0"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ü"/>
            </a:pPr>
            <a:r>
              <a:rPr sz="2050" dirty="0">
                <a:solidFill>
                  <a:srgbClr val="231F20"/>
                </a:solidFill>
                <a:cs typeface="Tahoma"/>
              </a:rPr>
              <a:t>AND–OR tree search </a:t>
            </a:r>
            <a:r>
              <a:rPr lang="en-GB" sz="2050" dirty="0">
                <a:solidFill>
                  <a:srgbClr val="231F20"/>
                </a:solidFill>
                <a:cs typeface="Tahoma"/>
              </a:rPr>
              <a:t>where all perceptions form AND branches </a:t>
            </a:r>
            <a:r>
              <a:rPr sz="2050" dirty="0">
                <a:solidFill>
                  <a:srgbClr val="231F20"/>
                </a:solidFill>
                <a:cs typeface="Tahoma"/>
              </a:rPr>
              <a:t>(very similar to backward chaining algorithm)</a:t>
            </a:r>
            <a:endParaRPr sz="2050" dirty="0"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7760252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dirty="0">
                <a:solidFill>
                  <a:srgbClr val="7030A0"/>
                </a:solidFill>
                <a:cs typeface="Tahoma"/>
              </a:rPr>
              <a:t>Double Murphy: </a:t>
            </a:r>
            <a:r>
              <a:rPr sz="2050" dirty="0">
                <a:solidFill>
                  <a:srgbClr val="231F20"/>
                </a:solidFill>
                <a:cs typeface="Tahoma"/>
              </a:rPr>
              <a:t>sucking or arriving may dirty a clean square</a:t>
            </a:r>
            <a:endParaRPr sz="2050" dirty="0"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3148" y="1942630"/>
            <a:ext cx="5948045" cy="2045335"/>
            <a:chOff x="1623148" y="1942630"/>
            <a:chExt cx="5948045" cy="2045335"/>
          </a:xfrm>
        </p:grpSpPr>
        <p:sp>
          <p:nvSpPr>
            <p:cNvPr id="5" name="object 5"/>
            <p:cNvSpPr/>
            <p:nvPr/>
          </p:nvSpPr>
          <p:spPr>
            <a:xfrm>
              <a:off x="6614731" y="3182213"/>
              <a:ext cx="937260" cy="759460"/>
            </a:xfrm>
            <a:custGeom>
              <a:avLst/>
              <a:gdLst/>
              <a:ahLst/>
              <a:cxnLst/>
              <a:rect l="l" t="t" r="r" b="b"/>
              <a:pathLst>
                <a:path w="937259" h="759460">
                  <a:moveTo>
                    <a:pt x="0" y="0"/>
                  </a:moveTo>
                  <a:lnTo>
                    <a:pt x="937031" y="759117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3718" y="3853535"/>
              <a:ext cx="117475" cy="103505"/>
            </a:xfrm>
            <a:custGeom>
              <a:avLst/>
              <a:gdLst/>
              <a:ahLst/>
              <a:cxnLst/>
              <a:rect l="l" t="t" r="r" b="b"/>
              <a:pathLst>
                <a:path w="117475" h="103504">
                  <a:moveTo>
                    <a:pt x="117043" y="103200"/>
                  </a:moveTo>
                  <a:lnTo>
                    <a:pt x="39420" y="0"/>
                  </a:lnTo>
                  <a:lnTo>
                    <a:pt x="0" y="48666"/>
                  </a:lnTo>
                  <a:lnTo>
                    <a:pt x="117043" y="103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5825" y="3182213"/>
              <a:ext cx="1885950" cy="759460"/>
            </a:xfrm>
            <a:custGeom>
              <a:avLst/>
              <a:gdLst/>
              <a:ahLst/>
              <a:cxnLst/>
              <a:rect l="l" t="t" r="r" b="b"/>
              <a:pathLst>
                <a:path w="1885950" h="759460">
                  <a:moveTo>
                    <a:pt x="1827149" y="680961"/>
                  </a:moveTo>
                  <a:lnTo>
                    <a:pt x="1885937" y="759117"/>
                  </a:lnTo>
                  <a:lnTo>
                    <a:pt x="1797278" y="717816"/>
                  </a:lnTo>
                </a:path>
                <a:path w="1885950" h="759460">
                  <a:moveTo>
                    <a:pt x="948905" y="0"/>
                  </a:moveTo>
                  <a:lnTo>
                    <a:pt x="0" y="759117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6725" y="3853903"/>
              <a:ext cx="117475" cy="102870"/>
            </a:xfrm>
            <a:custGeom>
              <a:avLst/>
              <a:gdLst/>
              <a:ahLst/>
              <a:cxnLst/>
              <a:rect l="l" t="t" r="r" b="b"/>
              <a:pathLst>
                <a:path w="117475" h="102870">
                  <a:moveTo>
                    <a:pt x="117386" y="48907"/>
                  </a:moveTo>
                  <a:lnTo>
                    <a:pt x="78257" y="0"/>
                  </a:lnTo>
                  <a:lnTo>
                    <a:pt x="0" y="102704"/>
                  </a:lnTo>
                  <a:lnTo>
                    <a:pt x="117386" y="48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5825" y="3863530"/>
              <a:ext cx="89535" cy="78105"/>
            </a:xfrm>
            <a:custGeom>
              <a:avLst/>
              <a:gdLst/>
              <a:ahLst/>
              <a:cxnLst/>
              <a:rect l="l" t="t" r="r" b="b"/>
              <a:pathLst>
                <a:path w="89535" h="78104">
                  <a:moveTo>
                    <a:pt x="88912" y="37045"/>
                  </a:moveTo>
                  <a:lnTo>
                    <a:pt x="0" y="77800"/>
                  </a:lnTo>
                  <a:lnTo>
                    <a:pt x="59270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9331" y="3182213"/>
              <a:ext cx="937260" cy="759460"/>
            </a:xfrm>
            <a:custGeom>
              <a:avLst/>
              <a:gdLst/>
              <a:ahLst/>
              <a:cxnLst/>
              <a:rect l="l" t="t" r="r" b="b"/>
              <a:pathLst>
                <a:path w="937260" h="759460">
                  <a:moveTo>
                    <a:pt x="0" y="0"/>
                  </a:moveTo>
                  <a:lnTo>
                    <a:pt x="937044" y="759117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9535" y="3834269"/>
              <a:ext cx="173990" cy="153670"/>
            </a:xfrm>
            <a:custGeom>
              <a:avLst/>
              <a:gdLst/>
              <a:ahLst/>
              <a:cxnLst/>
              <a:rect l="l" t="t" r="r" b="b"/>
              <a:pathLst>
                <a:path w="173989" h="153670">
                  <a:moveTo>
                    <a:pt x="173837" y="153238"/>
                  </a:moveTo>
                  <a:lnTo>
                    <a:pt x="58559" y="0"/>
                  </a:lnTo>
                  <a:lnTo>
                    <a:pt x="0" y="72275"/>
                  </a:lnTo>
                  <a:lnTo>
                    <a:pt x="173837" y="153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0425" y="3182213"/>
              <a:ext cx="1885950" cy="759460"/>
            </a:xfrm>
            <a:custGeom>
              <a:avLst/>
              <a:gdLst/>
              <a:ahLst/>
              <a:cxnLst/>
              <a:rect l="l" t="t" r="r" b="b"/>
              <a:pathLst>
                <a:path w="1885950" h="759460">
                  <a:moveTo>
                    <a:pt x="1827149" y="680961"/>
                  </a:moveTo>
                  <a:lnTo>
                    <a:pt x="1885950" y="759117"/>
                  </a:lnTo>
                  <a:lnTo>
                    <a:pt x="1797291" y="717816"/>
                  </a:lnTo>
                </a:path>
                <a:path w="1885950" h="759460">
                  <a:moveTo>
                    <a:pt x="948905" y="0"/>
                  </a:moveTo>
                  <a:lnTo>
                    <a:pt x="0" y="759117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3148" y="3834625"/>
              <a:ext cx="174625" cy="153035"/>
            </a:xfrm>
            <a:custGeom>
              <a:avLst/>
              <a:gdLst/>
              <a:ahLst/>
              <a:cxnLst/>
              <a:rect l="l" t="t" r="r" b="b"/>
              <a:pathLst>
                <a:path w="174625" h="153035">
                  <a:moveTo>
                    <a:pt x="174320" y="72644"/>
                  </a:moveTo>
                  <a:lnTo>
                    <a:pt x="116217" y="0"/>
                  </a:lnTo>
                  <a:lnTo>
                    <a:pt x="0" y="152539"/>
                  </a:lnTo>
                  <a:lnTo>
                    <a:pt x="174320" y="72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0425" y="3863530"/>
              <a:ext cx="89535" cy="78105"/>
            </a:xfrm>
            <a:custGeom>
              <a:avLst/>
              <a:gdLst/>
              <a:ahLst/>
              <a:cxnLst/>
              <a:rect l="l" t="t" r="r" b="b"/>
              <a:pathLst>
                <a:path w="89535" h="78104">
                  <a:moveTo>
                    <a:pt x="88912" y="37045"/>
                  </a:moveTo>
                  <a:lnTo>
                    <a:pt x="0" y="77800"/>
                  </a:lnTo>
                  <a:lnTo>
                    <a:pt x="59283" y="0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2473" y="1948662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60" h="379730">
                  <a:moveTo>
                    <a:pt x="0" y="0"/>
                  </a:moveTo>
                  <a:lnTo>
                    <a:pt x="0" y="379542"/>
                  </a:lnTo>
                  <a:lnTo>
                    <a:pt x="759082" y="379542"/>
                  </a:lnTo>
                  <a:lnTo>
                    <a:pt x="759082" y="0"/>
                  </a:lnTo>
                  <a:lnTo>
                    <a:pt x="0" y="0"/>
                  </a:lnTo>
                  <a:close/>
                </a:path>
                <a:path w="759460" h="379730">
                  <a:moveTo>
                    <a:pt x="379539" y="0"/>
                  </a:moveTo>
                  <a:lnTo>
                    <a:pt x="379539" y="37953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4966" y="1982775"/>
              <a:ext cx="276224" cy="1561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96930" y="2025140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92640" y="3935323"/>
            <a:ext cx="771525" cy="391795"/>
            <a:chOff x="3192640" y="3935323"/>
            <a:chExt cx="771525" cy="391795"/>
          </a:xfrm>
        </p:grpSpPr>
        <p:sp>
          <p:nvSpPr>
            <p:cNvPr id="19" name="object 19"/>
            <p:cNvSpPr/>
            <p:nvPr/>
          </p:nvSpPr>
          <p:spPr>
            <a:xfrm>
              <a:off x="3198672" y="3941356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60" h="379729">
                  <a:moveTo>
                    <a:pt x="0" y="0"/>
                  </a:moveTo>
                  <a:lnTo>
                    <a:pt x="0" y="379542"/>
                  </a:lnTo>
                  <a:lnTo>
                    <a:pt x="759082" y="379542"/>
                  </a:lnTo>
                  <a:lnTo>
                    <a:pt x="759082" y="0"/>
                  </a:lnTo>
                  <a:lnTo>
                    <a:pt x="0" y="0"/>
                  </a:lnTo>
                  <a:close/>
                </a:path>
                <a:path w="759460" h="379729">
                  <a:moveTo>
                    <a:pt x="379539" y="0"/>
                  </a:moveTo>
                  <a:lnTo>
                    <a:pt x="379539" y="37953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1644" y="4154487"/>
              <a:ext cx="172300" cy="1089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4786" y="3975468"/>
              <a:ext cx="276237" cy="1561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053130" y="4017834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78040" y="3935323"/>
            <a:ext cx="771525" cy="391795"/>
            <a:chOff x="7178040" y="3935323"/>
            <a:chExt cx="771525" cy="391795"/>
          </a:xfrm>
        </p:grpSpPr>
        <p:sp>
          <p:nvSpPr>
            <p:cNvPr id="24" name="object 24"/>
            <p:cNvSpPr/>
            <p:nvPr/>
          </p:nvSpPr>
          <p:spPr>
            <a:xfrm>
              <a:off x="7184072" y="3941356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59" h="379729">
                  <a:moveTo>
                    <a:pt x="0" y="0"/>
                  </a:moveTo>
                  <a:lnTo>
                    <a:pt x="0" y="379545"/>
                  </a:lnTo>
                  <a:lnTo>
                    <a:pt x="759082" y="379545"/>
                  </a:lnTo>
                  <a:lnTo>
                    <a:pt x="759082" y="0"/>
                  </a:lnTo>
                  <a:lnTo>
                    <a:pt x="0" y="0"/>
                  </a:lnTo>
                  <a:close/>
                </a:path>
                <a:path w="759459" h="379729">
                  <a:moveTo>
                    <a:pt x="379539" y="0"/>
                  </a:moveTo>
                  <a:lnTo>
                    <a:pt x="379539" y="379552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3411" y="4154487"/>
              <a:ext cx="172313" cy="1089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6566" y="3975468"/>
              <a:ext cx="276224" cy="15612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38530" y="4017847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80228" y="3935323"/>
            <a:ext cx="771525" cy="391795"/>
            <a:chOff x="5280228" y="3935323"/>
            <a:chExt cx="771525" cy="391795"/>
          </a:xfrm>
        </p:grpSpPr>
        <p:sp>
          <p:nvSpPr>
            <p:cNvPr id="29" name="object 29"/>
            <p:cNvSpPr/>
            <p:nvPr/>
          </p:nvSpPr>
          <p:spPr>
            <a:xfrm>
              <a:off x="5286260" y="3941356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60" h="379729">
                  <a:moveTo>
                    <a:pt x="0" y="0"/>
                  </a:moveTo>
                  <a:lnTo>
                    <a:pt x="0" y="379542"/>
                  </a:lnTo>
                  <a:lnTo>
                    <a:pt x="759082" y="379542"/>
                  </a:lnTo>
                  <a:lnTo>
                    <a:pt x="759082" y="0"/>
                  </a:lnTo>
                  <a:lnTo>
                    <a:pt x="0" y="0"/>
                  </a:lnTo>
                  <a:close/>
                </a:path>
                <a:path w="759460" h="379729">
                  <a:moveTo>
                    <a:pt x="379552" y="0"/>
                  </a:moveTo>
                  <a:lnTo>
                    <a:pt x="379552" y="379552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8754" y="3975468"/>
              <a:ext cx="276224" cy="15612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140731" y="4017847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94828" y="3935323"/>
            <a:ext cx="6275070" cy="2289810"/>
            <a:chOff x="1294828" y="3935323"/>
            <a:chExt cx="6275070" cy="2289810"/>
          </a:xfrm>
        </p:grpSpPr>
        <p:sp>
          <p:nvSpPr>
            <p:cNvPr id="33" name="object 33"/>
            <p:cNvSpPr/>
            <p:nvPr/>
          </p:nvSpPr>
          <p:spPr>
            <a:xfrm>
              <a:off x="1300861" y="3941356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60" h="379729">
                  <a:moveTo>
                    <a:pt x="0" y="0"/>
                  </a:moveTo>
                  <a:lnTo>
                    <a:pt x="0" y="379542"/>
                  </a:lnTo>
                  <a:lnTo>
                    <a:pt x="759082" y="379542"/>
                  </a:lnTo>
                  <a:lnTo>
                    <a:pt x="759082" y="0"/>
                  </a:lnTo>
                  <a:lnTo>
                    <a:pt x="0" y="0"/>
                  </a:lnTo>
                  <a:close/>
                </a:path>
                <a:path w="759460" h="379729">
                  <a:moveTo>
                    <a:pt x="379552" y="0"/>
                  </a:moveTo>
                  <a:lnTo>
                    <a:pt x="379552" y="37953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6987" y="3975468"/>
              <a:ext cx="276224" cy="1561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45377" y="5080025"/>
              <a:ext cx="569595" cy="759460"/>
            </a:xfrm>
            <a:custGeom>
              <a:avLst/>
              <a:gdLst/>
              <a:ahLst/>
              <a:cxnLst/>
              <a:rect l="l" t="t" r="r" b="b"/>
              <a:pathLst>
                <a:path w="569595" h="759460">
                  <a:moveTo>
                    <a:pt x="569353" y="0"/>
                  </a:moveTo>
                  <a:lnTo>
                    <a:pt x="0" y="759117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709" y="5739701"/>
              <a:ext cx="100330" cy="119380"/>
            </a:xfrm>
            <a:custGeom>
              <a:avLst/>
              <a:gdLst/>
              <a:ahLst/>
              <a:cxnLst/>
              <a:rect l="l" t="t" r="r" b="b"/>
              <a:pathLst>
                <a:path w="100329" h="119379">
                  <a:moveTo>
                    <a:pt x="100215" y="37579"/>
                  </a:moveTo>
                  <a:lnTo>
                    <a:pt x="50114" y="0"/>
                  </a:lnTo>
                  <a:lnTo>
                    <a:pt x="0" y="118999"/>
                  </a:lnTo>
                  <a:lnTo>
                    <a:pt x="100215" y="37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45377" y="5748998"/>
              <a:ext cx="1518285" cy="469900"/>
            </a:xfrm>
            <a:custGeom>
              <a:avLst/>
              <a:gdLst/>
              <a:ahLst/>
              <a:cxnLst/>
              <a:rect l="l" t="t" r="r" b="b"/>
              <a:pathLst>
                <a:path w="1518284" h="469900">
                  <a:moveTo>
                    <a:pt x="75920" y="28460"/>
                  </a:moveTo>
                  <a:lnTo>
                    <a:pt x="0" y="90144"/>
                  </a:lnTo>
                  <a:lnTo>
                    <a:pt x="37960" y="0"/>
                  </a:lnTo>
                </a:path>
                <a:path w="1518284" h="469900">
                  <a:moveTo>
                    <a:pt x="759129" y="90170"/>
                  </a:moveTo>
                  <a:lnTo>
                    <a:pt x="759129" y="469712"/>
                  </a:lnTo>
                  <a:lnTo>
                    <a:pt x="1518217" y="469712"/>
                  </a:lnTo>
                  <a:lnTo>
                    <a:pt x="1518217" y="90170"/>
                  </a:lnTo>
                  <a:lnTo>
                    <a:pt x="759129" y="90170"/>
                  </a:lnTo>
                  <a:close/>
                </a:path>
                <a:path w="1518284" h="469900">
                  <a:moveTo>
                    <a:pt x="1138669" y="90170"/>
                  </a:moveTo>
                  <a:lnTo>
                    <a:pt x="1138669" y="46970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479" y="6052299"/>
              <a:ext cx="172300" cy="1089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0621" y="5873280"/>
              <a:ext cx="276224" cy="1561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3805" y="6052286"/>
              <a:ext cx="172313" cy="10894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55327" y="4017847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58978" y="5915646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659793" y="5833135"/>
            <a:ext cx="771525" cy="391795"/>
            <a:chOff x="5659793" y="5833135"/>
            <a:chExt cx="771525" cy="391795"/>
          </a:xfrm>
        </p:grpSpPr>
        <p:sp>
          <p:nvSpPr>
            <p:cNvPr id="44" name="object 44"/>
            <p:cNvSpPr/>
            <p:nvPr/>
          </p:nvSpPr>
          <p:spPr>
            <a:xfrm>
              <a:off x="5665825" y="5839167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60" h="379729">
                  <a:moveTo>
                    <a:pt x="0" y="0"/>
                  </a:moveTo>
                  <a:lnTo>
                    <a:pt x="0" y="379542"/>
                  </a:lnTo>
                  <a:lnTo>
                    <a:pt x="759082" y="379542"/>
                  </a:lnTo>
                  <a:lnTo>
                    <a:pt x="759082" y="0"/>
                  </a:lnTo>
                  <a:lnTo>
                    <a:pt x="0" y="0"/>
                  </a:lnTo>
                  <a:close/>
                </a:path>
                <a:path w="759460" h="379729">
                  <a:moveTo>
                    <a:pt x="379539" y="0"/>
                  </a:moveTo>
                  <a:lnTo>
                    <a:pt x="379539" y="37953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45124" y="6044209"/>
              <a:ext cx="172300" cy="10894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1939" y="5873280"/>
              <a:ext cx="276224" cy="15612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520283" y="5915646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141546" y="5061927"/>
            <a:ext cx="771525" cy="1163320"/>
            <a:chOff x="4141546" y="5061927"/>
            <a:chExt cx="771525" cy="1163320"/>
          </a:xfrm>
        </p:grpSpPr>
        <p:sp>
          <p:nvSpPr>
            <p:cNvPr id="49" name="object 49"/>
            <p:cNvSpPr/>
            <p:nvPr/>
          </p:nvSpPr>
          <p:spPr>
            <a:xfrm>
              <a:off x="4527143" y="5080025"/>
              <a:ext cx="0" cy="759460"/>
            </a:xfrm>
            <a:custGeom>
              <a:avLst/>
              <a:gdLst/>
              <a:ahLst/>
              <a:cxnLst/>
              <a:rect l="l" t="t" r="r" b="b"/>
              <a:pathLst>
                <a:path h="759460">
                  <a:moveTo>
                    <a:pt x="0" y="0"/>
                  </a:moveTo>
                  <a:lnTo>
                    <a:pt x="0" y="759117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80623" y="5726455"/>
              <a:ext cx="93345" cy="186055"/>
            </a:xfrm>
            <a:custGeom>
              <a:avLst/>
              <a:gdLst/>
              <a:ahLst/>
              <a:cxnLst/>
              <a:rect l="l" t="t" r="r" b="b"/>
              <a:pathLst>
                <a:path w="93345" h="186054">
                  <a:moveTo>
                    <a:pt x="93027" y="0"/>
                  </a:moveTo>
                  <a:lnTo>
                    <a:pt x="0" y="0"/>
                  </a:lnTo>
                  <a:lnTo>
                    <a:pt x="46520" y="186042"/>
                  </a:lnTo>
                  <a:lnTo>
                    <a:pt x="93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03420" y="5744260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447" y="0"/>
                  </a:moveTo>
                  <a:lnTo>
                    <a:pt x="23723" y="94881"/>
                  </a:lnTo>
                  <a:lnTo>
                    <a:pt x="0" y="0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47578" y="5839155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60" h="379729">
                  <a:moveTo>
                    <a:pt x="0" y="12"/>
                  </a:moveTo>
                  <a:lnTo>
                    <a:pt x="0" y="379554"/>
                  </a:lnTo>
                  <a:lnTo>
                    <a:pt x="759082" y="379554"/>
                  </a:lnTo>
                  <a:lnTo>
                    <a:pt x="759082" y="12"/>
                  </a:lnTo>
                  <a:lnTo>
                    <a:pt x="0" y="12"/>
                  </a:lnTo>
                  <a:close/>
                </a:path>
                <a:path w="759460" h="379729">
                  <a:moveTo>
                    <a:pt x="379539" y="0"/>
                  </a:moveTo>
                  <a:lnTo>
                    <a:pt x="379539" y="37953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93692" y="5873267"/>
              <a:ext cx="276224" cy="15613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002036" y="5915646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433523" y="2986405"/>
            <a:ext cx="6464935" cy="3238500"/>
            <a:chOff x="2433523" y="2986405"/>
            <a:chExt cx="6464935" cy="3238500"/>
          </a:xfrm>
        </p:grpSpPr>
        <p:sp>
          <p:nvSpPr>
            <p:cNvPr id="56" name="object 56"/>
            <p:cNvSpPr/>
            <p:nvPr/>
          </p:nvSpPr>
          <p:spPr>
            <a:xfrm>
              <a:off x="6424942" y="2992437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79564" y="189776"/>
                  </a:moveTo>
                  <a:lnTo>
                    <a:pt x="372785" y="139325"/>
                  </a:lnTo>
                  <a:lnTo>
                    <a:pt x="353652" y="93991"/>
                  </a:lnTo>
                  <a:lnTo>
                    <a:pt x="323977" y="55583"/>
                  </a:lnTo>
                  <a:lnTo>
                    <a:pt x="285567" y="25909"/>
                  </a:lnTo>
                  <a:lnTo>
                    <a:pt x="240235" y="6778"/>
                  </a:lnTo>
                  <a:lnTo>
                    <a:pt x="189788" y="0"/>
                  </a:lnTo>
                  <a:lnTo>
                    <a:pt x="139336" y="6778"/>
                  </a:lnTo>
                  <a:lnTo>
                    <a:pt x="94000" y="25909"/>
                  </a:lnTo>
                  <a:lnTo>
                    <a:pt x="55589" y="55583"/>
                  </a:lnTo>
                  <a:lnTo>
                    <a:pt x="25912" y="93991"/>
                  </a:lnTo>
                  <a:lnTo>
                    <a:pt x="6779" y="139325"/>
                  </a:lnTo>
                  <a:lnTo>
                    <a:pt x="0" y="189776"/>
                  </a:lnTo>
                  <a:lnTo>
                    <a:pt x="6779" y="240227"/>
                  </a:lnTo>
                  <a:lnTo>
                    <a:pt x="25912" y="285560"/>
                  </a:lnTo>
                  <a:lnTo>
                    <a:pt x="55589" y="323969"/>
                  </a:lnTo>
                  <a:lnTo>
                    <a:pt x="94000" y="353642"/>
                  </a:lnTo>
                  <a:lnTo>
                    <a:pt x="139336" y="372773"/>
                  </a:lnTo>
                  <a:lnTo>
                    <a:pt x="189788" y="379552"/>
                  </a:lnTo>
                  <a:lnTo>
                    <a:pt x="240235" y="372773"/>
                  </a:lnTo>
                  <a:lnTo>
                    <a:pt x="285567" y="353642"/>
                  </a:lnTo>
                  <a:lnTo>
                    <a:pt x="323977" y="323969"/>
                  </a:lnTo>
                  <a:lnTo>
                    <a:pt x="353652" y="285560"/>
                  </a:lnTo>
                  <a:lnTo>
                    <a:pt x="372785" y="240227"/>
                  </a:lnTo>
                  <a:lnTo>
                    <a:pt x="379564" y="189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24942" y="2992437"/>
              <a:ext cx="2087880" cy="2846705"/>
            </a:xfrm>
            <a:custGeom>
              <a:avLst/>
              <a:gdLst/>
              <a:ahLst/>
              <a:cxnLst/>
              <a:rect l="l" t="t" r="r" b="b"/>
              <a:pathLst>
                <a:path w="2087879" h="2846704">
                  <a:moveTo>
                    <a:pt x="379564" y="189776"/>
                  </a:moveTo>
                  <a:lnTo>
                    <a:pt x="372785" y="139325"/>
                  </a:lnTo>
                  <a:lnTo>
                    <a:pt x="353652" y="93991"/>
                  </a:lnTo>
                  <a:lnTo>
                    <a:pt x="323977" y="55583"/>
                  </a:lnTo>
                  <a:lnTo>
                    <a:pt x="285567" y="25909"/>
                  </a:lnTo>
                  <a:lnTo>
                    <a:pt x="240235" y="6778"/>
                  </a:lnTo>
                  <a:lnTo>
                    <a:pt x="189788" y="0"/>
                  </a:lnTo>
                  <a:lnTo>
                    <a:pt x="139336" y="6778"/>
                  </a:lnTo>
                  <a:lnTo>
                    <a:pt x="94000" y="25909"/>
                  </a:lnTo>
                  <a:lnTo>
                    <a:pt x="55589" y="55583"/>
                  </a:lnTo>
                  <a:lnTo>
                    <a:pt x="25912" y="93991"/>
                  </a:lnTo>
                  <a:lnTo>
                    <a:pt x="6779" y="139325"/>
                  </a:lnTo>
                  <a:lnTo>
                    <a:pt x="0" y="189776"/>
                  </a:lnTo>
                  <a:lnTo>
                    <a:pt x="6779" y="240227"/>
                  </a:lnTo>
                  <a:lnTo>
                    <a:pt x="25912" y="285560"/>
                  </a:lnTo>
                  <a:lnTo>
                    <a:pt x="55589" y="323969"/>
                  </a:lnTo>
                  <a:lnTo>
                    <a:pt x="94000" y="353642"/>
                  </a:lnTo>
                  <a:lnTo>
                    <a:pt x="139336" y="372773"/>
                  </a:lnTo>
                  <a:lnTo>
                    <a:pt x="189788" y="379552"/>
                  </a:lnTo>
                  <a:lnTo>
                    <a:pt x="240235" y="372773"/>
                  </a:lnTo>
                  <a:lnTo>
                    <a:pt x="285567" y="353642"/>
                  </a:lnTo>
                  <a:lnTo>
                    <a:pt x="323977" y="323969"/>
                  </a:lnTo>
                  <a:lnTo>
                    <a:pt x="353652" y="285560"/>
                  </a:lnTo>
                  <a:lnTo>
                    <a:pt x="372785" y="240227"/>
                  </a:lnTo>
                  <a:lnTo>
                    <a:pt x="379564" y="189776"/>
                  </a:lnTo>
                  <a:close/>
                </a:path>
                <a:path w="2087879" h="2846704">
                  <a:moveTo>
                    <a:pt x="2087587" y="2087587"/>
                  </a:moveTo>
                  <a:lnTo>
                    <a:pt x="2087587" y="284670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81212" y="5738317"/>
              <a:ext cx="62865" cy="125730"/>
            </a:xfrm>
            <a:custGeom>
              <a:avLst/>
              <a:gdLst/>
              <a:ahLst/>
              <a:cxnLst/>
              <a:rect l="l" t="t" r="r" b="b"/>
              <a:pathLst>
                <a:path w="62865" h="125729">
                  <a:moveTo>
                    <a:pt x="62636" y="0"/>
                  </a:moveTo>
                  <a:lnTo>
                    <a:pt x="0" y="0"/>
                  </a:lnTo>
                  <a:lnTo>
                    <a:pt x="31318" y="125272"/>
                  </a:lnTo>
                  <a:lnTo>
                    <a:pt x="626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88807" y="5744261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447" y="0"/>
                  </a:moveTo>
                  <a:lnTo>
                    <a:pt x="23723" y="94881"/>
                  </a:lnTo>
                  <a:lnTo>
                    <a:pt x="0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22754" y="4890236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79552" y="189788"/>
                  </a:moveTo>
                  <a:lnTo>
                    <a:pt x="372773" y="139336"/>
                  </a:lnTo>
                  <a:lnTo>
                    <a:pt x="353642" y="94000"/>
                  </a:lnTo>
                  <a:lnTo>
                    <a:pt x="323969" y="55589"/>
                  </a:lnTo>
                  <a:lnTo>
                    <a:pt x="285560" y="25912"/>
                  </a:lnTo>
                  <a:lnTo>
                    <a:pt x="240227" y="6779"/>
                  </a:lnTo>
                  <a:lnTo>
                    <a:pt x="189776" y="0"/>
                  </a:lnTo>
                  <a:lnTo>
                    <a:pt x="139325" y="6779"/>
                  </a:lnTo>
                  <a:lnTo>
                    <a:pt x="93991" y="25912"/>
                  </a:lnTo>
                  <a:lnTo>
                    <a:pt x="55583" y="55589"/>
                  </a:lnTo>
                  <a:lnTo>
                    <a:pt x="25909" y="94000"/>
                  </a:lnTo>
                  <a:lnTo>
                    <a:pt x="6778" y="139336"/>
                  </a:lnTo>
                  <a:lnTo>
                    <a:pt x="0" y="189788"/>
                  </a:lnTo>
                  <a:lnTo>
                    <a:pt x="6778" y="240235"/>
                  </a:lnTo>
                  <a:lnTo>
                    <a:pt x="25909" y="285567"/>
                  </a:lnTo>
                  <a:lnTo>
                    <a:pt x="55583" y="323977"/>
                  </a:lnTo>
                  <a:lnTo>
                    <a:pt x="93991" y="353652"/>
                  </a:lnTo>
                  <a:lnTo>
                    <a:pt x="139325" y="372785"/>
                  </a:lnTo>
                  <a:lnTo>
                    <a:pt x="189776" y="379564"/>
                  </a:lnTo>
                  <a:lnTo>
                    <a:pt x="240227" y="372785"/>
                  </a:lnTo>
                  <a:lnTo>
                    <a:pt x="285560" y="353652"/>
                  </a:lnTo>
                  <a:lnTo>
                    <a:pt x="323969" y="323977"/>
                  </a:lnTo>
                  <a:lnTo>
                    <a:pt x="353642" y="285567"/>
                  </a:lnTo>
                  <a:lnTo>
                    <a:pt x="372773" y="240235"/>
                  </a:lnTo>
                  <a:lnTo>
                    <a:pt x="379552" y="189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32978" y="4890236"/>
              <a:ext cx="759460" cy="1329055"/>
            </a:xfrm>
            <a:custGeom>
              <a:avLst/>
              <a:gdLst/>
              <a:ahLst/>
              <a:cxnLst/>
              <a:rect l="l" t="t" r="r" b="b"/>
              <a:pathLst>
                <a:path w="759459" h="1329054">
                  <a:moveTo>
                    <a:pt x="569328" y="189788"/>
                  </a:moveTo>
                  <a:lnTo>
                    <a:pt x="562549" y="139336"/>
                  </a:lnTo>
                  <a:lnTo>
                    <a:pt x="543418" y="94000"/>
                  </a:lnTo>
                  <a:lnTo>
                    <a:pt x="513745" y="55589"/>
                  </a:lnTo>
                  <a:lnTo>
                    <a:pt x="475337" y="25912"/>
                  </a:lnTo>
                  <a:lnTo>
                    <a:pt x="430003" y="6779"/>
                  </a:lnTo>
                  <a:lnTo>
                    <a:pt x="379552" y="0"/>
                  </a:lnTo>
                  <a:lnTo>
                    <a:pt x="329101" y="6779"/>
                  </a:lnTo>
                  <a:lnTo>
                    <a:pt x="283767" y="25912"/>
                  </a:lnTo>
                  <a:lnTo>
                    <a:pt x="245359" y="55589"/>
                  </a:lnTo>
                  <a:lnTo>
                    <a:pt x="215685" y="94000"/>
                  </a:lnTo>
                  <a:lnTo>
                    <a:pt x="196554" y="139336"/>
                  </a:lnTo>
                  <a:lnTo>
                    <a:pt x="189776" y="189788"/>
                  </a:lnTo>
                  <a:lnTo>
                    <a:pt x="196554" y="240235"/>
                  </a:lnTo>
                  <a:lnTo>
                    <a:pt x="215685" y="285567"/>
                  </a:lnTo>
                  <a:lnTo>
                    <a:pt x="245359" y="323977"/>
                  </a:lnTo>
                  <a:lnTo>
                    <a:pt x="283767" y="353652"/>
                  </a:lnTo>
                  <a:lnTo>
                    <a:pt x="329101" y="372785"/>
                  </a:lnTo>
                  <a:lnTo>
                    <a:pt x="379552" y="379564"/>
                  </a:lnTo>
                  <a:lnTo>
                    <a:pt x="430003" y="372785"/>
                  </a:lnTo>
                  <a:lnTo>
                    <a:pt x="475337" y="353652"/>
                  </a:lnTo>
                  <a:lnTo>
                    <a:pt x="513745" y="323977"/>
                  </a:lnTo>
                  <a:lnTo>
                    <a:pt x="543418" y="285567"/>
                  </a:lnTo>
                  <a:lnTo>
                    <a:pt x="562549" y="240235"/>
                  </a:lnTo>
                  <a:lnTo>
                    <a:pt x="569328" y="189788"/>
                  </a:lnTo>
                  <a:close/>
                </a:path>
                <a:path w="759459" h="1329054">
                  <a:moveTo>
                    <a:pt x="0" y="948931"/>
                  </a:moveTo>
                  <a:lnTo>
                    <a:pt x="0" y="1328477"/>
                  </a:lnTo>
                  <a:lnTo>
                    <a:pt x="759082" y="1328477"/>
                  </a:lnTo>
                  <a:lnTo>
                    <a:pt x="759082" y="948931"/>
                  </a:lnTo>
                  <a:lnTo>
                    <a:pt x="0" y="948931"/>
                  </a:lnTo>
                  <a:close/>
                </a:path>
                <a:path w="759459" h="1329054">
                  <a:moveTo>
                    <a:pt x="379539" y="948931"/>
                  </a:moveTo>
                  <a:lnTo>
                    <a:pt x="379539" y="13284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75472" y="5873280"/>
              <a:ext cx="276224" cy="15612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439555" y="2992437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29">
                  <a:moveTo>
                    <a:pt x="379552" y="189776"/>
                  </a:moveTo>
                  <a:lnTo>
                    <a:pt x="372773" y="139325"/>
                  </a:lnTo>
                  <a:lnTo>
                    <a:pt x="353642" y="93991"/>
                  </a:lnTo>
                  <a:lnTo>
                    <a:pt x="323969" y="55583"/>
                  </a:lnTo>
                  <a:lnTo>
                    <a:pt x="285560" y="25909"/>
                  </a:lnTo>
                  <a:lnTo>
                    <a:pt x="240227" y="6778"/>
                  </a:lnTo>
                  <a:lnTo>
                    <a:pt x="189776" y="0"/>
                  </a:lnTo>
                  <a:lnTo>
                    <a:pt x="139325" y="6778"/>
                  </a:lnTo>
                  <a:lnTo>
                    <a:pt x="93991" y="25909"/>
                  </a:lnTo>
                  <a:lnTo>
                    <a:pt x="55583" y="55583"/>
                  </a:lnTo>
                  <a:lnTo>
                    <a:pt x="25909" y="93991"/>
                  </a:lnTo>
                  <a:lnTo>
                    <a:pt x="6778" y="139325"/>
                  </a:lnTo>
                  <a:lnTo>
                    <a:pt x="0" y="189776"/>
                  </a:lnTo>
                  <a:lnTo>
                    <a:pt x="6778" y="240227"/>
                  </a:lnTo>
                  <a:lnTo>
                    <a:pt x="25909" y="285560"/>
                  </a:lnTo>
                  <a:lnTo>
                    <a:pt x="55583" y="323969"/>
                  </a:lnTo>
                  <a:lnTo>
                    <a:pt x="93991" y="353642"/>
                  </a:lnTo>
                  <a:lnTo>
                    <a:pt x="139325" y="372773"/>
                  </a:lnTo>
                  <a:lnTo>
                    <a:pt x="189776" y="379552"/>
                  </a:lnTo>
                  <a:lnTo>
                    <a:pt x="240227" y="372773"/>
                  </a:lnTo>
                  <a:lnTo>
                    <a:pt x="285560" y="353642"/>
                  </a:lnTo>
                  <a:lnTo>
                    <a:pt x="323969" y="323969"/>
                  </a:lnTo>
                  <a:lnTo>
                    <a:pt x="353642" y="285560"/>
                  </a:lnTo>
                  <a:lnTo>
                    <a:pt x="372773" y="240227"/>
                  </a:lnTo>
                  <a:lnTo>
                    <a:pt x="379552" y="189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39555" y="2992437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29">
                  <a:moveTo>
                    <a:pt x="379552" y="189776"/>
                  </a:moveTo>
                  <a:lnTo>
                    <a:pt x="372773" y="139325"/>
                  </a:lnTo>
                  <a:lnTo>
                    <a:pt x="353642" y="93991"/>
                  </a:lnTo>
                  <a:lnTo>
                    <a:pt x="323969" y="55583"/>
                  </a:lnTo>
                  <a:lnTo>
                    <a:pt x="285560" y="25909"/>
                  </a:lnTo>
                  <a:lnTo>
                    <a:pt x="240227" y="6778"/>
                  </a:lnTo>
                  <a:lnTo>
                    <a:pt x="189776" y="0"/>
                  </a:lnTo>
                  <a:lnTo>
                    <a:pt x="139325" y="6778"/>
                  </a:lnTo>
                  <a:lnTo>
                    <a:pt x="93991" y="25909"/>
                  </a:lnTo>
                  <a:lnTo>
                    <a:pt x="55583" y="55583"/>
                  </a:lnTo>
                  <a:lnTo>
                    <a:pt x="25909" y="93991"/>
                  </a:lnTo>
                  <a:lnTo>
                    <a:pt x="6778" y="139325"/>
                  </a:lnTo>
                  <a:lnTo>
                    <a:pt x="0" y="189776"/>
                  </a:lnTo>
                  <a:lnTo>
                    <a:pt x="6778" y="240227"/>
                  </a:lnTo>
                  <a:lnTo>
                    <a:pt x="25909" y="285560"/>
                  </a:lnTo>
                  <a:lnTo>
                    <a:pt x="55583" y="323969"/>
                  </a:lnTo>
                  <a:lnTo>
                    <a:pt x="93991" y="353642"/>
                  </a:lnTo>
                  <a:lnTo>
                    <a:pt x="139325" y="372773"/>
                  </a:lnTo>
                  <a:lnTo>
                    <a:pt x="189776" y="379552"/>
                  </a:lnTo>
                  <a:lnTo>
                    <a:pt x="240227" y="372773"/>
                  </a:lnTo>
                  <a:lnTo>
                    <a:pt x="285560" y="353642"/>
                  </a:lnTo>
                  <a:lnTo>
                    <a:pt x="323969" y="323969"/>
                  </a:lnTo>
                  <a:lnTo>
                    <a:pt x="353642" y="285560"/>
                  </a:lnTo>
                  <a:lnTo>
                    <a:pt x="372773" y="240227"/>
                  </a:lnTo>
                  <a:lnTo>
                    <a:pt x="379552" y="189776"/>
                  </a:lnTo>
                  <a:close/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37354" y="4890236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79564" y="189788"/>
                  </a:moveTo>
                  <a:lnTo>
                    <a:pt x="372785" y="139336"/>
                  </a:lnTo>
                  <a:lnTo>
                    <a:pt x="353652" y="94000"/>
                  </a:lnTo>
                  <a:lnTo>
                    <a:pt x="323977" y="55589"/>
                  </a:lnTo>
                  <a:lnTo>
                    <a:pt x="285567" y="25912"/>
                  </a:lnTo>
                  <a:lnTo>
                    <a:pt x="240235" y="6779"/>
                  </a:lnTo>
                  <a:lnTo>
                    <a:pt x="189788" y="0"/>
                  </a:lnTo>
                  <a:lnTo>
                    <a:pt x="139336" y="6779"/>
                  </a:lnTo>
                  <a:lnTo>
                    <a:pt x="94000" y="25912"/>
                  </a:lnTo>
                  <a:lnTo>
                    <a:pt x="55589" y="55589"/>
                  </a:lnTo>
                  <a:lnTo>
                    <a:pt x="25912" y="94000"/>
                  </a:lnTo>
                  <a:lnTo>
                    <a:pt x="6779" y="139336"/>
                  </a:lnTo>
                  <a:lnTo>
                    <a:pt x="0" y="189788"/>
                  </a:lnTo>
                  <a:lnTo>
                    <a:pt x="6779" y="240235"/>
                  </a:lnTo>
                  <a:lnTo>
                    <a:pt x="25912" y="285567"/>
                  </a:lnTo>
                  <a:lnTo>
                    <a:pt x="55589" y="323977"/>
                  </a:lnTo>
                  <a:lnTo>
                    <a:pt x="94000" y="353652"/>
                  </a:lnTo>
                  <a:lnTo>
                    <a:pt x="139336" y="372785"/>
                  </a:lnTo>
                  <a:lnTo>
                    <a:pt x="189788" y="379564"/>
                  </a:lnTo>
                  <a:lnTo>
                    <a:pt x="240235" y="372785"/>
                  </a:lnTo>
                  <a:lnTo>
                    <a:pt x="285567" y="353652"/>
                  </a:lnTo>
                  <a:lnTo>
                    <a:pt x="323977" y="323977"/>
                  </a:lnTo>
                  <a:lnTo>
                    <a:pt x="353652" y="285567"/>
                  </a:lnTo>
                  <a:lnTo>
                    <a:pt x="372785" y="240235"/>
                  </a:lnTo>
                  <a:lnTo>
                    <a:pt x="379564" y="189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37354" y="4890236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79564" y="189788"/>
                  </a:moveTo>
                  <a:lnTo>
                    <a:pt x="372785" y="139336"/>
                  </a:lnTo>
                  <a:lnTo>
                    <a:pt x="353652" y="94000"/>
                  </a:lnTo>
                  <a:lnTo>
                    <a:pt x="323977" y="55589"/>
                  </a:lnTo>
                  <a:lnTo>
                    <a:pt x="285567" y="25912"/>
                  </a:lnTo>
                  <a:lnTo>
                    <a:pt x="240235" y="6779"/>
                  </a:lnTo>
                  <a:lnTo>
                    <a:pt x="189788" y="0"/>
                  </a:lnTo>
                  <a:lnTo>
                    <a:pt x="139336" y="6779"/>
                  </a:lnTo>
                  <a:lnTo>
                    <a:pt x="94000" y="25912"/>
                  </a:lnTo>
                  <a:lnTo>
                    <a:pt x="55589" y="55589"/>
                  </a:lnTo>
                  <a:lnTo>
                    <a:pt x="25912" y="94000"/>
                  </a:lnTo>
                  <a:lnTo>
                    <a:pt x="6779" y="139336"/>
                  </a:lnTo>
                  <a:lnTo>
                    <a:pt x="0" y="189788"/>
                  </a:lnTo>
                  <a:lnTo>
                    <a:pt x="6779" y="240235"/>
                  </a:lnTo>
                  <a:lnTo>
                    <a:pt x="25912" y="285567"/>
                  </a:lnTo>
                  <a:lnTo>
                    <a:pt x="55589" y="323977"/>
                  </a:lnTo>
                  <a:lnTo>
                    <a:pt x="94000" y="353652"/>
                  </a:lnTo>
                  <a:lnTo>
                    <a:pt x="139336" y="372785"/>
                  </a:lnTo>
                  <a:lnTo>
                    <a:pt x="189788" y="379564"/>
                  </a:lnTo>
                  <a:lnTo>
                    <a:pt x="240235" y="372785"/>
                  </a:lnTo>
                  <a:lnTo>
                    <a:pt x="285567" y="353652"/>
                  </a:lnTo>
                  <a:lnTo>
                    <a:pt x="323977" y="323977"/>
                  </a:lnTo>
                  <a:lnTo>
                    <a:pt x="353652" y="285567"/>
                  </a:lnTo>
                  <a:lnTo>
                    <a:pt x="372785" y="240235"/>
                  </a:lnTo>
                  <a:lnTo>
                    <a:pt x="379564" y="189788"/>
                  </a:lnTo>
                  <a:close/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987436" y="5915646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674406" y="5073993"/>
            <a:ext cx="961390" cy="1151255"/>
            <a:chOff x="1674406" y="5073993"/>
            <a:chExt cx="961390" cy="1151255"/>
          </a:xfrm>
        </p:grpSpPr>
        <p:sp>
          <p:nvSpPr>
            <p:cNvPr id="69" name="object 69"/>
            <p:cNvSpPr/>
            <p:nvPr/>
          </p:nvSpPr>
          <p:spPr>
            <a:xfrm>
              <a:off x="2059990" y="5080025"/>
              <a:ext cx="569595" cy="759460"/>
            </a:xfrm>
            <a:custGeom>
              <a:avLst/>
              <a:gdLst/>
              <a:ahLst/>
              <a:cxnLst/>
              <a:rect l="l" t="t" r="r" b="b"/>
              <a:pathLst>
                <a:path w="569594" h="759460">
                  <a:moveTo>
                    <a:pt x="569341" y="0"/>
                  </a:moveTo>
                  <a:lnTo>
                    <a:pt x="0" y="759117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45322" y="5739701"/>
              <a:ext cx="100330" cy="119380"/>
            </a:xfrm>
            <a:custGeom>
              <a:avLst/>
              <a:gdLst/>
              <a:ahLst/>
              <a:cxnLst/>
              <a:rect l="l" t="t" r="r" b="b"/>
              <a:pathLst>
                <a:path w="100330" h="119379">
                  <a:moveTo>
                    <a:pt x="100215" y="37579"/>
                  </a:moveTo>
                  <a:lnTo>
                    <a:pt x="50101" y="0"/>
                  </a:lnTo>
                  <a:lnTo>
                    <a:pt x="0" y="118999"/>
                  </a:lnTo>
                  <a:lnTo>
                    <a:pt x="100215" y="37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80438" y="5748998"/>
              <a:ext cx="759460" cy="469900"/>
            </a:xfrm>
            <a:custGeom>
              <a:avLst/>
              <a:gdLst/>
              <a:ahLst/>
              <a:cxnLst/>
              <a:rect l="l" t="t" r="r" b="b"/>
              <a:pathLst>
                <a:path w="759460" h="469900">
                  <a:moveTo>
                    <a:pt x="455460" y="28460"/>
                  </a:moveTo>
                  <a:lnTo>
                    <a:pt x="379552" y="90144"/>
                  </a:lnTo>
                  <a:lnTo>
                    <a:pt x="417512" y="0"/>
                  </a:lnTo>
                </a:path>
                <a:path w="759460" h="469900">
                  <a:moveTo>
                    <a:pt x="0" y="90157"/>
                  </a:moveTo>
                  <a:lnTo>
                    <a:pt x="0" y="469699"/>
                  </a:lnTo>
                  <a:lnTo>
                    <a:pt x="759082" y="469699"/>
                  </a:lnTo>
                  <a:lnTo>
                    <a:pt x="759082" y="90157"/>
                  </a:lnTo>
                  <a:lnTo>
                    <a:pt x="0" y="90157"/>
                  </a:lnTo>
                  <a:close/>
                </a:path>
                <a:path w="759460" h="469900">
                  <a:moveTo>
                    <a:pt x="379539" y="90157"/>
                  </a:moveTo>
                  <a:lnTo>
                    <a:pt x="379539" y="469696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63357" y="6052286"/>
              <a:ext cx="172300" cy="10894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2932" y="5873267"/>
              <a:ext cx="276224" cy="156133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534896" y="5915633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813075" y="5833135"/>
            <a:ext cx="771525" cy="391795"/>
            <a:chOff x="2813075" y="5833135"/>
            <a:chExt cx="771525" cy="391795"/>
          </a:xfrm>
        </p:grpSpPr>
        <p:sp>
          <p:nvSpPr>
            <p:cNvPr id="76" name="object 76"/>
            <p:cNvSpPr/>
            <p:nvPr/>
          </p:nvSpPr>
          <p:spPr>
            <a:xfrm>
              <a:off x="2819107" y="5839167"/>
              <a:ext cx="759460" cy="379730"/>
            </a:xfrm>
            <a:custGeom>
              <a:avLst/>
              <a:gdLst/>
              <a:ahLst/>
              <a:cxnLst/>
              <a:rect l="l" t="t" r="r" b="b"/>
              <a:pathLst>
                <a:path w="759460" h="379729">
                  <a:moveTo>
                    <a:pt x="0" y="0"/>
                  </a:moveTo>
                  <a:lnTo>
                    <a:pt x="0" y="379542"/>
                  </a:lnTo>
                  <a:lnTo>
                    <a:pt x="759082" y="379542"/>
                  </a:lnTo>
                  <a:lnTo>
                    <a:pt x="759082" y="0"/>
                  </a:lnTo>
                  <a:lnTo>
                    <a:pt x="0" y="0"/>
                  </a:lnTo>
                  <a:close/>
                </a:path>
                <a:path w="759460" h="379729">
                  <a:moveTo>
                    <a:pt x="379539" y="0"/>
                  </a:moveTo>
                  <a:lnTo>
                    <a:pt x="379539" y="379539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68459" y="6052299"/>
              <a:ext cx="172300" cy="1089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61601" y="5873280"/>
              <a:ext cx="276224" cy="15612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02026" y="6052286"/>
              <a:ext cx="172313" cy="108940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2673578" y="5915646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285047" y="2310104"/>
            <a:ext cx="6236335" cy="3549015"/>
            <a:chOff x="2285047" y="2310104"/>
            <a:chExt cx="6236335" cy="3549015"/>
          </a:xfrm>
        </p:grpSpPr>
        <p:sp>
          <p:nvSpPr>
            <p:cNvPr id="82" name="object 82"/>
            <p:cNvSpPr/>
            <p:nvPr/>
          </p:nvSpPr>
          <p:spPr>
            <a:xfrm>
              <a:off x="6614731" y="4320895"/>
              <a:ext cx="949325" cy="569595"/>
            </a:xfrm>
            <a:custGeom>
              <a:avLst/>
              <a:gdLst/>
              <a:ahLst/>
              <a:cxnLst/>
              <a:rect l="l" t="t" r="r" b="b"/>
              <a:pathLst>
                <a:path w="949325" h="569595">
                  <a:moveTo>
                    <a:pt x="948893" y="0"/>
                  </a:moveTo>
                  <a:lnTo>
                    <a:pt x="0" y="569341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93751" y="4811509"/>
              <a:ext cx="123825" cy="91440"/>
            </a:xfrm>
            <a:custGeom>
              <a:avLst/>
              <a:gdLst/>
              <a:ahLst/>
              <a:cxnLst/>
              <a:rect l="l" t="t" r="r" b="b"/>
              <a:pathLst>
                <a:path w="123825" h="91439">
                  <a:moveTo>
                    <a:pt x="123545" y="53708"/>
                  </a:moveTo>
                  <a:lnTo>
                    <a:pt x="91313" y="0"/>
                  </a:lnTo>
                  <a:lnTo>
                    <a:pt x="0" y="91313"/>
                  </a:lnTo>
                  <a:lnTo>
                    <a:pt x="123545" y="53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14731" y="4320895"/>
              <a:ext cx="1885950" cy="569595"/>
            </a:xfrm>
            <a:custGeom>
              <a:avLst/>
              <a:gdLst/>
              <a:ahLst/>
              <a:cxnLst/>
              <a:rect l="l" t="t" r="r" b="b"/>
              <a:pathLst>
                <a:path w="1885950" h="569595">
                  <a:moveTo>
                    <a:pt x="93560" y="540867"/>
                  </a:moveTo>
                  <a:lnTo>
                    <a:pt x="0" y="569341"/>
                  </a:lnTo>
                  <a:lnTo>
                    <a:pt x="69151" y="500176"/>
                  </a:lnTo>
                </a:path>
                <a:path w="1885950" h="569595">
                  <a:moveTo>
                    <a:pt x="936688" y="0"/>
                  </a:moveTo>
                  <a:lnTo>
                    <a:pt x="1885594" y="569341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97760" y="4811509"/>
              <a:ext cx="123825" cy="91440"/>
            </a:xfrm>
            <a:custGeom>
              <a:avLst/>
              <a:gdLst/>
              <a:ahLst/>
              <a:cxnLst/>
              <a:rect l="l" t="t" r="r" b="b"/>
              <a:pathLst>
                <a:path w="123825" h="91439">
                  <a:moveTo>
                    <a:pt x="123532" y="91313"/>
                  </a:moveTo>
                  <a:lnTo>
                    <a:pt x="32232" y="0"/>
                  </a:lnTo>
                  <a:lnTo>
                    <a:pt x="0" y="53708"/>
                  </a:lnTo>
                  <a:lnTo>
                    <a:pt x="123532" y="91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29331" y="4320895"/>
              <a:ext cx="5871210" cy="569595"/>
            </a:xfrm>
            <a:custGeom>
              <a:avLst/>
              <a:gdLst/>
              <a:ahLst/>
              <a:cxnLst/>
              <a:rect l="l" t="t" r="r" b="b"/>
              <a:pathLst>
                <a:path w="5871209" h="569595">
                  <a:moveTo>
                    <a:pt x="5801829" y="500176"/>
                  </a:moveTo>
                  <a:lnTo>
                    <a:pt x="5870994" y="569341"/>
                  </a:lnTo>
                  <a:lnTo>
                    <a:pt x="5777420" y="540867"/>
                  </a:lnTo>
                </a:path>
                <a:path w="5871209" h="569595">
                  <a:moveTo>
                    <a:pt x="948905" y="0"/>
                  </a:moveTo>
                  <a:lnTo>
                    <a:pt x="0" y="569341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08364" y="4811509"/>
              <a:ext cx="123825" cy="91440"/>
            </a:xfrm>
            <a:custGeom>
              <a:avLst/>
              <a:gdLst/>
              <a:ahLst/>
              <a:cxnLst/>
              <a:rect l="l" t="t" r="r" b="b"/>
              <a:pathLst>
                <a:path w="123825" h="91439">
                  <a:moveTo>
                    <a:pt x="123532" y="53708"/>
                  </a:moveTo>
                  <a:lnTo>
                    <a:pt x="91313" y="0"/>
                  </a:lnTo>
                  <a:lnTo>
                    <a:pt x="0" y="91313"/>
                  </a:lnTo>
                  <a:lnTo>
                    <a:pt x="123532" y="53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29331" y="4821072"/>
              <a:ext cx="93980" cy="69215"/>
            </a:xfrm>
            <a:custGeom>
              <a:avLst/>
              <a:gdLst/>
              <a:ahLst/>
              <a:cxnLst/>
              <a:rect l="l" t="t" r="r" b="b"/>
              <a:pathLst>
                <a:path w="93980" h="69214">
                  <a:moveTo>
                    <a:pt x="93573" y="40690"/>
                  </a:moveTo>
                  <a:lnTo>
                    <a:pt x="0" y="69164"/>
                  </a:lnTo>
                  <a:lnTo>
                    <a:pt x="69164" y="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66033" y="4320895"/>
              <a:ext cx="949325" cy="569595"/>
            </a:xfrm>
            <a:custGeom>
              <a:avLst/>
              <a:gdLst/>
              <a:ahLst/>
              <a:cxnLst/>
              <a:rect l="l" t="t" r="r" b="b"/>
              <a:pathLst>
                <a:path w="949325" h="569595">
                  <a:moveTo>
                    <a:pt x="0" y="0"/>
                  </a:moveTo>
                  <a:lnTo>
                    <a:pt x="948905" y="569341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4377" y="4792383"/>
              <a:ext cx="183515" cy="135890"/>
            </a:xfrm>
            <a:custGeom>
              <a:avLst/>
              <a:gdLst/>
              <a:ahLst/>
              <a:cxnLst/>
              <a:rect l="l" t="t" r="r" b="b"/>
              <a:pathLst>
                <a:path w="183514" h="135889">
                  <a:moveTo>
                    <a:pt x="183464" y="135597"/>
                  </a:moveTo>
                  <a:lnTo>
                    <a:pt x="47853" y="0"/>
                  </a:lnTo>
                  <a:lnTo>
                    <a:pt x="0" y="79768"/>
                  </a:lnTo>
                  <a:lnTo>
                    <a:pt x="183464" y="135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29331" y="2328202"/>
              <a:ext cx="1993264" cy="2562225"/>
            </a:xfrm>
            <a:custGeom>
              <a:avLst/>
              <a:gdLst/>
              <a:ahLst/>
              <a:cxnLst/>
              <a:rect l="l" t="t" r="r" b="b"/>
              <a:pathLst>
                <a:path w="1993264" h="2562225">
                  <a:moveTo>
                    <a:pt x="1816442" y="2492870"/>
                  </a:moveTo>
                  <a:lnTo>
                    <a:pt x="1885607" y="2562034"/>
                  </a:lnTo>
                  <a:lnTo>
                    <a:pt x="1792033" y="2533561"/>
                  </a:lnTo>
                </a:path>
                <a:path w="1993264" h="2562225">
                  <a:moveTo>
                    <a:pt x="1992693" y="0"/>
                  </a:moveTo>
                  <a:lnTo>
                    <a:pt x="0" y="664235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59735" y="2912681"/>
              <a:ext cx="191770" cy="103505"/>
            </a:xfrm>
            <a:custGeom>
              <a:avLst/>
              <a:gdLst/>
              <a:ahLst/>
              <a:cxnLst/>
              <a:rect l="l" t="t" r="r" b="b"/>
              <a:pathLst>
                <a:path w="191769" h="103505">
                  <a:moveTo>
                    <a:pt x="191198" y="88239"/>
                  </a:moveTo>
                  <a:lnTo>
                    <a:pt x="161785" y="0"/>
                  </a:lnTo>
                  <a:lnTo>
                    <a:pt x="0" y="102946"/>
                  </a:lnTo>
                  <a:lnTo>
                    <a:pt x="191198" y="88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29331" y="2939923"/>
              <a:ext cx="97790" cy="52705"/>
            </a:xfrm>
            <a:custGeom>
              <a:avLst/>
              <a:gdLst/>
              <a:ahLst/>
              <a:cxnLst/>
              <a:rect l="l" t="t" r="r" b="b"/>
              <a:pathLst>
                <a:path w="97789" h="52705">
                  <a:moveTo>
                    <a:pt x="97523" y="45008"/>
                  </a:moveTo>
                  <a:lnTo>
                    <a:pt x="0" y="52514"/>
                  </a:lnTo>
                  <a:lnTo>
                    <a:pt x="82524" y="0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22025" y="2328202"/>
              <a:ext cx="1993264" cy="664845"/>
            </a:xfrm>
            <a:custGeom>
              <a:avLst/>
              <a:gdLst/>
              <a:ahLst/>
              <a:cxnLst/>
              <a:rect l="l" t="t" r="r" b="b"/>
              <a:pathLst>
                <a:path w="1993265" h="664844">
                  <a:moveTo>
                    <a:pt x="0" y="0"/>
                  </a:moveTo>
                  <a:lnTo>
                    <a:pt x="1992706" y="66423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09169" y="2930842"/>
              <a:ext cx="128905" cy="69850"/>
            </a:xfrm>
            <a:custGeom>
              <a:avLst/>
              <a:gdLst/>
              <a:ahLst/>
              <a:cxnLst/>
              <a:rect l="l" t="t" r="r" b="b"/>
              <a:pathLst>
                <a:path w="128904" h="69850">
                  <a:moveTo>
                    <a:pt x="128752" y="69329"/>
                  </a:moveTo>
                  <a:lnTo>
                    <a:pt x="19812" y="0"/>
                  </a:lnTo>
                  <a:lnTo>
                    <a:pt x="0" y="59423"/>
                  </a:lnTo>
                  <a:lnTo>
                    <a:pt x="128752" y="69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17208" y="2939923"/>
              <a:ext cx="97790" cy="52705"/>
            </a:xfrm>
            <a:custGeom>
              <a:avLst/>
              <a:gdLst/>
              <a:ahLst/>
              <a:cxnLst/>
              <a:rect l="l" t="t" r="r" b="b"/>
              <a:pathLst>
                <a:path w="97790" h="52705">
                  <a:moveTo>
                    <a:pt x="14998" y="0"/>
                  </a:moveTo>
                  <a:lnTo>
                    <a:pt x="97523" y="52514"/>
                  </a:lnTo>
                  <a:lnTo>
                    <a:pt x="0" y="45008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03145" y="3449091"/>
              <a:ext cx="664845" cy="80645"/>
            </a:xfrm>
            <a:custGeom>
              <a:avLst/>
              <a:gdLst/>
              <a:ahLst/>
              <a:cxnLst/>
              <a:rect l="l" t="t" r="r" b="b"/>
              <a:pathLst>
                <a:path w="664844" h="80645">
                  <a:moveTo>
                    <a:pt x="0" y="0"/>
                  </a:moveTo>
                  <a:lnTo>
                    <a:pt x="864" y="308"/>
                  </a:lnTo>
                  <a:lnTo>
                    <a:pt x="6919" y="2471"/>
                  </a:lnTo>
                  <a:lnTo>
                    <a:pt x="23354" y="8342"/>
                  </a:lnTo>
                  <a:lnTo>
                    <a:pt x="87389" y="31033"/>
                  </a:lnTo>
                  <a:lnTo>
                    <a:pt x="127108" y="43969"/>
                  </a:lnTo>
                  <a:lnTo>
                    <a:pt x="172978" y="56961"/>
                  </a:lnTo>
                  <a:lnTo>
                    <a:pt x="223462" y="68387"/>
                  </a:lnTo>
                  <a:lnTo>
                    <a:pt x="277021" y="76627"/>
                  </a:lnTo>
                  <a:lnTo>
                    <a:pt x="332117" y="80060"/>
                  </a:lnTo>
                  <a:lnTo>
                    <a:pt x="387214" y="77609"/>
                  </a:lnTo>
                  <a:lnTo>
                    <a:pt x="440773" y="70326"/>
                  </a:lnTo>
                  <a:lnTo>
                    <a:pt x="491256" y="59802"/>
                  </a:lnTo>
                  <a:lnTo>
                    <a:pt x="537126" y="47631"/>
                  </a:lnTo>
                  <a:lnTo>
                    <a:pt x="576845" y="35404"/>
                  </a:lnTo>
                  <a:lnTo>
                    <a:pt x="640880" y="13855"/>
                  </a:lnTo>
                  <a:lnTo>
                    <a:pt x="657315" y="8278"/>
                  </a:lnTo>
                  <a:lnTo>
                    <a:pt x="663370" y="6224"/>
                  </a:lnTo>
                  <a:lnTo>
                    <a:pt x="664235" y="5930"/>
                  </a:lnTo>
                </a:path>
              </a:pathLst>
            </a:custGeom>
            <a:ln w="35583">
              <a:solidFill>
                <a:srgbClr val="B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29331" y="3455022"/>
              <a:ext cx="4318000" cy="2384425"/>
            </a:xfrm>
            <a:custGeom>
              <a:avLst/>
              <a:gdLst/>
              <a:ahLst/>
              <a:cxnLst/>
              <a:rect l="l" t="t" r="r" b="b"/>
              <a:pathLst>
                <a:path w="4318000" h="2384425">
                  <a:moveTo>
                    <a:pt x="3653282" y="0"/>
                  </a:moveTo>
                  <a:lnTo>
                    <a:pt x="3654146" y="308"/>
                  </a:lnTo>
                  <a:lnTo>
                    <a:pt x="3660200" y="2471"/>
                  </a:lnTo>
                  <a:lnTo>
                    <a:pt x="3676631" y="8342"/>
                  </a:lnTo>
                  <a:lnTo>
                    <a:pt x="3740663" y="31032"/>
                  </a:lnTo>
                  <a:lnTo>
                    <a:pt x="3780384" y="43966"/>
                  </a:lnTo>
                  <a:lnTo>
                    <a:pt x="3826254" y="56956"/>
                  </a:lnTo>
                  <a:lnTo>
                    <a:pt x="3876738" y="68381"/>
                  </a:lnTo>
                  <a:lnTo>
                    <a:pt x="3930298" y="76623"/>
                  </a:lnTo>
                  <a:lnTo>
                    <a:pt x="3985399" y="80060"/>
                  </a:lnTo>
                  <a:lnTo>
                    <a:pt x="4040492" y="77608"/>
                  </a:lnTo>
                  <a:lnTo>
                    <a:pt x="4094049" y="70323"/>
                  </a:lnTo>
                  <a:lnTo>
                    <a:pt x="4144533" y="59797"/>
                  </a:lnTo>
                  <a:lnTo>
                    <a:pt x="4190405" y="47625"/>
                  </a:lnTo>
                  <a:lnTo>
                    <a:pt x="4230126" y="35400"/>
                  </a:lnTo>
                  <a:lnTo>
                    <a:pt x="4294155" y="13855"/>
                  </a:lnTo>
                  <a:lnTo>
                    <a:pt x="4310586" y="8278"/>
                  </a:lnTo>
                  <a:lnTo>
                    <a:pt x="4316639" y="6224"/>
                  </a:lnTo>
                  <a:lnTo>
                    <a:pt x="4317504" y="5930"/>
                  </a:lnTo>
                </a:path>
                <a:path w="4318000" h="2384425">
                  <a:moveTo>
                    <a:pt x="0" y="1625003"/>
                  </a:moveTo>
                  <a:lnTo>
                    <a:pt x="569341" y="238412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113125" y="5739701"/>
              <a:ext cx="100330" cy="119380"/>
            </a:xfrm>
            <a:custGeom>
              <a:avLst/>
              <a:gdLst/>
              <a:ahLst/>
              <a:cxnLst/>
              <a:rect l="l" t="t" r="r" b="b"/>
              <a:pathLst>
                <a:path w="100330" h="119379">
                  <a:moveTo>
                    <a:pt x="100215" y="118999"/>
                  </a:moveTo>
                  <a:lnTo>
                    <a:pt x="50101" y="0"/>
                  </a:lnTo>
                  <a:lnTo>
                    <a:pt x="0" y="37579"/>
                  </a:lnTo>
                  <a:lnTo>
                    <a:pt x="100215" y="118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22764" y="5748997"/>
              <a:ext cx="76200" cy="90170"/>
            </a:xfrm>
            <a:custGeom>
              <a:avLst/>
              <a:gdLst/>
              <a:ahLst/>
              <a:cxnLst/>
              <a:rect l="l" t="t" r="r" b="b"/>
              <a:pathLst>
                <a:path w="76200" h="90170">
                  <a:moveTo>
                    <a:pt x="37947" y="0"/>
                  </a:moveTo>
                  <a:lnTo>
                    <a:pt x="75907" y="90144"/>
                  </a:lnTo>
                  <a:lnTo>
                    <a:pt x="0" y="2846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39555" y="4890236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29">
                  <a:moveTo>
                    <a:pt x="379552" y="189788"/>
                  </a:moveTo>
                  <a:lnTo>
                    <a:pt x="372773" y="139336"/>
                  </a:lnTo>
                  <a:lnTo>
                    <a:pt x="353642" y="94000"/>
                  </a:lnTo>
                  <a:lnTo>
                    <a:pt x="323969" y="55589"/>
                  </a:lnTo>
                  <a:lnTo>
                    <a:pt x="285560" y="25912"/>
                  </a:lnTo>
                  <a:lnTo>
                    <a:pt x="240227" y="6779"/>
                  </a:lnTo>
                  <a:lnTo>
                    <a:pt x="189776" y="0"/>
                  </a:lnTo>
                  <a:lnTo>
                    <a:pt x="139325" y="6779"/>
                  </a:lnTo>
                  <a:lnTo>
                    <a:pt x="93991" y="25912"/>
                  </a:lnTo>
                  <a:lnTo>
                    <a:pt x="55583" y="55589"/>
                  </a:lnTo>
                  <a:lnTo>
                    <a:pt x="25909" y="94000"/>
                  </a:lnTo>
                  <a:lnTo>
                    <a:pt x="6778" y="139336"/>
                  </a:lnTo>
                  <a:lnTo>
                    <a:pt x="0" y="189788"/>
                  </a:lnTo>
                  <a:lnTo>
                    <a:pt x="6778" y="240235"/>
                  </a:lnTo>
                  <a:lnTo>
                    <a:pt x="25909" y="285567"/>
                  </a:lnTo>
                  <a:lnTo>
                    <a:pt x="55583" y="323977"/>
                  </a:lnTo>
                  <a:lnTo>
                    <a:pt x="93991" y="353652"/>
                  </a:lnTo>
                  <a:lnTo>
                    <a:pt x="139325" y="372785"/>
                  </a:lnTo>
                  <a:lnTo>
                    <a:pt x="189776" y="379564"/>
                  </a:lnTo>
                  <a:lnTo>
                    <a:pt x="240227" y="372785"/>
                  </a:lnTo>
                  <a:lnTo>
                    <a:pt x="285560" y="353652"/>
                  </a:lnTo>
                  <a:lnTo>
                    <a:pt x="323969" y="323977"/>
                  </a:lnTo>
                  <a:lnTo>
                    <a:pt x="353642" y="285567"/>
                  </a:lnTo>
                  <a:lnTo>
                    <a:pt x="372773" y="240235"/>
                  </a:lnTo>
                  <a:lnTo>
                    <a:pt x="379552" y="189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15832" y="4890236"/>
              <a:ext cx="4768850" cy="949325"/>
            </a:xfrm>
            <a:custGeom>
              <a:avLst/>
              <a:gdLst/>
              <a:ahLst/>
              <a:cxnLst/>
              <a:rect l="l" t="t" r="r" b="b"/>
              <a:pathLst>
                <a:path w="4768850" h="949325">
                  <a:moveTo>
                    <a:pt x="403275" y="189788"/>
                  </a:moveTo>
                  <a:lnTo>
                    <a:pt x="396497" y="139336"/>
                  </a:lnTo>
                  <a:lnTo>
                    <a:pt x="377366" y="94000"/>
                  </a:lnTo>
                  <a:lnTo>
                    <a:pt x="347692" y="55589"/>
                  </a:lnTo>
                  <a:lnTo>
                    <a:pt x="309284" y="25912"/>
                  </a:lnTo>
                  <a:lnTo>
                    <a:pt x="263950" y="6779"/>
                  </a:lnTo>
                  <a:lnTo>
                    <a:pt x="213499" y="0"/>
                  </a:lnTo>
                  <a:lnTo>
                    <a:pt x="163048" y="6779"/>
                  </a:lnTo>
                  <a:lnTo>
                    <a:pt x="117714" y="25912"/>
                  </a:lnTo>
                  <a:lnTo>
                    <a:pt x="79306" y="55589"/>
                  </a:lnTo>
                  <a:lnTo>
                    <a:pt x="49633" y="94000"/>
                  </a:lnTo>
                  <a:lnTo>
                    <a:pt x="30502" y="139336"/>
                  </a:lnTo>
                  <a:lnTo>
                    <a:pt x="23723" y="189788"/>
                  </a:lnTo>
                  <a:lnTo>
                    <a:pt x="30502" y="240235"/>
                  </a:lnTo>
                  <a:lnTo>
                    <a:pt x="49633" y="285567"/>
                  </a:lnTo>
                  <a:lnTo>
                    <a:pt x="79306" y="323977"/>
                  </a:lnTo>
                  <a:lnTo>
                    <a:pt x="117714" y="353652"/>
                  </a:lnTo>
                  <a:lnTo>
                    <a:pt x="163048" y="372785"/>
                  </a:lnTo>
                  <a:lnTo>
                    <a:pt x="213499" y="379564"/>
                  </a:lnTo>
                  <a:lnTo>
                    <a:pt x="263950" y="372785"/>
                  </a:lnTo>
                  <a:lnTo>
                    <a:pt x="309284" y="353652"/>
                  </a:lnTo>
                  <a:lnTo>
                    <a:pt x="347692" y="323977"/>
                  </a:lnTo>
                  <a:lnTo>
                    <a:pt x="377366" y="285567"/>
                  </a:lnTo>
                  <a:lnTo>
                    <a:pt x="396497" y="240235"/>
                  </a:lnTo>
                  <a:lnTo>
                    <a:pt x="403275" y="189788"/>
                  </a:lnTo>
                  <a:close/>
                </a:path>
                <a:path w="4768850" h="949325">
                  <a:moveTo>
                    <a:pt x="0" y="480390"/>
                  </a:moveTo>
                  <a:lnTo>
                    <a:pt x="556" y="480621"/>
                  </a:lnTo>
                  <a:lnTo>
                    <a:pt x="4448" y="482242"/>
                  </a:lnTo>
                  <a:lnTo>
                    <a:pt x="15012" y="486642"/>
                  </a:lnTo>
                  <a:lnTo>
                    <a:pt x="68392" y="508407"/>
                  </a:lnTo>
                  <a:lnTo>
                    <a:pt x="111229" y="522949"/>
                  </a:lnTo>
                  <a:lnTo>
                    <a:pt x="160786" y="534617"/>
                  </a:lnTo>
                  <a:lnTo>
                    <a:pt x="213753" y="539191"/>
                  </a:lnTo>
                  <a:lnTo>
                    <a:pt x="266794" y="533879"/>
                  </a:lnTo>
                  <a:lnTo>
                    <a:pt x="316545" y="521525"/>
                  </a:lnTo>
                  <a:lnTo>
                    <a:pt x="359627" y="506390"/>
                  </a:lnTo>
                  <a:lnTo>
                    <a:pt x="413370" y="483879"/>
                  </a:lnTo>
                  <a:lnTo>
                    <a:pt x="424006" y="479332"/>
                  </a:lnTo>
                  <a:lnTo>
                    <a:pt x="427925" y="477657"/>
                  </a:lnTo>
                  <a:lnTo>
                    <a:pt x="428485" y="477418"/>
                  </a:lnTo>
                </a:path>
                <a:path w="4768850" h="949325">
                  <a:moveTo>
                    <a:pt x="3985387" y="480390"/>
                  </a:moveTo>
                  <a:lnTo>
                    <a:pt x="3985943" y="480621"/>
                  </a:lnTo>
                  <a:lnTo>
                    <a:pt x="3989835" y="482242"/>
                  </a:lnTo>
                  <a:lnTo>
                    <a:pt x="4000399" y="486642"/>
                  </a:lnTo>
                  <a:lnTo>
                    <a:pt x="4053781" y="508407"/>
                  </a:lnTo>
                  <a:lnTo>
                    <a:pt x="4096621" y="522949"/>
                  </a:lnTo>
                  <a:lnTo>
                    <a:pt x="4146179" y="534617"/>
                  </a:lnTo>
                  <a:lnTo>
                    <a:pt x="4199140" y="539191"/>
                  </a:lnTo>
                  <a:lnTo>
                    <a:pt x="4252183" y="533879"/>
                  </a:lnTo>
                  <a:lnTo>
                    <a:pt x="4301937" y="521525"/>
                  </a:lnTo>
                  <a:lnTo>
                    <a:pt x="4345019" y="506390"/>
                  </a:lnTo>
                  <a:lnTo>
                    <a:pt x="4398765" y="483879"/>
                  </a:lnTo>
                  <a:lnTo>
                    <a:pt x="4409405" y="479332"/>
                  </a:lnTo>
                  <a:lnTo>
                    <a:pt x="4413325" y="477657"/>
                  </a:lnTo>
                  <a:lnTo>
                    <a:pt x="4413885" y="477418"/>
                  </a:lnTo>
                </a:path>
                <a:path w="4768850" h="949325">
                  <a:moveTo>
                    <a:pt x="4198899" y="189788"/>
                  </a:moveTo>
                  <a:lnTo>
                    <a:pt x="4768240" y="948905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98525" y="5739701"/>
              <a:ext cx="100330" cy="119380"/>
            </a:xfrm>
            <a:custGeom>
              <a:avLst/>
              <a:gdLst/>
              <a:ahLst/>
              <a:cxnLst/>
              <a:rect l="l" t="t" r="r" b="b"/>
              <a:pathLst>
                <a:path w="100329" h="119379">
                  <a:moveTo>
                    <a:pt x="100215" y="118999"/>
                  </a:moveTo>
                  <a:lnTo>
                    <a:pt x="50101" y="0"/>
                  </a:lnTo>
                  <a:lnTo>
                    <a:pt x="0" y="37579"/>
                  </a:lnTo>
                  <a:lnTo>
                    <a:pt x="100215" y="118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08151" y="5748997"/>
              <a:ext cx="76200" cy="90170"/>
            </a:xfrm>
            <a:custGeom>
              <a:avLst/>
              <a:gdLst/>
              <a:ahLst/>
              <a:cxnLst/>
              <a:rect l="l" t="t" r="r" b="b"/>
              <a:pathLst>
                <a:path w="76200" h="90170">
                  <a:moveTo>
                    <a:pt x="37960" y="0"/>
                  </a:moveTo>
                  <a:lnTo>
                    <a:pt x="75920" y="90144"/>
                  </a:lnTo>
                  <a:lnTo>
                    <a:pt x="0" y="2846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24942" y="4890236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79564" y="189788"/>
                  </a:moveTo>
                  <a:lnTo>
                    <a:pt x="372785" y="139336"/>
                  </a:lnTo>
                  <a:lnTo>
                    <a:pt x="353652" y="94000"/>
                  </a:lnTo>
                  <a:lnTo>
                    <a:pt x="323977" y="55589"/>
                  </a:lnTo>
                  <a:lnTo>
                    <a:pt x="285567" y="25912"/>
                  </a:lnTo>
                  <a:lnTo>
                    <a:pt x="240235" y="6779"/>
                  </a:lnTo>
                  <a:lnTo>
                    <a:pt x="189788" y="0"/>
                  </a:lnTo>
                  <a:lnTo>
                    <a:pt x="139336" y="6779"/>
                  </a:lnTo>
                  <a:lnTo>
                    <a:pt x="94000" y="25912"/>
                  </a:lnTo>
                  <a:lnTo>
                    <a:pt x="55589" y="55589"/>
                  </a:lnTo>
                  <a:lnTo>
                    <a:pt x="25912" y="94000"/>
                  </a:lnTo>
                  <a:lnTo>
                    <a:pt x="6779" y="139336"/>
                  </a:lnTo>
                  <a:lnTo>
                    <a:pt x="0" y="189788"/>
                  </a:lnTo>
                  <a:lnTo>
                    <a:pt x="6779" y="240235"/>
                  </a:lnTo>
                  <a:lnTo>
                    <a:pt x="25912" y="285567"/>
                  </a:lnTo>
                  <a:lnTo>
                    <a:pt x="55589" y="323977"/>
                  </a:lnTo>
                  <a:lnTo>
                    <a:pt x="94000" y="353652"/>
                  </a:lnTo>
                  <a:lnTo>
                    <a:pt x="139336" y="372785"/>
                  </a:lnTo>
                  <a:lnTo>
                    <a:pt x="189788" y="379564"/>
                  </a:lnTo>
                  <a:lnTo>
                    <a:pt x="240235" y="372785"/>
                  </a:lnTo>
                  <a:lnTo>
                    <a:pt x="285567" y="353652"/>
                  </a:lnTo>
                  <a:lnTo>
                    <a:pt x="323977" y="323977"/>
                  </a:lnTo>
                  <a:lnTo>
                    <a:pt x="353652" y="285567"/>
                  </a:lnTo>
                  <a:lnTo>
                    <a:pt x="372785" y="240235"/>
                  </a:lnTo>
                  <a:lnTo>
                    <a:pt x="379564" y="189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24942" y="4890236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79564" y="189788"/>
                  </a:moveTo>
                  <a:lnTo>
                    <a:pt x="372785" y="139336"/>
                  </a:lnTo>
                  <a:lnTo>
                    <a:pt x="353652" y="94000"/>
                  </a:lnTo>
                  <a:lnTo>
                    <a:pt x="323977" y="55589"/>
                  </a:lnTo>
                  <a:lnTo>
                    <a:pt x="285567" y="25912"/>
                  </a:lnTo>
                  <a:lnTo>
                    <a:pt x="240235" y="6779"/>
                  </a:lnTo>
                  <a:lnTo>
                    <a:pt x="189788" y="0"/>
                  </a:lnTo>
                  <a:lnTo>
                    <a:pt x="139336" y="6779"/>
                  </a:lnTo>
                  <a:lnTo>
                    <a:pt x="94000" y="25912"/>
                  </a:lnTo>
                  <a:lnTo>
                    <a:pt x="55589" y="55589"/>
                  </a:lnTo>
                  <a:lnTo>
                    <a:pt x="25912" y="94000"/>
                  </a:lnTo>
                  <a:lnTo>
                    <a:pt x="6779" y="139336"/>
                  </a:lnTo>
                  <a:lnTo>
                    <a:pt x="0" y="189788"/>
                  </a:lnTo>
                  <a:lnTo>
                    <a:pt x="6779" y="240235"/>
                  </a:lnTo>
                  <a:lnTo>
                    <a:pt x="25912" y="285567"/>
                  </a:lnTo>
                  <a:lnTo>
                    <a:pt x="55589" y="323977"/>
                  </a:lnTo>
                  <a:lnTo>
                    <a:pt x="94000" y="353652"/>
                  </a:lnTo>
                  <a:lnTo>
                    <a:pt x="139336" y="372785"/>
                  </a:lnTo>
                  <a:lnTo>
                    <a:pt x="189788" y="379564"/>
                  </a:lnTo>
                  <a:lnTo>
                    <a:pt x="240235" y="372785"/>
                  </a:lnTo>
                  <a:lnTo>
                    <a:pt x="285567" y="353652"/>
                  </a:lnTo>
                  <a:lnTo>
                    <a:pt x="323977" y="323977"/>
                  </a:lnTo>
                  <a:lnTo>
                    <a:pt x="353652" y="285567"/>
                  </a:lnTo>
                  <a:lnTo>
                    <a:pt x="372785" y="240235"/>
                  </a:lnTo>
                  <a:lnTo>
                    <a:pt x="379564" y="189788"/>
                  </a:lnTo>
                  <a:close/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927400" y="2435852"/>
            <a:ext cx="3873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Left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006512" y="2435852"/>
            <a:ext cx="4648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Suck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450580" y="4428545"/>
            <a:ext cx="5295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Right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262867" y="4428545"/>
            <a:ext cx="4648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Suck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461879" y="4428545"/>
            <a:ext cx="3873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Left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212523" y="4428545"/>
            <a:ext cx="4648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Suck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430502" y="4387959"/>
            <a:ext cx="505459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277207" y="6285770"/>
            <a:ext cx="505459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09963" y="4387959"/>
            <a:ext cx="495934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256668" y="6285770"/>
            <a:ext cx="495934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1758022" y="6212776"/>
            <a:ext cx="5728335" cy="307975"/>
            <a:chOff x="1758022" y="6212776"/>
            <a:chExt cx="5728335" cy="307975"/>
          </a:xfrm>
        </p:grpSpPr>
        <p:sp>
          <p:nvSpPr>
            <p:cNvPr id="118" name="object 118"/>
            <p:cNvSpPr/>
            <p:nvPr/>
          </p:nvSpPr>
          <p:spPr>
            <a:xfrm>
              <a:off x="1775320" y="621870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5">
                  <a:moveTo>
                    <a:pt x="284670" y="0"/>
                  </a:moveTo>
                  <a:lnTo>
                    <a:pt x="0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758022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31" y="44284"/>
                  </a:moveTo>
                  <a:lnTo>
                    <a:pt x="66446" y="0"/>
                  </a:lnTo>
                  <a:lnTo>
                    <a:pt x="0" y="110718"/>
                  </a:lnTo>
                  <a:lnTo>
                    <a:pt x="110731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775320" y="6218707"/>
              <a:ext cx="569595" cy="285115"/>
            </a:xfrm>
            <a:custGeom>
              <a:avLst/>
              <a:gdLst/>
              <a:ahLst/>
              <a:cxnLst/>
              <a:rect l="l" t="t" r="r" b="b"/>
              <a:pathLst>
                <a:path w="569594" h="285115">
                  <a:moveTo>
                    <a:pt x="83870" y="234340"/>
                  </a:moveTo>
                  <a:lnTo>
                    <a:pt x="0" y="284670"/>
                  </a:lnTo>
                  <a:lnTo>
                    <a:pt x="50317" y="200799"/>
                  </a:lnTo>
                </a:path>
                <a:path w="569594" h="285115">
                  <a:moveTo>
                    <a:pt x="284670" y="0"/>
                  </a:moveTo>
                  <a:lnTo>
                    <a:pt x="569341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251227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18" y="110718"/>
                  </a:moveTo>
                  <a:lnTo>
                    <a:pt x="44284" y="0"/>
                  </a:lnTo>
                  <a:lnTo>
                    <a:pt x="0" y="44284"/>
                  </a:lnTo>
                  <a:lnTo>
                    <a:pt x="110718" y="110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60790" y="6218707"/>
              <a:ext cx="4923790" cy="285115"/>
            </a:xfrm>
            <a:custGeom>
              <a:avLst/>
              <a:gdLst/>
              <a:ahLst/>
              <a:cxnLst/>
              <a:rect l="l" t="t" r="r" b="b"/>
              <a:pathLst>
                <a:path w="4923790" h="285115">
                  <a:moveTo>
                    <a:pt x="33553" y="200799"/>
                  </a:moveTo>
                  <a:lnTo>
                    <a:pt x="83870" y="284670"/>
                  </a:lnTo>
                  <a:lnTo>
                    <a:pt x="0" y="234340"/>
                  </a:lnTo>
                </a:path>
                <a:path w="4923790" h="285115">
                  <a:moveTo>
                    <a:pt x="4923282" y="0"/>
                  </a:moveTo>
                  <a:lnTo>
                    <a:pt x="4638598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82104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31" y="44284"/>
                  </a:moveTo>
                  <a:lnTo>
                    <a:pt x="66433" y="0"/>
                  </a:lnTo>
                  <a:lnTo>
                    <a:pt x="0" y="110718"/>
                  </a:lnTo>
                  <a:lnTo>
                    <a:pt x="110731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899402" y="6218707"/>
              <a:ext cx="569595" cy="285115"/>
            </a:xfrm>
            <a:custGeom>
              <a:avLst/>
              <a:gdLst/>
              <a:ahLst/>
              <a:cxnLst/>
              <a:rect l="l" t="t" r="r" b="b"/>
              <a:pathLst>
                <a:path w="569595" h="285115">
                  <a:moveTo>
                    <a:pt x="83870" y="234340"/>
                  </a:moveTo>
                  <a:lnTo>
                    <a:pt x="0" y="284670"/>
                  </a:lnTo>
                  <a:lnTo>
                    <a:pt x="50317" y="200799"/>
                  </a:lnTo>
                </a:path>
                <a:path w="569595" h="285115">
                  <a:moveTo>
                    <a:pt x="284670" y="0"/>
                  </a:moveTo>
                  <a:lnTo>
                    <a:pt x="569328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375296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31" y="110718"/>
                  </a:moveTo>
                  <a:lnTo>
                    <a:pt x="44297" y="0"/>
                  </a:lnTo>
                  <a:lnTo>
                    <a:pt x="0" y="44284"/>
                  </a:lnTo>
                  <a:lnTo>
                    <a:pt x="110731" y="110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760707" y="6218707"/>
              <a:ext cx="1708150" cy="285115"/>
            </a:xfrm>
            <a:custGeom>
              <a:avLst/>
              <a:gdLst/>
              <a:ahLst/>
              <a:cxnLst/>
              <a:rect l="l" t="t" r="r" b="b"/>
              <a:pathLst>
                <a:path w="1708150" h="285115">
                  <a:moveTo>
                    <a:pt x="1657705" y="200799"/>
                  </a:moveTo>
                  <a:lnTo>
                    <a:pt x="1708035" y="284670"/>
                  </a:lnTo>
                  <a:lnTo>
                    <a:pt x="1624164" y="234340"/>
                  </a:lnTo>
                </a:path>
                <a:path w="1708150" h="285115">
                  <a:moveTo>
                    <a:pt x="284670" y="0"/>
                  </a:moveTo>
                  <a:lnTo>
                    <a:pt x="0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743422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31" y="44284"/>
                  </a:moveTo>
                  <a:lnTo>
                    <a:pt x="66433" y="0"/>
                  </a:lnTo>
                  <a:lnTo>
                    <a:pt x="0" y="110718"/>
                  </a:lnTo>
                  <a:lnTo>
                    <a:pt x="110731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60707" y="6218707"/>
              <a:ext cx="569595" cy="285115"/>
            </a:xfrm>
            <a:custGeom>
              <a:avLst/>
              <a:gdLst/>
              <a:ahLst/>
              <a:cxnLst/>
              <a:rect l="l" t="t" r="r" b="b"/>
              <a:pathLst>
                <a:path w="569595" h="285115">
                  <a:moveTo>
                    <a:pt x="83883" y="234340"/>
                  </a:moveTo>
                  <a:lnTo>
                    <a:pt x="0" y="284670"/>
                  </a:lnTo>
                  <a:lnTo>
                    <a:pt x="50330" y="200799"/>
                  </a:lnTo>
                </a:path>
                <a:path w="569595" h="285115">
                  <a:moveTo>
                    <a:pt x="284670" y="0"/>
                  </a:moveTo>
                  <a:lnTo>
                    <a:pt x="569341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36614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31" y="110718"/>
                  </a:moveTo>
                  <a:lnTo>
                    <a:pt x="44297" y="0"/>
                  </a:lnTo>
                  <a:lnTo>
                    <a:pt x="0" y="44284"/>
                  </a:lnTo>
                  <a:lnTo>
                    <a:pt x="110731" y="110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914002" y="6218707"/>
              <a:ext cx="3416300" cy="285115"/>
            </a:xfrm>
            <a:custGeom>
              <a:avLst/>
              <a:gdLst/>
              <a:ahLst/>
              <a:cxnLst/>
              <a:rect l="l" t="t" r="r" b="b"/>
              <a:pathLst>
                <a:path w="3416300" h="285115">
                  <a:moveTo>
                    <a:pt x="3365728" y="200799"/>
                  </a:moveTo>
                  <a:lnTo>
                    <a:pt x="3416058" y="284670"/>
                  </a:lnTo>
                  <a:lnTo>
                    <a:pt x="3332175" y="234340"/>
                  </a:lnTo>
                </a:path>
                <a:path w="3416300" h="285115">
                  <a:moveTo>
                    <a:pt x="284670" y="0"/>
                  </a:moveTo>
                  <a:lnTo>
                    <a:pt x="0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896717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18" y="44284"/>
                  </a:moveTo>
                  <a:lnTo>
                    <a:pt x="66433" y="0"/>
                  </a:lnTo>
                  <a:lnTo>
                    <a:pt x="0" y="110718"/>
                  </a:lnTo>
                  <a:lnTo>
                    <a:pt x="110718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914002" y="6218707"/>
              <a:ext cx="569595" cy="285115"/>
            </a:xfrm>
            <a:custGeom>
              <a:avLst/>
              <a:gdLst/>
              <a:ahLst/>
              <a:cxnLst/>
              <a:rect l="l" t="t" r="r" b="b"/>
              <a:pathLst>
                <a:path w="569595" h="285115">
                  <a:moveTo>
                    <a:pt x="83870" y="234340"/>
                  </a:moveTo>
                  <a:lnTo>
                    <a:pt x="0" y="284670"/>
                  </a:lnTo>
                  <a:lnTo>
                    <a:pt x="50317" y="200799"/>
                  </a:lnTo>
                </a:path>
                <a:path w="569595" h="285115">
                  <a:moveTo>
                    <a:pt x="284670" y="0"/>
                  </a:moveTo>
                  <a:lnTo>
                    <a:pt x="569341" y="28467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89909" y="6409944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110731" y="110718"/>
                  </a:moveTo>
                  <a:lnTo>
                    <a:pt x="44284" y="0"/>
                  </a:lnTo>
                  <a:lnTo>
                    <a:pt x="0" y="44284"/>
                  </a:lnTo>
                  <a:lnTo>
                    <a:pt x="110731" y="110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99472" y="6419507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4">
                  <a:moveTo>
                    <a:pt x="33553" y="0"/>
                  </a:moveTo>
                  <a:lnTo>
                    <a:pt x="83870" y="83870"/>
                  </a:lnTo>
                  <a:lnTo>
                    <a:pt x="0" y="33540"/>
                  </a:lnTo>
                </a:path>
              </a:pathLst>
            </a:custGeom>
            <a:ln w="11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136" name="object 1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137" name="object 1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37</a:t>
            </a:fld>
            <a:endParaRPr spc="9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7760252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lang="en-GB" sz="2050" b="1" dirty="0">
                <a:cs typeface="Tahoma"/>
              </a:rPr>
              <a:t>Introducing context of the actions by conditional effect</a:t>
            </a:r>
            <a:endParaRPr sz="2050" dirty="0"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38</a:t>
            </a:fld>
            <a:endParaRPr spc="9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14461-5D16-4044-B424-36735CAD345B}"/>
              </a:ext>
            </a:extLst>
          </p:cNvPr>
          <p:cNvSpPr txBox="1"/>
          <p:nvPr/>
        </p:nvSpPr>
        <p:spPr>
          <a:xfrm>
            <a:off x="1371600" y="1941345"/>
            <a:ext cx="73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Action(Suck,</a:t>
            </a:r>
          </a:p>
          <a:p>
            <a:pPr algn="l"/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      </a:t>
            </a:r>
            <a:r>
              <a:rPr lang="en-GB" sz="1800" b="0" i="0" u="none" strike="noStrike" baseline="0" dirty="0" err="1">
                <a:latin typeface="Palatino Linotype" panose="02040502050505030304" pitchFamily="18" charset="0"/>
              </a:rPr>
              <a:t>Pecondition</a:t>
            </a:r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: </a:t>
            </a:r>
            <a:r>
              <a:rPr lang="en-GB" sz="1800" b="0" i="0" u="none" strike="noStrike" baseline="0" dirty="0" err="1">
                <a:latin typeface="Palatino Linotype" panose="02040502050505030304" pitchFamily="18" charset="0"/>
              </a:rPr>
              <a:t>AtL</a:t>
            </a:r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 or </a:t>
            </a:r>
            <a:r>
              <a:rPr lang="en-GB" sz="1800" b="0" i="0" u="none" strike="noStrike" baseline="0" dirty="0" err="1">
                <a:latin typeface="Palatino Linotype" panose="02040502050505030304" pitchFamily="18" charset="0"/>
              </a:rPr>
              <a:t>AtR</a:t>
            </a:r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;</a:t>
            </a:r>
          </a:p>
          <a:p>
            <a:pPr algn="l"/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      Effect: </a:t>
            </a:r>
            <a:r>
              <a:rPr lang="en-GB" sz="1800" b="1" i="0" u="none" strike="noStrike" baseline="0" dirty="0">
                <a:latin typeface="Palatino Linotype" panose="02040502050505030304" pitchFamily="18" charset="0"/>
              </a:rPr>
              <a:t>when </a:t>
            </a:r>
            <a:r>
              <a:rPr lang="en-GB" sz="1800" b="0" i="0" u="none" strike="noStrike" baseline="0" dirty="0" err="1">
                <a:latin typeface="Palatino Linotype" panose="02040502050505030304" pitchFamily="18" charset="0"/>
              </a:rPr>
              <a:t>AtL</a:t>
            </a:r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: </a:t>
            </a:r>
            <a:r>
              <a:rPr lang="en-GB" sz="1800" b="0" i="0" u="none" strike="noStrike" baseline="0" dirty="0" err="1">
                <a:latin typeface="Palatino Linotype" panose="02040502050505030304" pitchFamily="18" charset="0"/>
              </a:rPr>
              <a:t>CleanL</a:t>
            </a:r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 ∧ </a:t>
            </a:r>
            <a:r>
              <a:rPr lang="en-GB" sz="1800" b="1" i="0" u="none" strike="noStrike" baseline="0" dirty="0">
                <a:latin typeface="Palatino Linotype" panose="02040502050505030304" pitchFamily="18" charset="0"/>
              </a:rPr>
              <a:t>when </a:t>
            </a:r>
            <a:r>
              <a:rPr lang="en-GB" sz="1800" b="0" i="0" u="none" strike="noStrike" baseline="0" dirty="0" err="1">
                <a:latin typeface="Palatino Linotype" panose="02040502050505030304" pitchFamily="18" charset="0"/>
              </a:rPr>
              <a:t>AtR</a:t>
            </a:r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: </a:t>
            </a:r>
            <a:r>
              <a:rPr lang="en-GB" sz="1800" b="0" i="0" u="none" strike="noStrike" baseline="0" dirty="0" err="1">
                <a:latin typeface="Palatino Linotype" panose="02040502050505030304" pitchFamily="18" charset="0"/>
              </a:rPr>
              <a:t>CleanR</a:t>
            </a:r>
            <a:r>
              <a:rPr lang="en-GB" sz="1800" b="0" i="0" u="none" strike="noStrike" baseline="0" dirty="0">
                <a:latin typeface="Palatino Linotype" panose="02040502050505030304" pitchFamily="18" charset="0"/>
              </a:rPr>
              <a:t>)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58C5A-D5CA-4FC1-9057-39484D99EDEF}"/>
              </a:ext>
            </a:extLst>
          </p:cNvPr>
          <p:cNvSpPr txBox="1"/>
          <p:nvPr/>
        </p:nvSpPr>
        <p:spPr>
          <a:xfrm>
            <a:off x="1371600" y="3429000"/>
            <a:ext cx="739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mbria Math" panose="02040503050406030204" pitchFamily="18" charset="0"/>
              <a:buChar char="⇒"/>
            </a:pPr>
            <a:r>
              <a:rPr lang="en-GB" dirty="0"/>
              <a:t>Affect the complexity of the language and require more complex planning algorithm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7760252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b="1" dirty="0">
                <a:solidFill>
                  <a:srgbClr val="7030A0"/>
                </a:solidFill>
                <a:cs typeface="Tahoma"/>
              </a:rPr>
              <a:t>Triple Murphy: </a:t>
            </a:r>
            <a:r>
              <a:rPr sz="2050" dirty="0">
                <a:solidFill>
                  <a:srgbClr val="231F20"/>
                </a:solidFill>
                <a:cs typeface="Tahoma"/>
              </a:rPr>
              <a:t>also sometimes stays put instead of moving</a:t>
            </a:r>
            <a:endParaRPr sz="2050" dirty="0"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052" y="1938081"/>
            <a:ext cx="6055545" cy="23713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09731" y="2009533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39</a:t>
            </a:fld>
            <a:endParaRPr spc="95" dirty="0"/>
          </a:p>
        </p:txBody>
      </p:sp>
      <p:sp>
        <p:nvSpPr>
          <p:cNvPr id="6" name="object 6"/>
          <p:cNvSpPr txBox="1"/>
          <p:nvPr/>
        </p:nvSpPr>
        <p:spPr>
          <a:xfrm>
            <a:off x="3674910" y="2372932"/>
            <a:ext cx="34544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Left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9325" y="2372932"/>
            <a:ext cx="41402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Suck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2469" y="3772687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577" y="3772687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9061" y="3772687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2545" y="4100166"/>
            <a:ext cx="45021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5" dirty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endParaRPr sz="11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2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100" dirty="0"/>
              <a:t> </a:t>
            </a:r>
            <a:r>
              <a:rPr dirty="0"/>
              <a:t>Intelligence,</a:t>
            </a:r>
            <a:r>
              <a:rPr spc="100" dirty="0"/>
              <a:t> </a:t>
            </a:r>
            <a:r>
              <a:rPr dirty="0"/>
              <a:t>spring</a:t>
            </a:r>
            <a:r>
              <a:rPr spc="95" dirty="0"/>
              <a:t> </a:t>
            </a:r>
            <a:r>
              <a:rPr spc="-5" dirty="0"/>
              <a:t>2013,</a:t>
            </a:r>
            <a:r>
              <a:rPr spc="10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Ljungl¨of;</a:t>
            </a:r>
            <a:r>
              <a:rPr spc="95" dirty="0"/>
              <a:t> </a:t>
            </a:r>
            <a:r>
              <a:rPr spc="5" dirty="0"/>
              <a:t>based</a:t>
            </a:r>
            <a:r>
              <a:rPr spc="105" dirty="0"/>
              <a:t> </a:t>
            </a:r>
            <a:r>
              <a:rPr spc="-10" dirty="0"/>
              <a:t>on</a:t>
            </a:r>
            <a:r>
              <a:rPr spc="100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40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100" dirty="0"/>
              <a:t> </a:t>
            </a:r>
            <a:r>
              <a:rPr spc="5" dirty="0"/>
              <a:t>Russel</a:t>
            </a:r>
            <a:r>
              <a:rPr spc="95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100" dirty="0"/>
              <a:t> </a:t>
            </a:r>
            <a:r>
              <a:rPr spc="10" dirty="0"/>
              <a:t>Norvig,</a:t>
            </a:r>
            <a:r>
              <a:rPr spc="100" dirty="0"/>
              <a:t> </a:t>
            </a:r>
            <a:r>
              <a:rPr spc="-50" dirty="0"/>
              <a:t>2004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066" y="7005316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4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80" dirty="0"/>
              <a:t>Automated</a:t>
            </a:r>
            <a:r>
              <a:rPr spc="120" dirty="0"/>
              <a:t> </a:t>
            </a:r>
            <a:r>
              <a:rPr spc="40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487" y="1396403"/>
            <a:ext cx="7959090" cy="421756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06400" marR="115570" indent="-342900" algn="just">
              <a:lnSpc>
                <a:spcPts val="2450"/>
              </a:lnSpc>
              <a:spcBef>
                <a:spcPts val="204"/>
              </a:spcBef>
              <a:buFont typeface="Wingdings" panose="05000000000000000000" pitchFamily="2" charset="2"/>
              <a:buChar char="q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setting: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single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agent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in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fully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observable,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deterministic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static </a:t>
            </a:r>
            <a:r>
              <a:rPr sz="20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environment.</a:t>
            </a:r>
            <a:endParaRPr sz="2050" dirty="0">
              <a:latin typeface="Calibri"/>
              <a:cs typeface="Calibri"/>
            </a:endParaRPr>
          </a:p>
          <a:p>
            <a:pPr marL="863600" marR="114935" lvl="1" indent="-342900" algn="just">
              <a:lnSpc>
                <a:spcPct val="101200"/>
              </a:lnSpc>
              <a:spcBef>
                <a:spcPts val="1435"/>
              </a:spcBef>
              <a:buFont typeface="Wingdings" panose="05000000000000000000" pitchFamily="2" charset="2"/>
              <a:buChar char="Ø"/>
            </a:pP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Propositional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logic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can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express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small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domain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planning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problems,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but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becomes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impractical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5" dirty="0">
                <a:solidFill>
                  <a:srgbClr val="231F20"/>
                </a:solidFill>
                <a:latin typeface="Calibri"/>
                <a:cs typeface="Calibri"/>
              </a:rPr>
              <a:t>if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there</a:t>
            </a:r>
            <a:r>
              <a:rPr sz="2050" spc="1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many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actions</a:t>
            </a:r>
            <a:r>
              <a:rPr sz="2050" spc="1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states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(</a:t>
            </a:r>
            <a:r>
              <a:rPr sz="2050" b="1" spc="-45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combinatorial</a:t>
            </a:r>
            <a:r>
              <a:rPr sz="2050" b="1" spc="195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50" b="1" spc="-45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explosion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).</a:t>
            </a:r>
            <a:endParaRPr sz="2050" dirty="0">
              <a:latin typeface="Calibri"/>
              <a:cs typeface="Calibri"/>
            </a:endParaRPr>
          </a:p>
          <a:p>
            <a:pPr marL="520700" marR="115570" lvl="1" algn="just">
              <a:lnSpc>
                <a:spcPct val="120000"/>
              </a:lnSpc>
              <a:spcBef>
                <a:spcPts val="1070"/>
              </a:spcBef>
            </a:pPr>
            <a:r>
              <a:rPr sz="2050" i="1" spc="-35" dirty="0">
                <a:solidFill>
                  <a:srgbClr val="7030A0"/>
                </a:solidFill>
                <a:latin typeface="Calibri"/>
                <a:cs typeface="Calibri"/>
              </a:rPr>
              <a:t>Example: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In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wumpus </a:t>
            </a:r>
            <a:r>
              <a:rPr sz="2050" spc="-105" dirty="0">
                <a:solidFill>
                  <a:srgbClr val="231F20"/>
                </a:solidFill>
                <a:latin typeface="Calibri"/>
                <a:cs typeface="Calibri"/>
              </a:rPr>
              <a:t>world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action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forward-step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has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be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written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four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directions,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all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Georgia"/>
                <a:cs typeface="Georgia"/>
              </a:rPr>
              <a:t>n</a:t>
            </a:r>
            <a:r>
              <a:rPr sz="2100" spc="15" baseline="-29761" dirty="0">
                <a:solidFill>
                  <a:srgbClr val="231F20"/>
                </a:solidFill>
                <a:latin typeface="Constantia"/>
                <a:cs typeface="Constantia"/>
              </a:rPr>
              <a:t>2</a:t>
            </a:r>
            <a:r>
              <a:rPr sz="2100" spc="517" baseline="-29761" dirty="0">
                <a:solidFill>
                  <a:srgbClr val="231F20"/>
                </a:solidFill>
                <a:latin typeface="Constantia"/>
                <a:cs typeface="Constanti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locations,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time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step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spc="-85" dirty="0">
                <a:solidFill>
                  <a:srgbClr val="231F20"/>
                </a:solidFill>
                <a:latin typeface="Georgia"/>
                <a:cs typeface="Georgia"/>
              </a:rPr>
              <a:t>T</a:t>
            </a:r>
            <a:r>
              <a:rPr sz="2050" i="1" spc="-2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2050" spc="20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2050" dirty="0">
              <a:latin typeface="Calibri"/>
              <a:cs typeface="Calibri"/>
            </a:endParaRPr>
          </a:p>
          <a:p>
            <a:pPr marL="406400" marR="55244" indent="-342900" algn="just">
              <a:lnSpc>
                <a:spcPct val="101200"/>
              </a:lnSpc>
              <a:spcBef>
                <a:spcPts val="1530"/>
              </a:spcBef>
              <a:buFont typeface="Wingdings" panose="05000000000000000000" pitchFamily="2" charset="2"/>
              <a:buChar char="q"/>
            </a:pPr>
            <a:r>
              <a:rPr sz="2050" spc="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Planning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Domain Definition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Language </a:t>
            </a:r>
            <a:r>
              <a:rPr sz="2050" spc="150" dirty="0">
                <a:solidFill>
                  <a:srgbClr val="231F20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PDDL</a:t>
            </a:r>
            <a:r>
              <a:rPr sz="2050" spc="150" dirty="0">
                <a:solidFill>
                  <a:srgbClr val="231F20"/>
                </a:solidFill>
                <a:latin typeface="Calibri"/>
                <a:cs typeface="Calibri"/>
              </a:rPr>
              <a:t>)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subset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lang="en-GB" sz="2050" spc="-75" dirty="0">
                <a:solidFill>
                  <a:srgbClr val="231F20"/>
                </a:solidFill>
                <a:latin typeface="Calibri"/>
                <a:cs typeface="Calibri"/>
              </a:rPr>
              <a:t> First-Order Predicate Logic (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FOL</a:t>
            </a:r>
            <a:r>
              <a:rPr lang="en-GB" sz="2050" spc="140" dirty="0">
                <a:solidFill>
                  <a:srgbClr val="231F20"/>
                </a:solidFill>
                <a:latin typeface="Calibri"/>
                <a:cs typeface="Calibri"/>
              </a:rPr>
              <a:t>)</a:t>
            </a:r>
            <a:r>
              <a:rPr sz="2050" spc="1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2050" spc="140" dirty="0">
                <a:solidFill>
                  <a:srgbClr val="231F20"/>
                </a:solidFill>
                <a:latin typeface="Calibri"/>
                <a:cs typeface="Calibri"/>
              </a:rPr>
              <a:t>which is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231F20"/>
                </a:solidFill>
                <a:latin typeface="Calibri"/>
                <a:cs typeface="Calibri"/>
              </a:rPr>
              <a:t>more</a:t>
            </a:r>
            <a:r>
              <a:rPr sz="2050" spc="-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expressive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than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propositional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logic.</a:t>
            </a:r>
            <a:r>
              <a:rPr sz="20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Calibri"/>
                <a:cs typeface="Calibri"/>
              </a:rPr>
              <a:t>It</a:t>
            </a:r>
            <a:r>
              <a:rPr sz="205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allows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050" spc="3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b="1" spc="-85" dirty="0">
                <a:solidFill>
                  <a:srgbClr val="002060"/>
                </a:solidFill>
                <a:latin typeface="Palatino Linotype"/>
                <a:cs typeface="Palatino Linotype"/>
              </a:rPr>
              <a:t>more</a:t>
            </a:r>
            <a:r>
              <a:rPr sz="2050" b="1" spc="-80" dirty="0">
                <a:solidFill>
                  <a:srgbClr val="002060"/>
                </a:solidFill>
                <a:latin typeface="Palatino Linotype"/>
                <a:cs typeface="Palatino Linotype"/>
              </a:rPr>
              <a:t> </a:t>
            </a:r>
            <a:r>
              <a:rPr sz="2050" b="1" spc="-105" dirty="0">
                <a:solidFill>
                  <a:srgbClr val="002060"/>
                </a:solidFill>
                <a:latin typeface="Palatino Linotype"/>
                <a:cs typeface="Palatino Linotype"/>
              </a:rPr>
              <a:t>detailed </a:t>
            </a:r>
            <a:r>
              <a:rPr sz="2050" b="1" spc="-100" dirty="0">
                <a:solidFill>
                  <a:srgbClr val="002060"/>
                </a:solidFill>
                <a:latin typeface="Palatino Linotype"/>
                <a:cs typeface="Palatino Linotype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representation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231F20"/>
                </a:solidFill>
                <a:latin typeface="Arial"/>
                <a:cs typeface="Arial"/>
              </a:rPr>
              <a:t>the states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7760252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lang="en-GB" sz="2050" b="1" dirty="0">
                <a:cs typeface="Tahoma"/>
              </a:rPr>
              <a:t>Introducing loops turns the tree into acyclic graph</a:t>
            </a:r>
            <a:endParaRPr sz="2050" dirty="0"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40</a:t>
            </a:fld>
            <a:endParaRPr spc="9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14461-5D16-4044-B424-36735CAD345B}"/>
              </a:ext>
            </a:extLst>
          </p:cNvPr>
          <p:cNvSpPr txBox="1"/>
          <p:nvPr/>
        </p:nvSpPr>
        <p:spPr>
          <a:xfrm>
            <a:off x="457200" y="1941345"/>
            <a:ext cx="8312546" cy="144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0" lvl="2">
              <a:tabLst>
                <a:tab pos="667385" algn="l"/>
              </a:tabLst>
            </a:pPr>
            <a:r>
              <a:rPr lang="en-GB" spc="3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[</a:t>
            </a:r>
            <a:r>
              <a:rPr lang="en-GB" i="1" spc="3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L</a:t>
            </a:r>
            <a:r>
              <a:rPr lang="en-GB" spc="44" baseline="-11904" dirty="0">
                <a:solidFill>
                  <a:srgbClr val="231F20"/>
                </a:solidFill>
                <a:latin typeface="Palatino Linotype" panose="02040502050505030304" pitchFamily="18" charset="0"/>
                <a:cs typeface="Baskerville Old Face"/>
              </a:rPr>
              <a:t>1</a:t>
            </a:r>
            <a:r>
              <a:rPr lang="en-GB" spc="412" baseline="-11904" dirty="0">
                <a:solidFill>
                  <a:srgbClr val="231F20"/>
                </a:solidFill>
                <a:latin typeface="Palatino Linotype" panose="02040502050505030304" pitchFamily="18" charset="0"/>
                <a:cs typeface="Baskerville Old Face"/>
              </a:rPr>
              <a:t> </a:t>
            </a:r>
            <a:r>
              <a:rPr lang="en-GB" spc="-6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:	</a:t>
            </a:r>
            <a:r>
              <a:rPr lang="en-GB" i="1" spc="135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Left,</a:t>
            </a:r>
            <a:r>
              <a:rPr lang="en-GB" i="1" spc="-145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lang="en-GB" spc="1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if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i="1" spc="85"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AtR</a:t>
            </a:r>
            <a:r>
              <a:rPr lang="en-GB" i="1" spc="175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lang="en-GB" spc="5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then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i="1" spc="75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L</a:t>
            </a:r>
            <a:r>
              <a:rPr lang="en-GB" spc="112" baseline="-11904" dirty="0">
                <a:solidFill>
                  <a:srgbClr val="231F20"/>
                </a:solidFill>
                <a:latin typeface="Palatino Linotype" panose="02040502050505030304" pitchFamily="18" charset="0"/>
                <a:cs typeface="Baskerville Old Face"/>
              </a:rPr>
              <a:t>1</a:t>
            </a:r>
            <a:r>
              <a:rPr lang="en-GB" spc="525" baseline="-11904" dirty="0">
                <a:solidFill>
                  <a:srgbClr val="231F20"/>
                </a:solidFill>
                <a:latin typeface="Palatino Linotype" panose="02040502050505030304" pitchFamily="18" charset="0"/>
                <a:cs typeface="Baskerville Old Face"/>
              </a:rPr>
              <a:t> </a:t>
            </a:r>
            <a:r>
              <a:rPr lang="en-GB" spc="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else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spc="-1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[</a:t>
            </a:r>
            <a:r>
              <a:rPr lang="en-GB" spc="-1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if</a:t>
            </a:r>
            <a:r>
              <a:rPr lang="en-GB" spc="8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i="1" spc="50"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CleanL</a:t>
            </a:r>
            <a:r>
              <a:rPr lang="en-GB" i="1" spc="15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lang="en-GB" spc="5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then</a:t>
            </a:r>
            <a:r>
              <a:rPr lang="en-GB" spc="8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spc="-6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[</a:t>
            </a:r>
            <a:r>
              <a:rPr lang="en-GB" spc="-225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lang="en-GB" spc="-6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]</a:t>
            </a:r>
            <a:r>
              <a:rPr lang="en-GB" spc="8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lang="en-GB" spc="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else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i="1" spc="5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Suck</a:t>
            </a:r>
            <a:r>
              <a:rPr lang="en-GB" spc="5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]]</a:t>
            </a:r>
            <a:endParaRPr lang="en-GB" dirty="0">
              <a:latin typeface="Palatino Linotype" panose="02040502050505030304" pitchFamily="18" charset="0"/>
              <a:cs typeface="Arial"/>
            </a:endParaRPr>
          </a:p>
          <a:p>
            <a:pPr marL="952500" lvl="2"/>
            <a:r>
              <a:rPr lang="en-GB" spc="-140" dirty="0">
                <a:solidFill>
                  <a:srgbClr val="231F20"/>
                </a:solidFill>
                <a:latin typeface="Palatino Linotype" panose="02040502050505030304" pitchFamily="18" charset="0"/>
                <a:cs typeface="Tahoma"/>
              </a:rPr>
              <a:t>or</a:t>
            </a:r>
            <a:r>
              <a:rPr lang="en-GB" spc="5" dirty="0">
                <a:solidFill>
                  <a:srgbClr val="231F20"/>
                </a:solidFill>
                <a:latin typeface="Palatino Linotype" panose="02040502050505030304" pitchFamily="18" charset="0"/>
                <a:cs typeface="Tahoma"/>
              </a:rPr>
              <a:t> </a:t>
            </a:r>
            <a:r>
              <a:rPr lang="en-GB" spc="15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[</a:t>
            </a:r>
            <a:r>
              <a:rPr lang="en-GB" spc="1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while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i="1" spc="85"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AtR</a:t>
            </a:r>
            <a:r>
              <a:rPr lang="en-GB" i="1" spc="17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lang="en-GB" spc="12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do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spc="8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[</a:t>
            </a:r>
            <a:r>
              <a:rPr lang="en-GB" i="1" spc="8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Left</a:t>
            </a:r>
            <a:r>
              <a:rPr lang="en-GB" spc="8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]</a:t>
            </a:r>
            <a:r>
              <a:rPr lang="en-GB" i="1" spc="8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,</a:t>
            </a:r>
            <a:r>
              <a:rPr lang="en-GB" i="1" spc="-15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lang="en-GB" spc="1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if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i="1" spc="50" dirty="0" err="1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CleanL</a:t>
            </a:r>
            <a:r>
              <a:rPr lang="en-GB" i="1" spc="15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 </a:t>
            </a:r>
            <a:r>
              <a:rPr lang="en-GB" spc="50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then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spc="-6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[</a:t>
            </a:r>
            <a:r>
              <a:rPr lang="en-GB" spc="-225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lang="en-GB" spc="-6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]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lang="en-GB" spc="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else</a:t>
            </a:r>
            <a:r>
              <a:rPr lang="en-GB" spc="75" dirty="0">
                <a:solidFill>
                  <a:srgbClr val="231F20"/>
                </a:solidFill>
                <a:latin typeface="Palatino Linotype" panose="02040502050505030304" pitchFamily="18" charset="0"/>
                <a:cs typeface="Century"/>
              </a:rPr>
              <a:t> </a:t>
            </a:r>
            <a:r>
              <a:rPr lang="en-GB" i="1" spc="20" dirty="0">
                <a:solidFill>
                  <a:srgbClr val="231F20"/>
                </a:solidFill>
                <a:latin typeface="Palatino Linotype" panose="02040502050505030304" pitchFamily="18" charset="0"/>
                <a:cs typeface="Georgia"/>
              </a:rPr>
              <a:t>Suck</a:t>
            </a:r>
            <a:r>
              <a:rPr lang="en-GB" spc="20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]</a:t>
            </a:r>
            <a:endParaRPr lang="en-GB" dirty="0">
              <a:latin typeface="Palatino Linotype" panose="02040502050505030304" pitchFamily="18" charset="0"/>
              <a:cs typeface="Arial"/>
            </a:endParaRPr>
          </a:p>
          <a:p>
            <a:pPr marL="1295400" lvl="2" indent="-342900">
              <a:spcBef>
                <a:spcPts val="1560"/>
              </a:spcBef>
              <a:buFont typeface="Cambria Math" panose="02040503050406030204" pitchFamily="18" charset="0"/>
              <a:buChar char="⇒"/>
            </a:pPr>
            <a:r>
              <a:rPr lang="en-GB" sz="2050" dirty="0">
                <a:solidFill>
                  <a:srgbClr val="231F20"/>
                </a:solidFill>
                <a:cs typeface="Tahoma"/>
              </a:rPr>
              <a:t>May lead to infinite loops but they can be broken eventually</a:t>
            </a:r>
            <a:endParaRPr lang="en-GB" sz="2050" dirty="0">
              <a:cs typeface="Tahoma"/>
            </a:endParaRPr>
          </a:p>
          <a:p>
            <a:pPr algn="l"/>
            <a:endParaRPr lang="en-GB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4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41</a:t>
            </a:fld>
            <a:endParaRPr spc="9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100" dirty="0"/>
              <a:t>Execution</a:t>
            </a:r>
            <a:r>
              <a:rPr spc="235" dirty="0"/>
              <a:t> </a:t>
            </a:r>
            <a:r>
              <a:rPr spc="110" dirty="0"/>
              <a:t>Monitoring</a:t>
            </a:r>
            <a:r>
              <a:rPr lang="en-GB" spc="110" dirty="0"/>
              <a:t> and Replanning</a:t>
            </a:r>
            <a:endParaRPr spc="1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9665" y="1396408"/>
            <a:ext cx="8776335" cy="33816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lang="en-GB" sz="2000" spc="-40" dirty="0">
                <a:latin typeface="+mn-lt"/>
              </a:rPr>
              <a:t>Current plan failure when</a:t>
            </a:r>
            <a:r>
              <a:rPr sz="2000" spc="5" dirty="0">
                <a:latin typeface="+mn-lt"/>
              </a:rPr>
              <a:t> </a:t>
            </a:r>
            <a:r>
              <a:rPr sz="2000" spc="-114" dirty="0">
                <a:latin typeface="+mn-lt"/>
              </a:rPr>
              <a:t>preconditions</a:t>
            </a:r>
            <a:r>
              <a:rPr sz="2000" spc="10" dirty="0">
                <a:latin typeface="+mn-lt"/>
              </a:rPr>
              <a:t> </a:t>
            </a:r>
            <a:r>
              <a:rPr sz="2000" spc="-105" dirty="0">
                <a:latin typeface="+mn-lt"/>
              </a:rPr>
              <a:t>of</a:t>
            </a:r>
            <a:r>
              <a:rPr sz="2000" spc="5" dirty="0">
                <a:latin typeface="+mn-lt"/>
              </a:rPr>
              <a:t> </a:t>
            </a:r>
            <a:r>
              <a:rPr sz="2000" i="1" spc="-65" dirty="0">
                <a:solidFill>
                  <a:srgbClr val="B20000"/>
                </a:solidFill>
                <a:latin typeface="+mn-lt"/>
                <a:cs typeface="Calibri"/>
              </a:rPr>
              <a:t>remaining</a:t>
            </a:r>
            <a:r>
              <a:rPr sz="2000" i="1" spc="180" dirty="0">
                <a:solidFill>
                  <a:srgbClr val="B20000"/>
                </a:solidFill>
                <a:latin typeface="+mn-lt"/>
                <a:cs typeface="Calibri"/>
              </a:rPr>
              <a:t> </a:t>
            </a:r>
            <a:r>
              <a:rPr sz="2000" i="1" spc="-65" dirty="0">
                <a:solidFill>
                  <a:srgbClr val="B20000"/>
                </a:solidFill>
                <a:latin typeface="+mn-lt"/>
                <a:cs typeface="Calibri"/>
              </a:rPr>
              <a:t>plan</a:t>
            </a:r>
            <a:r>
              <a:rPr sz="2000" i="1" spc="190" dirty="0">
                <a:solidFill>
                  <a:srgbClr val="B20000"/>
                </a:solidFill>
                <a:latin typeface="+mn-lt"/>
                <a:cs typeface="Calibri"/>
              </a:rPr>
              <a:t> </a:t>
            </a:r>
            <a:r>
              <a:rPr sz="2000" spc="-95" dirty="0">
                <a:latin typeface="+mn-lt"/>
              </a:rPr>
              <a:t>not</a:t>
            </a:r>
            <a:r>
              <a:rPr sz="2000" spc="5" dirty="0">
                <a:latin typeface="+mn-lt"/>
              </a:rPr>
              <a:t> </a:t>
            </a:r>
            <a:r>
              <a:rPr sz="2000" spc="-130" dirty="0">
                <a:latin typeface="+mn-lt"/>
              </a:rPr>
              <a:t>met</a:t>
            </a:r>
          </a:p>
          <a:p>
            <a:pPr marL="812800" lvl="1" indent="-342900">
              <a:spcBef>
                <a:spcPts val="156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sz="2000" spc="-90" dirty="0">
                <a:latin typeface="+mn-lt"/>
              </a:rPr>
              <a:t>Preconditions</a:t>
            </a:r>
            <a:r>
              <a:rPr sz="2000" spc="-10" dirty="0">
                <a:latin typeface="+mn-lt"/>
              </a:rPr>
              <a:t> </a:t>
            </a:r>
            <a:r>
              <a:rPr sz="2000" spc="-105" dirty="0">
                <a:latin typeface="+mn-lt"/>
              </a:rPr>
              <a:t>of</a:t>
            </a:r>
            <a:r>
              <a:rPr sz="2000" spc="-5" dirty="0">
                <a:latin typeface="+mn-lt"/>
              </a:rPr>
              <a:t> </a:t>
            </a:r>
            <a:r>
              <a:rPr sz="2000" spc="-125" dirty="0">
                <a:latin typeface="+mn-lt"/>
              </a:rPr>
              <a:t>remaining</a:t>
            </a:r>
            <a:r>
              <a:rPr sz="2000" spc="-5" dirty="0">
                <a:latin typeface="+mn-lt"/>
              </a:rPr>
              <a:t> </a:t>
            </a:r>
            <a:r>
              <a:rPr sz="2000" spc="-110" dirty="0">
                <a:latin typeface="+mn-lt"/>
              </a:rPr>
              <a:t>plan</a:t>
            </a:r>
          </a:p>
          <a:p>
            <a:pPr marL="743585">
              <a:lnSpc>
                <a:spcPct val="100000"/>
              </a:lnSpc>
              <a:spcBef>
                <a:spcPts val="30"/>
              </a:spcBef>
              <a:spcAft>
                <a:spcPts val="600"/>
              </a:spcAft>
            </a:pPr>
            <a:r>
              <a:rPr sz="1800" spc="15" dirty="0">
                <a:latin typeface="+mn-lt"/>
              </a:rPr>
              <a:t>=</a:t>
            </a:r>
            <a:r>
              <a:rPr sz="1800" spc="-170" dirty="0">
                <a:latin typeface="+mn-lt"/>
              </a:rPr>
              <a:t> </a:t>
            </a:r>
            <a:r>
              <a:rPr sz="1800" spc="-60" dirty="0">
                <a:latin typeface="+mn-lt"/>
              </a:rPr>
              <a:t>all</a:t>
            </a:r>
            <a:r>
              <a:rPr sz="1800" spc="-170" dirty="0">
                <a:latin typeface="+mn-lt"/>
              </a:rPr>
              <a:t> </a:t>
            </a:r>
            <a:r>
              <a:rPr sz="1800" spc="-114" dirty="0">
                <a:latin typeface="+mn-lt"/>
              </a:rPr>
              <a:t>preconditions</a:t>
            </a:r>
            <a:r>
              <a:rPr sz="1800" spc="-170" dirty="0">
                <a:latin typeface="+mn-lt"/>
              </a:rPr>
              <a:t> </a:t>
            </a:r>
            <a:r>
              <a:rPr sz="1800" spc="-105" dirty="0">
                <a:latin typeface="+mn-lt"/>
              </a:rPr>
              <a:t>of</a:t>
            </a:r>
            <a:r>
              <a:rPr sz="1800" spc="-170" dirty="0">
                <a:latin typeface="+mn-lt"/>
              </a:rPr>
              <a:t> </a:t>
            </a:r>
            <a:r>
              <a:rPr sz="1800" spc="-125" dirty="0">
                <a:latin typeface="+mn-lt"/>
              </a:rPr>
              <a:t>remaining</a:t>
            </a:r>
            <a:r>
              <a:rPr sz="1800" spc="-175" dirty="0">
                <a:latin typeface="+mn-lt"/>
              </a:rPr>
              <a:t> </a:t>
            </a:r>
            <a:r>
              <a:rPr sz="1800" spc="-140" dirty="0">
                <a:latin typeface="+mn-lt"/>
              </a:rPr>
              <a:t>steps</a:t>
            </a:r>
            <a:r>
              <a:rPr sz="1800" spc="-170" dirty="0">
                <a:latin typeface="+mn-lt"/>
              </a:rPr>
              <a:t> </a:t>
            </a:r>
            <a:r>
              <a:rPr sz="1800" spc="-95" dirty="0">
                <a:latin typeface="+mn-lt"/>
              </a:rPr>
              <a:t>not</a:t>
            </a:r>
            <a:r>
              <a:rPr sz="1800" spc="-170" dirty="0">
                <a:latin typeface="+mn-lt"/>
              </a:rPr>
              <a:t> </a:t>
            </a:r>
            <a:r>
              <a:rPr sz="1800" spc="-140" dirty="0">
                <a:latin typeface="+mn-lt"/>
              </a:rPr>
              <a:t>achieved</a:t>
            </a:r>
            <a:r>
              <a:rPr sz="1800" spc="-170" dirty="0">
                <a:latin typeface="+mn-lt"/>
              </a:rPr>
              <a:t> </a:t>
            </a:r>
            <a:r>
              <a:rPr sz="1800" spc="-165" dirty="0">
                <a:latin typeface="+mn-lt"/>
              </a:rPr>
              <a:t>by </a:t>
            </a:r>
            <a:r>
              <a:rPr sz="1800" spc="-125" dirty="0">
                <a:latin typeface="+mn-lt"/>
              </a:rPr>
              <a:t>remaining</a:t>
            </a:r>
            <a:r>
              <a:rPr sz="1800" spc="-175" dirty="0">
                <a:latin typeface="+mn-lt"/>
              </a:rPr>
              <a:t> </a:t>
            </a:r>
            <a:r>
              <a:rPr sz="1800" spc="-140" dirty="0">
                <a:latin typeface="+mn-lt"/>
              </a:rPr>
              <a:t>steps</a:t>
            </a:r>
          </a:p>
          <a:p>
            <a:pPr marL="744220">
              <a:lnSpc>
                <a:spcPct val="100000"/>
              </a:lnSpc>
              <a:spcBef>
                <a:spcPts val="30"/>
              </a:spcBef>
              <a:spcAft>
                <a:spcPts val="600"/>
              </a:spcAft>
            </a:pPr>
            <a:r>
              <a:rPr sz="1800" spc="15" dirty="0">
                <a:latin typeface="+mn-lt"/>
              </a:rPr>
              <a:t>=</a:t>
            </a:r>
            <a:r>
              <a:rPr sz="1800" dirty="0">
                <a:latin typeface="+mn-lt"/>
              </a:rPr>
              <a:t> </a:t>
            </a:r>
            <a:r>
              <a:rPr sz="1800" spc="-60" dirty="0">
                <a:latin typeface="+mn-lt"/>
              </a:rPr>
              <a:t>all</a:t>
            </a:r>
            <a:r>
              <a:rPr sz="1800" spc="5" dirty="0">
                <a:latin typeface="+mn-lt"/>
              </a:rPr>
              <a:t> </a:t>
            </a:r>
            <a:r>
              <a:rPr sz="1800" spc="-120" dirty="0">
                <a:latin typeface="+mn-lt"/>
              </a:rPr>
              <a:t>causal</a:t>
            </a:r>
            <a:r>
              <a:rPr sz="1800" spc="5" dirty="0">
                <a:latin typeface="+mn-lt"/>
              </a:rPr>
              <a:t> </a:t>
            </a:r>
            <a:r>
              <a:rPr sz="1800" spc="-85" dirty="0">
                <a:latin typeface="+mn-lt"/>
              </a:rPr>
              <a:t>links</a:t>
            </a:r>
            <a:r>
              <a:rPr sz="1800" spc="5" dirty="0">
                <a:latin typeface="+mn-lt"/>
              </a:rPr>
              <a:t> </a:t>
            </a:r>
            <a:r>
              <a:rPr sz="1800" i="1" spc="-50" dirty="0">
                <a:solidFill>
                  <a:srgbClr val="B20000"/>
                </a:solidFill>
                <a:latin typeface="+mn-lt"/>
                <a:cs typeface="Calibri"/>
              </a:rPr>
              <a:t>crossing</a:t>
            </a:r>
            <a:r>
              <a:rPr sz="1800" i="1" spc="180" dirty="0">
                <a:solidFill>
                  <a:srgbClr val="B20000"/>
                </a:solidFill>
                <a:latin typeface="+mn-lt"/>
                <a:cs typeface="Calibri"/>
              </a:rPr>
              <a:t> </a:t>
            </a:r>
            <a:r>
              <a:rPr sz="1800" spc="-105" dirty="0">
                <a:latin typeface="+mn-lt"/>
              </a:rPr>
              <a:t>current</a:t>
            </a:r>
            <a:r>
              <a:rPr sz="1800" spc="5" dirty="0">
                <a:latin typeface="+mn-lt"/>
              </a:rPr>
              <a:t> </a:t>
            </a:r>
            <a:r>
              <a:rPr sz="1800" spc="-100" dirty="0">
                <a:latin typeface="+mn-lt"/>
              </a:rPr>
              <a:t>time</a:t>
            </a:r>
            <a:r>
              <a:rPr sz="1800" spc="5" dirty="0">
                <a:latin typeface="+mn-lt"/>
              </a:rPr>
              <a:t> </a:t>
            </a:r>
            <a:r>
              <a:rPr sz="1800" spc="-75" dirty="0">
                <a:latin typeface="+mn-lt"/>
              </a:rPr>
              <a:t>point</a:t>
            </a:r>
            <a:r>
              <a:rPr lang="en-GB" sz="1800" spc="-75" dirty="0">
                <a:latin typeface="+mn-lt"/>
              </a:rPr>
              <a:t> makes it impossible to continue the plan</a:t>
            </a:r>
            <a:endParaRPr sz="1800" spc="-75" dirty="0">
              <a:latin typeface="+mn-lt"/>
            </a:endParaRPr>
          </a:p>
          <a:p>
            <a:pPr marL="355600" marR="529590" indent="-342900">
              <a:lnSpc>
                <a:spcPct val="163400"/>
              </a:lnSpc>
              <a:buFont typeface="Wingdings" panose="05000000000000000000" pitchFamily="2" charset="2"/>
              <a:buChar char="q"/>
            </a:pPr>
            <a:r>
              <a:rPr sz="2200" dirty="0">
                <a:latin typeface="+mn-lt"/>
              </a:rPr>
              <a:t>On failure, re</a:t>
            </a:r>
            <a:r>
              <a:rPr lang="en-GB" sz="2200" dirty="0">
                <a:latin typeface="+mn-lt"/>
              </a:rPr>
              <a:t>plan </a:t>
            </a:r>
            <a:r>
              <a:rPr sz="2200" dirty="0">
                <a:latin typeface="+mn-lt"/>
              </a:rPr>
              <a:t>to achieve open conditions from</a:t>
            </a:r>
            <a:r>
              <a:rPr lang="en-GB" sz="2200" dirty="0">
                <a:latin typeface="+mn-lt"/>
              </a:rPr>
              <a:t> </a:t>
            </a:r>
            <a:r>
              <a:rPr sz="2200" dirty="0">
                <a:latin typeface="+mn-lt"/>
              </a:rPr>
              <a:t>current state  </a:t>
            </a:r>
            <a:endParaRPr lang="en-GB" sz="2200" dirty="0">
              <a:latin typeface="+mn-lt"/>
            </a:endParaRPr>
          </a:p>
          <a:p>
            <a:pPr marL="812800" marR="529590" lvl="1" indent="-342900">
              <a:lnSpc>
                <a:spcPct val="163400"/>
              </a:lnSpc>
              <a:buFont typeface="Wingdings" panose="05000000000000000000" pitchFamily="2" charset="2"/>
              <a:buChar char="Ø"/>
            </a:pPr>
            <a:r>
              <a:rPr sz="2000" spc="-5" dirty="0">
                <a:latin typeface="+mn-lt"/>
              </a:rPr>
              <a:t>IPEM</a:t>
            </a:r>
            <a:r>
              <a:rPr sz="2000" spc="5" dirty="0">
                <a:latin typeface="+mn-lt"/>
              </a:rPr>
              <a:t> </a:t>
            </a:r>
            <a:r>
              <a:rPr sz="2000" spc="-125" dirty="0">
                <a:latin typeface="+mn-lt"/>
              </a:rPr>
              <a:t>(Integrated</a:t>
            </a:r>
            <a:r>
              <a:rPr sz="2000" spc="10" dirty="0">
                <a:latin typeface="+mn-lt"/>
              </a:rPr>
              <a:t> </a:t>
            </a:r>
            <a:r>
              <a:rPr sz="2000" spc="-85" dirty="0">
                <a:latin typeface="+mn-lt"/>
              </a:rPr>
              <a:t>Planning,</a:t>
            </a:r>
            <a:r>
              <a:rPr sz="2000" spc="5" dirty="0">
                <a:latin typeface="+mn-lt"/>
              </a:rPr>
              <a:t> </a:t>
            </a:r>
            <a:r>
              <a:rPr sz="2000" spc="-95" dirty="0">
                <a:latin typeface="+mn-lt"/>
              </a:rPr>
              <a:t>Execution,</a:t>
            </a:r>
            <a:r>
              <a:rPr sz="2000" spc="10" dirty="0">
                <a:latin typeface="+mn-lt"/>
              </a:rPr>
              <a:t> </a:t>
            </a:r>
            <a:r>
              <a:rPr sz="2000" spc="-145" dirty="0">
                <a:latin typeface="+mn-lt"/>
              </a:rPr>
              <a:t>and</a:t>
            </a:r>
            <a:r>
              <a:rPr sz="2000" spc="5" dirty="0">
                <a:latin typeface="+mn-lt"/>
              </a:rPr>
              <a:t> </a:t>
            </a:r>
            <a:r>
              <a:rPr sz="2000" spc="-85" dirty="0">
                <a:latin typeface="+mn-lt"/>
              </a:rPr>
              <a:t>Monitoring):</a:t>
            </a:r>
          </a:p>
          <a:p>
            <a:pPr marL="1087120" indent="-342900">
              <a:lnSpc>
                <a:spcPct val="100000"/>
              </a:lnSpc>
              <a:spcBef>
                <a:spcPts val="35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sz="1800" dirty="0">
                <a:latin typeface="+mn-lt"/>
              </a:rPr>
              <a:t>keep updating </a:t>
            </a:r>
            <a:r>
              <a:rPr sz="1800" i="1" dirty="0">
                <a:latin typeface="Palatino Linotype" panose="02040502050505030304" pitchFamily="18" charset="0"/>
                <a:cs typeface="Georgia"/>
              </a:rPr>
              <a:t>Start</a:t>
            </a:r>
            <a:r>
              <a:rPr sz="1800" i="1" dirty="0">
                <a:latin typeface="+mn-lt"/>
                <a:cs typeface="Georgia"/>
              </a:rPr>
              <a:t> </a:t>
            </a:r>
            <a:r>
              <a:rPr sz="1800" dirty="0">
                <a:latin typeface="+mn-lt"/>
              </a:rPr>
              <a:t>to match current state</a:t>
            </a:r>
          </a:p>
          <a:p>
            <a:pPr marL="1087120" indent="-3429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ü"/>
            </a:pPr>
            <a:r>
              <a:rPr sz="1800" dirty="0">
                <a:latin typeface="+mn-lt"/>
              </a:rPr>
              <a:t>links from actions replaced by links from </a:t>
            </a:r>
            <a:r>
              <a:rPr sz="1800" i="1" dirty="0">
                <a:latin typeface="Palatino Linotype" panose="02040502050505030304" pitchFamily="18" charset="0"/>
                <a:cs typeface="Georgia"/>
              </a:rPr>
              <a:t>Start</a:t>
            </a:r>
            <a:r>
              <a:rPr sz="1800" i="1" dirty="0">
                <a:latin typeface="+mn-lt"/>
                <a:cs typeface="Georgia"/>
              </a:rPr>
              <a:t> </a:t>
            </a:r>
            <a:r>
              <a:rPr sz="1800" dirty="0">
                <a:latin typeface="+mn-lt"/>
              </a:rPr>
              <a:t>when done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pc="25" dirty="0"/>
              <a:t>Chapter</a:t>
            </a:r>
            <a:r>
              <a:rPr spc="60" dirty="0"/>
              <a:t> </a:t>
            </a:r>
            <a:r>
              <a:rPr spc="55" dirty="0"/>
              <a:t>11,</a:t>
            </a:r>
            <a:r>
              <a:rPr spc="65" dirty="0"/>
              <a:t> </a:t>
            </a:r>
            <a:r>
              <a:rPr spc="5" dirty="0"/>
              <a:t>Section</a:t>
            </a:r>
            <a:r>
              <a:rPr spc="70" dirty="0"/>
              <a:t> </a:t>
            </a:r>
            <a:r>
              <a:rPr spc="-20"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pc="95" dirty="0"/>
              <a:t>42</a:t>
            </a:fld>
            <a:endParaRPr spc="9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lang="en-GB" spc="100" dirty="0"/>
              <a:t>Structural Patterns and Historical Learning</a:t>
            </a:r>
            <a:endParaRPr spc="1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9665" y="1396408"/>
            <a:ext cx="8776335" cy="291297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lang="en-GB" sz="2000" spc="-40" dirty="0">
                <a:latin typeface="+mn-lt"/>
              </a:rPr>
              <a:t>Monitoring the goals, the plans and the outcomes allows to change the planning upon failure (learning by doing)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endParaRPr lang="en-GB" sz="2000" spc="-40" dirty="0">
              <a:latin typeface="+mn-lt"/>
            </a:endParaRPr>
          </a:p>
          <a:p>
            <a:pPr marL="812800" lvl="1" indent="-342900"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z="1750" spc="-40" dirty="0">
                <a:latin typeface="+mn-lt"/>
              </a:rPr>
              <a:t>Sequencing</a:t>
            </a:r>
          </a:p>
          <a:p>
            <a:pPr marL="812800" lvl="1" indent="-342900"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z="1750" spc="-40" dirty="0">
                <a:latin typeface="+mn-lt"/>
              </a:rPr>
              <a:t>Branching</a:t>
            </a:r>
          </a:p>
          <a:p>
            <a:pPr marL="812800" lvl="1" indent="-342900"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z="1750" spc="-40" dirty="0">
                <a:latin typeface="+mn-lt"/>
              </a:rPr>
              <a:t>Overlapping</a:t>
            </a:r>
          </a:p>
          <a:p>
            <a:pPr marL="812800" lvl="1" indent="-342900"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lang="en-GB" sz="1750" spc="-40" dirty="0">
                <a:latin typeface="+mn-lt"/>
              </a:rPr>
              <a:t>Repetition</a:t>
            </a:r>
          </a:p>
          <a:p>
            <a:pPr marL="469900" lvl="1">
              <a:spcBef>
                <a:spcPts val="114"/>
              </a:spcBef>
            </a:pPr>
            <a:endParaRPr lang="en-GB" sz="1750" spc="-40" dirty="0">
              <a:latin typeface="+mn-lt"/>
            </a:endParaRPr>
          </a:p>
          <a:p>
            <a:pPr marL="812800" lvl="1" indent="-342900">
              <a:spcBef>
                <a:spcPts val="114"/>
              </a:spcBef>
              <a:buFont typeface="Cambria Math" panose="02040503050406030204" pitchFamily="18" charset="0"/>
              <a:buChar char="⇒"/>
            </a:pPr>
            <a:r>
              <a:rPr lang="en-GB" sz="1750" spc="-40" dirty="0">
                <a:latin typeface="+mn-lt"/>
              </a:rPr>
              <a:t>Accounting the experience leads to formulating meta-concepts and meta-rules which modify the planning algorithm</a:t>
            </a:r>
            <a:endParaRPr sz="1750" spc="-13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77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075" y="7005317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3597" y="7005317"/>
            <a:ext cx="1428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z="800" dirty="0">
                <a:solidFill>
                  <a:srgbClr val="231F20"/>
                </a:solidFill>
                <a:latin typeface="Georgia"/>
                <a:cs typeface="Georgia"/>
              </a:rPr>
              <a:t>5</a:t>
            </a:fld>
            <a:endParaRPr sz="800">
              <a:latin typeface="Georgia"/>
              <a:cs typeface="Georg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417830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765"/>
              </a:lnSpc>
            </a:pPr>
            <a:r>
              <a:rPr spc="40" dirty="0"/>
              <a:t>Planning</a:t>
            </a:r>
            <a:r>
              <a:rPr spc="140" dirty="0"/>
              <a:t> </a:t>
            </a:r>
            <a:r>
              <a:rPr spc="30" dirty="0"/>
              <a:t>Domain</a:t>
            </a:r>
            <a:r>
              <a:rPr spc="145" dirty="0"/>
              <a:t> </a:t>
            </a:r>
            <a:r>
              <a:rPr spc="40" dirty="0"/>
              <a:t>Definition</a:t>
            </a:r>
            <a:r>
              <a:rPr spc="140" dirty="0"/>
              <a:t> </a:t>
            </a:r>
            <a:r>
              <a:rPr spc="10" dirty="0"/>
              <a:t>Language</a:t>
            </a:r>
            <a:r>
              <a:rPr spc="145" dirty="0"/>
              <a:t> </a:t>
            </a:r>
            <a:r>
              <a:rPr spc="290" dirty="0"/>
              <a:t>(PDDL)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431612"/>
            <a:ext cx="7793990" cy="40850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</a:t>
            </a:r>
            <a:r>
              <a:rPr sz="200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1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sz="2000" spc="1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sz="2000" spc="-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en-GB" sz="200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spc="-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of</a:t>
            </a:r>
            <a:r>
              <a:rPr lang="en-GB" sz="2000" spc="-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Stanford Research Institute Problem Solver</a:t>
            </a:r>
            <a:r>
              <a:rPr sz="200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STRIPS</a:t>
            </a:r>
            <a:r>
              <a:rPr lang="en-GB" sz="2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-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804" indent="-205740">
              <a:lnSpc>
                <a:spcPct val="100000"/>
              </a:lnSpc>
              <a:spcBef>
                <a:spcPts val="1560"/>
              </a:spcBef>
              <a:buChar char="–"/>
              <a:tabLst>
                <a:tab pos="218440" algn="l"/>
              </a:tabLst>
            </a:pP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Initial</a:t>
            </a:r>
            <a:r>
              <a:rPr sz="2050" spc="1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goal</a:t>
            </a:r>
            <a:r>
              <a:rPr sz="205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2060"/>
                </a:solidFill>
                <a:latin typeface="Palatino Linotype" panose="02040502050505030304" pitchFamily="18" charset="0"/>
                <a:cs typeface="Calibri"/>
              </a:rPr>
              <a:t>states</a:t>
            </a:r>
            <a:r>
              <a:rPr lang="en-GB" sz="2050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GB" sz="2050" i="1" spc="-40" dirty="0">
                <a:solidFill>
                  <a:srgbClr val="231F20"/>
                </a:solidFill>
                <a:latin typeface="Palatino Linotype" panose="02040502050505030304" pitchFamily="18" charset="0"/>
                <a:cs typeface="Calibri"/>
              </a:rPr>
              <a:t>s, </a:t>
            </a:r>
            <a:r>
              <a:rPr lang="en-GB" sz="2050" spc="-40" dirty="0">
                <a:solidFill>
                  <a:srgbClr val="231F20"/>
                </a:solidFill>
                <a:cs typeface="Arial" panose="020B0604020202020204" pitchFamily="34" charset="0"/>
              </a:rPr>
              <a:t>described using </a:t>
            </a:r>
            <a:r>
              <a:rPr lang="en-GB" sz="2050" spc="-40" dirty="0">
                <a:solidFill>
                  <a:srgbClr val="00206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predicates</a:t>
            </a:r>
            <a:r>
              <a:rPr lang="en-GB" sz="2050" spc="-40" dirty="0">
                <a:solidFill>
                  <a:srgbClr val="231F20"/>
                </a:solidFill>
                <a:cs typeface="Arial" panose="020B0604020202020204" pitchFamily="34" charset="0"/>
              </a:rPr>
              <a:t> over </a:t>
            </a:r>
            <a:r>
              <a:rPr lang="en-GB" sz="2050" spc="-40" dirty="0">
                <a:solidFill>
                  <a:schemeClr val="tx2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state variables</a:t>
            </a:r>
            <a:r>
              <a:rPr sz="2050" spc="-40" dirty="0">
                <a:solidFill>
                  <a:srgbClr val="231F20"/>
                </a:solidFill>
                <a:cs typeface="Calibri"/>
              </a:rPr>
              <a:t>.</a:t>
            </a:r>
            <a:endParaRPr sz="2050" dirty="0">
              <a:cs typeface="Calibri"/>
            </a:endParaRPr>
          </a:p>
          <a:p>
            <a:pPr marL="217804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218440" algn="l"/>
              </a:tabLst>
            </a:pPr>
            <a:r>
              <a:rPr sz="2050" spc="10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set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2060"/>
                </a:solidFill>
                <a:latin typeface="Palatino Linotype" panose="02040502050505030304" pitchFamily="18" charset="0"/>
                <a:cs typeface="Century"/>
              </a:rPr>
              <a:t>Actions</a:t>
            </a:r>
            <a:r>
              <a:rPr sz="2050" dirty="0">
                <a:solidFill>
                  <a:srgbClr val="002060"/>
                </a:solidFill>
                <a:latin typeface="Palatino Linotype" panose="02040502050505030304" pitchFamily="18" charset="0"/>
                <a:cs typeface="Calibri"/>
              </a:rPr>
              <a:t>(</a:t>
            </a:r>
            <a:r>
              <a:rPr sz="2050" i="1" dirty="0">
                <a:solidFill>
                  <a:srgbClr val="002060"/>
                </a:solidFill>
                <a:latin typeface="Palatino Linotype" panose="02040502050505030304" pitchFamily="18" charset="0"/>
                <a:cs typeface="Georgia"/>
              </a:rPr>
              <a:t>s</a:t>
            </a:r>
            <a:r>
              <a:rPr sz="2050" dirty="0">
                <a:solidFill>
                  <a:srgbClr val="002060"/>
                </a:solidFill>
                <a:latin typeface="Palatino Linotype" panose="02040502050505030304" pitchFamily="18" charset="0"/>
                <a:cs typeface="Calibri"/>
              </a:rPr>
              <a:t>) </a:t>
            </a:r>
            <a:r>
              <a:rPr lang="en-GB" sz="2050" dirty="0">
                <a:solidFill>
                  <a:srgbClr val="231F20"/>
                </a:solidFill>
                <a:cs typeface="Calibri"/>
              </a:rPr>
              <a:t>described</a:t>
            </a:r>
            <a:r>
              <a:rPr lang="en-GB" sz="2050" dirty="0">
                <a:solidFill>
                  <a:srgbClr val="231F20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terms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2050" dirty="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lang="en-GB"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preconditions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effects</a:t>
            </a:r>
            <a:r>
              <a:rPr lang="en-GB" sz="2050" spc="-60" dirty="0">
                <a:solidFill>
                  <a:srgbClr val="231F20"/>
                </a:solidFill>
                <a:latin typeface="Calibri"/>
                <a:cs typeface="Calibri"/>
              </a:rPr>
              <a:t> on the states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2050" dirty="0">
              <a:latin typeface="Calibri"/>
              <a:cs typeface="Calibri"/>
            </a:endParaRPr>
          </a:p>
          <a:p>
            <a:pPr marL="217804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218440" algn="l"/>
              </a:tabLst>
            </a:pPr>
            <a:r>
              <a:rPr sz="2050" spc="-50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Closed</a:t>
            </a:r>
            <a:r>
              <a:rPr sz="2050" spc="195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50" spc="-105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world</a:t>
            </a:r>
            <a:r>
              <a:rPr sz="2050" spc="195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2050" spc="-60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assumption</a:t>
            </a:r>
            <a:r>
              <a:rPr lang="en-GB" sz="2050" spc="-60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GB" sz="2050" spc="-60" dirty="0">
                <a:cs typeface="Calibri"/>
              </a:rPr>
              <a:t>principle</a:t>
            </a:r>
            <a:r>
              <a:rPr lang="en-GB" sz="2050" spc="-60" dirty="0">
                <a:solidFill>
                  <a:srgbClr val="C00000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GB" sz="2050" spc="-60" dirty="0">
                <a:latin typeface="Palatino Linotype" panose="02040502050505030304" pitchFamily="18" charset="0"/>
                <a:cs typeface="Calibri"/>
              </a:rPr>
              <a:t>(CWA)</a:t>
            </a:r>
            <a:r>
              <a:rPr sz="2050" spc="-60" dirty="0">
                <a:latin typeface="Palatino Linotype" panose="02040502050505030304" pitchFamily="18" charset="0"/>
                <a:cs typeface="Calibri"/>
              </a:rPr>
              <a:t>:</a:t>
            </a:r>
            <a:r>
              <a:rPr sz="2050" spc="41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Calibri"/>
                <a:cs typeface="Calibri"/>
              </a:rPr>
              <a:t>Unmentioned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state</a:t>
            </a:r>
            <a:r>
              <a:rPr sz="2050" spc="1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variables</a:t>
            </a:r>
            <a:r>
              <a:rPr sz="2050" spc="2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assumed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false.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35" dirty="0">
                <a:solidFill>
                  <a:srgbClr val="7030A0"/>
                </a:solidFill>
                <a:latin typeface="Calibri"/>
                <a:cs typeface="Calibri"/>
              </a:rPr>
              <a:t>Example:</a:t>
            </a:r>
            <a:endParaRPr sz="205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469900" lvl="1">
              <a:spcBef>
                <a:spcPts val="1560"/>
              </a:spcBef>
            </a:pPr>
            <a:r>
              <a:rPr sz="2050" dirty="0">
                <a:solidFill>
                  <a:srgbClr val="231F20"/>
                </a:solidFill>
                <a:cs typeface="Century"/>
              </a:rPr>
              <a:t>Action</a:t>
            </a:r>
            <a:r>
              <a:rPr sz="2050" dirty="0">
                <a:solidFill>
                  <a:srgbClr val="231F20"/>
                </a:solidFill>
                <a:cs typeface="Calibri"/>
              </a:rPr>
              <a:t>: Fly(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from</a:t>
            </a:r>
            <a:r>
              <a:rPr sz="2050" dirty="0">
                <a:solidFill>
                  <a:srgbClr val="231F20"/>
                </a:solidFill>
                <a:cs typeface="Calibri"/>
              </a:rPr>
              <a:t>, 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to</a:t>
            </a:r>
            <a:r>
              <a:rPr sz="2050" dirty="0">
                <a:solidFill>
                  <a:srgbClr val="231F20"/>
                </a:solidFill>
                <a:cs typeface="Calibri"/>
              </a:rPr>
              <a:t>)</a:t>
            </a:r>
            <a:endParaRPr sz="2050" dirty="0">
              <a:cs typeface="Calibri"/>
            </a:endParaRPr>
          </a:p>
          <a:p>
            <a:pPr marL="469900" lvl="1">
              <a:spcBef>
                <a:spcPts val="30"/>
              </a:spcBef>
            </a:pPr>
            <a:r>
              <a:rPr sz="2050" dirty="0">
                <a:solidFill>
                  <a:srgbClr val="231F20"/>
                </a:solidFill>
                <a:cs typeface="Century"/>
              </a:rPr>
              <a:t>Precondition</a:t>
            </a:r>
            <a:r>
              <a:rPr sz="2050" dirty="0">
                <a:solidFill>
                  <a:srgbClr val="231F20"/>
                </a:solidFill>
                <a:cs typeface="Calibri"/>
              </a:rPr>
              <a:t>: At(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p</a:t>
            </a:r>
            <a:r>
              <a:rPr sz="2050" dirty="0">
                <a:solidFill>
                  <a:srgbClr val="231F20"/>
                </a:solidFill>
                <a:cs typeface="Calibri"/>
              </a:rPr>
              <a:t>, 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from</a:t>
            </a:r>
            <a:r>
              <a:rPr sz="2050" dirty="0">
                <a:solidFill>
                  <a:srgbClr val="231F20"/>
                </a:solidFill>
                <a:cs typeface="Calibri"/>
              </a:rPr>
              <a:t>), Plane(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p</a:t>
            </a:r>
            <a:r>
              <a:rPr sz="2050" dirty="0">
                <a:solidFill>
                  <a:srgbClr val="231F20"/>
                </a:solidFill>
                <a:cs typeface="Calibri"/>
              </a:rPr>
              <a:t>), Airport(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from</a:t>
            </a:r>
            <a:r>
              <a:rPr sz="2050" dirty="0">
                <a:solidFill>
                  <a:srgbClr val="231F20"/>
                </a:solidFill>
                <a:cs typeface="Calibri"/>
              </a:rPr>
              <a:t>), Airport(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to</a:t>
            </a:r>
            <a:r>
              <a:rPr sz="2050" dirty="0">
                <a:solidFill>
                  <a:srgbClr val="231F20"/>
                </a:solidFill>
                <a:cs typeface="Calibri"/>
              </a:rPr>
              <a:t>)</a:t>
            </a:r>
            <a:endParaRPr sz="2050" dirty="0">
              <a:cs typeface="Calibri"/>
            </a:endParaRPr>
          </a:p>
          <a:p>
            <a:pPr marL="469900" lvl="1">
              <a:spcBef>
                <a:spcPts val="35"/>
              </a:spcBef>
            </a:pPr>
            <a:r>
              <a:rPr sz="2050" dirty="0">
                <a:solidFill>
                  <a:srgbClr val="231F20"/>
                </a:solidFill>
                <a:cs typeface="Century"/>
              </a:rPr>
              <a:t>Effect</a:t>
            </a:r>
            <a:r>
              <a:rPr sz="2050" dirty="0">
                <a:solidFill>
                  <a:srgbClr val="231F20"/>
                </a:solidFill>
                <a:cs typeface="Calibri"/>
              </a:rPr>
              <a:t>: </a:t>
            </a:r>
            <a:r>
              <a:rPr sz="2050" b="0" dirty="0">
                <a:solidFill>
                  <a:srgbClr val="231F20"/>
                </a:solidFill>
                <a:cs typeface="Yu Gothic UI Semilight"/>
              </a:rPr>
              <a:t>¬</a:t>
            </a:r>
            <a:r>
              <a:rPr sz="2050" dirty="0">
                <a:solidFill>
                  <a:srgbClr val="231F20"/>
                </a:solidFill>
                <a:cs typeface="Calibri"/>
              </a:rPr>
              <a:t>At(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p</a:t>
            </a:r>
            <a:r>
              <a:rPr sz="2050" dirty="0">
                <a:solidFill>
                  <a:srgbClr val="231F20"/>
                </a:solidFill>
                <a:cs typeface="Calibri"/>
              </a:rPr>
              <a:t>, 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from</a:t>
            </a:r>
            <a:r>
              <a:rPr sz="2050" dirty="0">
                <a:solidFill>
                  <a:srgbClr val="231F20"/>
                </a:solidFill>
                <a:cs typeface="Calibri"/>
              </a:rPr>
              <a:t>), At(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p</a:t>
            </a:r>
            <a:r>
              <a:rPr sz="2050" dirty="0">
                <a:solidFill>
                  <a:srgbClr val="231F20"/>
                </a:solidFill>
                <a:cs typeface="Calibri"/>
              </a:rPr>
              <a:t>, </a:t>
            </a:r>
            <a:r>
              <a:rPr sz="2050" i="1" dirty="0">
                <a:solidFill>
                  <a:srgbClr val="00B200"/>
                </a:solidFill>
                <a:cs typeface="Times New Roman"/>
              </a:rPr>
              <a:t>to</a:t>
            </a:r>
            <a:r>
              <a:rPr sz="2050" dirty="0">
                <a:solidFill>
                  <a:srgbClr val="231F20"/>
                </a:solidFill>
                <a:cs typeface="Calibri"/>
              </a:rPr>
              <a:t>)</a:t>
            </a:r>
            <a:endParaRPr sz="2050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100" dirty="0"/>
              <a:t> </a:t>
            </a:r>
            <a:r>
              <a:rPr dirty="0"/>
              <a:t>Intelligence,</a:t>
            </a:r>
            <a:r>
              <a:rPr spc="100" dirty="0"/>
              <a:t> </a:t>
            </a:r>
            <a:r>
              <a:rPr dirty="0"/>
              <a:t>spring</a:t>
            </a:r>
            <a:r>
              <a:rPr spc="95" dirty="0"/>
              <a:t> </a:t>
            </a:r>
            <a:r>
              <a:rPr spc="-5" dirty="0"/>
              <a:t>2013,</a:t>
            </a:r>
            <a:r>
              <a:rPr spc="10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Ljungl¨of;</a:t>
            </a:r>
            <a:r>
              <a:rPr spc="95" dirty="0"/>
              <a:t> </a:t>
            </a:r>
            <a:r>
              <a:rPr spc="5" dirty="0"/>
              <a:t>based</a:t>
            </a:r>
            <a:r>
              <a:rPr spc="105" dirty="0"/>
              <a:t> </a:t>
            </a:r>
            <a:r>
              <a:rPr spc="-10" dirty="0"/>
              <a:t>on</a:t>
            </a:r>
            <a:r>
              <a:rPr spc="100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40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100" dirty="0"/>
              <a:t> </a:t>
            </a:r>
            <a:r>
              <a:rPr spc="5" dirty="0"/>
              <a:t>Russel</a:t>
            </a:r>
            <a:r>
              <a:rPr spc="95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100" dirty="0"/>
              <a:t> </a:t>
            </a:r>
            <a:r>
              <a:rPr spc="10" dirty="0"/>
              <a:t>Norvig,</a:t>
            </a:r>
            <a:r>
              <a:rPr spc="100" dirty="0"/>
              <a:t> </a:t>
            </a:r>
            <a:r>
              <a:rPr spc="-50" dirty="0"/>
              <a:t>2004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62077" y="7005316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6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417830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204" dirty="0"/>
              <a:t>PDDL/STRIPS</a:t>
            </a:r>
            <a:r>
              <a:rPr spc="110" dirty="0"/>
              <a:t> </a:t>
            </a:r>
            <a:r>
              <a:rPr spc="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5952" y="4045501"/>
            <a:ext cx="78803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i="1" spc="5" dirty="0">
                <a:latin typeface="Arial"/>
                <a:cs typeface="Arial"/>
              </a:rPr>
              <a:t>Have(x)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3481" y="3030580"/>
            <a:ext cx="1526540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i="1" spc="5" dirty="0">
                <a:latin typeface="Arial"/>
                <a:cs typeface="Arial"/>
              </a:rPr>
              <a:t>At(p)</a:t>
            </a:r>
            <a:r>
              <a:rPr sz="1700" i="1" spc="405" dirty="0">
                <a:latin typeface="Arial"/>
                <a:cs typeface="Arial"/>
              </a:rPr>
              <a:t> </a:t>
            </a:r>
            <a:r>
              <a:rPr sz="1700" i="1" spc="5" dirty="0">
                <a:latin typeface="Arial"/>
                <a:cs typeface="Arial"/>
              </a:rPr>
              <a:t>Sells(p,x)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5317" y="3386422"/>
            <a:ext cx="1522095" cy="639445"/>
          </a:xfrm>
          <a:prstGeom prst="rect">
            <a:avLst/>
          </a:prstGeom>
          <a:ln w="1388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61645">
              <a:lnSpc>
                <a:spcPct val="100000"/>
              </a:lnSpc>
            </a:pPr>
            <a:r>
              <a:rPr sz="1500" b="1" spc="15" dirty="0">
                <a:latin typeface="Arial"/>
                <a:cs typeface="Arial"/>
              </a:rPr>
              <a:t>Buy(x)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1454721"/>
            <a:ext cx="8166100" cy="359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5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GB" sz="20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00" spc="-5" dirty="0" err="1">
                <a:solidFill>
                  <a:srgbClr val="231F20"/>
                </a:solidFill>
                <a:latin typeface="Arial"/>
                <a:cs typeface="Arial"/>
              </a:rPr>
              <a:t>ctions</a:t>
            </a:r>
            <a:r>
              <a:rPr sz="2000" spc="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Arial"/>
                <a:cs typeface="Arial"/>
              </a:rPr>
              <a:t>descriptions</a:t>
            </a:r>
            <a:r>
              <a:rPr lang="en-GB" sz="2000" spc="-5" dirty="0">
                <a:solidFill>
                  <a:srgbClr val="231F20"/>
                </a:solidFill>
                <a:latin typeface="Arial"/>
                <a:cs typeface="Arial"/>
              </a:rPr>
              <a:t> arranged in a separate 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23452" y="3242881"/>
            <a:ext cx="4238625" cy="99963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170" dirty="0">
                <a:solidFill>
                  <a:srgbClr val="002060"/>
                </a:solidFill>
                <a:latin typeface="Century"/>
                <a:cs typeface="Century"/>
              </a:rPr>
              <a:t>Action</a:t>
            </a:r>
            <a:r>
              <a:rPr spc="170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pc="3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pc="55" dirty="0">
                <a:solidFill>
                  <a:srgbClr val="231F20"/>
                </a:solidFill>
                <a:latin typeface="Calibri"/>
                <a:cs typeface="Calibri"/>
              </a:rPr>
              <a:t>Buy(</a:t>
            </a:r>
            <a:r>
              <a:rPr i="1" spc="55" dirty="0">
                <a:solidFill>
                  <a:srgbClr val="00B200"/>
                </a:solidFill>
                <a:latin typeface="Times New Roman"/>
                <a:cs typeface="Times New Roman"/>
              </a:rPr>
              <a:t>x</a:t>
            </a:r>
            <a:r>
              <a:rPr spc="55" dirty="0">
                <a:solidFill>
                  <a:srgbClr val="231F20"/>
                </a:solidFill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155" dirty="0">
                <a:solidFill>
                  <a:srgbClr val="002060"/>
                </a:solidFill>
                <a:latin typeface="Century"/>
                <a:cs typeface="Century"/>
              </a:rPr>
              <a:t>Precondition</a:t>
            </a:r>
            <a:r>
              <a:rPr spc="155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pc="38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pc="65" dirty="0">
                <a:solidFill>
                  <a:srgbClr val="231F20"/>
                </a:solidFill>
                <a:latin typeface="Calibri"/>
                <a:cs typeface="Calibri"/>
              </a:rPr>
              <a:t>At(</a:t>
            </a:r>
            <a:r>
              <a:rPr i="1" spc="65" dirty="0">
                <a:solidFill>
                  <a:srgbClr val="00B200"/>
                </a:solidFill>
                <a:latin typeface="Times New Roman"/>
                <a:cs typeface="Times New Roman"/>
              </a:rPr>
              <a:t>p</a:t>
            </a:r>
            <a:r>
              <a:rPr spc="65" dirty="0">
                <a:solidFill>
                  <a:srgbClr val="231F20"/>
                </a:solidFill>
                <a:latin typeface="Calibri"/>
                <a:cs typeface="Calibri"/>
              </a:rPr>
              <a:t>),</a:t>
            </a:r>
            <a:r>
              <a:rPr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231F20"/>
                </a:solidFill>
                <a:latin typeface="Calibri"/>
                <a:cs typeface="Calibri"/>
              </a:rPr>
              <a:t>Sells(</a:t>
            </a:r>
            <a:r>
              <a:rPr i="1" spc="5" dirty="0">
                <a:solidFill>
                  <a:srgbClr val="00B200"/>
                </a:solidFill>
                <a:latin typeface="Times New Roman"/>
                <a:cs typeface="Times New Roman"/>
              </a:rPr>
              <a:t>p</a:t>
            </a:r>
            <a:r>
              <a:rPr spc="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i="1" spc="75" dirty="0">
                <a:solidFill>
                  <a:srgbClr val="00B200"/>
                </a:solidFill>
                <a:latin typeface="Times New Roman"/>
                <a:cs typeface="Times New Roman"/>
              </a:rPr>
              <a:t>x</a:t>
            </a:r>
            <a:r>
              <a:rPr spc="75" dirty="0">
                <a:solidFill>
                  <a:srgbClr val="231F20"/>
                </a:solidFill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245" dirty="0">
                <a:solidFill>
                  <a:srgbClr val="002060"/>
                </a:solidFill>
                <a:latin typeface="Century"/>
                <a:cs typeface="Century"/>
              </a:rPr>
              <a:t>Effect</a:t>
            </a:r>
            <a:r>
              <a:rPr spc="245" dirty="0">
                <a:solidFill>
                  <a:srgbClr val="002060"/>
                </a:solidFill>
                <a:latin typeface="Calibri"/>
                <a:cs typeface="Calibri"/>
              </a:rPr>
              <a:t>:</a:t>
            </a:r>
            <a:r>
              <a:rPr spc="37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231F20"/>
                </a:solidFill>
                <a:latin typeface="Calibri"/>
                <a:cs typeface="Calibri"/>
              </a:rPr>
              <a:t>Have(</a:t>
            </a:r>
            <a:r>
              <a:rPr i="1" spc="15" dirty="0">
                <a:solidFill>
                  <a:srgbClr val="00B200"/>
                </a:solidFill>
                <a:latin typeface="Times New Roman"/>
                <a:cs typeface="Times New Roman"/>
              </a:rPr>
              <a:t>x</a:t>
            </a:r>
            <a:r>
              <a:rPr spc="15" dirty="0">
                <a:solidFill>
                  <a:srgbClr val="231F20"/>
                </a:solidFill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318" y="4356710"/>
            <a:ext cx="8089885" cy="28321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marR="377825" indent="-342900">
              <a:lnSpc>
                <a:spcPts val="2400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231F20"/>
                </a:solidFill>
                <a:cs typeface="Arial"/>
              </a:rPr>
              <a:t>Restricted</a:t>
            </a:r>
            <a:r>
              <a:rPr lang="en-GB" sz="2000" spc="160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language</a:t>
            </a:r>
            <a:r>
              <a:rPr lang="en-GB" sz="2000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dirty="0">
                <a:solidFill>
                  <a:srgbClr val="231F20"/>
                </a:solidFill>
                <a:cs typeface="Arial"/>
              </a:rPr>
              <a:t>for </a:t>
            </a:r>
            <a:r>
              <a:rPr lang="en-GB" sz="2000" spc="-430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describing</a:t>
            </a:r>
            <a:r>
              <a:rPr lang="en-GB" sz="2000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dirty="0">
                <a:solidFill>
                  <a:srgbClr val="231F20"/>
                </a:solidFill>
                <a:cs typeface="Arial"/>
              </a:rPr>
              <a:t>the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dirty="0">
                <a:solidFill>
                  <a:srgbClr val="231F20"/>
                </a:solidFill>
                <a:cs typeface="Arial"/>
              </a:rPr>
              <a:t>states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 using</a:t>
            </a:r>
            <a:r>
              <a:rPr lang="en-GB" sz="2000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unary</a:t>
            </a:r>
            <a:r>
              <a:rPr lang="en-GB" sz="2000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and</a:t>
            </a:r>
            <a:r>
              <a:rPr lang="en-GB" sz="2000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binary</a:t>
            </a:r>
            <a:r>
              <a:rPr lang="en-GB" sz="2000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GB" sz="2000" spc="-5" dirty="0">
                <a:solidFill>
                  <a:srgbClr val="231F20"/>
                </a:solidFill>
                <a:cs typeface="Arial"/>
              </a:rPr>
              <a:t>predicates</a:t>
            </a:r>
            <a:endParaRPr sz="2000" dirty="0">
              <a:cs typeface="Calibri"/>
            </a:endParaRPr>
          </a:p>
          <a:p>
            <a:pPr marL="755650" marR="5080" lvl="1" indent="-28575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pc="-40" dirty="0">
                <a:solidFill>
                  <a:srgbClr val="231F20"/>
                </a:solidFill>
                <a:cs typeface="Calibri"/>
              </a:rPr>
              <a:t>Restricted</a:t>
            </a:r>
            <a:r>
              <a:rPr lang="en-GB" spc="5" dirty="0">
                <a:solidFill>
                  <a:srgbClr val="231F20"/>
                </a:solidFill>
                <a:cs typeface="Calibri"/>
              </a:rPr>
              <a:t> </a:t>
            </a:r>
            <a:r>
              <a:rPr lang="en-GB" spc="-55" dirty="0">
                <a:solidFill>
                  <a:srgbClr val="231F20"/>
                </a:solidFill>
                <a:cs typeface="Calibri"/>
              </a:rPr>
              <a:t>language</a:t>
            </a:r>
            <a:r>
              <a:rPr lang="en-GB" spc="10" dirty="0">
                <a:solidFill>
                  <a:srgbClr val="231F20"/>
                </a:solidFill>
                <a:cs typeface="Calibri"/>
              </a:rPr>
              <a:t> </a:t>
            </a:r>
            <a:r>
              <a:rPr lang="en-GB" b="0" spc="15" dirty="0">
                <a:solidFill>
                  <a:srgbClr val="231F20"/>
                </a:solidFill>
                <a:cs typeface="Yu Gothic UI Semilight"/>
              </a:rPr>
              <a:t>⇒</a:t>
            </a:r>
            <a:r>
              <a:rPr lang="en-GB" b="0" spc="-90" dirty="0">
                <a:solidFill>
                  <a:srgbClr val="231F20"/>
                </a:solidFill>
                <a:cs typeface="Yu Gothic UI Semilight"/>
              </a:rPr>
              <a:t> </a:t>
            </a:r>
            <a:r>
              <a:rPr lang="en-GB" spc="-65" dirty="0">
                <a:solidFill>
                  <a:srgbClr val="231F20"/>
                </a:solidFill>
                <a:cs typeface="Calibri"/>
              </a:rPr>
              <a:t>efficient</a:t>
            </a:r>
            <a:r>
              <a:rPr lang="en-GB" spc="10" dirty="0">
                <a:solidFill>
                  <a:srgbClr val="231F20"/>
                </a:solidFill>
                <a:cs typeface="Calibri"/>
              </a:rPr>
              <a:t> </a:t>
            </a:r>
            <a:r>
              <a:rPr lang="en-GB" spc="-45" dirty="0">
                <a:solidFill>
                  <a:srgbClr val="231F20"/>
                </a:solidFill>
                <a:cs typeface="Calibri"/>
              </a:rPr>
              <a:t>algorithm</a:t>
            </a:r>
            <a:endParaRPr lang="en-GB" dirty="0">
              <a:cs typeface="Calibri"/>
            </a:endParaRPr>
          </a:p>
          <a:p>
            <a:pPr marL="755650" marR="5080" lvl="1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dirty="0">
                <a:solidFill>
                  <a:srgbClr val="231F20"/>
                </a:solidFill>
                <a:cs typeface="Arial"/>
              </a:rPr>
              <a:t>A</a:t>
            </a:r>
            <a:r>
              <a:rPr spc="165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complete</a:t>
            </a:r>
            <a:r>
              <a:rPr spc="170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set</a:t>
            </a:r>
            <a:r>
              <a:rPr spc="170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of</a:t>
            </a:r>
            <a:r>
              <a:rPr spc="170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STRIPS</a:t>
            </a:r>
            <a:r>
              <a:rPr spc="165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operators</a:t>
            </a:r>
            <a:r>
              <a:rPr spc="175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can</a:t>
            </a:r>
            <a:r>
              <a:rPr spc="170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be</a:t>
            </a:r>
            <a:r>
              <a:rPr spc="175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translated</a:t>
            </a:r>
            <a:r>
              <a:rPr spc="-10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into</a:t>
            </a:r>
            <a:r>
              <a:rPr spc="170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a </a:t>
            </a:r>
            <a:r>
              <a:rPr spc="-430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set</a:t>
            </a:r>
            <a:r>
              <a:rPr spc="170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of</a:t>
            </a:r>
            <a:r>
              <a:rPr spc="170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axioms</a:t>
            </a:r>
            <a:r>
              <a:rPr spc="175" dirty="0">
                <a:solidFill>
                  <a:srgbClr val="231F20"/>
                </a:solidFill>
                <a:cs typeface="Arial"/>
              </a:rPr>
              <a:t> </a:t>
            </a:r>
            <a:r>
              <a:rPr spc="-5" dirty="0">
                <a:solidFill>
                  <a:srgbClr val="231F20"/>
                </a:solidFill>
                <a:cs typeface="Arial"/>
              </a:rPr>
              <a:t>describing</a:t>
            </a:r>
            <a:r>
              <a:rPr spc="180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the</a:t>
            </a:r>
            <a:r>
              <a:rPr spc="180" dirty="0">
                <a:solidFill>
                  <a:srgbClr val="231F20"/>
                </a:solidFill>
                <a:cs typeface="Arial"/>
              </a:rPr>
              <a:t> </a:t>
            </a:r>
            <a:r>
              <a:rPr dirty="0">
                <a:solidFill>
                  <a:srgbClr val="231F20"/>
                </a:solidFill>
                <a:cs typeface="Arial"/>
              </a:rPr>
              <a:t>successor-state</a:t>
            </a:r>
            <a:endParaRPr lang="en-GB" dirty="0">
              <a:solidFill>
                <a:srgbClr val="231F20"/>
              </a:solidFill>
              <a:cs typeface="Arial"/>
            </a:endParaRPr>
          </a:p>
          <a:p>
            <a:pPr marL="298450" marR="5080" indent="-285750">
              <a:lnSpc>
                <a:spcPts val="24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2000" spc="-45" dirty="0">
                <a:solidFill>
                  <a:srgbClr val="231F20"/>
                </a:solidFill>
                <a:latin typeface="Calibri"/>
                <a:cs typeface="Calibri"/>
              </a:rPr>
              <a:t>The solution of the planning problem (the </a:t>
            </a:r>
            <a:r>
              <a:rPr lang="en-GB" sz="2000" spc="-45" dirty="0">
                <a:solidFill>
                  <a:srgbClr val="002060"/>
                </a:solidFill>
                <a:latin typeface="Palatino Linotype" panose="02040502050505030304" pitchFamily="18" charset="0"/>
                <a:cs typeface="Calibri"/>
              </a:rPr>
              <a:t>plan</a:t>
            </a:r>
            <a:r>
              <a:rPr lang="en-GB" sz="2000" spc="-45" dirty="0">
                <a:solidFill>
                  <a:srgbClr val="231F20"/>
                </a:solidFill>
                <a:latin typeface="Calibri"/>
                <a:cs typeface="Calibri"/>
              </a:rPr>
              <a:t>) is a sequence of actions leading to the goal state from an initial state</a:t>
            </a:r>
          </a:p>
          <a:p>
            <a:pPr marL="755650" marR="5080" lvl="1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rgbClr val="231F20"/>
              </a:solidFill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E89D5-503A-4A1F-84C6-D05764B87EB7}"/>
              </a:ext>
            </a:extLst>
          </p:cNvPr>
          <p:cNvSpPr txBox="1"/>
          <p:nvPr/>
        </p:nvSpPr>
        <p:spPr>
          <a:xfrm>
            <a:off x="914400" y="1991169"/>
            <a:ext cx="5594350" cy="161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377825" lvl="1" indent="-342900">
              <a:lnSpc>
                <a:spcPct val="1012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spc="-40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Action: </a:t>
            </a:r>
            <a:r>
              <a:rPr lang="en-GB" sz="1800" spc="-40" dirty="0">
                <a:cs typeface="Arial" panose="020B0604020202020204" pitchFamily="34" charset="0"/>
              </a:rPr>
              <a:t>predicates with parameters</a:t>
            </a:r>
          </a:p>
          <a:p>
            <a:pPr marL="800100" marR="377825" lvl="1" indent="-342900">
              <a:lnSpc>
                <a:spcPct val="1012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spc="-40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Precondition:</a:t>
            </a:r>
            <a:r>
              <a:rPr lang="en-GB" sz="1800" spc="-30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GB" sz="1800" spc="-50" dirty="0">
                <a:solidFill>
                  <a:srgbClr val="231F20"/>
                </a:solidFill>
                <a:latin typeface="Calibri"/>
                <a:cs typeface="Calibri"/>
              </a:rPr>
              <a:t>conjunction</a:t>
            </a:r>
            <a:r>
              <a:rPr lang="en-GB" sz="180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180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lang="en-GB" sz="1800" spc="1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1800" spc="-50" dirty="0">
                <a:solidFill>
                  <a:srgbClr val="231F20"/>
                </a:solidFill>
                <a:latin typeface="Calibri"/>
                <a:cs typeface="Calibri"/>
              </a:rPr>
              <a:t>positive</a:t>
            </a:r>
            <a:r>
              <a:rPr lang="en-GB" sz="1800" spc="1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1800" spc="-45" dirty="0">
                <a:solidFill>
                  <a:srgbClr val="231F20"/>
                </a:solidFill>
                <a:latin typeface="Calibri"/>
                <a:cs typeface="Calibri"/>
              </a:rPr>
              <a:t>literals </a:t>
            </a:r>
            <a:r>
              <a:rPr lang="en-GB" sz="1800" spc="-4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</a:p>
          <a:p>
            <a:pPr marL="800100" marR="377825" lvl="1" indent="-342900">
              <a:lnSpc>
                <a:spcPct val="1012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1800" spc="-20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Effect:</a:t>
            </a:r>
            <a:r>
              <a:rPr lang="en-GB" sz="1800" spc="395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lang="en-GB" sz="1800" spc="-50" dirty="0">
                <a:solidFill>
                  <a:srgbClr val="231F20"/>
                </a:solidFill>
                <a:latin typeface="Calibri"/>
                <a:cs typeface="Calibri"/>
              </a:rPr>
              <a:t>conjunction</a:t>
            </a:r>
            <a:r>
              <a:rPr lang="en-GB" sz="180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180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lang="en-GB" sz="180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GB" sz="1800" spc="-45" dirty="0">
                <a:solidFill>
                  <a:srgbClr val="231F20"/>
                </a:solidFill>
                <a:latin typeface="Calibri"/>
                <a:cs typeface="Calibri"/>
              </a:rPr>
              <a:t>literals</a:t>
            </a:r>
          </a:p>
          <a:p>
            <a:pPr marR="377825">
              <a:lnSpc>
                <a:spcPct val="101200"/>
              </a:lnSpc>
              <a:spcBef>
                <a:spcPts val="1200"/>
              </a:spcBef>
            </a:pPr>
            <a:r>
              <a:rPr lang="en-GB" sz="2000" i="1" spc="-45" dirty="0">
                <a:solidFill>
                  <a:srgbClr val="231F20"/>
                </a:solidFill>
                <a:latin typeface="Calibri"/>
                <a:cs typeface="Calibri"/>
              </a:rPr>
              <a:t>         </a:t>
            </a:r>
            <a:r>
              <a:rPr lang="en-GB" sz="2000" i="1" spc="-45" dirty="0">
                <a:solidFill>
                  <a:srgbClr val="7030A0"/>
                </a:solidFill>
                <a:latin typeface="Calibri"/>
                <a:cs typeface="Calibri"/>
              </a:rPr>
              <a:t>Example: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100" dirty="0"/>
              <a:t> </a:t>
            </a:r>
            <a:r>
              <a:rPr dirty="0"/>
              <a:t>Intelligence,</a:t>
            </a:r>
            <a:r>
              <a:rPr spc="100" dirty="0"/>
              <a:t> </a:t>
            </a:r>
            <a:r>
              <a:rPr dirty="0"/>
              <a:t>spring</a:t>
            </a:r>
            <a:r>
              <a:rPr spc="95" dirty="0"/>
              <a:t> </a:t>
            </a:r>
            <a:r>
              <a:rPr spc="-5" dirty="0"/>
              <a:t>2013,</a:t>
            </a:r>
            <a:r>
              <a:rPr spc="10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Ljungl¨of;</a:t>
            </a:r>
            <a:r>
              <a:rPr spc="95" dirty="0"/>
              <a:t> </a:t>
            </a:r>
            <a:r>
              <a:rPr spc="5" dirty="0"/>
              <a:t>based</a:t>
            </a:r>
            <a:r>
              <a:rPr spc="105" dirty="0"/>
              <a:t> </a:t>
            </a:r>
            <a:r>
              <a:rPr spc="-10" dirty="0"/>
              <a:t>on</a:t>
            </a:r>
            <a:r>
              <a:rPr spc="100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40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100" dirty="0"/>
              <a:t> </a:t>
            </a:r>
            <a:r>
              <a:rPr spc="5" dirty="0"/>
              <a:t>Russel</a:t>
            </a:r>
            <a:r>
              <a:rPr spc="95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100" dirty="0"/>
              <a:t> </a:t>
            </a:r>
            <a:r>
              <a:rPr spc="10" dirty="0"/>
              <a:t>Norvig,</a:t>
            </a:r>
            <a:r>
              <a:rPr spc="100" dirty="0"/>
              <a:t> </a:t>
            </a:r>
            <a:r>
              <a:rPr spc="-50" dirty="0"/>
              <a:t>2004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077" y="7005316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7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  <a:tabLst>
                <a:tab pos="1642745" algn="l"/>
              </a:tabLst>
            </a:pPr>
            <a:r>
              <a:rPr spc="30" dirty="0"/>
              <a:t>Example:	</a:t>
            </a:r>
            <a:r>
              <a:rPr lang="en-GB" spc="30" dirty="0"/>
              <a:t>Planning a</a:t>
            </a:r>
            <a:r>
              <a:rPr spc="195" dirty="0" err="1"/>
              <a:t>ir</a:t>
            </a:r>
            <a:r>
              <a:rPr spc="130" dirty="0"/>
              <a:t> </a:t>
            </a:r>
            <a:r>
              <a:rPr spc="20" dirty="0"/>
              <a:t>cargo</a:t>
            </a:r>
            <a:r>
              <a:rPr spc="135" dirty="0"/>
              <a:t> </a:t>
            </a:r>
            <a:r>
              <a:rPr spc="35" dirty="0"/>
              <a:t>transport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30300" y="1396403"/>
            <a:ext cx="7797800" cy="29785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1299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pc="100" dirty="0"/>
              <a:t>A</a:t>
            </a:r>
            <a:r>
              <a:rPr spc="200" dirty="0"/>
              <a:t> </a:t>
            </a:r>
            <a:r>
              <a:rPr spc="-30" dirty="0"/>
              <a:t>classical</a:t>
            </a:r>
            <a:r>
              <a:rPr spc="200" dirty="0"/>
              <a:t> </a:t>
            </a:r>
            <a:r>
              <a:rPr spc="-50" dirty="0"/>
              <a:t>transportation</a:t>
            </a:r>
            <a:r>
              <a:rPr spc="210" dirty="0"/>
              <a:t> </a:t>
            </a:r>
            <a:r>
              <a:rPr spc="-85" dirty="0"/>
              <a:t>problem:</a:t>
            </a:r>
            <a:r>
              <a:rPr spc="70" dirty="0"/>
              <a:t> </a:t>
            </a:r>
            <a:r>
              <a:rPr spc="-20" dirty="0"/>
              <a:t>Loading</a:t>
            </a:r>
            <a:r>
              <a:rPr spc="200" dirty="0"/>
              <a:t> </a:t>
            </a:r>
            <a:r>
              <a:rPr spc="-75" dirty="0"/>
              <a:t>and</a:t>
            </a:r>
            <a:r>
              <a:rPr spc="204" dirty="0"/>
              <a:t> </a:t>
            </a:r>
            <a:r>
              <a:rPr spc="-55" dirty="0"/>
              <a:t>unloading</a:t>
            </a:r>
            <a:r>
              <a:rPr spc="200" dirty="0"/>
              <a:t> </a:t>
            </a:r>
            <a:r>
              <a:rPr spc="-55" dirty="0"/>
              <a:t>cargo</a:t>
            </a:r>
            <a:r>
              <a:rPr spc="204" dirty="0"/>
              <a:t> </a:t>
            </a:r>
            <a:r>
              <a:rPr spc="-75" dirty="0"/>
              <a:t>and</a:t>
            </a:r>
            <a:r>
              <a:rPr spc="200" dirty="0"/>
              <a:t> </a:t>
            </a:r>
            <a:r>
              <a:rPr spc="-30" dirty="0"/>
              <a:t>flying </a:t>
            </a:r>
            <a:r>
              <a:rPr spc="-450" dirty="0"/>
              <a:t> </a:t>
            </a:r>
            <a:r>
              <a:rPr spc="-120" dirty="0"/>
              <a:t>between</a:t>
            </a:r>
            <a:r>
              <a:rPr spc="175" dirty="0"/>
              <a:t> </a:t>
            </a:r>
            <a:r>
              <a:rPr spc="-75" dirty="0"/>
              <a:t>different</a:t>
            </a:r>
            <a:r>
              <a:rPr spc="185" dirty="0"/>
              <a:t> </a:t>
            </a:r>
            <a:r>
              <a:rPr spc="-45" dirty="0"/>
              <a:t>airports.</a:t>
            </a:r>
          </a:p>
          <a:p>
            <a:pPr marL="1200785" marR="848360" lvl="1" indent="-731520">
              <a:lnSpc>
                <a:spcPct val="101200"/>
              </a:lnSpc>
              <a:spcBef>
                <a:spcPts val="1540"/>
              </a:spcBef>
            </a:pPr>
            <a:r>
              <a:rPr spc="-20" dirty="0">
                <a:solidFill>
                  <a:schemeClr val="tx2"/>
                </a:solidFill>
                <a:latin typeface="Palatino Linotype" panose="02040502050505030304" pitchFamily="18" charset="0"/>
              </a:rPr>
              <a:t>Actions:</a:t>
            </a:r>
            <a:r>
              <a:rPr spc="400" dirty="0">
                <a:solidFill>
                  <a:schemeClr val="tx2"/>
                </a:solidFill>
                <a:latin typeface="Palatino Linotype" panose="02040502050505030304" pitchFamily="18" charset="0"/>
              </a:rPr>
              <a:t> </a:t>
            </a:r>
            <a:r>
              <a:rPr spc="-15" dirty="0"/>
              <a:t>Load(cargo,</a:t>
            </a:r>
            <a:r>
              <a:rPr spc="190" dirty="0"/>
              <a:t> </a:t>
            </a:r>
            <a:r>
              <a:rPr spc="-60" dirty="0"/>
              <a:t>plane,</a:t>
            </a:r>
            <a:r>
              <a:rPr spc="185" dirty="0"/>
              <a:t> </a:t>
            </a:r>
            <a:r>
              <a:rPr spc="-25" dirty="0"/>
              <a:t>airport),</a:t>
            </a:r>
            <a:r>
              <a:rPr spc="190" dirty="0"/>
              <a:t> </a:t>
            </a:r>
            <a:r>
              <a:rPr spc="-35" dirty="0"/>
              <a:t>Unload(cargo,</a:t>
            </a:r>
            <a:r>
              <a:rPr spc="190" dirty="0"/>
              <a:t> </a:t>
            </a:r>
            <a:r>
              <a:rPr spc="-60" dirty="0"/>
              <a:t>plane,</a:t>
            </a:r>
            <a:r>
              <a:rPr spc="185" dirty="0"/>
              <a:t> </a:t>
            </a:r>
            <a:r>
              <a:rPr spc="-25" dirty="0"/>
              <a:t>airport), </a:t>
            </a:r>
            <a:r>
              <a:rPr spc="-450" dirty="0"/>
              <a:t> </a:t>
            </a:r>
            <a:r>
              <a:rPr spc="-15" dirty="0"/>
              <a:t>Fly(plane,</a:t>
            </a:r>
            <a:r>
              <a:rPr spc="175" dirty="0"/>
              <a:t> </a:t>
            </a:r>
            <a:r>
              <a:rPr spc="-40" dirty="0"/>
              <a:t>airport,</a:t>
            </a:r>
            <a:r>
              <a:rPr spc="185" dirty="0"/>
              <a:t> </a:t>
            </a:r>
            <a:r>
              <a:rPr spc="-30" dirty="0"/>
              <a:t>airport)</a:t>
            </a:r>
          </a:p>
          <a:p>
            <a:pPr marL="469900" lvl="1">
              <a:spcBef>
                <a:spcPts val="1645"/>
              </a:spcBef>
            </a:pPr>
            <a:r>
              <a:rPr spc="-40" dirty="0">
                <a:solidFill>
                  <a:schemeClr val="tx2"/>
                </a:solidFill>
                <a:latin typeface="Palatino Linotype" panose="02040502050505030304" pitchFamily="18" charset="0"/>
              </a:rPr>
              <a:t>Predicates:</a:t>
            </a:r>
            <a:r>
              <a:rPr spc="-20" dirty="0">
                <a:solidFill>
                  <a:schemeClr val="tx2"/>
                </a:solidFill>
                <a:latin typeface="Palatino Linotype" panose="02040502050505030304" pitchFamily="18" charset="0"/>
              </a:rPr>
              <a:t> </a:t>
            </a:r>
            <a:r>
              <a:rPr spc="-15" dirty="0"/>
              <a:t>In(cargo,</a:t>
            </a:r>
            <a:r>
              <a:rPr spc="185" dirty="0"/>
              <a:t> </a:t>
            </a:r>
            <a:r>
              <a:rPr spc="-35" dirty="0"/>
              <a:t>plane),</a:t>
            </a:r>
            <a:r>
              <a:rPr spc="185" dirty="0"/>
              <a:t> </a:t>
            </a:r>
            <a:r>
              <a:rPr spc="5" dirty="0"/>
              <a:t>At(cargo,</a:t>
            </a:r>
            <a:r>
              <a:rPr spc="185" dirty="0"/>
              <a:t> </a:t>
            </a:r>
            <a:r>
              <a:rPr spc="-25" dirty="0"/>
              <a:t>airport)</a:t>
            </a:r>
            <a:r>
              <a:rPr spc="-25" dirty="0">
                <a:latin typeface="Arial"/>
                <a:cs typeface="Arial"/>
              </a:rPr>
              <a:t>,</a:t>
            </a:r>
            <a:r>
              <a:rPr spc="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At(plane,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airport)</a:t>
            </a:r>
            <a:endParaRPr sz="1550" dirty="0">
              <a:latin typeface="Arial"/>
              <a:cs typeface="Arial"/>
            </a:endParaRPr>
          </a:p>
          <a:p>
            <a:pPr marL="469900" lvl="1">
              <a:spcBef>
                <a:spcPts val="1475"/>
              </a:spcBef>
            </a:pPr>
            <a:r>
              <a:rPr lang="en-GB" spc="-35" dirty="0">
                <a:solidFill>
                  <a:srgbClr val="002060"/>
                </a:solidFill>
                <a:latin typeface="Palatino Linotype" panose="02040502050505030304" pitchFamily="18" charset="0"/>
              </a:rPr>
              <a:t>Plan</a:t>
            </a:r>
            <a:r>
              <a:rPr spc="-55" dirty="0">
                <a:solidFill>
                  <a:srgbClr val="002060"/>
                </a:solidFill>
                <a:latin typeface="Palatino Linotype" panose="02040502050505030304" pitchFamily="18" charset="0"/>
              </a:rPr>
              <a:t>:</a:t>
            </a:r>
          </a:p>
          <a:p>
            <a:pPr marL="1200785" marR="493395" lvl="1">
              <a:lnSpc>
                <a:spcPct val="101200"/>
              </a:lnSpc>
            </a:pPr>
            <a:r>
              <a:rPr spc="20" dirty="0"/>
              <a:t>Load(C1,</a:t>
            </a:r>
            <a:r>
              <a:rPr spc="185" dirty="0"/>
              <a:t> </a:t>
            </a:r>
            <a:r>
              <a:rPr spc="45" dirty="0"/>
              <a:t>P1,</a:t>
            </a:r>
            <a:r>
              <a:rPr spc="185" dirty="0"/>
              <a:t> </a:t>
            </a:r>
            <a:r>
              <a:rPr spc="95" dirty="0"/>
              <a:t>SFO),</a:t>
            </a:r>
            <a:r>
              <a:rPr spc="185" dirty="0"/>
              <a:t> </a:t>
            </a:r>
            <a:r>
              <a:rPr spc="50" dirty="0"/>
              <a:t>Fly(P1,</a:t>
            </a:r>
            <a:r>
              <a:rPr spc="180" dirty="0"/>
              <a:t> </a:t>
            </a:r>
            <a:r>
              <a:rPr spc="85" dirty="0"/>
              <a:t>SFO,</a:t>
            </a:r>
            <a:r>
              <a:rPr spc="180" dirty="0"/>
              <a:t> </a:t>
            </a:r>
            <a:r>
              <a:rPr spc="170" dirty="0"/>
              <a:t>JFK),</a:t>
            </a:r>
            <a:r>
              <a:rPr spc="185" dirty="0"/>
              <a:t> </a:t>
            </a:r>
            <a:r>
              <a:rPr spc="-10" dirty="0"/>
              <a:t>Unload(C1,</a:t>
            </a:r>
            <a:r>
              <a:rPr spc="185" dirty="0"/>
              <a:t> </a:t>
            </a:r>
            <a:r>
              <a:rPr spc="45" dirty="0"/>
              <a:t>P1,</a:t>
            </a:r>
            <a:r>
              <a:rPr spc="190" dirty="0"/>
              <a:t> </a:t>
            </a:r>
            <a:r>
              <a:rPr spc="170" dirty="0"/>
              <a:t>JFK), </a:t>
            </a:r>
            <a:r>
              <a:rPr spc="-450" dirty="0"/>
              <a:t> </a:t>
            </a:r>
            <a:r>
              <a:rPr spc="20" dirty="0"/>
              <a:t>Load(C2,</a:t>
            </a:r>
            <a:r>
              <a:rPr spc="185" dirty="0"/>
              <a:t> </a:t>
            </a:r>
            <a:r>
              <a:rPr spc="45" dirty="0"/>
              <a:t>P2,</a:t>
            </a:r>
            <a:r>
              <a:rPr spc="190" dirty="0"/>
              <a:t> </a:t>
            </a:r>
            <a:r>
              <a:rPr spc="170" dirty="0"/>
              <a:t>JFK),</a:t>
            </a:r>
            <a:r>
              <a:rPr spc="185" dirty="0"/>
              <a:t> </a:t>
            </a:r>
            <a:r>
              <a:rPr spc="50" dirty="0"/>
              <a:t>Fly(P2,</a:t>
            </a:r>
            <a:r>
              <a:rPr spc="180" dirty="0"/>
              <a:t> JFK,</a:t>
            </a:r>
            <a:r>
              <a:rPr spc="185" dirty="0"/>
              <a:t> </a:t>
            </a:r>
            <a:r>
              <a:rPr spc="95" dirty="0"/>
              <a:t>SFO),</a:t>
            </a:r>
            <a:r>
              <a:rPr spc="185" dirty="0"/>
              <a:t> </a:t>
            </a:r>
            <a:r>
              <a:rPr spc="-10" dirty="0"/>
              <a:t>Unload(C2,</a:t>
            </a:r>
            <a:r>
              <a:rPr spc="190" dirty="0"/>
              <a:t> </a:t>
            </a:r>
            <a:r>
              <a:rPr spc="45" dirty="0"/>
              <a:t>P2,</a:t>
            </a:r>
            <a:r>
              <a:rPr spc="180" dirty="0"/>
              <a:t> </a:t>
            </a:r>
            <a:r>
              <a:rPr spc="90" dirty="0"/>
              <a:t>SFO).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100" dirty="0"/>
              <a:t> </a:t>
            </a:r>
            <a:r>
              <a:rPr dirty="0"/>
              <a:t>Intelligence,</a:t>
            </a:r>
            <a:r>
              <a:rPr spc="100" dirty="0"/>
              <a:t> </a:t>
            </a:r>
            <a:r>
              <a:rPr dirty="0"/>
              <a:t>spring</a:t>
            </a:r>
            <a:r>
              <a:rPr spc="95" dirty="0"/>
              <a:t> </a:t>
            </a:r>
            <a:r>
              <a:rPr spc="-5" dirty="0"/>
              <a:t>2013,</a:t>
            </a:r>
            <a:r>
              <a:rPr spc="10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Ljungl¨of;</a:t>
            </a:r>
            <a:r>
              <a:rPr spc="95" dirty="0"/>
              <a:t> </a:t>
            </a:r>
            <a:r>
              <a:rPr spc="5" dirty="0"/>
              <a:t>based</a:t>
            </a:r>
            <a:r>
              <a:rPr spc="105" dirty="0"/>
              <a:t> </a:t>
            </a:r>
            <a:r>
              <a:rPr spc="-10" dirty="0"/>
              <a:t>on</a:t>
            </a:r>
            <a:r>
              <a:rPr spc="100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40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100" dirty="0"/>
              <a:t> </a:t>
            </a:r>
            <a:r>
              <a:rPr spc="5" dirty="0"/>
              <a:t>Russel</a:t>
            </a:r>
            <a:r>
              <a:rPr spc="95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100" dirty="0"/>
              <a:t> </a:t>
            </a:r>
            <a:r>
              <a:rPr spc="10" dirty="0"/>
              <a:t>Norvig,</a:t>
            </a:r>
            <a:r>
              <a:rPr spc="100" dirty="0"/>
              <a:t> </a:t>
            </a:r>
            <a:r>
              <a:rPr spc="-50" dirty="0"/>
              <a:t>2004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077" y="7005316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880"/>
              </a:lnSpc>
            </a:pPr>
            <a:fld id="{81D60167-4931-47E6-BA6A-407CBD079E47}" type="slidenum">
              <a:rPr spc="-30" dirty="0"/>
              <a:t>8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3342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  <a:tabLst>
                <a:tab pos="1642745" algn="l"/>
              </a:tabLst>
            </a:pPr>
            <a:r>
              <a:rPr spc="30" dirty="0"/>
              <a:t>Example:	</a:t>
            </a:r>
            <a:r>
              <a:rPr lang="en-GB" spc="30" dirty="0"/>
              <a:t>Planning in t</a:t>
            </a:r>
            <a:r>
              <a:rPr spc="130" dirty="0"/>
              <a:t>he </a:t>
            </a:r>
            <a:r>
              <a:rPr spc="-25" dirty="0"/>
              <a:t>blocks</a:t>
            </a:r>
            <a:r>
              <a:rPr spc="130" dirty="0"/>
              <a:t> </a:t>
            </a:r>
            <a:r>
              <a:rPr spc="4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1600"/>
            <a:ext cx="8166100" cy="19668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q"/>
            </a:pP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Cube-shape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blocks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sitting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table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stacked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top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other.</a:t>
            </a:r>
            <a:endParaRPr sz="2050" dirty="0">
              <a:latin typeface="Calibri"/>
              <a:cs typeface="Calibri"/>
            </a:endParaRPr>
          </a:p>
          <a:p>
            <a:pPr marL="469900" marR="984885" lvl="1">
              <a:lnSpc>
                <a:spcPct val="163400"/>
              </a:lnSpc>
            </a:pPr>
            <a:r>
              <a:rPr spc="-20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Actions:</a:t>
            </a:r>
            <a:r>
              <a:rPr spc="-15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pc="5" dirty="0">
                <a:solidFill>
                  <a:srgbClr val="231F20"/>
                </a:solidFill>
                <a:latin typeface="Calibri"/>
                <a:cs typeface="Calibri"/>
              </a:rPr>
              <a:t>PutOn(block, </a:t>
            </a:r>
            <a:r>
              <a:rPr spc="-5" dirty="0">
                <a:solidFill>
                  <a:srgbClr val="231F20"/>
                </a:solidFill>
                <a:latin typeface="Calibri"/>
                <a:cs typeface="Calibri"/>
              </a:rPr>
              <a:t>block),</a:t>
            </a:r>
            <a:r>
              <a:rPr dirty="0">
                <a:solidFill>
                  <a:srgbClr val="231F20"/>
                </a:solidFill>
                <a:latin typeface="Calibri"/>
                <a:cs typeface="Calibri"/>
              </a:rPr>
              <a:t> PutOnTable(block) </a:t>
            </a:r>
            <a:r>
              <a:rPr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endParaRPr lang="en-GB" spc="5" dirty="0">
              <a:solidFill>
                <a:srgbClr val="231F20"/>
              </a:solidFill>
              <a:latin typeface="Calibri"/>
              <a:cs typeface="Calibri"/>
            </a:endParaRPr>
          </a:p>
          <a:p>
            <a:pPr marL="469900" marR="984885" lvl="1">
              <a:lnSpc>
                <a:spcPct val="163400"/>
              </a:lnSpc>
            </a:pPr>
            <a:r>
              <a:rPr spc="-40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Predicates:</a:t>
            </a:r>
            <a:r>
              <a:rPr spc="-25" dirty="0">
                <a:solidFill>
                  <a:schemeClr val="tx2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pc="-5" dirty="0">
                <a:solidFill>
                  <a:srgbClr val="231F20"/>
                </a:solidFill>
                <a:cs typeface="Calibri"/>
              </a:rPr>
              <a:t>On(block,</a:t>
            </a:r>
            <a:r>
              <a:rPr spc="180" dirty="0">
                <a:solidFill>
                  <a:srgbClr val="231F20"/>
                </a:solidFill>
                <a:cs typeface="Calibri"/>
              </a:rPr>
              <a:t> </a:t>
            </a:r>
            <a:r>
              <a:rPr spc="-5" dirty="0">
                <a:solidFill>
                  <a:srgbClr val="231F20"/>
                </a:solidFill>
                <a:cs typeface="Calibri"/>
              </a:rPr>
              <a:t>block),</a:t>
            </a:r>
            <a:r>
              <a:rPr spc="185" dirty="0">
                <a:solidFill>
                  <a:srgbClr val="231F20"/>
                </a:solidFill>
                <a:cs typeface="Calibri"/>
              </a:rPr>
              <a:t> </a:t>
            </a:r>
            <a:r>
              <a:rPr spc="-60" dirty="0">
                <a:solidFill>
                  <a:srgbClr val="231F20"/>
                </a:solidFill>
                <a:cs typeface="Palatino Linotype"/>
              </a:rPr>
              <a:t>On(block,</a:t>
            </a:r>
            <a:r>
              <a:rPr spc="13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spc="-55" dirty="0">
                <a:solidFill>
                  <a:srgbClr val="231F20"/>
                </a:solidFill>
                <a:cs typeface="Palatino Linotype"/>
              </a:rPr>
              <a:t>table)</a:t>
            </a:r>
            <a:r>
              <a:rPr spc="-55" dirty="0">
                <a:solidFill>
                  <a:srgbClr val="231F20"/>
                </a:solidFill>
                <a:cs typeface="Garamond"/>
              </a:rPr>
              <a:t>,</a:t>
            </a:r>
            <a:r>
              <a:rPr spc="135" dirty="0">
                <a:solidFill>
                  <a:srgbClr val="231F20"/>
                </a:solidFill>
                <a:cs typeface="Garamond"/>
              </a:rPr>
              <a:t> </a:t>
            </a:r>
            <a:r>
              <a:rPr spc="-10" dirty="0">
                <a:solidFill>
                  <a:srgbClr val="231F20"/>
                </a:solidFill>
                <a:cs typeface="Calibri"/>
              </a:rPr>
              <a:t>Clear(block)</a:t>
            </a:r>
            <a:r>
              <a:rPr spc="-10" dirty="0">
                <a:solidFill>
                  <a:srgbClr val="231F20"/>
                </a:solidFill>
                <a:cs typeface="Arial"/>
              </a:rPr>
              <a:t>,</a:t>
            </a:r>
            <a:endParaRPr dirty="0">
              <a:cs typeface="Arial"/>
            </a:endParaRPr>
          </a:p>
          <a:p>
            <a:pPr marL="1740535" lvl="1">
              <a:spcBef>
                <a:spcPts val="730"/>
              </a:spcBef>
            </a:pPr>
            <a:r>
              <a:rPr spc="-5" dirty="0">
                <a:solidFill>
                  <a:srgbClr val="231F20"/>
                </a:solidFill>
                <a:cs typeface="Arial"/>
              </a:rPr>
              <a:t>Clear(table)</a:t>
            </a:r>
            <a:endParaRPr lang="en-GB" spc="-5" dirty="0">
              <a:solidFill>
                <a:srgbClr val="231F20"/>
              </a:solidFill>
              <a:cs typeface="Arial"/>
            </a:endParaRPr>
          </a:p>
          <a:p>
            <a:pPr>
              <a:spcBef>
                <a:spcPts val="730"/>
              </a:spcBef>
            </a:pPr>
            <a:r>
              <a:rPr lang="en-GB" spc="-5" dirty="0">
                <a:solidFill>
                  <a:srgbClr val="231F20"/>
                </a:solidFill>
                <a:cs typeface="Arial"/>
              </a:rPr>
              <a:t>         </a:t>
            </a:r>
            <a:r>
              <a:rPr lang="en-GB" spc="-5" dirty="0">
                <a:solidFill>
                  <a:srgbClr val="231F20"/>
                </a:solidFill>
                <a:latin typeface="Palatino Linotype" panose="02040502050505030304" pitchFamily="18" charset="0"/>
                <a:cs typeface="Arial"/>
              </a:rPr>
              <a:t>Plan</a:t>
            </a:r>
            <a:r>
              <a:rPr lang="en-GB" spc="-5" dirty="0">
                <a:solidFill>
                  <a:srgbClr val="231F20"/>
                </a:solidFill>
                <a:cs typeface="Arial"/>
              </a:rPr>
              <a:t> for reversing the order of two blocks: </a:t>
            </a:r>
            <a:r>
              <a:rPr lang="en-GB" spc="-5" dirty="0" err="1">
                <a:solidFill>
                  <a:srgbClr val="231F20"/>
                </a:solidFill>
                <a:cs typeface="Arial"/>
              </a:rPr>
              <a:t>PutOn</a:t>
            </a:r>
            <a:r>
              <a:rPr lang="en-GB" spc="-5" dirty="0">
                <a:solidFill>
                  <a:srgbClr val="231F20"/>
                </a:solidFill>
                <a:cs typeface="Arial"/>
              </a:rPr>
              <a:t>(B2,T), </a:t>
            </a:r>
            <a:r>
              <a:rPr lang="en-GB" spc="-5" dirty="0" err="1">
                <a:solidFill>
                  <a:srgbClr val="231F20"/>
                </a:solidFill>
                <a:cs typeface="Arial"/>
              </a:rPr>
              <a:t>PutOn</a:t>
            </a:r>
            <a:r>
              <a:rPr lang="en-GB" spc="-5" dirty="0">
                <a:solidFill>
                  <a:srgbClr val="231F20"/>
                </a:solidFill>
                <a:cs typeface="Arial"/>
              </a:rPr>
              <a:t>(B1,B2)</a:t>
            </a:r>
            <a:endParaRPr dirty="0"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15" dirty="0"/>
              <a:t>Artificial</a:t>
            </a:r>
            <a:r>
              <a:rPr spc="95" dirty="0"/>
              <a:t> </a:t>
            </a:r>
            <a:r>
              <a:rPr dirty="0"/>
              <a:t>Intelligence,</a:t>
            </a:r>
            <a:r>
              <a:rPr spc="95" dirty="0"/>
              <a:t> </a:t>
            </a:r>
            <a:r>
              <a:rPr dirty="0"/>
              <a:t>spring</a:t>
            </a:r>
            <a:r>
              <a:rPr spc="90" dirty="0"/>
              <a:t> </a:t>
            </a:r>
            <a:r>
              <a:rPr spc="-10" dirty="0"/>
              <a:t>2013,</a:t>
            </a:r>
            <a:r>
              <a:rPr spc="95" dirty="0"/>
              <a:t> </a:t>
            </a:r>
            <a:r>
              <a:rPr spc="15" dirty="0"/>
              <a:t>Peter</a:t>
            </a:r>
            <a:r>
              <a:rPr spc="95" dirty="0"/>
              <a:t> </a:t>
            </a:r>
            <a:r>
              <a:rPr spc="-35" dirty="0"/>
              <a:t>Ljunglo¨f;</a:t>
            </a:r>
            <a:r>
              <a:rPr spc="90" dirty="0"/>
              <a:t> </a:t>
            </a:r>
            <a:r>
              <a:rPr spc="5" dirty="0"/>
              <a:t>based</a:t>
            </a:r>
            <a:r>
              <a:rPr spc="95" dirty="0"/>
              <a:t> </a:t>
            </a:r>
            <a:r>
              <a:rPr spc="-10" dirty="0"/>
              <a:t>on</a:t>
            </a:r>
            <a:r>
              <a:rPr spc="95" dirty="0"/>
              <a:t> </a:t>
            </a:r>
            <a:r>
              <a:rPr spc="50" dirty="0"/>
              <a:t>AIMA</a:t>
            </a:r>
            <a:r>
              <a:rPr spc="95" dirty="0"/>
              <a:t> </a:t>
            </a:r>
            <a:r>
              <a:rPr dirty="0"/>
              <a:t>Slides</a:t>
            </a:r>
            <a:r>
              <a:rPr spc="325" dirty="0"/>
              <a:t> </a:t>
            </a:r>
            <a:r>
              <a:rPr spc="10" dirty="0"/>
              <a:t>c</a:t>
            </a:r>
            <a:r>
              <a:rPr spc="45" dirty="0"/>
              <a:t> </a:t>
            </a:r>
            <a:r>
              <a:rPr spc="25" dirty="0"/>
              <a:t>Stuart</a:t>
            </a:r>
            <a:r>
              <a:rPr spc="90" dirty="0"/>
              <a:t> </a:t>
            </a:r>
            <a:r>
              <a:rPr spc="5" dirty="0"/>
              <a:t>Russel</a:t>
            </a:r>
            <a:r>
              <a:rPr spc="90" dirty="0"/>
              <a:t> </a:t>
            </a:r>
            <a:r>
              <a:rPr spc="5" dirty="0"/>
              <a:t>and</a:t>
            </a:r>
            <a:r>
              <a:rPr spc="100" dirty="0"/>
              <a:t> </a:t>
            </a:r>
            <a:r>
              <a:rPr spc="15" dirty="0"/>
              <a:t>Peter</a:t>
            </a:r>
            <a:r>
              <a:rPr spc="90" dirty="0"/>
              <a:t> </a:t>
            </a:r>
            <a:r>
              <a:rPr spc="10" dirty="0"/>
              <a:t>Norvig,</a:t>
            </a:r>
            <a:r>
              <a:rPr spc="95" dirty="0"/>
              <a:t> </a:t>
            </a:r>
            <a:r>
              <a:rPr spc="-55" dirty="0"/>
              <a:t>2004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2075" y="7005315"/>
            <a:ext cx="11976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25" dirty="0">
                <a:solidFill>
                  <a:srgbClr val="231F20"/>
                </a:solidFill>
                <a:latin typeface="Georgia"/>
                <a:cs typeface="Georgia"/>
              </a:rPr>
              <a:t>Chapter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10,</a:t>
            </a:r>
            <a:r>
              <a:rPr sz="8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5" dirty="0">
                <a:solidFill>
                  <a:srgbClr val="231F20"/>
                </a:solidFill>
                <a:latin typeface="Georgia"/>
                <a:cs typeface="Georgia"/>
              </a:rPr>
              <a:t>Sections</a:t>
            </a:r>
            <a:r>
              <a:rPr sz="800" spc="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Georgia"/>
                <a:cs typeface="Georgia"/>
              </a:rPr>
              <a:t>1–4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3597" y="7005315"/>
            <a:ext cx="14287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0"/>
              </a:lnSpc>
            </a:pPr>
            <a:fld id="{81D60167-4931-47E6-BA6A-407CBD079E47}" type="slidenum">
              <a:rPr sz="800" spc="-30" dirty="0">
                <a:solidFill>
                  <a:srgbClr val="231F20"/>
                </a:solidFill>
                <a:latin typeface="Georgia"/>
                <a:cs typeface="Georgia"/>
              </a:rPr>
              <a:t>9</a:t>
            </a:fld>
            <a:endParaRPr sz="800">
              <a:latin typeface="Georgia"/>
              <a:cs typeface="Georg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318" y="798784"/>
            <a:ext cx="7722234" cy="382905"/>
          </a:xfrm>
          <a:prstGeom prst="rect">
            <a:avLst/>
          </a:prstGeom>
          <a:ln w="50634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0"/>
              </a:lnSpc>
            </a:pPr>
            <a:r>
              <a:rPr spc="100" dirty="0"/>
              <a:t>How</a:t>
            </a:r>
            <a:r>
              <a:rPr spc="135" dirty="0"/>
              <a:t> </a:t>
            </a:r>
            <a:r>
              <a:rPr spc="20" dirty="0"/>
              <a:t>difficult</a:t>
            </a:r>
            <a:r>
              <a:rPr spc="140" dirty="0"/>
              <a:t> </a:t>
            </a:r>
            <a:r>
              <a:rPr spc="-65" dirty="0"/>
              <a:t>is</a:t>
            </a:r>
            <a:r>
              <a:rPr spc="135" dirty="0"/>
              <a:t> </a:t>
            </a:r>
            <a:r>
              <a:rPr spc="-5" dirty="0"/>
              <a:t>planning?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408"/>
            <a:ext cx="7798434" cy="282577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Wingdings" panose="05000000000000000000" pitchFamily="2" charset="2"/>
              <a:buChar char="Ø"/>
            </a:pP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Does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there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exist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plan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achieves</a:t>
            </a:r>
            <a:r>
              <a:rPr sz="205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goal?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0000B2"/>
                </a:solidFill>
                <a:latin typeface="Calibri"/>
                <a:cs typeface="Calibri"/>
              </a:rPr>
              <a:t>PlanSat</a:t>
            </a:r>
            <a:endParaRPr sz="2050" dirty="0">
              <a:latin typeface="Calibri"/>
              <a:cs typeface="Calibri"/>
            </a:endParaRPr>
          </a:p>
          <a:p>
            <a:pPr marL="355600" marR="915669" indent="-342900">
              <a:lnSpc>
                <a:spcPct val="163400"/>
              </a:lnSpc>
              <a:buFont typeface="Wingdings" panose="05000000000000000000" pitchFamily="2" charset="2"/>
              <a:buChar char="Ø"/>
            </a:pP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Does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Calibri"/>
                <a:cs typeface="Calibri"/>
              </a:rPr>
              <a:t>there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231F20"/>
                </a:solidFill>
                <a:latin typeface="Calibri"/>
                <a:cs typeface="Calibri"/>
              </a:rPr>
              <a:t>exist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solution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Calibri"/>
                <a:cs typeface="Calibri"/>
              </a:rPr>
              <a:t>length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2050" spc="1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231F20"/>
                </a:solidFill>
                <a:latin typeface="Georgia"/>
                <a:cs typeface="Georgia"/>
              </a:rPr>
              <a:t>k</a:t>
            </a:r>
            <a:r>
              <a:rPr sz="2050" dirty="0">
                <a:solidFill>
                  <a:srgbClr val="231F20"/>
                </a:solidFill>
                <a:latin typeface="Calibri"/>
                <a:cs typeface="Calibri"/>
              </a:rPr>
              <a:t>?</a:t>
            </a:r>
            <a:r>
              <a:rPr sz="2050" spc="4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B2"/>
                </a:solidFill>
                <a:latin typeface="Calibri"/>
                <a:cs typeface="Calibri"/>
              </a:rPr>
              <a:t>Bounded</a:t>
            </a:r>
            <a:r>
              <a:rPr sz="2050" spc="190" dirty="0">
                <a:solidFill>
                  <a:srgbClr val="0000B2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0000B2"/>
                </a:solidFill>
                <a:latin typeface="Calibri"/>
                <a:cs typeface="Calibri"/>
              </a:rPr>
              <a:t>PlanSat </a:t>
            </a:r>
            <a:r>
              <a:rPr sz="2050" spc="-450" dirty="0">
                <a:solidFill>
                  <a:srgbClr val="0000B2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0033CC"/>
                </a:solidFill>
                <a:latin typeface="Calibri"/>
                <a:cs typeface="Calibri"/>
              </a:rPr>
              <a:t>PlanSat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33CC"/>
                </a:solidFill>
                <a:latin typeface="Calibri"/>
                <a:cs typeface="Calibri"/>
              </a:rPr>
              <a:t>Bounded</a:t>
            </a:r>
            <a:r>
              <a:rPr sz="2050" spc="18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0033CC"/>
                </a:solidFill>
                <a:latin typeface="Calibri"/>
                <a:cs typeface="Calibri"/>
              </a:rPr>
              <a:t>PlanSat</a:t>
            </a:r>
            <a:r>
              <a:rPr sz="2050" spc="19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205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alibri"/>
                <a:cs typeface="Calibri"/>
              </a:rPr>
              <a:t>PSPACE-complete.</a:t>
            </a:r>
            <a:endParaRPr sz="2050" dirty="0">
              <a:latin typeface="Calibri"/>
              <a:cs typeface="Calibri"/>
            </a:endParaRPr>
          </a:p>
          <a:p>
            <a:pPr marL="94932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949960" algn="l"/>
              </a:tabLst>
            </a:pP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i.e.,</a:t>
            </a:r>
            <a:r>
              <a:rPr sz="2050" spc="1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Calibri"/>
                <a:cs typeface="Calibri"/>
              </a:rPr>
              <a:t>difficult!</a:t>
            </a:r>
            <a:endParaRPr sz="2050" dirty="0">
              <a:latin typeface="Calibri"/>
              <a:cs typeface="Calibri"/>
            </a:endParaRPr>
          </a:p>
          <a:p>
            <a:pPr marL="324000" lvl="1">
              <a:spcBef>
                <a:spcPts val="1560"/>
              </a:spcBef>
            </a:pPr>
            <a:r>
              <a:rPr sz="2050" spc="15" dirty="0">
                <a:solidFill>
                  <a:srgbClr val="0033CC"/>
                </a:solidFill>
                <a:latin typeface="Calibri"/>
                <a:cs typeface="Calibri"/>
              </a:rPr>
              <a:t>PlanSat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negative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preconditions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Calibri"/>
                <a:cs typeface="Calibri"/>
              </a:rPr>
              <a:t>negative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Calibri"/>
                <a:cs typeface="Calibri"/>
              </a:rPr>
              <a:t>effects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050" spc="1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050" spc="1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lang="en-GB" sz="2050" spc="15" dirty="0">
                <a:solidFill>
                  <a:srgbClr val="231F20"/>
                </a:solidFill>
                <a:latin typeface="Calibri"/>
                <a:cs typeface="Calibri"/>
              </a:rPr>
              <a:t> (proportional)</a:t>
            </a:r>
            <a:r>
              <a:rPr sz="2050" spc="15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2050" dirty="0">
              <a:latin typeface="Calibri"/>
              <a:cs typeface="Calibri"/>
            </a:endParaRPr>
          </a:p>
          <a:p>
            <a:pPr marL="949325" indent="-205740">
              <a:lnSpc>
                <a:spcPct val="100000"/>
              </a:lnSpc>
              <a:spcBef>
                <a:spcPts val="30"/>
              </a:spcBef>
              <a:buChar char="–"/>
              <a:tabLst>
                <a:tab pos="949960" algn="l"/>
              </a:tabLst>
            </a:pPr>
            <a:r>
              <a:rPr sz="2050" spc="-20" dirty="0">
                <a:solidFill>
                  <a:srgbClr val="231F20"/>
                </a:solidFill>
                <a:latin typeface="Calibri"/>
                <a:cs typeface="Calibri"/>
              </a:rPr>
              <a:t>i.e.,</a:t>
            </a:r>
            <a:r>
              <a:rPr sz="2050" spc="1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Calibri"/>
                <a:cs typeface="Calibri"/>
              </a:rPr>
              <a:t>solveable!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4523</Words>
  <Application>Microsoft Office PowerPoint</Application>
  <PresentationFormat>Custom</PresentationFormat>
  <Paragraphs>533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Yu Gothic UI Semilight</vt:lpstr>
      <vt:lpstr>Arial</vt:lpstr>
      <vt:lpstr>Bookman Old Style</vt:lpstr>
      <vt:lpstr>Calibri</vt:lpstr>
      <vt:lpstr>Cambria</vt:lpstr>
      <vt:lpstr>Cambria Math</vt:lpstr>
      <vt:lpstr>Century</vt:lpstr>
      <vt:lpstr>Constantia</vt:lpstr>
      <vt:lpstr>Georgia</vt:lpstr>
      <vt:lpstr>Gill Sans MT</vt:lpstr>
      <vt:lpstr>Lucida Sans Unicode</vt:lpstr>
      <vt:lpstr>Palatino Linotype</vt:lpstr>
      <vt:lpstr>Tahoma</vt:lpstr>
      <vt:lpstr>Times New Roman</vt:lpstr>
      <vt:lpstr>Wingdings</vt:lpstr>
      <vt:lpstr>Office Theme</vt:lpstr>
      <vt:lpstr>Planning</vt:lpstr>
      <vt:lpstr>Outline</vt:lpstr>
      <vt:lpstr>Action Planning as an AI problem </vt:lpstr>
      <vt:lpstr>Automated Planning</vt:lpstr>
      <vt:lpstr>Planning Domain Definition Language (PDDL)</vt:lpstr>
      <vt:lpstr>PDDL/STRIPS operators</vt:lpstr>
      <vt:lpstr>Example: Planning air cargo transport</vt:lpstr>
      <vt:lpstr>Example: Planning in the blocks world</vt:lpstr>
      <vt:lpstr>How difficult is planning?</vt:lpstr>
      <vt:lpstr>State-space search</vt:lpstr>
      <vt:lpstr>Heuristics for forward state-space search</vt:lpstr>
      <vt:lpstr>Planning graphs</vt:lpstr>
      <vt:lpstr>Mutex links within the planning graph</vt:lpstr>
      <vt:lpstr>Planning Problem</vt:lpstr>
      <vt:lpstr>The GraphPlan algorithm</vt:lpstr>
      <vt:lpstr>SatPlan and CSP</vt:lpstr>
      <vt:lpstr>Historical remark: Linear planning</vt:lpstr>
      <vt:lpstr>Example: The Sussman anomaly</vt:lpstr>
      <vt:lpstr>Example contd.</vt:lpstr>
      <vt:lpstr>Example contd.</vt:lpstr>
      <vt:lpstr>Example contd.</vt:lpstr>
      <vt:lpstr>Example contd.</vt:lpstr>
      <vt:lpstr>Situation Calculus to keep track of the changes</vt:lpstr>
      <vt:lpstr>Problems with the action descriptions</vt:lpstr>
      <vt:lpstr>Solution to the frame problem</vt:lpstr>
      <vt:lpstr>Planning in Situation Calculus theory</vt:lpstr>
      <vt:lpstr>A better way: Order the actions</vt:lpstr>
      <vt:lpstr>Planning and Acting in Non-Deterministic World</vt:lpstr>
      <vt:lpstr>Outline</vt:lpstr>
      <vt:lpstr>The real world</vt:lpstr>
      <vt:lpstr>Things go wrong</vt:lpstr>
      <vt:lpstr>Solutions</vt:lpstr>
      <vt:lpstr>Conformant planning</vt:lpstr>
      <vt:lpstr>Conformant planning contd.</vt:lpstr>
      <vt:lpstr>Conditional planning</vt:lpstr>
      <vt:lpstr>Conditional planning contd.</vt:lpstr>
      <vt:lpstr>Example</vt:lpstr>
      <vt:lpstr>Example</vt:lpstr>
      <vt:lpstr>Example</vt:lpstr>
      <vt:lpstr>Example</vt:lpstr>
      <vt:lpstr>Execution Monitoring and Replanning</vt:lpstr>
      <vt:lpstr>Structural Patterns and Historical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chapter10.dvi</dc:title>
  <cp:lastModifiedBy>Ghanem, Mohamed Chahine</cp:lastModifiedBy>
  <cp:revision>5</cp:revision>
  <dcterms:created xsi:type="dcterms:W3CDTF">2021-09-27T08:35:27Z</dcterms:created>
  <dcterms:modified xsi:type="dcterms:W3CDTF">2023-11-19T20:26:54Z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2013-04-11T00:00:00Z</vt:filetime>
  </property>
  <property fmtid="{D5CDD505-2E9C-101B-9397-08002B2CF9AE}" pid="3" name="Creator">
    <vt:lpwstr>dvips(k) 5.992 Copyright 2012 Radical Eye Software</vt:lpwstr>
  </property>
  <property fmtid="{D5CDD505-2E9C-101B-9397-08002B2CF9AE}" pid="4" name="LastSaved">
    <vt:filetime>2021-09-27T00:00:00Z</vt:filetime>
  </property>
</Properties>
</file>