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99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786632" y="2258732"/>
            <a:ext cx="2485135" cy="40322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PMingLiU"/>
                <a:cs typeface="PMingLiU"/>
              </a:defRPr>
            </a:lvl1pPr>
          </a:lstStyle>
          <a:p>
            <a:pPr marL="12700">
              <a:lnSpc>
                <a:spcPts val="860"/>
              </a:lnSpc>
            </a:pPr>
            <a:r>
              <a:rPr spc="90" dirty="0"/>
              <a:t>Chapter</a:t>
            </a:r>
            <a:r>
              <a:rPr spc="5" dirty="0"/>
              <a:t> </a:t>
            </a:r>
            <a:r>
              <a:rPr spc="45" dirty="0"/>
              <a:t>7</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MingLiU"/>
                <a:cs typeface="PMingLiU"/>
              </a:defRPr>
            </a:lvl1pPr>
          </a:lstStyle>
          <a:p>
            <a:pPr marL="38100">
              <a:lnSpc>
                <a:spcPts val="860"/>
              </a:lnSpc>
            </a:pPr>
            <a:fld id="{81D60167-4931-47E6-BA6A-407CBD079E47}" type="slidenum">
              <a:rPr spc="45" dirty="0"/>
              <a:t>‹#›</a:t>
            </a:fld>
            <a:endParaRPr spc="4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PMingLiU"/>
                <a:cs typeface="PMingLiU"/>
              </a:defRPr>
            </a:lvl1pPr>
          </a:lstStyle>
          <a:p>
            <a:pPr marL="12700">
              <a:lnSpc>
                <a:spcPts val="860"/>
              </a:lnSpc>
            </a:pPr>
            <a:r>
              <a:rPr spc="90" dirty="0"/>
              <a:t>Chapter</a:t>
            </a:r>
            <a:r>
              <a:rPr spc="5" dirty="0"/>
              <a:t> </a:t>
            </a:r>
            <a:r>
              <a:rPr spc="45" dirty="0"/>
              <a:t>7</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MingLiU"/>
                <a:cs typeface="PMingLiU"/>
              </a:defRPr>
            </a:lvl1pPr>
          </a:lstStyle>
          <a:p>
            <a:pPr marL="38100">
              <a:lnSpc>
                <a:spcPts val="860"/>
              </a:lnSpc>
            </a:pPr>
            <a:fld id="{81D60167-4931-47E6-BA6A-407CBD079E47}" type="slidenum">
              <a:rPr spc="45" dirty="0"/>
              <a:t>‹#›</a:t>
            </a:fld>
            <a:endParaRPr spc="4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Cambria"/>
                <a:cs typeface="Cambria"/>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chemeClr val="tx1"/>
                </a:solidFill>
                <a:latin typeface="PMingLiU"/>
                <a:cs typeface="PMingLiU"/>
              </a:defRPr>
            </a:lvl1pPr>
          </a:lstStyle>
          <a:p>
            <a:pPr marL="12700">
              <a:lnSpc>
                <a:spcPts val="860"/>
              </a:lnSpc>
            </a:pPr>
            <a:r>
              <a:rPr spc="90" dirty="0"/>
              <a:t>Chapter</a:t>
            </a:r>
            <a:r>
              <a:rPr spc="5" dirty="0"/>
              <a:t> </a:t>
            </a:r>
            <a:r>
              <a:rPr spc="45" dirty="0"/>
              <a:t>7</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7" name="Holder 7"/>
          <p:cNvSpPr>
            <a:spLocks noGrp="1"/>
          </p:cNvSpPr>
          <p:nvPr>
            <p:ph type="sldNum" sz="quarter" idx="7"/>
          </p:nvPr>
        </p:nvSpPr>
        <p:spPr/>
        <p:txBody>
          <a:bodyPr lIns="0" tIns="0" rIns="0" bIns="0"/>
          <a:lstStyle>
            <a:lvl1pPr>
              <a:defRPr sz="800" b="0" i="0">
                <a:solidFill>
                  <a:schemeClr val="tx1"/>
                </a:solidFill>
                <a:latin typeface="PMingLiU"/>
                <a:cs typeface="PMingLiU"/>
              </a:defRPr>
            </a:lvl1pPr>
          </a:lstStyle>
          <a:p>
            <a:pPr marL="38100">
              <a:lnSpc>
                <a:spcPts val="860"/>
              </a:lnSpc>
            </a:pPr>
            <a:fld id="{81D60167-4931-47E6-BA6A-407CBD079E47}" type="slidenum">
              <a:rPr spc="45" dirty="0"/>
              <a:t>‹#›</a:t>
            </a:fld>
            <a:endParaRPr spc="4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defRPr sz="800" b="0" i="0">
                <a:solidFill>
                  <a:schemeClr val="tx1"/>
                </a:solidFill>
                <a:latin typeface="PMingLiU"/>
                <a:cs typeface="PMingLiU"/>
              </a:defRPr>
            </a:lvl1pPr>
          </a:lstStyle>
          <a:p>
            <a:pPr marL="12700">
              <a:lnSpc>
                <a:spcPts val="860"/>
              </a:lnSpc>
            </a:pPr>
            <a:r>
              <a:rPr spc="90" dirty="0"/>
              <a:t>Chapter</a:t>
            </a:r>
            <a:r>
              <a:rPr spc="5" dirty="0"/>
              <a:t> </a:t>
            </a:r>
            <a:r>
              <a:rPr spc="45" dirty="0"/>
              <a:t>7</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5" name="Holder 5"/>
          <p:cNvSpPr>
            <a:spLocks noGrp="1"/>
          </p:cNvSpPr>
          <p:nvPr>
            <p:ph type="sldNum" sz="quarter" idx="7"/>
          </p:nvPr>
        </p:nvSpPr>
        <p:spPr/>
        <p:txBody>
          <a:bodyPr lIns="0" tIns="0" rIns="0" bIns="0"/>
          <a:lstStyle>
            <a:lvl1pPr>
              <a:defRPr sz="800" b="0" i="0">
                <a:solidFill>
                  <a:schemeClr val="tx1"/>
                </a:solidFill>
                <a:latin typeface="PMingLiU"/>
                <a:cs typeface="PMingLiU"/>
              </a:defRPr>
            </a:lvl1pPr>
          </a:lstStyle>
          <a:p>
            <a:pPr marL="38100">
              <a:lnSpc>
                <a:spcPts val="860"/>
              </a:lnSpc>
            </a:pPr>
            <a:fld id="{81D60167-4931-47E6-BA6A-407CBD079E47}" type="slidenum">
              <a:rPr spc="45" dirty="0"/>
              <a:t>‹#›</a:t>
            </a:fld>
            <a:endParaRPr spc="4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tx1"/>
                </a:solidFill>
                <a:latin typeface="PMingLiU"/>
                <a:cs typeface="PMingLiU"/>
              </a:defRPr>
            </a:lvl1pPr>
          </a:lstStyle>
          <a:p>
            <a:pPr marL="12700">
              <a:lnSpc>
                <a:spcPts val="860"/>
              </a:lnSpc>
            </a:pPr>
            <a:r>
              <a:rPr spc="90" dirty="0"/>
              <a:t>Chapter</a:t>
            </a:r>
            <a:r>
              <a:rPr spc="5" dirty="0"/>
              <a:t> </a:t>
            </a:r>
            <a:r>
              <a:rPr spc="45" dirty="0"/>
              <a:t>7</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4" name="Holder 4"/>
          <p:cNvSpPr>
            <a:spLocks noGrp="1"/>
          </p:cNvSpPr>
          <p:nvPr>
            <p:ph type="sldNum" sz="quarter" idx="7"/>
          </p:nvPr>
        </p:nvSpPr>
        <p:spPr/>
        <p:txBody>
          <a:bodyPr lIns="0" tIns="0" rIns="0" bIns="0"/>
          <a:lstStyle>
            <a:lvl1pPr>
              <a:defRPr sz="800" b="0" i="0">
                <a:solidFill>
                  <a:schemeClr val="tx1"/>
                </a:solidFill>
                <a:latin typeface="PMingLiU"/>
                <a:cs typeface="PMingLiU"/>
              </a:defRPr>
            </a:lvl1pPr>
          </a:lstStyle>
          <a:p>
            <a:pPr marL="38100">
              <a:lnSpc>
                <a:spcPts val="860"/>
              </a:lnSpc>
            </a:pPr>
            <a:fld id="{81D60167-4931-47E6-BA6A-407CBD079E47}" type="slidenum">
              <a:rPr spc="45" dirty="0"/>
              <a:t>‹#›</a:t>
            </a:fld>
            <a:endParaRPr spc="4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67409" y="798728"/>
            <a:ext cx="7723581" cy="379730"/>
          </a:xfrm>
          <a:prstGeom prst="rect">
            <a:avLst/>
          </a:prstGeom>
        </p:spPr>
        <p:txBody>
          <a:bodyPr wrap="square" lIns="0" tIns="0" rIns="0" bIns="0">
            <a:spAutoFit/>
          </a:bodyPr>
          <a:lstStyle>
            <a:lvl1pPr>
              <a:defRPr sz="2500" b="0" i="0">
                <a:solidFill>
                  <a:schemeClr val="tx1"/>
                </a:solidFill>
                <a:latin typeface="Cambria"/>
                <a:cs typeface="Cambria"/>
              </a:defRPr>
            </a:lvl1pPr>
          </a:lstStyle>
          <a:p>
            <a:endParaRPr/>
          </a:p>
        </p:txBody>
      </p:sp>
      <p:sp>
        <p:nvSpPr>
          <p:cNvPr id="3" name="Holder 3"/>
          <p:cNvSpPr>
            <a:spLocks noGrp="1"/>
          </p:cNvSpPr>
          <p:nvPr>
            <p:ph type="body" idx="1"/>
          </p:nvPr>
        </p:nvSpPr>
        <p:spPr>
          <a:xfrm>
            <a:off x="1139799" y="1464716"/>
            <a:ext cx="7781925" cy="31127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8108695" y="7008652"/>
            <a:ext cx="498475" cy="127000"/>
          </a:xfrm>
          <a:prstGeom prst="rect">
            <a:avLst/>
          </a:prstGeom>
        </p:spPr>
        <p:txBody>
          <a:bodyPr wrap="square" lIns="0" tIns="0" rIns="0" bIns="0">
            <a:spAutoFit/>
          </a:bodyPr>
          <a:lstStyle>
            <a:lvl1pPr>
              <a:defRPr sz="800" b="0" i="0">
                <a:solidFill>
                  <a:schemeClr val="tx1"/>
                </a:solidFill>
                <a:latin typeface="PMingLiU"/>
                <a:cs typeface="PMingLiU"/>
              </a:defRPr>
            </a:lvl1pPr>
          </a:lstStyle>
          <a:p>
            <a:pPr marL="12700">
              <a:lnSpc>
                <a:spcPts val="860"/>
              </a:lnSpc>
            </a:pPr>
            <a:r>
              <a:rPr spc="90" dirty="0"/>
              <a:t>Chapter</a:t>
            </a:r>
            <a:r>
              <a:rPr spc="5" dirty="0"/>
              <a:t> </a:t>
            </a:r>
            <a:r>
              <a:rPr spc="45" dirty="0"/>
              <a:t>7</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6" name="Holder 6"/>
          <p:cNvSpPr>
            <a:spLocks noGrp="1"/>
          </p:cNvSpPr>
          <p:nvPr>
            <p:ph type="sldNum" sz="quarter" idx="7"/>
          </p:nvPr>
        </p:nvSpPr>
        <p:spPr>
          <a:xfrm>
            <a:off x="8770308" y="7008652"/>
            <a:ext cx="195579" cy="127000"/>
          </a:xfrm>
          <a:prstGeom prst="rect">
            <a:avLst/>
          </a:prstGeom>
        </p:spPr>
        <p:txBody>
          <a:bodyPr wrap="square" lIns="0" tIns="0" rIns="0" bIns="0">
            <a:spAutoFit/>
          </a:bodyPr>
          <a:lstStyle>
            <a:lvl1pPr>
              <a:defRPr sz="800" b="0" i="0">
                <a:solidFill>
                  <a:schemeClr val="tx1"/>
                </a:solidFill>
                <a:latin typeface="PMingLiU"/>
                <a:cs typeface="PMingLiU"/>
              </a:defRPr>
            </a:lvl1pPr>
          </a:lstStyle>
          <a:p>
            <a:pPr marL="38100">
              <a:lnSpc>
                <a:spcPts val="860"/>
              </a:lnSpc>
            </a:pPr>
            <a:fld id="{81D60167-4931-47E6-BA6A-407CBD079E47}" type="slidenum">
              <a:rPr spc="45" dirty="0"/>
              <a:t>‹#›</a:t>
            </a:fld>
            <a:endParaRPr spc="4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2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0" y="2286000"/>
            <a:ext cx="4442968" cy="393056"/>
          </a:xfrm>
          <a:prstGeom prst="rect">
            <a:avLst/>
          </a:prstGeom>
        </p:spPr>
        <p:txBody>
          <a:bodyPr vert="horz" wrap="square" lIns="0" tIns="15875" rIns="0" bIns="0" rtlCol="0">
            <a:spAutoFit/>
          </a:bodyPr>
          <a:lstStyle/>
          <a:p>
            <a:pPr marL="12700">
              <a:lnSpc>
                <a:spcPct val="100000"/>
              </a:lnSpc>
              <a:spcBef>
                <a:spcPts val="125"/>
              </a:spcBef>
            </a:pPr>
            <a:r>
              <a:rPr lang="en-US" sz="2450" dirty="0">
                <a:latin typeface="Tahoma" panose="020B0604030504040204" pitchFamily="34" charset="0"/>
                <a:ea typeface="Tahoma" panose="020B0604030504040204" pitchFamily="34" charset="0"/>
                <a:cs typeface="Tahoma" panose="020B0604030504040204" pitchFamily="34" charset="0"/>
              </a:rPr>
              <a:t>Knowledge-based</a:t>
            </a:r>
            <a:r>
              <a:rPr sz="2450" dirty="0">
                <a:latin typeface="Tahoma" panose="020B0604030504040204" pitchFamily="34" charset="0"/>
                <a:ea typeface="Tahoma" panose="020B0604030504040204" pitchFamily="34" charset="0"/>
                <a:cs typeface="Tahoma" panose="020B0604030504040204" pitchFamily="34" charset="0"/>
              </a:rPr>
              <a:t> agents</a:t>
            </a:r>
          </a:p>
        </p:txBody>
      </p:sp>
      <p:sp>
        <p:nvSpPr>
          <p:cNvPr id="3" name="object 3"/>
          <p:cNvSpPr txBox="1"/>
          <p:nvPr/>
        </p:nvSpPr>
        <p:spPr>
          <a:xfrm>
            <a:off x="4327652" y="3713193"/>
            <a:ext cx="1615948" cy="330218"/>
          </a:xfrm>
          <a:prstGeom prst="rect">
            <a:avLst/>
          </a:prstGeom>
        </p:spPr>
        <p:txBody>
          <a:bodyPr vert="horz" wrap="square" lIns="0" tIns="14604" rIns="0" bIns="0" rtlCol="0">
            <a:spAutoFit/>
          </a:bodyPr>
          <a:lstStyle/>
          <a:p>
            <a:pPr marL="12700">
              <a:lnSpc>
                <a:spcPct val="100000"/>
              </a:lnSpc>
              <a:spcBef>
                <a:spcPts val="114"/>
              </a:spcBef>
            </a:pPr>
            <a:r>
              <a:rPr sz="2050" dirty="0">
                <a:latin typeface="Tahoma" panose="020B0604030504040204" pitchFamily="34" charset="0"/>
                <a:ea typeface="Tahoma" panose="020B0604030504040204" pitchFamily="34" charset="0"/>
                <a:cs typeface="Tahoma" panose="020B0604030504040204" pitchFamily="34" charset="0"/>
              </a:rPr>
              <a:t>Chapter 7</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1</a:t>
            </a:fld>
            <a:endParaRPr spc="4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10</a:t>
            </a:fld>
            <a:endParaRPr spc="45"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229" dirty="0"/>
              <a:t>Wumpus</a:t>
            </a:r>
            <a:r>
              <a:rPr spc="385" dirty="0"/>
              <a:t> </a:t>
            </a:r>
            <a:r>
              <a:rPr spc="114" dirty="0"/>
              <a:t>world</a:t>
            </a:r>
            <a:r>
              <a:rPr spc="415" dirty="0"/>
              <a:t> </a:t>
            </a:r>
            <a:r>
              <a:rPr spc="155" dirty="0"/>
              <a:t>characterization</a:t>
            </a:r>
          </a:p>
        </p:txBody>
      </p:sp>
      <p:sp>
        <p:nvSpPr>
          <p:cNvPr id="3" name="object 3"/>
          <p:cNvSpPr txBox="1"/>
          <p:nvPr/>
        </p:nvSpPr>
        <p:spPr>
          <a:xfrm>
            <a:off x="1130199" y="1396713"/>
            <a:ext cx="5095240" cy="2383155"/>
          </a:xfrm>
          <a:prstGeom prst="rect">
            <a:avLst/>
          </a:prstGeom>
        </p:spPr>
        <p:txBody>
          <a:bodyPr vert="horz" wrap="square" lIns="0" tIns="14604" rIns="0" bIns="0" rtlCol="0">
            <a:spAutoFit/>
          </a:bodyPr>
          <a:lstStyle/>
          <a:p>
            <a:pPr marL="12700">
              <a:lnSpc>
                <a:spcPct val="100000"/>
              </a:lnSpc>
              <a:spcBef>
                <a:spcPts val="114"/>
              </a:spcBef>
            </a:pPr>
            <a:r>
              <a:rPr sz="2050" u="sng" spc="-60" dirty="0">
                <a:solidFill>
                  <a:srgbClr val="FF00FF"/>
                </a:solidFill>
                <a:uFill>
                  <a:solidFill>
                    <a:srgbClr val="FE00FE"/>
                  </a:solidFill>
                </a:uFill>
                <a:latin typeface="Calibri"/>
                <a:cs typeface="Calibri"/>
              </a:rPr>
              <a:t>Observable</a:t>
            </a:r>
            <a:r>
              <a:rPr sz="2050" spc="-60" dirty="0">
                <a:solidFill>
                  <a:srgbClr val="FF00FF"/>
                </a:solidFill>
                <a:latin typeface="Calibri"/>
                <a:cs typeface="Calibri"/>
              </a:rPr>
              <a:t>??</a:t>
            </a:r>
            <a:r>
              <a:rPr sz="2050" spc="5" dirty="0">
                <a:solidFill>
                  <a:srgbClr val="FF00FF"/>
                </a:solidFill>
                <a:latin typeface="Calibri"/>
                <a:cs typeface="Calibri"/>
              </a:rPr>
              <a:t> </a:t>
            </a:r>
            <a:r>
              <a:rPr lang="en-GB" sz="2050" spc="5" dirty="0">
                <a:solidFill>
                  <a:srgbClr val="FF00FF"/>
                </a:solidFill>
                <a:latin typeface="Calibri"/>
                <a:cs typeface="Calibri"/>
              </a:rPr>
              <a:t> </a:t>
            </a:r>
            <a:r>
              <a:rPr sz="2050" spc="-35" dirty="0">
                <a:latin typeface="Calibri"/>
                <a:cs typeface="Calibri"/>
              </a:rPr>
              <a:t>No—only</a:t>
            </a:r>
            <a:r>
              <a:rPr sz="2050" spc="180" dirty="0">
                <a:latin typeface="Calibri"/>
                <a:cs typeface="Calibri"/>
              </a:rPr>
              <a:t> </a:t>
            </a:r>
            <a:r>
              <a:rPr sz="2050" spc="-35" dirty="0">
                <a:solidFill>
                  <a:srgbClr val="004B00"/>
                </a:solidFill>
                <a:latin typeface="Calibri"/>
                <a:cs typeface="Calibri"/>
              </a:rPr>
              <a:t>local</a:t>
            </a:r>
            <a:r>
              <a:rPr sz="2050" spc="190" dirty="0">
                <a:solidFill>
                  <a:srgbClr val="004B00"/>
                </a:solidFill>
                <a:latin typeface="Calibri"/>
                <a:cs typeface="Calibri"/>
              </a:rPr>
              <a:t> </a:t>
            </a:r>
            <a:r>
              <a:rPr sz="2050" spc="-70" dirty="0">
                <a:latin typeface="Calibri"/>
                <a:cs typeface="Calibri"/>
              </a:rPr>
              <a:t>perception</a:t>
            </a:r>
            <a:endParaRPr sz="2050" dirty="0">
              <a:latin typeface="Calibri"/>
              <a:cs typeface="Calibri"/>
            </a:endParaRPr>
          </a:p>
          <a:p>
            <a:pPr marL="12700" marR="5080">
              <a:lnSpc>
                <a:spcPct val="163400"/>
              </a:lnSpc>
            </a:pPr>
            <a:r>
              <a:rPr sz="2050" u="sng" spc="-40" dirty="0">
                <a:solidFill>
                  <a:srgbClr val="FF00FF"/>
                </a:solidFill>
                <a:uFill>
                  <a:solidFill>
                    <a:srgbClr val="FE00FE"/>
                  </a:solidFill>
                </a:uFill>
                <a:latin typeface="Calibri"/>
                <a:cs typeface="Calibri"/>
              </a:rPr>
              <a:t>Deterministic</a:t>
            </a:r>
            <a:r>
              <a:rPr sz="2050" spc="-40" dirty="0">
                <a:solidFill>
                  <a:srgbClr val="FF00FF"/>
                </a:solidFill>
                <a:latin typeface="Calibri"/>
                <a:cs typeface="Calibri"/>
              </a:rPr>
              <a:t>??</a:t>
            </a:r>
            <a:r>
              <a:rPr sz="2050" spc="-35" dirty="0">
                <a:solidFill>
                  <a:srgbClr val="FF00FF"/>
                </a:solidFill>
                <a:latin typeface="Calibri"/>
                <a:cs typeface="Calibri"/>
              </a:rPr>
              <a:t> </a:t>
            </a:r>
            <a:r>
              <a:rPr sz="2050" spc="-50" dirty="0">
                <a:latin typeface="Calibri"/>
                <a:cs typeface="Calibri"/>
              </a:rPr>
              <a:t>Yes—outcomes</a:t>
            </a:r>
            <a:r>
              <a:rPr sz="2050" spc="-45" dirty="0">
                <a:latin typeface="Calibri"/>
                <a:cs typeface="Calibri"/>
              </a:rPr>
              <a:t> </a:t>
            </a:r>
            <a:r>
              <a:rPr sz="2050" spc="-35" dirty="0">
                <a:latin typeface="Calibri"/>
                <a:cs typeface="Calibri"/>
              </a:rPr>
              <a:t>exactly</a:t>
            </a:r>
            <a:r>
              <a:rPr sz="2050" spc="-30" dirty="0">
                <a:latin typeface="Calibri"/>
                <a:cs typeface="Calibri"/>
              </a:rPr>
              <a:t> </a:t>
            </a:r>
            <a:r>
              <a:rPr sz="2050" spc="-65" dirty="0">
                <a:latin typeface="Calibri"/>
                <a:cs typeface="Calibri"/>
              </a:rPr>
              <a:t>specified </a:t>
            </a:r>
            <a:r>
              <a:rPr sz="2050" spc="-450" dirty="0">
                <a:latin typeface="Calibri"/>
                <a:cs typeface="Calibri"/>
              </a:rPr>
              <a:t> </a:t>
            </a:r>
            <a:r>
              <a:rPr sz="2050" u="sng" spc="-25" dirty="0">
                <a:solidFill>
                  <a:srgbClr val="FF00FF"/>
                </a:solidFill>
                <a:uFill>
                  <a:solidFill>
                    <a:srgbClr val="FE00FE"/>
                  </a:solidFill>
                </a:uFill>
                <a:latin typeface="Calibri"/>
                <a:cs typeface="Calibri"/>
              </a:rPr>
              <a:t>Episodic</a:t>
            </a:r>
            <a:r>
              <a:rPr sz="2050" spc="-25" dirty="0">
                <a:solidFill>
                  <a:srgbClr val="FF00FF"/>
                </a:solidFill>
                <a:latin typeface="Calibri"/>
                <a:cs typeface="Calibri"/>
              </a:rPr>
              <a:t>??</a:t>
            </a:r>
            <a:r>
              <a:rPr sz="2050" spc="400" dirty="0">
                <a:solidFill>
                  <a:srgbClr val="FF00FF"/>
                </a:solidFill>
                <a:latin typeface="Calibri"/>
                <a:cs typeface="Calibri"/>
              </a:rPr>
              <a:t> </a:t>
            </a:r>
            <a:r>
              <a:rPr sz="2050" spc="-55" dirty="0">
                <a:latin typeface="Calibri"/>
                <a:cs typeface="Calibri"/>
              </a:rPr>
              <a:t>No—</a:t>
            </a:r>
            <a:r>
              <a:rPr lang="en-GB" sz="2050" spc="-55" dirty="0">
                <a:latin typeface="Calibri"/>
                <a:cs typeface="Calibri"/>
              </a:rPr>
              <a:t>sequence</a:t>
            </a:r>
            <a:r>
              <a:rPr lang="en-GB" sz="2050" spc="-85" dirty="0">
                <a:latin typeface="Calibri"/>
                <a:cs typeface="Calibri"/>
              </a:rPr>
              <a:t> </a:t>
            </a:r>
            <a:r>
              <a:rPr lang="en-GB" sz="2050" spc="-75" dirty="0">
                <a:latin typeface="Calibri"/>
                <a:cs typeface="Calibri"/>
              </a:rPr>
              <a:t>of </a:t>
            </a:r>
            <a:r>
              <a:rPr lang="en-GB" sz="2050" spc="-45" dirty="0">
                <a:latin typeface="Calibri"/>
                <a:cs typeface="Calibri"/>
              </a:rPr>
              <a:t>actions until end </a:t>
            </a:r>
            <a:r>
              <a:rPr sz="2050" u="sng" dirty="0">
                <a:solidFill>
                  <a:srgbClr val="FF00FF"/>
                </a:solidFill>
                <a:uFill>
                  <a:solidFill>
                    <a:srgbClr val="FE00FE"/>
                  </a:solidFill>
                </a:uFill>
                <a:latin typeface="Calibri"/>
                <a:cs typeface="Calibri"/>
              </a:rPr>
              <a:t>Static</a:t>
            </a:r>
            <a:r>
              <a:rPr sz="2050" dirty="0">
                <a:solidFill>
                  <a:srgbClr val="FF00FF"/>
                </a:solidFill>
                <a:latin typeface="Calibri"/>
                <a:cs typeface="Calibri"/>
              </a:rPr>
              <a:t>??</a:t>
            </a:r>
            <a:r>
              <a:rPr sz="2050" spc="5" dirty="0">
                <a:solidFill>
                  <a:srgbClr val="FF00FF"/>
                </a:solidFill>
                <a:latin typeface="Calibri"/>
                <a:cs typeface="Calibri"/>
              </a:rPr>
              <a:t> </a:t>
            </a:r>
            <a:r>
              <a:rPr sz="2050" spc="-45" dirty="0">
                <a:latin typeface="Calibri"/>
                <a:cs typeface="Calibri"/>
              </a:rPr>
              <a:t>Yes—Wumpus </a:t>
            </a:r>
            <a:r>
              <a:rPr sz="2050" spc="-70" dirty="0">
                <a:latin typeface="Calibri"/>
                <a:cs typeface="Calibri"/>
              </a:rPr>
              <a:t>and</a:t>
            </a:r>
            <a:r>
              <a:rPr sz="2050" spc="-65" dirty="0">
                <a:latin typeface="Calibri"/>
                <a:cs typeface="Calibri"/>
              </a:rPr>
              <a:t> </a:t>
            </a:r>
            <a:r>
              <a:rPr sz="2050" spc="25" dirty="0">
                <a:latin typeface="Calibri"/>
                <a:cs typeface="Calibri"/>
              </a:rPr>
              <a:t>Pits </a:t>
            </a:r>
            <a:r>
              <a:rPr sz="2050" spc="-100" dirty="0">
                <a:latin typeface="Calibri"/>
                <a:cs typeface="Calibri"/>
              </a:rPr>
              <a:t>do</a:t>
            </a:r>
            <a:r>
              <a:rPr sz="2050" spc="-95" dirty="0">
                <a:latin typeface="Calibri"/>
                <a:cs typeface="Calibri"/>
              </a:rPr>
              <a:t> </a:t>
            </a:r>
            <a:r>
              <a:rPr sz="2050" spc="-65" dirty="0">
                <a:latin typeface="Calibri"/>
                <a:cs typeface="Calibri"/>
              </a:rPr>
              <a:t>not</a:t>
            </a:r>
            <a:r>
              <a:rPr sz="2050" spc="-60" dirty="0">
                <a:latin typeface="Calibri"/>
                <a:cs typeface="Calibri"/>
              </a:rPr>
              <a:t> </a:t>
            </a:r>
            <a:r>
              <a:rPr sz="2050" spc="-105" dirty="0">
                <a:latin typeface="Calibri"/>
                <a:cs typeface="Calibri"/>
              </a:rPr>
              <a:t>move </a:t>
            </a:r>
            <a:r>
              <a:rPr sz="2050" spc="-100" dirty="0">
                <a:latin typeface="Calibri"/>
                <a:cs typeface="Calibri"/>
              </a:rPr>
              <a:t> </a:t>
            </a:r>
            <a:r>
              <a:rPr sz="2050" u="sng" spc="-40" dirty="0">
                <a:solidFill>
                  <a:srgbClr val="FF00FF"/>
                </a:solidFill>
                <a:uFill>
                  <a:solidFill>
                    <a:srgbClr val="FE00FE"/>
                  </a:solidFill>
                </a:uFill>
                <a:latin typeface="Calibri"/>
                <a:cs typeface="Calibri"/>
              </a:rPr>
              <a:t>Discrete</a:t>
            </a:r>
            <a:r>
              <a:rPr sz="2050" spc="-40" dirty="0">
                <a:solidFill>
                  <a:srgbClr val="FF00FF"/>
                </a:solidFill>
                <a:latin typeface="Calibri"/>
                <a:cs typeface="Calibri"/>
              </a:rPr>
              <a:t>??</a:t>
            </a:r>
            <a:endParaRPr sz="205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11</a:t>
            </a:fld>
            <a:endParaRPr spc="45"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229" dirty="0"/>
              <a:t>Wumpus</a:t>
            </a:r>
            <a:r>
              <a:rPr spc="385" dirty="0"/>
              <a:t> </a:t>
            </a:r>
            <a:r>
              <a:rPr spc="114" dirty="0"/>
              <a:t>world</a:t>
            </a:r>
            <a:r>
              <a:rPr spc="415" dirty="0"/>
              <a:t> </a:t>
            </a:r>
            <a:r>
              <a:rPr spc="155" dirty="0"/>
              <a:t>characterization</a:t>
            </a:r>
          </a:p>
        </p:txBody>
      </p:sp>
      <p:sp>
        <p:nvSpPr>
          <p:cNvPr id="3" name="object 3"/>
          <p:cNvSpPr txBox="1"/>
          <p:nvPr/>
        </p:nvSpPr>
        <p:spPr>
          <a:xfrm>
            <a:off x="1130199" y="1396713"/>
            <a:ext cx="5095240" cy="2893695"/>
          </a:xfrm>
          <a:prstGeom prst="rect">
            <a:avLst/>
          </a:prstGeom>
        </p:spPr>
        <p:txBody>
          <a:bodyPr vert="horz" wrap="square" lIns="0" tIns="14604" rIns="0" bIns="0" rtlCol="0">
            <a:spAutoFit/>
          </a:bodyPr>
          <a:lstStyle/>
          <a:p>
            <a:pPr marL="12700">
              <a:lnSpc>
                <a:spcPct val="100000"/>
              </a:lnSpc>
              <a:spcBef>
                <a:spcPts val="114"/>
              </a:spcBef>
            </a:pPr>
            <a:r>
              <a:rPr sz="2050" u="sng" spc="-60" dirty="0">
                <a:solidFill>
                  <a:srgbClr val="FF00FF"/>
                </a:solidFill>
                <a:uFill>
                  <a:solidFill>
                    <a:srgbClr val="FE00FE"/>
                  </a:solidFill>
                </a:uFill>
                <a:latin typeface="Calibri"/>
                <a:cs typeface="Calibri"/>
              </a:rPr>
              <a:t>Observable</a:t>
            </a:r>
            <a:r>
              <a:rPr sz="2050" spc="-60" dirty="0">
                <a:solidFill>
                  <a:srgbClr val="FF00FF"/>
                </a:solidFill>
                <a:latin typeface="Calibri"/>
                <a:cs typeface="Calibri"/>
              </a:rPr>
              <a:t>??</a:t>
            </a:r>
            <a:r>
              <a:rPr sz="2050" spc="5" dirty="0">
                <a:solidFill>
                  <a:srgbClr val="FF00FF"/>
                </a:solidFill>
                <a:latin typeface="Calibri"/>
                <a:cs typeface="Calibri"/>
              </a:rPr>
              <a:t> </a:t>
            </a:r>
            <a:r>
              <a:rPr lang="en-GB" sz="2050" spc="5" dirty="0">
                <a:solidFill>
                  <a:srgbClr val="FF00FF"/>
                </a:solidFill>
                <a:latin typeface="Calibri"/>
                <a:cs typeface="Calibri"/>
              </a:rPr>
              <a:t> </a:t>
            </a:r>
            <a:r>
              <a:rPr sz="2050" spc="-35" dirty="0">
                <a:latin typeface="Calibri"/>
                <a:cs typeface="Calibri"/>
              </a:rPr>
              <a:t>No—only</a:t>
            </a:r>
            <a:r>
              <a:rPr sz="2050" spc="180" dirty="0">
                <a:latin typeface="Calibri"/>
                <a:cs typeface="Calibri"/>
              </a:rPr>
              <a:t> </a:t>
            </a:r>
            <a:r>
              <a:rPr sz="2050" spc="-35" dirty="0">
                <a:solidFill>
                  <a:srgbClr val="004B00"/>
                </a:solidFill>
                <a:latin typeface="Calibri"/>
                <a:cs typeface="Calibri"/>
              </a:rPr>
              <a:t>local</a:t>
            </a:r>
            <a:r>
              <a:rPr sz="2050" spc="190" dirty="0">
                <a:solidFill>
                  <a:srgbClr val="004B00"/>
                </a:solidFill>
                <a:latin typeface="Calibri"/>
                <a:cs typeface="Calibri"/>
              </a:rPr>
              <a:t> </a:t>
            </a:r>
            <a:r>
              <a:rPr sz="2050" spc="-70" dirty="0">
                <a:latin typeface="Calibri"/>
                <a:cs typeface="Calibri"/>
              </a:rPr>
              <a:t>perception</a:t>
            </a:r>
            <a:endParaRPr sz="2050" dirty="0">
              <a:latin typeface="Calibri"/>
              <a:cs typeface="Calibri"/>
            </a:endParaRPr>
          </a:p>
          <a:p>
            <a:pPr marL="12700" marR="5080">
              <a:lnSpc>
                <a:spcPct val="163400"/>
              </a:lnSpc>
            </a:pPr>
            <a:r>
              <a:rPr sz="2050" u="sng" spc="-40" dirty="0">
                <a:solidFill>
                  <a:srgbClr val="FF00FF"/>
                </a:solidFill>
                <a:uFill>
                  <a:solidFill>
                    <a:srgbClr val="FE00FE"/>
                  </a:solidFill>
                </a:uFill>
                <a:latin typeface="Calibri"/>
                <a:cs typeface="Calibri"/>
              </a:rPr>
              <a:t>Deterministic</a:t>
            </a:r>
            <a:r>
              <a:rPr sz="2050" spc="-40" dirty="0">
                <a:solidFill>
                  <a:srgbClr val="FF00FF"/>
                </a:solidFill>
                <a:latin typeface="Calibri"/>
                <a:cs typeface="Calibri"/>
              </a:rPr>
              <a:t>??</a:t>
            </a:r>
            <a:r>
              <a:rPr sz="2050" spc="-35" dirty="0">
                <a:solidFill>
                  <a:srgbClr val="FF00FF"/>
                </a:solidFill>
                <a:latin typeface="Calibri"/>
                <a:cs typeface="Calibri"/>
              </a:rPr>
              <a:t> </a:t>
            </a:r>
            <a:r>
              <a:rPr sz="2050" spc="-50" dirty="0">
                <a:latin typeface="Calibri"/>
                <a:cs typeface="Calibri"/>
              </a:rPr>
              <a:t>Yes—outcomes</a:t>
            </a:r>
            <a:r>
              <a:rPr sz="2050" spc="-45" dirty="0">
                <a:latin typeface="Calibri"/>
                <a:cs typeface="Calibri"/>
              </a:rPr>
              <a:t> </a:t>
            </a:r>
            <a:r>
              <a:rPr sz="2050" spc="-35" dirty="0">
                <a:latin typeface="Calibri"/>
                <a:cs typeface="Calibri"/>
              </a:rPr>
              <a:t>exactly</a:t>
            </a:r>
            <a:r>
              <a:rPr sz="2050" spc="-30" dirty="0">
                <a:latin typeface="Calibri"/>
                <a:cs typeface="Calibri"/>
              </a:rPr>
              <a:t> </a:t>
            </a:r>
            <a:r>
              <a:rPr sz="2050" spc="-65" dirty="0">
                <a:latin typeface="Calibri"/>
                <a:cs typeface="Calibri"/>
              </a:rPr>
              <a:t>specified </a:t>
            </a:r>
            <a:r>
              <a:rPr sz="2050" spc="-450" dirty="0">
                <a:latin typeface="Calibri"/>
                <a:cs typeface="Calibri"/>
              </a:rPr>
              <a:t> </a:t>
            </a:r>
            <a:r>
              <a:rPr sz="2050" u="sng" spc="-25" dirty="0">
                <a:solidFill>
                  <a:srgbClr val="FF00FF"/>
                </a:solidFill>
                <a:uFill>
                  <a:solidFill>
                    <a:srgbClr val="FE00FE"/>
                  </a:solidFill>
                </a:uFill>
                <a:latin typeface="Calibri"/>
                <a:cs typeface="Calibri"/>
              </a:rPr>
              <a:t>Episodic</a:t>
            </a:r>
            <a:r>
              <a:rPr sz="2050" spc="-25" dirty="0">
                <a:solidFill>
                  <a:srgbClr val="FF00FF"/>
                </a:solidFill>
                <a:latin typeface="Calibri"/>
                <a:cs typeface="Calibri"/>
              </a:rPr>
              <a:t>??</a:t>
            </a:r>
            <a:r>
              <a:rPr sz="2050" spc="400" dirty="0">
                <a:solidFill>
                  <a:srgbClr val="FF00FF"/>
                </a:solidFill>
                <a:latin typeface="Calibri"/>
                <a:cs typeface="Calibri"/>
              </a:rPr>
              <a:t> </a:t>
            </a:r>
            <a:r>
              <a:rPr sz="2050" spc="-55" dirty="0">
                <a:latin typeface="Calibri"/>
                <a:cs typeface="Calibri"/>
              </a:rPr>
              <a:t>No—</a:t>
            </a:r>
            <a:r>
              <a:rPr lang="en-GB" sz="2050" spc="-55" dirty="0">
                <a:latin typeface="Calibri"/>
                <a:cs typeface="Calibri"/>
              </a:rPr>
              <a:t>sequence</a:t>
            </a:r>
            <a:r>
              <a:rPr lang="en-GB" sz="2050" spc="-85" dirty="0">
                <a:latin typeface="Calibri"/>
                <a:cs typeface="Calibri"/>
              </a:rPr>
              <a:t> </a:t>
            </a:r>
            <a:r>
              <a:rPr lang="en-GB" sz="2050" spc="-75" dirty="0">
                <a:latin typeface="Calibri"/>
                <a:cs typeface="Calibri"/>
              </a:rPr>
              <a:t>of </a:t>
            </a:r>
            <a:r>
              <a:rPr lang="en-GB" sz="2050" spc="-45" dirty="0">
                <a:latin typeface="Calibri"/>
                <a:cs typeface="Calibri"/>
              </a:rPr>
              <a:t>actions until end </a:t>
            </a:r>
            <a:r>
              <a:rPr sz="2050" u="sng" dirty="0">
                <a:solidFill>
                  <a:srgbClr val="FF00FF"/>
                </a:solidFill>
                <a:uFill>
                  <a:solidFill>
                    <a:srgbClr val="FE00FE"/>
                  </a:solidFill>
                </a:uFill>
                <a:latin typeface="Calibri"/>
                <a:cs typeface="Calibri"/>
              </a:rPr>
              <a:t>Static</a:t>
            </a:r>
            <a:r>
              <a:rPr sz="2050" dirty="0">
                <a:solidFill>
                  <a:srgbClr val="FF00FF"/>
                </a:solidFill>
                <a:latin typeface="Calibri"/>
                <a:cs typeface="Calibri"/>
              </a:rPr>
              <a:t>??</a:t>
            </a:r>
            <a:r>
              <a:rPr sz="2050" spc="5" dirty="0">
                <a:solidFill>
                  <a:srgbClr val="FF00FF"/>
                </a:solidFill>
                <a:latin typeface="Calibri"/>
                <a:cs typeface="Calibri"/>
              </a:rPr>
              <a:t> </a:t>
            </a:r>
            <a:r>
              <a:rPr sz="2050" spc="-45" dirty="0">
                <a:latin typeface="Calibri"/>
                <a:cs typeface="Calibri"/>
              </a:rPr>
              <a:t>Yes—Wumpus </a:t>
            </a:r>
            <a:r>
              <a:rPr sz="2050" spc="-70" dirty="0">
                <a:latin typeface="Calibri"/>
                <a:cs typeface="Calibri"/>
              </a:rPr>
              <a:t>and</a:t>
            </a:r>
            <a:r>
              <a:rPr sz="2050" spc="-65" dirty="0">
                <a:latin typeface="Calibri"/>
                <a:cs typeface="Calibri"/>
              </a:rPr>
              <a:t> </a:t>
            </a:r>
            <a:r>
              <a:rPr sz="2050" spc="25" dirty="0">
                <a:latin typeface="Calibri"/>
                <a:cs typeface="Calibri"/>
              </a:rPr>
              <a:t>Pits </a:t>
            </a:r>
            <a:r>
              <a:rPr sz="2050" spc="-100" dirty="0">
                <a:latin typeface="Calibri"/>
                <a:cs typeface="Calibri"/>
              </a:rPr>
              <a:t>do</a:t>
            </a:r>
            <a:r>
              <a:rPr sz="2050" spc="-95" dirty="0">
                <a:latin typeface="Calibri"/>
                <a:cs typeface="Calibri"/>
              </a:rPr>
              <a:t> </a:t>
            </a:r>
            <a:r>
              <a:rPr sz="2050" spc="-65" dirty="0">
                <a:latin typeface="Calibri"/>
                <a:cs typeface="Calibri"/>
              </a:rPr>
              <a:t>not</a:t>
            </a:r>
            <a:r>
              <a:rPr sz="2050" spc="-60" dirty="0">
                <a:latin typeface="Calibri"/>
                <a:cs typeface="Calibri"/>
              </a:rPr>
              <a:t> </a:t>
            </a:r>
            <a:r>
              <a:rPr sz="2050" spc="-105" dirty="0">
                <a:latin typeface="Calibri"/>
                <a:cs typeface="Calibri"/>
              </a:rPr>
              <a:t>move </a:t>
            </a:r>
            <a:r>
              <a:rPr sz="2050" spc="-100" dirty="0">
                <a:latin typeface="Calibri"/>
                <a:cs typeface="Calibri"/>
              </a:rPr>
              <a:t> </a:t>
            </a:r>
            <a:r>
              <a:rPr sz="2050" u="sng" spc="-40" dirty="0">
                <a:solidFill>
                  <a:srgbClr val="FF00FF"/>
                </a:solidFill>
                <a:uFill>
                  <a:solidFill>
                    <a:srgbClr val="FE00FE"/>
                  </a:solidFill>
                </a:uFill>
                <a:latin typeface="Calibri"/>
                <a:cs typeface="Calibri"/>
              </a:rPr>
              <a:t>Discrete</a:t>
            </a:r>
            <a:r>
              <a:rPr sz="2050" spc="-40" dirty="0">
                <a:solidFill>
                  <a:srgbClr val="FF00FF"/>
                </a:solidFill>
                <a:latin typeface="Calibri"/>
                <a:cs typeface="Calibri"/>
              </a:rPr>
              <a:t>??</a:t>
            </a:r>
            <a:r>
              <a:rPr sz="2050" spc="-20" dirty="0">
                <a:solidFill>
                  <a:srgbClr val="FF00FF"/>
                </a:solidFill>
                <a:latin typeface="Calibri"/>
                <a:cs typeface="Calibri"/>
              </a:rPr>
              <a:t> </a:t>
            </a:r>
            <a:r>
              <a:rPr lang="en-GB" sz="2050" spc="-20" dirty="0">
                <a:solidFill>
                  <a:srgbClr val="FF00FF"/>
                </a:solidFill>
                <a:latin typeface="Calibri"/>
                <a:cs typeface="Calibri"/>
              </a:rPr>
              <a:t> </a:t>
            </a:r>
            <a:r>
              <a:rPr sz="2050" spc="-30" dirty="0">
                <a:latin typeface="Calibri"/>
                <a:cs typeface="Calibri"/>
              </a:rPr>
              <a:t>Yes</a:t>
            </a:r>
            <a:endParaRPr sz="2050" dirty="0">
              <a:latin typeface="Calibri"/>
              <a:cs typeface="Calibri"/>
            </a:endParaRPr>
          </a:p>
          <a:p>
            <a:pPr marL="12700">
              <a:lnSpc>
                <a:spcPct val="100000"/>
              </a:lnSpc>
              <a:spcBef>
                <a:spcPts val="1560"/>
              </a:spcBef>
            </a:pPr>
            <a:r>
              <a:rPr sz="2050" u="sng" spc="-35" dirty="0">
                <a:solidFill>
                  <a:srgbClr val="FF00FF"/>
                </a:solidFill>
                <a:uFill>
                  <a:solidFill>
                    <a:srgbClr val="FE00FE"/>
                  </a:solidFill>
                </a:uFill>
                <a:latin typeface="Calibri"/>
                <a:cs typeface="Calibri"/>
              </a:rPr>
              <a:t>Single-agent</a:t>
            </a:r>
            <a:r>
              <a:rPr sz="2050" spc="-35" dirty="0">
                <a:solidFill>
                  <a:srgbClr val="FF00FF"/>
                </a:solidFill>
                <a:latin typeface="Calibri"/>
                <a:cs typeface="Calibri"/>
              </a:rPr>
              <a:t>??</a:t>
            </a:r>
            <a:endParaRPr sz="205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12</a:t>
            </a:fld>
            <a:endParaRPr spc="45"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229" dirty="0"/>
              <a:t>Wumpus</a:t>
            </a:r>
            <a:r>
              <a:rPr spc="385" dirty="0"/>
              <a:t> </a:t>
            </a:r>
            <a:r>
              <a:rPr spc="114" dirty="0"/>
              <a:t>world</a:t>
            </a:r>
            <a:r>
              <a:rPr spc="415" dirty="0"/>
              <a:t> </a:t>
            </a:r>
            <a:r>
              <a:rPr spc="155" dirty="0"/>
              <a:t>characterization</a:t>
            </a:r>
          </a:p>
        </p:txBody>
      </p:sp>
      <p:sp>
        <p:nvSpPr>
          <p:cNvPr id="3" name="object 3"/>
          <p:cNvSpPr txBox="1"/>
          <p:nvPr/>
        </p:nvSpPr>
        <p:spPr>
          <a:xfrm>
            <a:off x="1130300" y="1390675"/>
            <a:ext cx="6275705" cy="2907846"/>
          </a:xfrm>
          <a:prstGeom prst="rect">
            <a:avLst/>
          </a:prstGeom>
        </p:spPr>
        <p:txBody>
          <a:bodyPr vert="horz" wrap="square" lIns="0" tIns="14604" rIns="0" bIns="0" rtlCol="0">
            <a:spAutoFit/>
          </a:bodyPr>
          <a:lstStyle/>
          <a:p>
            <a:pPr marL="12700">
              <a:lnSpc>
                <a:spcPct val="100000"/>
              </a:lnSpc>
              <a:spcBef>
                <a:spcPts val="114"/>
              </a:spcBef>
            </a:pPr>
            <a:r>
              <a:rPr sz="2050" u="sng" spc="-60" dirty="0">
                <a:solidFill>
                  <a:srgbClr val="FF00FF"/>
                </a:solidFill>
                <a:uFill>
                  <a:solidFill>
                    <a:srgbClr val="FE00FE"/>
                  </a:solidFill>
                </a:uFill>
                <a:latin typeface="Calibri"/>
                <a:cs typeface="Calibri"/>
              </a:rPr>
              <a:t>Observable</a:t>
            </a:r>
            <a:r>
              <a:rPr sz="2050" spc="-60" dirty="0">
                <a:solidFill>
                  <a:srgbClr val="FF00FF"/>
                </a:solidFill>
                <a:latin typeface="Calibri"/>
                <a:cs typeface="Calibri"/>
              </a:rPr>
              <a:t>??</a:t>
            </a:r>
            <a:r>
              <a:rPr sz="2050" spc="40" dirty="0">
                <a:solidFill>
                  <a:srgbClr val="FF00FF"/>
                </a:solidFill>
                <a:latin typeface="Calibri"/>
                <a:cs typeface="Calibri"/>
              </a:rPr>
              <a:t> </a:t>
            </a:r>
            <a:r>
              <a:rPr lang="en-GB" sz="2050" spc="40" dirty="0">
                <a:solidFill>
                  <a:srgbClr val="FF00FF"/>
                </a:solidFill>
                <a:latin typeface="Calibri"/>
                <a:cs typeface="Calibri"/>
              </a:rPr>
              <a:t> </a:t>
            </a:r>
            <a:r>
              <a:rPr sz="2050" spc="-35" dirty="0">
                <a:latin typeface="Calibri"/>
                <a:cs typeface="Calibri"/>
              </a:rPr>
              <a:t>No—only</a:t>
            </a:r>
            <a:r>
              <a:rPr sz="2050" spc="195" dirty="0">
                <a:latin typeface="Calibri"/>
                <a:cs typeface="Calibri"/>
              </a:rPr>
              <a:t> </a:t>
            </a:r>
            <a:r>
              <a:rPr sz="2050" spc="-45" dirty="0">
                <a:solidFill>
                  <a:srgbClr val="004B00"/>
                </a:solidFill>
                <a:latin typeface="Calibri"/>
                <a:cs typeface="Calibri"/>
              </a:rPr>
              <a:t>local</a:t>
            </a:r>
            <a:r>
              <a:rPr sz="2050" spc="204" dirty="0">
                <a:solidFill>
                  <a:srgbClr val="004B00"/>
                </a:solidFill>
                <a:latin typeface="Calibri"/>
                <a:cs typeface="Calibri"/>
              </a:rPr>
              <a:t> </a:t>
            </a:r>
            <a:r>
              <a:rPr sz="2050" spc="-80" dirty="0">
                <a:latin typeface="Calibri"/>
                <a:cs typeface="Calibri"/>
              </a:rPr>
              <a:t>perception</a:t>
            </a:r>
            <a:endParaRPr sz="2050" dirty="0">
              <a:latin typeface="Calibri"/>
              <a:cs typeface="Calibri"/>
            </a:endParaRPr>
          </a:p>
          <a:p>
            <a:pPr marL="12700" marR="1172210">
              <a:lnSpc>
                <a:spcPct val="163400"/>
              </a:lnSpc>
            </a:pPr>
            <a:r>
              <a:rPr sz="2050" u="sng" spc="-35" dirty="0">
                <a:solidFill>
                  <a:srgbClr val="FF00FF"/>
                </a:solidFill>
                <a:uFill>
                  <a:solidFill>
                    <a:srgbClr val="FE00FE"/>
                  </a:solidFill>
                </a:uFill>
                <a:latin typeface="Calibri"/>
                <a:cs typeface="Calibri"/>
              </a:rPr>
              <a:t>Deterministic</a:t>
            </a:r>
            <a:r>
              <a:rPr sz="2050" spc="-35" dirty="0">
                <a:solidFill>
                  <a:srgbClr val="FF00FF"/>
                </a:solidFill>
                <a:latin typeface="Calibri"/>
                <a:cs typeface="Calibri"/>
              </a:rPr>
              <a:t>??</a:t>
            </a:r>
            <a:r>
              <a:rPr sz="2050" spc="-30" dirty="0">
                <a:solidFill>
                  <a:srgbClr val="FF00FF"/>
                </a:solidFill>
                <a:latin typeface="Calibri"/>
                <a:cs typeface="Calibri"/>
              </a:rPr>
              <a:t> </a:t>
            </a:r>
            <a:r>
              <a:rPr sz="2050" spc="-50" dirty="0">
                <a:latin typeface="Calibri"/>
                <a:cs typeface="Calibri"/>
              </a:rPr>
              <a:t>Yes—outcomes</a:t>
            </a:r>
            <a:r>
              <a:rPr sz="2050" spc="-45" dirty="0">
                <a:latin typeface="Calibri"/>
                <a:cs typeface="Calibri"/>
              </a:rPr>
              <a:t> </a:t>
            </a:r>
            <a:r>
              <a:rPr sz="2050" spc="-35" dirty="0">
                <a:latin typeface="Calibri"/>
                <a:cs typeface="Calibri"/>
              </a:rPr>
              <a:t>exactly</a:t>
            </a:r>
            <a:r>
              <a:rPr sz="2050" spc="-30" dirty="0">
                <a:latin typeface="Calibri"/>
                <a:cs typeface="Calibri"/>
              </a:rPr>
              <a:t> </a:t>
            </a:r>
            <a:r>
              <a:rPr sz="2050" spc="-65" dirty="0">
                <a:latin typeface="Calibri"/>
                <a:cs typeface="Calibri"/>
              </a:rPr>
              <a:t>specified </a:t>
            </a:r>
            <a:r>
              <a:rPr sz="2050" spc="-450" dirty="0">
                <a:latin typeface="Calibri"/>
                <a:cs typeface="Calibri"/>
              </a:rPr>
              <a:t> </a:t>
            </a:r>
            <a:r>
              <a:rPr sz="2050" u="sng" spc="-25" dirty="0">
                <a:solidFill>
                  <a:srgbClr val="FF00FF"/>
                </a:solidFill>
                <a:uFill>
                  <a:solidFill>
                    <a:srgbClr val="FE00FE"/>
                  </a:solidFill>
                </a:uFill>
                <a:latin typeface="Calibri"/>
                <a:cs typeface="Calibri"/>
              </a:rPr>
              <a:t>Episodic</a:t>
            </a:r>
            <a:r>
              <a:rPr sz="2050" spc="-25" dirty="0">
                <a:solidFill>
                  <a:srgbClr val="FF00FF"/>
                </a:solidFill>
                <a:latin typeface="Calibri"/>
                <a:cs typeface="Calibri"/>
              </a:rPr>
              <a:t>??</a:t>
            </a:r>
            <a:r>
              <a:rPr sz="2050" spc="395" dirty="0">
                <a:solidFill>
                  <a:srgbClr val="FF00FF"/>
                </a:solidFill>
                <a:latin typeface="Calibri"/>
                <a:cs typeface="Calibri"/>
              </a:rPr>
              <a:t> </a:t>
            </a:r>
            <a:r>
              <a:rPr sz="2050" spc="-55" dirty="0">
                <a:latin typeface="Calibri"/>
                <a:cs typeface="Calibri"/>
              </a:rPr>
              <a:t>No—</a:t>
            </a:r>
            <a:r>
              <a:rPr lang="en-GB" sz="2050" spc="-55" dirty="0">
                <a:latin typeface="Calibri"/>
                <a:cs typeface="Calibri"/>
              </a:rPr>
              <a:t>sequence</a:t>
            </a:r>
            <a:r>
              <a:rPr lang="en-GB" sz="2050" spc="-85" dirty="0">
                <a:latin typeface="Calibri"/>
                <a:cs typeface="Calibri"/>
              </a:rPr>
              <a:t> </a:t>
            </a:r>
            <a:r>
              <a:rPr lang="en-GB" sz="2050" spc="-75" dirty="0">
                <a:latin typeface="Calibri"/>
                <a:cs typeface="Calibri"/>
              </a:rPr>
              <a:t>of </a:t>
            </a:r>
            <a:r>
              <a:rPr lang="en-GB" sz="2050" spc="-45" dirty="0">
                <a:latin typeface="Calibri"/>
                <a:cs typeface="Calibri"/>
              </a:rPr>
              <a:t>actions until end </a:t>
            </a:r>
            <a:r>
              <a:rPr sz="2050" u="sng" spc="5" dirty="0">
                <a:solidFill>
                  <a:srgbClr val="FF00FF"/>
                </a:solidFill>
                <a:uFill>
                  <a:solidFill>
                    <a:srgbClr val="FE00FE"/>
                  </a:solidFill>
                </a:uFill>
                <a:latin typeface="Calibri"/>
                <a:cs typeface="Calibri"/>
              </a:rPr>
              <a:t>Static</a:t>
            </a:r>
            <a:r>
              <a:rPr sz="2050" spc="5" dirty="0">
                <a:solidFill>
                  <a:srgbClr val="FF00FF"/>
                </a:solidFill>
                <a:latin typeface="Calibri"/>
                <a:cs typeface="Calibri"/>
              </a:rPr>
              <a:t>??</a:t>
            </a:r>
            <a:r>
              <a:rPr sz="2050" spc="10" dirty="0">
                <a:solidFill>
                  <a:srgbClr val="FF00FF"/>
                </a:solidFill>
                <a:latin typeface="Calibri"/>
                <a:cs typeface="Calibri"/>
              </a:rPr>
              <a:t> </a:t>
            </a:r>
            <a:r>
              <a:rPr sz="2050" spc="-45" dirty="0">
                <a:latin typeface="Calibri"/>
                <a:cs typeface="Calibri"/>
              </a:rPr>
              <a:t>Yes—Wumpus </a:t>
            </a:r>
            <a:r>
              <a:rPr sz="2050" spc="-70" dirty="0">
                <a:latin typeface="Calibri"/>
                <a:cs typeface="Calibri"/>
              </a:rPr>
              <a:t>and</a:t>
            </a:r>
            <a:r>
              <a:rPr sz="2050" spc="-65" dirty="0">
                <a:latin typeface="Calibri"/>
                <a:cs typeface="Calibri"/>
              </a:rPr>
              <a:t> </a:t>
            </a:r>
            <a:r>
              <a:rPr sz="2050" spc="25" dirty="0">
                <a:latin typeface="Calibri"/>
                <a:cs typeface="Calibri"/>
              </a:rPr>
              <a:t>Pits </a:t>
            </a:r>
            <a:r>
              <a:rPr sz="2050" spc="-100" dirty="0">
                <a:latin typeface="Calibri"/>
                <a:cs typeface="Calibri"/>
              </a:rPr>
              <a:t>do</a:t>
            </a:r>
            <a:r>
              <a:rPr sz="2050" spc="-95" dirty="0">
                <a:latin typeface="Calibri"/>
                <a:cs typeface="Calibri"/>
              </a:rPr>
              <a:t> </a:t>
            </a:r>
            <a:r>
              <a:rPr sz="2050" spc="-65" dirty="0">
                <a:latin typeface="Calibri"/>
                <a:cs typeface="Calibri"/>
              </a:rPr>
              <a:t>not</a:t>
            </a:r>
            <a:r>
              <a:rPr sz="2050" spc="-60" dirty="0">
                <a:latin typeface="Calibri"/>
                <a:cs typeface="Calibri"/>
              </a:rPr>
              <a:t> </a:t>
            </a:r>
            <a:r>
              <a:rPr sz="2050" spc="-105" dirty="0">
                <a:latin typeface="Calibri"/>
                <a:cs typeface="Calibri"/>
              </a:rPr>
              <a:t>move </a:t>
            </a:r>
            <a:r>
              <a:rPr sz="2050" spc="-100" dirty="0">
                <a:latin typeface="Calibri"/>
                <a:cs typeface="Calibri"/>
              </a:rPr>
              <a:t> </a:t>
            </a:r>
            <a:r>
              <a:rPr sz="2050" u="sng" spc="-35" dirty="0">
                <a:solidFill>
                  <a:srgbClr val="FF00FF"/>
                </a:solidFill>
                <a:uFill>
                  <a:solidFill>
                    <a:srgbClr val="FE00FE"/>
                  </a:solidFill>
                </a:uFill>
                <a:latin typeface="Calibri"/>
                <a:cs typeface="Calibri"/>
              </a:rPr>
              <a:t>Discrete</a:t>
            </a:r>
            <a:r>
              <a:rPr sz="2050" spc="-35" dirty="0">
                <a:solidFill>
                  <a:srgbClr val="FF00FF"/>
                </a:solidFill>
                <a:latin typeface="Calibri"/>
                <a:cs typeface="Calibri"/>
              </a:rPr>
              <a:t>??</a:t>
            </a:r>
            <a:r>
              <a:rPr sz="2050" spc="380" dirty="0">
                <a:solidFill>
                  <a:srgbClr val="FF00FF"/>
                </a:solidFill>
                <a:latin typeface="Calibri"/>
                <a:cs typeface="Calibri"/>
              </a:rPr>
              <a:t> </a:t>
            </a:r>
            <a:r>
              <a:rPr sz="2050" spc="-30" dirty="0">
                <a:latin typeface="Calibri"/>
                <a:cs typeface="Calibri"/>
              </a:rPr>
              <a:t>Yes</a:t>
            </a:r>
            <a:endParaRPr sz="2050" dirty="0">
              <a:latin typeface="Calibri"/>
              <a:cs typeface="Calibri"/>
            </a:endParaRPr>
          </a:p>
          <a:p>
            <a:pPr marL="12700">
              <a:lnSpc>
                <a:spcPct val="100000"/>
              </a:lnSpc>
              <a:spcBef>
                <a:spcPts val="1560"/>
              </a:spcBef>
            </a:pPr>
            <a:r>
              <a:rPr sz="2050" u="sng" spc="-30" dirty="0">
                <a:solidFill>
                  <a:srgbClr val="FF00FF"/>
                </a:solidFill>
                <a:uFill>
                  <a:solidFill>
                    <a:srgbClr val="FE00FE"/>
                  </a:solidFill>
                </a:uFill>
                <a:latin typeface="Calibri"/>
                <a:cs typeface="Calibri"/>
              </a:rPr>
              <a:t>Single-agent</a:t>
            </a:r>
            <a:r>
              <a:rPr sz="2050" spc="-30" dirty="0">
                <a:solidFill>
                  <a:srgbClr val="FF00FF"/>
                </a:solidFill>
                <a:latin typeface="Calibri"/>
                <a:cs typeface="Calibri"/>
              </a:rPr>
              <a:t>??</a:t>
            </a:r>
            <a:r>
              <a:rPr sz="2050" spc="380" dirty="0">
                <a:solidFill>
                  <a:srgbClr val="FF00FF"/>
                </a:solidFill>
                <a:latin typeface="Calibri"/>
                <a:cs typeface="Calibri"/>
              </a:rPr>
              <a:t> </a:t>
            </a:r>
            <a:r>
              <a:rPr sz="2050" spc="-45" dirty="0">
                <a:latin typeface="Calibri"/>
                <a:cs typeface="Calibri"/>
              </a:rPr>
              <a:t>Yes—Wumpus</a:t>
            </a:r>
            <a:r>
              <a:rPr sz="2050" spc="185" dirty="0">
                <a:latin typeface="Calibri"/>
                <a:cs typeface="Calibri"/>
              </a:rPr>
              <a:t> </a:t>
            </a:r>
            <a:r>
              <a:rPr sz="2050" spc="-40" dirty="0">
                <a:latin typeface="Calibri"/>
                <a:cs typeface="Calibri"/>
              </a:rPr>
              <a:t>is</a:t>
            </a:r>
            <a:r>
              <a:rPr sz="2050" spc="200" dirty="0">
                <a:latin typeface="Calibri"/>
                <a:cs typeface="Calibri"/>
              </a:rPr>
              <a:t> </a:t>
            </a:r>
            <a:r>
              <a:rPr sz="2050" spc="-55" dirty="0">
                <a:latin typeface="Calibri"/>
                <a:cs typeface="Calibri"/>
              </a:rPr>
              <a:t>essentially</a:t>
            </a:r>
            <a:r>
              <a:rPr sz="2050" spc="200" dirty="0">
                <a:latin typeface="Calibri"/>
                <a:cs typeface="Calibri"/>
              </a:rPr>
              <a:t> </a:t>
            </a:r>
            <a:r>
              <a:rPr sz="2050" spc="-55" dirty="0">
                <a:latin typeface="Calibri"/>
                <a:cs typeface="Calibri"/>
              </a:rPr>
              <a:t>a</a:t>
            </a:r>
            <a:r>
              <a:rPr sz="2050" spc="165" dirty="0">
                <a:latin typeface="Calibri"/>
                <a:cs typeface="Calibri"/>
              </a:rPr>
              <a:t> </a:t>
            </a:r>
            <a:r>
              <a:rPr sz="2050" spc="-50" dirty="0">
                <a:latin typeface="Calibri"/>
                <a:cs typeface="Calibri"/>
              </a:rPr>
              <a:t>natural</a:t>
            </a:r>
            <a:r>
              <a:rPr sz="2050" spc="215" dirty="0">
                <a:latin typeface="Calibri"/>
                <a:cs typeface="Calibri"/>
              </a:rPr>
              <a:t> </a:t>
            </a:r>
            <a:r>
              <a:rPr sz="2050" spc="-85" dirty="0">
                <a:latin typeface="Calibri"/>
                <a:cs typeface="Calibri"/>
              </a:rPr>
              <a:t>feature</a:t>
            </a:r>
            <a:endParaRPr sz="2050"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2540" algn="ctr">
              <a:lnSpc>
                <a:spcPts val="2635"/>
              </a:lnSpc>
            </a:pPr>
            <a:r>
              <a:rPr spc="200" dirty="0"/>
              <a:t>Exploring</a:t>
            </a:r>
            <a:r>
              <a:rPr spc="390" dirty="0"/>
              <a:t> </a:t>
            </a:r>
            <a:r>
              <a:rPr spc="170" dirty="0"/>
              <a:t>a</a:t>
            </a:r>
            <a:r>
              <a:rPr spc="390" dirty="0"/>
              <a:t> </a:t>
            </a:r>
            <a:r>
              <a:rPr spc="175" dirty="0"/>
              <a:t>wumpus</a:t>
            </a:r>
            <a:r>
              <a:rPr spc="375" dirty="0"/>
              <a:t> </a:t>
            </a:r>
            <a:r>
              <a:rPr spc="114" dirty="0"/>
              <a:t>world</a:t>
            </a:r>
          </a:p>
        </p:txBody>
      </p:sp>
      <p:sp>
        <p:nvSpPr>
          <p:cNvPr id="3" name="object 3"/>
          <p:cNvSpPr/>
          <p:nvPr/>
        </p:nvSpPr>
        <p:spPr>
          <a:xfrm>
            <a:off x="3197852" y="5610537"/>
            <a:ext cx="269875" cy="285115"/>
          </a:xfrm>
          <a:custGeom>
            <a:avLst/>
            <a:gdLst/>
            <a:ahLst/>
            <a:cxnLst/>
            <a:rect l="l" t="t" r="r" b="b"/>
            <a:pathLst>
              <a:path w="269875" h="285114">
                <a:moveTo>
                  <a:pt x="269692" y="284675"/>
                </a:moveTo>
                <a:lnTo>
                  <a:pt x="269692" y="0"/>
                </a:lnTo>
                <a:lnTo>
                  <a:pt x="0" y="0"/>
                </a:lnTo>
                <a:lnTo>
                  <a:pt x="0" y="284675"/>
                </a:lnTo>
                <a:lnTo>
                  <a:pt x="269692" y="284675"/>
                </a:lnTo>
                <a:close/>
              </a:path>
            </a:pathLst>
          </a:custGeom>
          <a:ln w="15943">
            <a:solidFill>
              <a:srgbClr val="000000"/>
            </a:solidFill>
          </a:ln>
        </p:spPr>
        <p:txBody>
          <a:bodyPr wrap="square" lIns="0" tIns="0" rIns="0" bIns="0" rtlCol="0"/>
          <a:lstStyle/>
          <a:p>
            <a:endParaRPr/>
          </a:p>
        </p:txBody>
      </p:sp>
      <p:graphicFrame>
        <p:nvGraphicFramePr>
          <p:cNvPr id="4" name="object 4"/>
          <p:cNvGraphicFramePr>
            <a:graphicFrameLocks noGrp="1"/>
          </p:cNvGraphicFramePr>
          <p:nvPr/>
        </p:nvGraphicFramePr>
        <p:xfrm>
          <a:off x="2720059" y="1678380"/>
          <a:ext cx="4587239" cy="4587240"/>
        </p:xfrm>
        <a:graphic>
          <a:graphicData uri="http://schemas.openxmlformats.org/drawingml/2006/table">
            <a:tbl>
              <a:tblPr firstRow="1" bandRow="1">
                <a:tableStyleId>{2D5ABB26-0587-4C30-8999-92F81FD0307C}</a:tableStyleId>
              </a:tblPr>
              <a:tblGrid>
                <a:gridCol w="1146810">
                  <a:extLst>
                    <a:ext uri="{9D8B030D-6E8A-4147-A177-3AD203B41FA5}">
                      <a16:colId xmlns:a16="http://schemas.microsoft.com/office/drawing/2014/main" val="20000"/>
                    </a:ext>
                  </a:extLst>
                </a:gridCol>
                <a:gridCol w="1146810">
                  <a:extLst>
                    <a:ext uri="{9D8B030D-6E8A-4147-A177-3AD203B41FA5}">
                      <a16:colId xmlns:a16="http://schemas.microsoft.com/office/drawing/2014/main" val="20001"/>
                    </a:ext>
                  </a:extLst>
                </a:gridCol>
                <a:gridCol w="1146809">
                  <a:extLst>
                    <a:ext uri="{9D8B030D-6E8A-4147-A177-3AD203B41FA5}">
                      <a16:colId xmlns:a16="http://schemas.microsoft.com/office/drawing/2014/main" val="20002"/>
                    </a:ext>
                  </a:extLst>
                </a:gridCol>
                <a:gridCol w="1146810">
                  <a:extLst>
                    <a:ext uri="{9D8B030D-6E8A-4147-A177-3AD203B41FA5}">
                      <a16:colId xmlns:a16="http://schemas.microsoft.com/office/drawing/2014/main" val="20003"/>
                    </a:ext>
                  </a:extLst>
                </a:gridCol>
              </a:tblGrid>
              <a:tr h="1146810">
                <a:tc>
                  <a:txBody>
                    <a:bodyPr/>
                    <a:lstStyle/>
                    <a:p>
                      <a:pPr>
                        <a:lnSpc>
                          <a:spcPct val="100000"/>
                        </a:lnSpc>
                      </a:pPr>
                      <a:endParaRPr sz="1900">
                        <a:latin typeface="Times New Roman"/>
                        <a:cs typeface="Times New Roman"/>
                      </a:endParaRPr>
                    </a:p>
                  </a:txBody>
                  <a:tcPr marL="0" marR="0" marT="0" marB="0">
                    <a:lnL w="57150">
                      <a:solidFill>
                        <a:srgbClr val="000000"/>
                      </a:solidFill>
                      <a:prstDash val="solid"/>
                    </a:lnL>
                    <a:lnR w="38100">
                      <a:solidFill>
                        <a:srgbClr val="000000"/>
                      </a:solidFill>
                      <a:prstDash val="solid"/>
                    </a:lnR>
                    <a:lnT w="57150">
                      <a:solidFill>
                        <a:srgbClr val="000000"/>
                      </a:solidFill>
                      <a:prstDash val="solid"/>
                    </a:lnT>
                    <a:lnB w="381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57150">
                      <a:solidFill>
                        <a:srgbClr val="000000"/>
                      </a:solidFill>
                      <a:prstDash val="solid"/>
                    </a:lnT>
                    <a:lnB w="381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57150">
                      <a:solidFill>
                        <a:srgbClr val="000000"/>
                      </a:solidFill>
                      <a:prstDash val="solid"/>
                    </a:lnT>
                    <a:lnB w="381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57150">
                      <a:solidFill>
                        <a:srgbClr val="000000"/>
                      </a:solidFill>
                      <a:prstDash val="solid"/>
                    </a:lnR>
                    <a:lnT w="5715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r h="1146810">
                <a:tc>
                  <a:txBody>
                    <a:bodyPr/>
                    <a:lstStyle/>
                    <a:p>
                      <a:pPr>
                        <a:lnSpc>
                          <a:spcPct val="100000"/>
                        </a:lnSpc>
                      </a:pPr>
                      <a:endParaRPr sz="1900">
                        <a:latin typeface="Times New Roman"/>
                        <a:cs typeface="Times New Roman"/>
                      </a:endParaRPr>
                    </a:p>
                  </a:txBody>
                  <a:tcPr marL="0" marR="0" marT="0" marB="0">
                    <a:lnL w="571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5715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1"/>
                  </a:ext>
                </a:extLst>
              </a:tr>
              <a:tr h="1146810">
                <a:tc>
                  <a:txBody>
                    <a:bodyPr/>
                    <a:lstStyle/>
                    <a:p>
                      <a:pPr marL="107314">
                        <a:lnSpc>
                          <a:spcPct val="100000"/>
                        </a:lnSpc>
                        <a:spcBef>
                          <a:spcPts val="370"/>
                        </a:spcBef>
                      </a:pPr>
                      <a:r>
                        <a:rPr sz="1750" b="1" spc="5" dirty="0">
                          <a:latin typeface="Arial"/>
                          <a:cs typeface="Arial"/>
                        </a:rPr>
                        <a:t>OK</a:t>
                      </a:r>
                      <a:endParaRPr sz="1750">
                        <a:latin typeface="Arial"/>
                        <a:cs typeface="Arial"/>
                      </a:endParaRPr>
                    </a:p>
                  </a:txBody>
                  <a:tcPr marL="0" marR="0" marT="46990" marB="0">
                    <a:lnL w="571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5715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r h="1146810">
                <a:tc>
                  <a:txBody>
                    <a:bodyPr/>
                    <a:lstStyle/>
                    <a:p>
                      <a:pPr marR="588645" algn="ctr">
                        <a:lnSpc>
                          <a:spcPct val="100000"/>
                        </a:lnSpc>
                        <a:spcBef>
                          <a:spcPts val="370"/>
                        </a:spcBef>
                      </a:pPr>
                      <a:r>
                        <a:rPr sz="1750" b="1" spc="5" dirty="0">
                          <a:latin typeface="Arial"/>
                          <a:cs typeface="Arial"/>
                        </a:rPr>
                        <a:t>OK</a:t>
                      </a:r>
                      <a:endParaRPr sz="1750">
                        <a:latin typeface="Arial"/>
                        <a:cs typeface="Arial"/>
                      </a:endParaRPr>
                    </a:p>
                    <a:p>
                      <a:pPr marL="35560" algn="ctr">
                        <a:lnSpc>
                          <a:spcPct val="100000"/>
                        </a:lnSpc>
                        <a:spcBef>
                          <a:spcPts val="1015"/>
                        </a:spcBef>
                      </a:pPr>
                      <a:r>
                        <a:rPr sz="1650" b="1" dirty="0">
                          <a:latin typeface="Arial"/>
                          <a:cs typeface="Arial"/>
                        </a:rPr>
                        <a:t>X</a:t>
                      </a:r>
                      <a:endParaRPr sz="1650">
                        <a:latin typeface="Arial"/>
                        <a:cs typeface="Arial"/>
                      </a:endParaRPr>
                    </a:p>
                  </a:txBody>
                  <a:tcPr marL="0" marR="0" marT="46990" marB="0">
                    <a:lnL w="57150">
                      <a:solidFill>
                        <a:srgbClr val="000000"/>
                      </a:solidFill>
                      <a:prstDash val="solid"/>
                    </a:lnL>
                    <a:lnR w="38100">
                      <a:solidFill>
                        <a:srgbClr val="000000"/>
                      </a:solidFill>
                      <a:prstDash val="solid"/>
                    </a:lnR>
                    <a:lnT w="38100">
                      <a:solidFill>
                        <a:srgbClr val="000000"/>
                      </a:solidFill>
                      <a:prstDash val="solid"/>
                    </a:lnT>
                    <a:lnB w="57150">
                      <a:solidFill>
                        <a:srgbClr val="000000"/>
                      </a:solidFill>
                      <a:prstDash val="solid"/>
                    </a:lnB>
                  </a:tcPr>
                </a:tc>
                <a:tc>
                  <a:txBody>
                    <a:bodyPr/>
                    <a:lstStyle/>
                    <a:p>
                      <a:pPr marL="107314">
                        <a:lnSpc>
                          <a:spcPct val="100000"/>
                        </a:lnSpc>
                        <a:spcBef>
                          <a:spcPts val="370"/>
                        </a:spcBef>
                      </a:pPr>
                      <a:r>
                        <a:rPr sz="1750" b="1" spc="5" dirty="0">
                          <a:latin typeface="Arial"/>
                          <a:cs typeface="Arial"/>
                        </a:rPr>
                        <a:t>OK</a:t>
                      </a:r>
                      <a:endParaRPr sz="1750">
                        <a:latin typeface="Arial"/>
                        <a:cs typeface="Arial"/>
                      </a:endParaRPr>
                    </a:p>
                  </a:txBody>
                  <a:tcPr marL="0" marR="0" marT="46990" marB="0">
                    <a:lnL w="38100">
                      <a:solidFill>
                        <a:srgbClr val="000000"/>
                      </a:solidFill>
                      <a:prstDash val="solid"/>
                    </a:lnL>
                    <a:lnR w="38100">
                      <a:solidFill>
                        <a:srgbClr val="000000"/>
                      </a:solidFill>
                      <a:prstDash val="solid"/>
                    </a:lnR>
                    <a:lnT w="38100">
                      <a:solidFill>
                        <a:srgbClr val="000000"/>
                      </a:solidFill>
                      <a:prstDash val="solid"/>
                    </a:lnT>
                    <a:lnB w="571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5715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57150">
                      <a:solidFill>
                        <a:srgbClr val="000000"/>
                      </a:solidFill>
                      <a:prstDash val="solid"/>
                    </a:lnR>
                    <a:lnT w="38100">
                      <a:solidFill>
                        <a:srgbClr val="000000"/>
                      </a:solidFill>
                      <a:prstDash val="solid"/>
                    </a:lnT>
                    <a:lnB w="5715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13</a:t>
            </a:fld>
            <a:endParaRPr spc="4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2540" algn="ctr">
              <a:lnSpc>
                <a:spcPts val="2635"/>
              </a:lnSpc>
            </a:pPr>
            <a:r>
              <a:rPr spc="200" dirty="0"/>
              <a:t>Exploring</a:t>
            </a:r>
            <a:r>
              <a:rPr spc="390" dirty="0"/>
              <a:t> </a:t>
            </a:r>
            <a:r>
              <a:rPr spc="170" dirty="0"/>
              <a:t>a</a:t>
            </a:r>
            <a:r>
              <a:rPr spc="390" dirty="0"/>
              <a:t> </a:t>
            </a:r>
            <a:r>
              <a:rPr spc="175" dirty="0"/>
              <a:t>wumpus</a:t>
            </a:r>
            <a:r>
              <a:rPr spc="375" dirty="0"/>
              <a:t> </a:t>
            </a:r>
            <a:r>
              <a:rPr spc="114" dirty="0"/>
              <a:t>world</a:t>
            </a:r>
          </a:p>
        </p:txBody>
      </p:sp>
      <p:grpSp>
        <p:nvGrpSpPr>
          <p:cNvPr id="3" name="object 3"/>
          <p:cNvGrpSpPr/>
          <p:nvPr/>
        </p:nvGrpSpPr>
        <p:grpSpPr>
          <a:xfrm>
            <a:off x="2719844" y="1678165"/>
            <a:ext cx="4636135" cy="4636135"/>
            <a:chOff x="2719844" y="1678165"/>
            <a:chExt cx="4636135" cy="4636135"/>
          </a:xfrm>
        </p:grpSpPr>
        <p:sp>
          <p:nvSpPr>
            <p:cNvPr id="4" name="object 4"/>
            <p:cNvSpPr/>
            <p:nvPr/>
          </p:nvSpPr>
          <p:spPr>
            <a:xfrm>
              <a:off x="2743975" y="1702296"/>
              <a:ext cx="4587875" cy="4587875"/>
            </a:xfrm>
            <a:custGeom>
              <a:avLst/>
              <a:gdLst/>
              <a:ahLst/>
              <a:cxnLst/>
              <a:rect l="l" t="t" r="r" b="b"/>
              <a:pathLst>
                <a:path w="4587875" h="4587875">
                  <a:moveTo>
                    <a:pt x="1146872" y="3440606"/>
                  </a:moveTo>
                  <a:lnTo>
                    <a:pt x="1146872" y="2293734"/>
                  </a:lnTo>
                  <a:lnTo>
                    <a:pt x="0" y="2293734"/>
                  </a:lnTo>
                  <a:lnTo>
                    <a:pt x="0" y="3440606"/>
                  </a:lnTo>
                  <a:lnTo>
                    <a:pt x="1146872" y="3440606"/>
                  </a:lnTo>
                  <a:close/>
                </a:path>
                <a:path w="4587875" h="4587875">
                  <a:moveTo>
                    <a:pt x="4587492" y="3440606"/>
                  </a:moveTo>
                  <a:lnTo>
                    <a:pt x="4587492" y="2293734"/>
                  </a:lnTo>
                  <a:lnTo>
                    <a:pt x="3440620" y="2293734"/>
                  </a:lnTo>
                  <a:lnTo>
                    <a:pt x="3440620" y="3440606"/>
                  </a:lnTo>
                  <a:lnTo>
                    <a:pt x="4587492" y="3440606"/>
                  </a:lnTo>
                  <a:close/>
                </a:path>
                <a:path w="4587875" h="4587875">
                  <a:moveTo>
                    <a:pt x="3440619" y="3440606"/>
                  </a:moveTo>
                  <a:lnTo>
                    <a:pt x="3440619" y="2293734"/>
                  </a:lnTo>
                  <a:lnTo>
                    <a:pt x="2293747" y="2293734"/>
                  </a:lnTo>
                  <a:lnTo>
                    <a:pt x="2293747" y="3440606"/>
                  </a:lnTo>
                  <a:lnTo>
                    <a:pt x="3440619" y="3440606"/>
                  </a:lnTo>
                  <a:close/>
                </a:path>
                <a:path w="4587875" h="4587875">
                  <a:moveTo>
                    <a:pt x="2293745" y="3440606"/>
                  </a:moveTo>
                  <a:lnTo>
                    <a:pt x="2293745" y="2293734"/>
                  </a:lnTo>
                  <a:lnTo>
                    <a:pt x="1146873" y="2293734"/>
                  </a:lnTo>
                  <a:lnTo>
                    <a:pt x="1146873" y="3440606"/>
                  </a:lnTo>
                  <a:lnTo>
                    <a:pt x="2293745" y="3440606"/>
                  </a:lnTo>
                  <a:close/>
                </a:path>
                <a:path w="4587875" h="4587875">
                  <a:moveTo>
                    <a:pt x="1146872" y="4587480"/>
                  </a:moveTo>
                  <a:lnTo>
                    <a:pt x="1146872" y="3440607"/>
                  </a:lnTo>
                  <a:lnTo>
                    <a:pt x="0" y="3440607"/>
                  </a:lnTo>
                  <a:lnTo>
                    <a:pt x="0" y="4587480"/>
                  </a:lnTo>
                  <a:lnTo>
                    <a:pt x="1146872" y="4587480"/>
                  </a:lnTo>
                  <a:close/>
                </a:path>
                <a:path w="4587875" h="4587875">
                  <a:moveTo>
                    <a:pt x="4587492" y="4587480"/>
                  </a:moveTo>
                  <a:lnTo>
                    <a:pt x="4587492" y="3440607"/>
                  </a:lnTo>
                  <a:lnTo>
                    <a:pt x="3440620" y="3440607"/>
                  </a:lnTo>
                  <a:lnTo>
                    <a:pt x="3440620" y="4587480"/>
                  </a:lnTo>
                  <a:lnTo>
                    <a:pt x="4587492" y="4587480"/>
                  </a:lnTo>
                  <a:close/>
                </a:path>
                <a:path w="4587875" h="4587875">
                  <a:moveTo>
                    <a:pt x="3440619" y="4587480"/>
                  </a:moveTo>
                  <a:lnTo>
                    <a:pt x="3440619" y="3440607"/>
                  </a:lnTo>
                  <a:lnTo>
                    <a:pt x="2293747" y="3440607"/>
                  </a:lnTo>
                  <a:lnTo>
                    <a:pt x="2293747" y="4587480"/>
                  </a:lnTo>
                  <a:lnTo>
                    <a:pt x="3440619" y="4587480"/>
                  </a:lnTo>
                  <a:close/>
                </a:path>
                <a:path w="4587875" h="4587875">
                  <a:moveTo>
                    <a:pt x="2293745" y="4587480"/>
                  </a:moveTo>
                  <a:lnTo>
                    <a:pt x="2293745" y="3440607"/>
                  </a:lnTo>
                  <a:lnTo>
                    <a:pt x="1146873" y="3440607"/>
                  </a:lnTo>
                  <a:lnTo>
                    <a:pt x="1146873" y="4587480"/>
                  </a:lnTo>
                  <a:lnTo>
                    <a:pt x="2293745" y="4587480"/>
                  </a:lnTo>
                  <a:close/>
                </a:path>
                <a:path w="4587875" h="4587875">
                  <a:moveTo>
                    <a:pt x="1146872" y="1146872"/>
                  </a:moveTo>
                  <a:lnTo>
                    <a:pt x="1146872" y="0"/>
                  </a:lnTo>
                  <a:lnTo>
                    <a:pt x="0" y="0"/>
                  </a:lnTo>
                  <a:lnTo>
                    <a:pt x="0" y="1146872"/>
                  </a:lnTo>
                  <a:lnTo>
                    <a:pt x="1146872" y="1146872"/>
                  </a:lnTo>
                  <a:close/>
                </a:path>
                <a:path w="4587875" h="4587875">
                  <a:moveTo>
                    <a:pt x="4587492" y="1146872"/>
                  </a:moveTo>
                  <a:lnTo>
                    <a:pt x="4587492" y="0"/>
                  </a:lnTo>
                  <a:lnTo>
                    <a:pt x="3440620" y="0"/>
                  </a:lnTo>
                  <a:lnTo>
                    <a:pt x="3440620" y="1146872"/>
                  </a:lnTo>
                  <a:lnTo>
                    <a:pt x="4587492" y="1146872"/>
                  </a:lnTo>
                  <a:close/>
                </a:path>
                <a:path w="4587875" h="4587875">
                  <a:moveTo>
                    <a:pt x="3440619" y="1146872"/>
                  </a:moveTo>
                  <a:lnTo>
                    <a:pt x="3440619" y="0"/>
                  </a:lnTo>
                  <a:lnTo>
                    <a:pt x="2293747" y="0"/>
                  </a:lnTo>
                  <a:lnTo>
                    <a:pt x="2293747" y="1146872"/>
                  </a:lnTo>
                  <a:lnTo>
                    <a:pt x="3440619" y="1146872"/>
                  </a:lnTo>
                  <a:close/>
                </a:path>
                <a:path w="4587875" h="4587875">
                  <a:moveTo>
                    <a:pt x="2293745" y="1146872"/>
                  </a:moveTo>
                  <a:lnTo>
                    <a:pt x="2293745" y="0"/>
                  </a:lnTo>
                  <a:lnTo>
                    <a:pt x="1146873" y="0"/>
                  </a:lnTo>
                  <a:lnTo>
                    <a:pt x="1146873" y="1146872"/>
                  </a:lnTo>
                  <a:lnTo>
                    <a:pt x="2293745" y="1146872"/>
                  </a:lnTo>
                  <a:close/>
                </a:path>
                <a:path w="4587875" h="4587875">
                  <a:moveTo>
                    <a:pt x="1146872" y="2293745"/>
                  </a:moveTo>
                  <a:lnTo>
                    <a:pt x="1146872" y="1146873"/>
                  </a:lnTo>
                  <a:lnTo>
                    <a:pt x="0" y="1146873"/>
                  </a:lnTo>
                  <a:lnTo>
                    <a:pt x="0" y="2293745"/>
                  </a:lnTo>
                  <a:lnTo>
                    <a:pt x="1146872" y="2293745"/>
                  </a:lnTo>
                  <a:close/>
                </a:path>
                <a:path w="4587875" h="4587875">
                  <a:moveTo>
                    <a:pt x="4587492" y="2293745"/>
                  </a:moveTo>
                  <a:lnTo>
                    <a:pt x="4587492" y="1146873"/>
                  </a:lnTo>
                  <a:lnTo>
                    <a:pt x="3440620" y="1146873"/>
                  </a:lnTo>
                  <a:lnTo>
                    <a:pt x="3440620" y="2293745"/>
                  </a:lnTo>
                  <a:lnTo>
                    <a:pt x="4587492" y="2293745"/>
                  </a:lnTo>
                  <a:close/>
                </a:path>
                <a:path w="4587875" h="4587875">
                  <a:moveTo>
                    <a:pt x="3440619" y="2293745"/>
                  </a:moveTo>
                  <a:lnTo>
                    <a:pt x="3440619" y="1146873"/>
                  </a:lnTo>
                  <a:lnTo>
                    <a:pt x="2293747" y="1146873"/>
                  </a:lnTo>
                  <a:lnTo>
                    <a:pt x="2293747" y="2293745"/>
                  </a:lnTo>
                  <a:lnTo>
                    <a:pt x="3440619" y="2293745"/>
                  </a:lnTo>
                  <a:close/>
                </a:path>
                <a:path w="4587875" h="4587875">
                  <a:moveTo>
                    <a:pt x="2293745" y="2293745"/>
                  </a:moveTo>
                  <a:lnTo>
                    <a:pt x="2293745" y="1146873"/>
                  </a:lnTo>
                  <a:lnTo>
                    <a:pt x="1146873" y="1146873"/>
                  </a:lnTo>
                  <a:lnTo>
                    <a:pt x="1146873" y="2293745"/>
                  </a:lnTo>
                  <a:lnTo>
                    <a:pt x="2293745" y="2293745"/>
                  </a:lnTo>
                  <a:close/>
                </a:path>
              </a:pathLst>
            </a:custGeom>
            <a:ln w="31887">
              <a:solidFill>
                <a:srgbClr val="000000"/>
              </a:solidFill>
            </a:ln>
          </p:spPr>
          <p:txBody>
            <a:bodyPr wrap="square" lIns="0" tIns="0" rIns="0" bIns="0" rtlCol="0"/>
            <a:lstStyle/>
            <a:p>
              <a:endParaRPr/>
            </a:p>
          </p:txBody>
        </p:sp>
        <p:sp>
          <p:nvSpPr>
            <p:cNvPr id="5" name="object 5"/>
            <p:cNvSpPr/>
            <p:nvPr/>
          </p:nvSpPr>
          <p:spPr>
            <a:xfrm>
              <a:off x="2743974" y="1702295"/>
              <a:ext cx="4587875" cy="4587875"/>
            </a:xfrm>
            <a:custGeom>
              <a:avLst/>
              <a:gdLst/>
              <a:ahLst/>
              <a:cxnLst/>
              <a:rect l="l" t="t" r="r" b="b"/>
              <a:pathLst>
                <a:path w="4587875" h="4587875">
                  <a:moveTo>
                    <a:pt x="4587481" y="4587481"/>
                  </a:moveTo>
                  <a:lnTo>
                    <a:pt x="4587481" y="0"/>
                  </a:lnTo>
                  <a:lnTo>
                    <a:pt x="0" y="0"/>
                  </a:lnTo>
                  <a:lnTo>
                    <a:pt x="0" y="4587481"/>
                  </a:lnTo>
                  <a:lnTo>
                    <a:pt x="4587481" y="4587481"/>
                  </a:lnTo>
                  <a:close/>
                </a:path>
              </a:pathLst>
            </a:custGeom>
            <a:ln w="47829">
              <a:solidFill>
                <a:srgbClr val="000000"/>
              </a:solidFill>
            </a:ln>
          </p:spPr>
          <p:txBody>
            <a:bodyPr wrap="square" lIns="0" tIns="0" rIns="0" bIns="0" rtlCol="0"/>
            <a:lstStyle/>
            <a:p>
              <a:endParaRPr/>
            </a:p>
          </p:txBody>
        </p:sp>
      </p:grpSp>
      <p:sp>
        <p:nvSpPr>
          <p:cNvPr id="6" name="object 6"/>
          <p:cNvSpPr txBox="1"/>
          <p:nvPr/>
        </p:nvSpPr>
        <p:spPr>
          <a:xfrm>
            <a:off x="3464471" y="4029755"/>
            <a:ext cx="360680" cy="293370"/>
          </a:xfrm>
          <a:prstGeom prst="rect">
            <a:avLst/>
          </a:prstGeom>
        </p:spPr>
        <p:txBody>
          <a:bodyPr vert="horz" wrap="square" lIns="0" tIns="13335" rIns="0" bIns="0" rtlCol="0">
            <a:spAutoFit/>
          </a:bodyPr>
          <a:lstStyle/>
          <a:p>
            <a:pPr marL="12700">
              <a:lnSpc>
                <a:spcPct val="100000"/>
              </a:lnSpc>
              <a:spcBef>
                <a:spcPts val="105"/>
              </a:spcBef>
            </a:pPr>
            <a:r>
              <a:rPr sz="1750" b="1" spc="5" dirty="0">
                <a:latin typeface="Arial"/>
                <a:cs typeface="Arial"/>
              </a:rPr>
              <a:t>OK</a:t>
            </a:r>
            <a:endParaRPr sz="1750">
              <a:latin typeface="Arial"/>
              <a:cs typeface="Arial"/>
            </a:endParaRPr>
          </a:p>
        </p:txBody>
      </p:sp>
      <p:sp>
        <p:nvSpPr>
          <p:cNvPr id="7" name="object 7"/>
          <p:cNvSpPr txBox="1"/>
          <p:nvPr/>
        </p:nvSpPr>
        <p:spPr>
          <a:xfrm>
            <a:off x="3464471" y="5176596"/>
            <a:ext cx="360680" cy="293370"/>
          </a:xfrm>
          <a:prstGeom prst="rect">
            <a:avLst/>
          </a:prstGeom>
        </p:spPr>
        <p:txBody>
          <a:bodyPr vert="horz" wrap="square" lIns="0" tIns="13335" rIns="0" bIns="0" rtlCol="0">
            <a:spAutoFit/>
          </a:bodyPr>
          <a:lstStyle/>
          <a:p>
            <a:pPr marL="12700">
              <a:lnSpc>
                <a:spcPct val="100000"/>
              </a:lnSpc>
              <a:spcBef>
                <a:spcPts val="105"/>
              </a:spcBef>
            </a:pPr>
            <a:r>
              <a:rPr sz="1750" b="1" spc="5" dirty="0">
                <a:latin typeface="Arial"/>
                <a:cs typeface="Arial"/>
              </a:rPr>
              <a:t>OK</a:t>
            </a:r>
            <a:endParaRPr sz="1750">
              <a:latin typeface="Arial"/>
              <a:cs typeface="Arial"/>
            </a:endParaRPr>
          </a:p>
        </p:txBody>
      </p:sp>
      <p:sp>
        <p:nvSpPr>
          <p:cNvPr id="8" name="object 8"/>
          <p:cNvSpPr txBox="1"/>
          <p:nvPr/>
        </p:nvSpPr>
        <p:spPr>
          <a:xfrm>
            <a:off x="4611311" y="5176596"/>
            <a:ext cx="360680" cy="293370"/>
          </a:xfrm>
          <a:prstGeom prst="rect">
            <a:avLst/>
          </a:prstGeom>
        </p:spPr>
        <p:txBody>
          <a:bodyPr vert="horz" wrap="square" lIns="0" tIns="13335" rIns="0" bIns="0" rtlCol="0">
            <a:spAutoFit/>
          </a:bodyPr>
          <a:lstStyle/>
          <a:p>
            <a:pPr marL="12700">
              <a:lnSpc>
                <a:spcPct val="100000"/>
              </a:lnSpc>
              <a:spcBef>
                <a:spcPts val="105"/>
              </a:spcBef>
            </a:pPr>
            <a:r>
              <a:rPr sz="1750" b="1" spc="5" dirty="0">
                <a:latin typeface="Arial"/>
                <a:cs typeface="Arial"/>
              </a:rPr>
              <a:t>OK</a:t>
            </a:r>
            <a:endParaRPr sz="1750">
              <a:latin typeface="Arial"/>
              <a:cs typeface="Arial"/>
            </a:endParaRPr>
          </a:p>
        </p:txBody>
      </p:sp>
      <p:sp>
        <p:nvSpPr>
          <p:cNvPr id="9" name="object 9"/>
          <p:cNvSpPr/>
          <p:nvPr/>
        </p:nvSpPr>
        <p:spPr>
          <a:xfrm>
            <a:off x="3213155" y="4465210"/>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sp>
        <p:nvSpPr>
          <p:cNvPr id="10" name="object 10"/>
          <p:cNvSpPr txBox="1"/>
          <p:nvPr/>
        </p:nvSpPr>
        <p:spPr>
          <a:xfrm>
            <a:off x="3286886" y="4466018"/>
            <a:ext cx="170815" cy="287020"/>
          </a:xfrm>
          <a:prstGeom prst="rect">
            <a:avLst/>
          </a:prstGeom>
        </p:spPr>
        <p:txBody>
          <a:bodyPr vert="horz" wrap="square" lIns="0" tIns="13970" rIns="0" bIns="0" rtlCol="0">
            <a:spAutoFit/>
          </a:bodyPr>
          <a:lstStyle/>
          <a:p>
            <a:pPr marL="12700">
              <a:lnSpc>
                <a:spcPct val="100000"/>
              </a:lnSpc>
              <a:spcBef>
                <a:spcPts val="110"/>
              </a:spcBef>
            </a:pPr>
            <a:r>
              <a:rPr sz="1700" b="1" spc="5" dirty="0">
                <a:latin typeface="Arial"/>
                <a:cs typeface="Arial"/>
              </a:rPr>
              <a:t>X</a:t>
            </a:r>
            <a:endParaRPr sz="1700">
              <a:latin typeface="Arial"/>
              <a:cs typeface="Arial"/>
            </a:endParaRPr>
          </a:p>
        </p:txBody>
      </p:sp>
      <p:sp>
        <p:nvSpPr>
          <p:cNvPr id="11" name="object 11"/>
          <p:cNvSpPr/>
          <p:nvPr/>
        </p:nvSpPr>
        <p:spPr>
          <a:xfrm>
            <a:off x="3213155" y="5612096"/>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sp>
        <p:nvSpPr>
          <p:cNvPr id="12" name="object 12"/>
          <p:cNvSpPr txBox="1"/>
          <p:nvPr/>
        </p:nvSpPr>
        <p:spPr>
          <a:xfrm>
            <a:off x="3286886" y="5612904"/>
            <a:ext cx="170815" cy="287020"/>
          </a:xfrm>
          <a:prstGeom prst="rect">
            <a:avLst/>
          </a:prstGeom>
        </p:spPr>
        <p:txBody>
          <a:bodyPr vert="horz" wrap="square" lIns="0" tIns="13970" rIns="0" bIns="0" rtlCol="0">
            <a:spAutoFit/>
          </a:bodyPr>
          <a:lstStyle/>
          <a:p>
            <a:pPr marL="12700">
              <a:lnSpc>
                <a:spcPct val="100000"/>
              </a:lnSpc>
              <a:spcBef>
                <a:spcPts val="110"/>
              </a:spcBef>
            </a:pPr>
            <a:r>
              <a:rPr sz="1700" b="1" spc="5" dirty="0">
                <a:latin typeface="Arial"/>
                <a:cs typeface="Arial"/>
              </a:rPr>
              <a:t>X</a:t>
            </a:r>
            <a:endParaRPr sz="1700">
              <a:latin typeface="Arial"/>
              <a:cs typeface="Arial"/>
            </a:endParaRPr>
          </a:p>
        </p:txBody>
      </p:sp>
      <p:grpSp>
        <p:nvGrpSpPr>
          <p:cNvPr id="13" name="object 13"/>
          <p:cNvGrpSpPr/>
          <p:nvPr/>
        </p:nvGrpSpPr>
        <p:grpSpPr>
          <a:xfrm>
            <a:off x="3205454" y="4758182"/>
            <a:ext cx="120014" cy="802005"/>
            <a:chOff x="3205454" y="4758182"/>
            <a:chExt cx="120014" cy="802005"/>
          </a:xfrm>
        </p:grpSpPr>
        <p:sp>
          <p:nvSpPr>
            <p:cNvPr id="14" name="object 14"/>
            <p:cNvSpPr/>
            <p:nvPr/>
          </p:nvSpPr>
          <p:spPr>
            <a:xfrm>
              <a:off x="3265283" y="4830127"/>
              <a:ext cx="0" cy="730250"/>
            </a:xfrm>
            <a:custGeom>
              <a:avLst/>
              <a:gdLst/>
              <a:ahLst/>
              <a:cxnLst/>
              <a:rect l="l" t="t" r="r" b="b"/>
              <a:pathLst>
                <a:path h="730250">
                  <a:moveTo>
                    <a:pt x="0" y="729818"/>
                  </a:moveTo>
                  <a:lnTo>
                    <a:pt x="0" y="0"/>
                  </a:lnTo>
                </a:path>
              </a:pathLst>
            </a:custGeom>
            <a:ln w="31887">
              <a:solidFill>
                <a:srgbClr val="000000"/>
              </a:solidFill>
            </a:ln>
          </p:spPr>
          <p:txBody>
            <a:bodyPr wrap="square" lIns="0" tIns="0" rIns="0" bIns="0" rtlCol="0"/>
            <a:lstStyle/>
            <a:p>
              <a:endParaRPr/>
            </a:p>
          </p:txBody>
        </p:sp>
        <p:sp>
          <p:nvSpPr>
            <p:cNvPr id="15" name="object 15"/>
            <p:cNvSpPr/>
            <p:nvPr/>
          </p:nvSpPr>
          <p:spPr>
            <a:xfrm>
              <a:off x="3205454" y="4758182"/>
              <a:ext cx="120014" cy="263525"/>
            </a:xfrm>
            <a:custGeom>
              <a:avLst/>
              <a:gdLst/>
              <a:ahLst/>
              <a:cxnLst/>
              <a:rect l="l" t="t" r="r" b="b"/>
              <a:pathLst>
                <a:path w="120014" h="263525">
                  <a:moveTo>
                    <a:pt x="0" y="263258"/>
                  </a:moveTo>
                  <a:lnTo>
                    <a:pt x="119659" y="263258"/>
                  </a:lnTo>
                  <a:lnTo>
                    <a:pt x="59829" y="0"/>
                  </a:lnTo>
                  <a:lnTo>
                    <a:pt x="0" y="263258"/>
                  </a:lnTo>
                  <a:close/>
                </a:path>
              </a:pathLst>
            </a:custGeom>
            <a:solidFill>
              <a:srgbClr val="FFFFFF"/>
            </a:solidFill>
          </p:spPr>
          <p:txBody>
            <a:bodyPr wrap="square" lIns="0" tIns="0" rIns="0" bIns="0" rtlCol="0"/>
            <a:lstStyle/>
            <a:p>
              <a:endParaRPr/>
            </a:p>
          </p:txBody>
        </p:sp>
        <p:sp>
          <p:nvSpPr>
            <p:cNvPr id="16" name="object 16"/>
            <p:cNvSpPr/>
            <p:nvPr/>
          </p:nvSpPr>
          <p:spPr>
            <a:xfrm>
              <a:off x="3225431" y="4830127"/>
              <a:ext cx="80010" cy="175895"/>
            </a:xfrm>
            <a:custGeom>
              <a:avLst/>
              <a:gdLst/>
              <a:ahLst/>
              <a:cxnLst/>
              <a:rect l="l" t="t" r="r" b="b"/>
              <a:pathLst>
                <a:path w="80010" h="175895">
                  <a:moveTo>
                    <a:pt x="0" y="175374"/>
                  </a:moveTo>
                  <a:lnTo>
                    <a:pt x="39852" y="0"/>
                  </a:lnTo>
                  <a:lnTo>
                    <a:pt x="79717" y="175374"/>
                  </a:lnTo>
                </a:path>
              </a:pathLst>
            </a:custGeom>
            <a:ln w="31887">
              <a:solidFill>
                <a:srgbClr val="000000"/>
              </a:solidFill>
            </a:ln>
          </p:spPr>
          <p:txBody>
            <a:bodyPr wrap="square" lIns="0" tIns="0" rIns="0" bIns="0" rtlCol="0"/>
            <a:lstStyle/>
            <a:p>
              <a:endParaRPr/>
            </a:p>
          </p:txBody>
        </p:sp>
      </p:grpSp>
      <p:sp>
        <p:nvSpPr>
          <p:cNvPr id="17" name="object 17"/>
          <p:cNvSpPr txBox="1"/>
          <p:nvPr/>
        </p:nvSpPr>
        <p:spPr>
          <a:xfrm>
            <a:off x="2838894" y="4029755"/>
            <a:ext cx="186690" cy="293370"/>
          </a:xfrm>
          <a:prstGeom prst="rect">
            <a:avLst/>
          </a:prstGeom>
        </p:spPr>
        <p:txBody>
          <a:bodyPr vert="horz" wrap="square" lIns="0" tIns="13335" rIns="0" bIns="0" rtlCol="0">
            <a:spAutoFit/>
          </a:bodyPr>
          <a:lstStyle/>
          <a:p>
            <a:pPr marL="12700">
              <a:lnSpc>
                <a:spcPct val="100000"/>
              </a:lnSpc>
              <a:spcBef>
                <a:spcPts val="105"/>
              </a:spcBef>
            </a:pPr>
            <a:r>
              <a:rPr lang="en-GB" sz="1750" b="1" spc="5" dirty="0">
                <a:latin typeface="Arial"/>
                <a:cs typeface="Arial"/>
              </a:rPr>
              <a:t>S</a:t>
            </a:r>
            <a:endParaRPr sz="1750" dirty="0">
              <a:latin typeface="Arial"/>
              <a:cs typeface="Arial"/>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14</a:t>
            </a:fld>
            <a:endParaRPr spc="4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2540" algn="ctr">
              <a:lnSpc>
                <a:spcPts val="2635"/>
              </a:lnSpc>
            </a:pPr>
            <a:r>
              <a:rPr spc="200" dirty="0"/>
              <a:t>Exploring</a:t>
            </a:r>
            <a:r>
              <a:rPr spc="390" dirty="0"/>
              <a:t> </a:t>
            </a:r>
            <a:r>
              <a:rPr spc="170" dirty="0"/>
              <a:t>a</a:t>
            </a:r>
            <a:r>
              <a:rPr spc="390" dirty="0"/>
              <a:t> </a:t>
            </a:r>
            <a:r>
              <a:rPr spc="175" dirty="0"/>
              <a:t>wumpus</a:t>
            </a:r>
            <a:r>
              <a:rPr spc="375" dirty="0"/>
              <a:t> </a:t>
            </a:r>
            <a:r>
              <a:rPr spc="114" dirty="0"/>
              <a:t>world</a:t>
            </a:r>
          </a:p>
        </p:txBody>
      </p:sp>
      <p:grpSp>
        <p:nvGrpSpPr>
          <p:cNvPr id="3" name="object 3"/>
          <p:cNvGrpSpPr/>
          <p:nvPr/>
        </p:nvGrpSpPr>
        <p:grpSpPr>
          <a:xfrm>
            <a:off x="2719844" y="1678165"/>
            <a:ext cx="4636135" cy="4636135"/>
            <a:chOff x="2719844" y="1678165"/>
            <a:chExt cx="4636135" cy="4636135"/>
          </a:xfrm>
        </p:grpSpPr>
        <p:sp>
          <p:nvSpPr>
            <p:cNvPr id="4" name="object 4"/>
            <p:cNvSpPr/>
            <p:nvPr/>
          </p:nvSpPr>
          <p:spPr>
            <a:xfrm>
              <a:off x="2743975" y="1702296"/>
              <a:ext cx="4587875" cy="4587875"/>
            </a:xfrm>
            <a:custGeom>
              <a:avLst/>
              <a:gdLst/>
              <a:ahLst/>
              <a:cxnLst/>
              <a:rect l="l" t="t" r="r" b="b"/>
              <a:pathLst>
                <a:path w="4587875" h="4587875">
                  <a:moveTo>
                    <a:pt x="1146872" y="3440606"/>
                  </a:moveTo>
                  <a:lnTo>
                    <a:pt x="1146872" y="2293734"/>
                  </a:lnTo>
                  <a:lnTo>
                    <a:pt x="0" y="2293734"/>
                  </a:lnTo>
                  <a:lnTo>
                    <a:pt x="0" y="3440606"/>
                  </a:lnTo>
                  <a:lnTo>
                    <a:pt x="1146872" y="3440606"/>
                  </a:lnTo>
                  <a:close/>
                </a:path>
                <a:path w="4587875" h="4587875">
                  <a:moveTo>
                    <a:pt x="4587492" y="3440606"/>
                  </a:moveTo>
                  <a:lnTo>
                    <a:pt x="4587492" y="2293734"/>
                  </a:lnTo>
                  <a:lnTo>
                    <a:pt x="3440620" y="2293734"/>
                  </a:lnTo>
                  <a:lnTo>
                    <a:pt x="3440620" y="3440606"/>
                  </a:lnTo>
                  <a:lnTo>
                    <a:pt x="4587492" y="3440606"/>
                  </a:lnTo>
                  <a:close/>
                </a:path>
                <a:path w="4587875" h="4587875">
                  <a:moveTo>
                    <a:pt x="3440619" y="3440606"/>
                  </a:moveTo>
                  <a:lnTo>
                    <a:pt x="3440619" y="2293734"/>
                  </a:lnTo>
                  <a:lnTo>
                    <a:pt x="2293747" y="2293734"/>
                  </a:lnTo>
                  <a:lnTo>
                    <a:pt x="2293747" y="3440606"/>
                  </a:lnTo>
                  <a:lnTo>
                    <a:pt x="3440619" y="3440606"/>
                  </a:lnTo>
                  <a:close/>
                </a:path>
                <a:path w="4587875" h="4587875">
                  <a:moveTo>
                    <a:pt x="2293745" y="3440606"/>
                  </a:moveTo>
                  <a:lnTo>
                    <a:pt x="2293745" y="2293734"/>
                  </a:lnTo>
                  <a:lnTo>
                    <a:pt x="1146873" y="2293734"/>
                  </a:lnTo>
                  <a:lnTo>
                    <a:pt x="1146873" y="3440606"/>
                  </a:lnTo>
                  <a:lnTo>
                    <a:pt x="2293745" y="3440606"/>
                  </a:lnTo>
                  <a:close/>
                </a:path>
                <a:path w="4587875" h="4587875">
                  <a:moveTo>
                    <a:pt x="1146872" y="4587480"/>
                  </a:moveTo>
                  <a:lnTo>
                    <a:pt x="1146872" y="3440607"/>
                  </a:lnTo>
                  <a:lnTo>
                    <a:pt x="0" y="3440607"/>
                  </a:lnTo>
                  <a:lnTo>
                    <a:pt x="0" y="4587480"/>
                  </a:lnTo>
                  <a:lnTo>
                    <a:pt x="1146872" y="4587480"/>
                  </a:lnTo>
                  <a:close/>
                </a:path>
                <a:path w="4587875" h="4587875">
                  <a:moveTo>
                    <a:pt x="4587492" y="4587480"/>
                  </a:moveTo>
                  <a:lnTo>
                    <a:pt x="4587492" y="3440607"/>
                  </a:lnTo>
                  <a:lnTo>
                    <a:pt x="3440620" y="3440607"/>
                  </a:lnTo>
                  <a:lnTo>
                    <a:pt x="3440620" y="4587480"/>
                  </a:lnTo>
                  <a:lnTo>
                    <a:pt x="4587492" y="4587480"/>
                  </a:lnTo>
                  <a:close/>
                </a:path>
                <a:path w="4587875" h="4587875">
                  <a:moveTo>
                    <a:pt x="3440619" y="4587480"/>
                  </a:moveTo>
                  <a:lnTo>
                    <a:pt x="3440619" y="3440607"/>
                  </a:lnTo>
                  <a:lnTo>
                    <a:pt x="2293747" y="3440607"/>
                  </a:lnTo>
                  <a:lnTo>
                    <a:pt x="2293747" y="4587480"/>
                  </a:lnTo>
                  <a:lnTo>
                    <a:pt x="3440619" y="4587480"/>
                  </a:lnTo>
                  <a:close/>
                </a:path>
                <a:path w="4587875" h="4587875">
                  <a:moveTo>
                    <a:pt x="2293745" y="4587480"/>
                  </a:moveTo>
                  <a:lnTo>
                    <a:pt x="2293745" y="3440607"/>
                  </a:lnTo>
                  <a:lnTo>
                    <a:pt x="1146873" y="3440607"/>
                  </a:lnTo>
                  <a:lnTo>
                    <a:pt x="1146873" y="4587480"/>
                  </a:lnTo>
                  <a:lnTo>
                    <a:pt x="2293745" y="4587480"/>
                  </a:lnTo>
                  <a:close/>
                </a:path>
                <a:path w="4587875" h="4587875">
                  <a:moveTo>
                    <a:pt x="1146872" y="1146872"/>
                  </a:moveTo>
                  <a:lnTo>
                    <a:pt x="1146872" y="0"/>
                  </a:lnTo>
                  <a:lnTo>
                    <a:pt x="0" y="0"/>
                  </a:lnTo>
                  <a:lnTo>
                    <a:pt x="0" y="1146872"/>
                  </a:lnTo>
                  <a:lnTo>
                    <a:pt x="1146872" y="1146872"/>
                  </a:lnTo>
                  <a:close/>
                </a:path>
                <a:path w="4587875" h="4587875">
                  <a:moveTo>
                    <a:pt x="4587492" y="1146872"/>
                  </a:moveTo>
                  <a:lnTo>
                    <a:pt x="4587492" y="0"/>
                  </a:lnTo>
                  <a:lnTo>
                    <a:pt x="3440620" y="0"/>
                  </a:lnTo>
                  <a:lnTo>
                    <a:pt x="3440620" y="1146872"/>
                  </a:lnTo>
                  <a:lnTo>
                    <a:pt x="4587492" y="1146872"/>
                  </a:lnTo>
                  <a:close/>
                </a:path>
                <a:path w="4587875" h="4587875">
                  <a:moveTo>
                    <a:pt x="3440619" y="1146872"/>
                  </a:moveTo>
                  <a:lnTo>
                    <a:pt x="3440619" y="0"/>
                  </a:lnTo>
                  <a:lnTo>
                    <a:pt x="2293747" y="0"/>
                  </a:lnTo>
                  <a:lnTo>
                    <a:pt x="2293747" y="1146872"/>
                  </a:lnTo>
                  <a:lnTo>
                    <a:pt x="3440619" y="1146872"/>
                  </a:lnTo>
                  <a:close/>
                </a:path>
                <a:path w="4587875" h="4587875">
                  <a:moveTo>
                    <a:pt x="2293745" y="1146872"/>
                  </a:moveTo>
                  <a:lnTo>
                    <a:pt x="2293745" y="0"/>
                  </a:lnTo>
                  <a:lnTo>
                    <a:pt x="1146873" y="0"/>
                  </a:lnTo>
                  <a:lnTo>
                    <a:pt x="1146873" y="1146872"/>
                  </a:lnTo>
                  <a:lnTo>
                    <a:pt x="2293745" y="1146872"/>
                  </a:lnTo>
                  <a:close/>
                </a:path>
                <a:path w="4587875" h="4587875">
                  <a:moveTo>
                    <a:pt x="1146872" y="2293745"/>
                  </a:moveTo>
                  <a:lnTo>
                    <a:pt x="1146872" y="1146873"/>
                  </a:lnTo>
                  <a:lnTo>
                    <a:pt x="0" y="1146873"/>
                  </a:lnTo>
                  <a:lnTo>
                    <a:pt x="0" y="2293745"/>
                  </a:lnTo>
                  <a:lnTo>
                    <a:pt x="1146872" y="2293745"/>
                  </a:lnTo>
                  <a:close/>
                </a:path>
                <a:path w="4587875" h="4587875">
                  <a:moveTo>
                    <a:pt x="4587492" y="2293745"/>
                  </a:moveTo>
                  <a:lnTo>
                    <a:pt x="4587492" y="1146873"/>
                  </a:lnTo>
                  <a:lnTo>
                    <a:pt x="3440620" y="1146873"/>
                  </a:lnTo>
                  <a:lnTo>
                    <a:pt x="3440620" y="2293745"/>
                  </a:lnTo>
                  <a:lnTo>
                    <a:pt x="4587492" y="2293745"/>
                  </a:lnTo>
                  <a:close/>
                </a:path>
                <a:path w="4587875" h="4587875">
                  <a:moveTo>
                    <a:pt x="3440619" y="2293745"/>
                  </a:moveTo>
                  <a:lnTo>
                    <a:pt x="3440619" y="1146873"/>
                  </a:lnTo>
                  <a:lnTo>
                    <a:pt x="2293747" y="1146873"/>
                  </a:lnTo>
                  <a:lnTo>
                    <a:pt x="2293747" y="2293745"/>
                  </a:lnTo>
                  <a:lnTo>
                    <a:pt x="3440619" y="2293745"/>
                  </a:lnTo>
                  <a:close/>
                </a:path>
                <a:path w="4587875" h="4587875">
                  <a:moveTo>
                    <a:pt x="2293745" y="2293745"/>
                  </a:moveTo>
                  <a:lnTo>
                    <a:pt x="2293745" y="1146873"/>
                  </a:lnTo>
                  <a:lnTo>
                    <a:pt x="1146873" y="1146873"/>
                  </a:lnTo>
                  <a:lnTo>
                    <a:pt x="1146873" y="2293745"/>
                  </a:lnTo>
                  <a:lnTo>
                    <a:pt x="2293745" y="2293745"/>
                  </a:lnTo>
                  <a:close/>
                </a:path>
              </a:pathLst>
            </a:custGeom>
            <a:ln w="31887">
              <a:solidFill>
                <a:srgbClr val="000000"/>
              </a:solidFill>
            </a:ln>
          </p:spPr>
          <p:txBody>
            <a:bodyPr wrap="square" lIns="0" tIns="0" rIns="0" bIns="0" rtlCol="0"/>
            <a:lstStyle/>
            <a:p>
              <a:endParaRPr/>
            </a:p>
          </p:txBody>
        </p:sp>
        <p:sp>
          <p:nvSpPr>
            <p:cNvPr id="5" name="object 5"/>
            <p:cNvSpPr/>
            <p:nvPr/>
          </p:nvSpPr>
          <p:spPr>
            <a:xfrm>
              <a:off x="2743974" y="1702295"/>
              <a:ext cx="4587875" cy="4587875"/>
            </a:xfrm>
            <a:custGeom>
              <a:avLst/>
              <a:gdLst/>
              <a:ahLst/>
              <a:cxnLst/>
              <a:rect l="l" t="t" r="r" b="b"/>
              <a:pathLst>
                <a:path w="4587875" h="4587875">
                  <a:moveTo>
                    <a:pt x="4587481" y="4587481"/>
                  </a:moveTo>
                  <a:lnTo>
                    <a:pt x="4587481" y="0"/>
                  </a:lnTo>
                  <a:lnTo>
                    <a:pt x="0" y="0"/>
                  </a:lnTo>
                  <a:lnTo>
                    <a:pt x="0" y="4587481"/>
                  </a:lnTo>
                  <a:lnTo>
                    <a:pt x="4587481" y="4587481"/>
                  </a:lnTo>
                  <a:close/>
                </a:path>
              </a:pathLst>
            </a:custGeom>
            <a:ln w="47829">
              <a:solidFill>
                <a:srgbClr val="000000"/>
              </a:solidFill>
            </a:ln>
          </p:spPr>
          <p:txBody>
            <a:bodyPr wrap="square" lIns="0" tIns="0" rIns="0" bIns="0" rtlCol="0"/>
            <a:lstStyle/>
            <a:p>
              <a:endParaRPr/>
            </a:p>
          </p:txBody>
        </p:sp>
      </p:grpSp>
      <p:sp>
        <p:nvSpPr>
          <p:cNvPr id="6" name="object 6"/>
          <p:cNvSpPr txBox="1"/>
          <p:nvPr/>
        </p:nvSpPr>
        <p:spPr>
          <a:xfrm>
            <a:off x="3464471" y="4029755"/>
            <a:ext cx="360680" cy="293370"/>
          </a:xfrm>
          <a:prstGeom prst="rect">
            <a:avLst/>
          </a:prstGeom>
        </p:spPr>
        <p:txBody>
          <a:bodyPr vert="horz" wrap="square" lIns="0" tIns="13335" rIns="0" bIns="0" rtlCol="0">
            <a:spAutoFit/>
          </a:bodyPr>
          <a:lstStyle/>
          <a:p>
            <a:pPr marL="12700">
              <a:lnSpc>
                <a:spcPct val="100000"/>
              </a:lnSpc>
              <a:spcBef>
                <a:spcPts val="105"/>
              </a:spcBef>
            </a:pPr>
            <a:r>
              <a:rPr sz="1750" b="1" spc="5" dirty="0">
                <a:latin typeface="Arial"/>
                <a:cs typeface="Arial"/>
              </a:rPr>
              <a:t>OK</a:t>
            </a:r>
            <a:endParaRPr sz="1750">
              <a:latin typeface="Arial"/>
              <a:cs typeface="Arial"/>
            </a:endParaRPr>
          </a:p>
        </p:txBody>
      </p:sp>
      <p:sp>
        <p:nvSpPr>
          <p:cNvPr id="7" name="object 7"/>
          <p:cNvSpPr txBox="1"/>
          <p:nvPr/>
        </p:nvSpPr>
        <p:spPr>
          <a:xfrm>
            <a:off x="3464471" y="5176596"/>
            <a:ext cx="360680" cy="293370"/>
          </a:xfrm>
          <a:prstGeom prst="rect">
            <a:avLst/>
          </a:prstGeom>
        </p:spPr>
        <p:txBody>
          <a:bodyPr vert="horz" wrap="square" lIns="0" tIns="13335" rIns="0" bIns="0" rtlCol="0">
            <a:spAutoFit/>
          </a:bodyPr>
          <a:lstStyle/>
          <a:p>
            <a:pPr marL="12700">
              <a:lnSpc>
                <a:spcPct val="100000"/>
              </a:lnSpc>
              <a:spcBef>
                <a:spcPts val="105"/>
              </a:spcBef>
            </a:pPr>
            <a:r>
              <a:rPr sz="1750" b="1" spc="5" dirty="0">
                <a:latin typeface="Arial"/>
                <a:cs typeface="Arial"/>
              </a:rPr>
              <a:t>OK</a:t>
            </a:r>
            <a:endParaRPr sz="1750">
              <a:latin typeface="Arial"/>
              <a:cs typeface="Arial"/>
            </a:endParaRPr>
          </a:p>
        </p:txBody>
      </p:sp>
      <p:sp>
        <p:nvSpPr>
          <p:cNvPr id="8" name="object 8"/>
          <p:cNvSpPr txBox="1"/>
          <p:nvPr/>
        </p:nvSpPr>
        <p:spPr>
          <a:xfrm>
            <a:off x="4611311" y="5176596"/>
            <a:ext cx="360680" cy="293370"/>
          </a:xfrm>
          <a:prstGeom prst="rect">
            <a:avLst/>
          </a:prstGeom>
        </p:spPr>
        <p:txBody>
          <a:bodyPr vert="horz" wrap="square" lIns="0" tIns="13335" rIns="0" bIns="0" rtlCol="0">
            <a:spAutoFit/>
          </a:bodyPr>
          <a:lstStyle/>
          <a:p>
            <a:pPr marL="12700">
              <a:lnSpc>
                <a:spcPct val="100000"/>
              </a:lnSpc>
              <a:spcBef>
                <a:spcPts val="105"/>
              </a:spcBef>
            </a:pPr>
            <a:r>
              <a:rPr sz="1750" b="1" spc="5" dirty="0">
                <a:latin typeface="Arial"/>
                <a:cs typeface="Arial"/>
              </a:rPr>
              <a:t>OK</a:t>
            </a:r>
            <a:endParaRPr sz="1750">
              <a:latin typeface="Arial"/>
              <a:cs typeface="Arial"/>
            </a:endParaRPr>
          </a:p>
        </p:txBody>
      </p:sp>
      <p:sp>
        <p:nvSpPr>
          <p:cNvPr id="9" name="object 9"/>
          <p:cNvSpPr/>
          <p:nvPr/>
        </p:nvSpPr>
        <p:spPr>
          <a:xfrm>
            <a:off x="3213155" y="4465210"/>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sp>
        <p:nvSpPr>
          <p:cNvPr id="10" name="object 10"/>
          <p:cNvSpPr txBox="1"/>
          <p:nvPr/>
        </p:nvSpPr>
        <p:spPr>
          <a:xfrm>
            <a:off x="3286886" y="4466018"/>
            <a:ext cx="170815" cy="287020"/>
          </a:xfrm>
          <a:prstGeom prst="rect">
            <a:avLst/>
          </a:prstGeom>
        </p:spPr>
        <p:txBody>
          <a:bodyPr vert="horz" wrap="square" lIns="0" tIns="13970" rIns="0" bIns="0" rtlCol="0">
            <a:spAutoFit/>
          </a:bodyPr>
          <a:lstStyle/>
          <a:p>
            <a:pPr marL="12700">
              <a:lnSpc>
                <a:spcPct val="100000"/>
              </a:lnSpc>
              <a:spcBef>
                <a:spcPts val="110"/>
              </a:spcBef>
            </a:pPr>
            <a:r>
              <a:rPr sz="1700" b="1" spc="5" dirty="0">
                <a:latin typeface="Arial"/>
                <a:cs typeface="Arial"/>
              </a:rPr>
              <a:t>X</a:t>
            </a:r>
            <a:endParaRPr sz="1700">
              <a:latin typeface="Arial"/>
              <a:cs typeface="Arial"/>
            </a:endParaRPr>
          </a:p>
        </p:txBody>
      </p:sp>
      <p:sp>
        <p:nvSpPr>
          <p:cNvPr id="11" name="object 11"/>
          <p:cNvSpPr/>
          <p:nvPr/>
        </p:nvSpPr>
        <p:spPr>
          <a:xfrm>
            <a:off x="3213155" y="5612096"/>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sp>
        <p:nvSpPr>
          <p:cNvPr id="12" name="object 12"/>
          <p:cNvSpPr txBox="1"/>
          <p:nvPr/>
        </p:nvSpPr>
        <p:spPr>
          <a:xfrm>
            <a:off x="3286886" y="5612904"/>
            <a:ext cx="170815" cy="287020"/>
          </a:xfrm>
          <a:prstGeom prst="rect">
            <a:avLst/>
          </a:prstGeom>
        </p:spPr>
        <p:txBody>
          <a:bodyPr vert="horz" wrap="square" lIns="0" tIns="13970" rIns="0" bIns="0" rtlCol="0">
            <a:spAutoFit/>
          </a:bodyPr>
          <a:lstStyle/>
          <a:p>
            <a:pPr marL="12700">
              <a:lnSpc>
                <a:spcPct val="100000"/>
              </a:lnSpc>
              <a:spcBef>
                <a:spcPts val="110"/>
              </a:spcBef>
            </a:pPr>
            <a:r>
              <a:rPr sz="1700" b="1" spc="5" dirty="0">
                <a:latin typeface="Arial"/>
                <a:cs typeface="Arial"/>
              </a:rPr>
              <a:t>X</a:t>
            </a:r>
            <a:endParaRPr sz="1700">
              <a:latin typeface="Arial"/>
              <a:cs typeface="Arial"/>
            </a:endParaRPr>
          </a:p>
        </p:txBody>
      </p:sp>
      <p:grpSp>
        <p:nvGrpSpPr>
          <p:cNvPr id="13" name="object 13"/>
          <p:cNvGrpSpPr/>
          <p:nvPr/>
        </p:nvGrpSpPr>
        <p:grpSpPr>
          <a:xfrm>
            <a:off x="3205454" y="4758182"/>
            <a:ext cx="120014" cy="818515"/>
            <a:chOff x="3205454" y="4758182"/>
            <a:chExt cx="120014" cy="818515"/>
          </a:xfrm>
        </p:grpSpPr>
        <p:sp>
          <p:nvSpPr>
            <p:cNvPr id="14" name="object 14"/>
            <p:cNvSpPr/>
            <p:nvPr/>
          </p:nvSpPr>
          <p:spPr>
            <a:xfrm>
              <a:off x="3265283" y="4830127"/>
              <a:ext cx="0" cy="730250"/>
            </a:xfrm>
            <a:custGeom>
              <a:avLst/>
              <a:gdLst/>
              <a:ahLst/>
              <a:cxnLst/>
              <a:rect l="l" t="t" r="r" b="b"/>
              <a:pathLst>
                <a:path h="730250">
                  <a:moveTo>
                    <a:pt x="0" y="729818"/>
                  </a:moveTo>
                  <a:lnTo>
                    <a:pt x="0" y="0"/>
                  </a:lnTo>
                </a:path>
              </a:pathLst>
            </a:custGeom>
            <a:ln w="31887">
              <a:solidFill>
                <a:srgbClr val="000000"/>
              </a:solidFill>
            </a:ln>
          </p:spPr>
          <p:txBody>
            <a:bodyPr wrap="square" lIns="0" tIns="0" rIns="0" bIns="0" rtlCol="0"/>
            <a:lstStyle/>
            <a:p>
              <a:endParaRPr/>
            </a:p>
          </p:txBody>
        </p:sp>
        <p:sp>
          <p:nvSpPr>
            <p:cNvPr id="15" name="object 15"/>
            <p:cNvSpPr/>
            <p:nvPr/>
          </p:nvSpPr>
          <p:spPr>
            <a:xfrm>
              <a:off x="3205454" y="4758182"/>
              <a:ext cx="120014" cy="263525"/>
            </a:xfrm>
            <a:custGeom>
              <a:avLst/>
              <a:gdLst/>
              <a:ahLst/>
              <a:cxnLst/>
              <a:rect l="l" t="t" r="r" b="b"/>
              <a:pathLst>
                <a:path w="120014" h="263525">
                  <a:moveTo>
                    <a:pt x="0" y="263258"/>
                  </a:moveTo>
                  <a:lnTo>
                    <a:pt x="119659" y="263258"/>
                  </a:lnTo>
                  <a:lnTo>
                    <a:pt x="59829" y="0"/>
                  </a:lnTo>
                  <a:lnTo>
                    <a:pt x="0" y="263258"/>
                  </a:lnTo>
                  <a:close/>
                </a:path>
              </a:pathLst>
            </a:custGeom>
            <a:solidFill>
              <a:srgbClr val="FFFFFF"/>
            </a:solidFill>
          </p:spPr>
          <p:txBody>
            <a:bodyPr wrap="square" lIns="0" tIns="0" rIns="0" bIns="0" rtlCol="0"/>
            <a:lstStyle/>
            <a:p>
              <a:endParaRPr/>
            </a:p>
          </p:txBody>
        </p:sp>
        <p:sp>
          <p:nvSpPr>
            <p:cNvPr id="16" name="object 16"/>
            <p:cNvSpPr/>
            <p:nvPr/>
          </p:nvSpPr>
          <p:spPr>
            <a:xfrm>
              <a:off x="3225431" y="4830127"/>
              <a:ext cx="80010" cy="175895"/>
            </a:xfrm>
            <a:custGeom>
              <a:avLst/>
              <a:gdLst/>
              <a:ahLst/>
              <a:cxnLst/>
              <a:rect l="l" t="t" r="r" b="b"/>
              <a:pathLst>
                <a:path w="80010" h="175895">
                  <a:moveTo>
                    <a:pt x="0" y="175374"/>
                  </a:moveTo>
                  <a:lnTo>
                    <a:pt x="39852" y="0"/>
                  </a:lnTo>
                  <a:lnTo>
                    <a:pt x="79717" y="175374"/>
                  </a:lnTo>
                </a:path>
              </a:pathLst>
            </a:custGeom>
            <a:ln w="31887">
              <a:solidFill>
                <a:srgbClr val="000000"/>
              </a:solidFill>
            </a:ln>
          </p:spPr>
          <p:txBody>
            <a:bodyPr wrap="square" lIns="0" tIns="0" rIns="0" bIns="0" rtlCol="0"/>
            <a:lstStyle/>
            <a:p>
              <a:endParaRPr/>
            </a:p>
          </p:txBody>
        </p:sp>
      </p:grpSp>
      <p:sp>
        <p:nvSpPr>
          <p:cNvPr id="17" name="object 17"/>
          <p:cNvSpPr txBox="1"/>
          <p:nvPr/>
        </p:nvSpPr>
        <p:spPr>
          <a:xfrm>
            <a:off x="2838894" y="4029755"/>
            <a:ext cx="186690" cy="282770"/>
          </a:xfrm>
          <a:prstGeom prst="rect">
            <a:avLst/>
          </a:prstGeom>
        </p:spPr>
        <p:txBody>
          <a:bodyPr vert="horz" wrap="square" lIns="0" tIns="13335" rIns="0" bIns="0" rtlCol="0">
            <a:spAutoFit/>
          </a:bodyPr>
          <a:lstStyle/>
          <a:p>
            <a:pPr marL="12700">
              <a:lnSpc>
                <a:spcPct val="100000"/>
              </a:lnSpc>
              <a:spcBef>
                <a:spcPts val="105"/>
              </a:spcBef>
            </a:pPr>
            <a:r>
              <a:rPr lang="en-GB" sz="1750" b="1" spc="5" dirty="0">
                <a:latin typeface="Arial"/>
                <a:cs typeface="Arial"/>
              </a:rPr>
              <a:t>S</a:t>
            </a:r>
            <a:endParaRPr sz="1750" dirty="0">
              <a:latin typeface="Arial"/>
              <a:cs typeface="Arial"/>
            </a:endParaRPr>
          </a:p>
        </p:txBody>
      </p:sp>
      <p:sp>
        <p:nvSpPr>
          <p:cNvPr id="18" name="object 18"/>
          <p:cNvSpPr txBox="1"/>
          <p:nvPr/>
        </p:nvSpPr>
        <p:spPr>
          <a:xfrm>
            <a:off x="3411220" y="2881799"/>
            <a:ext cx="360680" cy="282770"/>
          </a:xfrm>
          <a:prstGeom prst="rect">
            <a:avLst/>
          </a:prstGeom>
        </p:spPr>
        <p:txBody>
          <a:bodyPr vert="horz" wrap="square" lIns="0" tIns="13335" rIns="0" bIns="0" rtlCol="0">
            <a:spAutoFit/>
          </a:bodyPr>
          <a:lstStyle/>
          <a:p>
            <a:pPr marL="12700">
              <a:lnSpc>
                <a:spcPct val="100000"/>
              </a:lnSpc>
              <a:spcBef>
                <a:spcPts val="105"/>
              </a:spcBef>
            </a:pPr>
            <a:r>
              <a:rPr lang="en-GB" sz="1750" b="1" dirty="0">
                <a:latin typeface="Arial"/>
                <a:cs typeface="Arial"/>
              </a:rPr>
              <a:t>W</a:t>
            </a:r>
            <a:r>
              <a:rPr sz="1750" b="1" dirty="0">
                <a:latin typeface="Arial"/>
                <a:cs typeface="Arial"/>
              </a:rPr>
              <a:t>?</a:t>
            </a:r>
            <a:endParaRPr sz="1750" dirty="0">
              <a:latin typeface="Arial"/>
              <a:cs typeface="Arial"/>
            </a:endParaRPr>
          </a:p>
        </p:txBody>
      </p:sp>
      <p:sp>
        <p:nvSpPr>
          <p:cNvPr id="19" name="object 19"/>
          <p:cNvSpPr txBox="1"/>
          <p:nvPr/>
        </p:nvSpPr>
        <p:spPr>
          <a:xfrm>
            <a:off x="4545647" y="4029755"/>
            <a:ext cx="374210" cy="282770"/>
          </a:xfrm>
          <a:prstGeom prst="rect">
            <a:avLst/>
          </a:prstGeom>
        </p:spPr>
        <p:txBody>
          <a:bodyPr vert="horz" wrap="square" lIns="0" tIns="13335" rIns="0" bIns="0" rtlCol="0">
            <a:spAutoFit/>
          </a:bodyPr>
          <a:lstStyle/>
          <a:p>
            <a:pPr marL="12700">
              <a:lnSpc>
                <a:spcPct val="100000"/>
              </a:lnSpc>
              <a:spcBef>
                <a:spcPts val="105"/>
              </a:spcBef>
            </a:pPr>
            <a:r>
              <a:rPr lang="en-GB" sz="1750" b="1" dirty="0">
                <a:latin typeface="Arial"/>
                <a:cs typeface="Arial"/>
              </a:rPr>
              <a:t>W</a:t>
            </a:r>
            <a:r>
              <a:rPr sz="1750" b="1" dirty="0">
                <a:latin typeface="Arial"/>
                <a:cs typeface="Arial"/>
              </a:rPr>
              <a:t>?</a:t>
            </a:r>
            <a:endParaRPr sz="1750" dirty="0">
              <a:latin typeface="Arial"/>
              <a:cs typeface="Arial"/>
            </a:endParaRPr>
          </a:p>
        </p:txBody>
      </p:sp>
      <p:sp>
        <p:nvSpPr>
          <p:cNvPr id="20" name="object 20"/>
          <p:cNvSpPr/>
          <p:nvPr/>
        </p:nvSpPr>
        <p:spPr>
          <a:xfrm>
            <a:off x="3682327" y="3161944"/>
            <a:ext cx="938530" cy="938530"/>
          </a:xfrm>
          <a:custGeom>
            <a:avLst/>
            <a:gdLst/>
            <a:ahLst/>
            <a:cxnLst/>
            <a:rect l="l" t="t" r="r" b="b"/>
            <a:pathLst>
              <a:path w="938529" h="938529">
                <a:moveTo>
                  <a:pt x="0" y="0"/>
                </a:moveTo>
                <a:lnTo>
                  <a:pt x="938352" y="938352"/>
                </a:lnTo>
              </a:path>
            </a:pathLst>
          </a:custGeom>
          <a:ln w="15943">
            <a:solidFill>
              <a:srgbClr val="000000"/>
            </a:solidFill>
          </a:ln>
        </p:spPr>
        <p:txBody>
          <a:bodyPr wrap="square" lIns="0" tIns="0" rIns="0" bIns="0" rtlCol="0"/>
          <a:lstStyle/>
          <a:p>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15</a:t>
            </a:fld>
            <a:endParaRPr spc="4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2540" algn="ctr">
              <a:lnSpc>
                <a:spcPts val="2635"/>
              </a:lnSpc>
            </a:pPr>
            <a:r>
              <a:rPr spc="200" dirty="0"/>
              <a:t>Exploring</a:t>
            </a:r>
            <a:r>
              <a:rPr spc="390" dirty="0"/>
              <a:t> </a:t>
            </a:r>
            <a:r>
              <a:rPr spc="170" dirty="0"/>
              <a:t>a</a:t>
            </a:r>
            <a:r>
              <a:rPr spc="390" dirty="0"/>
              <a:t> </a:t>
            </a:r>
            <a:r>
              <a:rPr spc="175" dirty="0"/>
              <a:t>wumpus</a:t>
            </a:r>
            <a:r>
              <a:rPr spc="375" dirty="0"/>
              <a:t> </a:t>
            </a:r>
            <a:r>
              <a:rPr spc="114" dirty="0"/>
              <a:t>world</a:t>
            </a:r>
          </a:p>
        </p:txBody>
      </p:sp>
      <p:grpSp>
        <p:nvGrpSpPr>
          <p:cNvPr id="3" name="object 3"/>
          <p:cNvGrpSpPr/>
          <p:nvPr/>
        </p:nvGrpSpPr>
        <p:grpSpPr>
          <a:xfrm>
            <a:off x="2719844" y="1678165"/>
            <a:ext cx="4636135" cy="4636135"/>
            <a:chOff x="2719844" y="1678165"/>
            <a:chExt cx="4636135" cy="4636135"/>
          </a:xfrm>
        </p:grpSpPr>
        <p:sp>
          <p:nvSpPr>
            <p:cNvPr id="4" name="object 4"/>
            <p:cNvSpPr/>
            <p:nvPr/>
          </p:nvSpPr>
          <p:spPr>
            <a:xfrm>
              <a:off x="2743975" y="1702296"/>
              <a:ext cx="4587875" cy="4587875"/>
            </a:xfrm>
            <a:custGeom>
              <a:avLst/>
              <a:gdLst/>
              <a:ahLst/>
              <a:cxnLst/>
              <a:rect l="l" t="t" r="r" b="b"/>
              <a:pathLst>
                <a:path w="4587875" h="4587875">
                  <a:moveTo>
                    <a:pt x="1146872" y="3440606"/>
                  </a:moveTo>
                  <a:lnTo>
                    <a:pt x="1146872" y="2293734"/>
                  </a:lnTo>
                  <a:lnTo>
                    <a:pt x="0" y="2293734"/>
                  </a:lnTo>
                  <a:lnTo>
                    <a:pt x="0" y="3440606"/>
                  </a:lnTo>
                  <a:lnTo>
                    <a:pt x="1146872" y="3440606"/>
                  </a:lnTo>
                  <a:close/>
                </a:path>
                <a:path w="4587875" h="4587875">
                  <a:moveTo>
                    <a:pt x="1146872" y="4587480"/>
                  </a:moveTo>
                  <a:lnTo>
                    <a:pt x="1146872" y="3440607"/>
                  </a:lnTo>
                  <a:lnTo>
                    <a:pt x="0" y="3440607"/>
                  </a:lnTo>
                  <a:lnTo>
                    <a:pt x="0" y="4587480"/>
                  </a:lnTo>
                  <a:lnTo>
                    <a:pt x="1146872" y="4587480"/>
                  </a:lnTo>
                  <a:close/>
                </a:path>
                <a:path w="4587875" h="4587875">
                  <a:moveTo>
                    <a:pt x="4587492" y="3440606"/>
                  </a:moveTo>
                  <a:lnTo>
                    <a:pt x="4587492" y="2293734"/>
                  </a:lnTo>
                  <a:lnTo>
                    <a:pt x="3440620" y="2293734"/>
                  </a:lnTo>
                  <a:lnTo>
                    <a:pt x="3440620" y="3440606"/>
                  </a:lnTo>
                  <a:lnTo>
                    <a:pt x="4587492" y="3440606"/>
                  </a:lnTo>
                  <a:close/>
                </a:path>
                <a:path w="4587875" h="4587875">
                  <a:moveTo>
                    <a:pt x="3440619" y="3440606"/>
                  </a:moveTo>
                  <a:lnTo>
                    <a:pt x="3440619" y="2293734"/>
                  </a:lnTo>
                  <a:lnTo>
                    <a:pt x="2293747" y="2293734"/>
                  </a:lnTo>
                  <a:lnTo>
                    <a:pt x="2293747" y="3440606"/>
                  </a:lnTo>
                  <a:lnTo>
                    <a:pt x="3440619" y="3440606"/>
                  </a:lnTo>
                  <a:close/>
                </a:path>
                <a:path w="4587875" h="4587875">
                  <a:moveTo>
                    <a:pt x="4587492" y="4587480"/>
                  </a:moveTo>
                  <a:lnTo>
                    <a:pt x="4587492" y="3440607"/>
                  </a:lnTo>
                  <a:lnTo>
                    <a:pt x="3440620" y="3440607"/>
                  </a:lnTo>
                  <a:lnTo>
                    <a:pt x="3440620" y="4587480"/>
                  </a:lnTo>
                  <a:lnTo>
                    <a:pt x="4587492" y="4587480"/>
                  </a:lnTo>
                  <a:close/>
                </a:path>
                <a:path w="4587875" h="4587875">
                  <a:moveTo>
                    <a:pt x="3440619" y="4587480"/>
                  </a:moveTo>
                  <a:lnTo>
                    <a:pt x="3440619" y="3440607"/>
                  </a:lnTo>
                  <a:lnTo>
                    <a:pt x="2293747" y="3440607"/>
                  </a:lnTo>
                  <a:lnTo>
                    <a:pt x="2293747" y="4587480"/>
                  </a:lnTo>
                  <a:lnTo>
                    <a:pt x="3440619" y="4587480"/>
                  </a:lnTo>
                  <a:close/>
                </a:path>
                <a:path w="4587875" h="4587875">
                  <a:moveTo>
                    <a:pt x="2293745" y="4587480"/>
                  </a:moveTo>
                  <a:lnTo>
                    <a:pt x="2293745" y="3440607"/>
                  </a:lnTo>
                  <a:lnTo>
                    <a:pt x="1146873" y="3440607"/>
                  </a:lnTo>
                  <a:lnTo>
                    <a:pt x="1146873" y="4587480"/>
                  </a:lnTo>
                  <a:lnTo>
                    <a:pt x="2293745" y="4587480"/>
                  </a:lnTo>
                  <a:close/>
                </a:path>
                <a:path w="4587875" h="4587875">
                  <a:moveTo>
                    <a:pt x="1146872" y="1146872"/>
                  </a:moveTo>
                  <a:lnTo>
                    <a:pt x="1146872" y="0"/>
                  </a:lnTo>
                  <a:lnTo>
                    <a:pt x="0" y="0"/>
                  </a:lnTo>
                  <a:lnTo>
                    <a:pt x="0" y="1146872"/>
                  </a:lnTo>
                  <a:lnTo>
                    <a:pt x="1146872" y="1146872"/>
                  </a:lnTo>
                  <a:close/>
                </a:path>
                <a:path w="4587875" h="4587875">
                  <a:moveTo>
                    <a:pt x="4587492" y="1146872"/>
                  </a:moveTo>
                  <a:lnTo>
                    <a:pt x="4587492" y="0"/>
                  </a:lnTo>
                  <a:lnTo>
                    <a:pt x="3440620" y="0"/>
                  </a:lnTo>
                  <a:lnTo>
                    <a:pt x="3440620" y="1146872"/>
                  </a:lnTo>
                  <a:lnTo>
                    <a:pt x="4587492" y="1146872"/>
                  </a:lnTo>
                  <a:close/>
                </a:path>
                <a:path w="4587875" h="4587875">
                  <a:moveTo>
                    <a:pt x="3440619" y="1146872"/>
                  </a:moveTo>
                  <a:lnTo>
                    <a:pt x="3440619" y="0"/>
                  </a:lnTo>
                  <a:lnTo>
                    <a:pt x="2293747" y="0"/>
                  </a:lnTo>
                  <a:lnTo>
                    <a:pt x="2293747" y="1146872"/>
                  </a:lnTo>
                  <a:lnTo>
                    <a:pt x="3440619" y="1146872"/>
                  </a:lnTo>
                  <a:close/>
                </a:path>
                <a:path w="4587875" h="4587875">
                  <a:moveTo>
                    <a:pt x="2293745" y="1146872"/>
                  </a:moveTo>
                  <a:lnTo>
                    <a:pt x="2293745" y="0"/>
                  </a:lnTo>
                  <a:lnTo>
                    <a:pt x="1146873" y="0"/>
                  </a:lnTo>
                  <a:lnTo>
                    <a:pt x="1146873" y="1146872"/>
                  </a:lnTo>
                  <a:lnTo>
                    <a:pt x="2293745" y="1146872"/>
                  </a:lnTo>
                  <a:close/>
                </a:path>
                <a:path w="4587875" h="4587875">
                  <a:moveTo>
                    <a:pt x="1146872" y="2293745"/>
                  </a:moveTo>
                  <a:lnTo>
                    <a:pt x="1146872" y="1146873"/>
                  </a:lnTo>
                  <a:lnTo>
                    <a:pt x="0" y="1146873"/>
                  </a:lnTo>
                  <a:lnTo>
                    <a:pt x="0" y="2293745"/>
                  </a:lnTo>
                  <a:lnTo>
                    <a:pt x="1146872" y="2293745"/>
                  </a:lnTo>
                  <a:close/>
                </a:path>
                <a:path w="4587875" h="4587875">
                  <a:moveTo>
                    <a:pt x="4587492" y="2293745"/>
                  </a:moveTo>
                  <a:lnTo>
                    <a:pt x="4587492" y="1146873"/>
                  </a:lnTo>
                  <a:lnTo>
                    <a:pt x="3440620" y="1146873"/>
                  </a:lnTo>
                  <a:lnTo>
                    <a:pt x="3440620" y="2293745"/>
                  </a:lnTo>
                  <a:lnTo>
                    <a:pt x="4587492" y="2293745"/>
                  </a:lnTo>
                  <a:close/>
                </a:path>
                <a:path w="4587875" h="4587875">
                  <a:moveTo>
                    <a:pt x="3440619" y="2293745"/>
                  </a:moveTo>
                  <a:lnTo>
                    <a:pt x="3440619" y="1146873"/>
                  </a:lnTo>
                  <a:lnTo>
                    <a:pt x="2293747" y="1146873"/>
                  </a:lnTo>
                  <a:lnTo>
                    <a:pt x="2293747" y="2293745"/>
                  </a:lnTo>
                  <a:lnTo>
                    <a:pt x="3440619" y="2293745"/>
                  </a:lnTo>
                  <a:close/>
                </a:path>
                <a:path w="4587875" h="4587875">
                  <a:moveTo>
                    <a:pt x="2293745" y="2293745"/>
                  </a:moveTo>
                  <a:lnTo>
                    <a:pt x="2293745" y="1146873"/>
                  </a:lnTo>
                  <a:lnTo>
                    <a:pt x="1146873" y="1146873"/>
                  </a:lnTo>
                  <a:lnTo>
                    <a:pt x="1146873" y="2293745"/>
                  </a:lnTo>
                  <a:lnTo>
                    <a:pt x="2293745" y="2293745"/>
                  </a:lnTo>
                  <a:close/>
                </a:path>
              </a:pathLst>
            </a:custGeom>
            <a:ln w="31887">
              <a:solidFill>
                <a:srgbClr val="000000"/>
              </a:solidFill>
            </a:ln>
          </p:spPr>
          <p:txBody>
            <a:bodyPr wrap="square" lIns="0" tIns="0" rIns="0" bIns="0" rtlCol="0"/>
            <a:lstStyle/>
            <a:p>
              <a:endParaRPr/>
            </a:p>
          </p:txBody>
        </p:sp>
        <p:sp>
          <p:nvSpPr>
            <p:cNvPr id="5" name="object 5"/>
            <p:cNvSpPr/>
            <p:nvPr/>
          </p:nvSpPr>
          <p:spPr>
            <a:xfrm>
              <a:off x="2743974" y="1702295"/>
              <a:ext cx="4587875" cy="4587875"/>
            </a:xfrm>
            <a:custGeom>
              <a:avLst/>
              <a:gdLst/>
              <a:ahLst/>
              <a:cxnLst/>
              <a:rect l="l" t="t" r="r" b="b"/>
              <a:pathLst>
                <a:path w="4587875" h="4587875">
                  <a:moveTo>
                    <a:pt x="4587481" y="4587481"/>
                  </a:moveTo>
                  <a:lnTo>
                    <a:pt x="4587481" y="0"/>
                  </a:lnTo>
                  <a:lnTo>
                    <a:pt x="0" y="0"/>
                  </a:lnTo>
                  <a:lnTo>
                    <a:pt x="0" y="4587481"/>
                  </a:lnTo>
                  <a:lnTo>
                    <a:pt x="4587481" y="4587481"/>
                  </a:lnTo>
                  <a:close/>
                </a:path>
              </a:pathLst>
            </a:custGeom>
            <a:ln w="47829">
              <a:solidFill>
                <a:srgbClr val="000000"/>
              </a:solidFill>
            </a:ln>
          </p:spPr>
          <p:txBody>
            <a:bodyPr wrap="square" lIns="0" tIns="0" rIns="0" bIns="0" rtlCol="0"/>
            <a:lstStyle/>
            <a:p>
              <a:endParaRPr/>
            </a:p>
          </p:txBody>
        </p:sp>
      </p:grpSp>
      <p:sp>
        <p:nvSpPr>
          <p:cNvPr id="6" name="object 6"/>
          <p:cNvSpPr txBox="1"/>
          <p:nvPr/>
        </p:nvSpPr>
        <p:spPr>
          <a:xfrm>
            <a:off x="3464471" y="4029755"/>
            <a:ext cx="360680" cy="293370"/>
          </a:xfrm>
          <a:prstGeom prst="rect">
            <a:avLst/>
          </a:prstGeom>
        </p:spPr>
        <p:txBody>
          <a:bodyPr vert="horz" wrap="square" lIns="0" tIns="13335" rIns="0" bIns="0" rtlCol="0">
            <a:spAutoFit/>
          </a:bodyPr>
          <a:lstStyle/>
          <a:p>
            <a:pPr marL="12700">
              <a:lnSpc>
                <a:spcPct val="100000"/>
              </a:lnSpc>
              <a:spcBef>
                <a:spcPts val="105"/>
              </a:spcBef>
            </a:pPr>
            <a:r>
              <a:rPr sz="1750" b="1" spc="5" dirty="0">
                <a:latin typeface="Arial"/>
                <a:cs typeface="Arial"/>
              </a:rPr>
              <a:t>OK</a:t>
            </a:r>
            <a:endParaRPr sz="1750">
              <a:latin typeface="Arial"/>
              <a:cs typeface="Arial"/>
            </a:endParaRPr>
          </a:p>
        </p:txBody>
      </p:sp>
      <p:sp>
        <p:nvSpPr>
          <p:cNvPr id="7" name="object 7"/>
          <p:cNvSpPr txBox="1"/>
          <p:nvPr/>
        </p:nvSpPr>
        <p:spPr>
          <a:xfrm>
            <a:off x="3464471" y="5176596"/>
            <a:ext cx="360680" cy="293370"/>
          </a:xfrm>
          <a:prstGeom prst="rect">
            <a:avLst/>
          </a:prstGeom>
        </p:spPr>
        <p:txBody>
          <a:bodyPr vert="horz" wrap="square" lIns="0" tIns="13335" rIns="0" bIns="0" rtlCol="0">
            <a:spAutoFit/>
          </a:bodyPr>
          <a:lstStyle/>
          <a:p>
            <a:pPr marL="12700">
              <a:lnSpc>
                <a:spcPct val="100000"/>
              </a:lnSpc>
              <a:spcBef>
                <a:spcPts val="105"/>
              </a:spcBef>
            </a:pPr>
            <a:r>
              <a:rPr sz="1750" b="1" spc="5" dirty="0">
                <a:latin typeface="Arial"/>
                <a:cs typeface="Arial"/>
              </a:rPr>
              <a:t>OK</a:t>
            </a:r>
            <a:endParaRPr sz="1750">
              <a:latin typeface="Arial"/>
              <a:cs typeface="Arial"/>
            </a:endParaRPr>
          </a:p>
        </p:txBody>
      </p:sp>
      <p:sp>
        <p:nvSpPr>
          <p:cNvPr id="8" name="object 8"/>
          <p:cNvSpPr txBox="1"/>
          <p:nvPr/>
        </p:nvSpPr>
        <p:spPr>
          <a:xfrm>
            <a:off x="4611311" y="5176596"/>
            <a:ext cx="360680" cy="293370"/>
          </a:xfrm>
          <a:prstGeom prst="rect">
            <a:avLst/>
          </a:prstGeom>
        </p:spPr>
        <p:txBody>
          <a:bodyPr vert="horz" wrap="square" lIns="0" tIns="13335" rIns="0" bIns="0" rtlCol="0">
            <a:spAutoFit/>
          </a:bodyPr>
          <a:lstStyle/>
          <a:p>
            <a:pPr marL="12700">
              <a:lnSpc>
                <a:spcPct val="100000"/>
              </a:lnSpc>
              <a:spcBef>
                <a:spcPts val="105"/>
              </a:spcBef>
            </a:pPr>
            <a:r>
              <a:rPr sz="1750" b="1" spc="5" dirty="0">
                <a:latin typeface="Arial"/>
                <a:cs typeface="Arial"/>
              </a:rPr>
              <a:t>OK</a:t>
            </a:r>
            <a:endParaRPr sz="1750">
              <a:latin typeface="Arial"/>
              <a:cs typeface="Arial"/>
            </a:endParaRPr>
          </a:p>
        </p:txBody>
      </p:sp>
      <p:sp>
        <p:nvSpPr>
          <p:cNvPr id="9" name="object 9"/>
          <p:cNvSpPr/>
          <p:nvPr/>
        </p:nvSpPr>
        <p:spPr>
          <a:xfrm>
            <a:off x="3213155" y="4465210"/>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sp>
        <p:nvSpPr>
          <p:cNvPr id="10" name="object 10"/>
          <p:cNvSpPr txBox="1"/>
          <p:nvPr/>
        </p:nvSpPr>
        <p:spPr>
          <a:xfrm>
            <a:off x="3286886" y="4466018"/>
            <a:ext cx="170815" cy="287020"/>
          </a:xfrm>
          <a:prstGeom prst="rect">
            <a:avLst/>
          </a:prstGeom>
        </p:spPr>
        <p:txBody>
          <a:bodyPr vert="horz" wrap="square" lIns="0" tIns="13970" rIns="0" bIns="0" rtlCol="0">
            <a:spAutoFit/>
          </a:bodyPr>
          <a:lstStyle/>
          <a:p>
            <a:pPr marL="12700">
              <a:lnSpc>
                <a:spcPct val="100000"/>
              </a:lnSpc>
              <a:spcBef>
                <a:spcPts val="110"/>
              </a:spcBef>
            </a:pPr>
            <a:r>
              <a:rPr sz="1700" b="1" spc="5" dirty="0">
                <a:latin typeface="Arial"/>
                <a:cs typeface="Arial"/>
              </a:rPr>
              <a:t>X</a:t>
            </a:r>
            <a:endParaRPr sz="1700">
              <a:latin typeface="Arial"/>
              <a:cs typeface="Arial"/>
            </a:endParaRPr>
          </a:p>
        </p:txBody>
      </p:sp>
      <p:sp>
        <p:nvSpPr>
          <p:cNvPr id="11" name="object 11"/>
          <p:cNvSpPr/>
          <p:nvPr/>
        </p:nvSpPr>
        <p:spPr>
          <a:xfrm>
            <a:off x="3213155" y="5612096"/>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sp>
        <p:nvSpPr>
          <p:cNvPr id="12" name="object 12"/>
          <p:cNvSpPr txBox="1"/>
          <p:nvPr/>
        </p:nvSpPr>
        <p:spPr>
          <a:xfrm>
            <a:off x="3286886" y="5612904"/>
            <a:ext cx="170815" cy="287020"/>
          </a:xfrm>
          <a:prstGeom prst="rect">
            <a:avLst/>
          </a:prstGeom>
        </p:spPr>
        <p:txBody>
          <a:bodyPr vert="horz" wrap="square" lIns="0" tIns="13970" rIns="0" bIns="0" rtlCol="0">
            <a:spAutoFit/>
          </a:bodyPr>
          <a:lstStyle/>
          <a:p>
            <a:pPr marL="12700">
              <a:lnSpc>
                <a:spcPct val="100000"/>
              </a:lnSpc>
              <a:spcBef>
                <a:spcPts val="110"/>
              </a:spcBef>
            </a:pPr>
            <a:r>
              <a:rPr sz="1700" b="1" spc="5" dirty="0">
                <a:latin typeface="Arial"/>
                <a:cs typeface="Arial"/>
              </a:rPr>
              <a:t>X</a:t>
            </a:r>
            <a:endParaRPr sz="1700">
              <a:latin typeface="Arial"/>
              <a:cs typeface="Arial"/>
            </a:endParaRPr>
          </a:p>
        </p:txBody>
      </p:sp>
      <p:grpSp>
        <p:nvGrpSpPr>
          <p:cNvPr id="13" name="object 13"/>
          <p:cNvGrpSpPr/>
          <p:nvPr/>
        </p:nvGrpSpPr>
        <p:grpSpPr>
          <a:xfrm>
            <a:off x="3205454" y="4758182"/>
            <a:ext cx="120014" cy="818515"/>
            <a:chOff x="3205454" y="4758182"/>
            <a:chExt cx="120014" cy="818515"/>
          </a:xfrm>
        </p:grpSpPr>
        <p:sp>
          <p:nvSpPr>
            <p:cNvPr id="14" name="object 14"/>
            <p:cNvSpPr/>
            <p:nvPr/>
          </p:nvSpPr>
          <p:spPr>
            <a:xfrm>
              <a:off x="3265283" y="4830127"/>
              <a:ext cx="0" cy="730250"/>
            </a:xfrm>
            <a:custGeom>
              <a:avLst/>
              <a:gdLst/>
              <a:ahLst/>
              <a:cxnLst/>
              <a:rect l="l" t="t" r="r" b="b"/>
              <a:pathLst>
                <a:path h="730250">
                  <a:moveTo>
                    <a:pt x="0" y="729818"/>
                  </a:moveTo>
                  <a:lnTo>
                    <a:pt x="0" y="0"/>
                  </a:lnTo>
                </a:path>
              </a:pathLst>
            </a:custGeom>
            <a:ln w="31887">
              <a:solidFill>
                <a:srgbClr val="000000"/>
              </a:solidFill>
            </a:ln>
          </p:spPr>
          <p:txBody>
            <a:bodyPr wrap="square" lIns="0" tIns="0" rIns="0" bIns="0" rtlCol="0"/>
            <a:lstStyle/>
            <a:p>
              <a:endParaRPr/>
            </a:p>
          </p:txBody>
        </p:sp>
        <p:sp>
          <p:nvSpPr>
            <p:cNvPr id="15" name="object 15"/>
            <p:cNvSpPr/>
            <p:nvPr/>
          </p:nvSpPr>
          <p:spPr>
            <a:xfrm>
              <a:off x="3205454" y="4758182"/>
              <a:ext cx="120014" cy="263525"/>
            </a:xfrm>
            <a:custGeom>
              <a:avLst/>
              <a:gdLst/>
              <a:ahLst/>
              <a:cxnLst/>
              <a:rect l="l" t="t" r="r" b="b"/>
              <a:pathLst>
                <a:path w="120014" h="263525">
                  <a:moveTo>
                    <a:pt x="0" y="263258"/>
                  </a:moveTo>
                  <a:lnTo>
                    <a:pt x="119659" y="263258"/>
                  </a:lnTo>
                  <a:lnTo>
                    <a:pt x="59829" y="0"/>
                  </a:lnTo>
                  <a:lnTo>
                    <a:pt x="0" y="263258"/>
                  </a:lnTo>
                  <a:close/>
                </a:path>
              </a:pathLst>
            </a:custGeom>
            <a:solidFill>
              <a:srgbClr val="FFFFFF"/>
            </a:solidFill>
          </p:spPr>
          <p:txBody>
            <a:bodyPr wrap="square" lIns="0" tIns="0" rIns="0" bIns="0" rtlCol="0"/>
            <a:lstStyle/>
            <a:p>
              <a:endParaRPr/>
            </a:p>
          </p:txBody>
        </p:sp>
        <p:sp>
          <p:nvSpPr>
            <p:cNvPr id="16" name="object 16"/>
            <p:cNvSpPr/>
            <p:nvPr/>
          </p:nvSpPr>
          <p:spPr>
            <a:xfrm>
              <a:off x="3225431" y="4830127"/>
              <a:ext cx="80010" cy="175895"/>
            </a:xfrm>
            <a:custGeom>
              <a:avLst/>
              <a:gdLst/>
              <a:ahLst/>
              <a:cxnLst/>
              <a:rect l="l" t="t" r="r" b="b"/>
              <a:pathLst>
                <a:path w="80010" h="175895">
                  <a:moveTo>
                    <a:pt x="0" y="175374"/>
                  </a:moveTo>
                  <a:lnTo>
                    <a:pt x="39852" y="0"/>
                  </a:lnTo>
                  <a:lnTo>
                    <a:pt x="79717" y="175374"/>
                  </a:lnTo>
                </a:path>
              </a:pathLst>
            </a:custGeom>
            <a:ln w="31887">
              <a:solidFill>
                <a:srgbClr val="000000"/>
              </a:solidFill>
            </a:ln>
          </p:spPr>
          <p:txBody>
            <a:bodyPr wrap="square" lIns="0" tIns="0" rIns="0" bIns="0" rtlCol="0"/>
            <a:lstStyle/>
            <a:p>
              <a:endParaRPr/>
            </a:p>
          </p:txBody>
        </p:sp>
      </p:grpSp>
      <p:sp>
        <p:nvSpPr>
          <p:cNvPr id="17" name="object 17"/>
          <p:cNvSpPr txBox="1"/>
          <p:nvPr/>
        </p:nvSpPr>
        <p:spPr>
          <a:xfrm>
            <a:off x="2838894" y="4029755"/>
            <a:ext cx="186690" cy="293370"/>
          </a:xfrm>
          <a:prstGeom prst="rect">
            <a:avLst/>
          </a:prstGeom>
        </p:spPr>
        <p:txBody>
          <a:bodyPr vert="horz" wrap="square" lIns="0" tIns="13335" rIns="0" bIns="0" rtlCol="0">
            <a:spAutoFit/>
          </a:bodyPr>
          <a:lstStyle/>
          <a:p>
            <a:pPr marL="12700">
              <a:lnSpc>
                <a:spcPct val="100000"/>
              </a:lnSpc>
              <a:spcBef>
                <a:spcPts val="105"/>
              </a:spcBef>
            </a:pPr>
            <a:r>
              <a:rPr lang="en-GB" sz="1750" b="1" spc="5" dirty="0">
                <a:latin typeface="Arial"/>
                <a:cs typeface="Arial"/>
              </a:rPr>
              <a:t>S</a:t>
            </a:r>
            <a:endParaRPr sz="1750" dirty="0">
              <a:latin typeface="Arial"/>
              <a:cs typeface="Arial"/>
            </a:endParaRPr>
          </a:p>
        </p:txBody>
      </p:sp>
      <p:sp>
        <p:nvSpPr>
          <p:cNvPr id="18" name="object 18"/>
          <p:cNvSpPr txBox="1"/>
          <p:nvPr/>
        </p:nvSpPr>
        <p:spPr>
          <a:xfrm>
            <a:off x="2700169" y="2861127"/>
            <a:ext cx="1124982" cy="282770"/>
          </a:xfrm>
          <a:prstGeom prst="rect">
            <a:avLst/>
          </a:prstGeom>
        </p:spPr>
        <p:txBody>
          <a:bodyPr vert="horz" wrap="square" lIns="0" tIns="13335" rIns="0" bIns="0" rtlCol="0">
            <a:spAutoFit/>
          </a:bodyPr>
          <a:lstStyle/>
          <a:p>
            <a:pPr marL="705485">
              <a:lnSpc>
                <a:spcPct val="100000"/>
              </a:lnSpc>
              <a:spcBef>
                <a:spcPts val="105"/>
              </a:spcBef>
            </a:pPr>
            <a:r>
              <a:rPr lang="en-GB" sz="1750" b="1" dirty="0">
                <a:latin typeface="Arial"/>
                <a:cs typeface="Arial"/>
              </a:rPr>
              <a:t>W</a:t>
            </a:r>
            <a:r>
              <a:rPr sz="1750" b="1" dirty="0">
                <a:latin typeface="Arial"/>
                <a:cs typeface="Arial"/>
              </a:rPr>
              <a:t>?</a:t>
            </a:r>
            <a:endParaRPr sz="1750" dirty="0">
              <a:latin typeface="Arial"/>
              <a:cs typeface="Arial"/>
            </a:endParaRPr>
          </a:p>
        </p:txBody>
      </p:sp>
      <p:sp>
        <p:nvSpPr>
          <p:cNvPr id="19" name="object 19"/>
          <p:cNvSpPr txBox="1"/>
          <p:nvPr/>
        </p:nvSpPr>
        <p:spPr>
          <a:xfrm>
            <a:off x="3890848" y="3996036"/>
            <a:ext cx="1147445" cy="316753"/>
          </a:xfrm>
          <a:prstGeom prst="rect">
            <a:avLst/>
          </a:prstGeom>
          <a:ln w="31888">
            <a:noFill/>
          </a:ln>
        </p:spPr>
        <p:txBody>
          <a:bodyPr vert="horz" wrap="square" lIns="0" tIns="46990" rIns="0" bIns="0" rtlCol="0">
            <a:spAutoFit/>
          </a:bodyPr>
          <a:lstStyle/>
          <a:p>
            <a:pPr marL="730250">
              <a:lnSpc>
                <a:spcPct val="100000"/>
              </a:lnSpc>
              <a:spcBef>
                <a:spcPts val="370"/>
              </a:spcBef>
            </a:pPr>
            <a:r>
              <a:rPr lang="en-GB" sz="1750" b="1" dirty="0">
                <a:latin typeface="Arial"/>
                <a:cs typeface="Arial"/>
              </a:rPr>
              <a:t>W</a:t>
            </a:r>
            <a:r>
              <a:rPr sz="1750" b="1" dirty="0">
                <a:latin typeface="Arial"/>
                <a:cs typeface="Arial"/>
              </a:rPr>
              <a:t>?</a:t>
            </a:r>
            <a:endParaRPr sz="1750" dirty="0">
              <a:latin typeface="Arial"/>
              <a:cs typeface="Arial"/>
            </a:endParaRPr>
          </a:p>
        </p:txBody>
      </p:sp>
      <p:grpSp>
        <p:nvGrpSpPr>
          <p:cNvPr id="20" name="object 20"/>
          <p:cNvGrpSpPr/>
          <p:nvPr/>
        </p:nvGrpSpPr>
        <p:grpSpPr>
          <a:xfrm>
            <a:off x="3309708" y="3153689"/>
            <a:ext cx="1371600" cy="2780030"/>
            <a:chOff x="3309708" y="3153689"/>
            <a:chExt cx="1371600" cy="2780030"/>
          </a:xfrm>
        </p:grpSpPr>
        <p:sp>
          <p:nvSpPr>
            <p:cNvPr id="21" name="object 21"/>
            <p:cNvSpPr/>
            <p:nvPr/>
          </p:nvSpPr>
          <p:spPr>
            <a:xfrm>
              <a:off x="3682327" y="3161944"/>
              <a:ext cx="938530" cy="938530"/>
            </a:xfrm>
            <a:custGeom>
              <a:avLst/>
              <a:gdLst/>
              <a:ahLst/>
              <a:cxnLst/>
              <a:rect l="l" t="t" r="r" b="b"/>
              <a:pathLst>
                <a:path w="938529" h="938529">
                  <a:moveTo>
                    <a:pt x="0" y="0"/>
                  </a:moveTo>
                  <a:lnTo>
                    <a:pt x="938352" y="938352"/>
                  </a:lnTo>
                </a:path>
              </a:pathLst>
            </a:custGeom>
            <a:ln w="15943">
              <a:solidFill>
                <a:srgbClr val="000000"/>
              </a:solidFill>
            </a:ln>
          </p:spPr>
          <p:txBody>
            <a:bodyPr wrap="square" lIns="0" tIns="0" rIns="0" bIns="0" rtlCol="0"/>
            <a:lstStyle/>
            <a:p>
              <a:endParaRPr/>
            </a:p>
          </p:txBody>
        </p:sp>
        <p:sp>
          <p:nvSpPr>
            <p:cNvPr id="22" name="object 22"/>
            <p:cNvSpPr/>
            <p:nvPr/>
          </p:nvSpPr>
          <p:spPr>
            <a:xfrm>
              <a:off x="3369538" y="4830114"/>
              <a:ext cx="0" cy="730250"/>
            </a:xfrm>
            <a:custGeom>
              <a:avLst/>
              <a:gdLst/>
              <a:ahLst/>
              <a:cxnLst/>
              <a:rect l="l" t="t" r="r" b="b"/>
              <a:pathLst>
                <a:path h="730250">
                  <a:moveTo>
                    <a:pt x="0" y="0"/>
                  </a:moveTo>
                  <a:lnTo>
                    <a:pt x="0" y="729830"/>
                  </a:lnTo>
                </a:path>
              </a:pathLst>
            </a:custGeom>
            <a:ln w="31887">
              <a:solidFill>
                <a:srgbClr val="000000"/>
              </a:solidFill>
            </a:ln>
          </p:spPr>
          <p:txBody>
            <a:bodyPr wrap="square" lIns="0" tIns="0" rIns="0" bIns="0" rtlCol="0"/>
            <a:lstStyle/>
            <a:p>
              <a:endParaRPr/>
            </a:p>
          </p:txBody>
        </p:sp>
        <p:sp>
          <p:nvSpPr>
            <p:cNvPr id="23" name="object 23"/>
            <p:cNvSpPr/>
            <p:nvPr/>
          </p:nvSpPr>
          <p:spPr>
            <a:xfrm>
              <a:off x="3309708" y="5368620"/>
              <a:ext cx="120014" cy="263525"/>
            </a:xfrm>
            <a:custGeom>
              <a:avLst/>
              <a:gdLst/>
              <a:ahLst/>
              <a:cxnLst/>
              <a:rect l="l" t="t" r="r" b="b"/>
              <a:pathLst>
                <a:path w="120014" h="263525">
                  <a:moveTo>
                    <a:pt x="0" y="0"/>
                  </a:moveTo>
                  <a:lnTo>
                    <a:pt x="59829" y="263271"/>
                  </a:lnTo>
                  <a:lnTo>
                    <a:pt x="119659" y="0"/>
                  </a:lnTo>
                  <a:lnTo>
                    <a:pt x="0" y="0"/>
                  </a:lnTo>
                  <a:close/>
                </a:path>
              </a:pathLst>
            </a:custGeom>
            <a:solidFill>
              <a:srgbClr val="FFFFFF"/>
            </a:solidFill>
          </p:spPr>
          <p:txBody>
            <a:bodyPr wrap="square" lIns="0" tIns="0" rIns="0" bIns="0" rtlCol="0"/>
            <a:lstStyle/>
            <a:p>
              <a:endParaRPr/>
            </a:p>
          </p:txBody>
        </p:sp>
        <p:sp>
          <p:nvSpPr>
            <p:cNvPr id="24" name="object 24"/>
            <p:cNvSpPr/>
            <p:nvPr/>
          </p:nvSpPr>
          <p:spPr>
            <a:xfrm>
              <a:off x="3329685" y="5384571"/>
              <a:ext cx="80010" cy="175895"/>
            </a:xfrm>
            <a:custGeom>
              <a:avLst/>
              <a:gdLst/>
              <a:ahLst/>
              <a:cxnLst/>
              <a:rect l="l" t="t" r="r" b="b"/>
              <a:pathLst>
                <a:path w="80010" h="175895">
                  <a:moveTo>
                    <a:pt x="79717" y="0"/>
                  </a:moveTo>
                  <a:lnTo>
                    <a:pt x="39852" y="175374"/>
                  </a:lnTo>
                  <a:lnTo>
                    <a:pt x="0" y="0"/>
                  </a:lnTo>
                </a:path>
              </a:pathLst>
            </a:custGeom>
            <a:ln w="31887">
              <a:solidFill>
                <a:srgbClr val="000000"/>
              </a:solidFill>
            </a:ln>
          </p:spPr>
          <p:txBody>
            <a:bodyPr wrap="square" lIns="0" tIns="0" rIns="0" bIns="0" rtlCol="0"/>
            <a:lstStyle/>
            <a:p>
              <a:endParaRPr/>
            </a:p>
          </p:txBody>
        </p:sp>
        <p:sp>
          <p:nvSpPr>
            <p:cNvPr id="25" name="object 25"/>
            <p:cNvSpPr/>
            <p:nvPr/>
          </p:nvSpPr>
          <p:spPr>
            <a:xfrm>
              <a:off x="4360029" y="5612096"/>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grpSp>
      <p:sp>
        <p:nvSpPr>
          <p:cNvPr id="26" name="object 26"/>
          <p:cNvSpPr txBox="1"/>
          <p:nvPr/>
        </p:nvSpPr>
        <p:spPr>
          <a:xfrm>
            <a:off x="4433760" y="5612904"/>
            <a:ext cx="170815" cy="287020"/>
          </a:xfrm>
          <a:prstGeom prst="rect">
            <a:avLst/>
          </a:prstGeom>
        </p:spPr>
        <p:txBody>
          <a:bodyPr vert="horz" wrap="square" lIns="0" tIns="13970" rIns="0" bIns="0" rtlCol="0">
            <a:spAutoFit/>
          </a:bodyPr>
          <a:lstStyle/>
          <a:p>
            <a:pPr marL="12700">
              <a:lnSpc>
                <a:spcPct val="100000"/>
              </a:lnSpc>
              <a:spcBef>
                <a:spcPts val="110"/>
              </a:spcBef>
            </a:pPr>
            <a:r>
              <a:rPr sz="1700" b="1" spc="5" dirty="0">
                <a:latin typeface="Arial"/>
                <a:cs typeface="Arial"/>
              </a:rPr>
              <a:t>X</a:t>
            </a:r>
            <a:endParaRPr sz="1700">
              <a:latin typeface="Arial"/>
              <a:cs typeface="Arial"/>
            </a:endParaRPr>
          </a:p>
        </p:txBody>
      </p:sp>
      <p:grpSp>
        <p:nvGrpSpPr>
          <p:cNvPr id="27" name="object 27"/>
          <p:cNvGrpSpPr/>
          <p:nvPr/>
        </p:nvGrpSpPr>
        <p:grpSpPr>
          <a:xfrm>
            <a:off x="3578072" y="5708650"/>
            <a:ext cx="802005" cy="120014"/>
            <a:chOff x="3578072" y="5708650"/>
            <a:chExt cx="802005" cy="120014"/>
          </a:xfrm>
        </p:grpSpPr>
        <p:sp>
          <p:nvSpPr>
            <p:cNvPr id="28" name="object 28"/>
            <p:cNvSpPr/>
            <p:nvPr/>
          </p:nvSpPr>
          <p:spPr>
            <a:xfrm>
              <a:off x="3578072" y="5768479"/>
              <a:ext cx="730250" cy="0"/>
            </a:xfrm>
            <a:custGeom>
              <a:avLst/>
              <a:gdLst/>
              <a:ahLst/>
              <a:cxnLst/>
              <a:rect l="l" t="t" r="r" b="b"/>
              <a:pathLst>
                <a:path w="730250">
                  <a:moveTo>
                    <a:pt x="0" y="0"/>
                  </a:moveTo>
                  <a:lnTo>
                    <a:pt x="729830" y="0"/>
                  </a:lnTo>
                </a:path>
              </a:pathLst>
            </a:custGeom>
            <a:ln w="31887">
              <a:solidFill>
                <a:srgbClr val="000000"/>
              </a:solidFill>
            </a:ln>
          </p:spPr>
          <p:txBody>
            <a:bodyPr wrap="square" lIns="0" tIns="0" rIns="0" bIns="0" rtlCol="0"/>
            <a:lstStyle/>
            <a:p>
              <a:endParaRPr/>
            </a:p>
          </p:txBody>
        </p:sp>
        <p:sp>
          <p:nvSpPr>
            <p:cNvPr id="29" name="object 29"/>
            <p:cNvSpPr/>
            <p:nvPr/>
          </p:nvSpPr>
          <p:spPr>
            <a:xfrm>
              <a:off x="4116577" y="5708650"/>
              <a:ext cx="263525" cy="120014"/>
            </a:xfrm>
            <a:custGeom>
              <a:avLst/>
              <a:gdLst/>
              <a:ahLst/>
              <a:cxnLst/>
              <a:rect l="l" t="t" r="r" b="b"/>
              <a:pathLst>
                <a:path w="263525" h="120014">
                  <a:moveTo>
                    <a:pt x="0" y="0"/>
                  </a:moveTo>
                  <a:lnTo>
                    <a:pt x="0" y="119659"/>
                  </a:lnTo>
                  <a:lnTo>
                    <a:pt x="263258" y="59829"/>
                  </a:lnTo>
                  <a:lnTo>
                    <a:pt x="0" y="0"/>
                  </a:lnTo>
                  <a:close/>
                </a:path>
              </a:pathLst>
            </a:custGeom>
            <a:solidFill>
              <a:srgbClr val="FFFFFF"/>
            </a:solidFill>
          </p:spPr>
          <p:txBody>
            <a:bodyPr wrap="square" lIns="0" tIns="0" rIns="0" bIns="0" rtlCol="0"/>
            <a:lstStyle/>
            <a:p>
              <a:endParaRPr/>
            </a:p>
          </p:txBody>
        </p:sp>
        <p:sp>
          <p:nvSpPr>
            <p:cNvPr id="30" name="object 30"/>
            <p:cNvSpPr/>
            <p:nvPr/>
          </p:nvSpPr>
          <p:spPr>
            <a:xfrm>
              <a:off x="4132516" y="5728627"/>
              <a:ext cx="175895" cy="80010"/>
            </a:xfrm>
            <a:custGeom>
              <a:avLst/>
              <a:gdLst/>
              <a:ahLst/>
              <a:cxnLst/>
              <a:rect l="l" t="t" r="r" b="b"/>
              <a:pathLst>
                <a:path w="175895" h="80010">
                  <a:moveTo>
                    <a:pt x="0" y="0"/>
                  </a:moveTo>
                  <a:lnTo>
                    <a:pt x="175387" y="39852"/>
                  </a:lnTo>
                  <a:lnTo>
                    <a:pt x="0" y="79717"/>
                  </a:lnTo>
                </a:path>
              </a:pathLst>
            </a:custGeom>
            <a:ln w="31887">
              <a:solidFill>
                <a:srgbClr val="000000"/>
              </a:solidFill>
            </a:ln>
          </p:spPr>
          <p:txBody>
            <a:bodyPr wrap="square" lIns="0" tIns="0" rIns="0" bIns="0" rtlCol="0"/>
            <a:lstStyle/>
            <a:p>
              <a:endParaRPr/>
            </a:p>
          </p:txBody>
        </p:sp>
      </p:grpSp>
      <p:sp>
        <p:nvSpPr>
          <p:cNvPr id="31" name="object 31"/>
          <p:cNvSpPr txBox="1"/>
          <p:nvPr/>
        </p:nvSpPr>
        <p:spPr>
          <a:xfrm>
            <a:off x="3986822" y="5161732"/>
            <a:ext cx="174625" cy="293370"/>
          </a:xfrm>
          <a:prstGeom prst="rect">
            <a:avLst/>
          </a:prstGeom>
        </p:spPr>
        <p:txBody>
          <a:bodyPr vert="horz" wrap="square" lIns="0" tIns="13335" rIns="0" bIns="0" rtlCol="0">
            <a:spAutoFit/>
          </a:bodyPr>
          <a:lstStyle/>
          <a:p>
            <a:pPr marL="12700">
              <a:lnSpc>
                <a:spcPct val="100000"/>
              </a:lnSpc>
              <a:spcBef>
                <a:spcPts val="105"/>
              </a:spcBef>
            </a:pPr>
            <a:r>
              <a:rPr lang="en-GB" sz="1750" b="1" spc="5" dirty="0">
                <a:latin typeface="Arial"/>
                <a:cs typeface="Arial"/>
              </a:rPr>
              <a:t>B</a:t>
            </a:r>
            <a:endParaRPr sz="1750" dirty="0">
              <a:latin typeface="Arial"/>
              <a:cs typeface="Arial"/>
            </a:endParaRPr>
          </a:p>
        </p:txBody>
      </p:sp>
      <p:sp>
        <p:nvSpPr>
          <p:cNvPr id="32" name="object 32"/>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33" name="object 33"/>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16</a:t>
            </a:fld>
            <a:endParaRPr spc="45" dirty="0"/>
          </a:p>
        </p:txBody>
      </p:sp>
      <p:sp>
        <p:nvSpPr>
          <p:cNvPr id="35" name="object 32">
            <a:extLst>
              <a:ext uri="{FF2B5EF4-FFF2-40B4-BE49-F238E27FC236}">
                <a16:creationId xmlns:a16="http://schemas.microsoft.com/office/drawing/2014/main" id="{D08C0B09-A3D2-9966-1429-EE6048E478B3}"/>
              </a:ext>
            </a:extLst>
          </p:cNvPr>
          <p:cNvSpPr txBox="1"/>
          <p:nvPr/>
        </p:nvSpPr>
        <p:spPr>
          <a:xfrm>
            <a:off x="3011030" y="3003257"/>
            <a:ext cx="645160" cy="829310"/>
          </a:xfrm>
          <a:prstGeom prst="rect">
            <a:avLst/>
          </a:prstGeom>
        </p:spPr>
        <p:txBody>
          <a:bodyPr vert="horz" wrap="square" lIns="0" tIns="15240" rIns="0" bIns="0" rtlCol="0">
            <a:spAutoFit/>
          </a:bodyPr>
          <a:lstStyle/>
          <a:p>
            <a:pPr>
              <a:lnSpc>
                <a:spcPct val="100000"/>
              </a:lnSpc>
              <a:spcBef>
                <a:spcPts val="120"/>
              </a:spcBef>
            </a:pPr>
            <a:r>
              <a:rPr sz="5250" b="1" spc="20" dirty="0">
                <a:latin typeface="Arial"/>
                <a:cs typeface="Arial"/>
              </a:rPr>
              <a:t>W</a:t>
            </a:r>
            <a:endParaRPr sz="5250" dirty="0">
              <a:latin typeface="Arial"/>
              <a:cs typeface="Arial"/>
            </a:endParaRPr>
          </a:p>
        </p:txBody>
      </p:sp>
      <p:sp>
        <p:nvSpPr>
          <p:cNvPr id="36" name="object 32">
            <a:extLst>
              <a:ext uri="{FF2B5EF4-FFF2-40B4-BE49-F238E27FC236}">
                <a16:creationId xmlns:a16="http://schemas.microsoft.com/office/drawing/2014/main" id="{F6A53E60-11E9-0846-D414-161CA44C9FE0}"/>
              </a:ext>
            </a:extLst>
          </p:cNvPr>
          <p:cNvSpPr txBox="1"/>
          <p:nvPr/>
        </p:nvSpPr>
        <p:spPr>
          <a:xfrm>
            <a:off x="4057079" y="4284145"/>
            <a:ext cx="645160" cy="829310"/>
          </a:xfrm>
          <a:prstGeom prst="rect">
            <a:avLst/>
          </a:prstGeom>
        </p:spPr>
        <p:txBody>
          <a:bodyPr vert="horz" wrap="square" lIns="0" tIns="15240" rIns="0" bIns="0" rtlCol="0">
            <a:spAutoFit/>
          </a:bodyPr>
          <a:lstStyle/>
          <a:p>
            <a:pPr>
              <a:lnSpc>
                <a:spcPct val="100000"/>
              </a:lnSpc>
              <a:spcBef>
                <a:spcPts val="120"/>
              </a:spcBef>
            </a:pPr>
            <a:r>
              <a:rPr sz="5250" b="1" spc="20" dirty="0">
                <a:latin typeface="Arial"/>
                <a:cs typeface="Arial"/>
              </a:rPr>
              <a:t>W</a:t>
            </a:r>
            <a:endParaRPr sz="525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2540" algn="ctr">
              <a:lnSpc>
                <a:spcPts val="2635"/>
              </a:lnSpc>
            </a:pPr>
            <a:r>
              <a:rPr spc="200" dirty="0"/>
              <a:t>Exploring</a:t>
            </a:r>
            <a:r>
              <a:rPr spc="390" dirty="0"/>
              <a:t> </a:t>
            </a:r>
            <a:r>
              <a:rPr spc="170" dirty="0"/>
              <a:t>a</a:t>
            </a:r>
            <a:r>
              <a:rPr spc="390" dirty="0"/>
              <a:t> </a:t>
            </a:r>
            <a:r>
              <a:rPr spc="175" dirty="0"/>
              <a:t>wumpus</a:t>
            </a:r>
            <a:r>
              <a:rPr spc="375" dirty="0"/>
              <a:t> </a:t>
            </a:r>
            <a:r>
              <a:rPr spc="114" dirty="0"/>
              <a:t>world</a:t>
            </a:r>
          </a:p>
        </p:txBody>
      </p:sp>
      <p:grpSp>
        <p:nvGrpSpPr>
          <p:cNvPr id="3" name="object 3"/>
          <p:cNvGrpSpPr/>
          <p:nvPr/>
        </p:nvGrpSpPr>
        <p:grpSpPr>
          <a:xfrm>
            <a:off x="2719844" y="1678165"/>
            <a:ext cx="4636135" cy="4636135"/>
            <a:chOff x="2719844" y="1678165"/>
            <a:chExt cx="4636135" cy="4636135"/>
          </a:xfrm>
        </p:grpSpPr>
        <p:sp>
          <p:nvSpPr>
            <p:cNvPr id="4" name="object 4"/>
            <p:cNvSpPr/>
            <p:nvPr/>
          </p:nvSpPr>
          <p:spPr>
            <a:xfrm>
              <a:off x="2743975" y="1702296"/>
              <a:ext cx="4587875" cy="4587875"/>
            </a:xfrm>
            <a:custGeom>
              <a:avLst/>
              <a:gdLst/>
              <a:ahLst/>
              <a:cxnLst/>
              <a:rect l="l" t="t" r="r" b="b"/>
              <a:pathLst>
                <a:path w="4587875" h="4587875">
                  <a:moveTo>
                    <a:pt x="1146872" y="3440606"/>
                  </a:moveTo>
                  <a:lnTo>
                    <a:pt x="1146872" y="2293734"/>
                  </a:lnTo>
                  <a:lnTo>
                    <a:pt x="0" y="2293734"/>
                  </a:lnTo>
                  <a:lnTo>
                    <a:pt x="0" y="3440606"/>
                  </a:lnTo>
                  <a:lnTo>
                    <a:pt x="1146872" y="3440606"/>
                  </a:lnTo>
                  <a:close/>
                </a:path>
                <a:path w="4587875" h="4587875">
                  <a:moveTo>
                    <a:pt x="1146872" y="4587480"/>
                  </a:moveTo>
                  <a:lnTo>
                    <a:pt x="1146872" y="3440607"/>
                  </a:lnTo>
                  <a:lnTo>
                    <a:pt x="0" y="3440607"/>
                  </a:lnTo>
                  <a:lnTo>
                    <a:pt x="0" y="4587480"/>
                  </a:lnTo>
                  <a:lnTo>
                    <a:pt x="1146872" y="4587480"/>
                  </a:lnTo>
                  <a:close/>
                </a:path>
                <a:path w="4587875" h="4587875">
                  <a:moveTo>
                    <a:pt x="4587492" y="3440606"/>
                  </a:moveTo>
                  <a:lnTo>
                    <a:pt x="4587492" y="2293734"/>
                  </a:lnTo>
                  <a:lnTo>
                    <a:pt x="3440620" y="2293734"/>
                  </a:lnTo>
                  <a:lnTo>
                    <a:pt x="3440620" y="3440606"/>
                  </a:lnTo>
                  <a:lnTo>
                    <a:pt x="4587492" y="3440606"/>
                  </a:lnTo>
                  <a:close/>
                </a:path>
                <a:path w="4587875" h="4587875">
                  <a:moveTo>
                    <a:pt x="3440619" y="3440606"/>
                  </a:moveTo>
                  <a:lnTo>
                    <a:pt x="3440619" y="2293734"/>
                  </a:lnTo>
                  <a:lnTo>
                    <a:pt x="2293747" y="2293734"/>
                  </a:lnTo>
                  <a:lnTo>
                    <a:pt x="2293747" y="3440606"/>
                  </a:lnTo>
                  <a:lnTo>
                    <a:pt x="3440619" y="3440606"/>
                  </a:lnTo>
                  <a:close/>
                </a:path>
                <a:path w="4587875" h="4587875">
                  <a:moveTo>
                    <a:pt x="4587492" y="4587480"/>
                  </a:moveTo>
                  <a:lnTo>
                    <a:pt x="4587492" y="3440607"/>
                  </a:lnTo>
                  <a:lnTo>
                    <a:pt x="3440620" y="3440607"/>
                  </a:lnTo>
                  <a:lnTo>
                    <a:pt x="3440620" y="4587480"/>
                  </a:lnTo>
                  <a:lnTo>
                    <a:pt x="4587492" y="4587480"/>
                  </a:lnTo>
                  <a:close/>
                </a:path>
                <a:path w="4587875" h="4587875">
                  <a:moveTo>
                    <a:pt x="3440619" y="4587480"/>
                  </a:moveTo>
                  <a:lnTo>
                    <a:pt x="3440619" y="3440607"/>
                  </a:lnTo>
                  <a:lnTo>
                    <a:pt x="2293747" y="3440607"/>
                  </a:lnTo>
                  <a:lnTo>
                    <a:pt x="2293747" y="4587480"/>
                  </a:lnTo>
                  <a:lnTo>
                    <a:pt x="3440619" y="4587480"/>
                  </a:lnTo>
                  <a:close/>
                </a:path>
                <a:path w="4587875" h="4587875">
                  <a:moveTo>
                    <a:pt x="2293745" y="4587480"/>
                  </a:moveTo>
                  <a:lnTo>
                    <a:pt x="2293745" y="3440607"/>
                  </a:lnTo>
                  <a:lnTo>
                    <a:pt x="1146873" y="3440607"/>
                  </a:lnTo>
                  <a:lnTo>
                    <a:pt x="1146873" y="4587480"/>
                  </a:lnTo>
                  <a:lnTo>
                    <a:pt x="2293745" y="4587480"/>
                  </a:lnTo>
                  <a:close/>
                </a:path>
                <a:path w="4587875" h="4587875">
                  <a:moveTo>
                    <a:pt x="1146872" y="1146872"/>
                  </a:moveTo>
                  <a:lnTo>
                    <a:pt x="1146872" y="0"/>
                  </a:lnTo>
                  <a:lnTo>
                    <a:pt x="0" y="0"/>
                  </a:lnTo>
                  <a:lnTo>
                    <a:pt x="0" y="1146872"/>
                  </a:lnTo>
                  <a:lnTo>
                    <a:pt x="1146872" y="1146872"/>
                  </a:lnTo>
                  <a:close/>
                </a:path>
                <a:path w="4587875" h="4587875">
                  <a:moveTo>
                    <a:pt x="4587492" y="1146872"/>
                  </a:moveTo>
                  <a:lnTo>
                    <a:pt x="4587492" y="0"/>
                  </a:lnTo>
                  <a:lnTo>
                    <a:pt x="3440620" y="0"/>
                  </a:lnTo>
                  <a:lnTo>
                    <a:pt x="3440620" y="1146872"/>
                  </a:lnTo>
                  <a:lnTo>
                    <a:pt x="4587492" y="1146872"/>
                  </a:lnTo>
                  <a:close/>
                </a:path>
                <a:path w="4587875" h="4587875">
                  <a:moveTo>
                    <a:pt x="3440619" y="1146872"/>
                  </a:moveTo>
                  <a:lnTo>
                    <a:pt x="3440619" y="0"/>
                  </a:lnTo>
                  <a:lnTo>
                    <a:pt x="2293747" y="0"/>
                  </a:lnTo>
                  <a:lnTo>
                    <a:pt x="2293747" y="1146872"/>
                  </a:lnTo>
                  <a:lnTo>
                    <a:pt x="3440619" y="1146872"/>
                  </a:lnTo>
                  <a:close/>
                </a:path>
                <a:path w="4587875" h="4587875">
                  <a:moveTo>
                    <a:pt x="2293745" y="1146872"/>
                  </a:moveTo>
                  <a:lnTo>
                    <a:pt x="2293745" y="0"/>
                  </a:lnTo>
                  <a:lnTo>
                    <a:pt x="1146873" y="0"/>
                  </a:lnTo>
                  <a:lnTo>
                    <a:pt x="1146873" y="1146872"/>
                  </a:lnTo>
                  <a:lnTo>
                    <a:pt x="2293745" y="1146872"/>
                  </a:lnTo>
                  <a:close/>
                </a:path>
                <a:path w="4587875" h="4587875">
                  <a:moveTo>
                    <a:pt x="1146872" y="2293745"/>
                  </a:moveTo>
                  <a:lnTo>
                    <a:pt x="1146872" y="1146873"/>
                  </a:lnTo>
                  <a:lnTo>
                    <a:pt x="0" y="1146873"/>
                  </a:lnTo>
                  <a:lnTo>
                    <a:pt x="0" y="2293745"/>
                  </a:lnTo>
                  <a:lnTo>
                    <a:pt x="1146872" y="2293745"/>
                  </a:lnTo>
                  <a:close/>
                </a:path>
                <a:path w="4587875" h="4587875">
                  <a:moveTo>
                    <a:pt x="4587492" y="2293745"/>
                  </a:moveTo>
                  <a:lnTo>
                    <a:pt x="4587492" y="1146873"/>
                  </a:lnTo>
                  <a:lnTo>
                    <a:pt x="3440620" y="1146873"/>
                  </a:lnTo>
                  <a:lnTo>
                    <a:pt x="3440620" y="2293745"/>
                  </a:lnTo>
                  <a:lnTo>
                    <a:pt x="4587492" y="2293745"/>
                  </a:lnTo>
                  <a:close/>
                </a:path>
                <a:path w="4587875" h="4587875">
                  <a:moveTo>
                    <a:pt x="3440619" y="2293745"/>
                  </a:moveTo>
                  <a:lnTo>
                    <a:pt x="3440619" y="1146873"/>
                  </a:lnTo>
                  <a:lnTo>
                    <a:pt x="2293747" y="1146873"/>
                  </a:lnTo>
                  <a:lnTo>
                    <a:pt x="2293747" y="2293745"/>
                  </a:lnTo>
                  <a:lnTo>
                    <a:pt x="3440619" y="2293745"/>
                  </a:lnTo>
                  <a:close/>
                </a:path>
                <a:path w="4587875" h="4587875">
                  <a:moveTo>
                    <a:pt x="2293745" y="2293745"/>
                  </a:moveTo>
                  <a:lnTo>
                    <a:pt x="2293745" y="1146873"/>
                  </a:lnTo>
                  <a:lnTo>
                    <a:pt x="1146873" y="1146873"/>
                  </a:lnTo>
                  <a:lnTo>
                    <a:pt x="1146873" y="2293745"/>
                  </a:lnTo>
                  <a:lnTo>
                    <a:pt x="2293745" y="2293745"/>
                  </a:lnTo>
                  <a:close/>
                </a:path>
              </a:pathLst>
            </a:custGeom>
            <a:ln w="31887">
              <a:solidFill>
                <a:srgbClr val="000000"/>
              </a:solidFill>
            </a:ln>
          </p:spPr>
          <p:txBody>
            <a:bodyPr wrap="square" lIns="0" tIns="0" rIns="0" bIns="0" rtlCol="0"/>
            <a:lstStyle/>
            <a:p>
              <a:endParaRPr/>
            </a:p>
          </p:txBody>
        </p:sp>
        <p:sp>
          <p:nvSpPr>
            <p:cNvPr id="5" name="object 5"/>
            <p:cNvSpPr/>
            <p:nvPr/>
          </p:nvSpPr>
          <p:spPr>
            <a:xfrm>
              <a:off x="2743974" y="1702295"/>
              <a:ext cx="4587875" cy="4587875"/>
            </a:xfrm>
            <a:custGeom>
              <a:avLst/>
              <a:gdLst/>
              <a:ahLst/>
              <a:cxnLst/>
              <a:rect l="l" t="t" r="r" b="b"/>
              <a:pathLst>
                <a:path w="4587875" h="4587875">
                  <a:moveTo>
                    <a:pt x="4587481" y="4587481"/>
                  </a:moveTo>
                  <a:lnTo>
                    <a:pt x="4587481" y="0"/>
                  </a:lnTo>
                  <a:lnTo>
                    <a:pt x="0" y="0"/>
                  </a:lnTo>
                  <a:lnTo>
                    <a:pt x="0" y="4587481"/>
                  </a:lnTo>
                  <a:lnTo>
                    <a:pt x="4587481" y="4587481"/>
                  </a:lnTo>
                  <a:close/>
                </a:path>
              </a:pathLst>
            </a:custGeom>
            <a:ln w="47829">
              <a:solidFill>
                <a:srgbClr val="000000"/>
              </a:solidFill>
            </a:ln>
          </p:spPr>
          <p:txBody>
            <a:bodyPr wrap="square" lIns="0" tIns="0" rIns="0" bIns="0" rtlCol="0"/>
            <a:lstStyle/>
            <a:p>
              <a:endParaRPr/>
            </a:p>
          </p:txBody>
        </p:sp>
      </p:grpSp>
      <p:sp>
        <p:nvSpPr>
          <p:cNvPr id="6" name="object 6"/>
          <p:cNvSpPr txBox="1"/>
          <p:nvPr/>
        </p:nvSpPr>
        <p:spPr>
          <a:xfrm>
            <a:off x="3464471" y="4029755"/>
            <a:ext cx="360680" cy="293370"/>
          </a:xfrm>
          <a:prstGeom prst="rect">
            <a:avLst/>
          </a:prstGeom>
        </p:spPr>
        <p:txBody>
          <a:bodyPr vert="horz" wrap="square" lIns="0" tIns="13335" rIns="0" bIns="0" rtlCol="0">
            <a:spAutoFit/>
          </a:bodyPr>
          <a:lstStyle/>
          <a:p>
            <a:pPr marL="12700">
              <a:lnSpc>
                <a:spcPct val="100000"/>
              </a:lnSpc>
              <a:spcBef>
                <a:spcPts val="105"/>
              </a:spcBef>
            </a:pPr>
            <a:r>
              <a:rPr sz="1750" b="1" spc="5" dirty="0">
                <a:latin typeface="Arial"/>
                <a:cs typeface="Arial"/>
              </a:rPr>
              <a:t>OK</a:t>
            </a:r>
            <a:endParaRPr sz="1750">
              <a:latin typeface="Arial"/>
              <a:cs typeface="Arial"/>
            </a:endParaRPr>
          </a:p>
        </p:txBody>
      </p:sp>
      <p:sp>
        <p:nvSpPr>
          <p:cNvPr id="7" name="object 7"/>
          <p:cNvSpPr/>
          <p:nvPr/>
        </p:nvSpPr>
        <p:spPr>
          <a:xfrm>
            <a:off x="3213155" y="4465210"/>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sp>
        <p:nvSpPr>
          <p:cNvPr id="8" name="object 8"/>
          <p:cNvSpPr txBox="1"/>
          <p:nvPr/>
        </p:nvSpPr>
        <p:spPr>
          <a:xfrm>
            <a:off x="3286886" y="4466018"/>
            <a:ext cx="170815" cy="287020"/>
          </a:xfrm>
          <a:prstGeom prst="rect">
            <a:avLst/>
          </a:prstGeom>
        </p:spPr>
        <p:txBody>
          <a:bodyPr vert="horz" wrap="square" lIns="0" tIns="13970" rIns="0" bIns="0" rtlCol="0">
            <a:spAutoFit/>
          </a:bodyPr>
          <a:lstStyle/>
          <a:p>
            <a:pPr marL="12700">
              <a:lnSpc>
                <a:spcPct val="100000"/>
              </a:lnSpc>
              <a:spcBef>
                <a:spcPts val="110"/>
              </a:spcBef>
            </a:pPr>
            <a:r>
              <a:rPr sz="1700" b="1" spc="5" dirty="0">
                <a:latin typeface="Arial"/>
                <a:cs typeface="Arial"/>
              </a:rPr>
              <a:t>X</a:t>
            </a:r>
            <a:endParaRPr sz="1700">
              <a:latin typeface="Arial"/>
              <a:cs typeface="Arial"/>
            </a:endParaRPr>
          </a:p>
        </p:txBody>
      </p:sp>
      <p:sp>
        <p:nvSpPr>
          <p:cNvPr id="9" name="object 9"/>
          <p:cNvSpPr/>
          <p:nvPr/>
        </p:nvSpPr>
        <p:spPr>
          <a:xfrm>
            <a:off x="3213155" y="5612096"/>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sp>
        <p:nvSpPr>
          <p:cNvPr id="10" name="object 10"/>
          <p:cNvSpPr txBox="1"/>
          <p:nvPr/>
        </p:nvSpPr>
        <p:spPr>
          <a:xfrm>
            <a:off x="3286886" y="5176596"/>
            <a:ext cx="537845" cy="723265"/>
          </a:xfrm>
          <a:prstGeom prst="rect">
            <a:avLst/>
          </a:prstGeom>
        </p:spPr>
        <p:txBody>
          <a:bodyPr vert="horz" wrap="square" lIns="0" tIns="13335" rIns="0" bIns="0" rtlCol="0">
            <a:spAutoFit/>
          </a:bodyPr>
          <a:lstStyle/>
          <a:p>
            <a:pPr marL="189865">
              <a:lnSpc>
                <a:spcPct val="100000"/>
              </a:lnSpc>
              <a:spcBef>
                <a:spcPts val="105"/>
              </a:spcBef>
            </a:pPr>
            <a:r>
              <a:rPr sz="1750" b="1" spc="5" dirty="0">
                <a:latin typeface="Arial"/>
                <a:cs typeface="Arial"/>
              </a:rPr>
              <a:t>OK</a:t>
            </a:r>
            <a:endParaRPr sz="1750">
              <a:latin typeface="Arial"/>
              <a:cs typeface="Arial"/>
            </a:endParaRPr>
          </a:p>
          <a:p>
            <a:pPr marL="12700">
              <a:lnSpc>
                <a:spcPct val="100000"/>
              </a:lnSpc>
              <a:spcBef>
                <a:spcPts val="1345"/>
              </a:spcBef>
            </a:pPr>
            <a:r>
              <a:rPr sz="1700" b="1" spc="5" dirty="0">
                <a:latin typeface="Arial"/>
                <a:cs typeface="Arial"/>
              </a:rPr>
              <a:t>X</a:t>
            </a:r>
            <a:endParaRPr sz="1700">
              <a:latin typeface="Arial"/>
              <a:cs typeface="Arial"/>
            </a:endParaRPr>
          </a:p>
        </p:txBody>
      </p:sp>
      <p:grpSp>
        <p:nvGrpSpPr>
          <p:cNvPr id="11" name="object 11"/>
          <p:cNvGrpSpPr/>
          <p:nvPr/>
        </p:nvGrpSpPr>
        <p:grpSpPr>
          <a:xfrm>
            <a:off x="3205454" y="4758182"/>
            <a:ext cx="120014" cy="818515"/>
            <a:chOff x="3205454" y="4758182"/>
            <a:chExt cx="120014" cy="818515"/>
          </a:xfrm>
        </p:grpSpPr>
        <p:sp>
          <p:nvSpPr>
            <p:cNvPr id="12" name="object 12"/>
            <p:cNvSpPr/>
            <p:nvPr/>
          </p:nvSpPr>
          <p:spPr>
            <a:xfrm>
              <a:off x="3265283" y="4830127"/>
              <a:ext cx="0" cy="730250"/>
            </a:xfrm>
            <a:custGeom>
              <a:avLst/>
              <a:gdLst/>
              <a:ahLst/>
              <a:cxnLst/>
              <a:rect l="l" t="t" r="r" b="b"/>
              <a:pathLst>
                <a:path h="730250">
                  <a:moveTo>
                    <a:pt x="0" y="729818"/>
                  </a:moveTo>
                  <a:lnTo>
                    <a:pt x="0" y="0"/>
                  </a:lnTo>
                </a:path>
              </a:pathLst>
            </a:custGeom>
            <a:ln w="31887">
              <a:solidFill>
                <a:srgbClr val="000000"/>
              </a:solidFill>
            </a:ln>
          </p:spPr>
          <p:txBody>
            <a:bodyPr wrap="square" lIns="0" tIns="0" rIns="0" bIns="0" rtlCol="0"/>
            <a:lstStyle/>
            <a:p>
              <a:endParaRPr/>
            </a:p>
          </p:txBody>
        </p:sp>
        <p:sp>
          <p:nvSpPr>
            <p:cNvPr id="13" name="object 13"/>
            <p:cNvSpPr/>
            <p:nvPr/>
          </p:nvSpPr>
          <p:spPr>
            <a:xfrm>
              <a:off x="3205454" y="4758182"/>
              <a:ext cx="120014" cy="263525"/>
            </a:xfrm>
            <a:custGeom>
              <a:avLst/>
              <a:gdLst/>
              <a:ahLst/>
              <a:cxnLst/>
              <a:rect l="l" t="t" r="r" b="b"/>
              <a:pathLst>
                <a:path w="120014" h="263525">
                  <a:moveTo>
                    <a:pt x="0" y="263258"/>
                  </a:moveTo>
                  <a:lnTo>
                    <a:pt x="119659" y="263258"/>
                  </a:lnTo>
                  <a:lnTo>
                    <a:pt x="59829" y="0"/>
                  </a:lnTo>
                  <a:lnTo>
                    <a:pt x="0" y="263258"/>
                  </a:lnTo>
                  <a:close/>
                </a:path>
              </a:pathLst>
            </a:custGeom>
            <a:solidFill>
              <a:srgbClr val="FFFFFF"/>
            </a:solidFill>
          </p:spPr>
          <p:txBody>
            <a:bodyPr wrap="square" lIns="0" tIns="0" rIns="0" bIns="0" rtlCol="0"/>
            <a:lstStyle/>
            <a:p>
              <a:endParaRPr/>
            </a:p>
          </p:txBody>
        </p:sp>
        <p:sp>
          <p:nvSpPr>
            <p:cNvPr id="14" name="object 14"/>
            <p:cNvSpPr/>
            <p:nvPr/>
          </p:nvSpPr>
          <p:spPr>
            <a:xfrm>
              <a:off x="3225431" y="4830127"/>
              <a:ext cx="80010" cy="175895"/>
            </a:xfrm>
            <a:custGeom>
              <a:avLst/>
              <a:gdLst/>
              <a:ahLst/>
              <a:cxnLst/>
              <a:rect l="l" t="t" r="r" b="b"/>
              <a:pathLst>
                <a:path w="80010" h="175895">
                  <a:moveTo>
                    <a:pt x="0" y="175374"/>
                  </a:moveTo>
                  <a:lnTo>
                    <a:pt x="39852" y="0"/>
                  </a:lnTo>
                  <a:lnTo>
                    <a:pt x="79717" y="175374"/>
                  </a:lnTo>
                </a:path>
              </a:pathLst>
            </a:custGeom>
            <a:ln w="31887">
              <a:solidFill>
                <a:srgbClr val="000000"/>
              </a:solidFill>
            </a:ln>
          </p:spPr>
          <p:txBody>
            <a:bodyPr wrap="square" lIns="0" tIns="0" rIns="0" bIns="0" rtlCol="0"/>
            <a:lstStyle/>
            <a:p>
              <a:endParaRPr/>
            </a:p>
          </p:txBody>
        </p:sp>
      </p:grpSp>
      <p:sp>
        <p:nvSpPr>
          <p:cNvPr id="15" name="object 15"/>
          <p:cNvSpPr txBox="1"/>
          <p:nvPr/>
        </p:nvSpPr>
        <p:spPr>
          <a:xfrm>
            <a:off x="2838894" y="4029755"/>
            <a:ext cx="186690" cy="293370"/>
          </a:xfrm>
          <a:prstGeom prst="rect">
            <a:avLst/>
          </a:prstGeom>
        </p:spPr>
        <p:txBody>
          <a:bodyPr vert="horz" wrap="square" lIns="0" tIns="13335" rIns="0" bIns="0" rtlCol="0">
            <a:spAutoFit/>
          </a:bodyPr>
          <a:lstStyle/>
          <a:p>
            <a:pPr marL="12700">
              <a:lnSpc>
                <a:spcPct val="100000"/>
              </a:lnSpc>
              <a:spcBef>
                <a:spcPts val="105"/>
              </a:spcBef>
            </a:pPr>
            <a:r>
              <a:rPr lang="en-GB" sz="1750" b="1" spc="5" dirty="0">
                <a:latin typeface="Arial"/>
                <a:cs typeface="Arial"/>
              </a:rPr>
              <a:t>S</a:t>
            </a:r>
            <a:endParaRPr sz="1750" dirty="0">
              <a:latin typeface="Arial"/>
              <a:cs typeface="Arial"/>
            </a:endParaRPr>
          </a:p>
        </p:txBody>
      </p:sp>
      <p:sp>
        <p:nvSpPr>
          <p:cNvPr id="16" name="object 16"/>
          <p:cNvSpPr txBox="1"/>
          <p:nvPr/>
        </p:nvSpPr>
        <p:spPr>
          <a:xfrm>
            <a:off x="3369538" y="2881799"/>
            <a:ext cx="402362" cy="282770"/>
          </a:xfrm>
          <a:prstGeom prst="rect">
            <a:avLst/>
          </a:prstGeom>
        </p:spPr>
        <p:txBody>
          <a:bodyPr vert="horz" wrap="square" lIns="0" tIns="13335" rIns="0" bIns="0" rtlCol="0">
            <a:spAutoFit/>
          </a:bodyPr>
          <a:lstStyle/>
          <a:p>
            <a:pPr>
              <a:lnSpc>
                <a:spcPct val="100000"/>
              </a:lnSpc>
              <a:spcBef>
                <a:spcPts val="105"/>
              </a:spcBef>
            </a:pPr>
            <a:r>
              <a:rPr lang="en-GB" sz="1750" b="1" dirty="0">
                <a:latin typeface="Arial"/>
                <a:cs typeface="Arial"/>
              </a:rPr>
              <a:t>W</a:t>
            </a:r>
            <a:r>
              <a:rPr sz="1750" b="1" dirty="0">
                <a:latin typeface="Arial"/>
                <a:cs typeface="Arial"/>
              </a:rPr>
              <a:t>?</a:t>
            </a:r>
            <a:endParaRPr sz="1750" dirty="0">
              <a:latin typeface="Arial"/>
              <a:cs typeface="Arial"/>
            </a:endParaRPr>
          </a:p>
        </p:txBody>
      </p:sp>
      <p:grpSp>
        <p:nvGrpSpPr>
          <p:cNvPr id="17" name="object 17"/>
          <p:cNvGrpSpPr/>
          <p:nvPr/>
        </p:nvGrpSpPr>
        <p:grpSpPr>
          <a:xfrm>
            <a:off x="3309708" y="3153689"/>
            <a:ext cx="1371600" cy="2780030"/>
            <a:chOff x="3309708" y="3153689"/>
            <a:chExt cx="1371600" cy="2780030"/>
          </a:xfrm>
        </p:grpSpPr>
        <p:sp>
          <p:nvSpPr>
            <p:cNvPr id="18" name="object 18"/>
            <p:cNvSpPr/>
            <p:nvPr/>
          </p:nvSpPr>
          <p:spPr>
            <a:xfrm>
              <a:off x="3682327" y="3161944"/>
              <a:ext cx="938530" cy="938530"/>
            </a:xfrm>
            <a:custGeom>
              <a:avLst/>
              <a:gdLst/>
              <a:ahLst/>
              <a:cxnLst/>
              <a:rect l="l" t="t" r="r" b="b"/>
              <a:pathLst>
                <a:path w="938529" h="938529">
                  <a:moveTo>
                    <a:pt x="0" y="0"/>
                  </a:moveTo>
                  <a:lnTo>
                    <a:pt x="938352" y="938352"/>
                  </a:lnTo>
                </a:path>
              </a:pathLst>
            </a:custGeom>
            <a:ln w="15943">
              <a:solidFill>
                <a:srgbClr val="000000"/>
              </a:solidFill>
            </a:ln>
          </p:spPr>
          <p:txBody>
            <a:bodyPr wrap="square" lIns="0" tIns="0" rIns="0" bIns="0" rtlCol="0"/>
            <a:lstStyle/>
            <a:p>
              <a:endParaRPr/>
            </a:p>
          </p:txBody>
        </p:sp>
        <p:sp>
          <p:nvSpPr>
            <p:cNvPr id="19" name="object 19"/>
            <p:cNvSpPr/>
            <p:nvPr/>
          </p:nvSpPr>
          <p:spPr>
            <a:xfrm>
              <a:off x="3369538" y="4830114"/>
              <a:ext cx="0" cy="730250"/>
            </a:xfrm>
            <a:custGeom>
              <a:avLst/>
              <a:gdLst/>
              <a:ahLst/>
              <a:cxnLst/>
              <a:rect l="l" t="t" r="r" b="b"/>
              <a:pathLst>
                <a:path h="730250">
                  <a:moveTo>
                    <a:pt x="0" y="0"/>
                  </a:moveTo>
                  <a:lnTo>
                    <a:pt x="0" y="729830"/>
                  </a:lnTo>
                </a:path>
              </a:pathLst>
            </a:custGeom>
            <a:ln w="31887">
              <a:solidFill>
                <a:srgbClr val="000000"/>
              </a:solidFill>
            </a:ln>
          </p:spPr>
          <p:txBody>
            <a:bodyPr wrap="square" lIns="0" tIns="0" rIns="0" bIns="0" rtlCol="0"/>
            <a:lstStyle/>
            <a:p>
              <a:endParaRPr/>
            </a:p>
          </p:txBody>
        </p:sp>
        <p:sp>
          <p:nvSpPr>
            <p:cNvPr id="20" name="object 20"/>
            <p:cNvSpPr/>
            <p:nvPr/>
          </p:nvSpPr>
          <p:spPr>
            <a:xfrm>
              <a:off x="3309708" y="5368620"/>
              <a:ext cx="120014" cy="263525"/>
            </a:xfrm>
            <a:custGeom>
              <a:avLst/>
              <a:gdLst/>
              <a:ahLst/>
              <a:cxnLst/>
              <a:rect l="l" t="t" r="r" b="b"/>
              <a:pathLst>
                <a:path w="120014" h="263525">
                  <a:moveTo>
                    <a:pt x="0" y="0"/>
                  </a:moveTo>
                  <a:lnTo>
                    <a:pt x="59829" y="263271"/>
                  </a:lnTo>
                  <a:lnTo>
                    <a:pt x="119659" y="0"/>
                  </a:lnTo>
                  <a:lnTo>
                    <a:pt x="0" y="0"/>
                  </a:lnTo>
                  <a:close/>
                </a:path>
              </a:pathLst>
            </a:custGeom>
            <a:solidFill>
              <a:srgbClr val="FFFFFF"/>
            </a:solidFill>
          </p:spPr>
          <p:txBody>
            <a:bodyPr wrap="square" lIns="0" tIns="0" rIns="0" bIns="0" rtlCol="0"/>
            <a:lstStyle/>
            <a:p>
              <a:endParaRPr/>
            </a:p>
          </p:txBody>
        </p:sp>
        <p:sp>
          <p:nvSpPr>
            <p:cNvPr id="21" name="object 21"/>
            <p:cNvSpPr/>
            <p:nvPr/>
          </p:nvSpPr>
          <p:spPr>
            <a:xfrm>
              <a:off x="3329685" y="5384571"/>
              <a:ext cx="80010" cy="175895"/>
            </a:xfrm>
            <a:custGeom>
              <a:avLst/>
              <a:gdLst/>
              <a:ahLst/>
              <a:cxnLst/>
              <a:rect l="l" t="t" r="r" b="b"/>
              <a:pathLst>
                <a:path w="80010" h="175895">
                  <a:moveTo>
                    <a:pt x="79717" y="0"/>
                  </a:moveTo>
                  <a:lnTo>
                    <a:pt x="39852" y="175374"/>
                  </a:lnTo>
                  <a:lnTo>
                    <a:pt x="0" y="0"/>
                  </a:lnTo>
                </a:path>
              </a:pathLst>
            </a:custGeom>
            <a:ln w="31887">
              <a:solidFill>
                <a:srgbClr val="000000"/>
              </a:solidFill>
            </a:ln>
          </p:spPr>
          <p:txBody>
            <a:bodyPr wrap="square" lIns="0" tIns="0" rIns="0" bIns="0" rtlCol="0"/>
            <a:lstStyle/>
            <a:p>
              <a:endParaRPr/>
            </a:p>
          </p:txBody>
        </p:sp>
        <p:sp>
          <p:nvSpPr>
            <p:cNvPr id="22" name="object 22"/>
            <p:cNvSpPr/>
            <p:nvPr/>
          </p:nvSpPr>
          <p:spPr>
            <a:xfrm>
              <a:off x="4360029" y="5612096"/>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grpSp>
      <p:sp>
        <p:nvSpPr>
          <p:cNvPr id="23" name="object 23"/>
          <p:cNvSpPr txBox="1"/>
          <p:nvPr/>
        </p:nvSpPr>
        <p:spPr>
          <a:xfrm>
            <a:off x="4433760" y="5176596"/>
            <a:ext cx="537845" cy="723265"/>
          </a:xfrm>
          <a:prstGeom prst="rect">
            <a:avLst/>
          </a:prstGeom>
        </p:spPr>
        <p:txBody>
          <a:bodyPr vert="horz" wrap="square" lIns="0" tIns="13335" rIns="0" bIns="0" rtlCol="0">
            <a:spAutoFit/>
          </a:bodyPr>
          <a:lstStyle/>
          <a:p>
            <a:pPr marL="189865">
              <a:lnSpc>
                <a:spcPct val="100000"/>
              </a:lnSpc>
              <a:spcBef>
                <a:spcPts val="105"/>
              </a:spcBef>
            </a:pPr>
            <a:r>
              <a:rPr sz="1750" b="1" spc="5" dirty="0">
                <a:latin typeface="Arial"/>
                <a:cs typeface="Arial"/>
              </a:rPr>
              <a:t>OK</a:t>
            </a:r>
            <a:endParaRPr sz="1750">
              <a:latin typeface="Arial"/>
              <a:cs typeface="Arial"/>
            </a:endParaRPr>
          </a:p>
          <a:p>
            <a:pPr marL="12700">
              <a:lnSpc>
                <a:spcPct val="100000"/>
              </a:lnSpc>
              <a:spcBef>
                <a:spcPts val="1345"/>
              </a:spcBef>
            </a:pPr>
            <a:r>
              <a:rPr sz="1700" b="1" spc="5" dirty="0">
                <a:latin typeface="Arial"/>
                <a:cs typeface="Arial"/>
              </a:rPr>
              <a:t>X</a:t>
            </a:r>
            <a:endParaRPr sz="1700">
              <a:latin typeface="Arial"/>
              <a:cs typeface="Arial"/>
            </a:endParaRPr>
          </a:p>
        </p:txBody>
      </p:sp>
      <p:grpSp>
        <p:nvGrpSpPr>
          <p:cNvPr id="24" name="object 24"/>
          <p:cNvGrpSpPr/>
          <p:nvPr/>
        </p:nvGrpSpPr>
        <p:grpSpPr>
          <a:xfrm>
            <a:off x="3578072" y="4084353"/>
            <a:ext cx="1371600" cy="1744345"/>
            <a:chOff x="3578072" y="4084353"/>
            <a:chExt cx="1371600" cy="1744345"/>
          </a:xfrm>
        </p:grpSpPr>
        <p:sp>
          <p:nvSpPr>
            <p:cNvPr id="25" name="object 25"/>
            <p:cNvSpPr/>
            <p:nvPr/>
          </p:nvSpPr>
          <p:spPr>
            <a:xfrm>
              <a:off x="3578072" y="5768479"/>
              <a:ext cx="730250" cy="0"/>
            </a:xfrm>
            <a:custGeom>
              <a:avLst/>
              <a:gdLst/>
              <a:ahLst/>
              <a:cxnLst/>
              <a:rect l="l" t="t" r="r" b="b"/>
              <a:pathLst>
                <a:path w="730250">
                  <a:moveTo>
                    <a:pt x="0" y="0"/>
                  </a:moveTo>
                  <a:lnTo>
                    <a:pt x="729830" y="0"/>
                  </a:lnTo>
                </a:path>
              </a:pathLst>
            </a:custGeom>
            <a:ln w="31887">
              <a:solidFill>
                <a:srgbClr val="000000"/>
              </a:solidFill>
            </a:ln>
          </p:spPr>
          <p:txBody>
            <a:bodyPr wrap="square" lIns="0" tIns="0" rIns="0" bIns="0" rtlCol="0"/>
            <a:lstStyle/>
            <a:p>
              <a:endParaRPr/>
            </a:p>
          </p:txBody>
        </p:sp>
        <p:sp>
          <p:nvSpPr>
            <p:cNvPr id="26" name="object 26"/>
            <p:cNvSpPr/>
            <p:nvPr/>
          </p:nvSpPr>
          <p:spPr>
            <a:xfrm>
              <a:off x="4116577" y="5708650"/>
              <a:ext cx="263525" cy="120014"/>
            </a:xfrm>
            <a:custGeom>
              <a:avLst/>
              <a:gdLst/>
              <a:ahLst/>
              <a:cxnLst/>
              <a:rect l="l" t="t" r="r" b="b"/>
              <a:pathLst>
                <a:path w="263525" h="120014">
                  <a:moveTo>
                    <a:pt x="0" y="0"/>
                  </a:moveTo>
                  <a:lnTo>
                    <a:pt x="0" y="119659"/>
                  </a:lnTo>
                  <a:lnTo>
                    <a:pt x="263258" y="59829"/>
                  </a:lnTo>
                  <a:lnTo>
                    <a:pt x="0" y="0"/>
                  </a:lnTo>
                  <a:close/>
                </a:path>
              </a:pathLst>
            </a:custGeom>
            <a:solidFill>
              <a:srgbClr val="FFFFFF"/>
            </a:solidFill>
          </p:spPr>
          <p:txBody>
            <a:bodyPr wrap="square" lIns="0" tIns="0" rIns="0" bIns="0" rtlCol="0"/>
            <a:lstStyle/>
            <a:p>
              <a:endParaRPr/>
            </a:p>
          </p:txBody>
        </p:sp>
        <p:sp>
          <p:nvSpPr>
            <p:cNvPr id="27" name="object 27"/>
            <p:cNvSpPr/>
            <p:nvPr/>
          </p:nvSpPr>
          <p:spPr>
            <a:xfrm>
              <a:off x="4132516" y="5728627"/>
              <a:ext cx="175895" cy="80010"/>
            </a:xfrm>
            <a:custGeom>
              <a:avLst/>
              <a:gdLst/>
              <a:ahLst/>
              <a:cxnLst/>
              <a:rect l="l" t="t" r="r" b="b"/>
              <a:pathLst>
                <a:path w="175895" h="80010">
                  <a:moveTo>
                    <a:pt x="0" y="0"/>
                  </a:moveTo>
                  <a:lnTo>
                    <a:pt x="175387" y="39852"/>
                  </a:lnTo>
                  <a:lnTo>
                    <a:pt x="0" y="79717"/>
                  </a:lnTo>
                </a:path>
              </a:pathLst>
            </a:custGeom>
            <a:ln w="31887">
              <a:solidFill>
                <a:srgbClr val="000000"/>
              </a:solidFill>
            </a:ln>
          </p:spPr>
          <p:txBody>
            <a:bodyPr wrap="square" lIns="0" tIns="0" rIns="0" bIns="0" rtlCol="0"/>
            <a:lstStyle/>
            <a:p>
              <a:endParaRPr/>
            </a:p>
          </p:txBody>
        </p:sp>
        <p:sp>
          <p:nvSpPr>
            <p:cNvPr id="28" name="object 28"/>
            <p:cNvSpPr/>
            <p:nvPr/>
          </p:nvSpPr>
          <p:spPr>
            <a:xfrm>
              <a:off x="4516411" y="4100296"/>
              <a:ext cx="417195" cy="208915"/>
            </a:xfrm>
            <a:custGeom>
              <a:avLst/>
              <a:gdLst/>
              <a:ahLst/>
              <a:cxnLst/>
              <a:rect l="l" t="t" r="r" b="b"/>
              <a:pathLst>
                <a:path w="417195" h="208914">
                  <a:moveTo>
                    <a:pt x="0" y="208521"/>
                  </a:moveTo>
                  <a:lnTo>
                    <a:pt x="417042" y="0"/>
                  </a:lnTo>
                </a:path>
              </a:pathLst>
            </a:custGeom>
            <a:ln w="31887">
              <a:solidFill>
                <a:srgbClr val="000000"/>
              </a:solidFill>
            </a:ln>
          </p:spPr>
          <p:txBody>
            <a:bodyPr wrap="square" lIns="0" tIns="0" rIns="0" bIns="0" rtlCol="0"/>
            <a:lstStyle/>
            <a:p>
              <a:endParaRPr/>
            </a:p>
          </p:txBody>
        </p:sp>
        <p:sp>
          <p:nvSpPr>
            <p:cNvPr id="29" name="object 29"/>
            <p:cNvSpPr/>
            <p:nvPr/>
          </p:nvSpPr>
          <p:spPr>
            <a:xfrm>
              <a:off x="4516411" y="4100296"/>
              <a:ext cx="417195" cy="208915"/>
            </a:xfrm>
            <a:custGeom>
              <a:avLst/>
              <a:gdLst/>
              <a:ahLst/>
              <a:cxnLst/>
              <a:rect l="l" t="t" r="r" b="b"/>
              <a:pathLst>
                <a:path w="417195" h="208914">
                  <a:moveTo>
                    <a:pt x="0" y="0"/>
                  </a:moveTo>
                  <a:lnTo>
                    <a:pt x="417042" y="208521"/>
                  </a:lnTo>
                </a:path>
              </a:pathLst>
            </a:custGeom>
            <a:ln w="31887">
              <a:solidFill>
                <a:srgbClr val="000000"/>
              </a:solidFill>
            </a:ln>
          </p:spPr>
          <p:txBody>
            <a:bodyPr wrap="square" lIns="0" tIns="0" rIns="0" bIns="0" rtlCol="0"/>
            <a:lstStyle/>
            <a:p>
              <a:endParaRPr/>
            </a:p>
          </p:txBody>
        </p:sp>
      </p:grpSp>
      <p:sp>
        <p:nvSpPr>
          <p:cNvPr id="30" name="object 30"/>
          <p:cNvSpPr txBox="1"/>
          <p:nvPr/>
        </p:nvSpPr>
        <p:spPr>
          <a:xfrm>
            <a:off x="3986822" y="5161732"/>
            <a:ext cx="174625" cy="293370"/>
          </a:xfrm>
          <a:prstGeom prst="rect">
            <a:avLst/>
          </a:prstGeom>
        </p:spPr>
        <p:txBody>
          <a:bodyPr vert="horz" wrap="square" lIns="0" tIns="13335" rIns="0" bIns="0" rtlCol="0">
            <a:spAutoFit/>
          </a:bodyPr>
          <a:lstStyle/>
          <a:p>
            <a:pPr marL="12700">
              <a:lnSpc>
                <a:spcPct val="100000"/>
              </a:lnSpc>
              <a:spcBef>
                <a:spcPts val="105"/>
              </a:spcBef>
            </a:pPr>
            <a:r>
              <a:rPr lang="en-GB" sz="1750" b="1" spc="5" dirty="0">
                <a:latin typeface="Arial"/>
                <a:cs typeface="Arial"/>
              </a:rPr>
              <a:t>B</a:t>
            </a:r>
            <a:endParaRPr sz="1750" dirty="0">
              <a:latin typeface="Arial"/>
              <a:cs typeface="Arial"/>
            </a:endParaRPr>
          </a:p>
        </p:txBody>
      </p:sp>
      <p:sp>
        <p:nvSpPr>
          <p:cNvPr id="34" name="object 3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35" name="object 3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17</a:t>
            </a:fld>
            <a:endParaRPr spc="45" dirty="0"/>
          </a:p>
        </p:txBody>
      </p:sp>
      <p:sp>
        <p:nvSpPr>
          <p:cNvPr id="31" name="object 31"/>
          <p:cNvSpPr txBox="1"/>
          <p:nvPr/>
        </p:nvSpPr>
        <p:spPr>
          <a:xfrm>
            <a:off x="3890848" y="3996036"/>
            <a:ext cx="1147445" cy="526554"/>
          </a:xfrm>
          <a:prstGeom prst="rect">
            <a:avLst/>
          </a:prstGeom>
          <a:ln w="31888">
            <a:noFill/>
          </a:ln>
        </p:spPr>
        <p:txBody>
          <a:bodyPr vert="horz" wrap="square" lIns="0" tIns="105410" rIns="0" bIns="0" rtlCol="0">
            <a:spAutoFit/>
          </a:bodyPr>
          <a:lstStyle/>
          <a:p>
            <a:pPr marL="732790" marR="71120" indent="-3175">
              <a:lnSpc>
                <a:spcPct val="78200"/>
              </a:lnSpc>
              <a:spcBef>
                <a:spcPts val="830"/>
              </a:spcBef>
            </a:pPr>
            <a:r>
              <a:rPr lang="en-GB" sz="1750" b="1" dirty="0">
                <a:latin typeface="Arial"/>
                <a:cs typeface="Arial"/>
              </a:rPr>
              <a:t>W</a:t>
            </a:r>
            <a:r>
              <a:rPr sz="1750" b="1" dirty="0">
                <a:latin typeface="Arial"/>
                <a:cs typeface="Arial"/>
              </a:rPr>
              <a:t> </a:t>
            </a:r>
            <a:r>
              <a:rPr sz="1750" b="1" spc="-475" dirty="0">
                <a:latin typeface="Arial"/>
                <a:cs typeface="Arial"/>
              </a:rPr>
              <a:t> </a:t>
            </a:r>
            <a:r>
              <a:rPr sz="1750" b="1" spc="5" dirty="0">
                <a:latin typeface="Arial"/>
                <a:cs typeface="Arial"/>
              </a:rPr>
              <a:t>OK</a:t>
            </a:r>
            <a:endParaRPr sz="1750" dirty="0">
              <a:latin typeface="Arial"/>
              <a:cs typeface="Arial"/>
            </a:endParaRPr>
          </a:p>
        </p:txBody>
      </p:sp>
      <p:sp>
        <p:nvSpPr>
          <p:cNvPr id="32" name="object 32"/>
          <p:cNvSpPr txBox="1"/>
          <p:nvPr/>
        </p:nvSpPr>
        <p:spPr>
          <a:xfrm>
            <a:off x="3011030" y="3003257"/>
            <a:ext cx="645160" cy="829310"/>
          </a:xfrm>
          <a:prstGeom prst="rect">
            <a:avLst/>
          </a:prstGeom>
        </p:spPr>
        <p:txBody>
          <a:bodyPr vert="horz" wrap="square" lIns="0" tIns="15240" rIns="0" bIns="0" rtlCol="0">
            <a:spAutoFit/>
          </a:bodyPr>
          <a:lstStyle/>
          <a:p>
            <a:pPr>
              <a:lnSpc>
                <a:spcPct val="100000"/>
              </a:lnSpc>
              <a:spcBef>
                <a:spcPts val="120"/>
              </a:spcBef>
            </a:pPr>
            <a:r>
              <a:rPr sz="5250" b="1" spc="20" dirty="0">
                <a:latin typeface="Arial"/>
                <a:cs typeface="Arial"/>
              </a:rPr>
              <a:t>W</a:t>
            </a:r>
            <a:endParaRPr sz="5250" dirty="0">
              <a:latin typeface="Arial"/>
              <a:cs typeface="Arial"/>
            </a:endParaRPr>
          </a:p>
        </p:txBody>
      </p:sp>
      <p:sp>
        <p:nvSpPr>
          <p:cNvPr id="38" name="TextBox 37">
            <a:extLst>
              <a:ext uri="{FF2B5EF4-FFF2-40B4-BE49-F238E27FC236}">
                <a16:creationId xmlns:a16="http://schemas.microsoft.com/office/drawing/2014/main" id="{015DA258-C591-4F56-AD09-89AA6C481574}"/>
              </a:ext>
            </a:extLst>
          </p:cNvPr>
          <p:cNvSpPr txBox="1"/>
          <p:nvPr/>
        </p:nvSpPr>
        <p:spPr>
          <a:xfrm>
            <a:off x="5694527" y="5122103"/>
            <a:ext cx="457200" cy="400110"/>
          </a:xfrm>
          <a:prstGeom prst="rect">
            <a:avLst/>
          </a:prstGeom>
          <a:noFill/>
        </p:spPr>
        <p:txBody>
          <a:bodyPr wrap="square" rtlCol="0">
            <a:spAutoFit/>
          </a:bodyPr>
          <a:lstStyle/>
          <a:p>
            <a:r>
              <a:rPr lang="en-GB" sz="2000" b="1" dirty="0"/>
              <a:t>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2540" algn="ctr">
              <a:lnSpc>
                <a:spcPts val="2635"/>
              </a:lnSpc>
            </a:pPr>
            <a:r>
              <a:rPr spc="200" dirty="0"/>
              <a:t>Exploring</a:t>
            </a:r>
            <a:r>
              <a:rPr spc="390" dirty="0"/>
              <a:t> </a:t>
            </a:r>
            <a:r>
              <a:rPr spc="170" dirty="0"/>
              <a:t>a</a:t>
            </a:r>
            <a:r>
              <a:rPr spc="390" dirty="0"/>
              <a:t> </a:t>
            </a:r>
            <a:r>
              <a:rPr spc="175" dirty="0"/>
              <a:t>wumpus</a:t>
            </a:r>
            <a:r>
              <a:rPr spc="375" dirty="0"/>
              <a:t> </a:t>
            </a:r>
            <a:r>
              <a:rPr spc="114" dirty="0"/>
              <a:t>world</a:t>
            </a:r>
          </a:p>
        </p:txBody>
      </p:sp>
      <p:grpSp>
        <p:nvGrpSpPr>
          <p:cNvPr id="3" name="object 3"/>
          <p:cNvGrpSpPr/>
          <p:nvPr/>
        </p:nvGrpSpPr>
        <p:grpSpPr>
          <a:xfrm>
            <a:off x="2719844" y="1678165"/>
            <a:ext cx="4636135" cy="4636135"/>
            <a:chOff x="2719844" y="1678165"/>
            <a:chExt cx="4636135" cy="4636135"/>
          </a:xfrm>
        </p:grpSpPr>
        <p:sp>
          <p:nvSpPr>
            <p:cNvPr id="4" name="object 4"/>
            <p:cNvSpPr/>
            <p:nvPr/>
          </p:nvSpPr>
          <p:spPr>
            <a:xfrm>
              <a:off x="2743975" y="1702296"/>
              <a:ext cx="4587875" cy="4587875"/>
            </a:xfrm>
            <a:custGeom>
              <a:avLst/>
              <a:gdLst/>
              <a:ahLst/>
              <a:cxnLst/>
              <a:rect l="l" t="t" r="r" b="b"/>
              <a:pathLst>
                <a:path w="4587875" h="4587875">
                  <a:moveTo>
                    <a:pt x="1146872" y="3440606"/>
                  </a:moveTo>
                  <a:lnTo>
                    <a:pt x="1146872" y="2293734"/>
                  </a:lnTo>
                  <a:lnTo>
                    <a:pt x="0" y="2293734"/>
                  </a:lnTo>
                  <a:lnTo>
                    <a:pt x="0" y="3440606"/>
                  </a:lnTo>
                  <a:lnTo>
                    <a:pt x="1146872" y="3440606"/>
                  </a:lnTo>
                  <a:close/>
                </a:path>
                <a:path w="4587875" h="4587875">
                  <a:moveTo>
                    <a:pt x="4587492" y="3440606"/>
                  </a:moveTo>
                  <a:lnTo>
                    <a:pt x="4587492" y="2293734"/>
                  </a:lnTo>
                  <a:lnTo>
                    <a:pt x="3440620" y="2293734"/>
                  </a:lnTo>
                  <a:lnTo>
                    <a:pt x="3440620" y="3440606"/>
                  </a:lnTo>
                  <a:lnTo>
                    <a:pt x="4587492" y="3440606"/>
                  </a:lnTo>
                  <a:close/>
                </a:path>
                <a:path w="4587875" h="4587875">
                  <a:moveTo>
                    <a:pt x="3440619" y="3440606"/>
                  </a:moveTo>
                  <a:lnTo>
                    <a:pt x="3440619" y="2293734"/>
                  </a:lnTo>
                  <a:lnTo>
                    <a:pt x="2293747" y="2293734"/>
                  </a:lnTo>
                  <a:lnTo>
                    <a:pt x="2293747" y="3440606"/>
                  </a:lnTo>
                  <a:lnTo>
                    <a:pt x="3440619" y="3440606"/>
                  </a:lnTo>
                  <a:close/>
                </a:path>
                <a:path w="4587875" h="4587875">
                  <a:moveTo>
                    <a:pt x="2293745" y="3440606"/>
                  </a:moveTo>
                  <a:lnTo>
                    <a:pt x="2293745" y="2293734"/>
                  </a:lnTo>
                  <a:lnTo>
                    <a:pt x="1146873" y="2293734"/>
                  </a:lnTo>
                  <a:lnTo>
                    <a:pt x="1146873" y="3440606"/>
                  </a:lnTo>
                  <a:lnTo>
                    <a:pt x="2293745" y="3440606"/>
                  </a:lnTo>
                  <a:close/>
                </a:path>
                <a:path w="4587875" h="4587875">
                  <a:moveTo>
                    <a:pt x="1146872" y="4587480"/>
                  </a:moveTo>
                  <a:lnTo>
                    <a:pt x="1146872" y="3440607"/>
                  </a:lnTo>
                  <a:lnTo>
                    <a:pt x="0" y="3440607"/>
                  </a:lnTo>
                  <a:lnTo>
                    <a:pt x="0" y="4587480"/>
                  </a:lnTo>
                  <a:lnTo>
                    <a:pt x="1146872" y="4587480"/>
                  </a:lnTo>
                  <a:close/>
                </a:path>
                <a:path w="4587875" h="4587875">
                  <a:moveTo>
                    <a:pt x="4587492" y="4587480"/>
                  </a:moveTo>
                  <a:lnTo>
                    <a:pt x="4587492" y="3440607"/>
                  </a:lnTo>
                  <a:lnTo>
                    <a:pt x="3440620" y="3440607"/>
                  </a:lnTo>
                  <a:lnTo>
                    <a:pt x="3440620" y="4587480"/>
                  </a:lnTo>
                  <a:lnTo>
                    <a:pt x="4587492" y="4587480"/>
                  </a:lnTo>
                  <a:close/>
                </a:path>
                <a:path w="4587875" h="4587875">
                  <a:moveTo>
                    <a:pt x="3440619" y="4587480"/>
                  </a:moveTo>
                  <a:lnTo>
                    <a:pt x="3440619" y="3440607"/>
                  </a:lnTo>
                  <a:lnTo>
                    <a:pt x="2293747" y="3440607"/>
                  </a:lnTo>
                  <a:lnTo>
                    <a:pt x="2293747" y="4587480"/>
                  </a:lnTo>
                  <a:lnTo>
                    <a:pt x="3440619" y="4587480"/>
                  </a:lnTo>
                  <a:close/>
                </a:path>
                <a:path w="4587875" h="4587875">
                  <a:moveTo>
                    <a:pt x="2293745" y="4587480"/>
                  </a:moveTo>
                  <a:lnTo>
                    <a:pt x="2293745" y="3440607"/>
                  </a:lnTo>
                  <a:lnTo>
                    <a:pt x="1146873" y="3440607"/>
                  </a:lnTo>
                  <a:lnTo>
                    <a:pt x="1146873" y="4587480"/>
                  </a:lnTo>
                  <a:lnTo>
                    <a:pt x="2293745" y="4587480"/>
                  </a:lnTo>
                  <a:close/>
                </a:path>
                <a:path w="4587875" h="4587875">
                  <a:moveTo>
                    <a:pt x="1146872" y="1146872"/>
                  </a:moveTo>
                  <a:lnTo>
                    <a:pt x="1146872" y="0"/>
                  </a:lnTo>
                  <a:lnTo>
                    <a:pt x="0" y="0"/>
                  </a:lnTo>
                  <a:lnTo>
                    <a:pt x="0" y="1146872"/>
                  </a:lnTo>
                  <a:lnTo>
                    <a:pt x="1146872" y="1146872"/>
                  </a:lnTo>
                  <a:close/>
                </a:path>
                <a:path w="4587875" h="4587875">
                  <a:moveTo>
                    <a:pt x="4587492" y="1146872"/>
                  </a:moveTo>
                  <a:lnTo>
                    <a:pt x="4587492" y="0"/>
                  </a:lnTo>
                  <a:lnTo>
                    <a:pt x="3440620" y="0"/>
                  </a:lnTo>
                  <a:lnTo>
                    <a:pt x="3440620" y="1146872"/>
                  </a:lnTo>
                  <a:lnTo>
                    <a:pt x="4587492" y="1146872"/>
                  </a:lnTo>
                  <a:close/>
                </a:path>
                <a:path w="4587875" h="4587875">
                  <a:moveTo>
                    <a:pt x="3440619" y="1146872"/>
                  </a:moveTo>
                  <a:lnTo>
                    <a:pt x="3440619" y="0"/>
                  </a:lnTo>
                  <a:lnTo>
                    <a:pt x="2293747" y="0"/>
                  </a:lnTo>
                  <a:lnTo>
                    <a:pt x="2293747" y="1146872"/>
                  </a:lnTo>
                  <a:lnTo>
                    <a:pt x="3440619" y="1146872"/>
                  </a:lnTo>
                  <a:close/>
                </a:path>
                <a:path w="4587875" h="4587875">
                  <a:moveTo>
                    <a:pt x="2293745" y="1146872"/>
                  </a:moveTo>
                  <a:lnTo>
                    <a:pt x="2293745" y="0"/>
                  </a:lnTo>
                  <a:lnTo>
                    <a:pt x="1146873" y="0"/>
                  </a:lnTo>
                  <a:lnTo>
                    <a:pt x="1146873" y="1146872"/>
                  </a:lnTo>
                  <a:lnTo>
                    <a:pt x="2293745" y="1146872"/>
                  </a:lnTo>
                  <a:close/>
                </a:path>
                <a:path w="4587875" h="4587875">
                  <a:moveTo>
                    <a:pt x="1146872" y="2293745"/>
                  </a:moveTo>
                  <a:lnTo>
                    <a:pt x="1146872" y="1146873"/>
                  </a:lnTo>
                  <a:lnTo>
                    <a:pt x="0" y="1146873"/>
                  </a:lnTo>
                  <a:lnTo>
                    <a:pt x="0" y="2293745"/>
                  </a:lnTo>
                  <a:lnTo>
                    <a:pt x="1146872" y="2293745"/>
                  </a:lnTo>
                  <a:close/>
                </a:path>
                <a:path w="4587875" h="4587875">
                  <a:moveTo>
                    <a:pt x="4587492" y="2293745"/>
                  </a:moveTo>
                  <a:lnTo>
                    <a:pt x="4587492" y="1146873"/>
                  </a:lnTo>
                  <a:lnTo>
                    <a:pt x="3440620" y="1146873"/>
                  </a:lnTo>
                  <a:lnTo>
                    <a:pt x="3440620" y="2293745"/>
                  </a:lnTo>
                  <a:lnTo>
                    <a:pt x="4587492" y="2293745"/>
                  </a:lnTo>
                  <a:close/>
                </a:path>
                <a:path w="4587875" h="4587875">
                  <a:moveTo>
                    <a:pt x="3440619" y="2293745"/>
                  </a:moveTo>
                  <a:lnTo>
                    <a:pt x="3440619" y="1146873"/>
                  </a:lnTo>
                  <a:lnTo>
                    <a:pt x="2293747" y="1146873"/>
                  </a:lnTo>
                  <a:lnTo>
                    <a:pt x="2293747" y="2293745"/>
                  </a:lnTo>
                  <a:lnTo>
                    <a:pt x="3440619" y="2293745"/>
                  </a:lnTo>
                  <a:close/>
                </a:path>
                <a:path w="4587875" h="4587875">
                  <a:moveTo>
                    <a:pt x="2293745" y="2293745"/>
                  </a:moveTo>
                  <a:lnTo>
                    <a:pt x="2293745" y="1146873"/>
                  </a:lnTo>
                  <a:lnTo>
                    <a:pt x="1146873" y="1146873"/>
                  </a:lnTo>
                  <a:lnTo>
                    <a:pt x="1146873" y="2293745"/>
                  </a:lnTo>
                  <a:lnTo>
                    <a:pt x="2293745" y="2293745"/>
                  </a:lnTo>
                  <a:close/>
                </a:path>
              </a:pathLst>
            </a:custGeom>
            <a:ln w="31887">
              <a:solidFill>
                <a:srgbClr val="000000"/>
              </a:solidFill>
            </a:ln>
          </p:spPr>
          <p:txBody>
            <a:bodyPr wrap="square" lIns="0" tIns="0" rIns="0" bIns="0" rtlCol="0"/>
            <a:lstStyle/>
            <a:p>
              <a:endParaRPr/>
            </a:p>
          </p:txBody>
        </p:sp>
        <p:sp>
          <p:nvSpPr>
            <p:cNvPr id="5" name="object 5"/>
            <p:cNvSpPr/>
            <p:nvPr/>
          </p:nvSpPr>
          <p:spPr>
            <a:xfrm>
              <a:off x="2743974" y="1702295"/>
              <a:ext cx="4587875" cy="4587875"/>
            </a:xfrm>
            <a:custGeom>
              <a:avLst/>
              <a:gdLst/>
              <a:ahLst/>
              <a:cxnLst/>
              <a:rect l="l" t="t" r="r" b="b"/>
              <a:pathLst>
                <a:path w="4587875" h="4587875">
                  <a:moveTo>
                    <a:pt x="4587481" y="4587481"/>
                  </a:moveTo>
                  <a:lnTo>
                    <a:pt x="4587481" y="0"/>
                  </a:lnTo>
                  <a:lnTo>
                    <a:pt x="0" y="0"/>
                  </a:lnTo>
                  <a:lnTo>
                    <a:pt x="0" y="4587481"/>
                  </a:lnTo>
                  <a:lnTo>
                    <a:pt x="4587481" y="4587481"/>
                  </a:lnTo>
                  <a:close/>
                </a:path>
              </a:pathLst>
            </a:custGeom>
            <a:ln w="47829">
              <a:solidFill>
                <a:srgbClr val="000000"/>
              </a:solidFill>
            </a:ln>
          </p:spPr>
          <p:txBody>
            <a:bodyPr wrap="square" lIns="0" tIns="0" rIns="0" bIns="0" rtlCol="0"/>
            <a:lstStyle/>
            <a:p>
              <a:endParaRPr/>
            </a:p>
          </p:txBody>
        </p:sp>
      </p:grpSp>
      <p:sp>
        <p:nvSpPr>
          <p:cNvPr id="6" name="object 6"/>
          <p:cNvSpPr txBox="1"/>
          <p:nvPr/>
        </p:nvSpPr>
        <p:spPr>
          <a:xfrm>
            <a:off x="3464471" y="4029755"/>
            <a:ext cx="360680" cy="293370"/>
          </a:xfrm>
          <a:prstGeom prst="rect">
            <a:avLst/>
          </a:prstGeom>
        </p:spPr>
        <p:txBody>
          <a:bodyPr vert="horz" wrap="square" lIns="0" tIns="13335" rIns="0" bIns="0" rtlCol="0">
            <a:spAutoFit/>
          </a:bodyPr>
          <a:lstStyle/>
          <a:p>
            <a:pPr marL="12700">
              <a:lnSpc>
                <a:spcPct val="100000"/>
              </a:lnSpc>
              <a:spcBef>
                <a:spcPts val="105"/>
              </a:spcBef>
            </a:pPr>
            <a:r>
              <a:rPr sz="1750" b="1" spc="5" dirty="0">
                <a:latin typeface="Arial"/>
                <a:cs typeface="Arial"/>
              </a:rPr>
              <a:t>OK</a:t>
            </a:r>
            <a:endParaRPr sz="1750">
              <a:latin typeface="Arial"/>
              <a:cs typeface="Arial"/>
            </a:endParaRPr>
          </a:p>
        </p:txBody>
      </p:sp>
      <p:sp>
        <p:nvSpPr>
          <p:cNvPr id="7" name="object 7"/>
          <p:cNvSpPr/>
          <p:nvPr/>
        </p:nvSpPr>
        <p:spPr>
          <a:xfrm>
            <a:off x="3213155" y="4465210"/>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sp>
        <p:nvSpPr>
          <p:cNvPr id="8" name="object 8"/>
          <p:cNvSpPr txBox="1"/>
          <p:nvPr/>
        </p:nvSpPr>
        <p:spPr>
          <a:xfrm>
            <a:off x="3286886" y="4466018"/>
            <a:ext cx="170815" cy="287020"/>
          </a:xfrm>
          <a:prstGeom prst="rect">
            <a:avLst/>
          </a:prstGeom>
        </p:spPr>
        <p:txBody>
          <a:bodyPr vert="horz" wrap="square" lIns="0" tIns="13970" rIns="0" bIns="0" rtlCol="0">
            <a:spAutoFit/>
          </a:bodyPr>
          <a:lstStyle/>
          <a:p>
            <a:pPr marL="12700">
              <a:lnSpc>
                <a:spcPct val="100000"/>
              </a:lnSpc>
              <a:spcBef>
                <a:spcPts val="110"/>
              </a:spcBef>
            </a:pPr>
            <a:r>
              <a:rPr sz="1700" b="1" spc="5" dirty="0">
                <a:latin typeface="Arial"/>
                <a:cs typeface="Arial"/>
              </a:rPr>
              <a:t>X</a:t>
            </a:r>
            <a:endParaRPr sz="1700">
              <a:latin typeface="Arial"/>
              <a:cs typeface="Arial"/>
            </a:endParaRPr>
          </a:p>
        </p:txBody>
      </p:sp>
      <p:sp>
        <p:nvSpPr>
          <p:cNvPr id="9" name="object 9"/>
          <p:cNvSpPr/>
          <p:nvPr/>
        </p:nvSpPr>
        <p:spPr>
          <a:xfrm>
            <a:off x="3213155" y="5612096"/>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sp>
        <p:nvSpPr>
          <p:cNvPr id="10" name="object 10"/>
          <p:cNvSpPr txBox="1"/>
          <p:nvPr/>
        </p:nvSpPr>
        <p:spPr>
          <a:xfrm>
            <a:off x="3286886" y="5176596"/>
            <a:ext cx="537845" cy="723265"/>
          </a:xfrm>
          <a:prstGeom prst="rect">
            <a:avLst/>
          </a:prstGeom>
        </p:spPr>
        <p:txBody>
          <a:bodyPr vert="horz" wrap="square" lIns="0" tIns="13335" rIns="0" bIns="0" rtlCol="0">
            <a:spAutoFit/>
          </a:bodyPr>
          <a:lstStyle/>
          <a:p>
            <a:pPr marL="189865">
              <a:lnSpc>
                <a:spcPct val="100000"/>
              </a:lnSpc>
              <a:spcBef>
                <a:spcPts val="105"/>
              </a:spcBef>
            </a:pPr>
            <a:r>
              <a:rPr sz="1750" b="1" spc="5" dirty="0">
                <a:latin typeface="Arial"/>
                <a:cs typeface="Arial"/>
              </a:rPr>
              <a:t>OK</a:t>
            </a:r>
            <a:endParaRPr sz="1750">
              <a:latin typeface="Arial"/>
              <a:cs typeface="Arial"/>
            </a:endParaRPr>
          </a:p>
          <a:p>
            <a:pPr marL="12700">
              <a:lnSpc>
                <a:spcPct val="100000"/>
              </a:lnSpc>
              <a:spcBef>
                <a:spcPts val="1345"/>
              </a:spcBef>
            </a:pPr>
            <a:r>
              <a:rPr sz="1700" b="1" spc="5" dirty="0">
                <a:latin typeface="Arial"/>
                <a:cs typeface="Arial"/>
              </a:rPr>
              <a:t>X</a:t>
            </a:r>
            <a:endParaRPr sz="1700">
              <a:latin typeface="Arial"/>
              <a:cs typeface="Arial"/>
            </a:endParaRPr>
          </a:p>
        </p:txBody>
      </p:sp>
      <p:grpSp>
        <p:nvGrpSpPr>
          <p:cNvPr id="11" name="object 11"/>
          <p:cNvGrpSpPr/>
          <p:nvPr/>
        </p:nvGrpSpPr>
        <p:grpSpPr>
          <a:xfrm>
            <a:off x="3205454" y="4758182"/>
            <a:ext cx="120014" cy="818515"/>
            <a:chOff x="3205454" y="4758182"/>
            <a:chExt cx="120014" cy="818515"/>
          </a:xfrm>
        </p:grpSpPr>
        <p:sp>
          <p:nvSpPr>
            <p:cNvPr id="12" name="object 12"/>
            <p:cNvSpPr/>
            <p:nvPr/>
          </p:nvSpPr>
          <p:spPr>
            <a:xfrm>
              <a:off x="3265283" y="4830127"/>
              <a:ext cx="0" cy="730250"/>
            </a:xfrm>
            <a:custGeom>
              <a:avLst/>
              <a:gdLst/>
              <a:ahLst/>
              <a:cxnLst/>
              <a:rect l="l" t="t" r="r" b="b"/>
              <a:pathLst>
                <a:path h="730250">
                  <a:moveTo>
                    <a:pt x="0" y="729818"/>
                  </a:moveTo>
                  <a:lnTo>
                    <a:pt x="0" y="0"/>
                  </a:lnTo>
                </a:path>
              </a:pathLst>
            </a:custGeom>
            <a:ln w="31887">
              <a:solidFill>
                <a:srgbClr val="000000"/>
              </a:solidFill>
            </a:ln>
          </p:spPr>
          <p:txBody>
            <a:bodyPr wrap="square" lIns="0" tIns="0" rIns="0" bIns="0" rtlCol="0"/>
            <a:lstStyle/>
            <a:p>
              <a:endParaRPr/>
            </a:p>
          </p:txBody>
        </p:sp>
        <p:sp>
          <p:nvSpPr>
            <p:cNvPr id="13" name="object 13"/>
            <p:cNvSpPr/>
            <p:nvPr/>
          </p:nvSpPr>
          <p:spPr>
            <a:xfrm>
              <a:off x="3205454" y="4758182"/>
              <a:ext cx="120014" cy="263525"/>
            </a:xfrm>
            <a:custGeom>
              <a:avLst/>
              <a:gdLst/>
              <a:ahLst/>
              <a:cxnLst/>
              <a:rect l="l" t="t" r="r" b="b"/>
              <a:pathLst>
                <a:path w="120014" h="263525">
                  <a:moveTo>
                    <a:pt x="0" y="263258"/>
                  </a:moveTo>
                  <a:lnTo>
                    <a:pt x="119659" y="263258"/>
                  </a:lnTo>
                  <a:lnTo>
                    <a:pt x="59829" y="0"/>
                  </a:lnTo>
                  <a:lnTo>
                    <a:pt x="0" y="263258"/>
                  </a:lnTo>
                  <a:close/>
                </a:path>
              </a:pathLst>
            </a:custGeom>
            <a:solidFill>
              <a:srgbClr val="FFFFFF"/>
            </a:solidFill>
          </p:spPr>
          <p:txBody>
            <a:bodyPr wrap="square" lIns="0" tIns="0" rIns="0" bIns="0" rtlCol="0"/>
            <a:lstStyle/>
            <a:p>
              <a:endParaRPr/>
            </a:p>
          </p:txBody>
        </p:sp>
        <p:sp>
          <p:nvSpPr>
            <p:cNvPr id="14" name="object 14"/>
            <p:cNvSpPr/>
            <p:nvPr/>
          </p:nvSpPr>
          <p:spPr>
            <a:xfrm>
              <a:off x="3225431" y="4830127"/>
              <a:ext cx="80010" cy="175895"/>
            </a:xfrm>
            <a:custGeom>
              <a:avLst/>
              <a:gdLst/>
              <a:ahLst/>
              <a:cxnLst/>
              <a:rect l="l" t="t" r="r" b="b"/>
              <a:pathLst>
                <a:path w="80010" h="175895">
                  <a:moveTo>
                    <a:pt x="0" y="175374"/>
                  </a:moveTo>
                  <a:lnTo>
                    <a:pt x="39852" y="0"/>
                  </a:lnTo>
                  <a:lnTo>
                    <a:pt x="79717" y="175374"/>
                  </a:lnTo>
                </a:path>
              </a:pathLst>
            </a:custGeom>
            <a:ln w="31887">
              <a:solidFill>
                <a:srgbClr val="000000"/>
              </a:solidFill>
            </a:ln>
          </p:spPr>
          <p:txBody>
            <a:bodyPr wrap="square" lIns="0" tIns="0" rIns="0" bIns="0" rtlCol="0"/>
            <a:lstStyle/>
            <a:p>
              <a:endParaRPr/>
            </a:p>
          </p:txBody>
        </p:sp>
      </p:grpSp>
      <p:sp>
        <p:nvSpPr>
          <p:cNvPr id="15" name="object 15"/>
          <p:cNvSpPr txBox="1"/>
          <p:nvPr/>
        </p:nvSpPr>
        <p:spPr>
          <a:xfrm>
            <a:off x="2838894" y="4029755"/>
            <a:ext cx="186690" cy="293370"/>
          </a:xfrm>
          <a:prstGeom prst="rect">
            <a:avLst/>
          </a:prstGeom>
        </p:spPr>
        <p:txBody>
          <a:bodyPr vert="horz" wrap="square" lIns="0" tIns="13335" rIns="0" bIns="0" rtlCol="0">
            <a:spAutoFit/>
          </a:bodyPr>
          <a:lstStyle/>
          <a:p>
            <a:pPr marL="12700">
              <a:lnSpc>
                <a:spcPct val="100000"/>
              </a:lnSpc>
              <a:spcBef>
                <a:spcPts val="105"/>
              </a:spcBef>
            </a:pPr>
            <a:r>
              <a:rPr lang="en-GB" sz="1750" b="1" spc="5" dirty="0">
                <a:latin typeface="Arial"/>
                <a:cs typeface="Arial"/>
              </a:rPr>
              <a:t>S</a:t>
            </a:r>
            <a:endParaRPr sz="1750" dirty="0">
              <a:latin typeface="Arial"/>
              <a:cs typeface="Arial"/>
            </a:endParaRPr>
          </a:p>
        </p:txBody>
      </p:sp>
      <p:sp>
        <p:nvSpPr>
          <p:cNvPr id="16" name="object 16"/>
          <p:cNvSpPr txBox="1"/>
          <p:nvPr/>
        </p:nvSpPr>
        <p:spPr>
          <a:xfrm>
            <a:off x="3409695" y="2881799"/>
            <a:ext cx="362205" cy="282770"/>
          </a:xfrm>
          <a:prstGeom prst="rect">
            <a:avLst/>
          </a:prstGeom>
        </p:spPr>
        <p:txBody>
          <a:bodyPr vert="horz" wrap="square" lIns="0" tIns="13335" rIns="0" bIns="0" rtlCol="0">
            <a:spAutoFit/>
          </a:bodyPr>
          <a:lstStyle/>
          <a:p>
            <a:pPr>
              <a:lnSpc>
                <a:spcPct val="100000"/>
              </a:lnSpc>
              <a:spcBef>
                <a:spcPts val="105"/>
              </a:spcBef>
            </a:pPr>
            <a:r>
              <a:rPr lang="en-GB" sz="1750" b="1" dirty="0">
                <a:latin typeface="Arial"/>
                <a:cs typeface="Arial"/>
              </a:rPr>
              <a:t>W</a:t>
            </a:r>
            <a:r>
              <a:rPr sz="1750" b="1" dirty="0">
                <a:latin typeface="Arial"/>
                <a:cs typeface="Arial"/>
              </a:rPr>
              <a:t>?</a:t>
            </a:r>
            <a:endParaRPr sz="1750" dirty="0">
              <a:latin typeface="Arial"/>
              <a:cs typeface="Arial"/>
            </a:endParaRPr>
          </a:p>
        </p:txBody>
      </p:sp>
      <p:grpSp>
        <p:nvGrpSpPr>
          <p:cNvPr id="17" name="object 17"/>
          <p:cNvGrpSpPr/>
          <p:nvPr/>
        </p:nvGrpSpPr>
        <p:grpSpPr>
          <a:xfrm>
            <a:off x="3309708" y="3153689"/>
            <a:ext cx="1371600" cy="2780030"/>
            <a:chOff x="3309708" y="3153689"/>
            <a:chExt cx="1371600" cy="2780030"/>
          </a:xfrm>
        </p:grpSpPr>
        <p:sp>
          <p:nvSpPr>
            <p:cNvPr id="18" name="object 18"/>
            <p:cNvSpPr/>
            <p:nvPr/>
          </p:nvSpPr>
          <p:spPr>
            <a:xfrm>
              <a:off x="3682327" y="3161944"/>
              <a:ext cx="938530" cy="938530"/>
            </a:xfrm>
            <a:custGeom>
              <a:avLst/>
              <a:gdLst/>
              <a:ahLst/>
              <a:cxnLst/>
              <a:rect l="l" t="t" r="r" b="b"/>
              <a:pathLst>
                <a:path w="938529" h="938529">
                  <a:moveTo>
                    <a:pt x="0" y="0"/>
                  </a:moveTo>
                  <a:lnTo>
                    <a:pt x="938352" y="938352"/>
                  </a:lnTo>
                </a:path>
              </a:pathLst>
            </a:custGeom>
            <a:ln w="15943">
              <a:solidFill>
                <a:srgbClr val="000000"/>
              </a:solidFill>
            </a:ln>
          </p:spPr>
          <p:txBody>
            <a:bodyPr wrap="square" lIns="0" tIns="0" rIns="0" bIns="0" rtlCol="0"/>
            <a:lstStyle/>
            <a:p>
              <a:endParaRPr/>
            </a:p>
          </p:txBody>
        </p:sp>
        <p:sp>
          <p:nvSpPr>
            <p:cNvPr id="19" name="object 19"/>
            <p:cNvSpPr/>
            <p:nvPr/>
          </p:nvSpPr>
          <p:spPr>
            <a:xfrm>
              <a:off x="3369538" y="4830114"/>
              <a:ext cx="0" cy="730250"/>
            </a:xfrm>
            <a:custGeom>
              <a:avLst/>
              <a:gdLst/>
              <a:ahLst/>
              <a:cxnLst/>
              <a:rect l="l" t="t" r="r" b="b"/>
              <a:pathLst>
                <a:path h="730250">
                  <a:moveTo>
                    <a:pt x="0" y="0"/>
                  </a:moveTo>
                  <a:lnTo>
                    <a:pt x="0" y="729830"/>
                  </a:lnTo>
                </a:path>
              </a:pathLst>
            </a:custGeom>
            <a:ln w="31887">
              <a:solidFill>
                <a:srgbClr val="000000"/>
              </a:solidFill>
            </a:ln>
          </p:spPr>
          <p:txBody>
            <a:bodyPr wrap="square" lIns="0" tIns="0" rIns="0" bIns="0" rtlCol="0"/>
            <a:lstStyle/>
            <a:p>
              <a:endParaRPr/>
            </a:p>
          </p:txBody>
        </p:sp>
        <p:sp>
          <p:nvSpPr>
            <p:cNvPr id="20" name="object 20"/>
            <p:cNvSpPr/>
            <p:nvPr/>
          </p:nvSpPr>
          <p:spPr>
            <a:xfrm>
              <a:off x="3309708" y="5368620"/>
              <a:ext cx="120014" cy="263525"/>
            </a:xfrm>
            <a:custGeom>
              <a:avLst/>
              <a:gdLst/>
              <a:ahLst/>
              <a:cxnLst/>
              <a:rect l="l" t="t" r="r" b="b"/>
              <a:pathLst>
                <a:path w="120014" h="263525">
                  <a:moveTo>
                    <a:pt x="0" y="0"/>
                  </a:moveTo>
                  <a:lnTo>
                    <a:pt x="59829" y="263271"/>
                  </a:lnTo>
                  <a:lnTo>
                    <a:pt x="119659" y="0"/>
                  </a:lnTo>
                  <a:lnTo>
                    <a:pt x="0" y="0"/>
                  </a:lnTo>
                  <a:close/>
                </a:path>
              </a:pathLst>
            </a:custGeom>
            <a:solidFill>
              <a:srgbClr val="FFFFFF"/>
            </a:solidFill>
          </p:spPr>
          <p:txBody>
            <a:bodyPr wrap="square" lIns="0" tIns="0" rIns="0" bIns="0" rtlCol="0"/>
            <a:lstStyle/>
            <a:p>
              <a:endParaRPr/>
            </a:p>
          </p:txBody>
        </p:sp>
        <p:sp>
          <p:nvSpPr>
            <p:cNvPr id="21" name="object 21"/>
            <p:cNvSpPr/>
            <p:nvPr/>
          </p:nvSpPr>
          <p:spPr>
            <a:xfrm>
              <a:off x="3329685" y="5384571"/>
              <a:ext cx="80010" cy="175895"/>
            </a:xfrm>
            <a:custGeom>
              <a:avLst/>
              <a:gdLst/>
              <a:ahLst/>
              <a:cxnLst/>
              <a:rect l="l" t="t" r="r" b="b"/>
              <a:pathLst>
                <a:path w="80010" h="175895">
                  <a:moveTo>
                    <a:pt x="79717" y="0"/>
                  </a:moveTo>
                  <a:lnTo>
                    <a:pt x="39852" y="175374"/>
                  </a:lnTo>
                  <a:lnTo>
                    <a:pt x="0" y="0"/>
                  </a:lnTo>
                </a:path>
              </a:pathLst>
            </a:custGeom>
            <a:ln w="31887">
              <a:solidFill>
                <a:srgbClr val="000000"/>
              </a:solidFill>
            </a:ln>
          </p:spPr>
          <p:txBody>
            <a:bodyPr wrap="square" lIns="0" tIns="0" rIns="0" bIns="0" rtlCol="0"/>
            <a:lstStyle/>
            <a:p>
              <a:endParaRPr/>
            </a:p>
          </p:txBody>
        </p:sp>
        <p:sp>
          <p:nvSpPr>
            <p:cNvPr id="22" name="object 22"/>
            <p:cNvSpPr/>
            <p:nvPr/>
          </p:nvSpPr>
          <p:spPr>
            <a:xfrm>
              <a:off x="4360029" y="5612096"/>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grpSp>
      <p:sp>
        <p:nvSpPr>
          <p:cNvPr id="23" name="object 23"/>
          <p:cNvSpPr txBox="1"/>
          <p:nvPr/>
        </p:nvSpPr>
        <p:spPr>
          <a:xfrm>
            <a:off x="4433760" y="5176596"/>
            <a:ext cx="537845" cy="723265"/>
          </a:xfrm>
          <a:prstGeom prst="rect">
            <a:avLst/>
          </a:prstGeom>
        </p:spPr>
        <p:txBody>
          <a:bodyPr vert="horz" wrap="square" lIns="0" tIns="13335" rIns="0" bIns="0" rtlCol="0">
            <a:spAutoFit/>
          </a:bodyPr>
          <a:lstStyle/>
          <a:p>
            <a:pPr marL="189865">
              <a:lnSpc>
                <a:spcPct val="100000"/>
              </a:lnSpc>
              <a:spcBef>
                <a:spcPts val="105"/>
              </a:spcBef>
            </a:pPr>
            <a:r>
              <a:rPr sz="1750" b="1" spc="5" dirty="0">
                <a:latin typeface="Arial"/>
                <a:cs typeface="Arial"/>
              </a:rPr>
              <a:t>OK</a:t>
            </a:r>
            <a:endParaRPr sz="1750">
              <a:latin typeface="Arial"/>
              <a:cs typeface="Arial"/>
            </a:endParaRPr>
          </a:p>
          <a:p>
            <a:pPr marL="12700">
              <a:lnSpc>
                <a:spcPct val="100000"/>
              </a:lnSpc>
              <a:spcBef>
                <a:spcPts val="1345"/>
              </a:spcBef>
            </a:pPr>
            <a:r>
              <a:rPr sz="1700" b="1" spc="5" dirty="0">
                <a:latin typeface="Arial"/>
                <a:cs typeface="Arial"/>
              </a:rPr>
              <a:t>X</a:t>
            </a:r>
            <a:endParaRPr sz="1700">
              <a:latin typeface="Arial"/>
              <a:cs typeface="Arial"/>
            </a:endParaRPr>
          </a:p>
        </p:txBody>
      </p:sp>
      <p:grpSp>
        <p:nvGrpSpPr>
          <p:cNvPr id="24" name="object 24"/>
          <p:cNvGrpSpPr/>
          <p:nvPr/>
        </p:nvGrpSpPr>
        <p:grpSpPr>
          <a:xfrm>
            <a:off x="3561879" y="4084104"/>
            <a:ext cx="1388110" cy="1744345"/>
            <a:chOff x="3561879" y="4084104"/>
            <a:chExt cx="1388110" cy="1744345"/>
          </a:xfrm>
        </p:grpSpPr>
        <p:sp>
          <p:nvSpPr>
            <p:cNvPr id="25" name="object 25"/>
            <p:cNvSpPr/>
            <p:nvPr/>
          </p:nvSpPr>
          <p:spPr>
            <a:xfrm>
              <a:off x="3578072" y="5768479"/>
              <a:ext cx="730250" cy="0"/>
            </a:xfrm>
            <a:custGeom>
              <a:avLst/>
              <a:gdLst/>
              <a:ahLst/>
              <a:cxnLst/>
              <a:rect l="l" t="t" r="r" b="b"/>
              <a:pathLst>
                <a:path w="730250">
                  <a:moveTo>
                    <a:pt x="0" y="0"/>
                  </a:moveTo>
                  <a:lnTo>
                    <a:pt x="729830" y="0"/>
                  </a:lnTo>
                </a:path>
              </a:pathLst>
            </a:custGeom>
            <a:ln w="31887">
              <a:solidFill>
                <a:srgbClr val="000000"/>
              </a:solidFill>
            </a:ln>
          </p:spPr>
          <p:txBody>
            <a:bodyPr wrap="square" lIns="0" tIns="0" rIns="0" bIns="0" rtlCol="0"/>
            <a:lstStyle/>
            <a:p>
              <a:endParaRPr/>
            </a:p>
          </p:txBody>
        </p:sp>
        <p:sp>
          <p:nvSpPr>
            <p:cNvPr id="26" name="object 26"/>
            <p:cNvSpPr/>
            <p:nvPr/>
          </p:nvSpPr>
          <p:spPr>
            <a:xfrm>
              <a:off x="4116577" y="5708650"/>
              <a:ext cx="263525" cy="120014"/>
            </a:xfrm>
            <a:custGeom>
              <a:avLst/>
              <a:gdLst/>
              <a:ahLst/>
              <a:cxnLst/>
              <a:rect l="l" t="t" r="r" b="b"/>
              <a:pathLst>
                <a:path w="263525" h="120014">
                  <a:moveTo>
                    <a:pt x="0" y="0"/>
                  </a:moveTo>
                  <a:lnTo>
                    <a:pt x="0" y="119659"/>
                  </a:lnTo>
                  <a:lnTo>
                    <a:pt x="263258" y="59829"/>
                  </a:lnTo>
                  <a:lnTo>
                    <a:pt x="0" y="0"/>
                  </a:lnTo>
                  <a:close/>
                </a:path>
              </a:pathLst>
            </a:custGeom>
            <a:solidFill>
              <a:srgbClr val="FFFFFF"/>
            </a:solidFill>
          </p:spPr>
          <p:txBody>
            <a:bodyPr wrap="square" lIns="0" tIns="0" rIns="0" bIns="0" rtlCol="0"/>
            <a:lstStyle/>
            <a:p>
              <a:endParaRPr/>
            </a:p>
          </p:txBody>
        </p:sp>
        <p:sp>
          <p:nvSpPr>
            <p:cNvPr id="27" name="object 27"/>
            <p:cNvSpPr/>
            <p:nvPr/>
          </p:nvSpPr>
          <p:spPr>
            <a:xfrm>
              <a:off x="4132516" y="5728627"/>
              <a:ext cx="175895" cy="80010"/>
            </a:xfrm>
            <a:custGeom>
              <a:avLst/>
              <a:gdLst/>
              <a:ahLst/>
              <a:cxnLst/>
              <a:rect l="l" t="t" r="r" b="b"/>
              <a:pathLst>
                <a:path w="175895" h="80010">
                  <a:moveTo>
                    <a:pt x="0" y="0"/>
                  </a:moveTo>
                  <a:lnTo>
                    <a:pt x="175387" y="39852"/>
                  </a:lnTo>
                  <a:lnTo>
                    <a:pt x="0" y="79717"/>
                  </a:lnTo>
                </a:path>
              </a:pathLst>
            </a:custGeom>
            <a:ln w="31887">
              <a:solidFill>
                <a:srgbClr val="000000"/>
              </a:solidFill>
            </a:ln>
          </p:spPr>
          <p:txBody>
            <a:bodyPr wrap="square" lIns="0" tIns="0" rIns="0" bIns="0" rtlCol="0"/>
            <a:lstStyle/>
            <a:p>
              <a:endParaRPr/>
            </a:p>
          </p:txBody>
        </p:sp>
        <p:sp>
          <p:nvSpPr>
            <p:cNvPr id="28" name="object 28"/>
            <p:cNvSpPr/>
            <p:nvPr/>
          </p:nvSpPr>
          <p:spPr>
            <a:xfrm>
              <a:off x="4516412" y="4100296"/>
              <a:ext cx="417195" cy="208915"/>
            </a:xfrm>
            <a:custGeom>
              <a:avLst/>
              <a:gdLst/>
              <a:ahLst/>
              <a:cxnLst/>
              <a:rect l="l" t="t" r="r" b="b"/>
              <a:pathLst>
                <a:path w="417195" h="208914">
                  <a:moveTo>
                    <a:pt x="0" y="208521"/>
                  </a:moveTo>
                  <a:lnTo>
                    <a:pt x="417042" y="0"/>
                  </a:lnTo>
                </a:path>
              </a:pathLst>
            </a:custGeom>
            <a:ln w="31887">
              <a:solidFill>
                <a:srgbClr val="000000"/>
              </a:solidFill>
            </a:ln>
          </p:spPr>
          <p:txBody>
            <a:bodyPr wrap="square" lIns="0" tIns="0" rIns="0" bIns="0" rtlCol="0"/>
            <a:lstStyle/>
            <a:p>
              <a:endParaRPr/>
            </a:p>
          </p:txBody>
        </p:sp>
        <p:sp>
          <p:nvSpPr>
            <p:cNvPr id="29" name="object 29"/>
            <p:cNvSpPr/>
            <p:nvPr/>
          </p:nvSpPr>
          <p:spPr>
            <a:xfrm>
              <a:off x="4516412" y="4100296"/>
              <a:ext cx="417195" cy="208915"/>
            </a:xfrm>
            <a:custGeom>
              <a:avLst/>
              <a:gdLst/>
              <a:ahLst/>
              <a:cxnLst/>
              <a:rect l="l" t="t" r="r" b="b"/>
              <a:pathLst>
                <a:path w="417195" h="208914">
                  <a:moveTo>
                    <a:pt x="0" y="0"/>
                  </a:moveTo>
                  <a:lnTo>
                    <a:pt x="417042" y="208521"/>
                  </a:lnTo>
                </a:path>
              </a:pathLst>
            </a:custGeom>
            <a:ln w="31887">
              <a:solidFill>
                <a:srgbClr val="000000"/>
              </a:solidFill>
            </a:ln>
          </p:spPr>
          <p:txBody>
            <a:bodyPr wrap="square" lIns="0" tIns="0" rIns="0" bIns="0" rtlCol="0"/>
            <a:lstStyle/>
            <a:p>
              <a:endParaRPr/>
            </a:p>
          </p:txBody>
        </p:sp>
      </p:grpSp>
      <p:sp>
        <p:nvSpPr>
          <p:cNvPr id="30" name="object 30"/>
          <p:cNvSpPr txBox="1"/>
          <p:nvPr/>
        </p:nvSpPr>
        <p:spPr>
          <a:xfrm>
            <a:off x="3986822" y="5161732"/>
            <a:ext cx="174625" cy="293370"/>
          </a:xfrm>
          <a:prstGeom prst="rect">
            <a:avLst/>
          </a:prstGeom>
        </p:spPr>
        <p:txBody>
          <a:bodyPr vert="horz" wrap="square" lIns="0" tIns="13335" rIns="0" bIns="0" rtlCol="0">
            <a:spAutoFit/>
          </a:bodyPr>
          <a:lstStyle/>
          <a:p>
            <a:pPr marL="12700">
              <a:lnSpc>
                <a:spcPct val="100000"/>
              </a:lnSpc>
              <a:spcBef>
                <a:spcPts val="105"/>
              </a:spcBef>
            </a:pPr>
            <a:r>
              <a:rPr lang="en-GB" sz="1750" b="1" spc="5" dirty="0">
                <a:latin typeface="Arial"/>
                <a:cs typeface="Arial"/>
              </a:rPr>
              <a:t>B</a:t>
            </a:r>
            <a:endParaRPr sz="1750" dirty="0">
              <a:latin typeface="Arial"/>
              <a:cs typeface="Arial"/>
            </a:endParaRPr>
          </a:p>
        </p:txBody>
      </p:sp>
      <p:sp>
        <p:nvSpPr>
          <p:cNvPr id="31" name="object 31"/>
          <p:cNvSpPr txBox="1"/>
          <p:nvPr/>
        </p:nvSpPr>
        <p:spPr>
          <a:xfrm>
            <a:off x="4556569" y="4029755"/>
            <a:ext cx="415358" cy="492571"/>
          </a:xfrm>
          <a:prstGeom prst="rect">
            <a:avLst/>
          </a:prstGeom>
        </p:spPr>
        <p:txBody>
          <a:bodyPr vert="horz" wrap="square" lIns="0" tIns="71755" rIns="0" bIns="0" rtlCol="0">
            <a:spAutoFit/>
          </a:bodyPr>
          <a:lstStyle/>
          <a:p>
            <a:pPr marL="15240" marR="5080" indent="-3175">
              <a:lnSpc>
                <a:spcPct val="78200"/>
              </a:lnSpc>
              <a:spcBef>
                <a:spcPts val="565"/>
              </a:spcBef>
            </a:pPr>
            <a:r>
              <a:rPr lang="en-GB" sz="1750" b="1" dirty="0">
                <a:latin typeface="Arial"/>
                <a:cs typeface="Arial"/>
              </a:rPr>
              <a:t>W</a:t>
            </a:r>
            <a:r>
              <a:rPr sz="1750" b="1" dirty="0">
                <a:latin typeface="Arial"/>
                <a:cs typeface="Arial"/>
              </a:rPr>
              <a:t>? </a:t>
            </a:r>
            <a:r>
              <a:rPr sz="1750" b="1" spc="-475" dirty="0">
                <a:latin typeface="Arial"/>
                <a:cs typeface="Arial"/>
              </a:rPr>
              <a:t> </a:t>
            </a:r>
            <a:r>
              <a:rPr sz="1750" b="1" spc="5" dirty="0">
                <a:latin typeface="Arial"/>
                <a:cs typeface="Arial"/>
              </a:rPr>
              <a:t>OK</a:t>
            </a:r>
            <a:endParaRPr sz="1750" dirty="0">
              <a:latin typeface="Arial"/>
              <a:cs typeface="Arial"/>
            </a:endParaRPr>
          </a:p>
        </p:txBody>
      </p:sp>
      <p:sp>
        <p:nvSpPr>
          <p:cNvPr id="32" name="object 32"/>
          <p:cNvSpPr txBox="1"/>
          <p:nvPr/>
        </p:nvSpPr>
        <p:spPr>
          <a:xfrm>
            <a:off x="3011030" y="3003257"/>
            <a:ext cx="645160" cy="829310"/>
          </a:xfrm>
          <a:prstGeom prst="rect">
            <a:avLst/>
          </a:prstGeom>
        </p:spPr>
        <p:txBody>
          <a:bodyPr vert="horz" wrap="square" lIns="0" tIns="15240" rIns="0" bIns="0" rtlCol="0">
            <a:spAutoFit/>
          </a:bodyPr>
          <a:lstStyle/>
          <a:p>
            <a:pPr>
              <a:lnSpc>
                <a:spcPct val="100000"/>
              </a:lnSpc>
              <a:spcBef>
                <a:spcPts val="120"/>
              </a:spcBef>
            </a:pPr>
            <a:r>
              <a:rPr sz="5250" b="1" spc="20" dirty="0">
                <a:latin typeface="Arial"/>
                <a:cs typeface="Arial"/>
              </a:rPr>
              <a:t>W</a:t>
            </a:r>
            <a:endParaRPr sz="5250">
              <a:latin typeface="Arial"/>
              <a:cs typeface="Arial"/>
            </a:endParaRPr>
          </a:p>
        </p:txBody>
      </p:sp>
      <p:sp>
        <p:nvSpPr>
          <p:cNvPr id="33" name="object 33"/>
          <p:cNvSpPr txBox="1"/>
          <p:nvPr/>
        </p:nvSpPr>
        <p:spPr>
          <a:xfrm>
            <a:off x="5053666" y="5296715"/>
            <a:ext cx="1115060" cy="829310"/>
          </a:xfrm>
          <a:prstGeom prst="rect">
            <a:avLst/>
          </a:prstGeom>
        </p:spPr>
        <p:txBody>
          <a:bodyPr vert="horz" wrap="square" lIns="0" tIns="15240" rIns="0" bIns="0" rtlCol="0">
            <a:spAutoFit/>
          </a:bodyPr>
          <a:lstStyle/>
          <a:p>
            <a:pPr marL="250190">
              <a:lnSpc>
                <a:spcPct val="100000"/>
              </a:lnSpc>
              <a:spcBef>
                <a:spcPts val="120"/>
              </a:spcBef>
            </a:pPr>
            <a:r>
              <a:rPr sz="5250" b="1" spc="15" dirty="0">
                <a:latin typeface="Arial"/>
                <a:cs typeface="Arial"/>
              </a:rPr>
              <a:t>P</a:t>
            </a:r>
            <a:endParaRPr sz="5250">
              <a:latin typeface="Arial"/>
              <a:cs typeface="Arial"/>
            </a:endParaRPr>
          </a:p>
        </p:txBody>
      </p:sp>
      <p:sp>
        <p:nvSpPr>
          <p:cNvPr id="34" name="object 34"/>
          <p:cNvSpPr/>
          <p:nvPr/>
        </p:nvSpPr>
        <p:spPr>
          <a:xfrm>
            <a:off x="4360029" y="4465223"/>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sp>
        <p:nvSpPr>
          <p:cNvPr id="35" name="object 35"/>
          <p:cNvSpPr txBox="1"/>
          <p:nvPr/>
        </p:nvSpPr>
        <p:spPr>
          <a:xfrm>
            <a:off x="4433760" y="4466031"/>
            <a:ext cx="170815" cy="287020"/>
          </a:xfrm>
          <a:prstGeom prst="rect">
            <a:avLst/>
          </a:prstGeom>
        </p:spPr>
        <p:txBody>
          <a:bodyPr vert="horz" wrap="square" lIns="0" tIns="13970" rIns="0" bIns="0" rtlCol="0">
            <a:spAutoFit/>
          </a:bodyPr>
          <a:lstStyle/>
          <a:p>
            <a:pPr marL="12700">
              <a:lnSpc>
                <a:spcPct val="100000"/>
              </a:lnSpc>
              <a:spcBef>
                <a:spcPts val="110"/>
              </a:spcBef>
            </a:pPr>
            <a:r>
              <a:rPr sz="1700" b="1" spc="5" dirty="0">
                <a:latin typeface="Arial"/>
                <a:cs typeface="Arial"/>
              </a:rPr>
              <a:t>X</a:t>
            </a:r>
            <a:endParaRPr sz="1700">
              <a:latin typeface="Arial"/>
              <a:cs typeface="Arial"/>
            </a:endParaRPr>
          </a:p>
        </p:txBody>
      </p:sp>
      <p:grpSp>
        <p:nvGrpSpPr>
          <p:cNvPr id="36" name="object 36"/>
          <p:cNvGrpSpPr/>
          <p:nvPr/>
        </p:nvGrpSpPr>
        <p:grpSpPr>
          <a:xfrm>
            <a:off x="4456582" y="4758182"/>
            <a:ext cx="120014" cy="802005"/>
            <a:chOff x="4456582" y="4758182"/>
            <a:chExt cx="120014" cy="802005"/>
          </a:xfrm>
        </p:grpSpPr>
        <p:sp>
          <p:nvSpPr>
            <p:cNvPr id="37" name="object 37"/>
            <p:cNvSpPr/>
            <p:nvPr/>
          </p:nvSpPr>
          <p:spPr>
            <a:xfrm>
              <a:off x="4516412" y="4830127"/>
              <a:ext cx="0" cy="730250"/>
            </a:xfrm>
            <a:custGeom>
              <a:avLst/>
              <a:gdLst/>
              <a:ahLst/>
              <a:cxnLst/>
              <a:rect l="l" t="t" r="r" b="b"/>
              <a:pathLst>
                <a:path h="730250">
                  <a:moveTo>
                    <a:pt x="0" y="729818"/>
                  </a:moveTo>
                  <a:lnTo>
                    <a:pt x="0" y="0"/>
                  </a:lnTo>
                </a:path>
              </a:pathLst>
            </a:custGeom>
            <a:ln w="31887">
              <a:solidFill>
                <a:srgbClr val="000000"/>
              </a:solidFill>
            </a:ln>
          </p:spPr>
          <p:txBody>
            <a:bodyPr wrap="square" lIns="0" tIns="0" rIns="0" bIns="0" rtlCol="0"/>
            <a:lstStyle/>
            <a:p>
              <a:endParaRPr/>
            </a:p>
          </p:txBody>
        </p:sp>
        <p:sp>
          <p:nvSpPr>
            <p:cNvPr id="38" name="object 38"/>
            <p:cNvSpPr/>
            <p:nvPr/>
          </p:nvSpPr>
          <p:spPr>
            <a:xfrm>
              <a:off x="4456582" y="4758182"/>
              <a:ext cx="120014" cy="263525"/>
            </a:xfrm>
            <a:custGeom>
              <a:avLst/>
              <a:gdLst/>
              <a:ahLst/>
              <a:cxnLst/>
              <a:rect l="l" t="t" r="r" b="b"/>
              <a:pathLst>
                <a:path w="120014" h="263525">
                  <a:moveTo>
                    <a:pt x="0" y="263258"/>
                  </a:moveTo>
                  <a:lnTo>
                    <a:pt x="119659" y="263258"/>
                  </a:lnTo>
                  <a:lnTo>
                    <a:pt x="59829" y="0"/>
                  </a:lnTo>
                  <a:lnTo>
                    <a:pt x="0" y="263258"/>
                  </a:lnTo>
                  <a:close/>
                </a:path>
              </a:pathLst>
            </a:custGeom>
            <a:solidFill>
              <a:srgbClr val="FFFFFF"/>
            </a:solidFill>
          </p:spPr>
          <p:txBody>
            <a:bodyPr wrap="square" lIns="0" tIns="0" rIns="0" bIns="0" rtlCol="0"/>
            <a:lstStyle/>
            <a:p>
              <a:endParaRPr/>
            </a:p>
          </p:txBody>
        </p:sp>
        <p:sp>
          <p:nvSpPr>
            <p:cNvPr id="39" name="object 39"/>
            <p:cNvSpPr/>
            <p:nvPr/>
          </p:nvSpPr>
          <p:spPr>
            <a:xfrm>
              <a:off x="4476559" y="4830127"/>
              <a:ext cx="80010" cy="175895"/>
            </a:xfrm>
            <a:custGeom>
              <a:avLst/>
              <a:gdLst/>
              <a:ahLst/>
              <a:cxnLst/>
              <a:rect l="l" t="t" r="r" b="b"/>
              <a:pathLst>
                <a:path w="80010" h="175895">
                  <a:moveTo>
                    <a:pt x="0" y="175374"/>
                  </a:moveTo>
                  <a:lnTo>
                    <a:pt x="39852" y="0"/>
                  </a:lnTo>
                  <a:lnTo>
                    <a:pt x="79705" y="175374"/>
                  </a:lnTo>
                </a:path>
              </a:pathLst>
            </a:custGeom>
            <a:ln w="31887">
              <a:solidFill>
                <a:srgbClr val="000000"/>
              </a:solidFill>
            </a:ln>
          </p:spPr>
          <p:txBody>
            <a:bodyPr wrap="square" lIns="0" tIns="0" rIns="0" bIns="0" rtlCol="0"/>
            <a:lstStyle/>
            <a:p>
              <a:endParaRPr/>
            </a:p>
          </p:txBody>
        </p:sp>
      </p:grpSp>
      <p:sp>
        <p:nvSpPr>
          <p:cNvPr id="40" name="object 40"/>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41" name="object 41"/>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18</a:t>
            </a:fld>
            <a:endParaRPr spc="4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2540" algn="ctr">
              <a:lnSpc>
                <a:spcPts val="2635"/>
              </a:lnSpc>
            </a:pPr>
            <a:r>
              <a:rPr spc="200" dirty="0"/>
              <a:t>Exploring</a:t>
            </a:r>
            <a:r>
              <a:rPr spc="390" dirty="0"/>
              <a:t> </a:t>
            </a:r>
            <a:r>
              <a:rPr spc="170" dirty="0"/>
              <a:t>a</a:t>
            </a:r>
            <a:r>
              <a:rPr spc="390" dirty="0"/>
              <a:t> </a:t>
            </a:r>
            <a:r>
              <a:rPr spc="175" dirty="0"/>
              <a:t>wumpus</a:t>
            </a:r>
            <a:r>
              <a:rPr spc="375" dirty="0"/>
              <a:t> </a:t>
            </a:r>
            <a:r>
              <a:rPr spc="114" dirty="0"/>
              <a:t>world</a:t>
            </a:r>
          </a:p>
        </p:txBody>
      </p:sp>
      <p:grpSp>
        <p:nvGrpSpPr>
          <p:cNvPr id="3" name="object 3"/>
          <p:cNvGrpSpPr/>
          <p:nvPr/>
        </p:nvGrpSpPr>
        <p:grpSpPr>
          <a:xfrm>
            <a:off x="2719844" y="1678165"/>
            <a:ext cx="4636135" cy="4636135"/>
            <a:chOff x="2719844" y="1678165"/>
            <a:chExt cx="4636135" cy="4636135"/>
          </a:xfrm>
        </p:grpSpPr>
        <p:sp>
          <p:nvSpPr>
            <p:cNvPr id="4" name="object 4"/>
            <p:cNvSpPr/>
            <p:nvPr/>
          </p:nvSpPr>
          <p:spPr>
            <a:xfrm>
              <a:off x="2743975" y="1702296"/>
              <a:ext cx="4587875" cy="4587875"/>
            </a:xfrm>
            <a:custGeom>
              <a:avLst/>
              <a:gdLst/>
              <a:ahLst/>
              <a:cxnLst/>
              <a:rect l="l" t="t" r="r" b="b"/>
              <a:pathLst>
                <a:path w="4587875" h="4587875">
                  <a:moveTo>
                    <a:pt x="1146872" y="3440606"/>
                  </a:moveTo>
                  <a:lnTo>
                    <a:pt x="1146872" y="2293734"/>
                  </a:lnTo>
                  <a:lnTo>
                    <a:pt x="0" y="2293734"/>
                  </a:lnTo>
                  <a:lnTo>
                    <a:pt x="0" y="3440606"/>
                  </a:lnTo>
                  <a:lnTo>
                    <a:pt x="1146872" y="3440606"/>
                  </a:lnTo>
                  <a:close/>
                </a:path>
                <a:path w="4587875" h="4587875">
                  <a:moveTo>
                    <a:pt x="2293745" y="3440606"/>
                  </a:moveTo>
                  <a:lnTo>
                    <a:pt x="2293745" y="2293734"/>
                  </a:lnTo>
                  <a:lnTo>
                    <a:pt x="1146873" y="2293734"/>
                  </a:lnTo>
                  <a:lnTo>
                    <a:pt x="1146873" y="3440606"/>
                  </a:lnTo>
                  <a:lnTo>
                    <a:pt x="2293745" y="3440606"/>
                  </a:lnTo>
                  <a:close/>
                </a:path>
                <a:path w="4587875" h="4587875">
                  <a:moveTo>
                    <a:pt x="1146872" y="4587480"/>
                  </a:moveTo>
                  <a:lnTo>
                    <a:pt x="1146872" y="3440607"/>
                  </a:lnTo>
                  <a:lnTo>
                    <a:pt x="0" y="3440607"/>
                  </a:lnTo>
                  <a:lnTo>
                    <a:pt x="0" y="4587480"/>
                  </a:lnTo>
                  <a:lnTo>
                    <a:pt x="1146872" y="4587480"/>
                  </a:lnTo>
                  <a:close/>
                </a:path>
                <a:path w="4587875" h="4587875">
                  <a:moveTo>
                    <a:pt x="4587492" y="3440606"/>
                  </a:moveTo>
                  <a:lnTo>
                    <a:pt x="4587492" y="2293734"/>
                  </a:lnTo>
                  <a:lnTo>
                    <a:pt x="3440620" y="2293734"/>
                  </a:lnTo>
                  <a:lnTo>
                    <a:pt x="3440620" y="3440606"/>
                  </a:lnTo>
                  <a:lnTo>
                    <a:pt x="4587492" y="3440606"/>
                  </a:lnTo>
                  <a:close/>
                </a:path>
                <a:path w="4587875" h="4587875">
                  <a:moveTo>
                    <a:pt x="4587492" y="4587480"/>
                  </a:moveTo>
                  <a:lnTo>
                    <a:pt x="4587492" y="3440607"/>
                  </a:lnTo>
                  <a:lnTo>
                    <a:pt x="3440620" y="3440607"/>
                  </a:lnTo>
                  <a:lnTo>
                    <a:pt x="3440620" y="4587480"/>
                  </a:lnTo>
                  <a:lnTo>
                    <a:pt x="4587492" y="4587480"/>
                  </a:lnTo>
                  <a:close/>
                </a:path>
                <a:path w="4587875" h="4587875">
                  <a:moveTo>
                    <a:pt x="3440619" y="4587480"/>
                  </a:moveTo>
                  <a:lnTo>
                    <a:pt x="3440619" y="3440607"/>
                  </a:lnTo>
                  <a:lnTo>
                    <a:pt x="2293747" y="3440607"/>
                  </a:lnTo>
                  <a:lnTo>
                    <a:pt x="2293747" y="4587480"/>
                  </a:lnTo>
                  <a:lnTo>
                    <a:pt x="3440619" y="4587480"/>
                  </a:lnTo>
                  <a:close/>
                </a:path>
                <a:path w="4587875" h="4587875">
                  <a:moveTo>
                    <a:pt x="2293745" y="4587480"/>
                  </a:moveTo>
                  <a:lnTo>
                    <a:pt x="2293745" y="3440607"/>
                  </a:lnTo>
                  <a:lnTo>
                    <a:pt x="1146873" y="3440607"/>
                  </a:lnTo>
                  <a:lnTo>
                    <a:pt x="1146873" y="4587480"/>
                  </a:lnTo>
                  <a:lnTo>
                    <a:pt x="2293745" y="4587480"/>
                  </a:lnTo>
                  <a:close/>
                </a:path>
                <a:path w="4587875" h="4587875">
                  <a:moveTo>
                    <a:pt x="1146872" y="1146872"/>
                  </a:moveTo>
                  <a:lnTo>
                    <a:pt x="1146872" y="0"/>
                  </a:lnTo>
                  <a:lnTo>
                    <a:pt x="0" y="0"/>
                  </a:lnTo>
                  <a:lnTo>
                    <a:pt x="0" y="1146872"/>
                  </a:lnTo>
                  <a:lnTo>
                    <a:pt x="1146872" y="1146872"/>
                  </a:lnTo>
                  <a:close/>
                </a:path>
                <a:path w="4587875" h="4587875">
                  <a:moveTo>
                    <a:pt x="4587492" y="1146872"/>
                  </a:moveTo>
                  <a:lnTo>
                    <a:pt x="4587492" y="0"/>
                  </a:lnTo>
                  <a:lnTo>
                    <a:pt x="3440620" y="0"/>
                  </a:lnTo>
                  <a:lnTo>
                    <a:pt x="3440620" y="1146872"/>
                  </a:lnTo>
                  <a:lnTo>
                    <a:pt x="4587492" y="1146872"/>
                  </a:lnTo>
                  <a:close/>
                </a:path>
                <a:path w="4587875" h="4587875">
                  <a:moveTo>
                    <a:pt x="3440619" y="1146872"/>
                  </a:moveTo>
                  <a:lnTo>
                    <a:pt x="3440619" y="0"/>
                  </a:lnTo>
                  <a:lnTo>
                    <a:pt x="2293747" y="0"/>
                  </a:lnTo>
                  <a:lnTo>
                    <a:pt x="2293747" y="1146872"/>
                  </a:lnTo>
                  <a:lnTo>
                    <a:pt x="3440619" y="1146872"/>
                  </a:lnTo>
                  <a:close/>
                </a:path>
                <a:path w="4587875" h="4587875">
                  <a:moveTo>
                    <a:pt x="2293745" y="1146872"/>
                  </a:moveTo>
                  <a:lnTo>
                    <a:pt x="2293745" y="0"/>
                  </a:lnTo>
                  <a:lnTo>
                    <a:pt x="1146873" y="0"/>
                  </a:lnTo>
                  <a:lnTo>
                    <a:pt x="1146873" y="1146872"/>
                  </a:lnTo>
                  <a:lnTo>
                    <a:pt x="2293745" y="1146872"/>
                  </a:lnTo>
                  <a:close/>
                </a:path>
                <a:path w="4587875" h="4587875">
                  <a:moveTo>
                    <a:pt x="1146872" y="2293745"/>
                  </a:moveTo>
                  <a:lnTo>
                    <a:pt x="1146872" y="1146873"/>
                  </a:lnTo>
                  <a:lnTo>
                    <a:pt x="0" y="1146873"/>
                  </a:lnTo>
                  <a:lnTo>
                    <a:pt x="0" y="2293745"/>
                  </a:lnTo>
                  <a:lnTo>
                    <a:pt x="1146872" y="2293745"/>
                  </a:lnTo>
                  <a:close/>
                </a:path>
                <a:path w="4587875" h="4587875">
                  <a:moveTo>
                    <a:pt x="4587492" y="2293745"/>
                  </a:moveTo>
                  <a:lnTo>
                    <a:pt x="4587492" y="1146873"/>
                  </a:lnTo>
                  <a:lnTo>
                    <a:pt x="3440620" y="1146873"/>
                  </a:lnTo>
                  <a:lnTo>
                    <a:pt x="3440620" y="2293745"/>
                  </a:lnTo>
                  <a:lnTo>
                    <a:pt x="4587492" y="2293745"/>
                  </a:lnTo>
                  <a:close/>
                </a:path>
                <a:path w="4587875" h="4587875">
                  <a:moveTo>
                    <a:pt x="3440619" y="2293745"/>
                  </a:moveTo>
                  <a:lnTo>
                    <a:pt x="3440619" y="1146873"/>
                  </a:lnTo>
                  <a:lnTo>
                    <a:pt x="2293747" y="1146873"/>
                  </a:lnTo>
                  <a:lnTo>
                    <a:pt x="2293747" y="2293745"/>
                  </a:lnTo>
                  <a:lnTo>
                    <a:pt x="3440619" y="2293745"/>
                  </a:lnTo>
                  <a:close/>
                </a:path>
              </a:pathLst>
            </a:custGeom>
            <a:ln w="31887">
              <a:solidFill>
                <a:srgbClr val="000000"/>
              </a:solidFill>
            </a:ln>
          </p:spPr>
          <p:txBody>
            <a:bodyPr wrap="square" lIns="0" tIns="0" rIns="0" bIns="0" rtlCol="0"/>
            <a:lstStyle/>
            <a:p>
              <a:endParaRPr/>
            </a:p>
          </p:txBody>
        </p:sp>
        <p:sp>
          <p:nvSpPr>
            <p:cNvPr id="5" name="object 5"/>
            <p:cNvSpPr/>
            <p:nvPr/>
          </p:nvSpPr>
          <p:spPr>
            <a:xfrm>
              <a:off x="2743974" y="1702295"/>
              <a:ext cx="4587875" cy="4587875"/>
            </a:xfrm>
            <a:custGeom>
              <a:avLst/>
              <a:gdLst/>
              <a:ahLst/>
              <a:cxnLst/>
              <a:rect l="l" t="t" r="r" b="b"/>
              <a:pathLst>
                <a:path w="4587875" h="4587875">
                  <a:moveTo>
                    <a:pt x="4587481" y="4587481"/>
                  </a:moveTo>
                  <a:lnTo>
                    <a:pt x="4587481" y="0"/>
                  </a:lnTo>
                  <a:lnTo>
                    <a:pt x="0" y="0"/>
                  </a:lnTo>
                  <a:lnTo>
                    <a:pt x="0" y="4587481"/>
                  </a:lnTo>
                  <a:lnTo>
                    <a:pt x="4587481" y="4587481"/>
                  </a:lnTo>
                  <a:close/>
                </a:path>
              </a:pathLst>
            </a:custGeom>
            <a:ln w="47829">
              <a:solidFill>
                <a:srgbClr val="000000"/>
              </a:solidFill>
            </a:ln>
          </p:spPr>
          <p:txBody>
            <a:bodyPr wrap="square" lIns="0" tIns="0" rIns="0" bIns="0" rtlCol="0"/>
            <a:lstStyle/>
            <a:p>
              <a:endParaRPr/>
            </a:p>
          </p:txBody>
        </p:sp>
      </p:grpSp>
      <p:sp>
        <p:nvSpPr>
          <p:cNvPr id="6" name="object 6"/>
          <p:cNvSpPr txBox="1"/>
          <p:nvPr/>
        </p:nvSpPr>
        <p:spPr>
          <a:xfrm>
            <a:off x="3464471" y="4029755"/>
            <a:ext cx="360680" cy="293370"/>
          </a:xfrm>
          <a:prstGeom prst="rect">
            <a:avLst/>
          </a:prstGeom>
        </p:spPr>
        <p:txBody>
          <a:bodyPr vert="horz" wrap="square" lIns="0" tIns="13335" rIns="0" bIns="0" rtlCol="0">
            <a:spAutoFit/>
          </a:bodyPr>
          <a:lstStyle/>
          <a:p>
            <a:pPr marL="12700">
              <a:lnSpc>
                <a:spcPct val="100000"/>
              </a:lnSpc>
              <a:spcBef>
                <a:spcPts val="105"/>
              </a:spcBef>
            </a:pPr>
            <a:r>
              <a:rPr sz="1750" b="1" spc="5" dirty="0">
                <a:latin typeface="Arial"/>
                <a:cs typeface="Arial"/>
              </a:rPr>
              <a:t>OK</a:t>
            </a:r>
            <a:endParaRPr sz="1750">
              <a:latin typeface="Arial"/>
              <a:cs typeface="Arial"/>
            </a:endParaRPr>
          </a:p>
        </p:txBody>
      </p:sp>
      <p:sp>
        <p:nvSpPr>
          <p:cNvPr id="7" name="object 7"/>
          <p:cNvSpPr/>
          <p:nvPr/>
        </p:nvSpPr>
        <p:spPr>
          <a:xfrm>
            <a:off x="3213155" y="4465210"/>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sp>
        <p:nvSpPr>
          <p:cNvPr id="8" name="object 8"/>
          <p:cNvSpPr txBox="1"/>
          <p:nvPr/>
        </p:nvSpPr>
        <p:spPr>
          <a:xfrm>
            <a:off x="3286886" y="4466018"/>
            <a:ext cx="170815" cy="287020"/>
          </a:xfrm>
          <a:prstGeom prst="rect">
            <a:avLst/>
          </a:prstGeom>
        </p:spPr>
        <p:txBody>
          <a:bodyPr vert="horz" wrap="square" lIns="0" tIns="13970" rIns="0" bIns="0" rtlCol="0">
            <a:spAutoFit/>
          </a:bodyPr>
          <a:lstStyle/>
          <a:p>
            <a:pPr marL="12700">
              <a:lnSpc>
                <a:spcPct val="100000"/>
              </a:lnSpc>
              <a:spcBef>
                <a:spcPts val="110"/>
              </a:spcBef>
            </a:pPr>
            <a:r>
              <a:rPr sz="1700" b="1" spc="5" dirty="0">
                <a:latin typeface="Arial"/>
                <a:cs typeface="Arial"/>
              </a:rPr>
              <a:t>X</a:t>
            </a:r>
            <a:endParaRPr sz="1700">
              <a:latin typeface="Arial"/>
              <a:cs typeface="Arial"/>
            </a:endParaRPr>
          </a:p>
        </p:txBody>
      </p:sp>
      <p:sp>
        <p:nvSpPr>
          <p:cNvPr id="9" name="object 9"/>
          <p:cNvSpPr/>
          <p:nvPr/>
        </p:nvSpPr>
        <p:spPr>
          <a:xfrm>
            <a:off x="3213155" y="5612096"/>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sp>
        <p:nvSpPr>
          <p:cNvPr id="10" name="object 10"/>
          <p:cNvSpPr txBox="1"/>
          <p:nvPr/>
        </p:nvSpPr>
        <p:spPr>
          <a:xfrm>
            <a:off x="3286886" y="5176596"/>
            <a:ext cx="537845" cy="723265"/>
          </a:xfrm>
          <a:prstGeom prst="rect">
            <a:avLst/>
          </a:prstGeom>
        </p:spPr>
        <p:txBody>
          <a:bodyPr vert="horz" wrap="square" lIns="0" tIns="13335" rIns="0" bIns="0" rtlCol="0">
            <a:spAutoFit/>
          </a:bodyPr>
          <a:lstStyle/>
          <a:p>
            <a:pPr marL="189865">
              <a:lnSpc>
                <a:spcPct val="100000"/>
              </a:lnSpc>
              <a:spcBef>
                <a:spcPts val="105"/>
              </a:spcBef>
            </a:pPr>
            <a:r>
              <a:rPr sz="1750" b="1" spc="5" dirty="0">
                <a:latin typeface="Arial"/>
                <a:cs typeface="Arial"/>
              </a:rPr>
              <a:t>OK</a:t>
            </a:r>
            <a:endParaRPr sz="1750">
              <a:latin typeface="Arial"/>
              <a:cs typeface="Arial"/>
            </a:endParaRPr>
          </a:p>
          <a:p>
            <a:pPr marL="12700">
              <a:lnSpc>
                <a:spcPct val="100000"/>
              </a:lnSpc>
              <a:spcBef>
                <a:spcPts val="1345"/>
              </a:spcBef>
            </a:pPr>
            <a:r>
              <a:rPr sz="1700" b="1" spc="5" dirty="0">
                <a:latin typeface="Arial"/>
                <a:cs typeface="Arial"/>
              </a:rPr>
              <a:t>X</a:t>
            </a:r>
            <a:endParaRPr sz="1700">
              <a:latin typeface="Arial"/>
              <a:cs typeface="Arial"/>
            </a:endParaRPr>
          </a:p>
        </p:txBody>
      </p:sp>
      <p:grpSp>
        <p:nvGrpSpPr>
          <p:cNvPr id="11" name="object 11"/>
          <p:cNvGrpSpPr/>
          <p:nvPr/>
        </p:nvGrpSpPr>
        <p:grpSpPr>
          <a:xfrm>
            <a:off x="3205454" y="4758182"/>
            <a:ext cx="120014" cy="818515"/>
            <a:chOff x="3205454" y="4758182"/>
            <a:chExt cx="120014" cy="818515"/>
          </a:xfrm>
        </p:grpSpPr>
        <p:sp>
          <p:nvSpPr>
            <p:cNvPr id="12" name="object 12"/>
            <p:cNvSpPr/>
            <p:nvPr/>
          </p:nvSpPr>
          <p:spPr>
            <a:xfrm>
              <a:off x="3265283" y="4830127"/>
              <a:ext cx="0" cy="730250"/>
            </a:xfrm>
            <a:custGeom>
              <a:avLst/>
              <a:gdLst/>
              <a:ahLst/>
              <a:cxnLst/>
              <a:rect l="l" t="t" r="r" b="b"/>
              <a:pathLst>
                <a:path h="730250">
                  <a:moveTo>
                    <a:pt x="0" y="729818"/>
                  </a:moveTo>
                  <a:lnTo>
                    <a:pt x="0" y="0"/>
                  </a:lnTo>
                </a:path>
              </a:pathLst>
            </a:custGeom>
            <a:ln w="31887">
              <a:solidFill>
                <a:srgbClr val="000000"/>
              </a:solidFill>
            </a:ln>
          </p:spPr>
          <p:txBody>
            <a:bodyPr wrap="square" lIns="0" tIns="0" rIns="0" bIns="0" rtlCol="0"/>
            <a:lstStyle/>
            <a:p>
              <a:endParaRPr/>
            </a:p>
          </p:txBody>
        </p:sp>
        <p:sp>
          <p:nvSpPr>
            <p:cNvPr id="13" name="object 13"/>
            <p:cNvSpPr/>
            <p:nvPr/>
          </p:nvSpPr>
          <p:spPr>
            <a:xfrm>
              <a:off x="3205454" y="4758182"/>
              <a:ext cx="120014" cy="263525"/>
            </a:xfrm>
            <a:custGeom>
              <a:avLst/>
              <a:gdLst/>
              <a:ahLst/>
              <a:cxnLst/>
              <a:rect l="l" t="t" r="r" b="b"/>
              <a:pathLst>
                <a:path w="120014" h="263525">
                  <a:moveTo>
                    <a:pt x="0" y="263258"/>
                  </a:moveTo>
                  <a:lnTo>
                    <a:pt x="119659" y="263258"/>
                  </a:lnTo>
                  <a:lnTo>
                    <a:pt x="59829" y="0"/>
                  </a:lnTo>
                  <a:lnTo>
                    <a:pt x="0" y="263258"/>
                  </a:lnTo>
                  <a:close/>
                </a:path>
              </a:pathLst>
            </a:custGeom>
            <a:solidFill>
              <a:srgbClr val="FFFFFF"/>
            </a:solidFill>
          </p:spPr>
          <p:txBody>
            <a:bodyPr wrap="square" lIns="0" tIns="0" rIns="0" bIns="0" rtlCol="0"/>
            <a:lstStyle/>
            <a:p>
              <a:endParaRPr/>
            </a:p>
          </p:txBody>
        </p:sp>
        <p:sp>
          <p:nvSpPr>
            <p:cNvPr id="14" name="object 14"/>
            <p:cNvSpPr/>
            <p:nvPr/>
          </p:nvSpPr>
          <p:spPr>
            <a:xfrm>
              <a:off x="3225431" y="4830127"/>
              <a:ext cx="80010" cy="175895"/>
            </a:xfrm>
            <a:custGeom>
              <a:avLst/>
              <a:gdLst/>
              <a:ahLst/>
              <a:cxnLst/>
              <a:rect l="l" t="t" r="r" b="b"/>
              <a:pathLst>
                <a:path w="80010" h="175895">
                  <a:moveTo>
                    <a:pt x="0" y="175374"/>
                  </a:moveTo>
                  <a:lnTo>
                    <a:pt x="39852" y="0"/>
                  </a:lnTo>
                  <a:lnTo>
                    <a:pt x="79717" y="175374"/>
                  </a:lnTo>
                </a:path>
              </a:pathLst>
            </a:custGeom>
            <a:ln w="31887">
              <a:solidFill>
                <a:srgbClr val="000000"/>
              </a:solidFill>
            </a:ln>
          </p:spPr>
          <p:txBody>
            <a:bodyPr wrap="square" lIns="0" tIns="0" rIns="0" bIns="0" rtlCol="0"/>
            <a:lstStyle/>
            <a:p>
              <a:endParaRPr/>
            </a:p>
          </p:txBody>
        </p:sp>
      </p:grpSp>
      <p:sp>
        <p:nvSpPr>
          <p:cNvPr id="15" name="object 15"/>
          <p:cNvSpPr txBox="1"/>
          <p:nvPr/>
        </p:nvSpPr>
        <p:spPr>
          <a:xfrm>
            <a:off x="2838894" y="4029755"/>
            <a:ext cx="186690" cy="293370"/>
          </a:xfrm>
          <a:prstGeom prst="rect">
            <a:avLst/>
          </a:prstGeom>
        </p:spPr>
        <p:txBody>
          <a:bodyPr vert="horz" wrap="square" lIns="0" tIns="13335" rIns="0" bIns="0" rtlCol="0">
            <a:spAutoFit/>
          </a:bodyPr>
          <a:lstStyle/>
          <a:p>
            <a:pPr marL="12700">
              <a:lnSpc>
                <a:spcPct val="100000"/>
              </a:lnSpc>
              <a:spcBef>
                <a:spcPts val="105"/>
              </a:spcBef>
            </a:pPr>
            <a:r>
              <a:rPr lang="en-GB" sz="1750" b="1" spc="5" dirty="0">
                <a:latin typeface="Arial"/>
                <a:cs typeface="Arial"/>
              </a:rPr>
              <a:t>S</a:t>
            </a:r>
            <a:endParaRPr sz="1750" dirty="0">
              <a:latin typeface="Arial"/>
              <a:cs typeface="Arial"/>
            </a:endParaRPr>
          </a:p>
        </p:txBody>
      </p:sp>
      <p:sp>
        <p:nvSpPr>
          <p:cNvPr id="16" name="object 16"/>
          <p:cNvSpPr txBox="1"/>
          <p:nvPr/>
        </p:nvSpPr>
        <p:spPr>
          <a:xfrm>
            <a:off x="3286886" y="2881799"/>
            <a:ext cx="485014" cy="282770"/>
          </a:xfrm>
          <a:prstGeom prst="rect">
            <a:avLst/>
          </a:prstGeom>
        </p:spPr>
        <p:txBody>
          <a:bodyPr vert="horz" wrap="square" lIns="0" tIns="13335" rIns="0" bIns="0" rtlCol="0">
            <a:spAutoFit/>
          </a:bodyPr>
          <a:lstStyle/>
          <a:p>
            <a:pPr>
              <a:lnSpc>
                <a:spcPct val="100000"/>
              </a:lnSpc>
              <a:spcBef>
                <a:spcPts val="105"/>
              </a:spcBef>
            </a:pPr>
            <a:r>
              <a:rPr lang="en-GB" sz="1750" b="1" dirty="0">
                <a:latin typeface="Arial"/>
                <a:cs typeface="Arial"/>
              </a:rPr>
              <a:t>W</a:t>
            </a:r>
            <a:r>
              <a:rPr sz="1750" b="1" dirty="0">
                <a:latin typeface="Arial"/>
                <a:cs typeface="Arial"/>
              </a:rPr>
              <a:t>?</a:t>
            </a:r>
            <a:endParaRPr sz="1750" dirty="0">
              <a:latin typeface="Arial"/>
              <a:cs typeface="Arial"/>
            </a:endParaRPr>
          </a:p>
        </p:txBody>
      </p:sp>
      <p:grpSp>
        <p:nvGrpSpPr>
          <p:cNvPr id="17" name="object 17"/>
          <p:cNvGrpSpPr/>
          <p:nvPr/>
        </p:nvGrpSpPr>
        <p:grpSpPr>
          <a:xfrm>
            <a:off x="3309708" y="3153689"/>
            <a:ext cx="1371600" cy="2780030"/>
            <a:chOff x="3309708" y="3153689"/>
            <a:chExt cx="1371600" cy="2780030"/>
          </a:xfrm>
        </p:grpSpPr>
        <p:sp>
          <p:nvSpPr>
            <p:cNvPr id="18" name="object 18"/>
            <p:cNvSpPr/>
            <p:nvPr/>
          </p:nvSpPr>
          <p:spPr>
            <a:xfrm>
              <a:off x="3682327" y="3161944"/>
              <a:ext cx="938530" cy="938530"/>
            </a:xfrm>
            <a:custGeom>
              <a:avLst/>
              <a:gdLst/>
              <a:ahLst/>
              <a:cxnLst/>
              <a:rect l="l" t="t" r="r" b="b"/>
              <a:pathLst>
                <a:path w="938529" h="938529">
                  <a:moveTo>
                    <a:pt x="0" y="0"/>
                  </a:moveTo>
                  <a:lnTo>
                    <a:pt x="938352" y="938352"/>
                  </a:lnTo>
                </a:path>
              </a:pathLst>
            </a:custGeom>
            <a:ln w="15943">
              <a:solidFill>
                <a:srgbClr val="000000"/>
              </a:solidFill>
            </a:ln>
          </p:spPr>
          <p:txBody>
            <a:bodyPr wrap="square" lIns="0" tIns="0" rIns="0" bIns="0" rtlCol="0"/>
            <a:lstStyle/>
            <a:p>
              <a:endParaRPr/>
            </a:p>
          </p:txBody>
        </p:sp>
        <p:sp>
          <p:nvSpPr>
            <p:cNvPr id="19" name="object 19"/>
            <p:cNvSpPr/>
            <p:nvPr/>
          </p:nvSpPr>
          <p:spPr>
            <a:xfrm>
              <a:off x="3369538" y="4830114"/>
              <a:ext cx="0" cy="730250"/>
            </a:xfrm>
            <a:custGeom>
              <a:avLst/>
              <a:gdLst/>
              <a:ahLst/>
              <a:cxnLst/>
              <a:rect l="l" t="t" r="r" b="b"/>
              <a:pathLst>
                <a:path h="730250">
                  <a:moveTo>
                    <a:pt x="0" y="0"/>
                  </a:moveTo>
                  <a:lnTo>
                    <a:pt x="0" y="729830"/>
                  </a:lnTo>
                </a:path>
              </a:pathLst>
            </a:custGeom>
            <a:ln w="31887">
              <a:solidFill>
                <a:srgbClr val="000000"/>
              </a:solidFill>
            </a:ln>
          </p:spPr>
          <p:txBody>
            <a:bodyPr wrap="square" lIns="0" tIns="0" rIns="0" bIns="0" rtlCol="0"/>
            <a:lstStyle/>
            <a:p>
              <a:endParaRPr/>
            </a:p>
          </p:txBody>
        </p:sp>
        <p:sp>
          <p:nvSpPr>
            <p:cNvPr id="20" name="object 20"/>
            <p:cNvSpPr/>
            <p:nvPr/>
          </p:nvSpPr>
          <p:spPr>
            <a:xfrm>
              <a:off x="3309708" y="5368620"/>
              <a:ext cx="120014" cy="263525"/>
            </a:xfrm>
            <a:custGeom>
              <a:avLst/>
              <a:gdLst/>
              <a:ahLst/>
              <a:cxnLst/>
              <a:rect l="l" t="t" r="r" b="b"/>
              <a:pathLst>
                <a:path w="120014" h="263525">
                  <a:moveTo>
                    <a:pt x="0" y="0"/>
                  </a:moveTo>
                  <a:lnTo>
                    <a:pt x="59829" y="263271"/>
                  </a:lnTo>
                  <a:lnTo>
                    <a:pt x="119659" y="0"/>
                  </a:lnTo>
                  <a:lnTo>
                    <a:pt x="0" y="0"/>
                  </a:lnTo>
                  <a:close/>
                </a:path>
              </a:pathLst>
            </a:custGeom>
            <a:solidFill>
              <a:srgbClr val="FFFFFF"/>
            </a:solidFill>
          </p:spPr>
          <p:txBody>
            <a:bodyPr wrap="square" lIns="0" tIns="0" rIns="0" bIns="0" rtlCol="0"/>
            <a:lstStyle/>
            <a:p>
              <a:endParaRPr/>
            </a:p>
          </p:txBody>
        </p:sp>
        <p:sp>
          <p:nvSpPr>
            <p:cNvPr id="21" name="object 21"/>
            <p:cNvSpPr/>
            <p:nvPr/>
          </p:nvSpPr>
          <p:spPr>
            <a:xfrm>
              <a:off x="3329685" y="5384571"/>
              <a:ext cx="80010" cy="175895"/>
            </a:xfrm>
            <a:custGeom>
              <a:avLst/>
              <a:gdLst/>
              <a:ahLst/>
              <a:cxnLst/>
              <a:rect l="l" t="t" r="r" b="b"/>
              <a:pathLst>
                <a:path w="80010" h="175895">
                  <a:moveTo>
                    <a:pt x="79717" y="0"/>
                  </a:moveTo>
                  <a:lnTo>
                    <a:pt x="39852" y="175374"/>
                  </a:lnTo>
                  <a:lnTo>
                    <a:pt x="0" y="0"/>
                  </a:lnTo>
                </a:path>
              </a:pathLst>
            </a:custGeom>
            <a:ln w="31887">
              <a:solidFill>
                <a:srgbClr val="000000"/>
              </a:solidFill>
            </a:ln>
          </p:spPr>
          <p:txBody>
            <a:bodyPr wrap="square" lIns="0" tIns="0" rIns="0" bIns="0" rtlCol="0"/>
            <a:lstStyle/>
            <a:p>
              <a:endParaRPr/>
            </a:p>
          </p:txBody>
        </p:sp>
        <p:sp>
          <p:nvSpPr>
            <p:cNvPr id="22" name="object 22"/>
            <p:cNvSpPr/>
            <p:nvPr/>
          </p:nvSpPr>
          <p:spPr>
            <a:xfrm>
              <a:off x="4360029" y="5612096"/>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grpSp>
      <p:sp>
        <p:nvSpPr>
          <p:cNvPr id="23" name="object 23"/>
          <p:cNvSpPr txBox="1"/>
          <p:nvPr/>
        </p:nvSpPr>
        <p:spPr>
          <a:xfrm>
            <a:off x="4433760" y="5176596"/>
            <a:ext cx="537845" cy="723265"/>
          </a:xfrm>
          <a:prstGeom prst="rect">
            <a:avLst/>
          </a:prstGeom>
        </p:spPr>
        <p:txBody>
          <a:bodyPr vert="horz" wrap="square" lIns="0" tIns="13335" rIns="0" bIns="0" rtlCol="0">
            <a:spAutoFit/>
          </a:bodyPr>
          <a:lstStyle/>
          <a:p>
            <a:pPr marL="189865">
              <a:lnSpc>
                <a:spcPct val="100000"/>
              </a:lnSpc>
              <a:spcBef>
                <a:spcPts val="105"/>
              </a:spcBef>
            </a:pPr>
            <a:r>
              <a:rPr sz="1750" b="1" spc="5" dirty="0">
                <a:latin typeface="Arial"/>
                <a:cs typeface="Arial"/>
              </a:rPr>
              <a:t>OK</a:t>
            </a:r>
            <a:endParaRPr sz="1750">
              <a:latin typeface="Arial"/>
              <a:cs typeface="Arial"/>
            </a:endParaRPr>
          </a:p>
          <a:p>
            <a:pPr marL="12700">
              <a:lnSpc>
                <a:spcPct val="100000"/>
              </a:lnSpc>
              <a:spcBef>
                <a:spcPts val="1345"/>
              </a:spcBef>
            </a:pPr>
            <a:r>
              <a:rPr sz="1700" b="1" spc="5" dirty="0">
                <a:latin typeface="Arial"/>
                <a:cs typeface="Arial"/>
              </a:rPr>
              <a:t>X</a:t>
            </a:r>
            <a:endParaRPr sz="1700">
              <a:latin typeface="Arial"/>
              <a:cs typeface="Arial"/>
            </a:endParaRPr>
          </a:p>
        </p:txBody>
      </p:sp>
      <p:grpSp>
        <p:nvGrpSpPr>
          <p:cNvPr id="24" name="object 24"/>
          <p:cNvGrpSpPr/>
          <p:nvPr/>
        </p:nvGrpSpPr>
        <p:grpSpPr>
          <a:xfrm>
            <a:off x="3561879" y="4084104"/>
            <a:ext cx="1388110" cy="1744345"/>
            <a:chOff x="3561879" y="4084104"/>
            <a:chExt cx="1388110" cy="1744345"/>
          </a:xfrm>
        </p:grpSpPr>
        <p:sp>
          <p:nvSpPr>
            <p:cNvPr id="25" name="object 25"/>
            <p:cNvSpPr/>
            <p:nvPr/>
          </p:nvSpPr>
          <p:spPr>
            <a:xfrm>
              <a:off x="3578072" y="5768479"/>
              <a:ext cx="730250" cy="0"/>
            </a:xfrm>
            <a:custGeom>
              <a:avLst/>
              <a:gdLst/>
              <a:ahLst/>
              <a:cxnLst/>
              <a:rect l="l" t="t" r="r" b="b"/>
              <a:pathLst>
                <a:path w="730250">
                  <a:moveTo>
                    <a:pt x="0" y="0"/>
                  </a:moveTo>
                  <a:lnTo>
                    <a:pt x="729830" y="0"/>
                  </a:lnTo>
                </a:path>
              </a:pathLst>
            </a:custGeom>
            <a:ln w="31887">
              <a:solidFill>
                <a:srgbClr val="000000"/>
              </a:solidFill>
            </a:ln>
          </p:spPr>
          <p:txBody>
            <a:bodyPr wrap="square" lIns="0" tIns="0" rIns="0" bIns="0" rtlCol="0"/>
            <a:lstStyle/>
            <a:p>
              <a:endParaRPr/>
            </a:p>
          </p:txBody>
        </p:sp>
        <p:sp>
          <p:nvSpPr>
            <p:cNvPr id="26" name="object 26"/>
            <p:cNvSpPr/>
            <p:nvPr/>
          </p:nvSpPr>
          <p:spPr>
            <a:xfrm>
              <a:off x="4116577" y="5708650"/>
              <a:ext cx="263525" cy="120014"/>
            </a:xfrm>
            <a:custGeom>
              <a:avLst/>
              <a:gdLst/>
              <a:ahLst/>
              <a:cxnLst/>
              <a:rect l="l" t="t" r="r" b="b"/>
              <a:pathLst>
                <a:path w="263525" h="120014">
                  <a:moveTo>
                    <a:pt x="0" y="0"/>
                  </a:moveTo>
                  <a:lnTo>
                    <a:pt x="0" y="119659"/>
                  </a:lnTo>
                  <a:lnTo>
                    <a:pt x="263258" y="59829"/>
                  </a:lnTo>
                  <a:lnTo>
                    <a:pt x="0" y="0"/>
                  </a:lnTo>
                  <a:close/>
                </a:path>
              </a:pathLst>
            </a:custGeom>
            <a:solidFill>
              <a:srgbClr val="FFFFFF"/>
            </a:solidFill>
          </p:spPr>
          <p:txBody>
            <a:bodyPr wrap="square" lIns="0" tIns="0" rIns="0" bIns="0" rtlCol="0"/>
            <a:lstStyle/>
            <a:p>
              <a:endParaRPr/>
            </a:p>
          </p:txBody>
        </p:sp>
        <p:sp>
          <p:nvSpPr>
            <p:cNvPr id="27" name="object 27"/>
            <p:cNvSpPr/>
            <p:nvPr/>
          </p:nvSpPr>
          <p:spPr>
            <a:xfrm>
              <a:off x="4132516" y="5728627"/>
              <a:ext cx="175895" cy="80010"/>
            </a:xfrm>
            <a:custGeom>
              <a:avLst/>
              <a:gdLst/>
              <a:ahLst/>
              <a:cxnLst/>
              <a:rect l="l" t="t" r="r" b="b"/>
              <a:pathLst>
                <a:path w="175895" h="80010">
                  <a:moveTo>
                    <a:pt x="0" y="0"/>
                  </a:moveTo>
                  <a:lnTo>
                    <a:pt x="175387" y="39852"/>
                  </a:lnTo>
                  <a:lnTo>
                    <a:pt x="0" y="79717"/>
                  </a:lnTo>
                </a:path>
              </a:pathLst>
            </a:custGeom>
            <a:ln w="31887">
              <a:solidFill>
                <a:srgbClr val="000000"/>
              </a:solidFill>
            </a:ln>
          </p:spPr>
          <p:txBody>
            <a:bodyPr wrap="square" lIns="0" tIns="0" rIns="0" bIns="0" rtlCol="0"/>
            <a:lstStyle/>
            <a:p>
              <a:endParaRPr/>
            </a:p>
          </p:txBody>
        </p:sp>
        <p:sp>
          <p:nvSpPr>
            <p:cNvPr id="28" name="object 28"/>
            <p:cNvSpPr/>
            <p:nvPr/>
          </p:nvSpPr>
          <p:spPr>
            <a:xfrm>
              <a:off x="4516412" y="4100296"/>
              <a:ext cx="417195" cy="208915"/>
            </a:xfrm>
            <a:custGeom>
              <a:avLst/>
              <a:gdLst/>
              <a:ahLst/>
              <a:cxnLst/>
              <a:rect l="l" t="t" r="r" b="b"/>
              <a:pathLst>
                <a:path w="417195" h="208914">
                  <a:moveTo>
                    <a:pt x="0" y="208521"/>
                  </a:moveTo>
                  <a:lnTo>
                    <a:pt x="417042" y="0"/>
                  </a:lnTo>
                </a:path>
              </a:pathLst>
            </a:custGeom>
            <a:ln w="31887">
              <a:solidFill>
                <a:srgbClr val="000000"/>
              </a:solidFill>
            </a:ln>
          </p:spPr>
          <p:txBody>
            <a:bodyPr wrap="square" lIns="0" tIns="0" rIns="0" bIns="0" rtlCol="0"/>
            <a:lstStyle/>
            <a:p>
              <a:endParaRPr/>
            </a:p>
          </p:txBody>
        </p:sp>
        <p:sp>
          <p:nvSpPr>
            <p:cNvPr id="29" name="object 29"/>
            <p:cNvSpPr/>
            <p:nvPr/>
          </p:nvSpPr>
          <p:spPr>
            <a:xfrm>
              <a:off x="4516412" y="4100296"/>
              <a:ext cx="417195" cy="208915"/>
            </a:xfrm>
            <a:custGeom>
              <a:avLst/>
              <a:gdLst/>
              <a:ahLst/>
              <a:cxnLst/>
              <a:rect l="l" t="t" r="r" b="b"/>
              <a:pathLst>
                <a:path w="417195" h="208914">
                  <a:moveTo>
                    <a:pt x="0" y="0"/>
                  </a:moveTo>
                  <a:lnTo>
                    <a:pt x="417042" y="208521"/>
                  </a:lnTo>
                </a:path>
              </a:pathLst>
            </a:custGeom>
            <a:ln w="31887">
              <a:solidFill>
                <a:srgbClr val="000000"/>
              </a:solidFill>
            </a:ln>
          </p:spPr>
          <p:txBody>
            <a:bodyPr wrap="square" lIns="0" tIns="0" rIns="0" bIns="0" rtlCol="0"/>
            <a:lstStyle/>
            <a:p>
              <a:endParaRPr/>
            </a:p>
          </p:txBody>
        </p:sp>
      </p:grpSp>
      <p:sp>
        <p:nvSpPr>
          <p:cNvPr id="30" name="object 30"/>
          <p:cNvSpPr txBox="1"/>
          <p:nvPr/>
        </p:nvSpPr>
        <p:spPr>
          <a:xfrm>
            <a:off x="3986822" y="5161732"/>
            <a:ext cx="174625" cy="293370"/>
          </a:xfrm>
          <a:prstGeom prst="rect">
            <a:avLst/>
          </a:prstGeom>
        </p:spPr>
        <p:txBody>
          <a:bodyPr vert="horz" wrap="square" lIns="0" tIns="13335" rIns="0" bIns="0" rtlCol="0">
            <a:spAutoFit/>
          </a:bodyPr>
          <a:lstStyle/>
          <a:p>
            <a:pPr marL="12700">
              <a:lnSpc>
                <a:spcPct val="100000"/>
              </a:lnSpc>
              <a:spcBef>
                <a:spcPts val="105"/>
              </a:spcBef>
            </a:pPr>
            <a:r>
              <a:rPr lang="en-GB" sz="1750" b="1" spc="5" dirty="0">
                <a:latin typeface="Arial"/>
                <a:cs typeface="Arial"/>
              </a:rPr>
              <a:t>B</a:t>
            </a:r>
            <a:endParaRPr sz="1750" dirty="0">
              <a:latin typeface="Arial"/>
              <a:cs typeface="Arial"/>
            </a:endParaRPr>
          </a:p>
        </p:txBody>
      </p:sp>
      <p:sp>
        <p:nvSpPr>
          <p:cNvPr id="31" name="object 31"/>
          <p:cNvSpPr txBox="1"/>
          <p:nvPr/>
        </p:nvSpPr>
        <p:spPr>
          <a:xfrm>
            <a:off x="4464562" y="4029755"/>
            <a:ext cx="507365" cy="492571"/>
          </a:xfrm>
          <a:prstGeom prst="rect">
            <a:avLst/>
          </a:prstGeom>
        </p:spPr>
        <p:txBody>
          <a:bodyPr vert="horz" wrap="square" lIns="0" tIns="71755" rIns="0" bIns="0" rtlCol="0">
            <a:spAutoFit/>
          </a:bodyPr>
          <a:lstStyle/>
          <a:p>
            <a:pPr marL="15240" marR="5080" indent="-3175">
              <a:lnSpc>
                <a:spcPct val="78200"/>
              </a:lnSpc>
              <a:spcBef>
                <a:spcPts val="565"/>
              </a:spcBef>
            </a:pPr>
            <a:r>
              <a:rPr lang="en-GB" sz="1750" b="1" dirty="0">
                <a:latin typeface="Arial"/>
                <a:cs typeface="Arial"/>
              </a:rPr>
              <a:t>W</a:t>
            </a:r>
            <a:r>
              <a:rPr sz="1750" b="1" dirty="0">
                <a:latin typeface="Arial"/>
                <a:cs typeface="Arial"/>
              </a:rPr>
              <a:t>? </a:t>
            </a:r>
            <a:r>
              <a:rPr sz="1750" b="1" spc="-475" dirty="0">
                <a:latin typeface="Arial"/>
                <a:cs typeface="Arial"/>
              </a:rPr>
              <a:t> </a:t>
            </a:r>
            <a:r>
              <a:rPr sz="1750" b="1" spc="5" dirty="0">
                <a:latin typeface="Arial"/>
                <a:cs typeface="Arial"/>
              </a:rPr>
              <a:t>OK</a:t>
            </a:r>
            <a:endParaRPr sz="1750" dirty="0">
              <a:latin typeface="Arial"/>
              <a:cs typeface="Arial"/>
            </a:endParaRPr>
          </a:p>
        </p:txBody>
      </p:sp>
      <p:sp>
        <p:nvSpPr>
          <p:cNvPr id="32" name="object 32"/>
          <p:cNvSpPr txBox="1"/>
          <p:nvPr/>
        </p:nvSpPr>
        <p:spPr>
          <a:xfrm>
            <a:off x="3011030" y="3003257"/>
            <a:ext cx="645160" cy="829310"/>
          </a:xfrm>
          <a:prstGeom prst="rect">
            <a:avLst/>
          </a:prstGeom>
        </p:spPr>
        <p:txBody>
          <a:bodyPr vert="horz" wrap="square" lIns="0" tIns="15240" rIns="0" bIns="0" rtlCol="0">
            <a:spAutoFit/>
          </a:bodyPr>
          <a:lstStyle/>
          <a:p>
            <a:pPr>
              <a:lnSpc>
                <a:spcPct val="100000"/>
              </a:lnSpc>
              <a:spcBef>
                <a:spcPts val="120"/>
              </a:spcBef>
            </a:pPr>
            <a:r>
              <a:rPr sz="5250" b="1" spc="20" dirty="0">
                <a:latin typeface="Arial"/>
                <a:cs typeface="Arial"/>
              </a:rPr>
              <a:t>W</a:t>
            </a:r>
            <a:endParaRPr sz="5250">
              <a:latin typeface="Arial"/>
              <a:cs typeface="Arial"/>
            </a:endParaRPr>
          </a:p>
        </p:txBody>
      </p:sp>
      <p:sp>
        <p:nvSpPr>
          <p:cNvPr id="33" name="object 33"/>
          <p:cNvSpPr txBox="1"/>
          <p:nvPr/>
        </p:nvSpPr>
        <p:spPr>
          <a:xfrm>
            <a:off x="5053666" y="5296715"/>
            <a:ext cx="1115060" cy="829310"/>
          </a:xfrm>
          <a:prstGeom prst="rect">
            <a:avLst/>
          </a:prstGeom>
        </p:spPr>
        <p:txBody>
          <a:bodyPr vert="horz" wrap="square" lIns="0" tIns="15240" rIns="0" bIns="0" rtlCol="0">
            <a:spAutoFit/>
          </a:bodyPr>
          <a:lstStyle/>
          <a:p>
            <a:pPr marL="250190">
              <a:lnSpc>
                <a:spcPct val="100000"/>
              </a:lnSpc>
              <a:spcBef>
                <a:spcPts val="120"/>
              </a:spcBef>
            </a:pPr>
            <a:r>
              <a:rPr sz="5250" b="1" spc="15" dirty="0">
                <a:latin typeface="Arial"/>
                <a:cs typeface="Arial"/>
              </a:rPr>
              <a:t>P</a:t>
            </a:r>
            <a:endParaRPr sz="5250">
              <a:latin typeface="Arial"/>
              <a:cs typeface="Arial"/>
            </a:endParaRPr>
          </a:p>
        </p:txBody>
      </p:sp>
      <p:sp>
        <p:nvSpPr>
          <p:cNvPr id="34" name="object 34"/>
          <p:cNvSpPr/>
          <p:nvPr/>
        </p:nvSpPr>
        <p:spPr>
          <a:xfrm>
            <a:off x="4360029" y="4465223"/>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sp>
        <p:nvSpPr>
          <p:cNvPr id="35" name="object 35"/>
          <p:cNvSpPr txBox="1"/>
          <p:nvPr/>
        </p:nvSpPr>
        <p:spPr>
          <a:xfrm>
            <a:off x="4433760" y="4466031"/>
            <a:ext cx="170815" cy="287020"/>
          </a:xfrm>
          <a:prstGeom prst="rect">
            <a:avLst/>
          </a:prstGeom>
        </p:spPr>
        <p:txBody>
          <a:bodyPr vert="horz" wrap="square" lIns="0" tIns="13970" rIns="0" bIns="0" rtlCol="0">
            <a:spAutoFit/>
          </a:bodyPr>
          <a:lstStyle/>
          <a:p>
            <a:pPr marL="12700">
              <a:lnSpc>
                <a:spcPct val="100000"/>
              </a:lnSpc>
              <a:spcBef>
                <a:spcPts val="110"/>
              </a:spcBef>
            </a:pPr>
            <a:r>
              <a:rPr sz="1700" b="1" spc="5" dirty="0">
                <a:latin typeface="Arial"/>
                <a:cs typeface="Arial"/>
              </a:rPr>
              <a:t>X</a:t>
            </a:r>
            <a:endParaRPr sz="1700">
              <a:latin typeface="Arial"/>
              <a:cs typeface="Arial"/>
            </a:endParaRPr>
          </a:p>
        </p:txBody>
      </p:sp>
      <p:grpSp>
        <p:nvGrpSpPr>
          <p:cNvPr id="36" name="object 36"/>
          <p:cNvGrpSpPr/>
          <p:nvPr/>
        </p:nvGrpSpPr>
        <p:grpSpPr>
          <a:xfrm>
            <a:off x="4456582" y="4758182"/>
            <a:ext cx="120014" cy="802005"/>
            <a:chOff x="4456582" y="4758182"/>
            <a:chExt cx="120014" cy="802005"/>
          </a:xfrm>
        </p:grpSpPr>
        <p:sp>
          <p:nvSpPr>
            <p:cNvPr id="37" name="object 37"/>
            <p:cNvSpPr/>
            <p:nvPr/>
          </p:nvSpPr>
          <p:spPr>
            <a:xfrm>
              <a:off x="4516412" y="4830127"/>
              <a:ext cx="0" cy="730250"/>
            </a:xfrm>
            <a:custGeom>
              <a:avLst/>
              <a:gdLst/>
              <a:ahLst/>
              <a:cxnLst/>
              <a:rect l="l" t="t" r="r" b="b"/>
              <a:pathLst>
                <a:path h="730250">
                  <a:moveTo>
                    <a:pt x="0" y="729818"/>
                  </a:moveTo>
                  <a:lnTo>
                    <a:pt x="0" y="0"/>
                  </a:lnTo>
                </a:path>
              </a:pathLst>
            </a:custGeom>
            <a:ln w="31887">
              <a:solidFill>
                <a:srgbClr val="000000"/>
              </a:solidFill>
            </a:ln>
          </p:spPr>
          <p:txBody>
            <a:bodyPr wrap="square" lIns="0" tIns="0" rIns="0" bIns="0" rtlCol="0"/>
            <a:lstStyle/>
            <a:p>
              <a:endParaRPr/>
            </a:p>
          </p:txBody>
        </p:sp>
        <p:sp>
          <p:nvSpPr>
            <p:cNvPr id="38" name="object 38"/>
            <p:cNvSpPr/>
            <p:nvPr/>
          </p:nvSpPr>
          <p:spPr>
            <a:xfrm>
              <a:off x="4456582" y="4758182"/>
              <a:ext cx="120014" cy="263525"/>
            </a:xfrm>
            <a:custGeom>
              <a:avLst/>
              <a:gdLst/>
              <a:ahLst/>
              <a:cxnLst/>
              <a:rect l="l" t="t" r="r" b="b"/>
              <a:pathLst>
                <a:path w="120014" h="263525">
                  <a:moveTo>
                    <a:pt x="0" y="263258"/>
                  </a:moveTo>
                  <a:lnTo>
                    <a:pt x="119659" y="263258"/>
                  </a:lnTo>
                  <a:lnTo>
                    <a:pt x="59829" y="0"/>
                  </a:lnTo>
                  <a:lnTo>
                    <a:pt x="0" y="263258"/>
                  </a:lnTo>
                  <a:close/>
                </a:path>
              </a:pathLst>
            </a:custGeom>
            <a:solidFill>
              <a:srgbClr val="FFFFFF"/>
            </a:solidFill>
          </p:spPr>
          <p:txBody>
            <a:bodyPr wrap="square" lIns="0" tIns="0" rIns="0" bIns="0" rtlCol="0"/>
            <a:lstStyle/>
            <a:p>
              <a:endParaRPr/>
            </a:p>
          </p:txBody>
        </p:sp>
        <p:sp>
          <p:nvSpPr>
            <p:cNvPr id="39" name="object 39"/>
            <p:cNvSpPr/>
            <p:nvPr/>
          </p:nvSpPr>
          <p:spPr>
            <a:xfrm>
              <a:off x="4476559" y="4830127"/>
              <a:ext cx="80010" cy="175895"/>
            </a:xfrm>
            <a:custGeom>
              <a:avLst/>
              <a:gdLst/>
              <a:ahLst/>
              <a:cxnLst/>
              <a:rect l="l" t="t" r="r" b="b"/>
              <a:pathLst>
                <a:path w="80010" h="175895">
                  <a:moveTo>
                    <a:pt x="0" y="175374"/>
                  </a:moveTo>
                  <a:lnTo>
                    <a:pt x="39852" y="0"/>
                  </a:lnTo>
                  <a:lnTo>
                    <a:pt x="79705" y="175374"/>
                  </a:lnTo>
                </a:path>
              </a:pathLst>
            </a:custGeom>
            <a:ln w="31887">
              <a:solidFill>
                <a:srgbClr val="000000"/>
              </a:solidFill>
            </a:ln>
          </p:spPr>
          <p:txBody>
            <a:bodyPr wrap="square" lIns="0" tIns="0" rIns="0" bIns="0" rtlCol="0"/>
            <a:lstStyle/>
            <a:p>
              <a:endParaRPr/>
            </a:p>
          </p:txBody>
        </p:sp>
      </p:grpSp>
      <p:sp>
        <p:nvSpPr>
          <p:cNvPr id="40" name="object 40"/>
          <p:cNvSpPr txBox="1"/>
          <p:nvPr/>
        </p:nvSpPr>
        <p:spPr>
          <a:xfrm>
            <a:off x="5037722" y="3996036"/>
            <a:ext cx="1147445" cy="1147445"/>
          </a:xfrm>
          <a:prstGeom prst="rect">
            <a:avLst/>
          </a:prstGeom>
          <a:ln w="31888">
            <a:solidFill>
              <a:srgbClr val="000000"/>
            </a:solidFill>
          </a:ln>
        </p:spPr>
        <p:txBody>
          <a:bodyPr vert="horz" wrap="square" lIns="0" tIns="46990" rIns="0" bIns="0" rtlCol="0">
            <a:spAutoFit/>
          </a:bodyPr>
          <a:lstStyle/>
          <a:p>
            <a:pPr marL="732790">
              <a:lnSpc>
                <a:spcPct val="100000"/>
              </a:lnSpc>
              <a:spcBef>
                <a:spcPts val="370"/>
              </a:spcBef>
            </a:pPr>
            <a:r>
              <a:rPr sz="1750" b="1" spc="5" dirty="0">
                <a:latin typeface="Arial"/>
                <a:cs typeface="Arial"/>
              </a:rPr>
              <a:t>OK</a:t>
            </a:r>
            <a:endParaRPr sz="1750">
              <a:latin typeface="Arial"/>
              <a:cs typeface="Arial"/>
            </a:endParaRPr>
          </a:p>
        </p:txBody>
      </p:sp>
      <p:sp>
        <p:nvSpPr>
          <p:cNvPr id="42" name="object 42"/>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43" name="object 43"/>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19</a:t>
            </a:fld>
            <a:endParaRPr spc="45" dirty="0"/>
          </a:p>
        </p:txBody>
      </p:sp>
      <p:sp>
        <p:nvSpPr>
          <p:cNvPr id="41" name="object 41"/>
          <p:cNvSpPr txBox="1"/>
          <p:nvPr/>
        </p:nvSpPr>
        <p:spPr>
          <a:xfrm>
            <a:off x="3890848" y="2849169"/>
            <a:ext cx="1147445" cy="1147445"/>
          </a:xfrm>
          <a:prstGeom prst="rect">
            <a:avLst/>
          </a:prstGeom>
          <a:ln w="31888">
            <a:solidFill>
              <a:srgbClr val="000000"/>
            </a:solidFill>
          </a:ln>
        </p:spPr>
        <p:txBody>
          <a:bodyPr vert="horz" wrap="square" lIns="0" tIns="46990" rIns="0" bIns="0" rtlCol="0">
            <a:spAutoFit/>
          </a:bodyPr>
          <a:lstStyle/>
          <a:p>
            <a:pPr marL="732790">
              <a:lnSpc>
                <a:spcPct val="100000"/>
              </a:lnSpc>
              <a:spcBef>
                <a:spcPts val="370"/>
              </a:spcBef>
            </a:pPr>
            <a:r>
              <a:rPr sz="1750" b="1" spc="5" dirty="0">
                <a:latin typeface="Arial"/>
                <a:cs typeface="Arial"/>
              </a:rPr>
              <a:t>OK</a:t>
            </a:r>
            <a:endParaRPr sz="175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2</a:t>
            </a:fld>
            <a:endParaRPr spc="45" dirty="0"/>
          </a:p>
        </p:txBody>
      </p:sp>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204" dirty="0"/>
              <a:t>Outline</a:t>
            </a:r>
          </a:p>
        </p:txBody>
      </p:sp>
      <p:sp>
        <p:nvSpPr>
          <p:cNvPr id="3" name="object 3"/>
          <p:cNvSpPr txBox="1"/>
          <p:nvPr/>
        </p:nvSpPr>
        <p:spPr>
          <a:xfrm>
            <a:off x="1130300" y="1379949"/>
            <a:ext cx="4607560" cy="3843020"/>
          </a:xfrm>
          <a:prstGeom prst="rect">
            <a:avLst/>
          </a:prstGeom>
        </p:spPr>
        <p:txBody>
          <a:bodyPr vert="horz" wrap="square" lIns="0" tIns="14604" rIns="0" bIns="0" rtlCol="0">
            <a:spAutoFit/>
          </a:bodyPr>
          <a:lstStyle/>
          <a:p>
            <a:pPr marL="381000" indent="-368935">
              <a:lnSpc>
                <a:spcPct val="100000"/>
              </a:lnSpc>
              <a:spcBef>
                <a:spcPts val="114"/>
              </a:spcBef>
              <a:buFont typeface="Lucida Sans Unicode"/>
              <a:buChar char="♦"/>
              <a:tabLst>
                <a:tab pos="381000" algn="l"/>
                <a:tab pos="381635" algn="l"/>
              </a:tabLst>
            </a:pPr>
            <a:r>
              <a:rPr sz="2050" spc="-70" dirty="0">
                <a:latin typeface="Calibri"/>
                <a:cs typeface="Calibri"/>
              </a:rPr>
              <a:t>Knowledge-based</a:t>
            </a:r>
            <a:r>
              <a:rPr sz="2050" spc="165" dirty="0">
                <a:latin typeface="Calibri"/>
                <a:cs typeface="Calibri"/>
              </a:rPr>
              <a:t> </a:t>
            </a:r>
            <a:r>
              <a:rPr sz="2050" spc="-55" dirty="0">
                <a:latin typeface="Calibri"/>
                <a:cs typeface="Calibri"/>
              </a:rPr>
              <a:t>agents</a:t>
            </a:r>
            <a:endParaRPr sz="2050">
              <a:latin typeface="Calibri"/>
              <a:cs typeface="Calibri"/>
            </a:endParaRPr>
          </a:p>
          <a:p>
            <a:pPr marL="381000" indent="-368935">
              <a:lnSpc>
                <a:spcPct val="100000"/>
              </a:lnSpc>
              <a:spcBef>
                <a:spcPts val="1560"/>
              </a:spcBef>
              <a:buFont typeface="Lucida Sans Unicode"/>
              <a:buChar char="♦"/>
              <a:tabLst>
                <a:tab pos="381000" algn="l"/>
                <a:tab pos="381635" algn="l"/>
              </a:tabLst>
            </a:pPr>
            <a:r>
              <a:rPr sz="2050" spc="-75" dirty="0">
                <a:latin typeface="Calibri"/>
                <a:cs typeface="Calibri"/>
              </a:rPr>
              <a:t>Wumpus</a:t>
            </a:r>
            <a:r>
              <a:rPr sz="2050" spc="140" dirty="0">
                <a:latin typeface="Calibri"/>
                <a:cs typeface="Calibri"/>
              </a:rPr>
              <a:t> </a:t>
            </a:r>
            <a:r>
              <a:rPr sz="2050" spc="-105" dirty="0">
                <a:latin typeface="Calibri"/>
                <a:cs typeface="Calibri"/>
              </a:rPr>
              <a:t>world</a:t>
            </a:r>
            <a:endParaRPr sz="2050">
              <a:latin typeface="Calibri"/>
              <a:cs typeface="Calibri"/>
            </a:endParaRPr>
          </a:p>
          <a:p>
            <a:pPr marL="381000" indent="-368935">
              <a:lnSpc>
                <a:spcPct val="100000"/>
              </a:lnSpc>
              <a:spcBef>
                <a:spcPts val="1560"/>
              </a:spcBef>
              <a:buFont typeface="Lucida Sans Unicode"/>
              <a:buChar char="♦"/>
              <a:tabLst>
                <a:tab pos="381000" algn="l"/>
                <a:tab pos="381635" algn="l"/>
              </a:tabLst>
            </a:pPr>
            <a:r>
              <a:rPr sz="2050" spc="10" dirty="0">
                <a:latin typeface="Calibri"/>
                <a:cs typeface="Calibri"/>
              </a:rPr>
              <a:t>Logic</a:t>
            </a:r>
            <a:r>
              <a:rPr sz="2050" spc="185" dirty="0">
                <a:latin typeface="Calibri"/>
                <a:cs typeface="Calibri"/>
              </a:rPr>
              <a:t> </a:t>
            </a:r>
            <a:r>
              <a:rPr sz="2050" spc="-50" dirty="0">
                <a:latin typeface="Calibri"/>
                <a:cs typeface="Calibri"/>
              </a:rPr>
              <a:t>in</a:t>
            </a:r>
            <a:r>
              <a:rPr sz="2050" spc="175" dirty="0">
                <a:latin typeface="Calibri"/>
                <a:cs typeface="Calibri"/>
              </a:rPr>
              <a:t> </a:t>
            </a:r>
            <a:r>
              <a:rPr sz="2050" spc="-65" dirty="0">
                <a:latin typeface="Calibri"/>
                <a:cs typeface="Calibri"/>
              </a:rPr>
              <a:t>general—models</a:t>
            </a:r>
            <a:r>
              <a:rPr sz="2050" spc="200" dirty="0">
                <a:latin typeface="Calibri"/>
                <a:cs typeface="Calibri"/>
              </a:rPr>
              <a:t> </a:t>
            </a:r>
            <a:r>
              <a:rPr sz="2050" spc="-70" dirty="0">
                <a:latin typeface="Calibri"/>
                <a:cs typeface="Calibri"/>
              </a:rPr>
              <a:t>and</a:t>
            </a:r>
            <a:r>
              <a:rPr sz="2050" spc="185" dirty="0">
                <a:latin typeface="Calibri"/>
                <a:cs typeface="Calibri"/>
              </a:rPr>
              <a:t> </a:t>
            </a:r>
            <a:r>
              <a:rPr sz="2050" spc="-65" dirty="0">
                <a:latin typeface="Calibri"/>
                <a:cs typeface="Calibri"/>
              </a:rPr>
              <a:t>entailment</a:t>
            </a:r>
            <a:endParaRPr sz="2050">
              <a:latin typeface="Calibri"/>
              <a:cs typeface="Calibri"/>
            </a:endParaRPr>
          </a:p>
          <a:p>
            <a:pPr marL="381000" indent="-368935">
              <a:lnSpc>
                <a:spcPct val="100000"/>
              </a:lnSpc>
              <a:spcBef>
                <a:spcPts val="1565"/>
              </a:spcBef>
              <a:buFont typeface="Lucida Sans Unicode"/>
              <a:buChar char="♦"/>
              <a:tabLst>
                <a:tab pos="381000" algn="l"/>
                <a:tab pos="381635" algn="l"/>
              </a:tabLst>
            </a:pPr>
            <a:r>
              <a:rPr sz="2050" spc="-35" dirty="0">
                <a:latin typeface="Calibri"/>
                <a:cs typeface="Calibri"/>
              </a:rPr>
              <a:t>Propositional</a:t>
            </a:r>
            <a:r>
              <a:rPr sz="2050" spc="185" dirty="0">
                <a:latin typeface="Calibri"/>
                <a:cs typeface="Calibri"/>
              </a:rPr>
              <a:t> </a:t>
            </a:r>
            <a:r>
              <a:rPr sz="2050" spc="-5" dirty="0">
                <a:latin typeface="Calibri"/>
                <a:cs typeface="Calibri"/>
              </a:rPr>
              <a:t>(Boolean)</a:t>
            </a:r>
            <a:r>
              <a:rPr sz="2050" spc="175" dirty="0">
                <a:latin typeface="Calibri"/>
                <a:cs typeface="Calibri"/>
              </a:rPr>
              <a:t> </a:t>
            </a:r>
            <a:r>
              <a:rPr sz="2050" spc="-40" dirty="0">
                <a:latin typeface="Calibri"/>
                <a:cs typeface="Calibri"/>
              </a:rPr>
              <a:t>logic</a:t>
            </a:r>
            <a:endParaRPr sz="2050">
              <a:latin typeface="Calibri"/>
              <a:cs typeface="Calibri"/>
            </a:endParaRPr>
          </a:p>
          <a:p>
            <a:pPr marL="381000" indent="-368935">
              <a:lnSpc>
                <a:spcPct val="100000"/>
              </a:lnSpc>
              <a:spcBef>
                <a:spcPts val="1560"/>
              </a:spcBef>
              <a:buFont typeface="Lucida Sans Unicode"/>
              <a:buChar char="♦"/>
              <a:tabLst>
                <a:tab pos="381000" algn="l"/>
                <a:tab pos="381635" algn="l"/>
              </a:tabLst>
            </a:pPr>
            <a:r>
              <a:rPr sz="2050" spc="-40" dirty="0">
                <a:latin typeface="Calibri"/>
                <a:cs typeface="Calibri"/>
              </a:rPr>
              <a:t>Equivalence,</a:t>
            </a:r>
            <a:r>
              <a:rPr sz="2050" spc="195" dirty="0">
                <a:latin typeface="Calibri"/>
                <a:cs typeface="Calibri"/>
              </a:rPr>
              <a:t> </a:t>
            </a:r>
            <a:r>
              <a:rPr sz="2050" spc="-55" dirty="0">
                <a:latin typeface="Calibri"/>
                <a:cs typeface="Calibri"/>
              </a:rPr>
              <a:t>validity,</a:t>
            </a:r>
            <a:r>
              <a:rPr sz="2050" spc="195" dirty="0">
                <a:latin typeface="Calibri"/>
                <a:cs typeface="Calibri"/>
              </a:rPr>
              <a:t> </a:t>
            </a:r>
            <a:r>
              <a:rPr sz="2050" spc="-35" dirty="0">
                <a:latin typeface="Calibri"/>
                <a:cs typeface="Calibri"/>
              </a:rPr>
              <a:t>satisfiability</a:t>
            </a:r>
            <a:endParaRPr sz="2050">
              <a:latin typeface="Calibri"/>
              <a:cs typeface="Calibri"/>
            </a:endParaRPr>
          </a:p>
          <a:p>
            <a:pPr marL="381000" indent="-368935">
              <a:lnSpc>
                <a:spcPct val="100000"/>
              </a:lnSpc>
              <a:spcBef>
                <a:spcPts val="1560"/>
              </a:spcBef>
              <a:buFont typeface="Lucida Sans Unicode"/>
              <a:buChar char="♦"/>
              <a:tabLst>
                <a:tab pos="381000" algn="l"/>
                <a:tab pos="381635" algn="l"/>
              </a:tabLst>
            </a:pPr>
            <a:r>
              <a:rPr sz="2050" spc="-80" dirty="0">
                <a:latin typeface="Calibri"/>
                <a:cs typeface="Calibri"/>
              </a:rPr>
              <a:t>Inference</a:t>
            </a:r>
            <a:r>
              <a:rPr sz="2050" spc="195" dirty="0">
                <a:latin typeface="Calibri"/>
                <a:cs typeface="Calibri"/>
              </a:rPr>
              <a:t> </a:t>
            </a:r>
            <a:r>
              <a:rPr sz="2050" spc="-75" dirty="0">
                <a:latin typeface="Calibri"/>
                <a:cs typeface="Calibri"/>
              </a:rPr>
              <a:t>rules</a:t>
            </a:r>
            <a:r>
              <a:rPr sz="2050" spc="175" dirty="0">
                <a:latin typeface="Calibri"/>
                <a:cs typeface="Calibri"/>
              </a:rPr>
              <a:t> </a:t>
            </a:r>
            <a:r>
              <a:rPr sz="2050" spc="-70" dirty="0">
                <a:latin typeface="Calibri"/>
                <a:cs typeface="Calibri"/>
              </a:rPr>
              <a:t>and</a:t>
            </a:r>
            <a:r>
              <a:rPr sz="2050" spc="195" dirty="0">
                <a:latin typeface="Calibri"/>
                <a:cs typeface="Calibri"/>
              </a:rPr>
              <a:t> </a:t>
            </a:r>
            <a:r>
              <a:rPr sz="2050" spc="-110" dirty="0">
                <a:latin typeface="Calibri"/>
                <a:cs typeface="Calibri"/>
              </a:rPr>
              <a:t>theorem</a:t>
            </a:r>
            <a:r>
              <a:rPr sz="2050" spc="175" dirty="0">
                <a:latin typeface="Calibri"/>
                <a:cs typeface="Calibri"/>
              </a:rPr>
              <a:t> </a:t>
            </a:r>
            <a:r>
              <a:rPr sz="2050" spc="-65" dirty="0">
                <a:latin typeface="Calibri"/>
                <a:cs typeface="Calibri"/>
              </a:rPr>
              <a:t>proving</a:t>
            </a:r>
            <a:endParaRPr sz="2050">
              <a:latin typeface="Calibri"/>
              <a:cs typeface="Calibri"/>
            </a:endParaRPr>
          </a:p>
          <a:p>
            <a:pPr marL="949325" lvl="1" indent="-206375">
              <a:lnSpc>
                <a:spcPct val="100000"/>
              </a:lnSpc>
              <a:spcBef>
                <a:spcPts val="35"/>
              </a:spcBef>
              <a:buChar char="–"/>
              <a:tabLst>
                <a:tab pos="949960" algn="l"/>
              </a:tabLst>
            </a:pPr>
            <a:r>
              <a:rPr sz="2050" spc="-100" dirty="0">
                <a:latin typeface="Calibri"/>
                <a:cs typeface="Calibri"/>
              </a:rPr>
              <a:t>forward</a:t>
            </a:r>
            <a:r>
              <a:rPr sz="2050" spc="135" dirty="0">
                <a:latin typeface="Calibri"/>
                <a:cs typeface="Calibri"/>
              </a:rPr>
              <a:t> </a:t>
            </a:r>
            <a:r>
              <a:rPr sz="2050" spc="-40" dirty="0">
                <a:latin typeface="Calibri"/>
                <a:cs typeface="Calibri"/>
              </a:rPr>
              <a:t>chaining</a:t>
            </a:r>
            <a:endParaRPr sz="2050">
              <a:latin typeface="Calibri"/>
              <a:cs typeface="Calibri"/>
            </a:endParaRPr>
          </a:p>
          <a:p>
            <a:pPr marL="949325" lvl="1" indent="-206375">
              <a:lnSpc>
                <a:spcPct val="100000"/>
              </a:lnSpc>
              <a:spcBef>
                <a:spcPts val="35"/>
              </a:spcBef>
              <a:buChar char="–"/>
              <a:tabLst>
                <a:tab pos="949960" algn="l"/>
              </a:tabLst>
            </a:pPr>
            <a:r>
              <a:rPr sz="2050" spc="-75" dirty="0">
                <a:latin typeface="Calibri"/>
                <a:cs typeface="Calibri"/>
              </a:rPr>
              <a:t>backward</a:t>
            </a:r>
            <a:r>
              <a:rPr sz="2050" spc="145" dirty="0">
                <a:latin typeface="Calibri"/>
                <a:cs typeface="Calibri"/>
              </a:rPr>
              <a:t> </a:t>
            </a:r>
            <a:r>
              <a:rPr sz="2050" spc="-40" dirty="0">
                <a:latin typeface="Calibri"/>
                <a:cs typeface="Calibri"/>
              </a:rPr>
              <a:t>chaining</a:t>
            </a:r>
            <a:endParaRPr sz="2050">
              <a:latin typeface="Calibri"/>
              <a:cs typeface="Calibri"/>
            </a:endParaRPr>
          </a:p>
          <a:p>
            <a:pPr marL="949325" lvl="1" indent="-206375">
              <a:lnSpc>
                <a:spcPct val="100000"/>
              </a:lnSpc>
              <a:spcBef>
                <a:spcPts val="25"/>
              </a:spcBef>
              <a:buChar char="–"/>
              <a:tabLst>
                <a:tab pos="949960" algn="l"/>
              </a:tabLst>
            </a:pPr>
            <a:r>
              <a:rPr sz="2050" spc="-70" dirty="0">
                <a:latin typeface="Calibri"/>
                <a:cs typeface="Calibri"/>
              </a:rPr>
              <a:t>resolution</a:t>
            </a:r>
            <a:endParaRPr sz="205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2540" algn="ctr">
              <a:lnSpc>
                <a:spcPts val="2635"/>
              </a:lnSpc>
            </a:pPr>
            <a:r>
              <a:rPr spc="200" dirty="0"/>
              <a:t>Exploring</a:t>
            </a:r>
            <a:r>
              <a:rPr spc="390" dirty="0"/>
              <a:t> </a:t>
            </a:r>
            <a:r>
              <a:rPr spc="170" dirty="0"/>
              <a:t>a</a:t>
            </a:r>
            <a:r>
              <a:rPr spc="390" dirty="0"/>
              <a:t> </a:t>
            </a:r>
            <a:r>
              <a:rPr spc="175" dirty="0"/>
              <a:t>wumpus</a:t>
            </a:r>
            <a:r>
              <a:rPr spc="375" dirty="0"/>
              <a:t> </a:t>
            </a:r>
            <a:r>
              <a:rPr spc="114" dirty="0"/>
              <a:t>world</a:t>
            </a:r>
          </a:p>
        </p:txBody>
      </p:sp>
      <p:grpSp>
        <p:nvGrpSpPr>
          <p:cNvPr id="3" name="object 3"/>
          <p:cNvGrpSpPr/>
          <p:nvPr/>
        </p:nvGrpSpPr>
        <p:grpSpPr>
          <a:xfrm>
            <a:off x="2719844" y="1678165"/>
            <a:ext cx="4636135" cy="4636135"/>
            <a:chOff x="2719844" y="1678165"/>
            <a:chExt cx="4636135" cy="4636135"/>
          </a:xfrm>
        </p:grpSpPr>
        <p:sp>
          <p:nvSpPr>
            <p:cNvPr id="4" name="object 4"/>
            <p:cNvSpPr/>
            <p:nvPr/>
          </p:nvSpPr>
          <p:spPr>
            <a:xfrm>
              <a:off x="2743975" y="1702296"/>
              <a:ext cx="4587875" cy="4587875"/>
            </a:xfrm>
            <a:custGeom>
              <a:avLst/>
              <a:gdLst/>
              <a:ahLst/>
              <a:cxnLst/>
              <a:rect l="l" t="t" r="r" b="b"/>
              <a:pathLst>
                <a:path w="4587875" h="4587875">
                  <a:moveTo>
                    <a:pt x="1146872" y="3440606"/>
                  </a:moveTo>
                  <a:lnTo>
                    <a:pt x="1146872" y="2293734"/>
                  </a:lnTo>
                  <a:lnTo>
                    <a:pt x="0" y="2293734"/>
                  </a:lnTo>
                  <a:lnTo>
                    <a:pt x="0" y="3440606"/>
                  </a:lnTo>
                  <a:lnTo>
                    <a:pt x="1146872" y="3440606"/>
                  </a:lnTo>
                  <a:close/>
                </a:path>
                <a:path w="4587875" h="4587875">
                  <a:moveTo>
                    <a:pt x="4587492" y="3440606"/>
                  </a:moveTo>
                  <a:lnTo>
                    <a:pt x="4587492" y="2293734"/>
                  </a:lnTo>
                  <a:lnTo>
                    <a:pt x="3440620" y="2293734"/>
                  </a:lnTo>
                  <a:lnTo>
                    <a:pt x="3440620" y="3440606"/>
                  </a:lnTo>
                  <a:lnTo>
                    <a:pt x="4587492" y="3440606"/>
                  </a:lnTo>
                  <a:close/>
                </a:path>
                <a:path w="4587875" h="4587875">
                  <a:moveTo>
                    <a:pt x="3440619" y="3440606"/>
                  </a:moveTo>
                  <a:lnTo>
                    <a:pt x="3440619" y="2293734"/>
                  </a:lnTo>
                  <a:lnTo>
                    <a:pt x="2293747" y="2293734"/>
                  </a:lnTo>
                  <a:lnTo>
                    <a:pt x="2293747" y="3440606"/>
                  </a:lnTo>
                  <a:lnTo>
                    <a:pt x="3440619" y="3440606"/>
                  </a:lnTo>
                  <a:close/>
                </a:path>
                <a:path w="4587875" h="4587875">
                  <a:moveTo>
                    <a:pt x="2293745" y="3440606"/>
                  </a:moveTo>
                  <a:lnTo>
                    <a:pt x="2293745" y="2293734"/>
                  </a:lnTo>
                  <a:lnTo>
                    <a:pt x="1146873" y="2293734"/>
                  </a:lnTo>
                  <a:lnTo>
                    <a:pt x="1146873" y="3440606"/>
                  </a:lnTo>
                  <a:lnTo>
                    <a:pt x="2293745" y="3440606"/>
                  </a:lnTo>
                  <a:close/>
                </a:path>
                <a:path w="4587875" h="4587875">
                  <a:moveTo>
                    <a:pt x="1146872" y="4587480"/>
                  </a:moveTo>
                  <a:lnTo>
                    <a:pt x="1146872" y="3440607"/>
                  </a:lnTo>
                  <a:lnTo>
                    <a:pt x="0" y="3440607"/>
                  </a:lnTo>
                  <a:lnTo>
                    <a:pt x="0" y="4587480"/>
                  </a:lnTo>
                  <a:lnTo>
                    <a:pt x="1146872" y="4587480"/>
                  </a:lnTo>
                  <a:close/>
                </a:path>
                <a:path w="4587875" h="4587875">
                  <a:moveTo>
                    <a:pt x="4587492" y="4587480"/>
                  </a:moveTo>
                  <a:lnTo>
                    <a:pt x="4587492" y="3440607"/>
                  </a:lnTo>
                  <a:lnTo>
                    <a:pt x="3440620" y="3440607"/>
                  </a:lnTo>
                  <a:lnTo>
                    <a:pt x="3440620" y="4587480"/>
                  </a:lnTo>
                  <a:lnTo>
                    <a:pt x="4587492" y="4587480"/>
                  </a:lnTo>
                  <a:close/>
                </a:path>
                <a:path w="4587875" h="4587875">
                  <a:moveTo>
                    <a:pt x="3440619" y="4587480"/>
                  </a:moveTo>
                  <a:lnTo>
                    <a:pt x="3440619" y="3440607"/>
                  </a:lnTo>
                  <a:lnTo>
                    <a:pt x="2293747" y="3440607"/>
                  </a:lnTo>
                  <a:lnTo>
                    <a:pt x="2293747" y="4587480"/>
                  </a:lnTo>
                  <a:lnTo>
                    <a:pt x="3440619" y="4587480"/>
                  </a:lnTo>
                  <a:close/>
                </a:path>
                <a:path w="4587875" h="4587875">
                  <a:moveTo>
                    <a:pt x="2293745" y="4587480"/>
                  </a:moveTo>
                  <a:lnTo>
                    <a:pt x="2293745" y="3440607"/>
                  </a:lnTo>
                  <a:lnTo>
                    <a:pt x="1146873" y="3440607"/>
                  </a:lnTo>
                  <a:lnTo>
                    <a:pt x="1146873" y="4587480"/>
                  </a:lnTo>
                  <a:lnTo>
                    <a:pt x="2293745" y="4587480"/>
                  </a:lnTo>
                  <a:close/>
                </a:path>
                <a:path w="4587875" h="4587875">
                  <a:moveTo>
                    <a:pt x="1146872" y="1146872"/>
                  </a:moveTo>
                  <a:lnTo>
                    <a:pt x="1146872" y="0"/>
                  </a:lnTo>
                  <a:lnTo>
                    <a:pt x="0" y="0"/>
                  </a:lnTo>
                  <a:lnTo>
                    <a:pt x="0" y="1146872"/>
                  </a:lnTo>
                  <a:lnTo>
                    <a:pt x="1146872" y="1146872"/>
                  </a:lnTo>
                  <a:close/>
                </a:path>
                <a:path w="4587875" h="4587875">
                  <a:moveTo>
                    <a:pt x="4587492" y="1146872"/>
                  </a:moveTo>
                  <a:lnTo>
                    <a:pt x="4587492" y="0"/>
                  </a:lnTo>
                  <a:lnTo>
                    <a:pt x="3440620" y="0"/>
                  </a:lnTo>
                  <a:lnTo>
                    <a:pt x="3440620" y="1146872"/>
                  </a:lnTo>
                  <a:lnTo>
                    <a:pt x="4587492" y="1146872"/>
                  </a:lnTo>
                  <a:close/>
                </a:path>
                <a:path w="4587875" h="4587875">
                  <a:moveTo>
                    <a:pt x="3440619" y="1146872"/>
                  </a:moveTo>
                  <a:lnTo>
                    <a:pt x="3440619" y="0"/>
                  </a:lnTo>
                  <a:lnTo>
                    <a:pt x="2293747" y="0"/>
                  </a:lnTo>
                  <a:lnTo>
                    <a:pt x="2293747" y="1146872"/>
                  </a:lnTo>
                  <a:lnTo>
                    <a:pt x="3440619" y="1146872"/>
                  </a:lnTo>
                  <a:close/>
                </a:path>
                <a:path w="4587875" h="4587875">
                  <a:moveTo>
                    <a:pt x="2293745" y="1146872"/>
                  </a:moveTo>
                  <a:lnTo>
                    <a:pt x="2293745" y="0"/>
                  </a:lnTo>
                  <a:lnTo>
                    <a:pt x="1146873" y="0"/>
                  </a:lnTo>
                  <a:lnTo>
                    <a:pt x="1146873" y="1146872"/>
                  </a:lnTo>
                  <a:lnTo>
                    <a:pt x="2293745" y="1146872"/>
                  </a:lnTo>
                  <a:close/>
                </a:path>
                <a:path w="4587875" h="4587875">
                  <a:moveTo>
                    <a:pt x="1146872" y="2293745"/>
                  </a:moveTo>
                  <a:lnTo>
                    <a:pt x="1146872" y="1146873"/>
                  </a:lnTo>
                  <a:lnTo>
                    <a:pt x="0" y="1146873"/>
                  </a:lnTo>
                  <a:lnTo>
                    <a:pt x="0" y="2293745"/>
                  </a:lnTo>
                  <a:lnTo>
                    <a:pt x="1146872" y="2293745"/>
                  </a:lnTo>
                  <a:close/>
                </a:path>
                <a:path w="4587875" h="4587875">
                  <a:moveTo>
                    <a:pt x="4587492" y="2293745"/>
                  </a:moveTo>
                  <a:lnTo>
                    <a:pt x="4587492" y="1146873"/>
                  </a:lnTo>
                  <a:lnTo>
                    <a:pt x="3440620" y="1146873"/>
                  </a:lnTo>
                  <a:lnTo>
                    <a:pt x="3440620" y="2293745"/>
                  </a:lnTo>
                  <a:lnTo>
                    <a:pt x="4587492" y="2293745"/>
                  </a:lnTo>
                  <a:close/>
                </a:path>
                <a:path w="4587875" h="4587875">
                  <a:moveTo>
                    <a:pt x="3440619" y="2293745"/>
                  </a:moveTo>
                  <a:lnTo>
                    <a:pt x="3440619" y="1146873"/>
                  </a:lnTo>
                  <a:lnTo>
                    <a:pt x="2293747" y="1146873"/>
                  </a:lnTo>
                  <a:lnTo>
                    <a:pt x="2293747" y="2293745"/>
                  </a:lnTo>
                  <a:lnTo>
                    <a:pt x="3440619" y="2293745"/>
                  </a:lnTo>
                  <a:close/>
                </a:path>
              </a:pathLst>
            </a:custGeom>
            <a:ln w="31887">
              <a:solidFill>
                <a:srgbClr val="000000"/>
              </a:solidFill>
            </a:ln>
          </p:spPr>
          <p:txBody>
            <a:bodyPr wrap="square" lIns="0" tIns="0" rIns="0" bIns="0" rtlCol="0"/>
            <a:lstStyle/>
            <a:p>
              <a:endParaRPr/>
            </a:p>
          </p:txBody>
        </p:sp>
        <p:sp>
          <p:nvSpPr>
            <p:cNvPr id="5" name="object 5"/>
            <p:cNvSpPr/>
            <p:nvPr/>
          </p:nvSpPr>
          <p:spPr>
            <a:xfrm>
              <a:off x="2743974" y="1702295"/>
              <a:ext cx="4587875" cy="4587875"/>
            </a:xfrm>
            <a:custGeom>
              <a:avLst/>
              <a:gdLst/>
              <a:ahLst/>
              <a:cxnLst/>
              <a:rect l="l" t="t" r="r" b="b"/>
              <a:pathLst>
                <a:path w="4587875" h="4587875">
                  <a:moveTo>
                    <a:pt x="4587481" y="4587481"/>
                  </a:moveTo>
                  <a:lnTo>
                    <a:pt x="4587481" y="0"/>
                  </a:lnTo>
                  <a:lnTo>
                    <a:pt x="0" y="0"/>
                  </a:lnTo>
                  <a:lnTo>
                    <a:pt x="0" y="4587481"/>
                  </a:lnTo>
                  <a:lnTo>
                    <a:pt x="4587481" y="4587481"/>
                  </a:lnTo>
                  <a:close/>
                </a:path>
              </a:pathLst>
            </a:custGeom>
            <a:ln w="47829">
              <a:solidFill>
                <a:srgbClr val="000000"/>
              </a:solidFill>
            </a:ln>
          </p:spPr>
          <p:txBody>
            <a:bodyPr wrap="square" lIns="0" tIns="0" rIns="0" bIns="0" rtlCol="0"/>
            <a:lstStyle/>
            <a:p>
              <a:endParaRPr/>
            </a:p>
          </p:txBody>
        </p:sp>
      </p:grpSp>
      <p:sp>
        <p:nvSpPr>
          <p:cNvPr id="6" name="object 6"/>
          <p:cNvSpPr txBox="1"/>
          <p:nvPr/>
        </p:nvSpPr>
        <p:spPr>
          <a:xfrm>
            <a:off x="3464471" y="4029755"/>
            <a:ext cx="360680" cy="293370"/>
          </a:xfrm>
          <a:prstGeom prst="rect">
            <a:avLst/>
          </a:prstGeom>
        </p:spPr>
        <p:txBody>
          <a:bodyPr vert="horz" wrap="square" lIns="0" tIns="13335" rIns="0" bIns="0" rtlCol="0">
            <a:spAutoFit/>
          </a:bodyPr>
          <a:lstStyle/>
          <a:p>
            <a:pPr marL="12700">
              <a:lnSpc>
                <a:spcPct val="100000"/>
              </a:lnSpc>
              <a:spcBef>
                <a:spcPts val="105"/>
              </a:spcBef>
            </a:pPr>
            <a:r>
              <a:rPr sz="1750" b="1" spc="5" dirty="0">
                <a:latin typeface="Arial"/>
                <a:cs typeface="Arial"/>
              </a:rPr>
              <a:t>OK</a:t>
            </a:r>
            <a:endParaRPr sz="1750">
              <a:latin typeface="Arial"/>
              <a:cs typeface="Arial"/>
            </a:endParaRPr>
          </a:p>
        </p:txBody>
      </p:sp>
      <p:sp>
        <p:nvSpPr>
          <p:cNvPr id="7" name="object 7"/>
          <p:cNvSpPr/>
          <p:nvPr/>
        </p:nvSpPr>
        <p:spPr>
          <a:xfrm>
            <a:off x="3213155" y="4465210"/>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sp>
        <p:nvSpPr>
          <p:cNvPr id="8" name="object 8"/>
          <p:cNvSpPr txBox="1"/>
          <p:nvPr/>
        </p:nvSpPr>
        <p:spPr>
          <a:xfrm>
            <a:off x="3286886" y="4466018"/>
            <a:ext cx="170815" cy="287020"/>
          </a:xfrm>
          <a:prstGeom prst="rect">
            <a:avLst/>
          </a:prstGeom>
        </p:spPr>
        <p:txBody>
          <a:bodyPr vert="horz" wrap="square" lIns="0" tIns="13970" rIns="0" bIns="0" rtlCol="0">
            <a:spAutoFit/>
          </a:bodyPr>
          <a:lstStyle/>
          <a:p>
            <a:pPr marL="12700">
              <a:lnSpc>
                <a:spcPct val="100000"/>
              </a:lnSpc>
              <a:spcBef>
                <a:spcPts val="110"/>
              </a:spcBef>
            </a:pPr>
            <a:r>
              <a:rPr sz="1700" b="1" spc="5" dirty="0">
                <a:latin typeface="Arial"/>
                <a:cs typeface="Arial"/>
              </a:rPr>
              <a:t>X</a:t>
            </a:r>
            <a:endParaRPr sz="1700">
              <a:latin typeface="Arial"/>
              <a:cs typeface="Arial"/>
            </a:endParaRPr>
          </a:p>
        </p:txBody>
      </p:sp>
      <p:sp>
        <p:nvSpPr>
          <p:cNvPr id="9" name="object 9"/>
          <p:cNvSpPr/>
          <p:nvPr/>
        </p:nvSpPr>
        <p:spPr>
          <a:xfrm>
            <a:off x="3213155" y="5612096"/>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sp>
        <p:nvSpPr>
          <p:cNvPr id="10" name="object 10"/>
          <p:cNvSpPr txBox="1"/>
          <p:nvPr/>
        </p:nvSpPr>
        <p:spPr>
          <a:xfrm>
            <a:off x="3286886" y="5176596"/>
            <a:ext cx="537845" cy="723265"/>
          </a:xfrm>
          <a:prstGeom prst="rect">
            <a:avLst/>
          </a:prstGeom>
        </p:spPr>
        <p:txBody>
          <a:bodyPr vert="horz" wrap="square" lIns="0" tIns="13335" rIns="0" bIns="0" rtlCol="0">
            <a:spAutoFit/>
          </a:bodyPr>
          <a:lstStyle/>
          <a:p>
            <a:pPr marL="189865">
              <a:lnSpc>
                <a:spcPct val="100000"/>
              </a:lnSpc>
              <a:spcBef>
                <a:spcPts val="105"/>
              </a:spcBef>
            </a:pPr>
            <a:r>
              <a:rPr sz="1750" b="1" spc="5" dirty="0">
                <a:latin typeface="Arial"/>
                <a:cs typeface="Arial"/>
              </a:rPr>
              <a:t>OK</a:t>
            </a:r>
            <a:endParaRPr sz="1750">
              <a:latin typeface="Arial"/>
              <a:cs typeface="Arial"/>
            </a:endParaRPr>
          </a:p>
          <a:p>
            <a:pPr marL="12700">
              <a:lnSpc>
                <a:spcPct val="100000"/>
              </a:lnSpc>
              <a:spcBef>
                <a:spcPts val="1345"/>
              </a:spcBef>
            </a:pPr>
            <a:r>
              <a:rPr sz="1700" b="1" spc="5" dirty="0">
                <a:latin typeface="Arial"/>
                <a:cs typeface="Arial"/>
              </a:rPr>
              <a:t>X</a:t>
            </a:r>
            <a:endParaRPr sz="1700">
              <a:latin typeface="Arial"/>
              <a:cs typeface="Arial"/>
            </a:endParaRPr>
          </a:p>
        </p:txBody>
      </p:sp>
      <p:grpSp>
        <p:nvGrpSpPr>
          <p:cNvPr id="11" name="object 11"/>
          <p:cNvGrpSpPr/>
          <p:nvPr/>
        </p:nvGrpSpPr>
        <p:grpSpPr>
          <a:xfrm>
            <a:off x="3205454" y="4758182"/>
            <a:ext cx="120014" cy="818515"/>
            <a:chOff x="3205454" y="4758182"/>
            <a:chExt cx="120014" cy="818515"/>
          </a:xfrm>
        </p:grpSpPr>
        <p:sp>
          <p:nvSpPr>
            <p:cNvPr id="12" name="object 12"/>
            <p:cNvSpPr/>
            <p:nvPr/>
          </p:nvSpPr>
          <p:spPr>
            <a:xfrm>
              <a:off x="3265283" y="4830127"/>
              <a:ext cx="0" cy="730250"/>
            </a:xfrm>
            <a:custGeom>
              <a:avLst/>
              <a:gdLst/>
              <a:ahLst/>
              <a:cxnLst/>
              <a:rect l="l" t="t" r="r" b="b"/>
              <a:pathLst>
                <a:path h="730250">
                  <a:moveTo>
                    <a:pt x="0" y="729818"/>
                  </a:moveTo>
                  <a:lnTo>
                    <a:pt x="0" y="0"/>
                  </a:lnTo>
                </a:path>
              </a:pathLst>
            </a:custGeom>
            <a:ln w="31887">
              <a:solidFill>
                <a:srgbClr val="000000"/>
              </a:solidFill>
            </a:ln>
          </p:spPr>
          <p:txBody>
            <a:bodyPr wrap="square" lIns="0" tIns="0" rIns="0" bIns="0" rtlCol="0"/>
            <a:lstStyle/>
            <a:p>
              <a:endParaRPr/>
            </a:p>
          </p:txBody>
        </p:sp>
        <p:sp>
          <p:nvSpPr>
            <p:cNvPr id="13" name="object 13"/>
            <p:cNvSpPr/>
            <p:nvPr/>
          </p:nvSpPr>
          <p:spPr>
            <a:xfrm>
              <a:off x="3205454" y="4758182"/>
              <a:ext cx="120014" cy="263525"/>
            </a:xfrm>
            <a:custGeom>
              <a:avLst/>
              <a:gdLst/>
              <a:ahLst/>
              <a:cxnLst/>
              <a:rect l="l" t="t" r="r" b="b"/>
              <a:pathLst>
                <a:path w="120014" h="263525">
                  <a:moveTo>
                    <a:pt x="0" y="263258"/>
                  </a:moveTo>
                  <a:lnTo>
                    <a:pt x="119659" y="263258"/>
                  </a:lnTo>
                  <a:lnTo>
                    <a:pt x="59829" y="0"/>
                  </a:lnTo>
                  <a:lnTo>
                    <a:pt x="0" y="263258"/>
                  </a:lnTo>
                  <a:close/>
                </a:path>
              </a:pathLst>
            </a:custGeom>
            <a:solidFill>
              <a:srgbClr val="FFFFFF"/>
            </a:solidFill>
          </p:spPr>
          <p:txBody>
            <a:bodyPr wrap="square" lIns="0" tIns="0" rIns="0" bIns="0" rtlCol="0"/>
            <a:lstStyle/>
            <a:p>
              <a:endParaRPr/>
            </a:p>
          </p:txBody>
        </p:sp>
        <p:sp>
          <p:nvSpPr>
            <p:cNvPr id="14" name="object 14"/>
            <p:cNvSpPr/>
            <p:nvPr/>
          </p:nvSpPr>
          <p:spPr>
            <a:xfrm>
              <a:off x="3225431" y="4830127"/>
              <a:ext cx="80010" cy="175895"/>
            </a:xfrm>
            <a:custGeom>
              <a:avLst/>
              <a:gdLst/>
              <a:ahLst/>
              <a:cxnLst/>
              <a:rect l="l" t="t" r="r" b="b"/>
              <a:pathLst>
                <a:path w="80010" h="175895">
                  <a:moveTo>
                    <a:pt x="0" y="175374"/>
                  </a:moveTo>
                  <a:lnTo>
                    <a:pt x="39852" y="0"/>
                  </a:lnTo>
                  <a:lnTo>
                    <a:pt x="79717" y="175374"/>
                  </a:lnTo>
                </a:path>
              </a:pathLst>
            </a:custGeom>
            <a:ln w="31887">
              <a:solidFill>
                <a:srgbClr val="000000"/>
              </a:solidFill>
            </a:ln>
          </p:spPr>
          <p:txBody>
            <a:bodyPr wrap="square" lIns="0" tIns="0" rIns="0" bIns="0" rtlCol="0"/>
            <a:lstStyle/>
            <a:p>
              <a:endParaRPr/>
            </a:p>
          </p:txBody>
        </p:sp>
      </p:grpSp>
      <p:sp>
        <p:nvSpPr>
          <p:cNvPr id="15" name="object 15"/>
          <p:cNvSpPr txBox="1"/>
          <p:nvPr/>
        </p:nvSpPr>
        <p:spPr>
          <a:xfrm>
            <a:off x="2838894" y="4029755"/>
            <a:ext cx="186690" cy="293370"/>
          </a:xfrm>
          <a:prstGeom prst="rect">
            <a:avLst/>
          </a:prstGeom>
        </p:spPr>
        <p:txBody>
          <a:bodyPr vert="horz" wrap="square" lIns="0" tIns="13335" rIns="0" bIns="0" rtlCol="0">
            <a:spAutoFit/>
          </a:bodyPr>
          <a:lstStyle/>
          <a:p>
            <a:pPr marL="12700">
              <a:lnSpc>
                <a:spcPct val="100000"/>
              </a:lnSpc>
              <a:spcBef>
                <a:spcPts val="105"/>
              </a:spcBef>
            </a:pPr>
            <a:r>
              <a:rPr lang="en-GB" sz="1750" b="1" spc="5" dirty="0">
                <a:latin typeface="Arial"/>
                <a:cs typeface="Arial"/>
              </a:rPr>
              <a:t>S</a:t>
            </a:r>
            <a:endParaRPr sz="1750" dirty="0">
              <a:latin typeface="Arial"/>
              <a:cs typeface="Arial"/>
            </a:endParaRPr>
          </a:p>
        </p:txBody>
      </p:sp>
      <p:sp>
        <p:nvSpPr>
          <p:cNvPr id="16" name="object 16"/>
          <p:cNvSpPr txBox="1"/>
          <p:nvPr/>
        </p:nvSpPr>
        <p:spPr>
          <a:xfrm>
            <a:off x="3409695" y="2881799"/>
            <a:ext cx="362205" cy="282770"/>
          </a:xfrm>
          <a:prstGeom prst="rect">
            <a:avLst/>
          </a:prstGeom>
        </p:spPr>
        <p:txBody>
          <a:bodyPr vert="horz" wrap="square" lIns="0" tIns="13335" rIns="0" bIns="0" rtlCol="0">
            <a:spAutoFit/>
          </a:bodyPr>
          <a:lstStyle/>
          <a:p>
            <a:pPr>
              <a:lnSpc>
                <a:spcPct val="100000"/>
              </a:lnSpc>
              <a:spcBef>
                <a:spcPts val="105"/>
              </a:spcBef>
            </a:pPr>
            <a:r>
              <a:rPr lang="en-GB" sz="1750" b="1" dirty="0">
                <a:latin typeface="Arial"/>
                <a:cs typeface="Arial"/>
              </a:rPr>
              <a:t>W</a:t>
            </a:r>
            <a:r>
              <a:rPr sz="1750" b="1" dirty="0">
                <a:latin typeface="Arial"/>
                <a:cs typeface="Arial"/>
              </a:rPr>
              <a:t>?</a:t>
            </a:r>
            <a:endParaRPr sz="1750" dirty="0">
              <a:latin typeface="Arial"/>
              <a:cs typeface="Arial"/>
            </a:endParaRPr>
          </a:p>
        </p:txBody>
      </p:sp>
      <p:grpSp>
        <p:nvGrpSpPr>
          <p:cNvPr id="17" name="object 17"/>
          <p:cNvGrpSpPr/>
          <p:nvPr/>
        </p:nvGrpSpPr>
        <p:grpSpPr>
          <a:xfrm>
            <a:off x="3309708" y="3153689"/>
            <a:ext cx="1371600" cy="2780030"/>
            <a:chOff x="3309708" y="3153689"/>
            <a:chExt cx="1371600" cy="2780030"/>
          </a:xfrm>
        </p:grpSpPr>
        <p:sp>
          <p:nvSpPr>
            <p:cNvPr id="18" name="object 18"/>
            <p:cNvSpPr/>
            <p:nvPr/>
          </p:nvSpPr>
          <p:spPr>
            <a:xfrm>
              <a:off x="3682327" y="3161944"/>
              <a:ext cx="938530" cy="938530"/>
            </a:xfrm>
            <a:custGeom>
              <a:avLst/>
              <a:gdLst/>
              <a:ahLst/>
              <a:cxnLst/>
              <a:rect l="l" t="t" r="r" b="b"/>
              <a:pathLst>
                <a:path w="938529" h="938529">
                  <a:moveTo>
                    <a:pt x="0" y="0"/>
                  </a:moveTo>
                  <a:lnTo>
                    <a:pt x="938352" y="938352"/>
                  </a:lnTo>
                </a:path>
              </a:pathLst>
            </a:custGeom>
            <a:ln w="15943">
              <a:solidFill>
                <a:srgbClr val="000000"/>
              </a:solidFill>
            </a:ln>
          </p:spPr>
          <p:txBody>
            <a:bodyPr wrap="square" lIns="0" tIns="0" rIns="0" bIns="0" rtlCol="0"/>
            <a:lstStyle/>
            <a:p>
              <a:endParaRPr/>
            </a:p>
          </p:txBody>
        </p:sp>
        <p:sp>
          <p:nvSpPr>
            <p:cNvPr id="19" name="object 19"/>
            <p:cNvSpPr/>
            <p:nvPr/>
          </p:nvSpPr>
          <p:spPr>
            <a:xfrm>
              <a:off x="3369538" y="4830114"/>
              <a:ext cx="0" cy="730250"/>
            </a:xfrm>
            <a:custGeom>
              <a:avLst/>
              <a:gdLst/>
              <a:ahLst/>
              <a:cxnLst/>
              <a:rect l="l" t="t" r="r" b="b"/>
              <a:pathLst>
                <a:path h="730250">
                  <a:moveTo>
                    <a:pt x="0" y="0"/>
                  </a:moveTo>
                  <a:lnTo>
                    <a:pt x="0" y="729830"/>
                  </a:lnTo>
                </a:path>
              </a:pathLst>
            </a:custGeom>
            <a:ln w="31887">
              <a:solidFill>
                <a:srgbClr val="000000"/>
              </a:solidFill>
            </a:ln>
          </p:spPr>
          <p:txBody>
            <a:bodyPr wrap="square" lIns="0" tIns="0" rIns="0" bIns="0" rtlCol="0"/>
            <a:lstStyle/>
            <a:p>
              <a:endParaRPr/>
            </a:p>
          </p:txBody>
        </p:sp>
        <p:sp>
          <p:nvSpPr>
            <p:cNvPr id="20" name="object 20"/>
            <p:cNvSpPr/>
            <p:nvPr/>
          </p:nvSpPr>
          <p:spPr>
            <a:xfrm>
              <a:off x="3309708" y="5368620"/>
              <a:ext cx="120014" cy="263525"/>
            </a:xfrm>
            <a:custGeom>
              <a:avLst/>
              <a:gdLst/>
              <a:ahLst/>
              <a:cxnLst/>
              <a:rect l="l" t="t" r="r" b="b"/>
              <a:pathLst>
                <a:path w="120014" h="263525">
                  <a:moveTo>
                    <a:pt x="0" y="0"/>
                  </a:moveTo>
                  <a:lnTo>
                    <a:pt x="59829" y="263271"/>
                  </a:lnTo>
                  <a:lnTo>
                    <a:pt x="119659" y="0"/>
                  </a:lnTo>
                  <a:lnTo>
                    <a:pt x="0" y="0"/>
                  </a:lnTo>
                  <a:close/>
                </a:path>
              </a:pathLst>
            </a:custGeom>
            <a:solidFill>
              <a:srgbClr val="FFFFFF"/>
            </a:solidFill>
          </p:spPr>
          <p:txBody>
            <a:bodyPr wrap="square" lIns="0" tIns="0" rIns="0" bIns="0" rtlCol="0"/>
            <a:lstStyle/>
            <a:p>
              <a:endParaRPr/>
            </a:p>
          </p:txBody>
        </p:sp>
        <p:sp>
          <p:nvSpPr>
            <p:cNvPr id="21" name="object 21"/>
            <p:cNvSpPr/>
            <p:nvPr/>
          </p:nvSpPr>
          <p:spPr>
            <a:xfrm>
              <a:off x="3329685" y="5384571"/>
              <a:ext cx="80010" cy="175895"/>
            </a:xfrm>
            <a:custGeom>
              <a:avLst/>
              <a:gdLst/>
              <a:ahLst/>
              <a:cxnLst/>
              <a:rect l="l" t="t" r="r" b="b"/>
              <a:pathLst>
                <a:path w="80010" h="175895">
                  <a:moveTo>
                    <a:pt x="79717" y="0"/>
                  </a:moveTo>
                  <a:lnTo>
                    <a:pt x="39852" y="175374"/>
                  </a:lnTo>
                  <a:lnTo>
                    <a:pt x="0" y="0"/>
                  </a:lnTo>
                </a:path>
              </a:pathLst>
            </a:custGeom>
            <a:ln w="31887">
              <a:solidFill>
                <a:srgbClr val="000000"/>
              </a:solidFill>
            </a:ln>
          </p:spPr>
          <p:txBody>
            <a:bodyPr wrap="square" lIns="0" tIns="0" rIns="0" bIns="0" rtlCol="0"/>
            <a:lstStyle/>
            <a:p>
              <a:endParaRPr/>
            </a:p>
          </p:txBody>
        </p:sp>
        <p:sp>
          <p:nvSpPr>
            <p:cNvPr id="22" name="object 22"/>
            <p:cNvSpPr/>
            <p:nvPr/>
          </p:nvSpPr>
          <p:spPr>
            <a:xfrm>
              <a:off x="4360029" y="5612096"/>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grpSp>
      <p:sp>
        <p:nvSpPr>
          <p:cNvPr id="23" name="object 23"/>
          <p:cNvSpPr txBox="1"/>
          <p:nvPr/>
        </p:nvSpPr>
        <p:spPr>
          <a:xfrm>
            <a:off x="4433760" y="5176596"/>
            <a:ext cx="537845" cy="723265"/>
          </a:xfrm>
          <a:prstGeom prst="rect">
            <a:avLst/>
          </a:prstGeom>
        </p:spPr>
        <p:txBody>
          <a:bodyPr vert="horz" wrap="square" lIns="0" tIns="13335" rIns="0" bIns="0" rtlCol="0">
            <a:spAutoFit/>
          </a:bodyPr>
          <a:lstStyle/>
          <a:p>
            <a:pPr marL="189865">
              <a:lnSpc>
                <a:spcPct val="100000"/>
              </a:lnSpc>
              <a:spcBef>
                <a:spcPts val="105"/>
              </a:spcBef>
            </a:pPr>
            <a:r>
              <a:rPr sz="1750" b="1" spc="5" dirty="0">
                <a:latin typeface="Arial"/>
                <a:cs typeface="Arial"/>
              </a:rPr>
              <a:t>OK</a:t>
            </a:r>
            <a:endParaRPr sz="1750">
              <a:latin typeface="Arial"/>
              <a:cs typeface="Arial"/>
            </a:endParaRPr>
          </a:p>
          <a:p>
            <a:pPr marL="12700">
              <a:lnSpc>
                <a:spcPct val="100000"/>
              </a:lnSpc>
              <a:spcBef>
                <a:spcPts val="1345"/>
              </a:spcBef>
            </a:pPr>
            <a:r>
              <a:rPr sz="1700" b="1" spc="5" dirty="0">
                <a:latin typeface="Arial"/>
                <a:cs typeface="Arial"/>
              </a:rPr>
              <a:t>X</a:t>
            </a:r>
            <a:endParaRPr sz="1700">
              <a:latin typeface="Arial"/>
              <a:cs typeface="Arial"/>
            </a:endParaRPr>
          </a:p>
        </p:txBody>
      </p:sp>
      <p:grpSp>
        <p:nvGrpSpPr>
          <p:cNvPr id="24" name="object 24"/>
          <p:cNvGrpSpPr/>
          <p:nvPr/>
        </p:nvGrpSpPr>
        <p:grpSpPr>
          <a:xfrm>
            <a:off x="3561879" y="4084104"/>
            <a:ext cx="1388110" cy="1744345"/>
            <a:chOff x="3561879" y="4084104"/>
            <a:chExt cx="1388110" cy="1744345"/>
          </a:xfrm>
        </p:grpSpPr>
        <p:sp>
          <p:nvSpPr>
            <p:cNvPr id="25" name="object 25"/>
            <p:cNvSpPr/>
            <p:nvPr/>
          </p:nvSpPr>
          <p:spPr>
            <a:xfrm>
              <a:off x="3578072" y="5768479"/>
              <a:ext cx="730250" cy="0"/>
            </a:xfrm>
            <a:custGeom>
              <a:avLst/>
              <a:gdLst/>
              <a:ahLst/>
              <a:cxnLst/>
              <a:rect l="l" t="t" r="r" b="b"/>
              <a:pathLst>
                <a:path w="730250">
                  <a:moveTo>
                    <a:pt x="0" y="0"/>
                  </a:moveTo>
                  <a:lnTo>
                    <a:pt x="729830" y="0"/>
                  </a:lnTo>
                </a:path>
              </a:pathLst>
            </a:custGeom>
            <a:ln w="31887">
              <a:solidFill>
                <a:srgbClr val="000000"/>
              </a:solidFill>
            </a:ln>
          </p:spPr>
          <p:txBody>
            <a:bodyPr wrap="square" lIns="0" tIns="0" rIns="0" bIns="0" rtlCol="0"/>
            <a:lstStyle/>
            <a:p>
              <a:endParaRPr/>
            </a:p>
          </p:txBody>
        </p:sp>
        <p:sp>
          <p:nvSpPr>
            <p:cNvPr id="26" name="object 26"/>
            <p:cNvSpPr/>
            <p:nvPr/>
          </p:nvSpPr>
          <p:spPr>
            <a:xfrm>
              <a:off x="4116577" y="5708650"/>
              <a:ext cx="263525" cy="120014"/>
            </a:xfrm>
            <a:custGeom>
              <a:avLst/>
              <a:gdLst/>
              <a:ahLst/>
              <a:cxnLst/>
              <a:rect l="l" t="t" r="r" b="b"/>
              <a:pathLst>
                <a:path w="263525" h="120014">
                  <a:moveTo>
                    <a:pt x="0" y="0"/>
                  </a:moveTo>
                  <a:lnTo>
                    <a:pt x="0" y="119659"/>
                  </a:lnTo>
                  <a:lnTo>
                    <a:pt x="263258" y="59829"/>
                  </a:lnTo>
                  <a:lnTo>
                    <a:pt x="0" y="0"/>
                  </a:lnTo>
                  <a:close/>
                </a:path>
              </a:pathLst>
            </a:custGeom>
            <a:solidFill>
              <a:srgbClr val="FFFFFF"/>
            </a:solidFill>
          </p:spPr>
          <p:txBody>
            <a:bodyPr wrap="square" lIns="0" tIns="0" rIns="0" bIns="0" rtlCol="0"/>
            <a:lstStyle/>
            <a:p>
              <a:endParaRPr/>
            </a:p>
          </p:txBody>
        </p:sp>
        <p:sp>
          <p:nvSpPr>
            <p:cNvPr id="27" name="object 27"/>
            <p:cNvSpPr/>
            <p:nvPr/>
          </p:nvSpPr>
          <p:spPr>
            <a:xfrm>
              <a:off x="4132516" y="5728627"/>
              <a:ext cx="175895" cy="80010"/>
            </a:xfrm>
            <a:custGeom>
              <a:avLst/>
              <a:gdLst/>
              <a:ahLst/>
              <a:cxnLst/>
              <a:rect l="l" t="t" r="r" b="b"/>
              <a:pathLst>
                <a:path w="175895" h="80010">
                  <a:moveTo>
                    <a:pt x="0" y="0"/>
                  </a:moveTo>
                  <a:lnTo>
                    <a:pt x="175387" y="39852"/>
                  </a:lnTo>
                  <a:lnTo>
                    <a:pt x="0" y="79717"/>
                  </a:lnTo>
                </a:path>
              </a:pathLst>
            </a:custGeom>
            <a:ln w="31887">
              <a:solidFill>
                <a:srgbClr val="000000"/>
              </a:solidFill>
            </a:ln>
          </p:spPr>
          <p:txBody>
            <a:bodyPr wrap="square" lIns="0" tIns="0" rIns="0" bIns="0" rtlCol="0"/>
            <a:lstStyle/>
            <a:p>
              <a:endParaRPr/>
            </a:p>
          </p:txBody>
        </p:sp>
        <p:sp>
          <p:nvSpPr>
            <p:cNvPr id="28" name="object 28"/>
            <p:cNvSpPr/>
            <p:nvPr/>
          </p:nvSpPr>
          <p:spPr>
            <a:xfrm>
              <a:off x="4516412" y="4100296"/>
              <a:ext cx="417195" cy="208915"/>
            </a:xfrm>
            <a:custGeom>
              <a:avLst/>
              <a:gdLst/>
              <a:ahLst/>
              <a:cxnLst/>
              <a:rect l="l" t="t" r="r" b="b"/>
              <a:pathLst>
                <a:path w="417195" h="208914">
                  <a:moveTo>
                    <a:pt x="0" y="208521"/>
                  </a:moveTo>
                  <a:lnTo>
                    <a:pt x="417042" y="0"/>
                  </a:lnTo>
                </a:path>
              </a:pathLst>
            </a:custGeom>
            <a:ln w="31887">
              <a:solidFill>
                <a:srgbClr val="000000"/>
              </a:solidFill>
            </a:ln>
          </p:spPr>
          <p:txBody>
            <a:bodyPr wrap="square" lIns="0" tIns="0" rIns="0" bIns="0" rtlCol="0"/>
            <a:lstStyle/>
            <a:p>
              <a:endParaRPr/>
            </a:p>
          </p:txBody>
        </p:sp>
        <p:sp>
          <p:nvSpPr>
            <p:cNvPr id="29" name="object 29"/>
            <p:cNvSpPr/>
            <p:nvPr/>
          </p:nvSpPr>
          <p:spPr>
            <a:xfrm>
              <a:off x="4516412" y="4100296"/>
              <a:ext cx="417195" cy="208915"/>
            </a:xfrm>
            <a:custGeom>
              <a:avLst/>
              <a:gdLst/>
              <a:ahLst/>
              <a:cxnLst/>
              <a:rect l="l" t="t" r="r" b="b"/>
              <a:pathLst>
                <a:path w="417195" h="208914">
                  <a:moveTo>
                    <a:pt x="0" y="0"/>
                  </a:moveTo>
                  <a:lnTo>
                    <a:pt x="417042" y="208521"/>
                  </a:lnTo>
                </a:path>
              </a:pathLst>
            </a:custGeom>
            <a:ln w="31887">
              <a:solidFill>
                <a:srgbClr val="000000"/>
              </a:solidFill>
            </a:ln>
          </p:spPr>
          <p:txBody>
            <a:bodyPr wrap="square" lIns="0" tIns="0" rIns="0" bIns="0" rtlCol="0"/>
            <a:lstStyle/>
            <a:p>
              <a:endParaRPr/>
            </a:p>
          </p:txBody>
        </p:sp>
        <p:sp>
          <p:nvSpPr>
            <p:cNvPr id="30" name="object 30"/>
            <p:cNvSpPr/>
            <p:nvPr/>
          </p:nvSpPr>
          <p:spPr>
            <a:xfrm>
              <a:off x="4360029" y="4465223"/>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grpSp>
      <p:sp>
        <p:nvSpPr>
          <p:cNvPr id="31" name="object 31"/>
          <p:cNvSpPr txBox="1"/>
          <p:nvPr/>
        </p:nvSpPr>
        <p:spPr>
          <a:xfrm>
            <a:off x="3986822" y="5161732"/>
            <a:ext cx="174625" cy="293370"/>
          </a:xfrm>
          <a:prstGeom prst="rect">
            <a:avLst/>
          </a:prstGeom>
        </p:spPr>
        <p:txBody>
          <a:bodyPr vert="horz" wrap="square" lIns="0" tIns="13335" rIns="0" bIns="0" rtlCol="0">
            <a:spAutoFit/>
          </a:bodyPr>
          <a:lstStyle/>
          <a:p>
            <a:pPr marL="12700">
              <a:lnSpc>
                <a:spcPct val="100000"/>
              </a:lnSpc>
              <a:spcBef>
                <a:spcPts val="105"/>
              </a:spcBef>
            </a:pPr>
            <a:r>
              <a:rPr lang="en-GB" sz="1750" b="1" spc="5" dirty="0">
                <a:latin typeface="Arial"/>
                <a:cs typeface="Arial"/>
              </a:rPr>
              <a:t>B</a:t>
            </a:r>
            <a:endParaRPr sz="1750" dirty="0">
              <a:latin typeface="Arial"/>
              <a:cs typeface="Arial"/>
            </a:endParaRPr>
          </a:p>
        </p:txBody>
      </p:sp>
      <p:sp>
        <p:nvSpPr>
          <p:cNvPr id="32" name="object 32"/>
          <p:cNvSpPr txBox="1"/>
          <p:nvPr/>
        </p:nvSpPr>
        <p:spPr>
          <a:xfrm>
            <a:off x="3011030" y="3003257"/>
            <a:ext cx="645160" cy="829310"/>
          </a:xfrm>
          <a:prstGeom prst="rect">
            <a:avLst/>
          </a:prstGeom>
        </p:spPr>
        <p:txBody>
          <a:bodyPr vert="horz" wrap="square" lIns="0" tIns="15240" rIns="0" bIns="0" rtlCol="0">
            <a:spAutoFit/>
          </a:bodyPr>
          <a:lstStyle/>
          <a:p>
            <a:pPr>
              <a:lnSpc>
                <a:spcPct val="100000"/>
              </a:lnSpc>
              <a:spcBef>
                <a:spcPts val="120"/>
              </a:spcBef>
            </a:pPr>
            <a:r>
              <a:rPr sz="5250" b="1" spc="20" dirty="0">
                <a:latin typeface="Arial"/>
                <a:cs typeface="Arial"/>
              </a:rPr>
              <a:t>W</a:t>
            </a:r>
            <a:endParaRPr sz="5250" dirty="0">
              <a:latin typeface="Arial"/>
              <a:cs typeface="Arial"/>
            </a:endParaRPr>
          </a:p>
        </p:txBody>
      </p:sp>
      <p:sp>
        <p:nvSpPr>
          <p:cNvPr id="33" name="object 33"/>
          <p:cNvSpPr txBox="1"/>
          <p:nvPr/>
        </p:nvSpPr>
        <p:spPr>
          <a:xfrm>
            <a:off x="5053666" y="5296715"/>
            <a:ext cx="1115060" cy="829310"/>
          </a:xfrm>
          <a:prstGeom prst="rect">
            <a:avLst/>
          </a:prstGeom>
        </p:spPr>
        <p:txBody>
          <a:bodyPr vert="horz" wrap="square" lIns="0" tIns="15240" rIns="0" bIns="0" rtlCol="0">
            <a:spAutoFit/>
          </a:bodyPr>
          <a:lstStyle/>
          <a:p>
            <a:pPr marL="250190">
              <a:lnSpc>
                <a:spcPct val="100000"/>
              </a:lnSpc>
              <a:spcBef>
                <a:spcPts val="120"/>
              </a:spcBef>
            </a:pPr>
            <a:r>
              <a:rPr sz="5250" b="1" spc="15" dirty="0">
                <a:latin typeface="Arial"/>
                <a:cs typeface="Arial"/>
              </a:rPr>
              <a:t>P</a:t>
            </a:r>
            <a:endParaRPr sz="5250">
              <a:latin typeface="Arial"/>
              <a:cs typeface="Arial"/>
            </a:endParaRPr>
          </a:p>
        </p:txBody>
      </p:sp>
      <p:sp>
        <p:nvSpPr>
          <p:cNvPr id="34" name="object 34"/>
          <p:cNvSpPr txBox="1"/>
          <p:nvPr/>
        </p:nvSpPr>
        <p:spPr>
          <a:xfrm>
            <a:off x="4433760" y="4466031"/>
            <a:ext cx="170815" cy="287020"/>
          </a:xfrm>
          <a:prstGeom prst="rect">
            <a:avLst/>
          </a:prstGeom>
        </p:spPr>
        <p:txBody>
          <a:bodyPr vert="horz" wrap="square" lIns="0" tIns="13970" rIns="0" bIns="0" rtlCol="0">
            <a:spAutoFit/>
          </a:bodyPr>
          <a:lstStyle/>
          <a:p>
            <a:pPr marL="12700">
              <a:lnSpc>
                <a:spcPct val="100000"/>
              </a:lnSpc>
              <a:spcBef>
                <a:spcPts val="110"/>
              </a:spcBef>
            </a:pPr>
            <a:r>
              <a:rPr sz="1700" b="1" spc="5" dirty="0">
                <a:latin typeface="Arial"/>
                <a:cs typeface="Arial"/>
              </a:rPr>
              <a:t>X</a:t>
            </a:r>
            <a:endParaRPr sz="1700">
              <a:latin typeface="Arial"/>
              <a:cs typeface="Arial"/>
            </a:endParaRPr>
          </a:p>
        </p:txBody>
      </p:sp>
      <p:grpSp>
        <p:nvGrpSpPr>
          <p:cNvPr id="35" name="object 35"/>
          <p:cNvGrpSpPr/>
          <p:nvPr/>
        </p:nvGrpSpPr>
        <p:grpSpPr>
          <a:xfrm>
            <a:off x="4456582" y="4456968"/>
            <a:ext cx="1371600" cy="1119505"/>
            <a:chOff x="4456582" y="4456968"/>
            <a:chExt cx="1371600" cy="1119505"/>
          </a:xfrm>
        </p:grpSpPr>
        <p:sp>
          <p:nvSpPr>
            <p:cNvPr id="36" name="object 36"/>
            <p:cNvSpPr/>
            <p:nvPr/>
          </p:nvSpPr>
          <p:spPr>
            <a:xfrm>
              <a:off x="4516412" y="4830127"/>
              <a:ext cx="0" cy="730250"/>
            </a:xfrm>
            <a:custGeom>
              <a:avLst/>
              <a:gdLst/>
              <a:ahLst/>
              <a:cxnLst/>
              <a:rect l="l" t="t" r="r" b="b"/>
              <a:pathLst>
                <a:path h="730250">
                  <a:moveTo>
                    <a:pt x="0" y="729818"/>
                  </a:moveTo>
                  <a:lnTo>
                    <a:pt x="0" y="0"/>
                  </a:lnTo>
                </a:path>
              </a:pathLst>
            </a:custGeom>
            <a:ln w="31887">
              <a:solidFill>
                <a:srgbClr val="000000"/>
              </a:solidFill>
            </a:ln>
          </p:spPr>
          <p:txBody>
            <a:bodyPr wrap="square" lIns="0" tIns="0" rIns="0" bIns="0" rtlCol="0"/>
            <a:lstStyle/>
            <a:p>
              <a:endParaRPr/>
            </a:p>
          </p:txBody>
        </p:sp>
        <p:sp>
          <p:nvSpPr>
            <p:cNvPr id="37" name="object 37"/>
            <p:cNvSpPr/>
            <p:nvPr/>
          </p:nvSpPr>
          <p:spPr>
            <a:xfrm>
              <a:off x="4456582" y="4758181"/>
              <a:ext cx="120014" cy="263525"/>
            </a:xfrm>
            <a:custGeom>
              <a:avLst/>
              <a:gdLst/>
              <a:ahLst/>
              <a:cxnLst/>
              <a:rect l="l" t="t" r="r" b="b"/>
              <a:pathLst>
                <a:path w="120014" h="263525">
                  <a:moveTo>
                    <a:pt x="0" y="263258"/>
                  </a:moveTo>
                  <a:lnTo>
                    <a:pt x="119659" y="263258"/>
                  </a:lnTo>
                  <a:lnTo>
                    <a:pt x="59829" y="0"/>
                  </a:lnTo>
                  <a:lnTo>
                    <a:pt x="0" y="263258"/>
                  </a:lnTo>
                  <a:close/>
                </a:path>
              </a:pathLst>
            </a:custGeom>
            <a:solidFill>
              <a:srgbClr val="FFFFFF"/>
            </a:solidFill>
          </p:spPr>
          <p:txBody>
            <a:bodyPr wrap="square" lIns="0" tIns="0" rIns="0" bIns="0" rtlCol="0"/>
            <a:lstStyle/>
            <a:p>
              <a:endParaRPr/>
            </a:p>
          </p:txBody>
        </p:sp>
        <p:sp>
          <p:nvSpPr>
            <p:cNvPr id="38" name="object 38"/>
            <p:cNvSpPr/>
            <p:nvPr/>
          </p:nvSpPr>
          <p:spPr>
            <a:xfrm>
              <a:off x="4476559" y="4830127"/>
              <a:ext cx="80010" cy="175895"/>
            </a:xfrm>
            <a:custGeom>
              <a:avLst/>
              <a:gdLst/>
              <a:ahLst/>
              <a:cxnLst/>
              <a:rect l="l" t="t" r="r" b="b"/>
              <a:pathLst>
                <a:path w="80010" h="175895">
                  <a:moveTo>
                    <a:pt x="0" y="175374"/>
                  </a:moveTo>
                  <a:lnTo>
                    <a:pt x="39852" y="0"/>
                  </a:lnTo>
                  <a:lnTo>
                    <a:pt x="79705" y="175374"/>
                  </a:lnTo>
                </a:path>
              </a:pathLst>
            </a:custGeom>
            <a:ln w="31887">
              <a:solidFill>
                <a:srgbClr val="000000"/>
              </a:solidFill>
            </a:ln>
          </p:spPr>
          <p:txBody>
            <a:bodyPr wrap="square" lIns="0" tIns="0" rIns="0" bIns="0" rtlCol="0"/>
            <a:lstStyle/>
            <a:p>
              <a:endParaRPr/>
            </a:p>
          </p:txBody>
        </p:sp>
        <p:sp>
          <p:nvSpPr>
            <p:cNvPr id="39" name="object 39"/>
            <p:cNvSpPr/>
            <p:nvPr/>
          </p:nvSpPr>
          <p:spPr>
            <a:xfrm>
              <a:off x="5506902" y="4465223"/>
              <a:ext cx="313055" cy="313055"/>
            </a:xfrm>
            <a:custGeom>
              <a:avLst/>
              <a:gdLst/>
              <a:ahLst/>
              <a:cxnLst/>
              <a:rect l="l" t="t" r="r" b="b"/>
              <a:pathLst>
                <a:path w="313054" h="313054">
                  <a:moveTo>
                    <a:pt x="312783" y="312783"/>
                  </a:moveTo>
                  <a:lnTo>
                    <a:pt x="312783" y="0"/>
                  </a:lnTo>
                  <a:lnTo>
                    <a:pt x="0" y="0"/>
                  </a:lnTo>
                  <a:lnTo>
                    <a:pt x="0" y="312783"/>
                  </a:lnTo>
                  <a:lnTo>
                    <a:pt x="312783" y="312783"/>
                  </a:lnTo>
                  <a:close/>
                </a:path>
              </a:pathLst>
            </a:custGeom>
            <a:ln w="15943">
              <a:solidFill>
                <a:srgbClr val="000000"/>
              </a:solidFill>
            </a:ln>
          </p:spPr>
          <p:txBody>
            <a:bodyPr wrap="square" lIns="0" tIns="0" rIns="0" bIns="0" rtlCol="0"/>
            <a:lstStyle/>
            <a:p>
              <a:endParaRPr/>
            </a:p>
          </p:txBody>
        </p:sp>
      </p:grpSp>
      <p:sp>
        <p:nvSpPr>
          <p:cNvPr id="40" name="object 40"/>
          <p:cNvSpPr txBox="1"/>
          <p:nvPr/>
        </p:nvSpPr>
        <p:spPr>
          <a:xfrm>
            <a:off x="3890848" y="2849169"/>
            <a:ext cx="1147445" cy="1147445"/>
          </a:xfrm>
          <a:prstGeom prst="rect">
            <a:avLst/>
          </a:prstGeom>
          <a:ln w="31888">
            <a:solidFill>
              <a:srgbClr val="000000"/>
            </a:solidFill>
          </a:ln>
        </p:spPr>
        <p:txBody>
          <a:bodyPr vert="horz" wrap="square" lIns="0" tIns="46990" rIns="0" bIns="0" rtlCol="0">
            <a:spAutoFit/>
          </a:bodyPr>
          <a:lstStyle/>
          <a:p>
            <a:pPr marL="732790">
              <a:lnSpc>
                <a:spcPct val="100000"/>
              </a:lnSpc>
              <a:spcBef>
                <a:spcPts val="370"/>
              </a:spcBef>
            </a:pPr>
            <a:r>
              <a:rPr sz="1750" b="1" spc="5" dirty="0">
                <a:latin typeface="Arial"/>
                <a:cs typeface="Arial"/>
              </a:rPr>
              <a:t>OK</a:t>
            </a:r>
            <a:endParaRPr sz="1750">
              <a:latin typeface="Arial"/>
              <a:cs typeface="Arial"/>
            </a:endParaRPr>
          </a:p>
        </p:txBody>
      </p:sp>
      <p:sp>
        <p:nvSpPr>
          <p:cNvPr id="41" name="object 41"/>
          <p:cNvSpPr txBox="1"/>
          <p:nvPr/>
        </p:nvSpPr>
        <p:spPr>
          <a:xfrm>
            <a:off x="5580634" y="4466031"/>
            <a:ext cx="170815" cy="287020"/>
          </a:xfrm>
          <a:prstGeom prst="rect">
            <a:avLst/>
          </a:prstGeom>
        </p:spPr>
        <p:txBody>
          <a:bodyPr vert="horz" wrap="square" lIns="0" tIns="13970" rIns="0" bIns="0" rtlCol="0">
            <a:spAutoFit/>
          </a:bodyPr>
          <a:lstStyle/>
          <a:p>
            <a:pPr marL="12700">
              <a:lnSpc>
                <a:spcPct val="100000"/>
              </a:lnSpc>
              <a:spcBef>
                <a:spcPts val="110"/>
              </a:spcBef>
            </a:pPr>
            <a:r>
              <a:rPr sz="1700" b="1" spc="5" dirty="0">
                <a:latin typeface="Arial"/>
                <a:cs typeface="Arial"/>
              </a:rPr>
              <a:t>X</a:t>
            </a:r>
            <a:endParaRPr sz="1700">
              <a:latin typeface="Arial"/>
              <a:cs typeface="Arial"/>
            </a:endParaRPr>
          </a:p>
        </p:txBody>
      </p:sp>
      <p:grpSp>
        <p:nvGrpSpPr>
          <p:cNvPr id="42" name="object 42"/>
          <p:cNvGrpSpPr/>
          <p:nvPr/>
        </p:nvGrpSpPr>
        <p:grpSpPr>
          <a:xfrm>
            <a:off x="4724946" y="4561776"/>
            <a:ext cx="802005" cy="120014"/>
            <a:chOff x="4724946" y="4561776"/>
            <a:chExt cx="802005" cy="120014"/>
          </a:xfrm>
        </p:grpSpPr>
        <p:sp>
          <p:nvSpPr>
            <p:cNvPr id="43" name="object 43"/>
            <p:cNvSpPr/>
            <p:nvPr/>
          </p:nvSpPr>
          <p:spPr>
            <a:xfrm>
              <a:off x="4724946" y="4621606"/>
              <a:ext cx="730250" cy="0"/>
            </a:xfrm>
            <a:custGeom>
              <a:avLst/>
              <a:gdLst/>
              <a:ahLst/>
              <a:cxnLst/>
              <a:rect l="l" t="t" r="r" b="b"/>
              <a:pathLst>
                <a:path w="730250">
                  <a:moveTo>
                    <a:pt x="0" y="0"/>
                  </a:moveTo>
                  <a:lnTo>
                    <a:pt x="729818" y="0"/>
                  </a:lnTo>
                </a:path>
              </a:pathLst>
            </a:custGeom>
            <a:ln w="31887">
              <a:solidFill>
                <a:srgbClr val="000000"/>
              </a:solidFill>
            </a:ln>
          </p:spPr>
          <p:txBody>
            <a:bodyPr wrap="square" lIns="0" tIns="0" rIns="0" bIns="0" rtlCol="0"/>
            <a:lstStyle/>
            <a:p>
              <a:endParaRPr/>
            </a:p>
          </p:txBody>
        </p:sp>
        <p:sp>
          <p:nvSpPr>
            <p:cNvPr id="44" name="object 44"/>
            <p:cNvSpPr/>
            <p:nvPr/>
          </p:nvSpPr>
          <p:spPr>
            <a:xfrm>
              <a:off x="5263451" y="4561776"/>
              <a:ext cx="263525" cy="120014"/>
            </a:xfrm>
            <a:custGeom>
              <a:avLst/>
              <a:gdLst/>
              <a:ahLst/>
              <a:cxnLst/>
              <a:rect l="l" t="t" r="r" b="b"/>
              <a:pathLst>
                <a:path w="263525" h="120014">
                  <a:moveTo>
                    <a:pt x="0" y="0"/>
                  </a:moveTo>
                  <a:lnTo>
                    <a:pt x="0" y="119659"/>
                  </a:lnTo>
                  <a:lnTo>
                    <a:pt x="263258" y="59829"/>
                  </a:lnTo>
                  <a:lnTo>
                    <a:pt x="0" y="0"/>
                  </a:lnTo>
                  <a:close/>
                </a:path>
              </a:pathLst>
            </a:custGeom>
            <a:solidFill>
              <a:srgbClr val="FFFFFF"/>
            </a:solidFill>
          </p:spPr>
          <p:txBody>
            <a:bodyPr wrap="square" lIns="0" tIns="0" rIns="0" bIns="0" rtlCol="0"/>
            <a:lstStyle/>
            <a:p>
              <a:endParaRPr/>
            </a:p>
          </p:txBody>
        </p:sp>
        <p:sp>
          <p:nvSpPr>
            <p:cNvPr id="45" name="object 45"/>
            <p:cNvSpPr/>
            <p:nvPr/>
          </p:nvSpPr>
          <p:spPr>
            <a:xfrm>
              <a:off x="5279390" y="4581753"/>
              <a:ext cx="175895" cy="80010"/>
            </a:xfrm>
            <a:custGeom>
              <a:avLst/>
              <a:gdLst/>
              <a:ahLst/>
              <a:cxnLst/>
              <a:rect l="l" t="t" r="r" b="b"/>
              <a:pathLst>
                <a:path w="175895" h="80010">
                  <a:moveTo>
                    <a:pt x="0" y="0"/>
                  </a:moveTo>
                  <a:lnTo>
                    <a:pt x="175374" y="39852"/>
                  </a:lnTo>
                  <a:lnTo>
                    <a:pt x="0" y="79717"/>
                  </a:lnTo>
                </a:path>
              </a:pathLst>
            </a:custGeom>
            <a:ln w="31887">
              <a:solidFill>
                <a:srgbClr val="000000"/>
              </a:solidFill>
            </a:ln>
          </p:spPr>
          <p:txBody>
            <a:bodyPr wrap="square" lIns="0" tIns="0" rIns="0" bIns="0" rtlCol="0"/>
            <a:lstStyle/>
            <a:p>
              <a:endParaRPr/>
            </a:p>
          </p:txBody>
        </p:sp>
      </p:grpSp>
      <p:sp>
        <p:nvSpPr>
          <p:cNvPr id="46" name="object 46"/>
          <p:cNvSpPr txBox="1"/>
          <p:nvPr/>
        </p:nvSpPr>
        <p:spPr>
          <a:xfrm>
            <a:off x="4608707" y="4029755"/>
            <a:ext cx="1510030" cy="502284"/>
          </a:xfrm>
          <a:prstGeom prst="rect">
            <a:avLst/>
          </a:prstGeom>
        </p:spPr>
        <p:txBody>
          <a:bodyPr vert="horz" wrap="square" lIns="0" tIns="71755" rIns="0" bIns="0" rtlCol="0">
            <a:spAutoFit/>
          </a:bodyPr>
          <a:lstStyle/>
          <a:p>
            <a:pPr marL="15240" marR="5080" indent="-3175">
              <a:lnSpc>
                <a:spcPct val="78200"/>
              </a:lnSpc>
              <a:spcBef>
                <a:spcPts val="565"/>
              </a:spcBef>
              <a:tabLst>
                <a:tab pos="538480" algn="l"/>
                <a:tab pos="1162050" algn="l"/>
              </a:tabLst>
            </a:pPr>
            <a:r>
              <a:rPr lang="en-GB" sz="1750" b="1" dirty="0">
                <a:latin typeface="Arial"/>
                <a:cs typeface="Arial"/>
              </a:rPr>
              <a:t>W</a:t>
            </a:r>
            <a:r>
              <a:rPr sz="1750" b="1" dirty="0">
                <a:latin typeface="Arial"/>
                <a:cs typeface="Arial"/>
              </a:rPr>
              <a:t>?	</a:t>
            </a:r>
            <a:r>
              <a:rPr sz="1750" b="1" spc="5" dirty="0">
                <a:latin typeface="Arial"/>
                <a:cs typeface="Arial"/>
              </a:rPr>
              <a:t>BGS	</a:t>
            </a:r>
            <a:r>
              <a:rPr sz="1750" b="1" dirty="0">
                <a:latin typeface="Arial"/>
                <a:cs typeface="Arial"/>
              </a:rPr>
              <a:t>OK  </a:t>
            </a:r>
            <a:r>
              <a:rPr sz="1750" b="1" spc="5" dirty="0">
                <a:latin typeface="Arial"/>
                <a:cs typeface="Arial"/>
              </a:rPr>
              <a:t>OK</a:t>
            </a:r>
            <a:endParaRPr sz="1750" dirty="0">
              <a:latin typeface="Arial"/>
              <a:cs typeface="Arial"/>
            </a:endParaRPr>
          </a:p>
        </p:txBody>
      </p:sp>
      <p:sp>
        <p:nvSpPr>
          <p:cNvPr id="47" name="object 47"/>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48" name="object 48"/>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20</a:t>
            </a:fld>
            <a:endParaRPr spc="4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lang="en-GB" spc="190" dirty="0"/>
              <a:t>T</a:t>
            </a:r>
            <a:r>
              <a:rPr spc="190" dirty="0" err="1"/>
              <a:t>ight</a:t>
            </a:r>
            <a:r>
              <a:rPr spc="390" dirty="0"/>
              <a:t> </a:t>
            </a:r>
            <a:r>
              <a:rPr spc="145" dirty="0"/>
              <a:t>spots</a:t>
            </a:r>
          </a:p>
        </p:txBody>
      </p:sp>
      <p:sp>
        <p:nvSpPr>
          <p:cNvPr id="3" name="object 3"/>
          <p:cNvSpPr/>
          <p:nvPr/>
        </p:nvSpPr>
        <p:spPr>
          <a:xfrm>
            <a:off x="1582304" y="2889731"/>
            <a:ext cx="220345" cy="220345"/>
          </a:xfrm>
          <a:custGeom>
            <a:avLst/>
            <a:gdLst/>
            <a:ahLst/>
            <a:cxnLst/>
            <a:rect l="l" t="t" r="r" b="b"/>
            <a:pathLst>
              <a:path w="220344" h="220344">
                <a:moveTo>
                  <a:pt x="220244" y="220244"/>
                </a:moveTo>
                <a:lnTo>
                  <a:pt x="220244" y="0"/>
                </a:lnTo>
                <a:lnTo>
                  <a:pt x="0" y="0"/>
                </a:lnTo>
                <a:lnTo>
                  <a:pt x="0" y="220244"/>
                </a:lnTo>
                <a:lnTo>
                  <a:pt x="220244" y="220244"/>
                </a:lnTo>
                <a:close/>
              </a:path>
            </a:pathLst>
          </a:custGeom>
          <a:ln w="11226">
            <a:solidFill>
              <a:srgbClr val="000000"/>
            </a:solidFill>
          </a:ln>
        </p:spPr>
        <p:txBody>
          <a:bodyPr wrap="square" lIns="0" tIns="0" rIns="0" bIns="0" rtlCol="0"/>
          <a:lstStyle/>
          <a:p>
            <a:endParaRPr/>
          </a:p>
        </p:txBody>
      </p:sp>
      <p:sp>
        <p:nvSpPr>
          <p:cNvPr id="4" name="object 4"/>
          <p:cNvSpPr txBox="1"/>
          <p:nvPr/>
        </p:nvSpPr>
        <p:spPr>
          <a:xfrm>
            <a:off x="1630464" y="2886544"/>
            <a:ext cx="127635" cy="209550"/>
          </a:xfrm>
          <a:prstGeom prst="rect">
            <a:avLst/>
          </a:prstGeom>
        </p:spPr>
        <p:txBody>
          <a:bodyPr vert="horz" wrap="square" lIns="0" tIns="13335" rIns="0" bIns="0" rtlCol="0">
            <a:spAutoFit/>
          </a:bodyPr>
          <a:lstStyle/>
          <a:p>
            <a:pPr marL="12700">
              <a:lnSpc>
                <a:spcPct val="100000"/>
              </a:lnSpc>
              <a:spcBef>
                <a:spcPts val="105"/>
              </a:spcBef>
            </a:pPr>
            <a:r>
              <a:rPr sz="1200" b="1" dirty="0">
                <a:latin typeface="Arial"/>
                <a:cs typeface="Arial"/>
              </a:rPr>
              <a:t>X</a:t>
            </a:r>
            <a:endParaRPr sz="1200">
              <a:latin typeface="Arial"/>
              <a:cs typeface="Arial"/>
            </a:endParaRPr>
          </a:p>
        </p:txBody>
      </p:sp>
      <p:grpSp>
        <p:nvGrpSpPr>
          <p:cNvPr id="5" name="object 5"/>
          <p:cNvGrpSpPr/>
          <p:nvPr/>
        </p:nvGrpSpPr>
        <p:grpSpPr>
          <a:xfrm>
            <a:off x="1240515" y="2547929"/>
            <a:ext cx="1638300" cy="1638300"/>
            <a:chOff x="1240515" y="2547929"/>
            <a:chExt cx="1638300" cy="1638300"/>
          </a:xfrm>
        </p:grpSpPr>
        <p:sp>
          <p:nvSpPr>
            <p:cNvPr id="6" name="object 6"/>
            <p:cNvSpPr/>
            <p:nvPr/>
          </p:nvSpPr>
          <p:spPr>
            <a:xfrm>
              <a:off x="1619021" y="3146679"/>
              <a:ext cx="0" cy="514350"/>
            </a:xfrm>
            <a:custGeom>
              <a:avLst/>
              <a:gdLst/>
              <a:ahLst/>
              <a:cxnLst/>
              <a:rect l="l" t="t" r="r" b="b"/>
              <a:pathLst>
                <a:path h="514350">
                  <a:moveTo>
                    <a:pt x="0" y="513905"/>
                  </a:moveTo>
                  <a:lnTo>
                    <a:pt x="0" y="0"/>
                  </a:lnTo>
                </a:path>
              </a:pathLst>
            </a:custGeom>
            <a:ln w="22452">
              <a:solidFill>
                <a:srgbClr val="000000"/>
              </a:solidFill>
            </a:ln>
          </p:spPr>
          <p:txBody>
            <a:bodyPr wrap="square" lIns="0" tIns="0" rIns="0" bIns="0" rtlCol="0"/>
            <a:lstStyle/>
            <a:p>
              <a:endParaRPr/>
            </a:p>
          </p:txBody>
        </p:sp>
        <p:sp>
          <p:nvSpPr>
            <p:cNvPr id="7" name="object 7"/>
            <p:cNvSpPr/>
            <p:nvPr/>
          </p:nvSpPr>
          <p:spPr>
            <a:xfrm>
              <a:off x="1576882" y="3096031"/>
              <a:ext cx="84455" cy="185420"/>
            </a:xfrm>
            <a:custGeom>
              <a:avLst/>
              <a:gdLst/>
              <a:ahLst/>
              <a:cxnLst/>
              <a:rect l="l" t="t" r="r" b="b"/>
              <a:pathLst>
                <a:path w="84455" h="185420">
                  <a:moveTo>
                    <a:pt x="0" y="185369"/>
                  </a:moveTo>
                  <a:lnTo>
                    <a:pt x="84264" y="185369"/>
                  </a:lnTo>
                  <a:lnTo>
                    <a:pt x="42138" y="0"/>
                  </a:lnTo>
                  <a:lnTo>
                    <a:pt x="0" y="185369"/>
                  </a:lnTo>
                  <a:close/>
                </a:path>
              </a:pathLst>
            </a:custGeom>
            <a:solidFill>
              <a:srgbClr val="FFFFFF"/>
            </a:solidFill>
          </p:spPr>
          <p:txBody>
            <a:bodyPr wrap="square" lIns="0" tIns="0" rIns="0" bIns="0" rtlCol="0"/>
            <a:lstStyle/>
            <a:p>
              <a:endParaRPr/>
            </a:p>
          </p:txBody>
        </p:sp>
        <p:sp>
          <p:nvSpPr>
            <p:cNvPr id="8" name="object 8"/>
            <p:cNvSpPr/>
            <p:nvPr/>
          </p:nvSpPr>
          <p:spPr>
            <a:xfrm>
              <a:off x="1590954" y="3146678"/>
              <a:ext cx="56515" cy="123825"/>
            </a:xfrm>
            <a:custGeom>
              <a:avLst/>
              <a:gdLst/>
              <a:ahLst/>
              <a:cxnLst/>
              <a:rect l="l" t="t" r="r" b="b"/>
              <a:pathLst>
                <a:path w="56514" h="123825">
                  <a:moveTo>
                    <a:pt x="0" y="123494"/>
                  </a:moveTo>
                  <a:lnTo>
                    <a:pt x="28067" y="0"/>
                  </a:lnTo>
                  <a:lnTo>
                    <a:pt x="56134" y="123494"/>
                  </a:lnTo>
                </a:path>
              </a:pathLst>
            </a:custGeom>
            <a:ln w="22452">
              <a:solidFill>
                <a:srgbClr val="000000"/>
              </a:solidFill>
            </a:ln>
          </p:spPr>
          <p:txBody>
            <a:bodyPr wrap="square" lIns="0" tIns="0" rIns="0" bIns="0" rtlCol="0"/>
            <a:lstStyle/>
            <a:p>
              <a:endParaRPr/>
            </a:p>
          </p:txBody>
        </p:sp>
        <p:sp>
          <p:nvSpPr>
            <p:cNvPr id="9" name="object 9"/>
            <p:cNvSpPr/>
            <p:nvPr/>
          </p:nvSpPr>
          <p:spPr>
            <a:xfrm>
              <a:off x="1251945" y="2559359"/>
              <a:ext cx="1615440" cy="1615440"/>
            </a:xfrm>
            <a:custGeom>
              <a:avLst/>
              <a:gdLst/>
              <a:ahLst/>
              <a:cxnLst/>
              <a:rect l="l" t="t" r="r" b="b"/>
              <a:pathLst>
                <a:path w="1615439" h="1615439">
                  <a:moveTo>
                    <a:pt x="807562" y="807562"/>
                  </a:moveTo>
                  <a:lnTo>
                    <a:pt x="807562" y="0"/>
                  </a:lnTo>
                  <a:lnTo>
                    <a:pt x="0" y="0"/>
                  </a:lnTo>
                  <a:lnTo>
                    <a:pt x="0" y="807562"/>
                  </a:lnTo>
                  <a:lnTo>
                    <a:pt x="807562" y="807562"/>
                  </a:lnTo>
                  <a:close/>
                </a:path>
                <a:path w="1615439" h="1615439">
                  <a:moveTo>
                    <a:pt x="807562" y="1615130"/>
                  </a:moveTo>
                  <a:lnTo>
                    <a:pt x="807562" y="807567"/>
                  </a:lnTo>
                  <a:lnTo>
                    <a:pt x="0" y="807567"/>
                  </a:lnTo>
                  <a:lnTo>
                    <a:pt x="0" y="1615130"/>
                  </a:lnTo>
                  <a:lnTo>
                    <a:pt x="807562" y="1615130"/>
                  </a:lnTo>
                  <a:close/>
                </a:path>
                <a:path w="1615439" h="1615439">
                  <a:moveTo>
                    <a:pt x="1615117" y="1615130"/>
                  </a:moveTo>
                  <a:lnTo>
                    <a:pt x="1615117" y="807567"/>
                  </a:lnTo>
                  <a:lnTo>
                    <a:pt x="807554" y="807567"/>
                  </a:lnTo>
                  <a:lnTo>
                    <a:pt x="807554" y="1615130"/>
                  </a:lnTo>
                  <a:lnTo>
                    <a:pt x="1615117" y="1615130"/>
                  </a:lnTo>
                  <a:close/>
                </a:path>
              </a:pathLst>
            </a:custGeom>
            <a:ln w="22452">
              <a:solidFill>
                <a:srgbClr val="000000"/>
              </a:solidFill>
            </a:ln>
          </p:spPr>
          <p:txBody>
            <a:bodyPr wrap="square" lIns="0" tIns="0" rIns="0" bIns="0" rtlCol="0"/>
            <a:lstStyle/>
            <a:p>
              <a:endParaRPr/>
            </a:p>
          </p:txBody>
        </p:sp>
      </p:grpSp>
      <p:sp>
        <p:nvSpPr>
          <p:cNvPr id="10" name="object 10"/>
          <p:cNvSpPr txBox="1"/>
          <p:nvPr/>
        </p:nvSpPr>
        <p:spPr>
          <a:xfrm>
            <a:off x="1315021" y="2579349"/>
            <a:ext cx="701675" cy="201978"/>
          </a:xfrm>
          <a:prstGeom prst="rect">
            <a:avLst/>
          </a:prstGeom>
        </p:spPr>
        <p:txBody>
          <a:bodyPr vert="horz" wrap="square" lIns="0" tIns="17145" rIns="0" bIns="0" rtlCol="0">
            <a:spAutoFit/>
          </a:bodyPr>
          <a:lstStyle/>
          <a:p>
            <a:pPr marL="12700">
              <a:lnSpc>
                <a:spcPct val="100000"/>
              </a:lnSpc>
              <a:spcBef>
                <a:spcPts val="135"/>
              </a:spcBef>
              <a:tabLst>
                <a:tab pos="452755" algn="l"/>
              </a:tabLst>
            </a:pPr>
            <a:r>
              <a:rPr lang="en-GB" sz="1200" b="1" spc="25" dirty="0">
                <a:latin typeface="Arial"/>
                <a:cs typeface="Arial"/>
              </a:rPr>
              <a:t>B</a:t>
            </a:r>
            <a:r>
              <a:rPr sz="1200" b="1" spc="25" dirty="0">
                <a:latin typeface="Arial"/>
                <a:cs typeface="Arial"/>
              </a:rPr>
              <a:t>	OK</a:t>
            </a:r>
            <a:endParaRPr sz="1200" dirty="0">
              <a:latin typeface="Arial"/>
              <a:cs typeface="Arial"/>
            </a:endParaRPr>
          </a:p>
        </p:txBody>
      </p:sp>
      <p:sp>
        <p:nvSpPr>
          <p:cNvPr id="11" name="object 11"/>
          <p:cNvSpPr/>
          <p:nvPr/>
        </p:nvSpPr>
        <p:spPr>
          <a:xfrm>
            <a:off x="1582304" y="3697298"/>
            <a:ext cx="220345" cy="220345"/>
          </a:xfrm>
          <a:custGeom>
            <a:avLst/>
            <a:gdLst/>
            <a:ahLst/>
            <a:cxnLst/>
            <a:rect l="l" t="t" r="r" b="b"/>
            <a:pathLst>
              <a:path w="220344" h="220345">
                <a:moveTo>
                  <a:pt x="220244" y="220244"/>
                </a:moveTo>
                <a:lnTo>
                  <a:pt x="220244" y="0"/>
                </a:lnTo>
                <a:lnTo>
                  <a:pt x="0" y="0"/>
                </a:lnTo>
                <a:lnTo>
                  <a:pt x="0" y="220244"/>
                </a:lnTo>
                <a:lnTo>
                  <a:pt x="220244" y="220244"/>
                </a:lnTo>
                <a:close/>
              </a:path>
            </a:pathLst>
          </a:custGeom>
          <a:ln w="11226">
            <a:solidFill>
              <a:srgbClr val="000000"/>
            </a:solidFill>
          </a:ln>
        </p:spPr>
        <p:txBody>
          <a:bodyPr wrap="square" lIns="0" tIns="0" rIns="0" bIns="0" rtlCol="0"/>
          <a:lstStyle/>
          <a:p>
            <a:endParaRPr/>
          </a:p>
        </p:txBody>
      </p:sp>
      <p:sp>
        <p:nvSpPr>
          <p:cNvPr id="12" name="object 12"/>
          <p:cNvSpPr txBox="1"/>
          <p:nvPr/>
        </p:nvSpPr>
        <p:spPr>
          <a:xfrm>
            <a:off x="1630464" y="3694112"/>
            <a:ext cx="127635" cy="209550"/>
          </a:xfrm>
          <a:prstGeom prst="rect">
            <a:avLst/>
          </a:prstGeom>
        </p:spPr>
        <p:txBody>
          <a:bodyPr vert="horz" wrap="square" lIns="0" tIns="13335" rIns="0" bIns="0" rtlCol="0">
            <a:spAutoFit/>
          </a:bodyPr>
          <a:lstStyle/>
          <a:p>
            <a:pPr marL="12700">
              <a:lnSpc>
                <a:spcPct val="100000"/>
              </a:lnSpc>
              <a:spcBef>
                <a:spcPts val="105"/>
              </a:spcBef>
            </a:pPr>
            <a:r>
              <a:rPr sz="1200" b="1" dirty="0">
                <a:latin typeface="Arial"/>
                <a:cs typeface="Arial"/>
              </a:rPr>
              <a:t>X</a:t>
            </a:r>
            <a:endParaRPr sz="1200">
              <a:latin typeface="Arial"/>
              <a:cs typeface="Arial"/>
            </a:endParaRPr>
          </a:p>
        </p:txBody>
      </p:sp>
      <p:grpSp>
        <p:nvGrpSpPr>
          <p:cNvPr id="13" name="object 13"/>
          <p:cNvGrpSpPr/>
          <p:nvPr/>
        </p:nvGrpSpPr>
        <p:grpSpPr>
          <a:xfrm>
            <a:off x="1650301" y="3135248"/>
            <a:ext cx="84455" cy="576580"/>
            <a:chOff x="1650301" y="3135248"/>
            <a:chExt cx="84455" cy="576580"/>
          </a:xfrm>
        </p:grpSpPr>
        <p:sp>
          <p:nvSpPr>
            <p:cNvPr id="14" name="object 14"/>
            <p:cNvSpPr/>
            <p:nvPr/>
          </p:nvSpPr>
          <p:spPr>
            <a:xfrm>
              <a:off x="1692427" y="3146678"/>
              <a:ext cx="0" cy="514350"/>
            </a:xfrm>
            <a:custGeom>
              <a:avLst/>
              <a:gdLst/>
              <a:ahLst/>
              <a:cxnLst/>
              <a:rect l="l" t="t" r="r" b="b"/>
              <a:pathLst>
                <a:path h="514350">
                  <a:moveTo>
                    <a:pt x="0" y="0"/>
                  </a:moveTo>
                  <a:lnTo>
                    <a:pt x="0" y="513905"/>
                  </a:lnTo>
                </a:path>
              </a:pathLst>
            </a:custGeom>
            <a:ln w="22452">
              <a:solidFill>
                <a:srgbClr val="000000"/>
              </a:solidFill>
            </a:ln>
          </p:spPr>
          <p:txBody>
            <a:bodyPr wrap="square" lIns="0" tIns="0" rIns="0" bIns="0" rtlCol="0"/>
            <a:lstStyle/>
            <a:p>
              <a:endParaRPr/>
            </a:p>
          </p:txBody>
        </p:sp>
        <p:sp>
          <p:nvSpPr>
            <p:cNvPr id="15" name="object 15"/>
            <p:cNvSpPr/>
            <p:nvPr/>
          </p:nvSpPr>
          <p:spPr>
            <a:xfrm>
              <a:off x="1650301" y="3525862"/>
              <a:ext cx="84455" cy="185420"/>
            </a:xfrm>
            <a:custGeom>
              <a:avLst/>
              <a:gdLst/>
              <a:ahLst/>
              <a:cxnLst/>
              <a:rect l="l" t="t" r="r" b="b"/>
              <a:pathLst>
                <a:path w="84455" h="185420">
                  <a:moveTo>
                    <a:pt x="0" y="0"/>
                  </a:moveTo>
                  <a:lnTo>
                    <a:pt x="42125" y="185369"/>
                  </a:lnTo>
                  <a:lnTo>
                    <a:pt x="84251" y="0"/>
                  </a:lnTo>
                  <a:lnTo>
                    <a:pt x="0" y="0"/>
                  </a:lnTo>
                  <a:close/>
                </a:path>
              </a:pathLst>
            </a:custGeom>
            <a:solidFill>
              <a:srgbClr val="FFFFFF"/>
            </a:solidFill>
          </p:spPr>
          <p:txBody>
            <a:bodyPr wrap="square" lIns="0" tIns="0" rIns="0" bIns="0" rtlCol="0"/>
            <a:lstStyle/>
            <a:p>
              <a:endParaRPr/>
            </a:p>
          </p:txBody>
        </p:sp>
        <p:sp>
          <p:nvSpPr>
            <p:cNvPr id="16" name="object 16"/>
            <p:cNvSpPr/>
            <p:nvPr/>
          </p:nvSpPr>
          <p:spPr>
            <a:xfrm>
              <a:off x="1664360" y="3537089"/>
              <a:ext cx="56515" cy="123825"/>
            </a:xfrm>
            <a:custGeom>
              <a:avLst/>
              <a:gdLst/>
              <a:ahLst/>
              <a:cxnLst/>
              <a:rect l="l" t="t" r="r" b="b"/>
              <a:pathLst>
                <a:path w="56514" h="123825">
                  <a:moveTo>
                    <a:pt x="56134" y="0"/>
                  </a:moveTo>
                  <a:lnTo>
                    <a:pt x="28067" y="123494"/>
                  </a:lnTo>
                  <a:lnTo>
                    <a:pt x="0" y="0"/>
                  </a:lnTo>
                </a:path>
              </a:pathLst>
            </a:custGeom>
            <a:ln w="22452">
              <a:solidFill>
                <a:srgbClr val="000000"/>
              </a:solidFill>
            </a:ln>
          </p:spPr>
          <p:txBody>
            <a:bodyPr wrap="square" lIns="0" tIns="0" rIns="0" bIns="0" rtlCol="0"/>
            <a:lstStyle/>
            <a:p>
              <a:endParaRPr/>
            </a:p>
          </p:txBody>
        </p:sp>
      </p:grpSp>
      <p:sp>
        <p:nvSpPr>
          <p:cNvPr id="17" name="object 17"/>
          <p:cNvSpPr txBox="1"/>
          <p:nvPr/>
        </p:nvSpPr>
        <p:spPr>
          <a:xfrm>
            <a:off x="1755508" y="3386889"/>
            <a:ext cx="1068705" cy="214629"/>
          </a:xfrm>
          <a:prstGeom prst="rect">
            <a:avLst/>
          </a:prstGeom>
        </p:spPr>
        <p:txBody>
          <a:bodyPr vert="horz" wrap="square" lIns="0" tIns="17145" rIns="0" bIns="0" rtlCol="0">
            <a:spAutoFit/>
          </a:bodyPr>
          <a:lstStyle/>
          <a:p>
            <a:pPr marL="12700">
              <a:lnSpc>
                <a:spcPct val="100000"/>
              </a:lnSpc>
              <a:spcBef>
                <a:spcPts val="135"/>
              </a:spcBef>
              <a:tabLst>
                <a:tab pos="379095" algn="l"/>
                <a:tab pos="819785" algn="l"/>
              </a:tabLst>
            </a:pPr>
            <a:r>
              <a:rPr sz="1200" b="1" spc="25" dirty="0">
                <a:latin typeface="Arial"/>
                <a:cs typeface="Arial"/>
              </a:rPr>
              <a:t>OK	B	OK</a:t>
            </a:r>
            <a:endParaRPr sz="1200">
              <a:latin typeface="Arial"/>
              <a:cs typeface="Arial"/>
            </a:endParaRPr>
          </a:p>
        </p:txBody>
      </p:sp>
      <p:sp>
        <p:nvSpPr>
          <p:cNvPr id="18" name="object 18"/>
          <p:cNvSpPr/>
          <p:nvPr/>
        </p:nvSpPr>
        <p:spPr>
          <a:xfrm>
            <a:off x="2389871" y="3697298"/>
            <a:ext cx="220345" cy="220345"/>
          </a:xfrm>
          <a:custGeom>
            <a:avLst/>
            <a:gdLst/>
            <a:ahLst/>
            <a:cxnLst/>
            <a:rect l="l" t="t" r="r" b="b"/>
            <a:pathLst>
              <a:path w="220344" h="220345">
                <a:moveTo>
                  <a:pt x="220244" y="220244"/>
                </a:moveTo>
                <a:lnTo>
                  <a:pt x="220244" y="0"/>
                </a:lnTo>
                <a:lnTo>
                  <a:pt x="0" y="0"/>
                </a:lnTo>
                <a:lnTo>
                  <a:pt x="0" y="220244"/>
                </a:lnTo>
                <a:lnTo>
                  <a:pt x="220244" y="220244"/>
                </a:lnTo>
                <a:close/>
              </a:path>
            </a:pathLst>
          </a:custGeom>
          <a:ln w="11226">
            <a:solidFill>
              <a:srgbClr val="000000"/>
            </a:solidFill>
          </a:ln>
        </p:spPr>
        <p:txBody>
          <a:bodyPr wrap="square" lIns="0" tIns="0" rIns="0" bIns="0" rtlCol="0"/>
          <a:lstStyle/>
          <a:p>
            <a:endParaRPr/>
          </a:p>
        </p:txBody>
      </p:sp>
      <p:sp>
        <p:nvSpPr>
          <p:cNvPr id="19" name="object 19"/>
          <p:cNvSpPr txBox="1"/>
          <p:nvPr/>
        </p:nvSpPr>
        <p:spPr>
          <a:xfrm>
            <a:off x="2438031" y="3694112"/>
            <a:ext cx="127635" cy="209550"/>
          </a:xfrm>
          <a:prstGeom prst="rect">
            <a:avLst/>
          </a:prstGeom>
        </p:spPr>
        <p:txBody>
          <a:bodyPr vert="horz" wrap="square" lIns="0" tIns="13335" rIns="0" bIns="0" rtlCol="0">
            <a:spAutoFit/>
          </a:bodyPr>
          <a:lstStyle/>
          <a:p>
            <a:pPr marL="12700">
              <a:lnSpc>
                <a:spcPct val="100000"/>
              </a:lnSpc>
              <a:spcBef>
                <a:spcPts val="105"/>
              </a:spcBef>
            </a:pPr>
            <a:r>
              <a:rPr sz="1200" b="1" dirty="0">
                <a:latin typeface="Arial"/>
                <a:cs typeface="Arial"/>
              </a:rPr>
              <a:t>X</a:t>
            </a:r>
            <a:endParaRPr sz="1200">
              <a:latin typeface="Arial"/>
              <a:cs typeface="Arial"/>
            </a:endParaRPr>
          </a:p>
        </p:txBody>
      </p:sp>
      <p:grpSp>
        <p:nvGrpSpPr>
          <p:cNvPr id="20" name="object 20"/>
          <p:cNvGrpSpPr/>
          <p:nvPr/>
        </p:nvGrpSpPr>
        <p:grpSpPr>
          <a:xfrm>
            <a:off x="1827835" y="3765296"/>
            <a:ext cx="576580" cy="84455"/>
            <a:chOff x="1827835" y="3765296"/>
            <a:chExt cx="576580" cy="84455"/>
          </a:xfrm>
        </p:grpSpPr>
        <p:sp>
          <p:nvSpPr>
            <p:cNvPr id="21" name="object 21"/>
            <p:cNvSpPr/>
            <p:nvPr/>
          </p:nvSpPr>
          <p:spPr>
            <a:xfrm>
              <a:off x="1839265" y="3807422"/>
              <a:ext cx="514350" cy="0"/>
            </a:xfrm>
            <a:custGeom>
              <a:avLst/>
              <a:gdLst/>
              <a:ahLst/>
              <a:cxnLst/>
              <a:rect l="l" t="t" r="r" b="b"/>
              <a:pathLst>
                <a:path w="514350">
                  <a:moveTo>
                    <a:pt x="0" y="0"/>
                  </a:moveTo>
                  <a:lnTo>
                    <a:pt x="513905" y="0"/>
                  </a:lnTo>
                </a:path>
              </a:pathLst>
            </a:custGeom>
            <a:ln w="22452">
              <a:solidFill>
                <a:srgbClr val="000000"/>
              </a:solidFill>
            </a:ln>
          </p:spPr>
          <p:txBody>
            <a:bodyPr wrap="square" lIns="0" tIns="0" rIns="0" bIns="0" rtlCol="0"/>
            <a:lstStyle/>
            <a:p>
              <a:endParaRPr/>
            </a:p>
          </p:txBody>
        </p:sp>
        <p:sp>
          <p:nvSpPr>
            <p:cNvPr id="22" name="object 22"/>
            <p:cNvSpPr/>
            <p:nvPr/>
          </p:nvSpPr>
          <p:spPr>
            <a:xfrm>
              <a:off x="2218448" y="3765296"/>
              <a:ext cx="185420" cy="84455"/>
            </a:xfrm>
            <a:custGeom>
              <a:avLst/>
              <a:gdLst/>
              <a:ahLst/>
              <a:cxnLst/>
              <a:rect l="l" t="t" r="r" b="b"/>
              <a:pathLst>
                <a:path w="185419" h="84454">
                  <a:moveTo>
                    <a:pt x="0" y="0"/>
                  </a:moveTo>
                  <a:lnTo>
                    <a:pt x="0" y="84251"/>
                  </a:lnTo>
                  <a:lnTo>
                    <a:pt x="185369" y="42125"/>
                  </a:lnTo>
                  <a:lnTo>
                    <a:pt x="0" y="0"/>
                  </a:lnTo>
                  <a:close/>
                </a:path>
              </a:pathLst>
            </a:custGeom>
            <a:solidFill>
              <a:srgbClr val="FFFFFF"/>
            </a:solidFill>
          </p:spPr>
          <p:txBody>
            <a:bodyPr wrap="square" lIns="0" tIns="0" rIns="0" bIns="0" rtlCol="0"/>
            <a:lstStyle/>
            <a:p>
              <a:endParaRPr/>
            </a:p>
          </p:txBody>
        </p:sp>
        <p:sp>
          <p:nvSpPr>
            <p:cNvPr id="23" name="object 23"/>
            <p:cNvSpPr/>
            <p:nvPr/>
          </p:nvSpPr>
          <p:spPr>
            <a:xfrm>
              <a:off x="2229675" y="3779355"/>
              <a:ext cx="123825" cy="56515"/>
            </a:xfrm>
            <a:custGeom>
              <a:avLst/>
              <a:gdLst/>
              <a:ahLst/>
              <a:cxnLst/>
              <a:rect l="l" t="t" r="r" b="b"/>
              <a:pathLst>
                <a:path w="123825" h="56514">
                  <a:moveTo>
                    <a:pt x="0" y="0"/>
                  </a:moveTo>
                  <a:lnTo>
                    <a:pt x="123494" y="28067"/>
                  </a:lnTo>
                  <a:lnTo>
                    <a:pt x="0" y="56134"/>
                  </a:lnTo>
                </a:path>
              </a:pathLst>
            </a:custGeom>
            <a:ln w="22452">
              <a:solidFill>
                <a:srgbClr val="000000"/>
              </a:solidFill>
            </a:ln>
          </p:spPr>
          <p:txBody>
            <a:bodyPr wrap="square" lIns="0" tIns="0" rIns="0" bIns="0" rtlCol="0"/>
            <a:lstStyle/>
            <a:p>
              <a:endParaRPr/>
            </a:p>
          </p:txBody>
        </p:sp>
      </p:grpSp>
      <p:sp>
        <p:nvSpPr>
          <p:cNvPr id="24" name="object 24"/>
          <p:cNvSpPr txBox="1"/>
          <p:nvPr/>
        </p:nvSpPr>
        <p:spPr>
          <a:xfrm>
            <a:off x="1251945" y="1751804"/>
            <a:ext cx="807720" cy="221856"/>
          </a:xfrm>
          <a:prstGeom prst="rect">
            <a:avLst/>
          </a:prstGeom>
          <a:ln w="22452">
            <a:noFill/>
          </a:ln>
        </p:spPr>
        <p:txBody>
          <a:bodyPr vert="horz" wrap="square" lIns="0" tIns="36830" rIns="0" bIns="0" rtlCol="0">
            <a:spAutoFit/>
          </a:bodyPr>
          <a:lstStyle/>
          <a:p>
            <a:pPr marL="513080">
              <a:lnSpc>
                <a:spcPct val="100000"/>
              </a:lnSpc>
              <a:spcBef>
                <a:spcPts val="290"/>
              </a:spcBef>
            </a:pPr>
            <a:r>
              <a:rPr lang="en-GB" sz="1200" b="1" spc="20" dirty="0">
                <a:latin typeface="Arial"/>
                <a:cs typeface="Arial"/>
              </a:rPr>
              <a:t>P</a:t>
            </a:r>
            <a:r>
              <a:rPr sz="1200" b="1" spc="20" dirty="0">
                <a:latin typeface="Arial"/>
                <a:cs typeface="Arial"/>
              </a:rPr>
              <a:t>?</a:t>
            </a:r>
            <a:endParaRPr sz="1200" dirty="0">
              <a:latin typeface="Arial"/>
              <a:cs typeface="Arial"/>
            </a:endParaRPr>
          </a:p>
        </p:txBody>
      </p:sp>
      <p:sp>
        <p:nvSpPr>
          <p:cNvPr id="25" name="object 25"/>
          <p:cNvSpPr/>
          <p:nvPr/>
        </p:nvSpPr>
        <p:spPr>
          <a:xfrm>
            <a:off x="1912670" y="1972043"/>
            <a:ext cx="661035" cy="661035"/>
          </a:xfrm>
          <a:custGeom>
            <a:avLst/>
            <a:gdLst/>
            <a:ahLst/>
            <a:cxnLst/>
            <a:rect l="l" t="t" r="r" b="b"/>
            <a:pathLst>
              <a:path w="661035" h="661035">
                <a:moveTo>
                  <a:pt x="0" y="0"/>
                </a:moveTo>
                <a:lnTo>
                  <a:pt x="660730" y="660730"/>
                </a:lnTo>
              </a:path>
            </a:pathLst>
          </a:custGeom>
          <a:ln w="11226">
            <a:solidFill>
              <a:srgbClr val="000000"/>
            </a:solidFill>
          </a:ln>
        </p:spPr>
        <p:txBody>
          <a:bodyPr wrap="square" lIns="0" tIns="0" rIns="0" bIns="0" rtlCol="0"/>
          <a:lstStyle/>
          <a:p>
            <a:endParaRPr/>
          </a:p>
        </p:txBody>
      </p:sp>
      <p:sp>
        <p:nvSpPr>
          <p:cNvPr id="26" name="object 26"/>
          <p:cNvSpPr txBox="1"/>
          <p:nvPr/>
        </p:nvSpPr>
        <p:spPr>
          <a:xfrm>
            <a:off x="2059508" y="2559363"/>
            <a:ext cx="807720" cy="445635"/>
          </a:xfrm>
          <a:prstGeom prst="rect">
            <a:avLst/>
          </a:prstGeom>
          <a:ln w="22452">
            <a:noFill/>
          </a:ln>
        </p:spPr>
        <p:txBody>
          <a:bodyPr vert="horz" wrap="square" lIns="0" tIns="37465" rIns="0" bIns="0" rtlCol="0">
            <a:spAutoFit/>
          </a:bodyPr>
          <a:lstStyle/>
          <a:p>
            <a:pPr marL="514350">
              <a:lnSpc>
                <a:spcPct val="100000"/>
              </a:lnSpc>
              <a:spcBef>
                <a:spcPts val="295"/>
              </a:spcBef>
            </a:pPr>
            <a:r>
              <a:rPr lang="en-GB" sz="1200" b="1" spc="20" dirty="0">
                <a:latin typeface="Arial"/>
                <a:cs typeface="Arial"/>
              </a:rPr>
              <a:t>P</a:t>
            </a:r>
            <a:r>
              <a:rPr sz="1200" b="1" spc="20" dirty="0">
                <a:latin typeface="Arial"/>
                <a:cs typeface="Arial"/>
              </a:rPr>
              <a:t>?</a:t>
            </a:r>
            <a:endParaRPr sz="1200" dirty="0">
              <a:latin typeface="Arial"/>
              <a:cs typeface="Arial"/>
            </a:endParaRPr>
          </a:p>
          <a:p>
            <a:pPr marL="513080">
              <a:lnSpc>
                <a:spcPct val="100000"/>
              </a:lnSpc>
              <a:spcBef>
                <a:spcPts val="285"/>
              </a:spcBef>
            </a:pPr>
            <a:r>
              <a:rPr sz="1200" b="1" spc="20" dirty="0">
                <a:latin typeface="Arial"/>
                <a:cs typeface="Arial"/>
              </a:rPr>
              <a:t>P?</a:t>
            </a:r>
            <a:endParaRPr sz="1200" dirty="0">
              <a:latin typeface="Arial"/>
              <a:cs typeface="Arial"/>
            </a:endParaRPr>
          </a:p>
        </p:txBody>
      </p:sp>
      <p:sp>
        <p:nvSpPr>
          <p:cNvPr id="27" name="object 27"/>
          <p:cNvSpPr txBox="1"/>
          <p:nvPr/>
        </p:nvSpPr>
        <p:spPr>
          <a:xfrm>
            <a:off x="2867062" y="3366924"/>
            <a:ext cx="807720" cy="807720"/>
          </a:xfrm>
          <a:prstGeom prst="rect">
            <a:avLst/>
          </a:prstGeom>
          <a:ln w="22452">
            <a:solidFill>
              <a:srgbClr val="000000"/>
            </a:solidFill>
          </a:ln>
        </p:spPr>
        <p:txBody>
          <a:bodyPr vert="horz" wrap="square" lIns="0" tIns="1905" rIns="0" bIns="0" rtlCol="0">
            <a:spAutoFit/>
          </a:bodyPr>
          <a:lstStyle/>
          <a:p>
            <a:pPr>
              <a:lnSpc>
                <a:spcPct val="100000"/>
              </a:lnSpc>
              <a:spcBef>
                <a:spcPts val="15"/>
              </a:spcBef>
            </a:pPr>
            <a:endParaRPr sz="1750">
              <a:latin typeface="Times New Roman"/>
              <a:cs typeface="Times New Roman"/>
            </a:endParaRPr>
          </a:p>
          <a:p>
            <a:pPr marL="514350">
              <a:lnSpc>
                <a:spcPct val="100000"/>
              </a:lnSpc>
            </a:pPr>
            <a:r>
              <a:rPr sz="1200" b="1" spc="20" dirty="0">
                <a:latin typeface="Arial"/>
                <a:cs typeface="Arial"/>
              </a:rPr>
              <a:t>P?</a:t>
            </a:r>
            <a:endParaRPr sz="1200">
              <a:latin typeface="Arial"/>
              <a:cs typeface="Arial"/>
            </a:endParaRPr>
          </a:p>
        </p:txBody>
      </p:sp>
      <p:sp>
        <p:nvSpPr>
          <p:cNvPr id="28" name="object 28"/>
          <p:cNvSpPr/>
          <p:nvPr/>
        </p:nvSpPr>
        <p:spPr>
          <a:xfrm>
            <a:off x="2720238" y="2999854"/>
            <a:ext cx="661035" cy="661035"/>
          </a:xfrm>
          <a:custGeom>
            <a:avLst/>
            <a:gdLst/>
            <a:ahLst/>
            <a:cxnLst/>
            <a:rect l="l" t="t" r="r" b="b"/>
            <a:pathLst>
              <a:path w="661035" h="661035">
                <a:moveTo>
                  <a:pt x="0" y="0"/>
                </a:moveTo>
                <a:lnTo>
                  <a:pt x="660730" y="660730"/>
                </a:lnTo>
              </a:path>
            </a:pathLst>
          </a:custGeom>
          <a:ln w="11226">
            <a:solidFill>
              <a:srgbClr val="000000"/>
            </a:solidFill>
          </a:ln>
        </p:spPr>
        <p:txBody>
          <a:bodyPr wrap="square" lIns="0" tIns="0" rIns="0" bIns="0" rtlCol="0"/>
          <a:lstStyle/>
          <a:p>
            <a:endParaRPr/>
          </a:p>
        </p:txBody>
      </p:sp>
      <p:sp>
        <p:nvSpPr>
          <p:cNvPr id="29" name="object 29"/>
          <p:cNvSpPr txBox="1"/>
          <p:nvPr/>
        </p:nvSpPr>
        <p:spPr>
          <a:xfrm>
            <a:off x="4286558" y="2145296"/>
            <a:ext cx="4604431" cy="1593256"/>
          </a:xfrm>
          <a:prstGeom prst="rect">
            <a:avLst/>
          </a:prstGeom>
        </p:spPr>
        <p:txBody>
          <a:bodyPr vert="horz" wrap="square" lIns="0" tIns="14604" rIns="0" bIns="0" rtlCol="0">
            <a:spAutoFit/>
          </a:bodyPr>
          <a:lstStyle/>
          <a:p>
            <a:pPr marL="355600" indent="-342900">
              <a:lnSpc>
                <a:spcPct val="100000"/>
              </a:lnSpc>
              <a:spcBef>
                <a:spcPts val="114"/>
              </a:spcBef>
              <a:buFont typeface="Wingdings" panose="05000000000000000000" pitchFamily="2" charset="2"/>
              <a:buChar char="Ø"/>
            </a:pPr>
            <a:r>
              <a:rPr lang="en-GB" sz="2050" spc="-55" dirty="0">
                <a:latin typeface="Calibri"/>
                <a:cs typeface="Calibri"/>
              </a:rPr>
              <a:t>Breeze</a:t>
            </a:r>
            <a:r>
              <a:rPr sz="2050" spc="175" dirty="0">
                <a:latin typeface="Calibri"/>
                <a:cs typeface="Calibri"/>
              </a:rPr>
              <a:t> </a:t>
            </a:r>
            <a:r>
              <a:rPr sz="2050" spc="-50" dirty="0">
                <a:latin typeface="Calibri"/>
                <a:cs typeface="Calibri"/>
              </a:rPr>
              <a:t>in</a:t>
            </a:r>
            <a:r>
              <a:rPr sz="2050" spc="180" dirty="0">
                <a:latin typeface="Calibri"/>
                <a:cs typeface="Calibri"/>
              </a:rPr>
              <a:t> </a:t>
            </a:r>
            <a:r>
              <a:rPr sz="2050" spc="25" dirty="0">
                <a:latin typeface="Calibri"/>
                <a:cs typeface="Calibri"/>
              </a:rPr>
              <a:t>(1,2)</a:t>
            </a:r>
            <a:r>
              <a:rPr sz="2050" spc="170" dirty="0">
                <a:latin typeface="Calibri"/>
                <a:cs typeface="Calibri"/>
              </a:rPr>
              <a:t> </a:t>
            </a:r>
            <a:r>
              <a:rPr sz="2050" spc="-70" dirty="0">
                <a:latin typeface="Calibri"/>
                <a:cs typeface="Calibri"/>
              </a:rPr>
              <a:t>and</a:t>
            </a:r>
            <a:r>
              <a:rPr sz="2050" spc="180" dirty="0">
                <a:latin typeface="Calibri"/>
                <a:cs typeface="Calibri"/>
              </a:rPr>
              <a:t> </a:t>
            </a:r>
            <a:r>
              <a:rPr sz="2050" spc="25" dirty="0">
                <a:latin typeface="Calibri"/>
                <a:cs typeface="Calibri"/>
              </a:rPr>
              <a:t>(2,1)</a:t>
            </a:r>
            <a:endParaRPr sz="2050" dirty="0">
              <a:latin typeface="Calibri"/>
              <a:cs typeface="Calibri"/>
            </a:endParaRPr>
          </a:p>
          <a:p>
            <a:pPr marL="509270">
              <a:lnSpc>
                <a:spcPct val="100000"/>
              </a:lnSpc>
              <a:spcBef>
                <a:spcPts val="35"/>
              </a:spcBef>
              <a:tabLst>
                <a:tab pos="986155" algn="l"/>
              </a:tabLst>
            </a:pPr>
            <a:r>
              <a:rPr sz="2050" spc="140" dirty="0">
                <a:latin typeface="Lucida Sans Unicode"/>
                <a:cs typeface="Lucida Sans Unicode"/>
              </a:rPr>
              <a:t>⇒	</a:t>
            </a:r>
            <a:r>
              <a:rPr sz="2050" spc="-100" dirty="0">
                <a:latin typeface="Calibri"/>
                <a:cs typeface="Calibri"/>
              </a:rPr>
              <a:t>no</a:t>
            </a:r>
            <a:r>
              <a:rPr sz="2050" spc="155" dirty="0">
                <a:latin typeface="Calibri"/>
                <a:cs typeface="Calibri"/>
              </a:rPr>
              <a:t> </a:t>
            </a:r>
            <a:r>
              <a:rPr sz="2050" spc="-75" dirty="0">
                <a:latin typeface="Calibri"/>
                <a:cs typeface="Calibri"/>
              </a:rPr>
              <a:t>safe</a:t>
            </a:r>
            <a:r>
              <a:rPr sz="2050" spc="160" dirty="0">
                <a:latin typeface="Calibri"/>
                <a:cs typeface="Calibri"/>
              </a:rPr>
              <a:t> </a:t>
            </a:r>
            <a:r>
              <a:rPr sz="2050" spc="-45" dirty="0">
                <a:latin typeface="Calibri"/>
                <a:cs typeface="Calibri"/>
              </a:rPr>
              <a:t>actions</a:t>
            </a:r>
            <a:r>
              <a:rPr lang="en-GB" sz="2050" spc="-45" dirty="0">
                <a:latin typeface="Calibri"/>
                <a:cs typeface="Calibri"/>
              </a:rPr>
              <a:t> forward</a:t>
            </a:r>
            <a:endParaRPr sz="2050" dirty="0">
              <a:latin typeface="Calibri"/>
              <a:cs typeface="Calibri"/>
            </a:endParaRPr>
          </a:p>
          <a:p>
            <a:pPr marL="12700" marR="5080">
              <a:lnSpc>
                <a:spcPct val="101000"/>
              </a:lnSpc>
              <a:spcBef>
                <a:spcPts val="2495"/>
              </a:spcBef>
            </a:pPr>
            <a:r>
              <a:rPr lang="en-GB" sz="2050" spc="-35" dirty="0">
                <a:latin typeface="Calibri"/>
                <a:cs typeface="Calibri"/>
              </a:rPr>
              <a:t>       </a:t>
            </a:r>
            <a:r>
              <a:rPr sz="2050" spc="-35" dirty="0">
                <a:latin typeface="Calibri"/>
                <a:cs typeface="Calibri"/>
              </a:rPr>
              <a:t>Assuming</a:t>
            </a:r>
            <a:r>
              <a:rPr sz="2050" spc="190" dirty="0">
                <a:latin typeface="Calibri"/>
                <a:cs typeface="Calibri"/>
              </a:rPr>
              <a:t> </a:t>
            </a:r>
            <a:r>
              <a:rPr sz="2050" spc="-40" dirty="0">
                <a:latin typeface="Calibri"/>
                <a:cs typeface="Calibri"/>
              </a:rPr>
              <a:t>pits</a:t>
            </a:r>
            <a:r>
              <a:rPr sz="2050" spc="180" dirty="0">
                <a:latin typeface="Calibri"/>
                <a:cs typeface="Calibri"/>
              </a:rPr>
              <a:t> </a:t>
            </a:r>
            <a:r>
              <a:rPr sz="2050" spc="-70" dirty="0">
                <a:latin typeface="Calibri"/>
                <a:cs typeface="Calibri"/>
              </a:rPr>
              <a:t>uniformly</a:t>
            </a:r>
            <a:r>
              <a:rPr sz="2050" spc="195" dirty="0">
                <a:latin typeface="Calibri"/>
                <a:cs typeface="Calibri"/>
              </a:rPr>
              <a:t> </a:t>
            </a:r>
            <a:r>
              <a:rPr sz="2050" spc="-50" dirty="0">
                <a:latin typeface="Calibri"/>
                <a:cs typeface="Calibri"/>
              </a:rPr>
              <a:t>distributed, </a:t>
            </a:r>
            <a:r>
              <a:rPr sz="2050" spc="-450" dirty="0">
                <a:latin typeface="Calibri"/>
                <a:cs typeface="Calibri"/>
              </a:rPr>
              <a:t> </a:t>
            </a:r>
            <a:endParaRPr lang="en-GB" sz="2050" spc="-450" dirty="0">
              <a:latin typeface="Calibri"/>
              <a:cs typeface="Calibri"/>
            </a:endParaRPr>
          </a:p>
          <a:p>
            <a:pPr marL="12700" marR="5080">
              <a:lnSpc>
                <a:spcPct val="101000"/>
              </a:lnSpc>
            </a:pPr>
            <a:r>
              <a:rPr lang="en-GB" sz="2050" spc="25" dirty="0">
                <a:latin typeface="Calibri"/>
                <a:cs typeface="Calibri"/>
              </a:rPr>
              <a:t>      </a:t>
            </a:r>
            <a:r>
              <a:rPr sz="2050" spc="25" dirty="0">
                <a:latin typeface="Calibri"/>
                <a:cs typeface="Calibri"/>
              </a:rPr>
              <a:t>(2,2)</a:t>
            </a:r>
            <a:r>
              <a:rPr sz="2050" spc="175" dirty="0">
                <a:latin typeface="Calibri"/>
                <a:cs typeface="Calibri"/>
              </a:rPr>
              <a:t> </a:t>
            </a:r>
            <a:r>
              <a:rPr sz="2050" spc="-65" dirty="0">
                <a:latin typeface="Calibri"/>
                <a:cs typeface="Calibri"/>
              </a:rPr>
              <a:t>has</a:t>
            </a:r>
            <a:r>
              <a:rPr sz="2050" spc="180" dirty="0">
                <a:latin typeface="Calibri"/>
                <a:cs typeface="Calibri"/>
              </a:rPr>
              <a:t> </a:t>
            </a:r>
            <a:r>
              <a:rPr sz="2050" spc="-30" dirty="0">
                <a:latin typeface="Calibri"/>
                <a:cs typeface="Calibri"/>
              </a:rPr>
              <a:t>pit</a:t>
            </a:r>
            <a:r>
              <a:rPr lang="en-GB" sz="2050" spc="-30" dirty="0">
                <a:latin typeface="Calibri"/>
                <a:cs typeface="Calibri"/>
              </a:rPr>
              <a:t> vs.</a:t>
            </a:r>
            <a:r>
              <a:rPr sz="2050" spc="190" dirty="0">
                <a:latin typeface="Calibri"/>
                <a:cs typeface="Calibri"/>
              </a:rPr>
              <a:t> </a:t>
            </a:r>
            <a:r>
              <a:rPr sz="2050" spc="10" dirty="0">
                <a:latin typeface="Calibri"/>
                <a:cs typeface="Calibri"/>
              </a:rPr>
              <a:t>w</a:t>
            </a:r>
            <a:r>
              <a:rPr lang="en-GB" sz="2050" spc="10" dirty="0">
                <a:latin typeface="Calibri"/>
                <a:cs typeface="Calibri"/>
              </a:rPr>
              <a:t> </a:t>
            </a:r>
            <a:r>
              <a:rPr sz="2050" spc="10" dirty="0">
                <a:latin typeface="Calibri"/>
                <a:cs typeface="Calibri"/>
              </a:rPr>
              <a:t>/</a:t>
            </a:r>
            <a:r>
              <a:rPr sz="2050" spc="190" dirty="0">
                <a:latin typeface="Calibri"/>
                <a:cs typeface="Calibri"/>
              </a:rPr>
              <a:t> </a:t>
            </a:r>
            <a:r>
              <a:rPr sz="2050" spc="-100" dirty="0">
                <a:latin typeface="Calibri"/>
                <a:cs typeface="Calibri"/>
              </a:rPr>
              <a:t>prob</a:t>
            </a:r>
            <a:r>
              <a:rPr sz="2050" spc="175" dirty="0">
                <a:latin typeface="Calibri"/>
                <a:cs typeface="Calibri"/>
              </a:rPr>
              <a:t> </a:t>
            </a:r>
            <a:r>
              <a:rPr sz="2050" spc="-35" dirty="0">
                <a:latin typeface="Calibri"/>
                <a:cs typeface="Calibri"/>
              </a:rPr>
              <a:t>0.86,</a:t>
            </a:r>
            <a:r>
              <a:rPr sz="2050" spc="180" dirty="0">
                <a:latin typeface="Calibri"/>
                <a:cs typeface="Calibri"/>
              </a:rPr>
              <a:t> </a:t>
            </a:r>
            <a:r>
              <a:rPr sz="2050" spc="-30" dirty="0">
                <a:latin typeface="Calibri"/>
                <a:cs typeface="Calibri"/>
              </a:rPr>
              <a:t>vs.</a:t>
            </a:r>
            <a:r>
              <a:rPr sz="2050" spc="175" dirty="0">
                <a:latin typeface="Calibri"/>
                <a:cs typeface="Calibri"/>
              </a:rPr>
              <a:t> </a:t>
            </a:r>
            <a:r>
              <a:rPr sz="2050" spc="-50" dirty="0">
                <a:latin typeface="Calibri"/>
                <a:cs typeface="Calibri"/>
              </a:rPr>
              <a:t>0.31</a:t>
            </a:r>
            <a:endParaRPr sz="2050" dirty="0">
              <a:latin typeface="Calibri"/>
              <a:cs typeface="Calibri"/>
            </a:endParaRPr>
          </a:p>
        </p:txBody>
      </p:sp>
      <p:grpSp>
        <p:nvGrpSpPr>
          <p:cNvPr id="30" name="object 30"/>
          <p:cNvGrpSpPr/>
          <p:nvPr/>
        </p:nvGrpSpPr>
        <p:grpSpPr>
          <a:xfrm>
            <a:off x="1240457" y="4979337"/>
            <a:ext cx="1617980" cy="1617980"/>
            <a:chOff x="1240457" y="4979337"/>
            <a:chExt cx="1617980" cy="1617980"/>
          </a:xfrm>
        </p:grpSpPr>
        <p:sp>
          <p:nvSpPr>
            <p:cNvPr id="31" name="object 31"/>
            <p:cNvSpPr/>
            <p:nvPr/>
          </p:nvSpPr>
          <p:spPr>
            <a:xfrm>
              <a:off x="1251546" y="4990426"/>
              <a:ext cx="1595755" cy="1595755"/>
            </a:xfrm>
            <a:custGeom>
              <a:avLst/>
              <a:gdLst/>
              <a:ahLst/>
              <a:cxnLst/>
              <a:rect l="l" t="t" r="r" b="b"/>
              <a:pathLst>
                <a:path w="1595755" h="1595754">
                  <a:moveTo>
                    <a:pt x="797737" y="797737"/>
                  </a:moveTo>
                  <a:lnTo>
                    <a:pt x="797737" y="0"/>
                  </a:lnTo>
                  <a:lnTo>
                    <a:pt x="0" y="0"/>
                  </a:lnTo>
                  <a:lnTo>
                    <a:pt x="0" y="797737"/>
                  </a:lnTo>
                  <a:lnTo>
                    <a:pt x="797737" y="797737"/>
                  </a:lnTo>
                  <a:close/>
                </a:path>
                <a:path w="1595755" h="1595754">
                  <a:moveTo>
                    <a:pt x="797737" y="1595471"/>
                  </a:moveTo>
                  <a:lnTo>
                    <a:pt x="797737" y="797734"/>
                  </a:lnTo>
                  <a:lnTo>
                    <a:pt x="0" y="797734"/>
                  </a:lnTo>
                  <a:lnTo>
                    <a:pt x="0" y="1595471"/>
                  </a:lnTo>
                  <a:lnTo>
                    <a:pt x="797737" y="1595471"/>
                  </a:lnTo>
                  <a:close/>
                </a:path>
                <a:path w="1595755" h="1595754">
                  <a:moveTo>
                    <a:pt x="1595475" y="1595471"/>
                  </a:moveTo>
                  <a:lnTo>
                    <a:pt x="1595475" y="797734"/>
                  </a:lnTo>
                  <a:lnTo>
                    <a:pt x="797737" y="797734"/>
                  </a:lnTo>
                  <a:lnTo>
                    <a:pt x="797737" y="1595471"/>
                  </a:lnTo>
                  <a:lnTo>
                    <a:pt x="1595475" y="1595471"/>
                  </a:lnTo>
                  <a:close/>
                </a:path>
              </a:pathLst>
            </a:custGeom>
            <a:ln w="22179">
              <a:solidFill>
                <a:srgbClr val="000000"/>
              </a:solidFill>
            </a:ln>
          </p:spPr>
          <p:txBody>
            <a:bodyPr wrap="square" lIns="0" tIns="0" rIns="0" bIns="0" rtlCol="0"/>
            <a:lstStyle/>
            <a:p>
              <a:endParaRPr/>
            </a:p>
          </p:txBody>
        </p:sp>
        <p:sp>
          <p:nvSpPr>
            <p:cNvPr id="32" name="object 32"/>
            <p:cNvSpPr/>
            <p:nvPr/>
          </p:nvSpPr>
          <p:spPr>
            <a:xfrm>
              <a:off x="1577884" y="6114515"/>
              <a:ext cx="217804" cy="217804"/>
            </a:xfrm>
            <a:custGeom>
              <a:avLst/>
              <a:gdLst/>
              <a:ahLst/>
              <a:cxnLst/>
              <a:rect l="l" t="t" r="r" b="b"/>
              <a:pathLst>
                <a:path w="217805" h="217804">
                  <a:moveTo>
                    <a:pt x="217564" y="217564"/>
                  </a:moveTo>
                  <a:lnTo>
                    <a:pt x="217564" y="0"/>
                  </a:lnTo>
                  <a:lnTo>
                    <a:pt x="0" y="0"/>
                  </a:lnTo>
                  <a:lnTo>
                    <a:pt x="0" y="217564"/>
                  </a:lnTo>
                  <a:lnTo>
                    <a:pt x="217564" y="217564"/>
                  </a:lnTo>
                  <a:close/>
                </a:path>
              </a:pathLst>
            </a:custGeom>
            <a:ln w="11089">
              <a:solidFill>
                <a:srgbClr val="000000"/>
              </a:solidFill>
            </a:ln>
          </p:spPr>
          <p:txBody>
            <a:bodyPr wrap="square" lIns="0" tIns="0" rIns="0" bIns="0" rtlCol="0"/>
            <a:lstStyle/>
            <a:p>
              <a:endParaRPr/>
            </a:p>
          </p:txBody>
        </p:sp>
      </p:grpSp>
      <p:sp>
        <p:nvSpPr>
          <p:cNvPr id="33" name="object 33"/>
          <p:cNvSpPr txBox="1"/>
          <p:nvPr/>
        </p:nvSpPr>
        <p:spPr>
          <a:xfrm>
            <a:off x="1638007" y="6111214"/>
            <a:ext cx="113664" cy="207645"/>
          </a:xfrm>
          <a:prstGeom prst="rect">
            <a:avLst/>
          </a:prstGeom>
        </p:spPr>
        <p:txBody>
          <a:bodyPr vert="horz" wrap="square" lIns="0" tIns="11430" rIns="0" bIns="0" rtlCol="0">
            <a:spAutoFit/>
          </a:bodyPr>
          <a:lstStyle/>
          <a:p>
            <a:pPr>
              <a:lnSpc>
                <a:spcPct val="100000"/>
              </a:lnSpc>
              <a:spcBef>
                <a:spcPts val="90"/>
              </a:spcBef>
            </a:pPr>
            <a:r>
              <a:rPr sz="1200" b="1" spc="-10" dirty="0">
                <a:latin typeface="Arial"/>
                <a:cs typeface="Arial"/>
              </a:rPr>
              <a:t>X</a:t>
            </a:r>
            <a:endParaRPr sz="1200">
              <a:latin typeface="Arial"/>
              <a:cs typeface="Arial"/>
            </a:endParaRPr>
          </a:p>
        </p:txBody>
      </p:sp>
      <p:sp>
        <p:nvSpPr>
          <p:cNvPr id="39" name="object 39"/>
          <p:cNvSpPr txBox="1"/>
          <p:nvPr/>
        </p:nvSpPr>
        <p:spPr>
          <a:xfrm>
            <a:off x="8142836" y="7338671"/>
            <a:ext cx="498475" cy="127000"/>
          </a:xfrm>
          <a:prstGeom prst="rect">
            <a:avLst/>
          </a:prstGeom>
        </p:spPr>
        <p:txBody>
          <a:bodyPr vert="horz" wrap="square" lIns="0" tIns="0" rIns="0" bIns="0" rtlCol="0">
            <a:spAutoFit/>
          </a:bodyPr>
          <a:lstStyle/>
          <a:p>
            <a:pPr marL="12700">
              <a:lnSpc>
                <a:spcPts val="860"/>
              </a:lnSpc>
            </a:pPr>
            <a:r>
              <a:rPr sz="800" spc="90" dirty="0">
                <a:latin typeface="PMingLiU"/>
                <a:cs typeface="PMingLiU"/>
              </a:rPr>
              <a:t>Chapter</a:t>
            </a:r>
            <a:r>
              <a:rPr sz="800" spc="5" dirty="0">
                <a:latin typeface="PMingLiU"/>
                <a:cs typeface="PMingLiU"/>
              </a:rPr>
              <a:t> </a:t>
            </a:r>
            <a:r>
              <a:rPr sz="800" spc="45" dirty="0">
                <a:latin typeface="PMingLiU"/>
                <a:cs typeface="PMingLiU"/>
              </a:rPr>
              <a:t>7</a:t>
            </a:r>
            <a:endParaRPr sz="800">
              <a:latin typeface="PMingLiU"/>
              <a:cs typeface="PMingLiU"/>
            </a:endParaRPr>
          </a:p>
        </p:txBody>
      </p:sp>
      <p:sp>
        <p:nvSpPr>
          <p:cNvPr id="40" name="object 40"/>
          <p:cNvSpPr txBox="1"/>
          <p:nvPr/>
        </p:nvSpPr>
        <p:spPr>
          <a:xfrm>
            <a:off x="8829848" y="7338671"/>
            <a:ext cx="132080" cy="127000"/>
          </a:xfrm>
          <a:prstGeom prst="rect">
            <a:avLst/>
          </a:prstGeom>
        </p:spPr>
        <p:txBody>
          <a:bodyPr vert="horz" wrap="square" lIns="0" tIns="0" rIns="0" bIns="0" rtlCol="0">
            <a:spAutoFit/>
          </a:bodyPr>
          <a:lstStyle/>
          <a:p>
            <a:pPr marL="12700">
              <a:lnSpc>
                <a:spcPts val="860"/>
              </a:lnSpc>
            </a:pPr>
            <a:r>
              <a:rPr sz="800" spc="40" dirty="0">
                <a:latin typeface="PMingLiU"/>
                <a:cs typeface="PMingLiU"/>
              </a:rPr>
              <a:t>21</a:t>
            </a:r>
            <a:endParaRPr sz="800">
              <a:latin typeface="PMingLiU"/>
              <a:cs typeface="PMingLiU"/>
            </a:endParaRPr>
          </a:p>
        </p:txBody>
      </p:sp>
      <p:sp>
        <p:nvSpPr>
          <p:cNvPr id="34" name="object 34"/>
          <p:cNvSpPr txBox="1"/>
          <p:nvPr/>
        </p:nvSpPr>
        <p:spPr>
          <a:xfrm>
            <a:off x="1326400" y="5797384"/>
            <a:ext cx="116839" cy="212090"/>
          </a:xfrm>
          <a:prstGeom prst="rect">
            <a:avLst/>
          </a:prstGeom>
        </p:spPr>
        <p:txBody>
          <a:bodyPr vert="horz" wrap="square" lIns="0" tIns="15240" rIns="0" bIns="0" rtlCol="0">
            <a:spAutoFit/>
          </a:bodyPr>
          <a:lstStyle/>
          <a:p>
            <a:pPr>
              <a:lnSpc>
                <a:spcPct val="100000"/>
              </a:lnSpc>
              <a:spcBef>
                <a:spcPts val="120"/>
              </a:spcBef>
            </a:pPr>
            <a:r>
              <a:rPr sz="1200" b="1" spc="15" dirty="0">
                <a:latin typeface="Arial"/>
                <a:cs typeface="Arial"/>
              </a:rPr>
              <a:t>S</a:t>
            </a:r>
            <a:endParaRPr sz="1200">
              <a:latin typeface="Arial"/>
              <a:cs typeface="Arial"/>
            </a:endParaRPr>
          </a:p>
        </p:txBody>
      </p:sp>
      <p:sp>
        <p:nvSpPr>
          <p:cNvPr id="35" name="object 35"/>
          <p:cNvSpPr txBox="1"/>
          <p:nvPr/>
        </p:nvSpPr>
        <p:spPr>
          <a:xfrm>
            <a:off x="4326973" y="4798387"/>
            <a:ext cx="2316480" cy="649605"/>
          </a:xfrm>
          <a:prstGeom prst="rect">
            <a:avLst/>
          </a:prstGeom>
        </p:spPr>
        <p:txBody>
          <a:bodyPr vert="horz" wrap="square" lIns="0" tIns="14604" rIns="0" bIns="0" rtlCol="0">
            <a:spAutoFit/>
          </a:bodyPr>
          <a:lstStyle/>
          <a:p>
            <a:pPr marL="355600" indent="-342900">
              <a:lnSpc>
                <a:spcPts val="2445"/>
              </a:lnSpc>
              <a:spcBef>
                <a:spcPts val="114"/>
              </a:spcBef>
              <a:buFont typeface="Wingdings" panose="05000000000000000000" pitchFamily="2" charset="2"/>
              <a:buChar char="Ø"/>
            </a:pPr>
            <a:r>
              <a:rPr sz="2050" spc="-30" dirty="0">
                <a:latin typeface="Calibri"/>
                <a:cs typeface="Calibri"/>
              </a:rPr>
              <a:t>Smell</a:t>
            </a:r>
            <a:r>
              <a:rPr sz="2050" spc="175" dirty="0">
                <a:latin typeface="Calibri"/>
                <a:cs typeface="Calibri"/>
              </a:rPr>
              <a:t> </a:t>
            </a:r>
            <a:r>
              <a:rPr sz="2050" spc="-50" dirty="0">
                <a:latin typeface="Calibri"/>
                <a:cs typeface="Calibri"/>
              </a:rPr>
              <a:t>in</a:t>
            </a:r>
            <a:r>
              <a:rPr sz="2050" spc="180" dirty="0">
                <a:latin typeface="Calibri"/>
                <a:cs typeface="Calibri"/>
              </a:rPr>
              <a:t> </a:t>
            </a:r>
            <a:r>
              <a:rPr sz="2050" spc="45" dirty="0">
                <a:latin typeface="Calibri"/>
                <a:cs typeface="Calibri"/>
              </a:rPr>
              <a:t>(</a:t>
            </a:r>
            <a:r>
              <a:rPr sz="2000" spc="45" dirty="0">
                <a:latin typeface="Century"/>
                <a:cs typeface="Century"/>
              </a:rPr>
              <a:t>1,1</a:t>
            </a:r>
            <a:r>
              <a:rPr sz="2050" spc="45" dirty="0">
                <a:latin typeface="Calibri"/>
                <a:cs typeface="Calibri"/>
              </a:rPr>
              <a:t>)</a:t>
            </a:r>
            <a:endParaRPr sz="2050" dirty="0">
              <a:latin typeface="Calibri"/>
              <a:cs typeface="Calibri"/>
            </a:endParaRPr>
          </a:p>
          <a:p>
            <a:pPr marL="510540">
              <a:lnSpc>
                <a:spcPts val="2445"/>
              </a:lnSpc>
              <a:tabLst>
                <a:tab pos="986155" algn="l"/>
              </a:tabLst>
            </a:pPr>
            <a:r>
              <a:rPr sz="2050" spc="140" dirty="0">
                <a:latin typeface="Lucida Sans Unicode"/>
                <a:cs typeface="Lucida Sans Unicode"/>
              </a:rPr>
              <a:t>⇒	</a:t>
            </a:r>
            <a:r>
              <a:rPr sz="2050" spc="-55" dirty="0">
                <a:latin typeface="Calibri"/>
                <a:cs typeface="Calibri"/>
              </a:rPr>
              <a:t>cannot</a:t>
            </a:r>
            <a:r>
              <a:rPr sz="2050" spc="120" dirty="0">
                <a:latin typeface="Calibri"/>
                <a:cs typeface="Calibri"/>
              </a:rPr>
              <a:t> </a:t>
            </a:r>
            <a:r>
              <a:rPr sz="2050" spc="-105" dirty="0">
                <a:latin typeface="Calibri"/>
                <a:cs typeface="Calibri"/>
              </a:rPr>
              <a:t>move</a:t>
            </a:r>
            <a:endParaRPr sz="2050" dirty="0">
              <a:latin typeface="Calibri"/>
              <a:cs typeface="Calibri"/>
            </a:endParaRPr>
          </a:p>
        </p:txBody>
      </p:sp>
      <p:sp>
        <p:nvSpPr>
          <p:cNvPr id="36" name="object 36"/>
          <p:cNvSpPr txBox="1"/>
          <p:nvPr/>
        </p:nvSpPr>
        <p:spPr>
          <a:xfrm>
            <a:off x="4326973" y="5422579"/>
            <a:ext cx="3597827" cy="758540"/>
          </a:xfrm>
          <a:prstGeom prst="rect">
            <a:avLst/>
          </a:prstGeom>
        </p:spPr>
        <p:txBody>
          <a:bodyPr vert="horz" wrap="square" lIns="0" tIns="14604" rIns="0" bIns="0" rtlCol="0">
            <a:spAutoFit/>
          </a:bodyPr>
          <a:lstStyle/>
          <a:p>
            <a:pPr marL="12700">
              <a:lnSpc>
                <a:spcPct val="100000"/>
              </a:lnSpc>
              <a:spcBef>
                <a:spcPts val="114"/>
              </a:spcBef>
            </a:pPr>
            <a:r>
              <a:rPr lang="en-GB" sz="2050" dirty="0">
                <a:latin typeface="Calibri"/>
                <a:cs typeface="Calibri"/>
              </a:rPr>
              <a:t>      </a:t>
            </a:r>
            <a:r>
              <a:rPr sz="2050" dirty="0">
                <a:latin typeface="Calibri"/>
                <a:cs typeface="Calibri"/>
              </a:rPr>
              <a:t>Can</a:t>
            </a:r>
            <a:r>
              <a:rPr sz="2050" spc="190" dirty="0">
                <a:latin typeface="Calibri"/>
                <a:cs typeface="Calibri"/>
              </a:rPr>
              <a:t> </a:t>
            </a:r>
            <a:r>
              <a:rPr sz="2050" spc="-105" dirty="0">
                <a:latin typeface="Calibri"/>
                <a:cs typeface="Calibri"/>
              </a:rPr>
              <a:t>use</a:t>
            </a:r>
            <a:r>
              <a:rPr sz="2050" spc="180" dirty="0">
                <a:latin typeface="Calibri"/>
                <a:cs typeface="Calibri"/>
              </a:rPr>
              <a:t> </a:t>
            </a:r>
            <a:r>
              <a:rPr sz="2050" spc="-55" dirty="0">
                <a:latin typeface="Calibri"/>
                <a:cs typeface="Calibri"/>
              </a:rPr>
              <a:t>a</a:t>
            </a:r>
            <a:r>
              <a:rPr sz="2050" spc="165" dirty="0">
                <a:latin typeface="Calibri"/>
                <a:cs typeface="Calibri"/>
              </a:rPr>
              <a:t> </a:t>
            </a:r>
            <a:r>
              <a:rPr sz="2050" spc="-40" dirty="0">
                <a:latin typeface="Calibri"/>
                <a:cs typeface="Calibri"/>
              </a:rPr>
              <a:t>strategy</a:t>
            </a:r>
            <a:r>
              <a:rPr sz="2050" spc="185" dirty="0">
                <a:latin typeface="Calibri"/>
                <a:cs typeface="Calibri"/>
              </a:rPr>
              <a:t> </a:t>
            </a:r>
            <a:r>
              <a:rPr sz="2050" spc="-75" dirty="0">
                <a:latin typeface="Calibri"/>
                <a:cs typeface="Calibri"/>
              </a:rPr>
              <a:t>of</a:t>
            </a:r>
            <a:r>
              <a:rPr sz="2050" spc="170" dirty="0">
                <a:latin typeface="Calibri"/>
                <a:cs typeface="Calibri"/>
              </a:rPr>
              <a:t> </a:t>
            </a:r>
            <a:r>
              <a:rPr sz="2050" spc="-55" dirty="0">
                <a:solidFill>
                  <a:srgbClr val="00007E"/>
                </a:solidFill>
                <a:latin typeface="Calibri"/>
                <a:cs typeface="Calibri"/>
              </a:rPr>
              <a:t>coercion</a:t>
            </a:r>
            <a:r>
              <a:rPr sz="2050" spc="-55" dirty="0">
                <a:latin typeface="Calibri"/>
                <a:cs typeface="Calibri"/>
              </a:rPr>
              <a:t>:</a:t>
            </a:r>
            <a:endParaRPr sz="2050" dirty="0">
              <a:latin typeface="Calibri"/>
              <a:cs typeface="Calibri"/>
            </a:endParaRPr>
          </a:p>
          <a:p>
            <a:pPr marL="457834" algn="ctr">
              <a:lnSpc>
                <a:spcPct val="100000"/>
              </a:lnSpc>
              <a:spcBef>
                <a:spcPts val="1260"/>
              </a:spcBef>
            </a:pPr>
            <a:r>
              <a:rPr sz="1700" b="1" dirty="0">
                <a:latin typeface="Segoe UI Light"/>
                <a:cs typeface="Segoe UI Light"/>
              </a:rPr>
              <a:t>wumpus</a:t>
            </a:r>
            <a:r>
              <a:rPr sz="1700" b="1" spc="-20" dirty="0">
                <a:latin typeface="Segoe UI Light"/>
                <a:cs typeface="Segoe UI Light"/>
              </a:rPr>
              <a:t> </a:t>
            </a:r>
            <a:r>
              <a:rPr sz="1700" b="1" dirty="0">
                <a:latin typeface="Segoe UI Light"/>
                <a:cs typeface="Segoe UI Light"/>
              </a:rPr>
              <a:t>wasn’t</a:t>
            </a:r>
            <a:r>
              <a:rPr sz="1700" b="1" spc="-20" dirty="0">
                <a:latin typeface="Segoe UI Light"/>
                <a:cs typeface="Segoe UI Light"/>
              </a:rPr>
              <a:t> </a:t>
            </a:r>
            <a:r>
              <a:rPr sz="1700" b="1" dirty="0">
                <a:latin typeface="Segoe UI Light"/>
                <a:cs typeface="Segoe UI Light"/>
              </a:rPr>
              <a:t>there</a:t>
            </a:r>
            <a:r>
              <a:rPr sz="1700" b="1" spc="-20" dirty="0">
                <a:latin typeface="Segoe UI Light"/>
                <a:cs typeface="Segoe UI Light"/>
              </a:rPr>
              <a:t> </a:t>
            </a:r>
            <a:r>
              <a:rPr sz="1700" b="1" dirty="0">
                <a:latin typeface="Kozuka Mincho Pr6N R"/>
                <a:cs typeface="Kozuka Mincho Pr6N R"/>
              </a:rPr>
              <a:t>⇒</a:t>
            </a:r>
            <a:r>
              <a:rPr sz="1700" b="1" spc="-30" dirty="0">
                <a:latin typeface="Kozuka Mincho Pr6N R"/>
                <a:cs typeface="Kozuka Mincho Pr6N R"/>
              </a:rPr>
              <a:t> </a:t>
            </a:r>
            <a:r>
              <a:rPr sz="1700" b="1" spc="-5" dirty="0">
                <a:latin typeface="Segoe UI Light"/>
                <a:cs typeface="Segoe UI Light"/>
              </a:rPr>
              <a:t>safe</a:t>
            </a:r>
            <a:endParaRPr sz="1700" b="1" dirty="0">
              <a:latin typeface="Segoe UI Light"/>
              <a:cs typeface="Segoe UI Light"/>
            </a:endParaRPr>
          </a:p>
        </p:txBody>
      </p:sp>
      <p:sp>
        <p:nvSpPr>
          <p:cNvPr id="37" name="object 37"/>
          <p:cNvSpPr txBox="1"/>
          <p:nvPr/>
        </p:nvSpPr>
        <p:spPr>
          <a:xfrm>
            <a:off x="5105400" y="6155474"/>
            <a:ext cx="4114800" cy="340360"/>
          </a:xfrm>
          <a:prstGeom prst="rect">
            <a:avLst/>
          </a:prstGeom>
        </p:spPr>
        <p:txBody>
          <a:bodyPr vert="horz" wrap="square" lIns="0" tIns="14604" rIns="0" bIns="0" rtlCol="0">
            <a:spAutoFit/>
          </a:bodyPr>
          <a:lstStyle/>
          <a:p>
            <a:pPr marL="12700">
              <a:lnSpc>
                <a:spcPct val="100000"/>
              </a:lnSpc>
              <a:spcBef>
                <a:spcPts val="114"/>
              </a:spcBef>
            </a:pPr>
            <a:r>
              <a:rPr sz="2050" spc="-105" dirty="0">
                <a:latin typeface="Calibri"/>
                <a:cs typeface="Calibri"/>
              </a:rPr>
              <a:t>wumpu</a:t>
            </a:r>
            <a:r>
              <a:rPr sz="2050" spc="-60" dirty="0">
                <a:latin typeface="Calibri"/>
                <a:cs typeface="Calibri"/>
              </a:rPr>
              <a:t>s</a:t>
            </a:r>
            <a:r>
              <a:rPr sz="2050" spc="35" dirty="0">
                <a:latin typeface="Calibri"/>
                <a:cs typeface="Calibri"/>
              </a:rPr>
              <a:t> </a:t>
            </a:r>
            <a:r>
              <a:rPr sz="2050" spc="-105" dirty="0">
                <a:latin typeface="Calibri"/>
                <a:cs typeface="Calibri"/>
              </a:rPr>
              <a:t>wa</a:t>
            </a:r>
            <a:r>
              <a:rPr sz="2050" spc="-65" dirty="0">
                <a:latin typeface="Calibri"/>
                <a:cs typeface="Calibri"/>
              </a:rPr>
              <a:t>s</a:t>
            </a:r>
            <a:r>
              <a:rPr sz="2050" spc="15" dirty="0">
                <a:latin typeface="Calibri"/>
                <a:cs typeface="Calibri"/>
              </a:rPr>
              <a:t> </a:t>
            </a:r>
            <a:r>
              <a:rPr sz="2050" spc="-95" dirty="0">
                <a:latin typeface="Calibri"/>
                <a:cs typeface="Calibri"/>
              </a:rPr>
              <a:t>ther</a:t>
            </a:r>
            <a:r>
              <a:rPr sz="2050" spc="-100" dirty="0">
                <a:latin typeface="Calibri"/>
                <a:cs typeface="Calibri"/>
              </a:rPr>
              <a:t>e</a:t>
            </a:r>
            <a:r>
              <a:rPr sz="2050" spc="35" dirty="0">
                <a:latin typeface="Calibri"/>
                <a:cs typeface="Calibri"/>
              </a:rPr>
              <a:t> </a:t>
            </a:r>
            <a:r>
              <a:rPr spc="140" dirty="0">
                <a:latin typeface="Lucida Sans Unicode"/>
                <a:cs typeface="Lucida Sans Unicode"/>
              </a:rPr>
              <a:t>⇒</a:t>
            </a:r>
            <a:r>
              <a:rPr sz="2050" spc="-180" dirty="0">
                <a:latin typeface="Lucida Sans Unicode"/>
                <a:cs typeface="Lucida Sans Unicode"/>
              </a:rPr>
              <a:t> </a:t>
            </a:r>
            <a:r>
              <a:rPr sz="2050" spc="-95" dirty="0">
                <a:latin typeface="Calibri"/>
                <a:cs typeface="Calibri"/>
              </a:rPr>
              <a:t>dead</a:t>
            </a:r>
            <a:r>
              <a:rPr sz="2050" spc="15" dirty="0">
                <a:latin typeface="Calibri"/>
                <a:cs typeface="Calibri"/>
              </a:rPr>
              <a:t> </a:t>
            </a:r>
            <a:r>
              <a:rPr sz="2050" spc="140" dirty="0">
                <a:latin typeface="Lucida Sans Unicode"/>
                <a:cs typeface="Lucida Sans Unicode"/>
              </a:rPr>
              <a:t>⇒</a:t>
            </a:r>
            <a:r>
              <a:rPr sz="2050" spc="-180" dirty="0">
                <a:latin typeface="Lucida Sans Unicode"/>
                <a:cs typeface="Lucida Sans Unicode"/>
              </a:rPr>
              <a:t> </a:t>
            </a:r>
            <a:r>
              <a:rPr sz="1700" b="1" spc="-5" dirty="0">
                <a:latin typeface="Segoe UI Light"/>
                <a:cs typeface="Segoe UI Light"/>
              </a:rPr>
              <a:t>no</a:t>
            </a:r>
            <a:r>
              <a:rPr sz="1700" b="1" dirty="0">
                <a:latin typeface="Segoe UI Light"/>
                <a:cs typeface="Segoe UI Light"/>
              </a:rPr>
              <a:t>t</a:t>
            </a:r>
            <a:r>
              <a:rPr sz="1700" b="0" spc="-5" dirty="0">
                <a:latin typeface="Segoe UI Light"/>
                <a:cs typeface="Segoe UI Light"/>
              </a:rPr>
              <a:t> </a:t>
            </a:r>
            <a:r>
              <a:rPr sz="2050" spc="-75" dirty="0">
                <a:latin typeface="Calibri"/>
                <a:cs typeface="Calibri"/>
              </a:rPr>
              <a:t>safe</a:t>
            </a:r>
            <a:endParaRPr sz="2050" dirty="0">
              <a:latin typeface="Calibri"/>
              <a:cs typeface="Calibri"/>
            </a:endParaRPr>
          </a:p>
        </p:txBody>
      </p:sp>
      <p:sp>
        <p:nvSpPr>
          <p:cNvPr id="38" name="object 38"/>
          <p:cNvSpPr txBox="1"/>
          <p:nvPr/>
        </p:nvSpPr>
        <p:spPr>
          <a:xfrm>
            <a:off x="7010400" y="6466941"/>
            <a:ext cx="2819399" cy="330218"/>
          </a:xfrm>
          <a:prstGeom prst="rect">
            <a:avLst/>
          </a:prstGeom>
        </p:spPr>
        <p:txBody>
          <a:bodyPr vert="horz" wrap="square" lIns="0" tIns="14604" rIns="0" bIns="0" rtlCol="0">
            <a:spAutoFit/>
          </a:bodyPr>
          <a:lstStyle/>
          <a:p>
            <a:pPr marL="12700">
              <a:lnSpc>
                <a:spcPct val="100000"/>
              </a:lnSpc>
              <a:spcBef>
                <a:spcPts val="114"/>
              </a:spcBef>
            </a:pPr>
            <a:r>
              <a:rPr lang="en-GB" sz="1800" spc="140" dirty="0">
                <a:latin typeface="Lucida Sans Unicode"/>
                <a:cs typeface="Lucida Sans Unicode"/>
              </a:rPr>
              <a:t>⇒ </a:t>
            </a:r>
            <a:r>
              <a:rPr sz="1700" b="1" spc="-5" dirty="0">
                <a:latin typeface="Segoe UI Light"/>
                <a:cs typeface="Segoe UI Light"/>
              </a:rPr>
              <a:t>so</a:t>
            </a:r>
            <a:r>
              <a:rPr sz="1700" b="1" spc="-30" dirty="0">
                <a:latin typeface="Segoe UI Light"/>
                <a:cs typeface="Segoe UI Light"/>
              </a:rPr>
              <a:t> </a:t>
            </a:r>
            <a:r>
              <a:rPr sz="1700" b="1" spc="-5" dirty="0">
                <a:latin typeface="Segoe UI Light"/>
                <a:cs typeface="Segoe UI Light"/>
              </a:rPr>
              <a:t>shoot</a:t>
            </a:r>
            <a:r>
              <a:rPr sz="1700" b="1" spc="-25" dirty="0">
                <a:latin typeface="Segoe UI Light"/>
                <a:cs typeface="Segoe UI Light"/>
              </a:rPr>
              <a:t> </a:t>
            </a:r>
            <a:r>
              <a:rPr sz="2050" spc="5" dirty="0">
                <a:latin typeface="Minion Pro"/>
                <a:cs typeface="Minion Pro"/>
              </a:rPr>
              <a:t>straight</a:t>
            </a:r>
            <a:r>
              <a:rPr sz="2050" spc="-20" dirty="0">
                <a:latin typeface="Minion Pro"/>
                <a:cs typeface="Minion Pro"/>
              </a:rPr>
              <a:t> </a:t>
            </a:r>
            <a:r>
              <a:rPr sz="2050" spc="5" dirty="0">
                <a:latin typeface="Minion Pro"/>
                <a:cs typeface="Minion Pro"/>
              </a:rPr>
              <a:t>ahead</a:t>
            </a:r>
            <a:endParaRPr sz="2050" dirty="0">
              <a:latin typeface="Minion Pro"/>
              <a:cs typeface="Minion Pro"/>
            </a:endParaRPr>
          </a:p>
        </p:txBody>
      </p:sp>
      <p:sp>
        <p:nvSpPr>
          <p:cNvPr id="41" name="TextBox 40">
            <a:extLst>
              <a:ext uri="{FF2B5EF4-FFF2-40B4-BE49-F238E27FC236}">
                <a16:creationId xmlns:a16="http://schemas.microsoft.com/office/drawing/2014/main" id="{5464C28F-0BBD-4DBD-AFC7-48B6BEF75F19}"/>
              </a:ext>
            </a:extLst>
          </p:cNvPr>
          <p:cNvSpPr txBox="1"/>
          <p:nvPr/>
        </p:nvSpPr>
        <p:spPr>
          <a:xfrm>
            <a:off x="1251546" y="1760160"/>
            <a:ext cx="807720" cy="785217"/>
          </a:xfrm>
          <a:prstGeom prst="rect">
            <a:avLst/>
          </a:prstGeom>
          <a:noFill/>
          <a:ln w="19050">
            <a:solidFill>
              <a:schemeClr val="tx1"/>
            </a:solidFill>
          </a:ln>
        </p:spPr>
        <p:txBody>
          <a:bodyPr wrap="square" rtlCol="0">
            <a:spAutoFit/>
          </a:bodyPr>
          <a:lstStyle/>
          <a:p>
            <a:endParaRPr lang="en-GB" dirty="0"/>
          </a:p>
        </p:txBody>
      </p:sp>
      <p:sp>
        <p:nvSpPr>
          <p:cNvPr id="42" name="TextBox 41">
            <a:extLst>
              <a:ext uri="{FF2B5EF4-FFF2-40B4-BE49-F238E27FC236}">
                <a16:creationId xmlns:a16="http://schemas.microsoft.com/office/drawing/2014/main" id="{01030DCF-0249-4C00-A085-F05ACA856885}"/>
              </a:ext>
            </a:extLst>
          </p:cNvPr>
          <p:cNvSpPr txBox="1"/>
          <p:nvPr/>
        </p:nvSpPr>
        <p:spPr>
          <a:xfrm>
            <a:off x="2067755" y="2559344"/>
            <a:ext cx="807720" cy="785217"/>
          </a:xfrm>
          <a:prstGeom prst="rect">
            <a:avLst/>
          </a:prstGeom>
          <a:noFill/>
          <a:ln w="19050">
            <a:solidFill>
              <a:schemeClr val="tx1"/>
            </a:solidFill>
          </a:ln>
        </p:spPr>
        <p:txBody>
          <a:bodyPr wrap="square" rtlCol="0">
            <a:spAutoFit/>
          </a:bodyPr>
          <a:lstStyle/>
          <a:p>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22</a:t>
            </a:fld>
            <a:endParaRPr spc="45"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190" dirty="0"/>
              <a:t>Logic</a:t>
            </a:r>
            <a:r>
              <a:rPr spc="385" dirty="0"/>
              <a:t> </a:t>
            </a:r>
            <a:r>
              <a:rPr spc="145" dirty="0"/>
              <a:t>in</a:t>
            </a:r>
            <a:r>
              <a:rPr spc="380" dirty="0"/>
              <a:t> </a:t>
            </a:r>
            <a:r>
              <a:rPr spc="135" dirty="0"/>
              <a:t>general</a:t>
            </a:r>
          </a:p>
        </p:txBody>
      </p:sp>
      <p:sp>
        <p:nvSpPr>
          <p:cNvPr id="3" name="object 3"/>
          <p:cNvSpPr txBox="1"/>
          <p:nvPr/>
        </p:nvSpPr>
        <p:spPr>
          <a:xfrm>
            <a:off x="1129774" y="1396713"/>
            <a:ext cx="9004825" cy="4931350"/>
          </a:xfrm>
          <a:prstGeom prst="rect">
            <a:avLst/>
          </a:prstGeom>
        </p:spPr>
        <p:txBody>
          <a:bodyPr vert="horz" wrap="square" lIns="0" tIns="11430" rIns="0" bIns="0" rtlCol="0">
            <a:spAutoFit/>
          </a:bodyPr>
          <a:lstStyle/>
          <a:p>
            <a:pPr marL="378460" marR="1254760" indent="-366395">
              <a:lnSpc>
                <a:spcPct val="101000"/>
              </a:lnSpc>
              <a:spcBef>
                <a:spcPts val="90"/>
              </a:spcBef>
              <a:buFont typeface="Wingdings" panose="05000000000000000000" pitchFamily="2" charset="2"/>
              <a:buChar char="q"/>
            </a:pPr>
            <a:r>
              <a:rPr sz="2050" dirty="0">
                <a:solidFill>
                  <a:srgbClr val="00007E"/>
                </a:solidFill>
                <a:latin typeface="Calibri"/>
                <a:cs typeface="Calibri"/>
              </a:rPr>
              <a:t>Logics</a:t>
            </a:r>
            <a:r>
              <a:rPr sz="2050" spc="160" dirty="0">
                <a:solidFill>
                  <a:srgbClr val="00007E"/>
                </a:solidFill>
                <a:latin typeface="Calibri"/>
                <a:cs typeface="Calibri"/>
              </a:rPr>
              <a:t> </a:t>
            </a:r>
            <a:r>
              <a:rPr sz="2050" spc="-105" dirty="0">
                <a:latin typeface="Calibri"/>
                <a:cs typeface="Calibri"/>
              </a:rPr>
              <a:t>are</a:t>
            </a:r>
            <a:r>
              <a:rPr sz="2050" spc="175" dirty="0">
                <a:latin typeface="Calibri"/>
                <a:cs typeface="Calibri"/>
              </a:rPr>
              <a:t> </a:t>
            </a:r>
            <a:r>
              <a:rPr sz="2050" spc="-75" dirty="0">
                <a:latin typeface="Calibri"/>
                <a:cs typeface="Calibri"/>
              </a:rPr>
              <a:t>formal</a:t>
            </a:r>
            <a:r>
              <a:rPr sz="2050" spc="180" dirty="0">
                <a:latin typeface="Calibri"/>
                <a:cs typeface="Calibri"/>
              </a:rPr>
              <a:t> </a:t>
            </a:r>
            <a:r>
              <a:rPr sz="2050" spc="-65" dirty="0">
                <a:latin typeface="Calibri"/>
                <a:cs typeface="Calibri"/>
              </a:rPr>
              <a:t>languages</a:t>
            </a:r>
            <a:r>
              <a:rPr sz="2050" spc="195" dirty="0">
                <a:latin typeface="Calibri"/>
                <a:cs typeface="Calibri"/>
              </a:rPr>
              <a:t> </a:t>
            </a:r>
            <a:r>
              <a:rPr sz="2050" spc="-90" dirty="0">
                <a:latin typeface="Calibri"/>
                <a:cs typeface="Calibri"/>
              </a:rPr>
              <a:t>for</a:t>
            </a:r>
            <a:r>
              <a:rPr sz="2050" spc="185" dirty="0">
                <a:latin typeface="Calibri"/>
                <a:cs typeface="Calibri"/>
              </a:rPr>
              <a:t> </a:t>
            </a:r>
            <a:r>
              <a:rPr sz="2050" spc="-80" dirty="0">
                <a:latin typeface="Calibri"/>
                <a:cs typeface="Calibri"/>
              </a:rPr>
              <a:t>representing</a:t>
            </a:r>
            <a:r>
              <a:rPr sz="2050" spc="190" dirty="0">
                <a:latin typeface="Calibri"/>
                <a:cs typeface="Calibri"/>
              </a:rPr>
              <a:t> </a:t>
            </a:r>
            <a:r>
              <a:rPr sz="2050" spc="-70" dirty="0">
                <a:latin typeface="Calibri"/>
                <a:cs typeface="Calibri"/>
              </a:rPr>
              <a:t>information </a:t>
            </a:r>
            <a:r>
              <a:rPr sz="2050" spc="-445" dirty="0">
                <a:latin typeface="Calibri"/>
                <a:cs typeface="Calibri"/>
              </a:rPr>
              <a:t> </a:t>
            </a:r>
            <a:r>
              <a:rPr sz="2050" spc="-55" dirty="0">
                <a:latin typeface="Calibri"/>
                <a:cs typeface="Calibri"/>
              </a:rPr>
              <a:t>such</a:t>
            </a:r>
            <a:r>
              <a:rPr sz="2050" spc="190" dirty="0">
                <a:latin typeface="Calibri"/>
                <a:cs typeface="Calibri"/>
              </a:rPr>
              <a:t> </a:t>
            </a:r>
            <a:r>
              <a:rPr sz="2050" spc="-35" dirty="0">
                <a:latin typeface="Calibri"/>
                <a:cs typeface="Calibri"/>
              </a:rPr>
              <a:t>that</a:t>
            </a:r>
            <a:r>
              <a:rPr sz="2050" spc="185" dirty="0">
                <a:latin typeface="Calibri"/>
                <a:cs typeface="Calibri"/>
              </a:rPr>
              <a:t> </a:t>
            </a:r>
            <a:r>
              <a:rPr sz="2050" spc="-55" dirty="0">
                <a:latin typeface="Calibri"/>
                <a:cs typeface="Calibri"/>
              </a:rPr>
              <a:t>conclusions</a:t>
            </a:r>
            <a:r>
              <a:rPr sz="2050" spc="195" dirty="0">
                <a:latin typeface="Calibri"/>
                <a:cs typeface="Calibri"/>
              </a:rPr>
              <a:t> </a:t>
            </a:r>
            <a:r>
              <a:rPr sz="2050" spc="-45" dirty="0">
                <a:latin typeface="Calibri"/>
                <a:cs typeface="Calibri"/>
              </a:rPr>
              <a:t>can</a:t>
            </a:r>
            <a:r>
              <a:rPr sz="2050" spc="175" dirty="0">
                <a:latin typeface="Calibri"/>
                <a:cs typeface="Calibri"/>
              </a:rPr>
              <a:t> </a:t>
            </a:r>
            <a:r>
              <a:rPr sz="2050" spc="-100" dirty="0">
                <a:latin typeface="Calibri"/>
                <a:cs typeface="Calibri"/>
              </a:rPr>
              <a:t>be</a:t>
            </a:r>
            <a:r>
              <a:rPr sz="2050" spc="195" dirty="0">
                <a:latin typeface="Calibri"/>
                <a:cs typeface="Calibri"/>
              </a:rPr>
              <a:t> </a:t>
            </a:r>
            <a:r>
              <a:rPr sz="2050" spc="-100" dirty="0">
                <a:latin typeface="Calibri"/>
                <a:cs typeface="Calibri"/>
              </a:rPr>
              <a:t>drawn</a:t>
            </a:r>
            <a:endParaRPr sz="2050" dirty="0">
              <a:latin typeface="Calibri"/>
              <a:cs typeface="Calibri"/>
            </a:endParaRPr>
          </a:p>
          <a:p>
            <a:pPr marL="812800" marR="2292985" lvl="1" indent="-342900">
              <a:lnSpc>
                <a:spcPts val="4020"/>
              </a:lnSpc>
              <a:spcBef>
                <a:spcPts val="395"/>
              </a:spcBef>
              <a:buFont typeface="Wingdings" panose="05000000000000000000" pitchFamily="2" charset="2"/>
              <a:buChar char="Ø"/>
            </a:pPr>
            <a:r>
              <a:rPr sz="2050" spc="-5" dirty="0">
                <a:solidFill>
                  <a:srgbClr val="00007E"/>
                </a:solidFill>
                <a:latin typeface="Calibri"/>
                <a:cs typeface="Calibri"/>
              </a:rPr>
              <a:t>Syntax </a:t>
            </a:r>
            <a:r>
              <a:rPr sz="2050" spc="-90" dirty="0">
                <a:latin typeface="Calibri"/>
                <a:cs typeface="Calibri"/>
              </a:rPr>
              <a:t>defines</a:t>
            </a:r>
            <a:r>
              <a:rPr sz="2050" spc="-85" dirty="0">
                <a:latin typeface="Calibri"/>
                <a:cs typeface="Calibri"/>
              </a:rPr>
              <a:t> </a:t>
            </a:r>
            <a:r>
              <a:rPr sz="2050" spc="-80" dirty="0">
                <a:latin typeface="Calibri"/>
                <a:cs typeface="Calibri"/>
              </a:rPr>
              <a:t>the</a:t>
            </a:r>
            <a:r>
              <a:rPr sz="2050" spc="-75" dirty="0">
                <a:latin typeface="Calibri"/>
                <a:cs typeface="Calibri"/>
              </a:rPr>
              <a:t> </a:t>
            </a:r>
            <a:r>
              <a:rPr sz="2050" spc="-85" dirty="0">
                <a:latin typeface="Calibri"/>
                <a:cs typeface="Calibri"/>
              </a:rPr>
              <a:t>sentences</a:t>
            </a:r>
            <a:r>
              <a:rPr sz="2050" spc="-80" dirty="0">
                <a:latin typeface="Calibri"/>
                <a:cs typeface="Calibri"/>
              </a:rPr>
              <a:t> </a:t>
            </a:r>
            <a:r>
              <a:rPr sz="2050" spc="-50" dirty="0">
                <a:latin typeface="Calibri"/>
                <a:cs typeface="Calibri"/>
              </a:rPr>
              <a:t>in </a:t>
            </a:r>
            <a:r>
              <a:rPr sz="2050" spc="-80" dirty="0">
                <a:latin typeface="Calibri"/>
                <a:cs typeface="Calibri"/>
              </a:rPr>
              <a:t>the</a:t>
            </a:r>
            <a:r>
              <a:rPr sz="2050" spc="-75" dirty="0">
                <a:latin typeface="Calibri"/>
                <a:cs typeface="Calibri"/>
              </a:rPr>
              <a:t> </a:t>
            </a:r>
            <a:r>
              <a:rPr sz="2050" spc="-65" dirty="0">
                <a:latin typeface="Calibri"/>
                <a:cs typeface="Calibri"/>
              </a:rPr>
              <a:t>language </a:t>
            </a:r>
            <a:r>
              <a:rPr sz="2050" spc="-60" dirty="0">
                <a:latin typeface="Calibri"/>
                <a:cs typeface="Calibri"/>
              </a:rPr>
              <a:t> </a:t>
            </a:r>
            <a:endParaRPr lang="en-GB" sz="2050" spc="-60" dirty="0">
              <a:latin typeface="Calibri"/>
              <a:cs typeface="Calibri"/>
            </a:endParaRPr>
          </a:p>
          <a:p>
            <a:pPr marL="812800" marR="2292985" lvl="1" indent="-342900">
              <a:lnSpc>
                <a:spcPts val="4020"/>
              </a:lnSpc>
              <a:buFont typeface="Wingdings" panose="05000000000000000000" pitchFamily="2" charset="2"/>
              <a:buChar char="Ø"/>
            </a:pPr>
            <a:r>
              <a:rPr sz="2050" spc="-35" dirty="0">
                <a:solidFill>
                  <a:srgbClr val="00007E"/>
                </a:solidFill>
                <a:latin typeface="Calibri"/>
                <a:cs typeface="Calibri"/>
              </a:rPr>
              <a:t>Semantics</a:t>
            </a:r>
            <a:r>
              <a:rPr sz="2050" spc="170" dirty="0">
                <a:solidFill>
                  <a:srgbClr val="00007E"/>
                </a:solidFill>
                <a:latin typeface="Calibri"/>
                <a:cs typeface="Calibri"/>
              </a:rPr>
              <a:t> </a:t>
            </a:r>
            <a:r>
              <a:rPr sz="2050" spc="-95" dirty="0">
                <a:latin typeface="Calibri"/>
                <a:cs typeface="Calibri"/>
              </a:rPr>
              <a:t>define</a:t>
            </a:r>
            <a:r>
              <a:rPr sz="2050" spc="180" dirty="0">
                <a:latin typeface="Calibri"/>
                <a:cs typeface="Calibri"/>
              </a:rPr>
              <a:t> </a:t>
            </a:r>
            <a:r>
              <a:rPr sz="2050" spc="-80" dirty="0">
                <a:latin typeface="Calibri"/>
                <a:cs typeface="Calibri"/>
              </a:rPr>
              <a:t>the</a:t>
            </a:r>
            <a:r>
              <a:rPr sz="2050" spc="185" dirty="0">
                <a:latin typeface="Calibri"/>
                <a:cs typeface="Calibri"/>
              </a:rPr>
              <a:t> </a:t>
            </a:r>
            <a:r>
              <a:rPr sz="2050" spc="-30" dirty="0">
                <a:latin typeface="Calibri"/>
                <a:cs typeface="Calibri"/>
              </a:rPr>
              <a:t>“meaning”</a:t>
            </a:r>
            <a:r>
              <a:rPr sz="2050" spc="195" dirty="0">
                <a:latin typeface="Calibri"/>
                <a:cs typeface="Calibri"/>
              </a:rPr>
              <a:t> </a:t>
            </a:r>
            <a:r>
              <a:rPr sz="2050" spc="-75" dirty="0">
                <a:latin typeface="Calibri"/>
                <a:cs typeface="Calibri"/>
              </a:rPr>
              <a:t>of</a:t>
            </a:r>
            <a:r>
              <a:rPr sz="2050" spc="180" dirty="0">
                <a:latin typeface="Calibri"/>
                <a:cs typeface="Calibri"/>
              </a:rPr>
              <a:t> </a:t>
            </a:r>
            <a:r>
              <a:rPr sz="2050" spc="-75" dirty="0">
                <a:latin typeface="Calibri"/>
                <a:cs typeface="Calibri"/>
              </a:rPr>
              <a:t>sentences;</a:t>
            </a:r>
            <a:r>
              <a:rPr lang="en-GB" sz="2050" spc="-75" dirty="0">
                <a:latin typeface="Calibri"/>
                <a:cs typeface="Calibri"/>
              </a:rPr>
              <a:t> </a:t>
            </a:r>
          </a:p>
          <a:p>
            <a:pPr marL="927100" marR="2292985" lvl="2">
              <a:lnSpc>
                <a:spcPts val="4020"/>
              </a:lnSpc>
            </a:pPr>
            <a:r>
              <a:rPr sz="2050" spc="-30" dirty="0">
                <a:latin typeface="Calibri"/>
                <a:cs typeface="Calibri"/>
              </a:rPr>
              <a:t>i.e.,</a:t>
            </a:r>
            <a:r>
              <a:rPr sz="2050" spc="170" dirty="0">
                <a:latin typeface="Calibri"/>
                <a:cs typeface="Calibri"/>
              </a:rPr>
              <a:t> </a:t>
            </a:r>
            <a:r>
              <a:rPr sz="2050" spc="-95" dirty="0">
                <a:latin typeface="Calibri"/>
                <a:cs typeface="Calibri"/>
              </a:rPr>
              <a:t>define</a:t>
            </a:r>
            <a:r>
              <a:rPr lang="en-GB" sz="2050" spc="-95" dirty="0">
                <a:latin typeface="Calibri"/>
                <a:cs typeface="Calibri"/>
              </a:rPr>
              <a:t>s the</a:t>
            </a:r>
            <a:r>
              <a:rPr sz="2050" spc="220" dirty="0">
                <a:latin typeface="Calibri"/>
                <a:cs typeface="Calibri"/>
              </a:rPr>
              <a:t> </a:t>
            </a:r>
            <a:r>
              <a:rPr sz="2050" spc="-45" dirty="0">
                <a:solidFill>
                  <a:srgbClr val="00007E"/>
                </a:solidFill>
                <a:latin typeface="Calibri"/>
                <a:cs typeface="Calibri"/>
              </a:rPr>
              <a:t>truth</a:t>
            </a:r>
            <a:r>
              <a:rPr lang="en-GB" sz="2050" spc="-45" dirty="0">
                <a:solidFill>
                  <a:srgbClr val="00007E"/>
                </a:solidFill>
                <a:latin typeface="Calibri"/>
                <a:cs typeface="Calibri"/>
              </a:rPr>
              <a:t>fulness</a:t>
            </a:r>
            <a:r>
              <a:rPr sz="2050" spc="210" dirty="0">
                <a:solidFill>
                  <a:srgbClr val="00007E"/>
                </a:solidFill>
                <a:latin typeface="Calibri"/>
                <a:cs typeface="Calibri"/>
              </a:rPr>
              <a:t> </a:t>
            </a:r>
            <a:r>
              <a:rPr sz="2050" spc="-75" dirty="0">
                <a:latin typeface="Calibri"/>
                <a:cs typeface="Calibri"/>
              </a:rPr>
              <a:t>of</a:t>
            </a:r>
            <a:r>
              <a:rPr sz="2050" spc="180" dirty="0">
                <a:latin typeface="Calibri"/>
                <a:cs typeface="Calibri"/>
              </a:rPr>
              <a:t> </a:t>
            </a:r>
            <a:r>
              <a:rPr sz="2050" spc="-55" dirty="0">
                <a:latin typeface="Calibri"/>
                <a:cs typeface="Calibri"/>
              </a:rPr>
              <a:t>a</a:t>
            </a:r>
            <a:r>
              <a:rPr sz="2050" spc="185" dirty="0">
                <a:latin typeface="Calibri"/>
                <a:cs typeface="Calibri"/>
              </a:rPr>
              <a:t> </a:t>
            </a:r>
            <a:r>
              <a:rPr sz="2050" spc="-85" dirty="0">
                <a:latin typeface="Calibri"/>
                <a:cs typeface="Calibri"/>
              </a:rPr>
              <a:t>sentence</a:t>
            </a:r>
            <a:r>
              <a:rPr sz="2050" spc="195" dirty="0">
                <a:latin typeface="Calibri"/>
                <a:cs typeface="Calibri"/>
              </a:rPr>
              <a:t> </a:t>
            </a:r>
            <a:r>
              <a:rPr sz="2050" spc="-50" dirty="0">
                <a:latin typeface="Calibri"/>
                <a:cs typeface="Calibri"/>
              </a:rPr>
              <a:t>in</a:t>
            </a:r>
            <a:r>
              <a:rPr sz="2050" spc="185" dirty="0">
                <a:latin typeface="Calibri"/>
                <a:cs typeface="Calibri"/>
              </a:rPr>
              <a:t> </a:t>
            </a:r>
            <a:r>
              <a:rPr sz="2050" spc="-55" dirty="0">
                <a:latin typeface="Calibri"/>
                <a:cs typeface="Calibri"/>
              </a:rPr>
              <a:t>a</a:t>
            </a:r>
            <a:r>
              <a:rPr sz="2050" spc="170" dirty="0">
                <a:latin typeface="Calibri"/>
                <a:cs typeface="Calibri"/>
              </a:rPr>
              <a:t> </a:t>
            </a:r>
            <a:r>
              <a:rPr sz="2050" spc="-105" dirty="0">
                <a:latin typeface="Calibri"/>
                <a:cs typeface="Calibri"/>
              </a:rPr>
              <a:t>world</a:t>
            </a:r>
            <a:endParaRPr sz="2050" dirty="0">
              <a:latin typeface="Calibri"/>
              <a:cs typeface="Calibri"/>
            </a:endParaRPr>
          </a:p>
          <a:p>
            <a:pPr marL="355600" indent="-342900">
              <a:lnSpc>
                <a:spcPct val="100000"/>
              </a:lnSpc>
              <a:spcBef>
                <a:spcPts val="1560"/>
              </a:spcBef>
              <a:buFont typeface="Wingdings" panose="05000000000000000000" pitchFamily="2" charset="2"/>
              <a:buChar char="q"/>
            </a:pPr>
            <a:r>
              <a:rPr lang="en-GB" sz="2050" spc="45" dirty="0">
                <a:latin typeface="Calibri"/>
                <a:cs typeface="Calibri"/>
              </a:rPr>
              <a:t>Example:</a:t>
            </a:r>
            <a:r>
              <a:rPr sz="2050" spc="165" dirty="0">
                <a:latin typeface="Calibri"/>
                <a:cs typeface="Calibri"/>
              </a:rPr>
              <a:t> </a:t>
            </a:r>
            <a:r>
              <a:rPr sz="2050" spc="-80" dirty="0">
                <a:latin typeface="Calibri"/>
                <a:cs typeface="Calibri"/>
              </a:rPr>
              <a:t>the</a:t>
            </a:r>
            <a:r>
              <a:rPr sz="2050" spc="175" dirty="0">
                <a:latin typeface="Calibri"/>
                <a:cs typeface="Calibri"/>
              </a:rPr>
              <a:t> </a:t>
            </a:r>
            <a:r>
              <a:rPr sz="2050" spc="-60" dirty="0">
                <a:latin typeface="Calibri"/>
                <a:cs typeface="Calibri"/>
              </a:rPr>
              <a:t>language</a:t>
            </a:r>
            <a:r>
              <a:rPr sz="2050" spc="165" dirty="0">
                <a:latin typeface="Calibri"/>
                <a:cs typeface="Calibri"/>
              </a:rPr>
              <a:t> </a:t>
            </a:r>
            <a:r>
              <a:rPr sz="2050" spc="-75" dirty="0">
                <a:latin typeface="Calibri"/>
                <a:cs typeface="Calibri"/>
              </a:rPr>
              <a:t>of</a:t>
            </a:r>
            <a:r>
              <a:rPr sz="2050" spc="185" dirty="0">
                <a:latin typeface="Calibri"/>
                <a:cs typeface="Calibri"/>
              </a:rPr>
              <a:t> </a:t>
            </a:r>
            <a:r>
              <a:rPr sz="2050" spc="-55" dirty="0">
                <a:latin typeface="Calibri"/>
                <a:cs typeface="Calibri"/>
              </a:rPr>
              <a:t>arithmetic</a:t>
            </a:r>
            <a:endParaRPr sz="2050" dirty="0">
              <a:latin typeface="Calibri"/>
              <a:cs typeface="Calibri"/>
            </a:endParaRPr>
          </a:p>
          <a:p>
            <a:pPr marL="12700">
              <a:lnSpc>
                <a:spcPct val="100000"/>
              </a:lnSpc>
              <a:spcBef>
                <a:spcPts val="1560"/>
              </a:spcBef>
              <a:tabLst>
                <a:tab pos="3747135" algn="l"/>
              </a:tabLst>
            </a:pPr>
            <a:r>
              <a:rPr sz="2050" i="1" spc="120" dirty="0">
                <a:solidFill>
                  <a:srgbClr val="990099"/>
                </a:solidFill>
                <a:latin typeface="Georgia"/>
                <a:cs typeface="Georgia"/>
              </a:rPr>
              <a:t>x</a:t>
            </a:r>
            <a:r>
              <a:rPr sz="2050" i="1" spc="-40" dirty="0">
                <a:solidFill>
                  <a:srgbClr val="990099"/>
                </a:solidFill>
                <a:latin typeface="Georgia"/>
                <a:cs typeface="Georgia"/>
              </a:rPr>
              <a:t> </a:t>
            </a:r>
            <a:r>
              <a:rPr sz="2050" spc="-5" dirty="0">
                <a:solidFill>
                  <a:srgbClr val="990099"/>
                </a:solidFill>
                <a:latin typeface="Tahoma"/>
                <a:cs typeface="Tahoma"/>
              </a:rPr>
              <a:t>+</a:t>
            </a:r>
            <a:r>
              <a:rPr sz="2050" spc="-180" dirty="0">
                <a:solidFill>
                  <a:srgbClr val="990099"/>
                </a:solidFill>
                <a:latin typeface="Tahoma"/>
                <a:cs typeface="Tahoma"/>
              </a:rPr>
              <a:t> </a:t>
            </a:r>
            <a:r>
              <a:rPr sz="2050" spc="-175" dirty="0">
                <a:solidFill>
                  <a:srgbClr val="990099"/>
                </a:solidFill>
                <a:latin typeface="Tahoma"/>
                <a:cs typeface="Tahoma"/>
              </a:rPr>
              <a:t>2</a:t>
            </a:r>
            <a:r>
              <a:rPr sz="2050" spc="-65" dirty="0">
                <a:solidFill>
                  <a:srgbClr val="990099"/>
                </a:solidFill>
                <a:latin typeface="Tahoma"/>
                <a:cs typeface="Tahoma"/>
              </a:rPr>
              <a:t> </a:t>
            </a:r>
            <a:r>
              <a:rPr sz="2050" spc="-25" dirty="0">
                <a:solidFill>
                  <a:srgbClr val="990099"/>
                </a:solidFill>
                <a:latin typeface="Lucida Sans Unicode"/>
                <a:cs typeface="Lucida Sans Unicode"/>
              </a:rPr>
              <a:t>≥</a:t>
            </a:r>
            <a:r>
              <a:rPr sz="2050" spc="-70" dirty="0">
                <a:solidFill>
                  <a:srgbClr val="990099"/>
                </a:solidFill>
                <a:latin typeface="Lucida Sans Unicode"/>
                <a:cs typeface="Lucida Sans Unicode"/>
              </a:rPr>
              <a:t> </a:t>
            </a:r>
            <a:r>
              <a:rPr sz="2050" i="1" spc="-165" dirty="0">
                <a:solidFill>
                  <a:srgbClr val="990099"/>
                </a:solidFill>
                <a:latin typeface="Georgia"/>
                <a:cs typeface="Georgia"/>
              </a:rPr>
              <a:t>y</a:t>
            </a:r>
            <a:r>
              <a:rPr sz="2050" i="1" spc="229" dirty="0">
                <a:solidFill>
                  <a:srgbClr val="990099"/>
                </a:solidFill>
                <a:latin typeface="Georgia"/>
                <a:cs typeface="Georgia"/>
              </a:rPr>
              <a:t> </a:t>
            </a:r>
            <a:r>
              <a:rPr sz="2050" spc="-40" dirty="0">
                <a:latin typeface="Calibri"/>
                <a:cs typeface="Calibri"/>
              </a:rPr>
              <a:t>is</a:t>
            </a:r>
            <a:r>
              <a:rPr sz="2050" spc="195" dirty="0">
                <a:latin typeface="Calibri"/>
                <a:cs typeface="Calibri"/>
              </a:rPr>
              <a:t> </a:t>
            </a:r>
            <a:r>
              <a:rPr sz="2050" spc="-55" dirty="0">
                <a:latin typeface="Calibri"/>
                <a:cs typeface="Calibri"/>
              </a:rPr>
              <a:t>a</a:t>
            </a:r>
            <a:r>
              <a:rPr sz="2050" spc="175" dirty="0">
                <a:latin typeface="Calibri"/>
                <a:cs typeface="Calibri"/>
              </a:rPr>
              <a:t> </a:t>
            </a:r>
            <a:r>
              <a:rPr sz="2050" spc="-80" dirty="0">
                <a:latin typeface="Calibri"/>
                <a:cs typeface="Calibri"/>
              </a:rPr>
              <a:t>sentence;</a:t>
            </a:r>
            <a:r>
              <a:rPr sz="2050" spc="190" dirty="0">
                <a:latin typeface="Calibri"/>
                <a:cs typeface="Calibri"/>
              </a:rPr>
              <a:t> </a:t>
            </a:r>
            <a:endParaRPr lang="en-GB" sz="2050" spc="190" dirty="0">
              <a:latin typeface="Calibri"/>
              <a:cs typeface="Calibri"/>
            </a:endParaRPr>
          </a:p>
          <a:p>
            <a:pPr marL="12700">
              <a:lnSpc>
                <a:spcPct val="100000"/>
              </a:lnSpc>
              <a:spcBef>
                <a:spcPts val="1560"/>
              </a:spcBef>
              <a:tabLst>
                <a:tab pos="3747135" algn="l"/>
              </a:tabLst>
            </a:pPr>
            <a:r>
              <a:rPr sz="2050" i="1" spc="-25" dirty="0">
                <a:solidFill>
                  <a:srgbClr val="990099"/>
                </a:solidFill>
                <a:latin typeface="Georgia"/>
                <a:cs typeface="Georgia"/>
              </a:rPr>
              <a:t>x</a:t>
            </a:r>
            <a:r>
              <a:rPr sz="2050" spc="-25" dirty="0">
                <a:solidFill>
                  <a:srgbClr val="990099"/>
                </a:solidFill>
                <a:latin typeface="Tahoma"/>
                <a:cs typeface="Tahoma"/>
              </a:rPr>
              <a:t>2</a:t>
            </a:r>
            <a:r>
              <a:rPr sz="2050" spc="-185" dirty="0">
                <a:solidFill>
                  <a:srgbClr val="990099"/>
                </a:solidFill>
                <a:latin typeface="Tahoma"/>
                <a:cs typeface="Tahoma"/>
              </a:rPr>
              <a:t> </a:t>
            </a:r>
            <a:r>
              <a:rPr sz="2050" spc="-5" dirty="0">
                <a:solidFill>
                  <a:srgbClr val="990099"/>
                </a:solidFill>
                <a:latin typeface="Tahoma"/>
                <a:cs typeface="Tahoma"/>
              </a:rPr>
              <a:t>+</a:t>
            </a:r>
            <a:r>
              <a:rPr sz="2050" spc="-185" dirty="0">
                <a:solidFill>
                  <a:srgbClr val="990099"/>
                </a:solidFill>
                <a:latin typeface="Tahoma"/>
                <a:cs typeface="Tahoma"/>
              </a:rPr>
              <a:t> </a:t>
            </a:r>
            <a:r>
              <a:rPr sz="2050" i="1" spc="-165" dirty="0">
                <a:solidFill>
                  <a:srgbClr val="990099"/>
                </a:solidFill>
                <a:latin typeface="Georgia"/>
                <a:cs typeface="Georgia"/>
              </a:rPr>
              <a:t>y</a:t>
            </a:r>
            <a:r>
              <a:rPr sz="2050" i="1" spc="165" dirty="0">
                <a:solidFill>
                  <a:srgbClr val="990099"/>
                </a:solidFill>
                <a:latin typeface="Georgia"/>
                <a:cs typeface="Georgia"/>
              </a:rPr>
              <a:t> </a:t>
            </a:r>
            <a:r>
              <a:rPr sz="2050" i="1" spc="254" dirty="0">
                <a:solidFill>
                  <a:srgbClr val="990099"/>
                </a:solidFill>
                <a:latin typeface="Georgia"/>
                <a:cs typeface="Georgia"/>
              </a:rPr>
              <a:t>&gt;</a:t>
            </a:r>
            <a:r>
              <a:rPr lang="en-GB" sz="2050" i="1" spc="254" dirty="0">
                <a:solidFill>
                  <a:srgbClr val="990099"/>
                </a:solidFill>
                <a:latin typeface="Georgia"/>
                <a:cs typeface="Georgia"/>
              </a:rPr>
              <a:t> </a:t>
            </a:r>
            <a:r>
              <a:rPr sz="2050" spc="-40" dirty="0">
                <a:latin typeface="Calibri"/>
                <a:cs typeface="Calibri"/>
              </a:rPr>
              <a:t>is</a:t>
            </a:r>
            <a:r>
              <a:rPr sz="2050" spc="160" dirty="0">
                <a:latin typeface="Calibri"/>
                <a:cs typeface="Calibri"/>
              </a:rPr>
              <a:t> </a:t>
            </a:r>
            <a:r>
              <a:rPr sz="2050" spc="-65" dirty="0">
                <a:latin typeface="Calibri"/>
                <a:cs typeface="Calibri"/>
              </a:rPr>
              <a:t>not</a:t>
            </a:r>
            <a:r>
              <a:rPr sz="2050" spc="175" dirty="0">
                <a:latin typeface="Calibri"/>
                <a:cs typeface="Calibri"/>
              </a:rPr>
              <a:t> </a:t>
            </a:r>
            <a:r>
              <a:rPr sz="2050" spc="-55" dirty="0">
                <a:latin typeface="Calibri"/>
                <a:cs typeface="Calibri"/>
              </a:rPr>
              <a:t>a</a:t>
            </a:r>
            <a:r>
              <a:rPr sz="2050" spc="155" dirty="0">
                <a:latin typeface="Calibri"/>
                <a:cs typeface="Calibri"/>
              </a:rPr>
              <a:t> </a:t>
            </a:r>
            <a:r>
              <a:rPr sz="2050" spc="-85" dirty="0">
                <a:latin typeface="Calibri"/>
                <a:cs typeface="Calibri"/>
              </a:rPr>
              <a:t>sentence</a:t>
            </a:r>
            <a:endParaRPr sz="2050" dirty="0">
              <a:latin typeface="Calibri"/>
              <a:cs typeface="Calibri"/>
            </a:endParaRPr>
          </a:p>
          <a:p>
            <a:pPr marL="12700" marR="5080">
              <a:lnSpc>
                <a:spcPts val="4020"/>
              </a:lnSpc>
              <a:spcBef>
                <a:spcPts val="395"/>
              </a:spcBef>
            </a:pPr>
            <a:r>
              <a:rPr sz="2050" i="1" spc="120" dirty="0">
                <a:solidFill>
                  <a:srgbClr val="990099"/>
                </a:solidFill>
                <a:latin typeface="Georgia"/>
                <a:cs typeface="Georgia"/>
              </a:rPr>
              <a:t>x </a:t>
            </a:r>
            <a:r>
              <a:rPr sz="2050" spc="-5" dirty="0">
                <a:solidFill>
                  <a:srgbClr val="990099"/>
                </a:solidFill>
                <a:latin typeface="Tahoma"/>
                <a:cs typeface="Tahoma"/>
              </a:rPr>
              <a:t>+ </a:t>
            </a:r>
            <a:r>
              <a:rPr sz="2050" spc="-175" dirty="0">
                <a:solidFill>
                  <a:srgbClr val="990099"/>
                </a:solidFill>
                <a:latin typeface="Tahoma"/>
                <a:cs typeface="Tahoma"/>
              </a:rPr>
              <a:t>2 </a:t>
            </a:r>
            <a:r>
              <a:rPr sz="2050" spc="-25" dirty="0">
                <a:solidFill>
                  <a:srgbClr val="990099"/>
                </a:solidFill>
                <a:latin typeface="Lucida Sans Unicode"/>
                <a:cs typeface="Lucida Sans Unicode"/>
              </a:rPr>
              <a:t>≥ </a:t>
            </a:r>
            <a:r>
              <a:rPr sz="2050" i="1" spc="-165" dirty="0">
                <a:solidFill>
                  <a:srgbClr val="990099"/>
                </a:solidFill>
                <a:latin typeface="Georgia"/>
                <a:cs typeface="Georgia"/>
              </a:rPr>
              <a:t>y</a:t>
            </a:r>
            <a:r>
              <a:rPr sz="2050" i="1" spc="-160" dirty="0">
                <a:solidFill>
                  <a:srgbClr val="990099"/>
                </a:solidFill>
                <a:latin typeface="Georgia"/>
                <a:cs typeface="Georgia"/>
              </a:rPr>
              <a:t> </a:t>
            </a:r>
            <a:r>
              <a:rPr sz="2050" spc="-40" dirty="0">
                <a:latin typeface="Calibri"/>
                <a:cs typeface="Calibri"/>
              </a:rPr>
              <a:t>is </a:t>
            </a:r>
            <a:r>
              <a:rPr sz="2050" spc="-80" dirty="0">
                <a:latin typeface="Calibri"/>
                <a:cs typeface="Calibri"/>
              </a:rPr>
              <a:t>true</a:t>
            </a:r>
            <a:r>
              <a:rPr sz="2050" spc="-75" dirty="0">
                <a:latin typeface="Calibri"/>
                <a:cs typeface="Calibri"/>
              </a:rPr>
              <a:t> </a:t>
            </a:r>
            <a:r>
              <a:rPr sz="2050" spc="-50" dirty="0">
                <a:latin typeface="Calibri"/>
                <a:cs typeface="Calibri"/>
              </a:rPr>
              <a:t>iff </a:t>
            </a:r>
            <a:r>
              <a:rPr sz="2050" spc="-80" dirty="0">
                <a:latin typeface="Calibri"/>
                <a:cs typeface="Calibri"/>
              </a:rPr>
              <a:t>the</a:t>
            </a:r>
            <a:r>
              <a:rPr sz="2050" spc="300" dirty="0">
                <a:latin typeface="Calibri"/>
                <a:cs typeface="Calibri"/>
              </a:rPr>
              <a:t> </a:t>
            </a:r>
            <a:r>
              <a:rPr sz="2050" spc="-90" dirty="0">
                <a:latin typeface="Calibri"/>
                <a:cs typeface="Calibri"/>
              </a:rPr>
              <a:t>number</a:t>
            </a:r>
            <a:r>
              <a:rPr sz="2050" spc="285" dirty="0">
                <a:latin typeface="Calibri"/>
                <a:cs typeface="Calibri"/>
              </a:rPr>
              <a:t> </a:t>
            </a:r>
            <a:r>
              <a:rPr sz="2050" i="1" spc="120" dirty="0">
                <a:solidFill>
                  <a:srgbClr val="990099"/>
                </a:solidFill>
                <a:latin typeface="Georgia"/>
                <a:cs typeface="Georgia"/>
              </a:rPr>
              <a:t>x </a:t>
            </a:r>
            <a:r>
              <a:rPr sz="2050" spc="-5" dirty="0">
                <a:solidFill>
                  <a:srgbClr val="990099"/>
                </a:solidFill>
                <a:latin typeface="Tahoma"/>
                <a:cs typeface="Tahoma"/>
              </a:rPr>
              <a:t>+ </a:t>
            </a:r>
            <a:r>
              <a:rPr sz="2050" spc="-175" dirty="0">
                <a:solidFill>
                  <a:srgbClr val="990099"/>
                </a:solidFill>
                <a:latin typeface="Tahoma"/>
                <a:cs typeface="Tahoma"/>
              </a:rPr>
              <a:t>2 </a:t>
            </a:r>
            <a:r>
              <a:rPr sz="2050" spc="-40" dirty="0">
                <a:latin typeface="Calibri"/>
                <a:cs typeface="Calibri"/>
              </a:rPr>
              <a:t>is </a:t>
            </a:r>
            <a:r>
              <a:rPr sz="2050" spc="-100" dirty="0">
                <a:latin typeface="Calibri"/>
                <a:cs typeface="Calibri"/>
              </a:rPr>
              <a:t>no</a:t>
            </a:r>
            <a:r>
              <a:rPr sz="2050" spc="265" dirty="0">
                <a:latin typeface="Calibri"/>
                <a:cs typeface="Calibri"/>
              </a:rPr>
              <a:t> </a:t>
            </a:r>
            <a:r>
              <a:rPr sz="2050" spc="-80" dirty="0">
                <a:latin typeface="Calibri"/>
                <a:cs typeface="Calibri"/>
              </a:rPr>
              <a:t>less</a:t>
            </a:r>
            <a:r>
              <a:rPr sz="2050" spc="300" dirty="0">
                <a:latin typeface="Calibri"/>
                <a:cs typeface="Calibri"/>
              </a:rPr>
              <a:t> </a:t>
            </a:r>
            <a:r>
              <a:rPr sz="2050" spc="-55" dirty="0">
                <a:latin typeface="Calibri"/>
                <a:cs typeface="Calibri"/>
              </a:rPr>
              <a:t>than </a:t>
            </a:r>
            <a:r>
              <a:rPr sz="2050" spc="-80" dirty="0">
                <a:latin typeface="Calibri"/>
                <a:cs typeface="Calibri"/>
              </a:rPr>
              <a:t>the</a:t>
            </a:r>
            <a:r>
              <a:rPr sz="2050" spc="305" dirty="0">
                <a:latin typeface="Calibri"/>
                <a:cs typeface="Calibri"/>
              </a:rPr>
              <a:t> </a:t>
            </a:r>
            <a:r>
              <a:rPr sz="2050" spc="-90" dirty="0">
                <a:latin typeface="Calibri"/>
                <a:cs typeface="Calibri"/>
              </a:rPr>
              <a:t>number</a:t>
            </a:r>
            <a:r>
              <a:rPr sz="2050" spc="285" dirty="0">
                <a:latin typeface="Calibri"/>
                <a:cs typeface="Calibri"/>
              </a:rPr>
              <a:t> </a:t>
            </a:r>
            <a:r>
              <a:rPr sz="2050" i="1" spc="-165" dirty="0">
                <a:solidFill>
                  <a:srgbClr val="990099"/>
                </a:solidFill>
                <a:latin typeface="Georgia"/>
                <a:cs typeface="Georgia"/>
              </a:rPr>
              <a:t>y </a:t>
            </a:r>
            <a:endParaRPr lang="en-GB" sz="2050" i="1" spc="-165" dirty="0">
              <a:solidFill>
                <a:srgbClr val="990099"/>
              </a:solidFill>
              <a:latin typeface="Georgia"/>
              <a:cs typeface="Georgia"/>
            </a:endParaRPr>
          </a:p>
          <a:p>
            <a:pPr marL="12700" marR="5080">
              <a:lnSpc>
                <a:spcPts val="4020"/>
              </a:lnSpc>
              <a:spcBef>
                <a:spcPts val="395"/>
              </a:spcBef>
            </a:pPr>
            <a:r>
              <a:rPr sz="2050" i="1" spc="-480" dirty="0">
                <a:solidFill>
                  <a:srgbClr val="990099"/>
                </a:solidFill>
                <a:latin typeface="Georgia"/>
                <a:cs typeface="Georgia"/>
              </a:rPr>
              <a:t> </a:t>
            </a:r>
            <a:r>
              <a:rPr lang="en-GB" sz="2050" i="1" spc="-480" dirty="0">
                <a:solidFill>
                  <a:srgbClr val="990099"/>
                </a:solidFill>
                <a:latin typeface="Georgia"/>
                <a:cs typeface="Georgia"/>
              </a:rPr>
              <a:t>     </a:t>
            </a:r>
            <a:r>
              <a:rPr sz="2050" i="1" spc="120" dirty="0">
                <a:solidFill>
                  <a:srgbClr val="990099"/>
                </a:solidFill>
                <a:latin typeface="Georgia"/>
                <a:cs typeface="Georgia"/>
              </a:rPr>
              <a:t>x</a:t>
            </a:r>
            <a:r>
              <a:rPr sz="2050" i="1" spc="-40" dirty="0">
                <a:solidFill>
                  <a:srgbClr val="990099"/>
                </a:solidFill>
                <a:latin typeface="Georgia"/>
                <a:cs typeface="Georgia"/>
              </a:rPr>
              <a:t> </a:t>
            </a:r>
            <a:r>
              <a:rPr sz="2050" spc="-5" dirty="0">
                <a:solidFill>
                  <a:srgbClr val="990099"/>
                </a:solidFill>
                <a:latin typeface="Tahoma"/>
                <a:cs typeface="Tahoma"/>
              </a:rPr>
              <a:t>+</a:t>
            </a:r>
            <a:r>
              <a:rPr sz="2050" spc="-185" dirty="0">
                <a:solidFill>
                  <a:srgbClr val="990099"/>
                </a:solidFill>
                <a:latin typeface="Tahoma"/>
                <a:cs typeface="Tahoma"/>
              </a:rPr>
              <a:t> </a:t>
            </a:r>
            <a:r>
              <a:rPr sz="2050" spc="-175" dirty="0">
                <a:solidFill>
                  <a:srgbClr val="990099"/>
                </a:solidFill>
                <a:latin typeface="Tahoma"/>
                <a:cs typeface="Tahoma"/>
              </a:rPr>
              <a:t>2</a:t>
            </a:r>
            <a:r>
              <a:rPr sz="2050" spc="-70" dirty="0">
                <a:solidFill>
                  <a:srgbClr val="990099"/>
                </a:solidFill>
                <a:latin typeface="Tahoma"/>
                <a:cs typeface="Tahoma"/>
              </a:rPr>
              <a:t> </a:t>
            </a:r>
            <a:r>
              <a:rPr sz="2050" spc="-25" dirty="0">
                <a:solidFill>
                  <a:srgbClr val="990099"/>
                </a:solidFill>
                <a:latin typeface="Lucida Sans Unicode"/>
                <a:cs typeface="Lucida Sans Unicode"/>
              </a:rPr>
              <a:t>≥</a:t>
            </a:r>
            <a:r>
              <a:rPr sz="2050" spc="-75" dirty="0">
                <a:solidFill>
                  <a:srgbClr val="990099"/>
                </a:solidFill>
                <a:latin typeface="Lucida Sans Unicode"/>
                <a:cs typeface="Lucida Sans Unicode"/>
              </a:rPr>
              <a:t> </a:t>
            </a:r>
            <a:r>
              <a:rPr sz="2050" i="1" spc="-165" dirty="0">
                <a:solidFill>
                  <a:srgbClr val="990099"/>
                </a:solidFill>
                <a:latin typeface="Georgia"/>
                <a:cs typeface="Georgia"/>
              </a:rPr>
              <a:t>y</a:t>
            </a:r>
            <a:r>
              <a:rPr sz="2050" i="1" spc="220" dirty="0">
                <a:solidFill>
                  <a:srgbClr val="990099"/>
                </a:solidFill>
                <a:latin typeface="Georgia"/>
                <a:cs typeface="Georgia"/>
              </a:rPr>
              <a:t> </a:t>
            </a:r>
            <a:r>
              <a:rPr sz="2050" spc="-35" dirty="0">
                <a:latin typeface="Calibri"/>
                <a:cs typeface="Calibri"/>
              </a:rPr>
              <a:t>i</a:t>
            </a:r>
            <a:r>
              <a:rPr sz="2050" spc="-45" dirty="0">
                <a:latin typeface="Calibri"/>
                <a:cs typeface="Calibri"/>
              </a:rPr>
              <a:t>s</a:t>
            </a:r>
            <a:r>
              <a:rPr sz="2050" spc="190" dirty="0">
                <a:latin typeface="Calibri"/>
                <a:cs typeface="Calibri"/>
              </a:rPr>
              <a:t> </a:t>
            </a:r>
            <a:r>
              <a:rPr sz="2050" spc="-75" dirty="0">
                <a:latin typeface="Calibri"/>
                <a:cs typeface="Calibri"/>
              </a:rPr>
              <a:t>tru</a:t>
            </a:r>
            <a:r>
              <a:rPr sz="2050" spc="-80" dirty="0">
                <a:latin typeface="Calibri"/>
                <a:cs typeface="Calibri"/>
              </a:rPr>
              <a:t>e</a:t>
            </a:r>
            <a:r>
              <a:rPr sz="2050" spc="175" dirty="0">
                <a:latin typeface="Calibri"/>
                <a:cs typeface="Calibri"/>
              </a:rPr>
              <a:t> </a:t>
            </a:r>
            <a:r>
              <a:rPr sz="2050" spc="-40" dirty="0">
                <a:latin typeface="Calibri"/>
                <a:cs typeface="Calibri"/>
              </a:rPr>
              <a:t>i</a:t>
            </a:r>
            <a:r>
              <a:rPr sz="2050" spc="-65" dirty="0">
                <a:latin typeface="Calibri"/>
                <a:cs typeface="Calibri"/>
              </a:rPr>
              <a:t>n</a:t>
            </a:r>
            <a:r>
              <a:rPr sz="2050" spc="190" dirty="0">
                <a:latin typeface="Calibri"/>
                <a:cs typeface="Calibri"/>
              </a:rPr>
              <a:t> </a:t>
            </a:r>
            <a:r>
              <a:rPr sz="2050" spc="-55" dirty="0">
                <a:latin typeface="Calibri"/>
                <a:cs typeface="Calibri"/>
              </a:rPr>
              <a:t>a</a:t>
            </a:r>
            <a:r>
              <a:rPr sz="2050" spc="185" dirty="0">
                <a:latin typeface="Calibri"/>
                <a:cs typeface="Calibri"/>
              </a:rPr>
              <a:t> </a:t>
            </a:r>
            <a:r>
              <a:rPr sz="2050" spc="-200" dirty="0">
                <a:latin typeface="Calibri"/>
                <a:cs typeface="Calibri"/>
              </a:rPr>
              <a:t>w</a:t>
            </a:r>
            <a:r>
              <a:rPr sz="2050" spc="-160" dirty="0">
                <a:latin typeface="Calibri"/>
                <a:cs typeface="Calibri"/>
              </a:rPr>
              <a:t>o</a:t>
            </a:r>
            <a:r>
              <a:rPr sz="2050" spc="-45" dirty="0">
                <a:latin typeface="Calibri"/>
                <a:cs typeface="Calibri"/>
              </a:rPr>
              <a:t>rl</a:t>
            </a:r>
            <a:r>
              <a:rPr sz="2050" spc="-70" dirty="0">
                <a:latin typeface="Calibri"/>
                <a:cs typeface="Calibri"/>
              </a:rPr>
              <a:t>d</a:t>
            </a:r>
            <a:r>
              <a:rPr sz="2050" spc="180" dirty="0">
                <a:latin typeface="Calibri"/>
                <a:cs typeface="Calibri"/>
              </a:rPr>
              <a:t> </a:t>
            </a:r>
            <a:r>
              <a:rPr sz="2050" spc="-130" dirty="0">
                <a:latin typeface="Calibri"/>
                <a:cs typeface="Calibri"/>
              </a:rPr>
              <a:t>wher</a:t>
            </a:r>
            <a:r>
              <a:rPr sz="2050" spc="-114" dirty="0">
                <a:latin typeface="Calibri"/>
                <a:cs typeface="Calibri"/>
              </a:rPr>
              <a:t>e</a:t>
            </a:r>
            <a:r>
              <a:rPr sz="2050" spc="215" dirty="0">
                <a:latin typeface="Calibri"/>
                <a:cs typeface="Calibri"/>
              </a:rPr>
              <a:t> </a:t>
            </a:r>
            <a:r>
              <a:rPr sz="2050" i="1" spc="120" dirty="0">
                <a:solidFill>
                  <a:srgbClr val="990099"/>
                </a:solidFill>
                <a:latin typeface="Georgia"/>
                <a:cs typeface="Georgia"/>
              </a:rPr>
              <a:t>x</a:t>
            </a:r>
            <a:r>
              <a:rPr sz="2050" i="1" spc="-150" dirty="0">
                <a:solidFill>
                  <a:srgbClr val="990099"/>
                </a:solidFill>
                <a:latin typeface="Georgia"/>
                <a:cs typeface="Georgia"/>
              </a:rPr>
              <a:t> </a:t>
            </a:r>
            <a:r>
              <a:rPr sz="2050" spc="-5" dirty="0">
                <a:solidFill>
                  <a:srgbClr val="990099"/>
                </a:solidFill>
                <a:latin typeface="Tahoma"/>
                <a:cs typeface="Tahoma"/>
              </a:rPr>
              <a:t>=</a:t>
            </a:r>
            <a:r>
              <a:rPr sz="2050" spc="-295" dirty="0">
                <a:solidFill>
                  <a:srgbClr val="990099"/>
                </a:solidFill>
                <a:latin typeface="Tahoma"/>
                <a:cs typeface="Tahoma"/>
              </a:rPr>
              <a:t> </a:t>
            </a:r>
            <a:r>
              <a:rPr sz="2050" spc="-180" dirty="0">
                <a:solidFill>
                  <a:srgbClr val="990099"/>
                </a:solidFill>
                <a:latin typeface="Tahoma"/>
                <a:cs typeface="Tahoma"/>
              </a:rPr>
              <a:t>7</a:t>
            </a:r>
            <a:r>
              <a:rPr sz="2050" i="1" spc="5" dirty="0">
                <a:solidFill>
                  <a:srgbClr val="990099"/>
                </a:solidFill>
                <a:latin typeface="Georgia"/>
                <a:cs typeface="Georgia"/>
              </a:rPr>
              <a:t>,</a:t>
            </a:r>
            <a:r>
              <a:rPr sz="2050" i="1" dirty="0">
                <a:solidFill>
                  <a:srgbClr val="990099"/>
                </a:solidFill>
                <a:latin typeface="Georgia"/>
                <a:cs typeface="Georgia"/>
              </a:rPr>
              <a:t> </a:t>
            </a:r>
            <a:r>
              <a:rPr sz="2050" i="1" spc="-5" dirty="0">
                <a:solidFill>
                  <a:srgbClr val="990099"/>
                </a:solidFill>
                <a:latin typeface="Georgia"/>
                <a:cs typeface="Georgia"/>
              </a:rPr>
              <a:t> </a:t>
            </a:r>
            <a:r>
              <a:rPr sz="2050" i="1" spc="-165" dirty="0">
                <a:solidFill>
                  <a:srgbClr val="990099"/>
                </a:solidFill>
                <a:latin typeface="Georgia"/>
                <a:cs typeface="Georgia"/>
              </a:rPr>
              <a:t>y</a:t>
            </a:r>
            <a:r>
              <a:rPr sz="2050" i="1" spc="-80" dirty="0">
                <a:solidFill>
                  <a:srgbClr val="990099"/>
                </a:solidFill>
                <a:latin typeface="Georgia"/>
                <a:cs typeface="Georgia"/>
              </a:rPr>
              <a:t> </a:t>
            </a:r>
            <a:r>
              <a:rPr sz="2050" spc="-5" dirty="0">
                <a:solidFill>
                  <a:srgbClr val="990099"/>
                </a:solidFill>
                <a:latin typeface="Tahoma"/>
                <a:cs typeface="Tahoma"/>
              </a:rPr>
              <a:t>=</a:t>
            </a:r>
            <a:r>
              <a:rPr sz="2050" spc="-295" dirty="0">
                <a:solidFill>
                  <a:srgbClr val="990099"/>
                </a:solidFill>
                <a:latin typeface="Tahoma"/>
                <a:cs typeface="Tahoma"/>
              </a:rPr>
              <a:t> </a:t>
            </a:r>
            <a:r>
              <a:rPr sz="2050" spc="-175" dirty="0">
                <a:solidFill>
                  <a:srgbClr val="990099"/>
                </a:solidFill>
                <a:latin typeface="Tahoma"/>
                <a:cs typeface="Tahoma"/>
              </a:rPr>
              <a:t>1</a:t>
            </a:r>
            <a:r>
              <a:rPr lang="en-GB" sz="2050" spc="-175" dirty="0">
                <a:solidFill>
                  <a:srgbClr val="990099"/>
                </a:solidFill>
                <a:latin typeface="Tahoma"/>
                <a:cs typeface="Tahoma"/>
              </a:rPr>
              <a:t> </a:t>
            </a:r>
            <a:r>
              <a:rPr lang="en-GB" spc="-175" dirty="0">
                <a:latin typeface="Tahoma"/>
                <a:cs typeface="Tahoma"/>
              </a:rPr>
              <a:t>and</a:t>
            </a:r>
            <a:r>
              <a:rPr lang="en-GB" sz="2050" spc="-175" dirty="0">
                <a:solidFill>
                  <a:srgbClr val="990099"/>
                </a:solidFill>
                <a:latin typeface="Tahoma"/>
                <a:cs typeface="Tahoma"/>
              </a:rPr>
              <a:t>  </a:t>
            </a:r>
            <a:r>
              <a:rPr sz="2050" spc="-70" dirty="0">
                <a:latin typeface="Calibri"/>
                <a:cs typeface="Calibri"/>
              </a:rPr>
              <a:t>fals</a:t>
            </a:r>
            <a:r>
              <a:rPr sz="2050" spc="-85" dirty="0">
                <a:latin typeface="Calibri"/>
                <a:cs typeface="Calibri"/>
              </a:rPr>
              <a:t>e</a:t>
            </a:r>
            <a:r>
              <a:rPr sz="2050" spc="175" dirty="0">
                <a:latin typeface="Calibri"/>
                <a:cs typeface="Calibri"/>
              </a:rPr>
              <a:t> </a:t>
            </a:r>
            <a:r>
              <a:rPr sz="2050" spc="-130" dirty="0">
                <a:latin typeface="Calibri"/>
                <a:cs typeface="Calibri"/>
              </a:rPr>
              <a:t>wher</a:t>
            </a:r>
            <a:r>
              <a:rPr sz="2050" spc="-114" dirty="0">
                <a:latin typeface="Calibri"/>
                <a:cs typeface="Calibri"/>
              </a:rPr>
              <a:t>e</a:t>
            </a:r>
            <a:r>
              <a:rPr sz="2050" dirty="0">
                <a:latin typeface="Calibri"/>
                <a:cs typeface="Calibri"/>
              </a:rPr>
              <a:t> </a:t>
            </a:r>
            <a:r>
              <a:rPr sz="2050" spc="-235" dirty="0">
                <a:latin typeface="Calibri"/>
                <a:cs typeface="Calibri"/>
              </a:rPr>
              <a:t> </a:t>
            </a:r>
            <a:r>
              <a:rPr sz="2050" i="1" spc="120" dirty="0">
                <a:solidFill>
                  <a:srgbClr val="990099"/>
                </a:solidFill>
                <a:latin typeface="Georgia"/>
                <a:cs typeface="Georgia"/>
              </a:rPr>
              <a:t>x</a:t>
            </a:r>
            <a:r>
              <a:rPr sz="2050" i="1" spc="-160" dirty="0">
                <a:solidFill>
                  <a:srgbClr val="990099"/>
                </a:solidFill>
                <a:latin typeface="Georgia"/>
                <a:cs typeface="Georgia"/>
              </a:rPr>
              <a:t> </a:t>
            </a:r>
            <a:r>
              <a:rPr sz="2050" spc="-5" dirty="0">
                <a:solidFill>
                  <a:srgbClr val="990099"/>
                </a:solidFill>
                <a:latin typeface="Tahoma"/>
                <a:cs typeface="Tahoma"/>
              </a:rPr>
              <a:t>=</a:t>
            </a:r>
            <a:r>
              <a:rPr sz="2050" spc="-295" dirty="0">
                <a:solidFill>
                  <a:srgbClr val="990099"/>
                </a:solidFill>
                <a:latin typeface="Tahoma"/>
                <a:cs typeface="Tahoma"/>
              </a:rPr>
              <a:t> </a:t>
            </a:r>
            <a:r>
              <a:rPr sz="2050" spc="-180" dirty="0">
                <a:solidFill>
                  <a:srgbClr val="990099"/>
                </a:solidFill>
                <a:latin typeface="Tahoma"/>
                <a:cs typeface="Tahoma"/>
              </a:rPr>
              <a:t>0</a:t>
            </a:r>
            <a:r>
              <a:rPr sz="2050" i="1" spc="5" dirty="0">
                <a:solidFill>
                  <a:srgbClr val="990099"/>
                </a:solidFill>
                <a:latin typeface="Georgia"/>
                <a:cs typeface="Georgia"/>
              </a:rPr>
              <a:t>,</a:t>
            </a:r>
            <a:r>
              <a:rPr sz="2050" i="1" dirty="0">
                <a:solidFill>
                  <a:srgbClr val="990099"/>
                </a:solidFill>
                <a:latin typeface="Georgia"/>
                <a:cs typeface="Georgia"/>
              </a:rPr>
              <a:t> </a:t>
            </a:r>
            <a:r>
              <a:rPr sz="2050" i="1" spc="5" dirty="0">
                <a:solidFill>
                  <a:srgbClr val="990099"/>
                </a:solidFill>
                <a:latin typeface="Georgia"/>
                <a:cs typeface="Georgia"/>
              </a:rPr>
              <a:t> </a:t>
            </a:r>
            <a:r>
              <a:rPr sz="2050" i="1" spc="-165" dirty="0">
                <a:solidFill>
                  <a:srgbClr val="990099"/>
                </a:solidFill>
                <a:latin typeface="Georgia"/>
                <a:cs typeface="Georgia"/>
              </a:rPr>
              <a:t>y</a:t>
            </a:r>
            <a:r>
              <a:rPr sz="2050" i="1" spc="-80" dirty="0">
                <a:solidFill>
                  <a:srgbClr val="990099"/>
                </a:solidFill>
                <a:latin typeface="Georgia"/>
                <a:cs typeface="Georgia"/>
              </a:rPr>
              <a:t> </a:t>
            </a:r>
            <a:r>
              <a:rPr sz="2050" spc="-5" dirty="0">
                <a:solidFill>
                  <a:srgbClr val="990099"/>
                </a:solidFill>
                <a:latin typeface="Tahoma"/>
                <a:cs typeface="Tahoma"/>
              </a:rPr>
              <a:t>=</a:t>
            </a:r>
            <a:r>
              <a:rPr sz="2050" spc="-305" dirty="0">
                <a:solidFill>
                  <a:srgbClr val="990099"/>
                </a:solidFill>
                <a:latin typeface="Tahoma"/>
                <a:cs typeface="Tahoma"/>
              </a:rPr>
              <a:t> </a:t>
            </a:r>
            <a:r>
              <a:rPr sz="2050" spc="-175" dirty="0">
                <a:solidFill>
                  <a:srgbClr val="990099"/>
                </a:solidFill>
                <a:latin typeface="Tahoma"/>
                <a:cs typeface="Tahoma"/>
              </a:rPr>
              <a:t>6</a:t>
            </a:r>
            <a:endParaRPr sz="2050" dirty="0">
              <a:latin typeface="Tahoma"/>
              <a:cs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23</a:t>
            </a:fld>
            <a:endParaRPr spc="45" dirty="0"/>
          </a:p>
        </p:txBody>
      </p:sp>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195" dirty="0"/>
              <a:t>Entailment</a:t>
            </a:r>
          </a:p>
        </p:txBody>
      </p:sp>
      <p:sp>
        <p:nvSpPr>
          <p:cNvPr id="3" name="object 3"/>
          <p:cNvSpPr txBox="1"/>
          <p:nvPr/>
        </p:nvSpPr>
        <p:spPr>
          <a:xfrm>
            <a:off x="1130300" y="1379943"/>
            <a:ext cx="8928100" cy="4728601"/>
          </a:xfrm>
          <a:prstGeom prst="rect">
            <a:avLst/>
          </a:prstGeom>
        </p:spPr>
        <p:txBody>
          <a:bodyPr vert="horz" wrap="square" lIns="0" tIns="14604" rIns="0" bIns="0" rtlCol="0">
            <a:spAutoFit/>
          </a:bodyPr>
          <a:lstStyle/>
          <a:p>
            <a:pPr marL="355600" indent="-342900">
              <a:lnSpc>
                <a:spcPct val="100000"/>
              </a:lnSpc>
              <a:spcBef>
                <a:spcPts val="114"/>
              </a:spcBef>
              <a:buFont typeface="Wingdings" panose="05000000000000000000" pitchFamily="2" charset="2"/>
              <a:buChar char="q"/>
            </a:pPr>
            <a:r>
              <a:rPr sz="2050" spc="-30" dirty="0">
                <a:solidFill>
                  <a:srgbClr val="00007E"/>
                </a:solidFill>
                <a:latin typeface="Calibri"/>
                <a:cs typeface="Calibri"/>
              </a:rPr>
              <a:t>Entailment</a:t>
            </a:r>
            <a:r>
              <a:rPr sz="2050" spc="165" dirty="0">
                <a:solidFill>
                  <a:srgbClr val="00007E"/>
                </a:solidFill>
                <a:latin typeface="Calibri"/>
                <a:cs typeface="Calibri"/>
              </a:rPr>
              <a:t> </a:t>
            </a:r>
            <a:r>
              <a:rPr sz="2050" spc="-95" dirty="0">
                <a:latin typeface="Calibri"/>
                <a:cs typeface="Calibri"/>
              </a:rPr>
              <a:t>means</a:t>
            </a:r>
            <a:r>
              <a:rPr sz="2050" spc="200" dirty="0">
                <a:latin typeface="Calibri"/>
                <a:cs typeface="Calibri"/>
              </a:rPr>
              <a:t> </a:t>
            </a:r>
            <a:r>
              <a:rPr sz="2050" spc="-35" dirty="0">
                <a:latin typeface="Calibri"/>
                <a:cs typeface="Calibri"/>
              </a:rPr>
              <a:t>that</a:t>
            </a:r>
            <a:r>
              <a:rPr sz="2050" spc="215" dirty="0">
                <a:latin typeface="Calibri"/>
                <a:cs typeface="Calibri"/>
              </a:rPr>
              <a:t> </a:t>
            </a:r>
            <a:r>
              <a:rPr sz="2050" spc="-114" dirty="0">
                <a:latin typeface="Calibri"/>
                <a:cs typeface="Calibri"/>
              </a:rPr>
              <a:t>one</a:t>
            </a:r>
            <a:r>
              <a:rPr sz="2050" spc="180" dirty="0">
                <a:latin typeface="Calibri"/>
                <a:cs typeface="Calibri"/>
              </a:rPr>
              <a:t> </a:t>
            </a:r>
            <a:r>
              <a:rPr sz="2050" spc="-40" dirty="0">
                <a:latin typeface="Calibri"/>
                <a:cs typeface="Calibri"/>
              </a:rPr>
              <a:t>thing</a:t>
            </a:r>
            <a:r>
              <a:rPr sz="2050" spc="225" dirty="0">
                <a:latin typeface="Calibri"/>
                <a:cs typeface="Calibri"/>
              </a:rPr>
              <a:t> </a:t>
            </a:r>
            <a:r>
              <a:rPr sz="2050" b="1" dirty="0">
                <a:solidFill>
                  <a:srgbClr val="7E0000"/>
                </a:solidFill>
                <a:latin typeface="Palatino Linotype" panose="02040502050505030304" pitchFamily="18" charset="0"/>
                <a:cs typeface="PMingLiU"/>
              </a:rPr>
              <a:t>follows </a:t>
            </a:r>
            <a:r>
              <a:rPr lang="en-GB" sz="2050" b="1" dirty="0">
                <a:solidFill>
                  <a:srgbClr val="7E0000"/>
                </a:solidFill>
                <a:latin typeface="Palatino Linotype" panose="02040502050505030304" pitchFamily="18" charset="0"/>
                <a:cs typeface="PMingLiU"/>
              </a:rPr>
              <a:t>logically </a:t>
            </a:r>
            <a:r>
              <a:rPr sz="2050" b="1" dirty="0">
                <a:solidFill>
                  <a:srgbClr val="7E0000"/>
                </a:solidFill>
                <a:latin typeface="Palatino Linotype" panose="02040502050505030304" pitchFamily="18" charset="0"/>
                <a:cs typeface="PMingLiU"/>
              </a:rPr>
              <a:t>from </a:t>
            </a:r>
            <a:r>
              <a:rPr sz="2050" spc="-65" dirty="0">
                <a:latin typeface="Calibri"/>
                <a:cs typeface="Calibri"/>
              </a:rPr>
              <a:t>another</a:t>
            </a:r>
            <a:r>
              <a:rPr lang="en-GB" sz="2050" spc="-65" dirty="0">
                <a:latin typeface="Calibri"/>
                <a:cs typeface="Calibri"/>
              </a:rPr>
              <a:t> with respect to its truthfulness</a:t>
            </a:r>
            <a:r>
              <a:rPr sz="2050" spc="-65" dirty="0">
                <a:latin typeface="Calibri"/>
                <a:cs typeface="Calibri"/>
              </a:rPr>
              <a:t>:</a:t>
            </a:r>
            <a:endParaRPr sz="2050" dirty="0">
              <a:latin typeface="Calibri"/>
              <a:cs typeface="Calibri"/>
            </a:endParaRPr>
          </a:p>
          <a:p>
            <a:pPr marL="329565">
              <a:lnSpc>
                <a:spcPct val="100000"/>
              </a:lnSpc>
              <a:spcBef>
                <a:spcPts val="1560"/>
              </a:spcBef>
            </a:pPr>
            <a:r>
              <a:rPr sz="2050" i="1" spc="430" dirty="0">
                <a:solidFill>
                  <a:srgbClr val="990099"/>
                </a:solidFill>
                <a:latin typeface="Georgia"/>
                <a:cs typeface="Georgia"/>
              </a:rPr>
              <a:t>K</a:t>
            </a:r>
            <a:r>
              <a:rPr sz="2050" i="1" spc="195" dirty="0">
                <a:solidFill>
                  <a:srgbClr val="990099"/>
                </a:solidFill>
                <a:latin typeface="Georgia"/>
                <a:cs typeface="Georgia"/>
              </a:rPr>
              <a:t>B</a:t>
            </a:r>
            <a:r>
              <a:rPr sz="2050" i="1" spc="185" dirty="0">
                <a:solidFill>
                  <a:srgbClr val="990099"/>
                </a:solidFill>
                <a:latin typeface="Georgia"/>
                <a:cs typeface="Georgia"/>
              </a:rPr>
              <a:t> </a:t>
            </a:r>
            <a:r>
              <a:rPr sz="2050" spc="-545" dirty="0">
                <a:solidFill>
                  <a:srgbClr val="990099"/>
                </a:solidFill>
                <a:latin typeface="Lucida Sans Unicode"/>
                <a:cs typeface="Lucida Sans Unicode"/>
              </a:rPr>
              <a:t>|</a:t>
            </a:r>
            <a:r>
              <a:rPr sz="2050" spc="-5" dirty="0">
                <a:solidFill>
                  <a:srgbClr val="990099"/>
                </a:solidFill>
                <a:latin typeface="Tahoma"/>
                <a:cs typeface="Tahoma"/>
              </a:rPr>
              <a:t>=</a:t>
            </a:r>
            <a:r>
              <a:rPr sz="2050" spc="-70" dirty="0">
                <a:solidFill>
                  <a:srgbClr val="990099"/>
                </a:solidFill>
                <a:latin typeface="Tahoma"/>
                <a:cs typeface="Tahoma"/>
              </a:rPr>
              <a:t> </a:t>
            </a:r>
            <a:r>
              <a:rPr sz="2050" i="1" spc="60" dirty="0">
                <a:solidFill>
                  <a:srgbClr val="990099"/>
                </a:solidFill>
                <a:latin typeface="Georgia"/>
                <a:cs typeface="Georgia"/>
              </a:rPr>
              <a:t>α</a:t>
            </a:r>
            <a:endParaRPr lang="en-GB" sz="2050" i="1" dirty="0">
              <a:solidFill>
                <a:srgbClr val="990099"/>
              </a:solidFill>
              <a:latin typeface="Georgia"/>
              <a:cs typeface="Georgia"/>
            </a:endParaRPr>
          </a:p>
          <a:p>
            <a:pPr marL="684000" lvl="1" indent="-342900">
              <a:spcBef>
                <a:spcPts val="1560"/>
              </a:spcBef>
              <a:buFont typeface="Wingdings" panose="05000000000000000000" pitchFamily="2" charset="2"/>
              <a:buChar char="Ø"/>
            </a:pPr>
            <a:r>
              <a:rPr sz="2050" spc="-65" dirty="0">
                <a:latin typeface="Calibri"/>
                <a:cs typeface="Calibri"/>
              </a:rPr>
              <a:t>Knowledge</a:t>
            </a:r>
            <a:r>
              <a:rPr sz="2050" spc="220" dirty="0">
                <a:latin typeface="Calibri"/>
                <a:cs typeface="Calibri"/>
              </a:rPr>
              <a:t> </a:t>
            </a:r>
            <a:r>
              <a:rPr sz="2050" spc="-90" dirty="0">
                <a:latin typeface="Calibri"/>
                <a:cs typeface="Calibri"/>
              </a:rPr>
              <a:t>base</a:t>
            </a:r>
            <a:r>
              <a:rPr sz="2050" spc="190" dirty="0">
                <a:latin typeface="Calibri"/>
                <a:cs typeface="Calibri"/>
              </a:rPr>
              <a:t> </a:t>
            </a:r>
            <a:r>
              <a:rPr sz="2050" i="1" spc="310" dirty="0">
                <a:solidFill>
                  <a:srgbClr val="990099"/>
                </a:solidFill>
                <a:latin typeface="Georgia"/>
                <a:cs typeface="Georgia"/>
              </a:rPr>
              <a:t>KB</a:t>
            </a:r>
            <a:r>
              <a:rPr sz="2050" i="1" spc="250" dirty="0">
                <a:solidFill>
                  <a:srgbClr val="990099"/>
                </a:solidFill>
                <a:latin typeface="Georgia"/>
                <a:cs typeface="Georgia"/>
              </a:rPr>
              <a:t> </a:t>
            </a:r>
            <a:r>
              <a:rPr sz="2050" spc="-50" dirty="0">
                <a:latin typeface="Calibri"/>
                <a:cs typeface="Calibri"/>
              </a:rPr>
              <a:t>entails</a:t>
            </a:r>
            <a:r>
              <a:rPr sz="2050" spc="190" dirty="0">
                <a:latin typeface="Calibri"/>
                <a:cs typeface="Calibri"/>
              </a:rPr>
              <a:t> </a:t>
            </a:r>
            <a:r>
              <a:rPr sz="2050" spc="-85" dirty="0">
                <a:latin typeface="Calibri"/>
                <a:cs typeface="Calibri"/>
              </a:rPr>
              <a:t>sentence</a:t>
            </a:r>
            <a:r>
              <a:rPr sz="2050" spc="190" dirty="0">
                <a:latin typeface="Calibri"/>
                <a:cs typeface="Calibri"/>
              </a:rPr>
              <a:t> </a:t>
            </a:r>
            <a:r>
              <a:rPr sz="2050" i="1" spc="60" dirty="0">
                <a:solidFill>
                  <a:srgbClr val="990099"/>
                </a:solidFill>
                <a:latin typeface="Georgia"/>
                <a:cs typeface="Georgia"/>
              </a:rPr>
              <a:t>α</a:t>
            </a:r>
            <a:r>
              <a:rPr lang="en-GB" sz="2050" i="1" dirty="0">
                <a:solidFill>
                  <a:srgbClr val="990099"/>
                </a:solidFill>
                <a:latin typeface="Georgia"/>
                <a:cs typeface="Georgia"/>
              </a:rPr>
              <a:t> </a:t>
            </a:r>
            <a:r>
              <a:rPr sz="2050" spc="-30" dirty="0">
                <a:latin typeface="Calibri"/>
                <a:cs typeface="Calibri"/>
              </a:rPr>
              <a:t>if</a:t>
            </a:r>
            <a:r>
              <a:rPr sz="2050" spc="180" dirty="0">
                <a:latin typeface="Calibri"/>
                <a:cs typeface="Calibri"/>
              </a:rPr>
              <a:t> </a:t>
            </a:r>
            <a:r>
              <a:rPr sz="2050" spc="-70" dirty="0">
                <a:latin typeface="Calibri"/>
                <a:cs typeface="Calibri"/>
              </a:rPr>
              <a:t>and</a:t>
            </a:r>
            <a:r>
              <a:rPr sz="2050" spc="160" dirty="0">
                <a:latin typeface="Calibri"/>
                <a:cs typeface="Calibri"/>
              </a:rPr>
              <a:t> </a:t>
            </a:r>
            <a:r>
              <a:rPr sz="2050" spc="-60" dirty="0">
                <a:latin typeface="Calibri"/>
                <a:cs typeface="Calibri"/>
              </a:rPr>
              <a:t>only</a:t>
            </a:r>
            <a:r>
              <a:rPr sz="2050" spc="175" dirty="0">
                <a:latin typeface="Calibri"/>
                <a:cs typeface="Calibri"/>
              </a:rPr>
              <a:t> </a:t>
            </a:r>
            <a:r>
              <a:rPr sz="2050" spc="-35" dirty="0">
                <a:latin typeface="Calibri"/>
                <a:cs typeface="Calibri"/>
              </a:rPr>
              <a:t>if</a:t>
            </a:r>
            <a:r>
              <a:rPr sz="2050" i="1" spc="60" dirty="0">
                <a:solidFill>
                  <a:srgbClr val="990099"/>
                </a:solidFill>
                <a:latin typeface="Georgia"/>
                <a:cs typeface="Georgia"/>
              </a:rPr>
              <a:t>α</a:t>
            </a:r>
            <a:r>
              <a:rPr sz="2050" i="1" spc="160" dirty="0">
                <a:solidFill>
                  <a:srgbClr val="990099"/>
                </a:solidFill>
                <a:latin typeface="Georgia"/>
                <a:cs typeface="Georgia"/>
              </a:rPr>
              <a:t> </a:t>
            </a:r>
            <a:r>
              <a:rPr sz="2050" spc="-40" dirty="0">
                <a:latin typeface="Calibri"/>
                <a:cs typeface="Calibri"/>
              </a:rPr>
              <a:t>is</a:t>
            </a:r>
            <a:r>
              <a:rPr sz="2050" spc="195" dirty="0">
                <a:latin typeface="Calibri"/>
                <a:cs typeface="Calibri"/>
              </a:rPr>
              <a:t> </a:t>
            </a:r>
            <a:r>
              <a:rPr sz="2050" spc="-80" dirty="0">
                <a:latin typeface="Calibri"/>
                <a:cs typeface="Calibri"/>
              </a:rPr>
              <a:t>true</a:t>
            </a:r>
            <a:r>
              <a:rPr sz="2050" spc="215" dirty="0">
                <a:latin typeface="Calibri"/>
                <a:cs typeface="Calibri"/>
              </a:rPr>
              <a:t> </a:t>
            </a:r>
            <a:r>
              <a:rPr sz="2050" spc="-50" dirty="0">
                <a:latin typeface="Calibri"/>
                <a:cs typeface="Calibri"/>
              </a:rPr>
              <a:t>in</a:t>
            </a:r>
            <a:r>
              <a:rPr sz="2050" spc="180" dirty="0">
                <a:latin typeface="Calibri"/>
                <a:cs typeface="Calibri"/>
              </a:rPr>
              <a:t> </a:t>
            </a:r>
            <a:r>
              <a:rPr sz="2050" spc="-25" dirty="0">
                <a:latin typeface="Calibri"/>
                <a:cs typeface="Calibri"/>
              </a:rPr>
              <a:t>all</a:t>
            </a:r>
            <a:r>
              <a:rPr sz="2050" spc="175" dirty="0">
                <a:latin typeface="Calibri"/>
                <a:cs typeface="Calibri"/>
              </a:rPr>
              <a:t> </a:t>
            </a:r>
            <a:r>
              <a:rPr sz="2050" spc="-95" dirty="0">
                <a:latin typeface="Calibri"/>
                <a:cs typeface="Calibri"/>
              </a:rPr>
              <a:t>worlds</a:t>
            </a:r>
            <a:r>
              <a:rPr sz="2050" spc="195" dirty="0">
                <a:latin typeface="Calibri"/>
                <a:cs typeface="Calibri"/>
              </a:rPr>
              <a:t> </a:t>
            </a:r>
            <a:r>
              <a:rPr sz="2050" spc="-125" dirty="0">
                <a:latin typeface="Calibri"/>
                <a:cs typeface="Calibri"/>
              </a:rPr>
              <a:t>where</a:t>
            </a:r>
            <a:r>
              <a:rPr sz="2050" spc="200" dirty="0">
                <a:latin typeface="Calibri"/>
                <a:cs typeface="Calibri"/>
              </a:rPr>
              <a:t> </a:t>
            </a:r>
            <a:r>
              <a:rPr sz="2050" i="1" spc="310" dirty="0">
                <a:solidFill>
                  <a:srgbClr val="990099"/>
                </a:solidFill>
                <a:latin typeface="Georgia"/>
                <a:cs typeface="Georgia"/>
              </a:rPr>
              <a:t>KB</a:t>
            </a:r>
            <a:r>
              <a:rPr sz="2050" i="1" spc="265" dirty="0">
                <a:solidFill>
                  <a:srgbClr val="990099"/>
                </a:solidFill>
                <a:latin typeface="Georgia"/>
                <a:cs typeface="Georgia"/>
              </a:rPr>
              <a:t> </a:t>
            </a:r>
            <a:r>
              <a:rPr sz="2050" spc="-40" dirty="0">
                <a:latin typeface="Calibri"/>
                <a:cs typeface="Calibri"/>
              </a:rPr>
              <a:t>is</a:t>
            </a:r>
            <a:r>
              <a:rPr sz="2050" spc="185" dirty="0">
                <a:latin typeface="Calibri"/>
                <a:cs typeface="Calibri"/>
              </a:rPr>
              <a:t> </a:t>
            </a:r>
            <a:r>
              <a:rPr sz="2050" spc="-80" dirty="0">
                <a:latin typeface="Calibri"/>
                <a:cs typeface="Calibri"/>
              </a:rPr>
              <a:t>true</a:t>
            </a:r>
            <a:endParaRPr sz="2050" dirty="0">
              <a:latin typeface="Calibri"/>
              <a:cs typeface="Calibri"/>
            </a:endParaRPr>
          </a:p>
          <a:p>
            <a:pPr marL="684000" marR="5080">
              <a:lnSpc>
                <a:spcPct val="101000"/>
              </a:lnSpc>
              <a:spcBef>
                <a:spcPts val="1550"/>
              </a:spcBef>
            </a:pPr>
            <a:r>
              <a:rPr lang="en-GB" sz="2050" i="1" spc="45" dirty="0">
                <a:latin typeface="Calibri"/>
                <a:cs typeface="Calibri"/>
              </a:rPr>
              <a:t>Example: </a:t>
            </a:r>
            <a:r>
              <a:rPr sz="2050" spc="-80" dirty="0">
                <a:latin typeface="Calibri"/>
                <a:cs typeface="Calibri"/>
              </a:rPr>
              <a:t>the</a:t>
            </a:r>
            <a:r>
              <a:rPr sz="2050" spc="210" dirty="0">
                <a:latin typeface="Calibri"/>
                <a:cs typeface="Calibri"/>
              </a:rPr>
              <a:t> </a:t>
            </a:r>
            <a:r>
              <a:rPr sz="2050" spc="225" dirty="0">
                <a:latin typeface="Calibri"/>
                <a:cs typeface="Calibri"/>
              </a:rPr>
              <a:t>KB</a:t>
            </a:r>
            <a:r>
              <a:rPr sz="2050" spc="185" dirty="0">
                <a:latin typeface="Calibri"/>
                <a:cs typeface="Calibri"/>
              </a:rPr>
              <a:t> </a:t>
            </a:r>
            <a:r>
              <a:rPr sz="2050" spc="-40" dirty="0">
                <a:latin typeface="Calibri"/>
                <a:cs typeface="Calibri"/>
              </a:rPr>
              <a:t>containing</a:t>
            </a:r>
            <a:r>
              <a:rPr sz="2050" spc="210" dirty="0">
                <a:latin typeface="Calibri"/>
                <a:cs typeface="Calibri"/>
              </a:rPr>
              <a:t> </a:t>
            </a:r>
            <a:r>
              <a:rPr sz="2050" spc="-30" dirty="0">
                <a:latin typeface="Calibri"/>
                <a:cs typeface="Calibri"/>
              </a:rPr>
              <a:t>“the</a:t>
            </a:r>
            <a:r>
              <a:rPr sz="2050" spc="180" dirty="0">
                <a:latin typeface="Calibri"/>
                <a:cs typeface="Calibri"/>
              </a:rPr>
              <a:t> </a:t>
            </a:r>
            <a:r>
              <a:rPr sz="2050" spc="-30" dirty="0">
                <a:latin typeface="Calibri"/>
                <a:cs typeface="Calibri"/>
              </a:rPr>
              <a:t>Giants</a:t>
            </a:r>
            <a:r>
              <a:rPr sz="2050" spc="195" dirty="0">
                <a:latin typeface="Calibri"/>
                <a:cs typeface="Calibri"/>
              </a:rPr>
              <a:t> </a:t>
            </a:r>
            <a:r>
              <a:rPr sz="2050" spc="-70" dirty="0">
                <a:latin typeface="Calibri"/>
                <a:cs typeface="Calibri"/>
              </a:rPr>
              <a:t>won”</a:t>
            </a:r>
            <a:r>
              <a:rPr sz="2050" spc="190" dirty="0">
                <a:latin typeface="Calibri"/>
                <a:cs typeface="Calibri"/>
              </a:rPr>
              <a:t> </a:t>
            </a:r>
            <a:r>
              <a:rPr sz="2050" spc="-70" dirty="0">
                <a:latin typeface="Calibri"/>
                <a:cs typeface="Calibri"/>
              </a:rPr>
              <a:t>and</a:t>
            </a:r>
            <a:r>
              <a:rPr sz="2050" spc="175" dirty="0">
                <a:latin typeface="Calibri"/>
                <a:cs typeface="Calibri"/>
              </a:rPr>
              <a:t> </a:t>
            </a:r>
            <a:r>
              <a:rPr sz="2050" spc="-30" dirty="0">
                <a:latin typeface="Calibri"/>
                <a:cs typeface="Calibri"/>
              </a:rPr>
              <a:t>“the</a:t>
            </a:r>
            <a:r>
              <a:rPr sz="2050" spc="195" dirty="0">
                <a:latin typeface="Calibri"/>
                <a:cs typeface="Calibri"/>
              </a:rPr>
              <a:t> </a:t>
            </a:r>
            <a:r>
              <a:rPr sz="2050" spc="-50" dirty="0">
                <a:latin typeface="Calibri"/>
                <a:cs typeface="Calibri"/>
              </a:rPr>
              <a:t>Reds</a:t>
            </a:r>
            <a:r>
              <a:rPr sz="2050" spc="220" dirty="0">
                <a:latin typeface="Calibri"/>
                <a:cs typeface="Calibri"/>
              </a:rPr>
              <a:t> </a:t>
            </a:r>
            <a:r>
              <a:rPr sz="2050" spc="-70" dirty="0">
                <a:latin typeface="Calibri"/>
                <a:cs typeface="Calibri"/>
              </a:rPr>
              <a:t>won” </a:t>
            </a:r>
            <a:r>
              <a:rPr sz="2050" spc="-450" dirty="0">
                <a:latin typeface="Calibri"/>
                <a:cs typeface="Calibri"/>
              </a:rPr>
              <a:t> </a:t>
            </a:r>
            <a:r>
              <a:rPr sz="2050" spc="-50" dirty="0">
                <a:latin typeface="Calibri"/>
                <a:cs typeface="Calibri"/>
              </a:rPr>
              <a:t>entails</a:t>
            </a:r>
            <a:r>
              <a:rPr sz="2050" spc="185" dirty="0">
                <a:latin typeface="Calibri"/>
                <a:cs typeface="Calibri"/>
              </a:rPr>
              <a:t> </a:t>
            </a:r>
            <a:r>
              <a:rPr sz="2050" spc="-5" dirty="0">
                <a:latin typeface="Calibri"/>
                <a:cs typeface="Calibri"/>
              </a:rPr>
              <a:t>“Either</a:t>
            </a:r>
            <a:r>
              <a:rPr sz="2050" spc="195" dirty="0">
                <a:latin typeface="Calibri"/>
                <a:cs typeface="Calibri"/>
              </a:rPr>
              <a:t> </a:t>
            </a:r>
            <a:r>
              <a:rPr sz="2050" spc="-80" dirty="0">
                <a:latin typeface="Calibri"/>
                <a:cs typeface="Calibri"/>
              </a:rPr>
              <a:t>the</a:t>
            </a:r>
            <a:r>
              <a:rPr sz="2050" spc="210" dirty="0">
                <a:latin typeface="Calibri"/>
                <a:cs typeface="Calibri"/>
              </a:rPr>
              <a:t> </a:t>
            </a:r>
            <a:r>
              <a:rPr sz="2050" spc="-30" dirty="0">
                <a:latin typeface="Calibri"/>
                <a:cs typeface="Calibri"/>
              </a:rPr>
              <a:t>Giants</a:t>
            </a:r>
            <a:r>
              <a:rPr sz="2050" spc="180" dirty="0">
                <a:latin typeface="Calibri"/>
                <a:cs typeface="Calibri"/>
              </a:rPr>
              <a:t> </a:t>
            </a:r>
            <a:r>
              <a:rPr sz="2050" spc="-130" dirty="0">
                <a:latin typeface="Calibri"/>
                <a:cs typeface="Calibri"/>
              </a:rPr>
              <a:t>won</a:t>
            </a:r>
            <a:r>
              <a:rPr sz="2050" spc="180" dirty="0">
                <a:latin typeface="Calibri"/>
                <a:cs typeface="Calibri"/>
              </a:rPr>
              <a:t> </a:t>
            </a:r>
            <a:r>
              <a:rPr sz="2050" spc="-110" dirty="0">
                <a:latin typeface="Calibri"/>
                <a:cs typeface="Calibri"/>
              </a:rPr>
              <a:t>or</a:t>
            </a:r>
            <a:r>
              <a:rPr sz="2050" spc="185" dirty="0">
                <a:latin typeface="Calibri"/>
                <a:cs typeface="Calibri"/>
              </a:rPr>
              <a:t> </a:t>
            </a:r>
            <a:r>
              <a:rPr sz="2050" spc="-80" dirty="0">
                <a:latin typeface="Calibri"/>
                <a:cs typeface="Calibri"/>
              </a:rPr>
              <a:t>the</a:t>
            </a:r>
            <a:r>
              <a:rPr sz="2050" spc="210" dirty="0">
                <a:latin typeface="Calibri"/>
                <a:cs typeface="Calibri"/>
              </a:rPr>
              <a:t> </a:t>
            </a:r>
            <a:r>
              <a:rPr sz="2050" spc="-50" dirty="0">
                <a:latin typeface="Calibri"/>
                <a:cs typeface="Calibri"/>
              </a:rPr>
              <a:t>Reds</a:t>
            </a:r>
            <a:r>
              <a:rPr sz="2050" spc="200" dirty="0">
                <a:latin typeface="Calibri"/>
                <a:cs typeface="Calibri"/>
              </a:rPr>
              <a:t> </a:t>
            </a:r>
            <a:r>
              <a:rPr sz="2050" spc="-70" dirty="0">
                <a:latin typeface="Calibri"/>
                <a:cs typeface="Calibri"/>
              </a:rPr>
              <a:t>won”</a:t>
            </a:r>
            <a:endParaRPr sz="2050" dirty="0">
              <a:latin typeface="Calibri"/>
              <a:cs typeface="Calibri"/>
            </a:endParaRPr>
          </a:p>
          <a:p>
            <a:pPr marL="684000">
              <a:lnSpc>
                <a:spcPct val="100000"/>
              </a:lnSpc>
              <a:spcBef>
                <a:spcPts val="1560"/>
              </a:spcBef>
            </a:pPr>
            <a:r>
              <a:rPr lang="en-GB" sz="2050" i="1" dirty="0">
                <a:latin typeface="Calibri" panose="020F0502020204030204" pitchFamily="34" charset="0"/>
                <a:cs typeface="Calibri" panose="020F0502020204030204" pitchFamily="34" charset="0"/>
              </a:rPr>
              <a:t>Example: </a:t>
            </a:r>
            <a:r>
              <a:rPr sz="2050" i="1" spc="120" dirty="0">
                <a:solidFill>
                  <a:srgbClr val="990099"/>
                </a:solidFill>
                <a:latin typeface="Georgia"/>
                <a:cs typeface="Georgia"/>
              </a:rPr>
              <a:t>x</a:t>
            </a:r>
            <a:r>
              <a:rPr sz="2050" i="1" spc="-25" dirty="0">
                <a:solidFill>
                  <a:srgbClr val="990099"/>
                </a:solidFill>
                <a:latin typeface="Georgia"/>
                <a:cs typeface="Georgia"/>
              </a:rPr>
              <a:t> </a:t>
            </a:r>
            <a:r>
              <a:rPr sz="2050" spc="-5" dirty="0">
                <a:solidFill>
                  <a:srgbClr val="990099"/>
                </a:solidFill>
                <a:latin typeface="Tahoma"/>
                <a:cs typeface="Tahoma"/>
              </a:rPr>
              <a:t>+</a:t>
            </a:r>
            <a:r>
              <a:rPr sz="2050" spc="-190" dirty="0">
                <a:solidFill>
                  <a:srgbClr val="990099"/>
                </a:solidFill>
                <a:latin typeface="Tahoma"/>
                <a:cs typeface="Tahoma"/>
              </a:rPr>
              <a:t> </a:t>
            </a:r>
            <a:r>
              <a:rPr sz="2050" i="1" spc="-165" dirty="0">
                <a:solidFill>
                  <a:srgbClr val="990099"/>
                </a:solidFill>
                <a:latin typeface="Georgia"/>
                <a:cs typeface="Georgia"/>
              </a:rPr>
              <a:t>y</a:t>
            </a:r>
            <a:r>
              <a:rPr sz="2050" i="1" spc="-75" dirty="0">
                <a:solidFill>
                  <a:srgbClr val="990099"/>
                </a:solidFill>
                <a:latin typeface="Georgia"/>
                <a:cs typeface="Georgia"/>
              </a:rPr>
              <a:t> </a:t>
            </a:r>
            <a:r>
              <a:rPr sz="2050" spc="-5" dirty="0">
                <a:solidFill>
                  <a:srgbClr val="990099"/>
                </a:solidFill>
                <a:latin typeface="Tahoma"/>
                <a:cs typeface="Tahoma"/>
              </a:rPr>
              <a:t>=</a:t>
            </a:r>
            <a:r>
              <a:rPr sz="2050" spc="-305" dirty="0">
                <a:solidFill>
                  <a:srgbClr val="990099"/>
                </a:solidFill>
                <a:latin typeface="Tahoma"/>
                <a:cs typeface="Tahoma"/>
              </a:rPr>
              <a:t> </a:t>
            </a:r>
            <a:r>
              <a:rPr sz="2050" spc="-175" dirty="0">
                <a:solidFill>
                  <a:srgbClr val="990099"/>
                </a:solidFill>
                <a:latin typeface="Tahoma"/>
                <a:cs typeface="Tahoma"/>
              </a:rPr>
              <a:t>4</a:t>
            </a:r>
            <a:r>
              <a:rPr sz="2050" spc="5" dirty="0">
                <a:solidFill>
                  <a:srgbClr val="990099"/>
                </a:solidFill>
                <a:latin typeface="Tahoma"/>
                <a:cs typeface="Tahoma"/>
              </a:rPr>
              <a:t> </a:t>
            </a:r>
            <a:r>
              <a:rPr sz="2050" spc="-50" dirty="0">
                <a:latin typeface="Calibri"/>
                <a:cs typeface="Calibri"/>
              </a:rPr>
              <a:t>entails</a:t>
            </a:r>
            <a:r>
              <a:rPr sz="2050" spc="204" dirty="0">
                <a:latin typeface="Calibri"/>
                <a:cs typeface="Calibri"/>
              </a:rPr>
              <a:t> </a:t>
            </a:r>
            <a:r>
              <a:rPr sz="2050" spc="-175" dirty="0">
                <a:solidFill>
                  <a:srgbClr val="990099"/>
                </a:solidFill>
                <a:latin typeface="Tahoma"/>
                <a:cs typeface="Tahoma"/>
              </a:rPr>
              <a:t>4</a:t>
            </a:r>
            <a:r>
              <a:rPr sz="2050" spc="-310" dirty="0">
                <a:solidFill>
                  <a:srgbClr val="990099"/>
                </a:solidFill>
                <a:latin typeface="Tahoma"/>
                <a:cs typeface="Tahoma"/>
              </a:rPr>
              <a:t> </a:t>
            </a:r>
            <a:r>
              <a:rPr sz="2050" spc="-5" dirty="0">
                <a:solidFill>
                  <a:srgbClr val="990099"/>
                </a:solidFill>
                <a:latin typeface="Tahoma"/>
                <a:cs typeface="Tahoma"/>
              </a:rPr>
              <a:t>=</a:t>
            </a:r>
            <a:r>
              <a:rPr sz="2050" spc="-295" dirty="0">
                <a:solidFill>
                  <a:srgbClr val="990099"/>
                </a:solidFill>
                <a:latin typeface="Tahoma"/>
                <a:cs typeface="Tahoma"/>
              </a:rPr>
              <a:t> </a:t>
            </a:r>
            <a:r>
              <a:rPr sz="2050" i="1" spc="120" dirty="0">
                <a:solidFill>
                  <a:srgbClr val="990099"/>
                </a:solidFill>
                <a:latin typeface="Georgia"/>
                <a:cs typeface="Georgia"/>
              </a:rPr>
              <a:t>x</a:t>
            </a:r>
            <a:r>
              <a:rPr sz="2050" i="1" spc="-40" dirty="0">
                <a:solidFill>
                  <a:srgbClr val="990099"/>
                </a:solidFill>
                <a:latin typeface="Georgia"/>
                <a:cs typeface="Georgia"/>
              </a:rPr>
              <a:t> </a:t>
            </a:r>
            <a:r>
              <a:rPr sz="2050" spc="-5" dirty="0">
                <a:solidFill>
                  <a:srgbClr val="990099"/>
                </a:solidFill>
                <a:latin typeface="Tahoma"/>
                <a:cs typeface="Tahoma"/>
              </a:rPr>
              <a:t>+</a:t>
            </a:r>
            <a:r>
              <a:rPr sz="2050" spc="-185" dirty="0">
                <a:solidFill>
                  <a:srgbClr val="990099"/>
                </a:solidFill>
                <a:latin typeface="Tahoma"/>
                <a:cs typeface="Tahoma"/>
              </a:rPr>
              <a:t> </a:t>
            </a:r>
            <a:r>
              <a:rPr sz="2050" i="1" spc="-165" dirty="0">
                <a:solidFill>
                  <a:srgbClr val="990099"/>
                </a:solidFill>
                <a:latin typeface="Georgia"/>
                <a:cs typeface="Georgia"/>
              </a:rPr>
              <a:t>y</a:t>
            </a:r>
            <a:endParaRPr sz="2050" dirty="0">
              <a:latin typeface="Georgia"/>
              <a:cs typeface="Georgia"/>
            </a:endParaRPr>
          </a:p>
          <a:p>
            <a:pPr marL="684000" marR="153035" indent="-342900">
              <a:lnSpc>
                <a:spcPct val="101499"/>
              </a:lnSpc>
              <a:spcBef>
                <a:spcPts val="1510"/>
              </a:spcBef>
              <a:buFont typeface="Wingdings" panose="05000000000000000000" pitchFamily="2" charset="2"/>
              <a:buChar char="Ø"/>
            </a:pPr>
            <a:r>
              <a:rPr sz="2050" spc="-30" dirty="0">
                <a:latin typeface="Calibri"/>
                <a:cs typeface="Calibri"/>
              </a:rPr>
              <a:t>Entailment</a:t>
            </a:r>
            <a:r>
              <a:rPr sz="2050" spc="170" dirty="0">
                <a:latin typeface="Calibri"/>
                <a:cs typeface="Calibri"/>
              </a:rPr>
              <a:t> </a:t>
            </a:r>
            <a:r>
              <a:rPr sz="2050" spc="-40" dirty="0">
                <a:latin typeface="Calibri"/>
                <a:cs typeface="Calibri"/>
              </a:rPr>
              <a:t>is</a:t>
            </a:r>
            <a:r>
              <a:rPr sz="2050" spc="195" dirty="0">
                <a:latin typeface="Calibri"/>
                <a:cs typeface="Calibri"/>
              </a:rPr>
              <a:t> </a:t>
            </a:r>
            <a:r>
              <a:rPr sz="2050" spc="-55" dirty="0">
                <a:latin typeface="Calibri"/>
                <a:cs typeface="Calibri"/>
              </a:rPr>
              <a:t>a</a:t>
            </a:r>
            <a:r>
              <a:rPr sz="2050" spc="185" dirty="0">
                <a:latin typeface="Calibri"/>
                <a:cs typeface="Calibri"/>
              </a:rPr>
              <a:t> </a:t>
            </a:r>
            <a:r>
              <a:rPr sz="2050" spc="-65" dirty="0">
                <a:latin typeface="Calibri"/>
                <a:cs typeface="Calibri"/>
              </a:rPr>
              <a:t>relationship</a:t>
            </a:r>
            <a:r>
              <a:rPr sz="2050" spc="229" dirty="0">
                <a:latin typeface="Calibri"/>
                <a:cs typeface="Calibri"/>
              </a:rPr>
              <a:t> </a:t>
            </a:r>
            <a:r>
              <a:rPr sz="2050" spc="-114" dirty="0">
                <a:latin typeface="Calibri"/>
                <a:cs typeface="Calibri"/>
              </a:rPr>
              <a:t>between</a:t>
            </a:r>
            <a:r>
              <a:rPr sz="2050" spc="190" dirty="0">
                <a:latin typeface="Calibri"/>
                <a:cs typeface="Calibri"/>
              </a:rPr>
              <a:t> </a:t>
            </a:r>
            <a:r>
              <a:rPr sz="2050" spc="-85" dirty="0">
                <a:latin typeface="Calibri"/>
                <a:cs typeface="Calibri"/>
              </a:rPr>
              <a:t>sentences</a:t>
            </a:r>
            <a:r>
              <a:rPr sz="2050" spc="200" dirty="0">
                <a:latin typeface="Calibri"/>
                <a:cs typeface="Calibri"/>
              </a:rPr>
              <a:t> </a:t>
            </a:r>
            <a:r>
              <a:rPr sz="2050" dirty="0">
                <a:latin typeface="Calibri"/>
                <a:cs typeface="Calibri"/>
              </a:rPr>
              <a:t>(i.e.,</a:t>
            </a:r>
            <a:r>
              <a:rPr sz="2050" spc="195" dirty="0">
                <a:latin typeface="Calibri"/>
                <a:cs typeface="Calibri"/>
              </a:rPr>
              <a:t> </a:t>
            </a:r>
            <a:r>
              <a:rPr sz="2050" b="1" dirty="0">
                <a:solidFill>
                  <a:srgbClr val="7E0000"/>
                </a:solidFill>
                <a:latin typeface="Palatino Linotype" panose="02040502050505030304" pitchFamily="18" charset="0"/>
                <a:cs typeface="PMingLiU"/>
              </a:rPr>
              <a:t>syntax</a:t>
            </a:r>
            <a:r>
              <a:rPr sz="2050" spc="245" dirty="0">
                <a:latin typeface="Calibri"/>
                <a:cs typeface="Calibri"/>
              </a:rPr>
              <a:t>) </a:t>
            </a:r>
            <a:r>
              <a:rPr sz="2050" spc="-445" dirty="0">
                <a:latin typeface="Calibri"/>
                <a:cs typeface="Calibri"/>
              </a:rPr>
              <a:t> </a:t>
            </a:r>
            <a:r>
              <a:rPr sz="2050" spc="-35" dirty="0">
                <a:latin typeface="Calibri"/>
                <a:cs typeface="Calibri"/>
              </a:rPr>
              <a:t>that</a:t>
            </a:r>
            <a:r>
              <a:rPr sz="2050" spc="210" dirty="0">
                <a:latin typeface="Calibri"/>
                <a:cs typeface="Calibri"/>
              </a:rPr>
              <a:t> </a:t>
            </a:r>
            <a:r>
              <a:rPr sz="2050" spc="-40" dirty="0">
                <a:latin typeface="Calibri"/>
                <a:cs typeface="Calibri"/>
              </a:rPr>
              <a:t>is</a:t>
            </a:r>
            <a:r>
              <a:rPr sz="2050" spc="190" dirty="0">
                <a:latin typeface="Calibri"/>
                <a:cs typeface="Calibri"/>
              </a:rPr>
              <a:t> </a:t>
            </a:r>
            <a:r>
              <a:rPr sz="2050" spc="-90" dirty="0">
                <a:latin typeface="Calibri"/>
                <a:cs typeface="Calibri"/>
              </a:rPr>
              <a:t>based</a:t>
            </a:r>
            <a:r>
              <a:rPr sz="2050" spc="210" dirty="0">
                <a:latin typeface="Calibri"/>
                <a:cs typeface="Calibri"/>
              </a:rPr>
              <a:t> </a:t>
            </a:r>
            <a:r>
              <a:rPr sz="2050" spc="-95" dirty="0">
                <a:latin typeface="Calibri"/>
                <a:cs typeface="Calibri"/>
              </a:rPr>
              <a:t>on</a:t>
            </a:r>
            <a:r>
              <a:rPr sz="2050" spc="180" dirty="0">
                <a:latin typeface="Calibri"/>
                <a:cs typeface="Calibri"/>
              </a:rPr>
              <a:t> </a:t>
            </a:r>
            <a:r>
              <a:rPr sz="2050" dirty="0">
                <a:solidFill>
                  <a:srgbClr val="7E0000"/>
                </a:solidFill>
                <a:latin typeface="Palatino Linotype" panose="02040502050505030304" pitchFamily="18" charset="0"/>
                <a:cs typeface="PMingLiU"/>
              </a:rPr>
              <a:t>semantics</a:t>
            </a:r>
            <a:endParaRPr sz="2050" dirty="0">
              <a:latin typeface="Palatino Linotype" panose="02040502050505030304" pitchFamily="18" charset="0"/>
              <a:cs typeface="PMingLiU"/>
            </a:endParaRPr>
          </a:p>
          <a:p>
            <a:pPr marL="12700">
              <a:lnSpc>
                <a:spcPct val="100000"/>
              </a:lnSpc>
              <a:spcBef>
                <a:spcPts val="1675"/>
              </a:spcBef>
              <a:tabLst>
                <a:tab pos="4871085" algn="l"/>
              </a:tabLst>
            </a:pPr>
            <a:r>
              <a:rPr sz="2050" spc="-50" dirty="0">
                <a:latin typeface="Calibri"/>
                <a:cs typeface="Calibri"/>
              </a:rPr>
              <a:t>Note:</a:t>
            </a:r>
            <a:r>
              <a:rPr sz="2050" spc="425" dirty="0">
                <a:latin typeface="Calibri"/>
                <a:cs typeface="Calibri"/>
              </a:rPr>
              <a:t> </a:t>
            </a:r>
            <a:r>
              <a:rPr sz="2050" spc="-60" dirty="0">
                <a:latin typeface="Calibri"/>
                <a:cs typeface="Calibri"/>
              </a:rPr>
              <a:t>brains</a:t>
            </a:r>
            <a:r>
              <a:rPr sz="2050" spc="215" dirty="0">
                <a:latin typeface="Calibri"/>
                <a:cs typeface="Calibri"/>
              </a:rPr>
              <a:t> </a:t>
            </a:r>
            <a:r>
              <a:rPr sz="2050" spc="-80" dirty="0">
                <a:latin typeface="Calibri"/>
                <a:cs typeface="Calibri"/>
              </a:rPr>
              <a:t>process</a:t>
            </a:r>
            <a:r>
              <a:rPr sz="2050" spc="320" dirty="0">
                <a:latin typeface="Calibri"/>
                <a:cs typeface="Calibri"/>
              </a:rPr>
              <a:t> </a:t>
            </a:r>
            <a:r>
              <a:rPr sz="1700" b="0" spc="-5" dirty="0">
                <a:latin typeface="Segoe UI Light"/>
                <a:cs typeface="Segoe UI Light"/>
              </a:rPr>
              <a:t>both</a:t>
            </a:r>
            <a:r>
              <a:rPr sz="1700" b="0" spc="180" dirty="0">
                <a:latin typeface="Segoe UI Light"/>
                <a:cs typeface="Segoe UI Light"/>
              </a:rPr>
              <a:t> </a:t>
            </a:r>
            <a:r>
              <a:rPr sz="1800" b="0" spc="-5" dirty="0">
                <a:latin typeface="Segoe UI Light"/>
                <a:cs typeface="Segoe UI Light"/>
              </a:rPr>
              <a:t>syntax</a:t>
            </a:r>
            <a:r>
              <a:rPr sz="1800" b="0" spc="175" dirty="0">
                <a:latin typeface="Segoe UI Light"/>
                <a:cs typeface="Segoe UI Light"/>
              </a:rPr>
              <a:t> </a:t>
            </a:r>
            <a:r>
              <a:rPr sz="1700" b="0" spc="-5" dirty="0">
                <a:latin typeface="Segoe UI Light"/>
                <a:cs typeface="Segoe UI Light"/>
              </a:rPr>
              <a:t>and</a:t>
            </a:r>
            <a:r>
              <a:rPr sz="1700" b="0" spc="195" dirty="0">
                <a:latin typeface="Segoe UI Light"/>
                <a:cs typeface="Segoe UI Light"/>
              </a:rPr>
              <a:t> </a:t>
            </a:r>
            <a:r>
              <a:rPr sz="1700" b="0" spc="-5" dirty="0">
                <a:latin typeface="Segoe UI Light"/>
                <a:cs typeface="Segoe UI Light"/>
              </a:rPr>
              <a:t>semantics	</a:t>
            </a:r>
            <a:r>
              <a:rPr sz="2050" spc="-10" dirty="0">
                <a:latin typeface="Calibri"/>
                <a:cs typeface="Calibri"/>
              </a:rPr>
              <a:t>(of</a:t>
            </a:r>
            <a:r>
              <a:rPr sz="2050" spc="165" dirty="0">
                <a:latin typeface="Calibri"/>
                <a:cs typeface="Calibri"/>
              </a:rPr>
              <a:t> </a:t>
            </a:r>
            <a:r>
              <a:rPr sz="2050" spc="-110" dirty="0">
                <a:latin typeface="Calibri"/>
                <a:cs typeface="Calibri"/>
              </a:rPr>
              <a:t>some</a:t>
            </a:r>
            <a:r>
              <a:rPr sz="2050" spc="175" dirty="0">
                <a:latin typeface="Calibri"/>
                <a:cs typeface="Calibri"/>
              </a:rPr>
              <a:t> </a:t>
            </a:r>
            <a:r>
              <a:rPr sz="2050" spc="-15" dirty="0">
                <a:latin typeface="Calibri"/>
                <a:cs typeface="Calibri"/>
              </a:rPr>
              <a:t>sort)</a:t>
            </a:r>
            <a:endParaRPr sz="2050" dirty="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220" dirty="0"/>
              <a:t>Models</a:t>
            </a:r>
          </a:p>
        </p:txBody>
      </p:sp>
      <p:sp>
        <p:nvSpPr>
          <p:cNvPr id="3" name="object 3"/>
          <p:cNvSpPr txBox="1"/>
          <p:nvPr/>
        </p:nvSpPr>
        <p:spPr>
          <a:xfrm>
            <a:off x="1130279" y="1379949"/>
            <a:ext cx="8470921" cy="1614994"/>
          </a:xfrm>
          <a:prstGeom prst="rect">
            <a:avLst/>
          </a:prstGeom>
        </p:spPr>
        <p:txBody>
          <a:bodyPr vert="horz" wrap="square" lIns="0" tIns="10160" rIns="0" bIns="0" rtlCol="0">
            <a:spAutoFit/>
          </a:bodyPr>
          <a:lstStyle/>
          <a:p>
            <a:pPr marL="355600" marR="5080" indent="-342900">
              <a:lnSpc>
                <a:spcPct val="101499"/>
              </a:lnSpc>
              <a:spcBef>
                <a:spcPts val="80"/>
              </a:spcBef>
              <a:buFont typeface="Wingdings" panose="05000000000000000000" pitchFamily="2" charset="2"/>
              <a:buChar char="q"/>
            </a:pPr>
            <a:r>
              <a:rPr sz="2050" spc="-15" dirty="0">
                <a:latin typeface="Calibri"/>
                <a:cs typeface="Calibri"/>
              </a:rPr>
              <a:t>Logicians</a:t>
            </a:r>
            <a:r>
              <a:rPr sz="2050" spc="140" dirty="0">
                <a:latin typeface="Calibri"/>
                <a:cs typeface="Calibri"/>
              </a:rPr>
              <a:t> </a:t>
            </a:r>
            <a:r>
              <a:rPr sz="2050" spc="-40" dirty="0">
                <a:latin typeface="Calibri"/>
                <a:cs typeface="Calibri"/>
              </a:rPr>
              <a:t>typically</a:t>
            </a:r>
            <a:r>
              <a:rPr sz="2050" spc="215" dirty="0">
                <a:latin typeface="Calibri"/>
                <a:cs typeface="Calibri"/>
              </a:rPr>
              <a:t> </a:t>
            </a:r>
            <a:r>
              <a:rPr sz="2050" spc="-35" dirty="0">
                <a:latin typeface="Calibri"/>
                <a:cs typeface="Calibri"/>
              </a:rPr>
              <a:t>think</a:t>
            </a:r>
            <a:r>
              <a:rPr sz="2050" spc="210" dirty="0">
                <a:latin typeface="Calibri"/>
                <a:cs typeface="Calibri"/>
              </a:rPr>
              <a:t> </a:t>
            </a:r>
            <a:r>
              <a:rPr sz="2050" spc="-50" dirty="0">
                <a:latin typeface="Calibri"/>
                <a:cs typeface="Calibri"/>
              </a:rPr>
              <a:t>in</a:t>
            </a:r>
            <a:r>
              <a:rPr sz="2050" spc="190" dirty="0">
                <a:latin typeface="Calibri"/>
                <a:cs typeface="Calibri"/>
              </a:rPr>
              <a:t> </a:t>
            </a:r>
            <a:r>
              <a:rPr sz="2050" spc="-80" dirty="0">
                <a:latin typeface="Calibri"/>
                <a:cs typeface="Calibri"/>
              </a:rPr>
              <a:t>terms</a:t>
            </a:r>
            <a:r>
              <a:rPr sz="2050" spc="204" dirty="0">
                <a:latin typeface="Calibri"/>
                <a:cs typeface="Calibri"/>
              </a:rPr>
              <a:t> </a:t>
            </a:r>
            <a:r>
              <a:rPr sz="2050" spc="-75" dirty="0">
                <a:latin typeface="Calibri"/>
                <a:cs typeface="Calibri"/>
              </a:rPr>
              <a:t>of</a:t>
            </a:r>
            <a:r>
              <a:rPr sz="2050" spc="190" dirty="0">
                <a:latin typeface="Calibri"/>
                <a:cs typeface="Calibri"/>
              </a:rPr>
              <a:t> </a:t>
            </a:r>
            <a:r>
              <a:rPr sz="2050" spc="-70" dirty="0">
                <a:solidFill>
                  <a:srgbClr val="00007E"/>
                </a:solidFill>
                <a:latin typeface="Calibri"/>
                <a:cs typeface="Calibri"/>
              </a:rPr>
              <a:t>models</a:t>
            </a:r>
            <a:r>
              <a:rPr sz="2050" spc="-70" dirty="0">
                <a:latin typeface="Calibri"/>
                <a:cs typeface="Calibri"/>
              </a:rPr>
              <a:t>,</a:t>
            </a:r>
            <a:r>
              <a:rPr sz="2050" spc="195" dirty="0">
                <a:latin typeface="Calibri"/>
                <a:cs typeface="Calibri"/>
              </a:rPr>
              <a:t> </a:t>
            </a:r>
            <a:r>
              <a:rPr sz="2050" spc="-70" dirty="0">
                <a:latin typeface="Calibri"/>
                <a:cs typeface="Calibri"/>
              </a:rPr>
              <a:t>which</a:t>
            </a:r>
            <a:r>
              <a:rPr sz="2050" spc="204" dirty="0">
                <a:latin typeface="Calibri"/>
                <a:cs typeface="Calibri"/>
              </a:rPr>
              <a:t> </a:t>
            </a:r>
            <a:r>
              <a:rPr sz="2050" spc="-105" dirty="0">
                <a:latin typeface="Calibri"/>
                <a:cs typeface="Calibri"/>
              </a:rPr>
              <a:t>are</a:t>
            </a:r>
            <a:r>
              <a:rPr sz="2050" spc="180" dirty="0">
                <a:latin typeface="Calibri"/>
                <a:cs typeface="Calibri"/>
              </a:rPr>
              <a:t> </a:t>
            </a:r>
            <a:r>
              <a:rPr sz="2050" spc="-65" dirty="0">
                <a:latin typeface="Calibri"/>
                <a:cs typeface="Calibri"/>
              </a:rPr>
              <a:t>formally </a:t>
            </a:r>
            <a:r>
              <a:rPr sz="2050" spc="-445" dirty="0">
                <a:latin typeface="Calibri"/>
                <a:cs typeface="Calibri"/>
              </a:rPr>
              <a:t> </a:t>
            </a:r>
            <a:r>
              <a:rPr sz="2050" spc="-55" dirty="0">
                <a:latin typeface="Calibri"/>
                <a:cs typeface="Calibri"/>
              </a:rPr>
              <a:t>structured</a:t>
            </a:r>
            <a:r>
              <a:rPr sz="2050" spc="175" dirty="0">
                <a:latin typeface="Calibri"/>
                <a:cs typeface="Calibri"/>
              </a:rPr>
              <a:t> </a:t>
            </a:r>
            <a:r>
              <a:rPr sz="2050" spc="-95" dirty="0">
                <a:latin typeface="Calibri"/>
                <a:cs typeface="Calibri"/>
              </a:rPr>
              <a:t>worlds</a:t>
            </a:r>
            <a:r>
              <a:rPr sz="2050" spc="180" dirty="0">
                <a:latin typeface="Calibri"/>
                <a:cs typeface="Calibri"/>
              </a:rPr>
              <a:t> </a:t>
            </a:r>
            <a:r>
              <a:rPr sz="2050" spc="-65" dirty="0">
                <a:latin typeface="Calibri"/>
                <a:cs typeface="Calibri"/>
              </a:rPr>
              <a:t>with</a:t>
            </a:r>
            <a:r>
              <a:rPr sz="2050" spc="204" dirty="0">
                <a:latin typeface="Calibri"/>
                <a:cs typeface="Calibri"/>
              </a:rPr>
              <a:t> </a:t>
            </a:r>
            <a:r>
              <a:rPr sz="2050" spc="-70" dirty="0">
                <a:latin typeface="Calibri"/>
                <a:cs typeface="Calibri"/>
              </a:rPr>
              <a:t>respect</a:t>
            </a:r>
            <a:r>
              <a:rPr sz="2050" spc="190" dirty="0">
                <a:latin typeface="Calibri"/>
                <a:cs typeface="Calibri"/>
              </a:rPr>
              <a:t> </a:t>
            </a:r>
            <a:r>
              <a:rPr sz="2050" spc="-55" dirty="0">
                <a:latin typeface="Calibri"/>
                <a:cs typeface="Calibri"/>
              </a:rPr>
              <a:t>to</a:t>
            </a:r>
            <a:r>
              <a:rPr sz="2050" spc="185" dirty="0">
                <a:latin typeface="Calibri"/>
                <a:cs typeface="Calibri"/>
              </a:rPr>
              <a:t> </a:t>
            </a:r>
            <a:r>
              <a:rPr sz="2050" spc="-70" dirty="0">
                <a:latin typeface="Calibri"/>
                <a:cs typeface="Calibri"/>
              </a:rPr>
              <a:t>which</a:t>
            </a:r>
            <a:r>
              <a:rPr sz="2050" spc="215" dirty="0">
                <a:latin typeface="Calibri"/>
                <a:cs typeface="Calibri"/>
              </a:rPr>
              <a:t> </a:t>
            </a:r>
            <a:r>
              <a:rPr sz="2050" spc="-45" dirty="0">
                <a:latin typeface="Calibri"/>
                <a:cs typeface="Calibri"/>
              </a:rPr>
              <a:t>truth</a:t>
            </a:r>
            <a:r>
              <a:rPr sz="2050" spc="204" dirty="0">
                <a:latin typeface="Calibri"/>
                <a:cs typeface="Calibri"/>
              </a:rPr>
              <a:t> </a:t>
            </a:r>
            <a:r>
              <a:rPr sz="2050" spc="-45" dirty="0">
                <a:latin typeface="Calibri"/>
                <a:cs typeface="Calibri"/>
              </a:rPr>
              <a:t>can</a:t>
            </a:r>
            <a:r>
              <a:rPr sz="2050" spc="185" dirty="0">
                <a:latin typeface="Calibri"/>
                <a:cs typeface="Calibri"/>
              </a:rPr>
              <a:t> </a:t>
            </a:r>
            <a:r>
              <a:rPr sz="2050" spc="-100" dirty="0">
                <a:latin typeface="Calibri"/>
                <a:cs typeface="Calibri"/>
              </a:rPr>
              <a:t>be</a:t>
            </a:r>
            <a:r>
              <a:rPr sz="2050" spc="200" dirty="0">
                <a:latin typeface="Calibri"/>
                <a:cs typeface="Calibri"/>
              </a:rPr>
              <a:t> </a:t>
            </a:r>
            <a:r>
              <a:rPr sz="2050" spc="-70" dirty="0">
                <a:latin typeface="Calibri"/>
                <a:cs typeface="Calibri"/>
              </a:rPr>
              <a:t>evaluated</a:t>
            </a:r>
            <a:endParaRPr sz="2050" dirty="0">
              <a:latin typeface="Calibri"/>
              <a:cs typeface="Calibri"/>
            </a:endParaRPr>
          </a:p>
          <a:p>
            <a:pPr marL="812800" marR="869950" lvl="1" indent="-342900">
              <a:lnSpc>
                <a:spcPct val="163400"/>
              </a:lnSpc>
              <a:buFont typeface="Wingdings" panose="05000000000000000000" pitchFamily="2" charset="2"/>
              <a:buChar char="Ø"/>
            </a:pPr>
            <a:r>
              <a:rPr sz="2050" spc="-100" dirty="0">
                <a:latin typeface="Calibri"/>
                <a:cs typeface="Calibri"/>
              </a:rPr>
              <a:t>We</a:t>
            </a:r>
            <a:r>
              <a:rPr sz="2050" spc="165" dirty="0">
                <a:latin typeface="Calibri"/>
                <a:cs typeface="Calibri"/>
              </a:rPr>
              <a:t> </a:t>
            </a:r>
            <a:r>
              <a:rPr sz="2050" spc="-65" dirty="0">
                <a:latin typeface="Calibri"/>
                <a:cs typeface="Calibri"/>
              </a:rPr>
              <a:t>say</a:t>
            </a:r>
            <a:r>
              <a:rPr sz="2050" spc="165" dirty="0">
                <a:latin typeface="Calibri"/>
                <a:cs typeface="Calibri"/>
              </a:rPr>
              <a:t> </a:t>
            </a:r>
            <a:r>
              <a:rPr sz="2050" i="1" spc="-35" dirty="0">
                <a:solidFill>
                  <a:srgbClr val="990099"/>
                </a:solidFill>
                <a:latin typeface="Georgia"/>
                <a:cs typeface="Georgia"/>
              </a:rPr>
              <a:t>m</a:t>
            </a:r>
            <a:r>
              <a:rPr sz="2050" i="1" spc="155" dirty="0">
                <a:solidFill>
                  <a:srgbClr val="990099"/>
                </a:solidFill>
                <a:latin typeface="Georgia"/>
                <a:cs typeface="Georgia"/>
              </a:rPr>
              <a:t> </a:t>
            </a:r>
            <a:r>
              <a:rPr sz="2050" spc="-40" dirty="0">
                <a:solidFill>
                  <a:srgbClr val="004B00"/>
                </a:solidFill>
                <a:latin typeface="Calibri"/>
                <a:cs typeface="Calibri"/>
              </a:rPr>
              <a:t>is</a:t>
            </a:r>
            <a:r>
              <a:rPr sz="2050" spc="175" dirty="0">
                <a:solidFill>
                  <a:srgbClr val="004B00"/>
                </a:solidFill>
                <a:latin typeface="Calibri"/>
                <a:cs typeface="Calibri"/>
              </a:rPr>
              <a:t> </a:t>
            </a:r>
            <a:r>
              <a:rPr sz="2050" spc="-55" dirty="0">
                <a:solidFill>
                  <a:srgbClr val="004B00"/>
                </a:solidFill>
                <a:latin typeface="Calibri"/>
                <a:cs typeface="Calibri"/>
              </a:rPr>
              <a:t>a</a:t>
            </a:r>
            <a:r>
              <a:rPr sz="2050" spc="185" dirty="0">
                <a:solidFill>
                  <a:srgbClr val="004B00"/>
                </a:solidFill>
                <a:latin typeface="Calibri"/>
                <a:cs typeface="Calibri"/>
              </a:rPr>
              <a:t> </a:t>
            </a:r>
            <a:r>
              <a:rPr sz="2050" spc="-85" dirty="0">
                <a:solidFill>
                  <a:srgbClr val="004B00"/>
                </a:solidFill>
                <a:latin typeface="Calibri"/>
                <a:cs typeface="Calibri"/>
              </a:rPr>
              <a:t>model</a:t>
            </a:r>
            <a:r>
              <a:rPr sz="2050" spc="190" dirty="0">
                <a:solidFill>
                  <a:srgbClr val="004B00"/>
                </a:solidFill>
                <a:latin typeface="Calibri"/>
                <a:cs typeface="Calibri"/>
              </a:rPr>
              <a:t> </a:t>
            </a:r>
            <a:r>
              <a:rPr sz="2050" spc="-75" dirty="0">
                <a:solidFill>
                  <a:srgbClr val="004B00"/>
                </a:solidFill>
                <a:latin typeface="Calibri"/>
                <a:cs typeface="Calibri"/>
              </a:rPr>
              <a:t>of</a:t>
            </a:r>
            <a:r>
              <a:rPr sz="2050" spc="190" dirty="0">
                <a:solidFill>
                  <a:srgbClr val="004B00"/>
                </a:solidFill>
                <a:latin typeface="Calibri"/>
                <a:cs typeface="Calibri"/>
              </a:rPr>
              <a:t> </a:t>
            </a:r>
            <a:r>
              <a:rPr sz="2050" spc="-55" dirty="0">
                <a:latin typeface="Calibri"/>
                <a:cs typeface="Calibri"/>
              </a:rPr>
              <a:t>a</a:t>
            </a:r>
            <a:r>
              <a:rPr sz="2050" spc="165" dirty="0">
                <a:latin typeface="Calibri"/>
                <a:cs typeface="Calibri"/>
              </a:rPr>
              <a:t> </a:t>
            </a:r>
            <a:r>
              <a:rPr sz="2050" spc="-85" dirty="0">
                <a:latin typeface="Calibri"/>
                <a:cs typeface="Calibri"/>
              </a:rPr>
              <a:t>sentence</a:t>
            </a:r>
            <a:r>
              <a:rPr sz="2050" spc="180" dirty="0">
                <a:latin typeface="Calibri"/>
                <a:cs typeface="Calibri"/>
              </a:rPr>
              <a:t> </a:t>
            </a:r>
            <a:r>
              <a:rPr sz="2050" i="1" spc="60" dirty="0">
                <a:solidFill>
                  <a:srgbClr val="990099"/>
                </a:solidFill>
                <a:latin typeface="Georgia"/>
                <a:cs typeface="Georgia"/>
              </a:rPr>
              <a:t>α</a:t>
            </a:r>
            <a:r>
              <a:rPr sz="2050" i="1" spc="170" dirty="0">
                <a:solidFill>
                  <a:srgbClr val="990099"/>
                </a:solidFill>
                <a:latin typeface="Georgia"/>
                <a:cs typeface="Georgia"/>
              </a:rPr>
              <a:t> </a:t>
            </a:r>
            <a:r>
              <a:rPr sz="2050" spc="-30" dirty="0">
                <a:latin typeface="Calibri"/>
                <a:cs typeface="Calibri"/>
              </a:rPr>
              <a:t>if</a:t>
            </a:r>
            <a:r>
              <a:rPr sz="2050" spc="175" dirty="0">
                <a:latin typeface="Calibri"/>
                <a:cs typeface="Calibri"/>
              </a:rPr>
              <a:t> </a:t>
            </a:r>
            <a:r>
              <a:rPr sz="2050" i="1" spc="60" dirty="0">
                <a:solidFill>
                  <a:srgbClr val="990099"/>
                </a:solidFill>
                <a:latin typeface="Georgia"/>
                <a:cs typeface="Georgia"/>
              </a:rPr>
              <a:t>α</a:t>
            </a:r>
            <a:r>
              <a:rPr sz="2050" i="1" spc="165" dirty="0">
                <a:solidFill>
                  <a:srgbClr val="990099"/>
                </a:solidFill>
                <a:latin typeface="Georgia"/>
                <a:cs typeface="Georgia"/>
              </a:rPr>
              <a:t> </a:t>
            </a:r>
            <a:r>
              <a:rPr sz="2050" spc="-40" dirty="0">
                <a:latin typeface="Calibri"/>
                <a:cs typeface="Calibri"/>
              </a:rPr>
              <a:t>is</a:t>
            </a:r>
            <a:r>
              <a:rPr sz="2050" spc="180" dirty="0">
                <a:latin typeface="Calibri"/>
                <a:cs typeface="Calibri"/>
              </a:rPr>
              <a:t> </a:t>
            </a:r>
            <a:r>
              <a:rPr sz="2050" spc="-80" dirty="0">
                <a:latin typeface="Calibri"/>
                <a:cs typeface="Calibri"/>
              </a:rPr>
              <a:t>true</a:t>
            </a:r>
            <a:r>
              <a:rPr sz="2050" spc="204" dirty="0">
                <a:latin typeface="Calibri"/>
                <a:cs typeface="Calibri"/>
              </a:rPr>
              <a:t> </a:t>
            </a:r>
            <a:r>
              <a:rPr sz="2050" spc="-50" dirty="0">
                <a:latin typeface="Calibri"/>
                <a:cs typeface="Calibri"/>
              </a:rPr>
              <a:t>in</a:t>
            </a:r>
            <a:r>
              <a:rPr sz="2050" spc="185" dirty="0">
                <a:latin typeface="Calibri"/>
                <a:cs typeface="Calibri"/>
              </a:rPr>
              <a:t> </a:t>
            </a:r>
            <a:r>
              <a:rPr sz="2050" i="1" spc="-35" dirty="0">
                <a:solidFill>
                  <a:srgbClr val="990099"/>
                </a:solidFill>
                <a:latin typeface="Georgia"/>
                <a:cs typeface="Georgia"/>
              </a:rPr>
              <a:t>m </a:t>
            </a:r>
            <a:endParaRPr lang="en-GB" sz="2050" i="1" spc="-35" dirty="0">
              <a:solidFill>
                <a:srgbClr val="990099"/>
              </a:solidFill>
              <a:latin typeface="Georgia"/>
              <a:cs typeface="Georgia"/>
            </a:endParaRPr>
          </a:p>
          <a:p>
            <a:pPr marL="812800" marR="869950" lvl="1" indent="-342900">
              <a:lnSpc>
                <a:spcPct val="163400"/>
              </a:lnSpc>
              <a:buFont typeface="Wingdings" panose="05000000000000000000" pitchFamily="2" charset="2"/>
              <a:buChar char="Ø"/>
            </a:pPr>
            <a:r>
              <a:rPr sz="2050" i="1" spc="-475" dirty="0">
                <a:solidFill>
                  <a:srgbClr val="990099"/>
                </a:solidFill>
                <a:latin typeface="Georgia"/>
                <a:cs typeface="Georgia"/>
              </a:rPr>
              <a:t> </a:t>
            </a:r>
            <a:r>
              <a:rPr sz="2050" i="1" spc="55" dirty="0">
                <a:solidFill>
                  <a:srgbClr val="990099"/>
                </a:solidFill>
                <a:latin typeface="Georgia"/>
                <a:cs typeface="Georgia"/>
              </a:rPr>
              <a:t>M</a:t>
            </a:r>
            <a:r>
              <a:rPr sz="2050" i="1" spc="-290" dirty="0">
                <a:solidFill>
                  <a:srgbClr val="990099"/>
                </a:solidFill>
                <a:latin typeface="Georgia"/>
                <a:cs typeface="Georgia"/>
              </a:rPr>
              <a:t> </a:t>
            </a:r>
            <a:r>
              <a:rPr sz="2050" spc="-15" dirty="0">
                <a:solidFill>
                  <a:srgbClr val="990099"/>
                </a:solidFill>
                <a:latin typeface="Tahoma"/>
                <a:cs typeface="Tahoma"/>
              </a:rPr>
              <a:t>(</a:t>
            </a:r>
            <a:r>
              <a:rPr sz="2050" i="1" spc="-15" dirty="0">
                <a:solidFill>
                  <a:srgbClr val="990099"/>
                </a:solidFill>
                <a:latin typeface="Georgia"/>
                <a:cs typeface="Georgia"/>
              </a:rPr>
              <a:t>α</a:t>
            </a:r>
            <a:r>
              <a:rPr sz="2050" spc="-15" dirty="0">
                <a:solidFill>
                  <a:srgbClr val="990099"/>
                </a:solidFill>
                <a:latin typeface="Tahoma"/>
                <a:cs typeface="Tahoma"/>
              </a:rPr>
              <a:t>)</a:t>
            </a:r>
            <a:r>
              <a:rPr sz="2050" spc="5" dirty="0">
                <a:solidFill>
                  <a:srgbClr val="990099"/>
                </a:solidFill>
                <a:latin typeface="Tahoma"/>
                <a:cs typeface="Tahoma"/>
              </a:rPr>
              <a:t> </a:t>
            </a:r>
            <a:r>
              <a:rPr sz="2050" spc="-40" dirty="0">
                <a:latin typeface="Calibri"/>
                <a:cs typeface="Calibri"/>
              </a:rPr>
              <a:t>is</a:t>
            </a:r>
            <a:r>
              <a:rPr sz="2050" spc="195" dirty="0">
                <a:latin typeface="Calibri"/>
                <a:cs typeface="Calibri"/>
              </a:rPr>
              <a:t> </a:t>
            </a:r>
            <a:r>
              <a:rPr sz="2050" spc="-80" dirty="0">
                <a:latin typeface="Calibri"/>
                <a:cs typeface="Calibri"/>
              </a:rPr>
              <a:t>the</a:t>
            </a:r>
            <a:r>
              <a:rPr sz="2050" spc="185" dirty="0">
                <a:latin typeface="Calibri"/>
                <a:cs typeface="Calibri"/>
              </a:rPr>
              <a:t> </a:t>
            </a:r>
            <a:r>
              <a:rPr sz="2050" spc="-70" dirty="0">
                <a:latin typeface="Calibri"/>
                <a:cs typeface="Calibri"/>
              </a:rPr>
              <a:t>set</a:t>
            </a:r>
            <a:r>
              <a:rPr sz="2050" spc="185" dirty="0">
                <a:latin typeface="Calibri"/>
                <a:cs typeface="Calibri"/>
              </a:rPr>
              <a:t> </a:t>
            </a:r>
            <a:r>
              <a:rPr sz="2050" spc="-75" dirty="0">
                <a:latin typeface="Calibri"/>
                <a:cs typeface="Calibri"/>
              </a:rPr>
              <a:t>of</a:t>
            </a:r>
            <a:r>
              <a:rPr sz="2050" spc="175" dirty="0">
                <a:latin typeface="Calibri"/>
                <a:cs typeface="Calibri"/>
              </a:rPr>
              <a:t> </a:t>
            </a:r>
            <a:r>
              <a:rPr sz="2050" spc="-25" dirty="0">
                <a:latin typeface="Calibri"/>
                <a:cs typeface="Calibri"/>
              </a:rPr>
              <a:t>all</a:t>
            </a:r>
            <a:r>
              <a:rPr sz="2050" spc="175" dirty="0">
                <a:latin typeface="Calibri"/>
                <a:cs typeface="Calibri"/>
              </a:rPr>
              <a:t> </a:t>
            </a:r>
            <a:r>
              <a:rPr sz="2050" spc="-85" dirty="0">
                <a:latin typeface="Calibri"/>
                <a:cs typeface="Calibri"/>
              </a:rPr>
              <a:t>models</a:t>
            </a:r>
            <a:r>
              <a:rPr sz="2050" spc="195" dirty="0">
                <a:latin typeface="Calibri"/>
                <a:cs typeface="Calibri"/>
              </a:rPr>
              <a:t> </a:t>
            </a:r>
            <a:r>
              <a:rPr sz="2050" spc="-75" dirty="0">
                <a:latin typeface="Calibri"/>
                <a:cs typeface="Calibri"/>
              </a:rPr>
              <a:t>of</a:t>
            </a:r>
            <a:r>
              <a:rPr sz="2050" spc="175" dirty="0">
                <a:latin typeface="Calibri"/>
                <a:cs typeface="Calibri"/>
              </a:rPr>
              <a:t> </a:t>
            </a:r>
            <a:r>
              <a:rPr sz="2050" i="1" spc="60" dirty="0">
                <a:solidFill>
                  <a:srgbClr val="990099"/>
                </a:solidFill>
                <a:latin typeface="Georgia"/>
                <a:cs typeface="Georgia"/>
              </a:rPr>
              <a:t>α</a:t>
            </a:r>
            <a:endParaRPr sz="2050" dirty="0">
              <a:latin typeface="Georgia"/>
              <a:cs typeface="Georgia"/>
            </a:endParaRPr>
          </a:p>
        </p:txBody>
      </p:sp>
      <p:sp>
        <p:nvSpPr>
          <p:cNvPr id="4" name="object 4"/>
          <p:cNvSpPr txBox="1"/>
          <p:nvPr/>
        </p:nvSpPr>
        <p:spPr>
          <a:xfrm>
            <a:off x="1130300" y="3089306"/>
            <a:ext cx="6976623" cy="927177"/>
          </a:xfrm>
          <a:prstGeom prst="rect">
            <a:avLst/>
          </a:prstGeom>
        </p:spPr>
        <p:txBody>
          <a:bodyPr vert="horz" wrap="square" lIns="0" tIns="153670" rIns="0" bIns="0" rtlCol="0">
            <a:spAutoFit/>
          </a:bodyPr>
          <a:lstStyle/>
          <a:p>
            <a:pPr marL="812800" lvl="1" indent="-342900">
              <a:spcBef>
                <a:spcPts val="1210"/>
              </a:spcBef>
              <a:buFont typeface="Wingdings" panose="05000000000000000000" pitchFamily="2" charset="2"/>
              <a:buChar char="Ø"/>
            </a:pPr>
            <a:r>
              <a:rPr sz="2050" spc="-10" dirty="0">
                <a:latin typeface="Calibri"/>
                <a:cs typeface="Calibri"/>
              </a:rPr>
              <a:t>The</a:t>
            </a:r>
            <a:r>
              <a:rPr sz="2050" dirty="0">
                <a:latin typeface="Calibri"/>
                <a:cs typeface="Calibri"/>
              </a:rPr>
              <a:t>n</a:t>
            </a:r>
            <a:r>
              <a:rPr sz="2050" spc="200" dirty="0">
                <a:latin typeface="Calibri"/>
                <a:cs typeface="Calibri"/>
              </a:rPr>
              <a:t> </a:t>
            </a:r>
            <a:r>
              <a:rPr sz="2050" i="1" dirty="0">
                <a:solidFill>
                  <a:srgbClr val="990099"/>
                </a:solidFill>
                <a:latin typeface="Georgia"/>
                <a:cs typeface="Georgia"/>
              </a:rPr>
              <a:t>KB</a:t>
            </a:r>
            <a:r>
              <a:rPr sz="2050" i="1" spc="185" dirty="0">
                <a:solidFill>
                  <a:srgbClr val="990099"/>
                </a:solidFill>
                <a:latin typeface="Georgia"/>
                <a:cs typeface="Georgia"/>
              </a:rPr>
              <a:t> </a:t>
            </a:r>
            <a:r>
              <a:rPr sz="2050" spc="-545" dirty="0">
                <a:solidFill>
                  <a:srgbClr val="990099"/>
                </a:solidFill>
                <a:latin typeface="Lucida Sans Unicode"/>
                <a:cs typeface="Lucida Sans Unicode"/>
              </a:rPr>
              <a:t>|</a:t>
            </a:r>
            <a:r>
              <a:rPr sz="2050" spc="-5" dirty="0">
                <a:solidFill>
                  <a:srgbClr val="990099"/>
                </a:solidFill>
                <a:latin typeface="Tahoma"/>
                <a:cs typeface="Tahoma"/>
              </a:rPr>
              <a:t>=</a:t>
            </a:r>
            <a:r>
              <a:rPr sz="2050" spc="-65" dirty="0">
                <a:solidFill>
                  <a:srgbClr val="990099"/>
                </a:solidFill>
                <a:latin typeface="Tahoma"/>
                <a:cs typeface="Tahoma"/>
              </a:rPr>
              <a:t> </a:t>
            </a:r>
            <a:r>
              <a:rPr sz="2050" i="1" spc="60" dirty="0">
                <a:solidFill>
                  <a:srgbClr val="990099"/>
                </a:solidFill>
                <a:latin typeface="Georgia"/>
                <a:cs typeface="Georgia"/>
              </a:rPr>
              <a:t>α</a:t>
            </a:r>
            <a:r>
              <a:rPr sz="2050" i="1" spc="160" dirty="0">
                <a:solidFill>
                  <a:srgbClr val="990099"/>
                </a:solidFill>
                <a:latin typeface="Georgia"/>
                <a:cs typeface="Georgia"/>
              </a:rPr>
              <a:t> </a:t>
            </a:r>
            <a:r>
              <a:rPr sz="2050" spc="-30" dirty="0">
                <a:latin typeface="Calibri"/>
                <a:cs typeface="Calibri"/>
              </a:rPr>
              <a:t>i</a:t>
            </a:r>
            <a:r>
              <a:rPr sz="2050" spc="-25" dirty="0">
                <a:latin typeface="Calibri"/>
                <a:cs typeface="Calibri"/>
              </a:rPr>
              <a:t>f</a:t>
            </a:r>
            <a:r>
              <a:rPr sz="2050" spc="190" dirty="0">
                <a:latin typeface="Calibri"/>
                <a:cs typeface="Calibri"/>
              </a:rPr>
              <a:t> </a:t>
            </a:r>
            <a:r>
              <a:rPr sz="2050" spc="-70" dirty="0">
                <a:latin typeface="Calibri"/>
                <a:cs typeface="Calibri"/>
              </a:rPr>
              <a:t>and</a:t>
            </a:r>
            <a:r>
              <a:rPr sz="2050" spc="185" dirty="0">
                <a:latin typeface="Calibri"/>
                <a:cs typeface="Calibri"/>
              </a:rPr>
              <a:t> </a:t>
            </a:r>
            <a:r>
              <a:rPr sz="2050" spc="-60" dirty="0">
                <a:latin typeface="Calibri"/>
                <a:cs typeface="Calibri"/>
              </a:rPr>
              <a:t>only</a:t>
            </a:r>
            <a:r>
              <a:rPr sz="2050" spc="165" dirty="0">
                <a:latin typeface="Calibri"/>
                <a:cs typeface="Calibri"/>
              </a:rPr>
              <a:t> </a:t>
            </a:r>
            <a:r>
              <a:rPr sz="2050" spc="-30" dirty="0">
                <a:latin typeface="Calibri"/>
                <a:cs typeface="Calibri"/>
              </a:rPr>
              <a:t>i</a:t>
            </a:r>
            <a:r>
              <a:rPr sz="2050" spc="-25" dirty="0">
                <a:latin typeface="Calibri"/>
                <a:cs typeface="Calibri"/>
              </a:rPr>
              <a:t>f</a:t>
            </a:r>
            <a:r>
              <a:rPr sz="2050" spc="190" dirty="0">
                <a:latin typeface="Calibri"/>
                <a:cs typeface="Calibri"/>
              </a:rPr>
              <a:t> </a:t>
            </a:r>
            <a:r>
              <a:rPr sz="2050" i="1" spc="55" dirty="0">
                <a:solidFill>
                  <a:srgbClr val="990099"/>
                </a:solidFill>
                <a:latin typeface="Georgia"/>
                <a:cs typeface="Georgia"/>
              </a:rPr>
              <a:t>M</a:t>
            </a:r>
            <a:r>
              <a:rPr sz="2050" i="1" spc="-285" dirty="0">
                <a:solidFill>
                  <a:srgbClr val="990099"/>
                </a:solidFill>
                <a:latin typeface="Georgia"/>
                <a:cs typeface="Georgia"/>
              </a:rPr>
              <a:t> </a:t>
            </a:r>
            <a:r>
              <a:rPr sz="2050" spc="-55" dirty="0">
                <a:solidFill>
                  <a:srgbClr val="990099"/>
                </a:solidFill>
                <a:latin typeface="Tahoma"/>
                <a:cs typeface="Tahoma"/>
              </a:rPr>
              <a:t>(</a:t>
            </a:r>
            <a:r>
              <a:rPr lang="en-GB" sz="2050" i="1" dirty="0">
                <a:solidFill>
                  <a:srgbClr val="990099"/>
                </a:solidFill>
                <a:latin typeface="Georgia"/>
                <a:cs typeface="Tahoma"/>
              </a:rPr>
              <a:t>K</a:t>
            </a:r>
            <a:r>
              <a:rPr sz="2050" i="1" dirty="0">
                <a:solidFill>
                  <a:srgbClr val="990099"/>
                </a:solidFill>
                <a:latin typeface="Georgia"/>
                <a:cs typeface="Georgia"/>
              </a:rPr>
              <a:t>B</a:t>
            </a:r>
            <a:r>
              <a:rPr sz="2050" spc="-55" dirty="0">
                <a:solidFill>
                  <a:srgbClr val="990099"/>
                </a:solidFill>
                <a:latin typeface="Tahoma"/>
                <a:cs typeface="Tahoma"/>
              </a:rPr>
              <a:t>) </a:t>
            </a:r>
            <a:r>
              <a:rPr sz="2050" spc="-25" dirty="0">
                <a:solidFill>
                  <a:srgbClr val="990099"/>
                </a:solidFill>
                <a:latin typeface="Lucida Sans Unicode"/>
                <a:cs typeface="Lucida Sans Unicode"/>
              </a:rPr>
              <a:t>⊆</a:t>
            </a:r>
            <a:r>
              <a:rPr sz="2050" spc="-85" dirty="0">
                <a:solidFill>
                  <a:srgbClr val="990099"/>
                </a:solidFill>
                <a:latin typeface="Lucida Sans Unicode"/>
                <a:cs typeface="Lucida Sans Unicode"/>
              </a:rPr>
              <a:t> </a:t>
            </a:r>
            <a:r>
              <a:rPr sz="2050" i="1" spc="55" dirty="0">
                <a:solidFill>
                  <a:srgbClr val="990099"/>
                </a:solidFill>
                <a:latin typeface="Georgia"/>
                <a:cs typeface="Georgia"/>
              </a:rPr>
              <a:t>M</a:t>
            </a:r>
            <a:r>
              <a:rPr sz="2050" i="1" spc="-285" dirty="0">
                <a:solidFill>
                  <a:srgbClr val="990099"/>
                </a:solidFill>
                <a:latin typeface="Georgia"/>
                <a:cs typeface="Georgia"/>
              </a:rPr>
              <a:t> </a:t>
            </a:r>
            <a:r>
              <a:rPr sz="2050" spc="-55" dirty="0">
                <a:solidFill>
                  <a:srgbClr val="990099"/>
                </a:solidFill>
                <a:latin typeface="Tahoma"/>
                <a:cs typeface="Tahoma"/>
              </a:rPr>
              <a:t>(</a:t>
            </a:r>
            <a:r>
              <a:rPr sz="2050" i="1" spc="65" dirty="0">
                <a:solidFill>
                  <a:srgbClr val="990099"/>
                </a:solidFill>
                <a:latin typeface="Georgia"/>
                <a:cs typeface="Georgia"/>
              </a:rPr>
              <a:t>α</a:t>
            </a:r>
            <a:r>
              <a:rPr sz="2050" spc="-55" dirty="0">
                <a:solidFill>
                  <a:srgbClr val="990099"/>
                </a:solidFill>
                <a:latin typeface="Tahoma"/>
                <a:cs typeface="Tahoma"/>
              </a:rPr>
              <a:t>)</a:t>
            </a:r>
            <a:endParaRPr sz="2050" dirty="0">
              <a:latin typeface="Tahoma"/>
              <a:cs typeface="Tahoma"/>
            </a:endParaRPr>
          </a:p>
          <a:p>
            <a:pPr marL="88900">
              <a:lnSpc>
                <a:spcPct val="100000"/>
              </a:lnSpc>
              <a:spcBef>
                <a:spcPts val="1115"/>
              </a:spcBef>
            </a:pPr>
            <a:r>
              <a:rPr lang="en-GB" sz="2050" i="1" spc="50" dirty="0">
                <a:latin typeface="Calibri"/>
                <a:cs typeface="Calibri"/>
              </a:rPr>
              <a:t>      Example:</a:t>
            </a:r>
            <a:r>
              <a:rPr sz="2050" spc="370" dirty="0">
                <a:latin typeface="Calibri"/>
                <a:cs typeface="Calibri"/>
              </a:rPr>
              <a:t> </a:t>
            </a:r>
            <a:r>
              <a:rPr sz="2050" i="1" spc="310" dirty="0">
                <a:solidFill>
                  <a:srgbClr val="990099"/>
                </a:solidFill>
                <a:latin typeface="Georgia"/>
                <a:cs typeface="Georgia"/>
              </a:rPr>
              <a:t>KB</a:t>
            </a:r>
            <a:r>
              <a:rPr sz="2050" i="1" spc="265" dirty="0">
                <a:solidFill>
                  <a:srgbClr val="990099"/>
                </a:solidFill>
                <a:latin typeface="Georgia"/>
                <a:cs typeface="Georgia"/>
              </a:rPr>
              <a:t> </a:t>
            </a:r>
            <a:r>
              <a:rPr sz="2050" spc="484" dirty="0">
                <a:latin typeface="Calibri"/>
                <a:cs typeface="Calibri"/>
              </a:rPr>
              <a:t>=</a:t>
            </a:r>
            <a:r>
              <a:rPr sz="2050" spc="175" dirty="0">
                <a:latin typeface="Calibri"/>
                <a:cs typeface="Calibri"/>
              </a:rPr>
              <a:t> </a:t>
            </a:r>
            <a:r>
              <a:rPr sz="2050" spc="-30" dirty="0">
                <a:latin typeface="Calibri"/>
                <a:cs typeface="Calibri"/>
              </a:rPr>
              <a:t>Giants</a:t>
            </a:r>
            <a:r>
              <a:rPr sz="2050" spc="175" dirty="0">
                <a:latin typeface="Calibri"/>
                <a:cs typeface="Calibri"/>
              </a:rPr>
              <a:t> </a:t>
            </a:r>
            <a:r>
              <a:rPr sz="2050" spc="-130" dirty="0">
                <a:latin typeface="Calibri"/>
                <a:cs typeface="Calibri"/>
              </a:rPr>
              <a:t>won</a:t>
            </a:r>
            <a:r>
              <a:rPr sz="2050" spc="175" dirty="0">
                <a:latin typeface="Calibri"/>
                <a:cs typeface="Calibri"/>
              </a:rPr>
              <a:t> </a:t>
            </a:r>
            <a:r>
              <a:rPr sz="2050" spc="-70" dirty="0">
                <a:latin typeface="Calibri"/>
                <a:cs typeface="Calibri"/>
              </a:rPr>
              <a:t>and</a:t>
            </a:r>
            <a:r>
              <a:rPr sz="2050" spc="170" dirty="0">
                <a:latin typeface="Calibri"/>
                <a:cs typeface="Calibri"/>
              </a:rPr>
              <a:t> </a:t>
            </a:r>
            <a:r>
              <a:rPr sz="2050" spc="-50" dirty="0">
                <a:latin typeface="Calibri"/>
                <a:cs typeface="Calibri"/>
              </a:rPr>
              <a:t>Reds</a:t>
            </a:r>
            <a:r>
              <a:rPr sz="2050" spc="195" dirty="0">
                <a:latin typeface="Calibri"/>
                <a:cs typeface="Calibri"/>
              </a:rPr>
              <a:t> </a:t>
            </a:r>
            <a:r>
              <a:rPr sz="2050" spc="-130" dirty="0">
                <a:latin typeface="Calibri"/>
                <a:cs typeface="Calibri"/>
              </a:rPr>
              <a:t>won</a:t>
            </a:r>
            <a:endParaRPr sz="2050" dirty="0">
              <a:latin typeface="Calibri"/>
              <a:cs typeface="Calibri"/>
            </a:endParaRPr>
          </a:p>
        </p:txBody>
      </p:sp>
      <p:sp>
        <p:nvSpPr>
          <p:cNvPr id="5" name="object 5"/>
          <p:cNvSpPr txBox="1"/>
          <p:nvPr/>
        </p:nvSpPr>
        <p:spPr>
          <a:xfrm>
            <a:off x="1938020" y="3999705"/>
            <a:ext cx="1692275" cy="340360"/>
          </a:xfrm>
          <a:prstGeom prst="rect">
            <a:avLst/>
          </a:prstGeom>
        </p:spPr>
        <p:txBody>
          <a:bodyPr vert="horz" wrap="square" lIns="0" tIns="14604" rIns="0" bIns="0" rtlCol="0">
            <a:spAutoFit/>
          </a:bodyPr>
          <a:lstStyle/>
          <a:p>
            <a:pPr marL="12700">
              <a:lnSpc>
                <a:spcPct val="100000"/>
              </a:lnSpc>
              <a:spcBef>
                <a:spcPts val="114"/>
              </a:spcBef>
            </a:pPr>
            <a:r>
              <a:rPr sz="2050" i="1" spc="60" dirty="0">
                <a:solidFill>
                  <a:srgbClr val="990099"/>
                </a:solidFill>
                <a:latin typeface="Georgia"/>
                <a:cs typeface="Georgia"/>
              </a:rPr>
              <a:t>α</a:t>
            </a:r>
            <a:r>
              <a:rPr sz="2050" i="1" spc="130" dirty="0">
                <a:solidFill>
                  <a:srgbClr val="990099"/>
                </a:solidFill>
                <a:latin typeface="Georgia"/>
                <a:cs typeface="Georgia"/>
              </a:rPr>
              <a:t> </a:t>
            </a:r>
            <a:r>
              <a:rPr sz="2050" spc="484" dirty="0">
                <a:latin typeface="Calibri"/>
                <a:cs typeface="Calibri"/>
              </a:rPr>
              <a:t>=</a:t>
            </a:r>
            <a:r>
              <a:rPr sz="2050" spc="155" dirty="0">
                <a:latin typeface="Calibri"/>
                <a:cs typeface="Calibri"/>
              </a:rPr>
              <a:t> </a:t>
            </a:r>
            <a:r>
              <a:rPr sz="2050" spc="-30" dirty="0">
                <a:latin typeface="Calibri"/>
                <a:cs typeface="Calibri"/>
              </a:rPr>
              <a:t>Giants</a:t>
            </a:r>
            <a:r>
              <a:rPr sz="2050" spc="155" dirty="0">
                <a:latin typeface="Calibri"/>
                <a:cs typeface="Calibri"/>
              </a:rPr>
              <a:t> </a:t>
            </a:r>
            <a:r>
              <a:rPr sz="2050" spc="-130" dirty="0">
                <a:latin typeface="Calibri"/>
                <a:cs typeface="Calibri"/>
              </a:rPr>
              <a:t>won</a:t>
            </a:r>
            <a:endParaRPr sz="2050" dirty="0">
              <a:latin typeface="Calibri"/>
              <a:cs typeface="Calibri"/>
            </a:endParaRPr>
          </a:p>
        </p:txBody>
      </p:sp>
      <p:grpSp>
        <p:nvGrpSpPr>
          <p:cNvPr id="6" name="object 6"/>
          <p:cNvGrpSpPr/>
          <p:nvPr/>
        </p:nvGrpSpPr>
        <p:grpSpPr>
          <a:xfrm>
            <a:off x="5169298" y="4490608"/>
            <a:ext cx="2540000" cy="2473325"/>
            <a:chOff x="6384950" y="3485041"/>
            <a:chExt cx="2540000" cy="2473325"/>
          </a:xfrm>
        </p:grpSpPr>
        <p:sp>
          <p:nvSpPr>
            <p:cNvPr id="7" name="object 7"/>
            <p:cNvSpPr/>
            <p:nvPr/>
          </p:nvSpPr>
          <p:spPr>
            <a:xfrm>
              <a:off x="6384950" y="3485041"/>
              <a:ext cx="2540000" cy="2473325"/>
            </a:xfrm>
            <a:custGeom>
              <a:avLst/>
              <a:gdLst/>
              <a:ahLst/>
              <a:cxnLst/>
              <a:rect l="l" t="t" r="r" b="b"/>
              <a:pathLst>
                <a:path w="2540000" h="2473325">
                  <a:moveTo>
                    <a:pt x="121081" y="1581712"/>
                  </a:moveTo>
                  <a:lnTo>
                    <a:pt x="108883" y="1516838"/>
                  </a:lnTo>
                  <a:lnTo>
                    <a:pt x="93111" y="1460509"/>
                  </a:lnTo>
                  <a:lnTo>
                    <a:pt x="75163" y="1411328"/>
                  </a:lnTo>
                  <a:lnTo>
                    <a:pt x="56438" y="1367895"/>
                  </a:lnTo>
                  <a:lnTo>
                    <a:pt x="38334" y="1328813"/>
                  </a:lnTo>
                  <a:lnTo>
                    <a:pt x="22251" y="1292683"/>
                  </a:lnTo>
                  <a:lnTo>
                    <a:pt x="9586" y="1258107"/>
                  </a:lnTo>
                  <a:lnTo>
                    <a:pt x="1739" y="1223687"/>
                  </a:lnTo>
                  <a:lnTo>
                    <a:pt x="0" y="1183170"/>
                  </a:lnTo>
                  <a:lnTo>
                    <a:pt x="5682" y="1141494"/>
                  </a:lnTo>
                  <a:lnTo>
                    <a:pt x="18091" y="1099123"/>
                  </a:lnTo>
                  <a:lnTo>
                    <a:pt x="36531" y="1056519"/>
                  </a:lnTo>
                  <a:lnTo>
                    <a:pt x="60307" y="1014147"/>
                  </a:lnTo>
                  <a:lnTo>
                    <a:pt x="88722" y="972471"/>
                  </a:lnTo>
                  <a:lnTo>
                    <a:pt x="121081" y="931955"/>
                  </a:lnTo>
                  <a:lnTo>
                    <a:pt x="162582" y="886648"/>
                  </a:lnTo>
                  <a:lnTo>
                    <a:pt x="205557" y="843550"/>
                  </a:lnTo>
                  <a:lnTo>
                    <a:pt x="247057" y="802663"/>
                  </a:lnTo>
                  <a:lnTo>
                    <a:pt x="284137" y="763985"/>
                  </a:lnTo>
                  <a:lnTo>
                    <a:pt x="313849" y="727517"/>
                  </a:lnTo>
                  <a:lnTo>
                    <a:pt x="333247" y="693258"/>
                  </a:lnTo>
                  <a:lnTo>
                    <a:pt x="340253" y="654647"/>
                  </a:lnTo>
                  <a:lnTo>
                    <a:pt x="331980" y="616670"/>
                  </a:lnTo>
                  <a:lnTo>
                    <a:pt x="312249" y="576782"/>
                  </a:lnTo>
                  <a:lnTo>
                    <a:pt x="284880" y="532438"/>
                  </a:lnTo>
                  <a:lnTo>
                    <a:pt x="253694" y="481092"/>
                  </a:lnTo>
                  <a:lnTo>
                    <a:pt x="231230" y="439107"/>
                  </a:lnTo>
                  <a:lnTo>
                    <a:pt x="210390" y="393643"/>
                  </a:lnTo>
                  <a:lnTo>
                    <a:pt x="192798" y="346091"/>
                  </a:lnTo>
                  <a:lnTo>
                    <a:pt x="180077" y="297844"/>
                  </a:lnTo>
                  <a:lnTo>
                    <a:pt x="173853" y="250292"/>
                  </a:lnTo>
                  <a:lnTo>
                    <a:pt x="175748" y="204828"/>
                  </a:lnTo>
                  <a:lnTo>
                    <a:pt x="187388" y="162843"/>
                  </a:lnTo>
                  <a:lnTo>
                    <a:pt x="227513" y="106853"/>
                  </a:lnTo>
                  <a:lnTo>
                    <a:pt x="257618" y="83278"/>
                  </a:lnTo>
                  <a:lnTo>
                    <a:pt x="294271" y="62650"/>
                  </a:lnTo>
                  <a:lnTo>
                    <a:pt x="337364" y="44968"/>
                  </a:lnTo>
                  <a:lnTo>
                    <a:pt x="386787" y="30233"/>
                  </a:lnTo>
                  <a:lnTo>
                    <a:pt x="442431" y="18446"/>
                  </a:lnTo>
                  <a:lnTo>
                    <a:pt x="504186" y="9605"/>
                  </a:lnTo>
                  <a:lnTo>
                    <a:pt x="571944" y="3712"/>
                  </a:lnTo>
                  <a:lnTo>
                    <a:pt x="615406" y="1571"/>
                  </a:lnTo>
                  <a:lnTo>
                    <a:pt x="660802" y="373"/>
                  </a:lnTo>
                  <a:lnTo>
                    <a:pt x="707942" y="0"/>
                  </a:lnTo>
                  <a:lnTo>
                    <a:pt x="756639" y="333"/>
                  </a:lnTo>
                  <a:lnTo>
                    <a:pt x="806703" y="1257"/>
                  </a:lnTo>
                  <a:lnTo>
                    <a:pt x="857945" y="2651"/>
                  </a:lnTo>
                  <a:lnTo>
                    <a:pt x="910178" y="4399"/>
                  </a:lnTo>
                  <a:lnTo>
                    <a:pt x="963212" y="6383"/>
                  </a:lnTo>
                  <a:lnTo>
                    <a:pt x="1016860" y="8485"/>
                  </a:lnTo>
                  <a:lnTo>
                    <a:pt x="1070931" y="10587"/>
                  </a:lnTo>
                  <a:lnTo>
                    <a:pt x="1125239" y="12571"/>
                  </a:lnTo>
                  <a:lnTo>
                    <a:pt x="1179594" y="14319"/>
                  </a:lnTo>
                  <a:lnTo>
                    <a:pt x="1233807" y="15714"/>
                  </a:lnTo>
                  <a:lnTo>
                    <a:pt x="1287691" y="16637"/>
                  </a:lnTo>
                  <a:lnTo>
                    <a:pt x="1341056" y="16971"/>
                  </a:lnTo>
                  <a:lnTo>
                    <a:pt x="1397476" y="16613"/>
                  </a:lnTo>
                  <a:lnTo>
                    <a:pt x="1453056" y="15734"/>
                  </a:lnTo>
                  <a:lnTo>
                    <a:pt x="1507765" y="14623"/>
                  </a:lnTo>
                  <a:lnTo>
                    <a:pt x="1561576" y="13569"/>
                  </a:lnTo>
                  <a:lnTo>
                    <a:pt x="1614458" y="12864"/>
                  </a:lnTo>
                  <a:lnTo>
                    <a:pt x="1666384" y="12797"/>
                  </a:lnTo>
                  <a:lnTo>
                    <a:pt x="1717323" y="13658"/>
                  </a:lnTo>
                  <a:lnTo>
                    <a:pt x="1767248" y="15736"/>
                  </a:lnTo>
                  <a:lnTo>
                    <a:pt x="1816129" y="19322"/>
                  </a:lnTo>
                  <a:lnTo>
                    <a:pt x="1863937" y="24706"/>
                  </a:lnTo>
                  <a:lnTo>
                    <a:pt x="1910643" y="32178"/>
                  </a:lnTo>
                  <a:lnTo>
                    <a:pt x="1956218" y="42027"/>
                  </a:lnTo>
                  <a:lnTo>
                    <a:pt x="2000634" y="54544"/>
                  </a:lnTo>
                  <a:lnTo>
                    <a:pt x="2043861" y="70019"/>
                  </a:lnTo>
                  <a:lnTo>
                    <a:pt x="2089038" y="90215"/>
                  </a:lnTo>
                  <a:lnTo>
                    <a:pt x="2132695" y="113887"/>
                  </a:lnTo>
                  <a:lnTo>
                    <a:pt x="2174722" y="140747"/>
                  </a:lnTo>
                  <a:lnTo>
                    <a:pt x="2215011" y="170504"/>
                  </a:lnTo>
                  <a:lnTo>
                    <a:pt x="2253453" y="202868"/>
                  </a:lnTo>
                  <a:lnTo>
                    <a:pt x="2289939" y="237549"/>
                  </a:lnTo>
                  <a:lnTo>
                    <a:pt x="2324362" y="274259"/>
                  </a:lnTo>
                  <a:lnTo>
                    <a:pt x="2356611" y="312707"/>
                  </a:lnTo>
                  <a:lnTo>
                    <a:pt x="2386579" y="352604"/>
                  </a:lnTo>
                  <a:lnTo>
                    <a:pt x="2414156" y="393659"/>
                  </a:lnTo>
                  <a:lnTo>
                    <a:pt x="2439234" y="435584"/>
                  </a:lnTo>
                  <a:lnTo>
                    <a:pt x="2461705" y="478088"/>
                  </a:lnTo>
                  <a:lnTo>
                    <a:pt x="2481460" y="520881"/>
                  </a:lnTo>
                  <a:lnTo>
                    <a:pt x="2501176" y="571503"/>
                  </a:lnTo>
                  <a:lnTo>
                    <a:pt x="2516887" y="622063"/>
                  </a:lnTo>
                  <a:lnTo>
                    <a:pt x="2528534" y="672504"/>
                  </a:lnTo>
                  <a:lnTo>
                    <a:pt x="2536056" y="722766"/>
                  </a:lnTo>
                  <a:lnTo>
                    <a:pt x="2539393" y="772788"/>
                  </a:lnTo>
                  <a:lnTo>
                    <a:pt x="2538487" y="822511"/>
                  </a:lnTo>
                  <a:lnTo>
                    <a:pt x="2533276" y="871876"/>
                  </a:lnTo>
                  <a:lnTo>
                    <a:pt x="2523702" y="920822"/>
                  </a:lnTo>
                  <a:lnTo>
                    <a:pt x="2509704" y="969291"/>
                  </a:lnTo>
                  <a:lnTo>
                    <a:pt x="2491223" y="1017222"/>
                  </a:lnTo>
                  <a:lnTo>
                    <a:pt x="2468198" y="1064556"/>
                  </a:lnTo>
                  <a:lnTo>
                    <a:pt x="2443188" y="1107385"/>
                  </a:lnTo>
                  <a:lnTo>
                    <a:pt x="2415093" y="1149707"/>
                  </a:lnTo>
                  <a:lnTo>
                    <a:pt x="2384697" y="1191569"/>
                  </a:lnTo>
                  <a:lnTo>
                    <a:pt x="2352781" y="1233016"/>
                  </a:lnTo>
                  <a:lnTo>
                    <a:pt x="2320129" y="1274096"/>
                  </a:lnTo>
                  <a:lnTo>
                    <a:pt x="2287524" y="1314852"/>
                  </a:lnTo>
                  <a:lnTo>
                    <a:pt x="2255747" y="1355332"/>
                  </a:lnTo>
                  <a:lnTo>
                    <a:pt x="2225581" y="1395582"/>
                  </a:lnTo>
                  <a:lnTo>
                    <a:pt x="2197810" y="1435647"/>
                  </a:lnTo>
                  <a:lnTo>
                    <a:pt x="2173215" y="1475573"/>
                  </a:lnTo>
                  <a:lnTo>
                    <a:pt x="2152579" y="1515407"/>
                  </a:lnTo>
                  <a:lnTo>
                    <a:pt x="2136685" y="1555195"/>
                  </a:lnTo>
                  <a:lnTo>
                    <a:pt x="2124524" y="1602947"/>
                  </a:lnTo>
                  <a:lnTo>
                    <a:pt x="2118967" y="1650779"/>
                  </a:lnTo>
                  <a:lnTo>
                    <a:pt x="2118661" y="1698770"/>
                  </a:lnTo>
                  <a:lnTo>
                    <a:pt x="2122254" y="1747000"/>
                  </a:lnTo>
                  <a:lnTo>
                    <a:pt x="2128394" y="1795547"/>
                  </a:lnTo>
                  <a:lnTo>
                    <a:pt x="2135727" y="1844492"/>
                  </a:lnTo>
                  <a:lnTo>
                    <a:pt x="2142901" y="1893913"/>
                  </a:lnTo>
                  <a:lnTo>
                    <a:pt x="2148564" y="1943891"/>
                  </a:lnTo>
                  <a:lnTo>
                    <a:pt x="2151362" y="1994505"/>
                  </a:lnTo>
                  <a:lnTo>
                    <a:pt x="2149944" y="2045834"/>
                  </a:lnTo>
                  <a:lnTo>
                    <a:pt x="2139313" y="2115151"/>
                  </a:lnTo>
                  <a:lnTo>
                    <a:pt x="2116517" y="2183808"/>
                  </a:lnTo>
                  <a:lnTo>
                    <a:pt x="2079293" y="2249731"/>
                  </a:lnTo>
                  <a:lnTo>
                    <a:pt x="2054564" y="2281018"/>
                  </a:lnTo>
                  <a:lnTo>
                    <a:pt x="2025379" y="2310844"/>
                  </a:lnTo>
                  <a:lnTo>
                    <a:pt x="1991456" y="2338949"/>
                  </a:lnTo>
                  <a:lnTo>
                    <a:pt x="1952511" y="2365074"/>
                  </a:lnTo>
                  <a:lnTo>
                    <a:pt x="1908262" y="2388960"/>
                  </a:lnTo>
                  <a:lnTo>
                    <a:pt x="1858425" y="2410346"/>
                  </a:lnTo>
                  <a:lnTo>
                    <a:pt x="1802719" y="2428975"/>
                  </a:lnTo>
                  <a:lnTo>
                    <a:pt x="1740859" y="2444586"/>
                  </a:lnTo>
                  <a:lnTo>
                    <a:pt x="1672564" y="2456920"/>
                  </a:lnTo>
                  <a:lnTo>
                    <a:pt x="1630167" y="2462453"/>
                  </a:lnTo>
                  <a:lnTo>
                    <a:pt x="1585729" y="2466817"/>
                  </a:lnTo>
                  <a:lnTo>
                    <a:pt x="1539444" y="2470023"/>
                  </a:lnTo>
                  <a:lnTo>
                    <a:pt x="1491506" y="2472079"/>
                  </a:lnTo>
                  <a:lnTo>
                    <a:pt x="1442111" y="2472994"/>
                  </a:lnTo>
                  <a:lnTo>
                    <a:pt x="1391452" y="2472778"/>
                  </a:lnTo>
                  <a:lnTo>
                    <a:pt x="1339725" y="2471439"/>
                  </a:lnTo>
                  <a:lnTo>
                    <a:pt x="1287125" y="2468987"/>
                  </a:lnTo>
                  <a:lnTo>
                    <a:pt x="1233845" y="2465429"/>
                  </a:lnTo>
                  <a:lnTo>
                    <a:pt x="1180081" y="2460777"/>
                  </a:lnTo>
                  <a:lnTo>
                    <a:pt x="1126027" y="2455038"/>
                  </a:lnTo>
                  <a:lnTo>
                    <a:pt x="1071877" y="2448222"/>
                  </a:lnTo>
                  <a:lnTo>
                    <a:pt x="1017828" y="2440337"/>
                  </a:lnTo>
                  <a:lnTo>
                    <a:pt x="964072" y="2431393"/>
                  </a:lnTo>
                  <a:lnTo>
                    <a:pt x="910806" y="2421399"/>
                  </a:lnTo>
                  <a:lnTo>
                    <a:pt x="858223" y="2410364"/>
                  </a:lnTo>
                  <a:lnTo>
                    <a:pt x="806518" y="2398297"/>
                  </a:lnTo>
                  <a:lnTo>
                    <a:pt x="755886" y="2385207"/>
                  </a:lnTo>
                  <a:lnTo>
                    <a:pt x="706522" y="2371102"/>
                  </a:lnTo>
                  <a:lnTo>
                    <a:pt x="658619" y="2355993"/>
                  </a:lnTo>
                  <a:lnTo>
                    <a:pt x="612374" y="2339888"/>
                  </a:lnTo>
                  <a:lnTo>
                    <a:pt x="567980" y="2322796"/>
                  </a:lnTo>
                  <a:lnTo>
                    <a:pt x="525632" y="2304726"/>
                  </a:lnTo>
                  <a:lnTo>
                    <a:pt x="485525" y="2285688"/>
                  </a:lnTo>
                  <a:lnTo>
                    <a:pt x="447854" y="2265690"/>
                  </a:lnTo>
                  <a:lnTo>
                    <a:pt x="412813" y="2244741"/>
                  </a:lnTo>
                  <a:lnTo>
                    <a:pt x="361752" y="2208741"/>
                  </a:lnTo>
                  <a:lnTo>
                    <a:pt x="317606" y="2170565"/>
                  </a:lnTo>
                  <a:lnTo>
                    <a:pt x="279831" y="2130524"/>
                  </a:lnTo>
                  <a:lnTo>
                    <a:pt x="247884" y="2088929"/>
                  </a:lnTo>
                  <a:lnTo>
                    <a:pt x="221220" y="2046091"/>
                  </a:lnTo>
                  <a:lnTo>
                    <a:pt x="199296" y="2002321"/>
                  </a:lnTo>
                  <a:lnTo>
                    <a:pt x="181568" y="1957929"/>
                  </a:lnTo>
                  <a:lnTo>
                    <a:pt x="167491" y="1913227"/>
                  </a:lnTo>
                  <a:lnTo>
                    <a:pt x="156523" y="1868524"/>
                  </a:lnTo>
                  <a:lnTo>
                    <a:pt x="148118" y="1824132"/>
                  </a:lnTo>
                  <a:lnTo>
                    <a:pt x="141734" y="1780362"/>
                  </a:lnTo>
                  <a:lnTo>
                    <a:pt x="136826" y="1737524"/>
                  </a:lnTo>
                  <a:lnTo>
                    <a:pt x="132851" y="1695930"/>
                  </a:lnTo>
                  <a:lnTo>
                    <a:pt x="129264" y="1655889"/>
                  </a:lnTo>
                  <a:lnTo>
                    <a:pt x="125522" y="1617713"/>
                  </a:lnTo>
                  <a:lnTo>
                    <a:pt x="121081" y="1581712"/>
                  </a:lnTo>
                </a:path>
              </a:pathLst>
            </a:custGeom>
            <a:ln w="19890">
              <a:solidFill>
                <a:srgbClr val="000000"/>
              </a:solidFill>
            </a:ln>
          </p:spPr>
          <p:txBody>
            <a:bodyPr wrap="square" lIns="0" tIns="0" rIns="0" bIns="0" rtlCol="0"/>
            <a:lstStyle/>
            <a:p>
              <a:endParaRPr/>
            </a:p>
          </p:txBody>
        </p:sp>
        <p:sp>
          <p:nvSpPr>
            <p:cNvPr id="8" name="object 8"/>
            <p:cNvSpPr/>
            <p:nvPr/>
          </p:nvSpPr>
          <p:spPr>
            <a:xfrm>
              <a:off x="7089495" y="3793744"/>
              <a:ext cx="1248410" cy="1513205"/>
            </a:xfrm>
            <a:custGeom>
              <a:avLst/>
              <a:gdLst/>
              <a:ahLst/>
              <a:cxnLst/>
              <a:rect l="l" t="t" r="r" b="b"/>
              <a:pathLst>
                <a:path w="1248409" h="1513204">
                  <a:moveTo>
                    <a:pt x="0" y="609993"/>
                  </a:moveTo>
                  <a:lnTo>
                    <a:pt x="5835" y="657837"/>
                  </a:lnTo>
                  <a:lnTo>
                    <a:pt x="21218" y="706316"/>
                  </a:lnTo>
                  <a:lnTo>
                    <a:pt x="42966" y="756067"/>
                  </a:lnTo>
                  <a:lnTo>
                    <a:pt x="67896" y="807728"/>
                  </a:lnTo>
                  <a:lnTo>
                    <a:pt x="92824" y="861936"/>
                  </a:lnTo>
                  <a:lnTo>
                    <a:pt x="109180" y="902529"/>
                  </a:lnTo>
                  <a:lnTo>
                    <a:pt x="124607" y="944747"/>
                  </a:lnTo>
                  <a:lnTo>
                    <a:pt x="139800" y="988588"/>
                  </a:lnTo>
                  <a:lnTo>
                    <a:pt x="155457" y="1034054"/>
                  </a:lnTo>
                  <a:lnTo>
                    <a:pt x="172273" y="1081144"/>
                  </a:lnTo>
                  <a:lnTo>
                    <a:pt x="190944" y="1129858"/>
                  </a:lnTo>
                  <a:lnTo>
                    <a:pt x="212166" y="1180198"/>
                  </a:lnTo>
                  <a:lnTo>
                    <a:pt x="233328" y="1225391"/>
                  </a:lnTo>
                  <a:lnTo>
                    <a:pt x="257131" y="1270740"/>
                  </a:lnTo>
                  <a:lnTo>
                    <a:pt x="283731" y="1315157"/>
                  </a:lnTo>
                  <a:lnTo>
                    <a:pt x="313283" y="1357553"/>
                  </a:lnTo>
                  <a:lnTo>
                    <a:pt x="345943" y="1396842"/>
                  </a:lnTo>
                  <a:lnTo>
                    <a:pt x="381865" y="1431936"/>
                  </a:lnTo>
                  <a:lnTo>
                    <a:pt x="421206" y="1461748"/>
                  </a:lnTo>
                  <a:lnTo>
                    <a:pt x="464121" y="1485188"/>
                  </a:lnTo>
                  <a:lnTo>
                    <a:pt x="505284" y="1499975"/>
                  </a:lnTo>
                  <a:lnTo>
                    <a:pt x="548849" y="1509196"/>
                  </a:lnTo>
                  <a:lnTo>
                    <a:pt x="594270" y="1513179"/>
                  </a:lnTo>
                  <a:lnTo>
                    <a:pt x="641000" y="1512250"/>
                  </a:lnTo>
                  <a:lnTo>
                    <a:pt x="688494" y="1506739"/>
                  </a:lnTo>
                  <a:lnTo>
                    <a:pt x="736207" y="1496970"/>
                  </a:lnTo>
                  <a:lnTo>
                    <a:pt x="783592" y="1483273"/>
                  </a:lnTo>
                  <a:lnTo>
                    <a:pt x="830103" y="1465973"/>
                  </a:lnTo>
                  <a:lnTo>
                    <a:pt x="875195" y="1445399"/>
                  </a:lnTo>
                  <a:lnTo>
                    <a:pt x="918398" y="1421828"/>
                  </a:lnTo>
                  <a:lnTo>
                    <a:pt x="959528" y="1395309"/>
                  </a:lnTo>
                  <a:lnTo>
                    <a:pt x="998474" y="1365842"/>
                  </a:lnTo>
                  <a:lnTo>
                    <a:pt x="1035127" y="1333428"/>
                  </a:lnTo>
                  <a:lnTo>
                    <a:pt x="1069378" y="1298067"/>
                  </a:lnTo>
                  <a:lnTo>
                    <a:pt x="1101119" y="1259759"/>
                  </a:lnTo>
                  <a:lnTo>
                    <a:pt x="1130240" y="1218503"/>
                  </a:lnTo>
                  <a:lnTo>
                    <a:pt x="1156632" y="1174300"/>
                  </a:lnTo>
                  <a:lnTo>
                    <a:pt x="1180185" y="1127150"/>
                  </a:lnTo>
                  <a:lnTo>
                    <a:pt x="1197252" y="1086411"/>
                  </a:lnTo>
                  <a:lnTo>
                    <a:pt x="1212167" y="1043879"/>
                  </a:lnTo>
                  <a:lnTo>
                    <a:pt x="1224751" y="999733"/>
                  </a:lnTo>
                  <a:lnTo>
                    <a:pt x="1234824" y="954154"/>
                  </a:lnTo>
                  <a:lnTo>
                    <a:pt x="1242206" y="907320"/>
                  </a:lnTo>
                  <a:lnTo>
                    <a:pt x="1246720" y="859409"/>
                  </a:lnTo>
                  <a:lnTo>
                    <a:pt x="1248185" y="810603"/>
                  </a:lnTo>
                  <a:lnTo>
                    <a:pt x="1246422" y="761078"/>
                  </a:lnTo>
                  <a:lnTo>
                    <a:pt x="1241252" y="711016"/>
                  </a:lnTo>
                  <a:lnTo>
                    <a:pt x="1232496" y="660594"/>
                  </a:lnTo>
                  <a:lnTo>
                    <a:pt x="1219974" y="609993"/>
                  </a:lnTo>
                  <a:lnTo>
                    <a:pt x="1203614" y="559422"/>
                  </a:lnTo>
                  <a:lnTo>
                    <a:pt x="1183787" y="509209"/>
                  </a:lnTo>
                  <a:lnTo>
                    <a:pt x="1160972" y="459713"/>
                  </a:lnTo>
                  <a:lnTo>
                    <a:pt x="1135646" y="411293"/>
                  </a:lnTo>
                  <a:lnTo>
                    <a:pt x="1108288" y="364308"/>
                  </a:lnTo>
                  <a:lnTo>
                    <a:pt x="1079376" y="319117"/>
                  </a:lnTo>
                  <a:lnTo>
                    <a:pt x="1049389" y="276077"/>
                  </a:lnTo>
                  <a:lnTo>
                    <a:pt x="1018803" y="235548"/>
                  </a:lnTo>
                  <a:lnTo>
                    <a:pt x="988098" y="197889"/>
                  </a:lnTo>
                  <a:lnTo>
                    <a:pt x="957752" y="163458"/>
                  </a:lnTo>
                  <a:lnTo>
                    <a:pt x="928243" y="132613"/>
                  </a:lnTo>
                  <a:lnTo>
                    <a:pt x="884247" y="91865"/>
                  </a:lnTo>
                  <a:lnTo>
                    <a:pt x="842571" y="59930"/>
                  </a:lnTo>
                  <a:lnTo>
                    <a:pt x="802287" y="35882"/>
                  </a:lnTo>
                  <a:lnTo>
                    <a:pt x="762466" y="18792"/>
                  </a:lnTo>
                  <a:lnTo>
                    <a:pt x="722182" y="7733"/>
                  </a:lnTo>
                  <a:lnTo>
                    <a:pt x="680506" y="1778"/>
                  </a:lnTo>
                  <a:lnTo>
                    <a:pt x="636511" y="0"/>
                  </a:lnTo>
                  <a:lnTo>
                    <a:pt x="589616" y="1662"/>
                  </a:lnTo>
                  <a:lnTo>
                    <a:pt x="540632" y="6805"/>
                  </a:lnTo>
                  <a:lnTo>
                    <a:pt x="490720" y="15660"/>
                  </a:lnTo>
                  <a:lnTo>
                    <a:pt x="441040" y="28458"/>
                  </a:lnTo>
                  <a:lnTo>
                    <a:pt x="392751" y="45430"/>
                  </a:lnTo>
                  <a:lnTo>
                    <a:pt x="347015" y="66808"/>
                  </a:lnTo>
                  <a:lnTo>
                    <a:pt x="304990" y="92824"/>
                  </a:lnTo>
                  <a:lnTo>
                    <a:pt x="267528" y="123522"/>
                  </a:lnTo>
                  <a:lnTo>
                    <a:pt x="234242" y="158162"/>
                  </a:lnTo>
                  <a:lnTo>
                    <a:pt x="204436" y="195818"/>
                  </a:lnTo>
                  <a:lnTo>
                    <a:pt x="177413" y="235561"/>
                  </a:lnTo>
                  <a:lnTo>
                    <a:pt x="152477" y="276464"/>
                  </a:lnTo>
                  <a:lnTo>
                    <a:pt x="128933" y="317599"/>
                  </a:lnTo>
                  <a:lnTo>
                    <a:pt x="106083" y="358038"/>
                  </a:lnTo>
                  <a:lnTo>
                    <a:pt x="79810" y="403407"/>
                  </a:lnTo>
                  <a:lnTo>
                    <a:pt x="55008" y="446934"/>
                  </a:lnTo>
                  <a:lnTo>
                    <a:pt x="33153" y="488988"/>
                  </a:lnTo>
                  <a:lnTo>
                    <a:pt x="15717" y="529937"/>
                  </a:lnTo>
                  <a:lnTo>
                    <a:pt x="4175" y="570149"/>
                  </a:lnTo>
                  <a:lnTo>
                    <a:pt x="0" y="609993"/>
                  </a:lnTo>
                  <a:close/>
                </a:path>
              </a:pathLst>
            </a:custGeom>
            <a:solidFill>
              <a:srgbClr val="BEBEBE"/>
            </a:solidFill>
          </p:spPr>
          <p:txBody>
            <a:bodyPr wrap="square" lIns="0" tIns="0" rIns="0" bIns="0" rtlCol="0"/>
            <a:lstStyle/>
            <a:p>
              <a:endParaRPr/>
            </a:p>
          </p:txBody>
        </p:sp>
        <p:sp>
          <p:nvSpPr>
            <p:cNvPr id="9" name="object 9"/>
            <p:cNvSpPr/>
            <p:nvPr/>
          </p:nvSpPr>
          <p:spPr>
            <a:xfrm>
              <a:off x="7089495" y="3793744"/>
              <a:ext cx="1248410" cy="1513205"/>
            </a:xfrm>
            <a:custGeom>
              <a:avLst/>
              <a:gdLst/>
              <a:ahLst/>
              <a:cxnLst/>
              <a:rect l="l" t="t" r="r" b="b"/>
              <a:pathLst>
                <a:path w="1248409" h="1513204">
                  <a:moveTo>
                    <a:pt x="928243" y="132613"/>
                  </a:moveTo>
                  <a:lnTo>
                    <a:pt x="884247" y="91865"/>
                  </a:lnTo>
                  <a:lnTo>
                    <a:pt x="842571" y="59930"/>
                  </a:lnTo>
                  <a:lnTo>
                    <a:pt x="802287" y="35882"/>
                  </a:lnTo>
                  <a:lnTo>
                    <a:pt x="762466" y="18792"/>
                  </a:lnTo>
                  <a:lnTo>
                    <a:pt x="722182" y="7733"/>
                  </a:lnTo>
                  <a:lnTo>
                    <a:pt x="680506" y="1778"/>
                  </a:lnTo>
                  <a:lnTo>
                    <a:pt x="636511" y="0"/>
                  </a:lnTo>
                  <a:lnTo>
                    <a:pt x="589616" y="1662"/>
                  </a:lnTo>
                  <a:lnTo>
                    <a:pt x="540632" y="6805"/>
                  </a:lnTo>
                  <a:lnTo>
                    <a:pt x="490720" y="15660"/>
                  </a:lnTo>
                  <a:lnTo>
                    <a:pt x="441040" y="28458"/>
                  </a:lnTo>
                  <a:lnTo>
                    <a:pt x="392751" y="45430"/>
                  </a:lnTo>
                  <a:lnTo>
                    <a:pt x="347015" y="66808"/>
                  </a:lnTo>
                  <a:lnTo>
                    <a:pt x="304990" y="92824"/>
                  </a:lnTo>
                  <a:lnTo>
                    <a:pt x="267528" y="123522"/>
                  </a:lnTo>
                  <a:lnTo>
                    <a:pt x="234242" y="158162"/>
                  </a:lnTo>
                  <a:lnTo>
                    <a:pt x="204436" y="195818"/>
                  </a:lnTo>
                  <a:lnTo>
                    <a:pt x="177413" y="235561"/>
                  </a:lnTo>
                  <a:lnTo>
                    <a:pt x="152477" y="276464"/>
                  </a:lnTo>
                  <a:lnTo>
                    <a:pt x="128933" y="317599"/>
                  </a:lnTo>
                  <a:lnTo>
                    <a:pt x="106083" y="358038"/>
                  </a:lnTo>
                  <a:lnTo>
                    <a:pt x="79810" y="403407"/>
                  </a:lnTo>
                  <a:lnTo>
                    <a:pt x="55008" y="446934"/>
                  </a:lnTo>
                  <a:lnTo>
                    <a:pt x="33153" y="488988"/>
                  </a:lnTo>
                  <a:lnTo>
                    <a:pt x="15717" y="529937"/>
                  </a:lnTo>
                  <a:lnTo>
                    <a:pt x="4175" y="570149"/>
                  </a:lnTo>
                  <a:lnTo>
                    <a:pt x="0" y="609993"/>
                  </a:lnTo>
                  <a:lnTo>
                    <a:pt x="5835" y="657837"/>
                  </a:lnTo>
                  <a:lnTo>
                    <a:pt x="21218" y="706316"/>
                  </a:lnTo>
                  <a:lnTo>
                    <a:pt x="42966" y="756067"/>
                  </a:lnTo>
                  <a:lnTo>
                    <a:pt x="67896" y="807728"/>
                  </a:lnTo>
                  <a:lnTo>
                    <a:pt x="92824" y="861936"/>
                  </a:lnTo>
                  <a:lnTo>
                    <a:pt x="109180" y="902529"/>
                  </a:lnTo>
                  <a:lnTo>
                    <a:pt x="124607" y="944747"/>
                  </a:lnTo>
                  <a:lnTo>
                    <a:pt x="139800" y="988588"/>
                  </a:lnTo>
                  <a:lnTo>
                    <a:pt x="155457" y="1034054"/>
                  </a:lnTo>
                  <a:lnTo>
                    <a:pt x="172273" y="1081144"/>
                  </a:lnTo>
                  <a:lnTo>
                    <a:pt x="190944" y="1129858"/>
                  </a:lnTo>
                  <a:lnTo>
                    <a:pt x="212166" y="1180198"/>
                  </a:lnTo>
                  <a:lnTo>
                    <a:pt x="233328" y="1225391"/>
                  </a:lnTo>
                  <a:lnTo>
                    <a:pt x="257131" y="1270740"/>
                  </a:lnTo>
                  <a:lnTo>
                    <a:pt x="283731" y="1315157"/>
                  </a:lnTo>
                  <a:lnTo>
                    <a:pt x="313283" y="1357553"/>
                  </a:lnTo>
                  <a:lnTo>
                    <a:pt x="345943" y="1396842"/>
                  </a:lnTo>
                  <a:lnTo>
                    <a:pt x="381865" y="1431936"/>
                  </a:lnTo>
                  <a:lnTo>
                    <a:pt x="421206" y="1461748"/>
                  </a:lnTo>
                  <a:lnTo>
                    <a:pt x="464121" y="1485188"/>
                  </a:lnTo>
                  <a:lnTo>
                    <a:pt x="505284" y="1499975"/>
                  </a:lnTo>
                  <a:lnTo>
                    <a:pt x="548849" y="1509196"/>
                  </a:lnTo>
                  <a:lnTo>
                    <a:pt x="594270" y="1513179"/>
                  </a:lnTo>
                  <a:lnTo>
                    <a:pt x="641000" y="1512250"/>
                  </a:lnTo>
                  <a:lnTo>
                    <a:pt x="688494" y="1506739"/>
                  </a:lnTo>
                  <a:lnTo>
                    <a:pt x="736207" y="1496970"/>
                  </a:lnTo>
                  <a:lnTo>
                    <a:pt x="783592" y="1483273"/>
                  </a:lnTo>
                  <a:lnTo>
                    <a:pt x="830103" y="1465973"/>
                  </a:lnTo>
                  <a:lnTo>
                    <a:pt x="875195" y="1445399"/>
                  </a:lnTo>
                  <a:lnTo>
                    <a:pt x="918398" y="1421828"/>
                  </a:lnTo>
                  <a:lnTo>
                    <a:pt x="959528" y="1395309"/>
                  </a:lnTo>
                  <a:lnTo>
                    <a:pt x="998474" y="1365842"/>
                  </a:lnTo>
                  <a:lnTo>
                    <a:pt x="1035127" y="1333428"/>
                  </a:lnTo>
                  <a:lnTo>
                    <a:pt x="1069378" y="1298067"/>
                  </a:lnTo>
                  <a:lnTo>
                    <a:pt x="1101119" y="1259759"/>
                  </a:lnTo>
                  <a:lnTo>
                    <a:pt x="1130240" y="1218503"/>
                  </a:lnTo>
                  <a:lnTo>
                    <a:pt x="1156632" y="1174300"/>
                  </a:lnTo>
                  <a:lnTo>
                    <a:pt x="1180185" y="1127150"/>
                  </a:lnTo>
                  <a:lnTo>
                    <a:pt x="1197252" y="1086411"/>
                  </a:lnTo>
                  <a:lnTo>
                    <a:pt x="1212167" y="1043879"/>
                  </a:lnTo>
                  <a:lnTo>
                    <a:pt x="1224751" y="999733"/>
                  </a:lnTo>
                  <a:lnTo>
                    <a:pt x="1234824" y="954154"/>
                  </a:lnTo>
                  <a:lnTo>
                    <a:pt x="1242206" y="907320"/>
                  </a:lnTo>
                  <a:lnTo>
                    <a:pt x="1246720" y="859409"/>
                  </a:lnTo>
                  <a:lnTo>
                    <a:pt x="1248185" y="810603"/>
                  </a:lnTo>
                  <a:lnTo>
                    <a:pt x="1246422" y="761078"/>
                  </a:lnTo>
                  <a:lnTo>
                    <a:pt x="1241252" y="711016"/>
                  </a:lnTo>
                  <a:lnTo>
                    <a:pt x="1232496" y="660594"/>
                  </a:lnTo>
                  <a:lnTo>
                    <a:pt x="1219974" y="609993"/>
                  </a:lnTo>
                  <a:lnTo>
                    <a:pt x="1203614" y="559422"/>
                  </a:lnTo>
                  <a:lnTo>
                    <a:pt x="1183787" y="509209"/>
                  </a:lnTo>
                  <a:lnTo>
                    <a:pt x="1160972" y="459713"/>
                  </a:lnTo>
                  <a:lnTo>
                    <a:pt x="1135646" y="411293"/>
                  </a:lnTo>
                  <a:lnTo>
                    <a:pt x="1108288" y="364308"/>
                  </a:lnTo>
                  <a:lnTo>
                    <a:pt x="1079376" y="319117"/>
                  </a:lnTo>
                  <a:lnTo>
                    <a:pt x="1049389" y="276077"/>
                  </a:lnTo>
                  <a:lnTo>
                    <a:pt x="1018803" y="235548"/>
                  </a:lnTo>
                  <a:lnTo>
                    <a:pt x="988098" y="197889"/>
                  </a:lnTo>
                  <a:lnTo>
                    <a:pt x="957752" y="163458"/>
                  </a:lnTo>
                  <a:lnTo>
                    <a:pt x="928243" y="132613"/>
                  </a:lnTo>
                </a:path>
              </a:pathLst>
            </a:custGeom>
            <a:ln w="19890">
              <a:solidFill>
                <a:srgbClr val="000000"/>
              </a:solidFill>
            </a:ln>
          </p:spPr>
          <p:txBody>
            <a:bodyPr wrap="square" lIns="0" tIns="0" rIns="0" bIns="0" rtlCol="0"/>
            <a:lstStyle/>
            <a:p>
              <a:endParaRPr/>
            </a:p>
          </p:txBody>
        </p:sp>
      </p:grpSp>
      <p:sp>
        <p:nvSpPr>
          <p:cNvPr id="47" name="object 47"/>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48" name="object 48"/>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24</a:t>
            </a:fld>
            <a:endParaRPr spc="45" dirty="0"/>
          </a:p>
        </p:txBody>
      </p:sp>
      <p:sp>
        <p:nvSpPr>
          <p:cNvPr id="12" name="object 12"/>
          <p:cNvSpPr txBox="1"/>
          <p:nvPr/>
        </p:nvSpPr>
        <p:spPr>
          <a:xfrm>
            <a:off x="6205922" y="5066488"/>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13" name="object 13"/>
          <p:cNvSpPr txBox="1"/>
          <p:nvPr/>
        </p:nvSpPr>
        <p:spPr>
          <a:xfrm>
            <a:off x="6603737" y="5464302"/>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14" name="object 14"/>
          <p:cNvSpPr txBox="1"/>
          <p:nvPr/>
        </p:nvSpPr>
        <p:spPr>
          <a:xfrm>
            <a:off x="6285484" y="5384739"/>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15" name="object 15"/>
          <p:cNvSpPr txBox="1"/>
          <p:nvPr/>
        </p:nvSpPr>
        <p:spPr>
          <a:xfrm>
            <a:off x="6683299" y="5066488"/>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16" name="object 16"/>
          <p:cNvSpPr txBox="1"/>
          <p:nvPr/>
        </p:nvSpPr>
        <p:spPr>
          <a:xfrm>
            <a:off x="6444609" y="5146051"/>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17" name="object 17"/>
          <p:cNvSpPr txBox="1"/>
          <p:nvPr/>
        </p:nvSpPr>
        <p:spPr>
          <a:xfrm>
            <a:off x="6524172" y="4827799"/>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18" name="object 18"/>
          <p:cNvSpPr txBox="1"/>
          <p:nvPr/>
        </p:nvSpPr>
        <p:spPr>
          <a:xfrm>
            <a:off x="6842424" y="5305176"/>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19" name="object 19"/>
          <p:cNvSpPr txBox="1"/>
          <p:nvPr/>
        </p:nvSpPr>
        <p:spPr>
          <a:xfrm>
            <a:off x="6921986" y="5623428"/>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20" name="object 20"/>
          <p:cNvSpPr txBox="1"/>
          <p:nvPr/>
        </p:nvSpPr>
        <p:spPr>
          <a:xfrm>
            <a:off x="6021392" y="5464302"/>
            <a:ext cx="313055" cy="193040"/>
          </a:xfrm>
          <a:prstGeom prst="rect">
            <a:avLst/>
          </a:prstGeom>
        </p:spPr>
        <p:txBody>
          <a:bodyPr vert="horz" wrap="square" lIns="0" tIns="12065" rIns="0" bIns="0" rtlCol="0">
            <a:spAutoFit/>
          </a:bodyPr>
          <a:lstStyle/>
          <a:p>
            <a:pPr marL="38100">
              <a:lnSpc>
                <a:spcPct val="100000"/>
              </a:lnSpc>
              <a:spcBef>
                <a:spcPts val="95"/>
              </a:spcBef>
            </a:pPr>
            <a:r>
              <a:rPr sz="1100" b="1" spc="-5" dirty="0">
                <a:latin typeface="Arial"/>
                <a:cs typeface="Arial"/>
              </a:rPr>
              <a:t>x</a:t>
            </a:r>
            <a:r>
              <a:rPr sz="1100" b="1" spc="270" dirty="0">
                <a:latin typeface="Arial"/>
                <a:cs typeface="Arial"/>
              </a:rPr>
              <a:t> </a:t>
            </a:r>
            <a:r>
              <a:rPr sz="1650" b="1" spc="-7" baseline="-32828" dirty="0">
                <a:latin typeface="Arial"/>
                <a:cs typeface="Arial"/>
              </a:rPr>
              <a:t>x</a:t>
            </a:r>
            <a:endParaRPr sz="1650" baseline="-32828">
              <a:latin typeface="Arial"/>
              <a:cs typeface="Arial"/>
            </a:endParaRPr>
          </a:p>
        </p:txBody>
      </p:sp>
      <p:sp>
        <p:nvSpPr>
          <p:cNvPr id="21" name="object 21"/>
          <p:cNvSpPr txBox="1"/>
          <p:nvPr/>
        </p:nvSpPr>
        <p:spPr>
          <a:xfrm>
            <a:off x="6205919" y="5623428"/>
            <a:ext cx="421640" cy="193040"/>
          </a:xfrm>
          <a:prstGeom prst="rect">
            <a:avLst/>
          </a:prstGeom>
        </p:spPr>
        <p:txBody>
          <a:bodyPr vert="horz" wrap="square" lIns="0" tIns="12065" rIns="0" bIns="0" rtlCol="0">
            <a:spAutoFit/>
          </a:bodyPr>
          <a:lstStyle/>
          <a:p>
            <a:pPr marL="12700">
              <a:lnSpc>
                <a:spcPct val="100000"/>
              </a:lnSpc>
              <a:spcBef>
                <a:spcPts val="95"/>
              </a:spcBef>
              <a:tabLst>
                <a:tab pos="330835" algn="l"/>
              </a:tabLst>
            </a:pPr>
            <a:r>
              <a:rPr sz="1100" b="1" spc="-5" dirty="0">
                <a:latin typeface="Arial"/>
                <a:cs typeface="Arial"/>
              </a:rPr>
              <a:t>x	x</a:t>
            </a:r>
            <a:endParaRPr sz="1100">
              <a:latin typeface="Arial"/>
              <a:cs typeface="Arial"/>
            </a:endParaRPr>
          </a:p>
        </p:txBody>
      </p:sp>
      <p:sp>
        <p:nvSpPr>
          <p:cNvPr id="22" name="object 22"/>
          <p:cNvSpPr txBox="1"/>
          <p:nvPr/>
        </p:nvSpPr>
        <p:spPr>
          <a:xfrm>
            <a:off x="6260081" y="5782554"/>
            <a:ext cx="631190" cy="351790"/>
          </a:xfrm>
          <a:prstGeom prst="rect">
            <a:avLst/>
          </a:prstGeom>
        </p:spPr>
        <p:txBody>
          <a:bodyPr vert="horz" wrap="square" lIns="0" tIns="24765" rIns="0" bIns="0" rtlCol="0">
            <a:spAutoFit/>
          </a:bodyPr>
          <a:lstStyle/>
          <a:p>
            <a:pPr marL="276225" marR="30480" indent="-238760">
              <a:lnSpc>
                <a:spcPts val="1250"/>
              </a:lnSpc>
              <a:spcBef>
                <a:spcPts val="195"/>
              </a:spcBef>
              <a:tabLst>
                <a:tab pos="435609" algn="l"/>
              </a:tabLst>
            </a:pPr>
            <a:r>
              <a:rPr sz="1650" b="1" spc="-7" baseline="-32828" dirty="0">
                <a:latin typeface="Arial"/>
                <a:cs typeface="Arial"/>
              </a:rPr>
              <a:t>x </a:t>
            </a:r>
            <a:r>
              <a:rPr sz="1650" b="1" spc="44" baseline="-32828" dirty="0">
                <a:latin typeface="Arial"/>
                <a:cs typeface="Arial"/>
              </a:rPr>
              <a:t> </a:t>
            </a:r>
            <a:r>
              <a:rPr sz="1100" b="1" spc="-5" dirty="0">
                <a:latin typeface="Arial"/>
                <a:cs typeface="Arial"/>
              </a:rPr>
              <a:t>x</a:t>
            </a:r>
            <a:r>
              <a:rPr sz="1100" b="1" dirty="0">
                <a:latin typeface="Arial"/>
                <a:cs typeface="Arial"/>
              </a:rPr>
              <a:t>		</a:t>
            </a:r>
            <a:r>
              <a:rPr sz="1100" b="1" spc="10" dirty="0">
                <a:latin typeface="Arial"/>
                <a:cs typeface="Arial"/>
              </a:rPr>
              <a:t>x</a:t>
            </a:r>
            <a:r>
              <a:rPr sz="1100" b="1" spc="-5" dirty="0">
                <a:latin typeface="Arial"/>
                <a:cs typeface="Arial"/>
              </a:rPr>
              <a:t>x  x</a:t>
            </a:r>
            <a:endParaRPr sz="1100">
              <a:latin typeface="Arial"/>
              <a:cs typeface="Arial"/>
            </a:endParaRPr>
          </a:p>
        </p:txBody>
      </p:sp>
      <p:sp>
        <p:nvSpPr>
          <p:cNvPr id="23" name="object 23"/>
          <p:cNvSpPr txBox="1"/>
          <p:nvPr/>
        </p:nvSpPr>
        <p:spPr>
          <a:xfrm>
            <a:off x="6921985" y="6259932"/>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24" name="object 24"/>
          <p:cNvSpPr txBox="1"/>
          <p:nvPr/>
        </p:nvSpPr>
        <p:spPr>
          <a:xfrm>
            <a:off x="6842422" y="6498621"/>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25" name="object 25"/>
          <p:cNvSpPr txBox="1"/>
          <p:nvPr/>
        </p:nvSpPr>
        <p:spPr>
          <a:xfrm>
            <a:off x="6524171" y="6419059"/>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26" name="object 26"/>
          <p:cNvSpPr txBox="1"/>
          <p:nvPr/>
        </p:nvSpPr>
        <p:spPr>
          <a:xfrm>
            <a:off x="6444609" y="6578184"/>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27" name="object 27"/>
          <p:cNvSpPr txBox="1"/>
          <p:nvPr/>
        </p:nvSpPr>
        <p:spPr>
          <a:xfrm>
            <a:off x="5713624" y="6254022"/>
            <a:ext cx="640715" cy="437515"/>
          </a:xfrm>
          <a:prstGeom prst="rect">
            <a:avLst/>
          </a:prstGeom>
        </p:spPr>
        <p:txBody>
          <a:bodyPr vert="horz" wrap="square" lIns="0" tIns="12065" rIns="0" bIns="0" rtlCol="0">
            <a:spAutoFit/>
          </a:bodyPr>
          <a:lstStyle/>
          <a:p>
            <a:pPr marL="12700">
              <a:lnSpc>
                <a:spcPts val="1955"/>
              </a:lnSpc>
              <a:spcBef>
                <a:spcPts val="95"/>
              </a:spcBef>
            </a:pPr>
            <a:r>
              <a:rPr sz="1650" b="1" spc="-5" dirty="0">
                <a:latin typeface="Arial"/>
                <a:cs typeface="Arial"/>
              </a:rPr>
              <a:t>M(KB)</a:t>
            </a:r>
            <a:endParaRPr sz="1650">
              <a:latin typeface="Arial"/>
              <a:cs typeface="Arial"/>
            </a:endParaRPr>
          </a:p>
          <a:p>
            <a:pPr marL="128905" algn="ctr">
              <a:lnSpc>
                <a:spcPts val="1295"/>
              </a:lnSpc>
            </a:pPr>
            <a:r>
              <a:rPr sz="1100" b="1" spc="-5" dirty="0">
                <a:latin typeface="Arial"/>
                <a:cs typeface="Arial"/>
              </a:rPr>
              <a:t>x</a:t>
            </a:r>
            <a:endParaRPr sz="1100">
              <a:latin typeface="Arial"/>
              <a:cs typeface="Arial"/>
            </a:endParaRPr>
          </a:p>
        </p:txBody>
      </p:sp>
      <p:sp>
        <p:nvSpPr>
          <p:cNvPr id="28" name="object 28"/>
          <p:cNvSpPr txBox="1"/>
          <p:nvPr/>
        </p:nvSpPr>
        <p:spPr>
          <a:xfrm>
            <a:off x="5967231" y="6021244"/>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29" name="object 29"/>
          <p:cNvSpPr txBox="1"/>
          <p:nvPr/>
        </p:nvSpPr>
        <p:spPr>
          <a:xfrm>
            <a:off x="5648980" y="5782555"/>
            <a:ext cx="18034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xx</a:t>
            </a:r>
            <a:endParaRPr sz="1100">
              <a:latin typeface="Arial"/>
              <a:cs typeface="Arial"/>
            </a:endParaRPr>
          </a:p>
        </p:txBody>
      </p:sp>
      <p:sp>
        <p:nvSpPr>
          <p:cNvPr id="30" name="object 30"/>
          <p:cNvSpPr txBox="1"/>
          <p:nvPr/>
        </p:nvSpPr>
        <p:spPr>
          <a:xfrm>
            <a:off x="5569416" y="5464304"/>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31" name="object 31"/>
          <p:cNvSpPr txBox="1"/>
          <p:nvPr/>
        </p:nvSpPr>
        <p:spPr>
          <a:xfrm>
            <a:off x="5489854" y="5623430"/>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32" name="object 32"/>
          <p:cNvSpPr txBox="1"/>
          <p:nvPr/>
        </p:nvSpPr>
        <p:spPr>
          <a:xfrm>
            <a:off x="5808105" y="5543867"/>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33" name="object 33"/>
          <p:cNvSpPr txBox="1"/>
          <p:nvPr/>
        </p:nvSpPr>
        <p:spPr>
          <a:xfrm>
            <a:off x="5648979" y="5225616"/>
            <a:ext cx="421640" cy="193040"/>
          </a:xfrm>
          <a:prstGeom prst="rect">
            <a:avLst/>
          </a:prstGeom>
        </p:spPr>
        <p:txBody>
          <a:bodyPr vert="horz" wrap="square" lIns="0" tIns="12065" rIns="0" bIns="0" rtlCol="0">
            <a:spAutoFit/>
          </a:bodyPr>
          <a:lstStyle/>
          <a:p>
            <a:pPr marL="12700">
              <a:lnSpc>
                <a:spcPct val="100000"/>
              </a:lnSpc>
              <a:spcBef>
                <a:spcPts val="95"/>
              </a:spcBef>
              <a:tabLst>
                <a:tab pos="330835" algn="l"/>
              </a:tabLst>
            </a:pPr>
            <a:r>
              <a:rPr sz="1100" b="1" spc="-5" dirty="0">
                <a:latin typeface="Arial"/>
                <a:cs typeface="Arial"/>
              </a:rPr>
              <a:t>x	x</a:t>
            </a:r>
            <a:endParaRPr sz="1100">
              <a:latin typeface="Arial"/>
              <a:cs typeface="Arial"/>
            </a:endParaRPr>
          </a:p>
        </p:txBody>
      </p:sp>
      <p:sp>
        <p:nvSpPr>
          <p:cNvPr id="34" name="object 34"/>
          <p:cNvSpPr txBox="1"/>
          <p:nvPr/>
        </p:nvSpPr>
        <p:spPr>
          <a:xfrm>
            <a:off x="5887668" y="4907363"/>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35" name="object 35"/>
          <p:cNvSpPr txBox="1"/>
          <p:nvPr/>
        </p:nvSpPr>
        <p:spPr>
          <a:xfrm>
            <a:off x="5728541" y="4748237"/>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36" name="object 36"/>
          <p:cNvSpPr txBox="1"/>
          <p:nvPr/>
        </p:nvSpPr>
        <p:spPr>
          <a:xfrm>
            <a:off x="6046793" y="4589110"/>
            <a:ext cx="421640" cy="193040"/>
          </a:xfrm>
          <a:prstGeom prst="rect">
            <a:avLst/>
          </a:prstGeom>
        </p:spPr>
        <p:txBody>
          <a:bodyPr vert="horz" wrap="square" lIns="0" tIns="12065" rIns="0" bIns="0" rtlCol="0">
            <a:spAutoFit/>
          </a:bodyPr>
          <a:lstStyle/>
          <a:p>
            <a:pPr marL="12700">
              <a:lnSpc>
                <a:spcPct val="100000"/>
              </a:lnSpc>
              <a:spcBef>
                <a:spcPts val="95"/>
              </a:spcBef>
              <a:tabLst>
                <a:tab pos="330835" algn="l"/>
              </a:tabLst>
            </a:pPr>
            <a:r>
              <a:rPr sz="1100" b="1" spc="-5" dirty="0">
                <a:latin typeface="Arial"/>
                <a:cs typeface="Arial"/>
              </a:rPr>
              <a:t>x	x</a:t>
            </a:r>
            <a:endParaRPr sz="1100">
              <a:latin typeface="Arial"/>
              <a:cs typeface="Arial"/>
            </a:endParaRPr>
          </a:p>
        </p:txBody>
      </p:sp>
      <p:sp>
        <p:nvSpPr>
          <p:cNvPr id="37" name="object 37"/>
          <p:cNvSpPr txBox="1"/>
          <p:nvPr/>
        </p:nvSpPr>
        <p:spPr>
          <a:xfrm>
            <a:off x="6921986" y="4509548"/>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38" name="object 38"/>
          <p:cNvSpPr txBox="1"/>
          <p:nvPr/>
        </p:nvSpPr>
        <p:spPr>
          <a:xfrm>
            <a:off x="7373965" y="4986927"/>
            <a:ext cx="233679" cy="193040"/>
          </a:xfrm>
          <a:prstGeom prst="rect">
            <a:avLst/>
          </a:prstGeom>
        </p:spPr>
        <p:txBody>
          <a:bodyPr vert="horz" wrap="square" lIns="0" tIns="12065" rIns="0" bIns="0" rtlCol="0">
            <a:spAutoFit/>
          </a:bodyPr>
          <a:lstStyle/>
          <a:p>
            <a:pPr marL="38100">
              <a:lnSpc>
                <a:spcPct val="100000"/>
              </a:lnSpc>
              <a:spcBef>
                <a:spcPts val="95"/>
              </a:spcBef>
            </a:pPr>
            <a:r>
              <a:rPr sz="1100" b="1" spc="5" dirty="0">
                <a:latin typeface="Arial"/>
                <a:cs typeface="Arial"/>
              </a:rPr>
              <a:t>x</a:t>
            </a:r>
            <a:r>
              <a:rPr sz="1650" b="1" spc="7" baseline="-32828" dirty="0">
                <a:latin typeface="Arial"/>
                <a:cs typeface="Arial"/>
              </a:rPr>
              <a:t>x</a:t>
            </a:r>
            <a:endParaRPr sz="1650" baseline="-32828">
              <a:latin typeface="Arial"/>
              <a:cs typeface="Arial"/>
            </a:endParaRPr>
          </a:p>
        </p:txBody>
      </p:sp>
      <p:sp>
        <p:nvSpPr>
          <p:cNvPr id="39" name="object 39"/>
          <p:cNvSpPr txBox="1"/>
          <p:nvPr/>
        </p:nvSpPr>
        <p:spPr>
          <a:xfrm>
            <a:off x="7478928" y="5464304"/>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40" name="object 40"/>
          <p:cNvSpPr txBox="1"/>
          <p:nvPr/>
        </p:nvSpPr>
        <p:spPr>
          <a:xfrm>
            <a:off x="6976151" y="4748237"/>
            <a:ext cx="313055" cy="193040"/>
          </a:xfrm>
          <a:prstGeom prst="rect">
            <a:avLst/>
          </a:prstGeom>
        </p:spPr>
        <p:txBody>
          <a:bodyPr vert="horz" wrap="square" lIns="0" tIns="12065" rIns="0" bIns="0" rtlCol="0">
            <a:spAutoFit/>
          </a:bodyPr>
          <a:lstStyle/>
          <a:p>
            <a:pPr marL="38100">
              <a:lnSpc>
                <a:spcPct val="100000"/>
              </a:lnSpc>
              <a:spcBef>
                <a:spcPts val="95"/>
              </a:spcBef>
            </a:pPr>
            <a:r>
              <a:rPr sz="1650" b="1" spc="-7" baseline="-32828" dirty="0">
                <a:latin typeface="Arial"/>
                <a:cs typeface="Arial"/>
              </a:rPr>
              <a:t>x</a:t>
            </a:r>
            <a:r>
              <a:rPr sz="1650" b="1" spc="405" baseline="-32828" dirty="0">
                <a:latin typeface="Arial"/>
                <a:cs typeface="Arial"/>
              </a:rPr>
              <a:t> </a:t>
            </a:r>
            <a:r>
              <a:rPr sz="1100" b="1" spc="-5" dirty="0">
                <a:latin typeface="Arial"/>
                <a:cs typeface="Arial"/>
              </a:rPr>
              <a:t>x</a:t>
            </a:r>
            <a:endParaRPr sz="1100">
              <a:latin typeface="Arial"/>
              <a:cs typeface="Arial"/>
            </a:endParaRPr>
          </a:p>
        </p:txBody>
      </p:sp>
      <p:sp>
        <p:nvSpPr>
          <p:cNvPr id="41" name="object 41"/>
          <p:cNvSpPr txBox="1"/>
          <p:nvPr/>
        </p:nvSpPr>
        <p:spPr>
          <a:xfrm>
            <a:off x="7160677" y="5384741"/>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dirty="0">
              <a:latin typeface="Arial"/>
              <a:cs typeface="Arial"/>
            </a:endParaRPr>
          </a:p>
        </p:txBody>
      </p:sp>
      <p:sp>
        <p:nvSpPr>
          <p:cNvPr id="42" name="object 42"/>
          <p:cNvSpPr txBox="1"/>
          <p:nvPr/>
        </p:nvSpPr>
        <p:spPr>
          <a:xfrm>
            <a:off x="7081114" y="5941681"/>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43" name="object 43"/>
          <p:cNvSpPr txBox="1"/>
          <p:nvPr/>
        </p:nvSpPr>
        <p:spPr>
          <a:xfrm>
            <a:off x="7081114" y="6419059"/>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44" name="object 44"/>
          <p:cNvSpPr txBox="1"/>
          <p:nvPr/>
        </p:nvSpPr>
        <p:spPr>
          <a:xfrm>
            <a:off x="5495101" y="4505480"/>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45" name="object 45"/>
          <p:cNvSpPr txBox="1"/>
          <p:nvPr/>
        </p:nvSpPr>
        <p:spPr>
          <a:xfrm>
            <a:off x="5410292" y="6021236"/>
            <a:ext cx="262255"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r>
              <a:rPr sz="1100" b="1" spc="250" dirty="0">
                <a:latin typeface="Arial"/>
                <a:cs typeface="Arial"/>
              </a:rPr>
              <a:t> </a:t>
            </a:r>
            <a:r>
              <a:rPr sz="1100" b="1" spc="-5" dirty="0">
                <a:latin typeface="Arial"/>
                <a:cs typeface="Arial"/>
              </a:rPr>
              <a:t>x</a:t>
            </a:r>
            <a:endParaRPr sz="1100">
              <a:latin typeface="Arial"/>
              <a:cs typeface="Arial"/>
            </a:endParaRPr>
          </a:p>
        </p:txBody>
      </p:sp>
      <p:sp>
        <p:nvSpPr>
          <p:cNvPr id="46" name="object 46"/>
          <p:cNvSpPr txBox="1"/>
          <p:nvPr/>
        </p:nvSpPr>
        <p:spPr>
          <a:xfrm>
            <a:off x="5569419" y="6419050"/>
            <a:ext cx="102870" cy="193040"/>
          </a:xfrm>
          <a:prstGeom prst="rect">
            <a:avLst/>
          </a:prstGeom>
        </p:spPr>
        <p:txBody>
          <a:bodyPr vert="horz" wrap="square" lIns="0" tIns="12065" rIns="0" bIns="0" rtlCol="0">
            <a:spAutoFit/>
          </a:bodyPr>
          <a:lstStyle/>
          <a:p>
            <a:pPr marL="12700">
              <a:lnSpc>
                <a:spcPct val="100000"/>
              </a:lnSpc>
              <a:spcBef>
                <a:spcPts val="95"/>
              </a:spcBef>
            </a:pPr>
            <a:r>
              <a:rPr sz="1100" b="1" spc="-5" dirty="0">
                <a:latin typeface="Arial"/>
                <a:cs typeface="Arial"/>
              </a:rPr>
              <a:t>x</a:t>
            </a:r>
            <a:endParaRPr sz="1100">
              <a:latin typeface="Arial"/>
              <a:cs typeface="Arial"/>
            </a:endParaRPr>
          </a:p>
        </p:txBody>
      </p:sp>
      <p:sp>
        <p:nvSpPr>
          <p:cNvPr id="49" name="TextBox 48">
            <a:extLst>
              <a:ext uri="{FF2B5EF4-FFF2-40B4-BE49-F238E27FC236}">
                <a16:creationId xmlns:a16="http://schemas.microsoft.com/office/drawing/2014/main" id="{023DF4FE-B886-4676-8B9F-D77C5492A490}"/>
              </a:ext>
            </a:extLst>
          </p:cNvPr>
          <p:cNvSpPr txBox="1"/>
          <p:nvPr/>
        </p:nvSpPr>
        <p:spPr>
          <a:xfrm>
            <a:off x="4817113" y="4769776"/>
            <a:ext cx="715171" cy="369332"/>
          </a:xfrm>
          <a:prstGeom prst="rect">
            <a:avLst/>
          </a:prstGeom>
          <a:noFill/>
        </p:spPr>
        <p:txBody>
          <a:bodyPr wrap="square" rtlCol="0">
            <a:spAutoFit/>
          </a:bodyPr>
          <a:lstStyle/>
          <a:p>
            <a:r>
              <a:rPr lang="en-GB" b="1" dirty="0"/>
              <a:t>M(</a:t>
            </a:r>
            <a:r>
              <a:rPr lang="el-GR" b="1" i="1" spc="65" dirty="0">
                <a:cs typeface="Georgia"/>
              </a:rPr>
              <a:t>α</a:t>
            </a:r>
            <a:r>
              <a:rPr lang="en-GB" b="1" spc="65" dirty="0">
                <a:cs typeface="Georgia"/>
              </a:rPr>
              <a:t>)</a:t>
            </a:r>
            <a:endParaRPr lang="en-GB"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2540" algn="ctr">
              <a:lnSpc>
                <a:spcPts val="2635"/>
              </a:lnSpc>
            </a:pPr>
            <a:r>
              <a:rPr spc="195" dirty="0"/>
              <a:t>Entailment</a:t>
            </a:r>
            <a:r>
              <a:rPr spc="390" dirty="0"/>
              <a:t> </a:t>
            </a:r>
            <a:r>
              <a:rPr spc="145" dirty="0"/>
              <a:t>in</a:t>
            </a:r>
            <a:r>
              <a:rPr spc="395" dirty="0"/>
              <a:t> </a:t>
            </a:r>
            <a:r>
              <a:rPr spc="190" dirty="0"/>
              <a:t>the</a:t>
            </a:r>
            <a:r>
              <a:rPr spc="390" dirty="0"/>
              <a:t> </a:t>
            </a:r>
            <a:r>
              <a:rPr spc="175" dirty="0"/>
              <a:t>wumpus</a:t>
            </a:r>
            <a:r>
              <a:rPr spc="380" dirty="0"/>
              <a:t> </a:t>
            </a:r>
            <a:r>
              <a:rPr spc="114" dirty="0"/>
              <a:t>world</a:t>
            </a:r>
          </a:p>
        </p:txBody>
      </p:sp>
      <p:sp>
        <p:nvSpPr>
          <p:cNvPr id="3" name="object 3"/>
          <p:cNvSpPr txBox="1"/>
          <p:nvPr/>
        </p:nvSpPr>
        <p:spPr>
          <a:xfrm>
            <a:off x="1138221" y="2775832"/>
            <a:ext cx="4272280" cy="657860"/>
          </a:xfrm>
          <a:prstGeom prst="rect">
            <a:avLst/>
          </a:prstGeom>
        </p:spPr>
        <p:txBody>
          <a:bodyPr vert="horz" wrap="square" lIns="0" tIns="10160" rIns="0" bIns="0" rtlCol="0">
            <a:spAutoFit/>
          </a:bodyPr>
          <a:lstStyle/>
          <a:p>
            <a:pPr marL="12700" marR="5080">
              <a:lnSpc>
                <a:spcPct val="101499"/>
              </a:lnSpc>
              <a:spcBef>
                <a:spcPts val="80"/>
              </a:spcBef>
            </a:pPr>
            <a:r>
              <a:rPr sz="2050" spc="-20" dirty="0">
                <a:latin typeface="Calibri"/>
                <a:cs typeface="Calibri"/>
              </a:rPr>
              <a:t>Situation </a:t>
            </a:r>
            <a:r>
              <a:rPr sz="2050" spc="-60" dirty="0">
                <a:latin typeface="Calibri"/>
                <a:cs typeface="Calibri"/>
              </a:rPr>
              <a:t>after</a:t>
            </a:r>
            <a:r>
              <a:rPr sz="2050" spc="-55" dirty="0">
                <a:latin typeface="Calibri"/>
                <a:cs typeface="Calibri"/>
              </a:rPr>
              <a:t> detecting</a:t>
            </a:r>
            <a:r>
              <a:rPr sz="2050" spc="-50" dirty="0">
                <a:latin typeface="Calibri"/>
                <a:cs typeface="Calibri"/>
              </a:rPr>
              <a:t> </a:t>
            </a:r>
            <a:r>
              <a:rPr sz="2050" spc="-55" dirty="0">
                <a:latin typeface="Calibri"/>
                <a:cs typeface="Calibri"/>
              </a:rPr>
              <a:t>nothing</a:t>
            </a:r>
            <a:r>
              <a:rPr sz="2050" spc="-50" dirty="0">
                <a:latin typeface="Calibri"/>
                <a:cs typeface="Calibri"/>
              </a:rPr>
              <a:t> in </a:t>
            </a:r>
            <a:r>
              <a:rPr sz="2050" spc="-40" dirty="0">
                <a:latin typeface="Calibri"/>
                <a:cs typeface="Calibri"/>
              </a:rPr>
              <a:t>[1,1], </a:t>
            </a:r>
            <a:r>
              <a:rPr sz="2050" spc="-450" dirty="0">
                <a:latin typeface="Calibri"/>
                <a:cs typeface="Calibri"/>
              </a:rPr>
              <a:t> </a:t>
            </a:r>
            <a:r>
              <a:rPr sz="2050" spc="-60" dirty="0">
                <a:latin typeface="Calibri"/>
                <a:cs typeface="Calibri"/>
              </a:rPr>
              <a:t>moving</a:t>
            </a:r>
            <a:r>
              <a:rPr sz="2050" spc="185" dirty="0">
                <a:latin typeface="Calibri"/>
                <a:cs typeface="Calibri"/>
              </a:rPr>
              <a:t> </a:t>
            </a:r>
            <a:r>
              <a:rPr sz="2050" spc="-20" dirty="0">
                <a:latin typeface="Calibri"/>
                <a:cs typeface="Calibri"/>
              </a:rPr>
              <a:t>right,</a:t>
            </a:r>
            <a:r>
              <a:rPr sz="2050" spc="190" dirty="0">
                <a:latin typeface="Calibri"/>
                <a:cs typeface="Calibri"/>
              </a:rPr>
              <a:t> </a:t>
            </a:r>
            <a:r>
              <a:rPr sz="2050" spc="-110" dirty="0">
                <a:latin typeface="Calibri"/>
                <a:cs typeface="Calibri"/>
              </a:rPr>
              <a:t>breeze</a:t>
            </a:r>
            <a:r>
              <a:rPr sz="2050" spc="175" dirty="0">
                <a:latin typeface="Calibri"/>
                <a:cs typeface="Calibri"/>
              </a:rPr>
              <a:t> </a:t>
            </a:r>
            <a:r>
              <a:rPr sz="2050" spc="-50" dirty="0">
                <a:latin typeface="Calibri"/>
                <a:cs typeface="Calibri"/>
              </a:rPr>
              <a:t>in</a:t>
            </a:r>
            <a:r>
              <a:rPr sz="2050" spc="190" dirty="0">
                <a:latin typeface="Calibri"/>
                <a:cs typeface="Calibri"/>
              </a:rPr>
              <a:t> </a:t>
            </a:r>
            <a:r>
              <a:rPr sz="2050" spc="-55" dirty="0">
                <a:latin typeface="Calibri"/>
                <a:cs typeface="Calibri"/>
              </a:rPr>
              <a:t>[2,1]</a:t>
            </a:r>
            <a:endParaRPr sz="2050">
              <a:latin typeface="Calibri"/>
              <a:cs typeface="Calibri"/>
            </a:endParaRPr>
          </a:p>
        </p:txBody>
      </p:sp>
      <p:sp>
        <p:nvSpPr>
          <p:cNvPr id="4" name="object 4"/>
          <p:cNvSpPr txBox="1"/>
          <p:nvPr/>
        </p:nvSpPr>
        <p:spPr>
          <a:xfrm>
            <a:off x="1130300" y="3993146"/>
            <a:ext cx="4365625" cy="1165860"/>
          </a:xfrm>
          <a:prstGeom prst="rect">
            <a:avLst/>
          </a:prstGeom>
        </p:spPr>
        <p:txBody>
          <a:bodyPr vert="horz" wrap="square" lIns="0" tIns="14604" rIns="0" bIns="0" rtlCol="0">
            <a:spAutoFit/>
          </a:bodyPr>
          <a:lstStyle/>
          <a:p>
            <a:pPr marL="20320">
              <a:lnSpc>
                <a:spcPct val="100000"/>
              </a:lnSpc>
              <a:spcBef>
                <a:spcPts val="114"/>
              </a:spcBef>
            </a:pPr>
            <a:r>
              <a:rPr sz="2050" spc="-60" dirty="0">
                <a:latin typeface="Calibri"/>
                <a:cs typeface="Calibri"/>
              </a:rPr>
              <a:t>Consider</a:t>
            </a:r>
            <a:r>
              <a:rPr sz="2050" spc="225" dirty="0">
                <a:latin typeface="Calibri"/>
                <a:cs typeface="Calibri"/>
              </a:rPr>
              <a:t> </a:t>
            </a:r>
            <a:r>
              <a:rPr sz="2050" spc="-75" dirty="0">
                <a:latin typeface="Calibri"/>
                <a:cs typeface="Calibri"/>
              </a:rPr>
              <a:t>possible</a:t>
            </a:r>
            <a:r>
              <a:rPr sz="2050" spc="220" dirty="0">
                <a:latin typeface="Calibri"/>
                <a:cs typeface="Calibri"/>
              </a:rPr>
              <a:t> </a:t>
            </a:r>
            <a:r>
              <a:rPr sz="2050" spc="-90" dirty="0">
                <a:latin typeface="Calibri"/>
                <a:cs typeface="Calibri"/>
              </a:rPr>
              <a:t>models</a:t>
            </a:r>
            <a:r>
              <a:rPr sz="2050" spc="210" dirty="0">
                <a:latin typeface="Calibri"/>
                <a:cs typeface="Calibri"/>
              </a:rPr>
              <a:t> </a:t>
            </a:r>
            <a:r>
              <a:rPr sz="2050" spc="-80" dirty="0">
                <a:latin typeface="Calibri"/>
                <a:cs typeface="Calibri"/>
              </a:rPr>
              <a:t>for</a:t>
            </a:r>
            <a:endParaRPr sz="2050">
              <a:latin typeface="Calibri"/>
              <a:cs typeface="Calibri"/>
            </a:endParaRPr>
          </a:p>
          <a:p>
            <a:pPr marL="20320">
              <a:lnSpc>
                <a:spcPct val="100000"/>
              </a:lnSpc>
              <a:spcBef>
                <a:spcPts val="35"/>
              </a:spcBef>
            </a:pPr>
            <a:r>
              <a:rPr sz="1700" b="0" dirty="0">
                <a:latin typeface="Segoe UI Light"/>
                <a:cs typeface="Segoe UI Light"/>
              </a:rPr>
              <a:t>the</a:t>
            </a:r>
            <a:r>
              <a:rPr sz="1700" b="0" spc="-15" dirty="0">
                <a:latin typeface="Segoe UI Light"/>
                <a:cs typeface="Segoe UI Light"/>
              </a:rPr>
              <a:t> </a:t>
            </a:r>
            <a:r>
              <a:rPr sz="1700" b="0" dirty="0">
                <a:latin typeface="Segoe UI Light"/>
                <a:cs typeface="Segoe UI Light"/>
              </a:rPr>
              <a:t>world</a:t>
            </a:r>
            <a:r>
              <a:rPr sz="1700" b="0" spc="-10" dirty="0">
                <a:latin typeface="Segoe UI Light"/>
                <a:cs typeface="Segoe UI Light"/>
              </a:rPr>
              <a:t> </a:t>
            </a:r>
            <a:r>
              <a:rPr sz="2050" spc="-55" dirty="0">
                <a:latin typeface="Calibri"/>
                <a:cs typeface="Calibri"/>
              </a:rPr>
              <a:t>assuming</a:t>
            </a:r>
            <a:r>
              <a:rPr sz="2050" spc="165" dirty="0">
                <a:latin typeface="Calibri"/>
                <a:cs typeface="Calibri"/>
              </a:rPr>
              <a:t> </a:t>
            </a:r>
            <a:r>
              <a:rPr sz="2050" spc="-60" dirty="0">
                <a:latin typeface="Calibri"/>
                <a:cs typeface="Calibri"/>
              </a:rPr>
              <a:t>only</a:t>
            </a:r>
            <a:r>
              <a:rPr sz="2050" spc="180" dirty="0">
                <a:latin typeface="Calibri"/>
                <a:cs typeface="Calibri"/>
              </a:rPr>
              <a:t> </a:t>
            </a:r>
            <a:r>
              <a:rPr sz="2050" spc="-40" dirty="0">
                <a:latin typeface="Calibri"/>
                <a:cs typeface="Calibri"/>
              </a:rPr>
              <a:t>pits</a:t>
            </a:r>
            <a:endParaRPr sz="2050">
              <a:latin typeface="Calibri"/>
              <a:cs typeface="Calibri"/>
            </a:endParaRPr>
          </a:p>
          <a:p>
            <a:pPr marL="12700">
              <a:lnSpc>
                <a:spcPct val="100000"/>
              </a:lnSpc>
              <a:spcBef>
                <a:spcPts val="1540"/>
              </a:spcBef>
              <a:tabLst>
                <a:tab pos="2075814" algn="l"/>
                <a:tab pos="2551430" algn="l"/>
              </a:tabLst>
            </a:pPr>
            <a:r>
              <a:rPr sz="2050" spc="-70" dirty="0">
                <a:latin typeface="Calibri"/>
                <a:cs typeface="Calibri"/>
              </a:rPr>
              <a:t>3</a:t>
            </a:r>
            <a:r>
              <a:rPr sz="2050" spc="185" dirty="0">
                <a:latin typeface="Calibri"/>
                <a:cs typeface="Calibri"/>
              </a:rPr>
              <a:t> </a:t>
            </a:r>
            <a:r>
              <a:rPr sz="2050" spc="-45" dirty="0">
                <a:latin typeface="Calibri"/>
                <a:cs typeface="Calibri"/>
              </a:rPr>
              <a:t>Boolean</a:t>
            </a:r>
            <a:r>
              <a:rPr sz="2050" spc="190" dirty="0">
                <a:latin typeface="Calibri"/>
                <a:cs typeface="Calibri"/>
              </a:rPr>
              <a:t> </a:t>
            </a:r>
            <a:r>
              <a:rPr sz="2050" spc="-60" dirty="0">
                <a:latin typeface="Calibri"/>
                <a:cs typeface="Calibri"/>
              </a:rPr>
              <a:t>choices	</a:t>
            </a:r>
            <a:r>
              <a:rPr sz="2050" spc="140" dirty="0">
                <a:latin typeface="Lucida Sans Unicode"/>
                <a:cs typeface="Lucida Sans Unicode"/>
              </a:rPr>
              <a:t>⇒	</a:t>
            </a:r>
            <a:r>
              <a:rPr sz="2050" spc="-70" dirty="0">
                <a:latin typeface="Calibri"/>
                <a:cs typeface="Calibri"/>
              </a:rPr>
              <a:t>8</a:t>
            </a:r>
            <a:r>
              <a:rPr sz="2050" spc="145" dirty="0">
                <a:latin typeface="Calibri"/>
                <a:cs typeface="Calibri"/>
              </a:rPr>
              <a:t> </a:t>
            </a:r>
            <a:r>
              <a:rPr sz="2050" spc="-65" dirty="0">
                <a:latin typeface="Calibri"/>
                <a:cs typeface="Calibri"/>
              </a:rPr>
              <a:t>possible</a:t>
            </a:r>
            <a:r>
              <a:rPr sz="2050" spc="170" dirty="0">
                <a:latin typeface="Calibri"/>
                <a:cs typeface="Calibri"/>
              </a:rPr>
              <a:t> </a:t>
            </a:r>
            <a:r>
              <a:rPr sz="2050" spc="-85" dirty="0">
                <a:latin typeface="Calibri"/>
                <a:cs typeface="Calibri"/>
              </a:rPr>
              <a:t>models</a:t>
            </a:r>
            <a:endParaRPr sz="2050">
              <a:latin typeface="Calibri"/>
              <a:cs typeface="Calibri"/>
            </a:endParaRPr>
          </a:p>
        </p:txBody>
      </p:sp>
      <p:grpSp>
        <p:nvGrpSpPr>
          <p:cNvPr id="5" name="object 5"/>
          <p:cNvGrpSpPr/>
          <p:nvPr/>
        </p:nvGrpSpPr>
        <p:grpSpPr>
          <a:xfrm>
            <a:off x="5658053" y="1502448"/>
            <a:ext cx="3089910" cy="3089910"/>
            <a:chOff x="5658053" y="1502448"/>
            <a:chExt cx="3089910" cy="3089910"/>
          </a:xfrm>
        </p:grpSpPr>
        <p:sp>
          <p:nvSpPr>
            <p:cNvPr id="6" name="object 6"/>
            <p:cNvSpPr/>
            <p:nvPr/>
          </p:nvSpPr>
          <p:spPr>
            <a:xfrm>
              <a:off x="5674250" y="1518645"/>
              <a:ext cx="3057525" cy="3057525"/>
            </a:xfrm>
            <a:custGeom>
              <a:avLst/>
              <a:gdLst/>
              <a:ahLst/>
              <a:cxnLst/>
              <a:rect l="l" t="t" r="r" b="b"/>
              <a:pathLst>
                <a:path w="3057525" h="3057525">
                  <a:moveTo>
                    <a:pt x="764268" y="2292814"/>
                  </a:moveTo>
                  <a:lnTo>
                    <a:pt x="764268" y="1528546"/>
                  </a:lnTo>
                  <a:lnTo>
                    <a:pt x="0" y="1528546"/>
                  </a:lnTo>
                  <a:lnTo>
                    <a:pt x="0" y="2292814"/>
                  </a:lnTo>
                  <a:lnTo>
                    <a:pt x="764268" y="2292814"/>
                  </a:lnTo>
                  <a:close/>
                </a:path>
                <a:path w="3057525" h="3057525">
                  <a:moveTo>
                    <a:pt x="3057075" y="2292814"/>
                  </a:moveTo>
                  <a:lnTo>
                    <a:pt x="3057075" y="1528546"/>
                  </a:lnTo>
                  <a:lnTo>
                    <a:pt x="2292807" y="1528546"/>
                  </a:lnTo>
                  <a:lnTo>
                    <a:pt x="2292807" y="2292814"/>
                  </a:lnTo>
                  <a:lnTo>
                    <a:pt x="3057075" y="2292814"/>
                  </a:lnTo>
                  <a:close/>
                </a:path>
                <a:path w="3057525" h="3057525">
                  <a:moveTo>
                    <a:pt x="2292802" y="2292814"/>
                  </a:moveTo>
                  <a:lnTo>
                    <a:pt x="2292802" y="1528546"/>
                  </a:lnTo>
                  <a:lnTo>
                    <a:pt x="1528533" y="1528546"/>
                  </a:lnTo>
                  <a:lnTo>
                    <a:pt x="1528533" y="2292814"/>
                  </a:lnTo>
                  <a:lnTo>
                    <a:pt x="2292802" y="2292814"/>
                  </a:lnTo>
                  <a:close/>
                </a:path>
                <a:path w="3057525" h="3057525">
                  <a:moveTo>
                    <a:pt x="1528528" y="2292814"/>
                  </a:moveTo>
                  <a:lnTo>
                    <a:pt x="1528528" y="1528546"/>
                  </a:lnTo>
                  <a:lnTo>
                    <a:pt x="764260" y="1528546"/>
                  </a:lnTo>
                  <a:lnTo>
                    <a:pt x="764260" y="2292814"/>
                  </a:lnTo>
                  <a:lnTo>
                    <a:pt x="1528528" y="2292814"/>
                  </a:lnTo>
                  <a:close/>
                </a:path>
                <a:path w="3057525" h="3057525">
                  <a:moveTo>
                    <a:pt x="764268" y="3057075"/>
                  </a:moveTo>
                  <a:lnTo>
                    <a:pt x="764268" y="2292807"/>
                  </a:lnTo>
                  <a:lnTo>
                    <a:pt x="0" y="2292807"/>
                  </a:lnTo>
                  <a:lnTo>
                    <a:pt x="0" y="3057075"/>
                  </a:lnTo>
                  <a:lnTo>
                    <a:pt x="764268" y="3057075"/>
                  </a:lnTo>
                  <a:close/>
                </a:path>
                <a:path w="3057525" h="3057525">
                  <a:moveTo>
                    <a:pt x="3057075" y="3057075"/>
                  </a:moveTo>
                  <a:lnTo>
                    <a:pt x="3057075" y="2292807"/>
                  </a:lnTo>
                  <a:lnTo>
                    <a:pt x="2292807" y="2292807"/>
                  </a:lnTo>
                  <a:lnTo>
                    <a:pt x="2292807" y="3057075"/>
                  </a:lnTo>
                  <a:lnTo>
                    <a:pt x="3057075" y="3057075"/>
                  </a:lnTo>
                  <a:close/>
                </a:path>
                <a:path w="3057525" h="3057525">
                  <a:moveTo>
                    <a:pt x="2292802" y="3057075"/>
                  </a:moveTo>
                  <a:lnTo>
                    <a:pt x="2292802" y="2292807"/>
                  </a:lnTo>
                  <a:lnTo>
                    <a:pt x="1528533" y="2292807"/>
                  </a:lnTo>
                  <a:lnTo>
                    <a:pt x="1528533" y="3057075"/>
                  </a:lnTo>
                  <a:lnTo>
                    <a:pt x="2292802" y="3057075"/>
                  </a:lnTo>
                  <a:close/>
                </a:path>
                <a:path w="3057525" h="3057525">
                  <a:moveTo>
                    <a:pt x="1528528" y="3057075"/>
                  </a:moveTo>
                  <a:lnTo>
                    <a:pt x="1528528" y="2292807"/>
                  </a:lnTo>
                  <a:lnTo>
                    <a:pt x="764260" y="2292807"/>
                  </a:lnTo>
                  <a:lnTo>
                    <a:pt x="764260" y="3057075"/>
                  </a:lnTo>
                  <a:lnTo>
                    <a:pt x="1528528" y="3057075"/>
                  </a:lnTo>
                  <a:close/>
                </a:path>
                <a:path w="3057525" h="3057525">
                  <a:moveTo>
                    <a:pt x="764268" y="764268"/>
                  </a:moveTo>
                  <a:lnTo>
                    <a:pt x="764268" y="0"/>
                  </a:lnTo>
                  <a:lnTo>
                    <a:pt x="0" y="0"/>
                  </a:lnTo>
                  <a:lnTo>
                    <a:pt x="0" y="764268"/>
                  </a:lnTo>
                  <a:lnTo>
                    <a:pt x="764268" y="764268"/>
                  </a:lnTo>
                  <a:close/>
                </a:path>
                <a:path w="3057525" h="3057525">
                  <a:moveTo>
                    <a:pt x="3057075" y="764268"/>
                  </a:moveTo>
                  <a:lnTo>
                    <a:pt x="3057075" y="0"/>
                  </a:lnTo>
                  <a:lnTo>
                    <a:pt x="2292807" y="0"/>
                  </a:lnTo>
                  <a:lnTo>
                    <a:pt x="2292807" y="764268"/>
                  </a:lnTo>
                  <a:lnTo>
                    <a:pt x="3057075" y="764268"/>
                  </a:lnTo>
                  <a:close/>
                </a:path>
                <a:path w="3057525" h="3057525">
                  <a:moveTo>
                    <a:pt x="2292802" y="764268"/>
                  </a:moveTo>
                  <a:lnTo>
                    <a:pt x="2292802" y="0"/>
                  </a:lnTo>
                  <a:lnTo>
                    <a:pt x="1528533" y="0"/>
                  </a:lnTo>
                  <a:lnTo>
                    <a:pt x="1528533" y="764268"/>
                  </a:lnTo>
                  <a:lnTo>
                    <a:pt x="2292802" y="764268"/>
                  </a:lnTo>
                  <a:close/>
                </a:path>
                <a:path w="3057525" h="3057525">
                  <a:moveTo>
                    <a:pt x="1528528" y="764268"/>
                  </a:moveTo>
                  <a:lnTo>
                    <a:pt x="1528528" y="0"/>
                  </a:lnTo>
                  <a:lnTo>
                    <a:pt x="764260" y="0"/>
                  </a:lnTo>
                  <a:lnTo>
                    <a:pt x="764260" y="764268"/>
                  </a:lnTo>
                  <a:lnTo>
                    <a:pt x="1528528" y="764268"/>
                  </a:lnTo>
                  <a:close/>
                </a:path>
                <a:path w="3057525" h="3057525">
                  <a:moveTo>
                    <a:pt x="764268" y="1528541"/>
                  </a:moveTo>
                  <a:lnTo>
                    <a:pt x="764268" y="764273"/>
                  </a:lnTo>
                  <a:lnTo>
                    <a:pt x="0" y="764273"/>
                  </a:lnTo>
                  <a:lnTo>
                    <a:pt x="0" y="1528541"/>
                  </a:lnTo>
                  <a:lnTo>
                    <a:pt x="764268" y="1528541"/>
                  </a:lnTo>
                  <a:close/>
                </a:path>
                <a:path w="3057525" h="3057525">
                  <a:moveTo>
                    <a:pt x="3057075" y="1528541"/>
                  </a:moveTo>
                  <a:lnTo>
                    <a:pt x="3057075" y="764273"/>
                  </a:lnTo>
                  <a:lnTo>
                    <a:pt x="2292807" y="764273"/>
                  </a:lnTo>
                  <a:lnTo>
                    <a:pt x="2292807" y="1528541"/>
                  </a:lnTo>
                  <a:lnTo>
                    <a:pt x="3057075" y="1528541"/>
                  </a:lnTo>
                  <a:close/>
                </a:path>
                <a:path w="3057525" h="3057525">
                  <a:moveTo>
                    <a:pt x="2292802" y="1528541"/>
                  </a:moveTo>
                  <a:lnTo>
                    <a:pt x="2292802" y="764273"/>
                  </a:lnTo>
                  <a:lnTo>
                    <a:pt x="1528533" y="764273"/>
                  </a:lnTo>
                  <a:lnTo>
                    <a:pt x="1528533" y="1528541"/>
                  </a:lnTo>
                  <a:lnTo>
                    <a:pt x="2292802" y="1528541"/>
                  </a:lnTo>
                  <a:close/>
                </a:path>
                <a:path w="3057525" h="3057525">
                  <a:moveTo>
                    <a:pt x="1528528" y="1528541"/>
                  </a:moveTo>
                  <a:lnTo>
                    <a:pt x="1528528" y="764273"/>
                  </a:lnTo>
                  <a:lnTo>
                    <a:pt x="764260" y="764273"/>
                  </a:lnTo>
                  <a:lnTo>
                    <a:pt x="764260" y="1528541"/>
                  </a:lnTo>
                  <a:lnTo>
                    <a:pt x="1528528" y="1528541"/>
                  </a:lnTo>
                  <a:close/>
                </a:path>
              </a:pathLst>
            </a:custGeom>
            <a:ln w="21249">
              <a:solidFill>
                <a:srgbClr val="000000"/>
              </a:solidFill>
            </a:ln>
          </p:spPr>
          <p:txBody>
            <a:bodyPr wrap="square" lIns="0" tIns="0" rIns="0" bIns="0" rtlCol="0"/>
            <a:lstStyle/>
            <a:p>
              <a:endParaRPr/>
            </a:p>
          </p:txBody>
        </p:sp>
        <p:sp>
          <p:nvSpPr>
            <p:cNvPr id="7" name="object 7"/>
            <p:cNvSpPr/>
            <p:nvPr/>
          </p:nvSpPr>
          <p:spPr>
            <a:xfrm>
              <a:off x="5674245" y="1518640"/>
              <a:ext cx="3057525" cy="3057525"/>
            </a:xfrm>
            <a:custGeom>
              <a:avLst/>
              <a:gdLst/>
              <a:ahLst/>
              <a:cxnLst/>
              <a:rect l="l" t="t" r="r" b="b"/>
              <a:pathLst>
                <a:path w="3057525" h="3057525">
                  <a:moveTo>
                    <a:pt x="3057080" y="3057080"/>
                  </a:moveTo>
                  <a:lnTo>
                    <a:pt x="3057080" y="0"/>
                  </a:lnTo>
                  <a:lnTo>
                    <a:pt x="0" y="0"/>
                  </a:lnTo>
                  <a:lnTo>
                    <a:pt x="0" y="3057080"/>
                  </a:lnTo>
                  <a:lnTo>
                    <a:pt x="3057080" y="3057080"/>
                  </a:lnTo>
                  <a:close/>
                </a:path>
              </a:pathLst>
            </a:custGeom>
            <a:ln w="31873">
              <a:solidFill>
                <a:srgbClr val="000000"/>
              </a:solidFill>
            </a:ln>
          </p:spPr>
          <p:txBody>
            <a:bodyPr wrap="square" lIns="0" tIns="0" rIns="0" bIns="0" rtlCol="0"/>
            <a:lstStyle/>
            <a:p>
              <a:endParaRPr/>
            </a:p>
          </p:txBody>
        </p:sp>
        <p:sp>
          <p:nvSpPr>
            <p:cNvPr id="8" name="object 8"/>
            <p:cNvSpPr/>
            <p:nvPr/>
          </p:nvSpPr>
          <p:spPr>
            <a:xfrm>
              <a:off x="6778594" y="4124116"/>
              <a:ext cx="208915" cy="208915"/>
            </a:xfrm>
            <a:custGeom>
              <a:avLst/>
              <a:gdLst/>
              <a:ahLst/>
              <a:cxnLst/>
              <a:rect l="l" t="t" r="r" b="b"/>
              <a:pathLst>
                <a:path w="208915" h="208914">
                  <a:moveTo>
                    <a:pt x="208437" y="208437"/>
                  </a:moveTo>
                  <a:lnTo>
                    <a:pt x="208437" y="0"/>
                  </a:lnTo>
                  <a:lnTo>
                    <a:pt x="0" y="0"/>
                  </a:lnTo>
                  <a:lnTo>
                    <a:pt x="0" y="208437"/>
                  </a:lnTo>
                  <a:lnTo>
                    <a:pt x="208437" y="208437"/>
                  </a:lnTo>
                  <a:close/>
                </a:path>
              </a:pathLst>
            </a:custGeom>
            <a:ln w="10624">
              <a:solidFill>
                <a:srgbClr val="000000"/>
              </a:solidFill>
            </a:ln>
          </p:spPr>
          <p:txBody>
            <a:bodyPr wrap="square" lIns="0" tIns="0" rIns="0" bIns="0" rtlCol="0"/>
            <a:lstStyle/>
            <a:p>
              <a:endParaRPr/>
            </a:p>
          </p:txBody>
        </p:sp>
      </p:grpSp>
      <p:sp>
        <p:nvSpPr>
          <p:cNvPr id="9" name="object 9"/>
          <p:cNvSpPr txBox="1"/>
          <p:nvPr/>
        </p:nvSpPr>
        <p:spPr>
          <a:xfrm>
            <a:off x="6823494" y="4120426"/>
            <a:ext cx="122555" cy="200025"/>
          </a:xfrm>
          <a:prstGeom prst="rect">
            <a:avLst/>
          </a:prstGeom>
        </p:spPr>
        <p:txBody>
          <a:bodyPr vert="horz" wrap="square" lIns="0" tIns="11430" rIns="0" bIns="0" rtlCol="0">
            <a:spAutoFit/>
          </a:bodyPr>
          <a:lstStyle/>
          <a:p>
            <a:pPr marL="12700">
              <a:lnSpc>
                <a:spcPct val="100000"/>
              </a:lnSpc>
              <a:spcBef>
                <a:spcPts val="90"/>
              </a:spcBef>
            </a:pPr>
            <a:r>
              <a:rPr sz="1150" b="1" spc="-10" dirty="0">
                <a:latin typeface="Arial"/>
                <a:cs typeface="Arial"/>
              </a:rPr>
              <a:t>X</a:t>
            </a:r>
            <a:endParaRPr sz="1150">
              <a:latin typeface="Arial"/>
              <a:cs typeface="Arial"/>
            </a:endParaRPr>
          </a:p>
        </p:txBody>
      </p:sp>
      <p:sp>
        <p:nvSpPr>
          <p:cNvPr id="10" name="object 10"/>
          <p:cNvSpPr/>
          <p:nvPr/>
        </p:nvSpPr>
        <p:spPr>
          <a:xfrm>
            <a:off x="5986902" y="4124116"/>
            <a:ext cx="208915" cy="208915"/>
          </a:xfrm>
          <a:custGeom>
            <a:avLst/>
            <a:gdLst/>
            <a:ahLst/>
            <a:cxnLst/>
            <a:rect l="l" t="t" r="r" b="b"/>
            <a:pathLst>
              <a:path w="208914" h="208914">
                <a:moveTo>
                  <a:pt x="208437" y="208437"/>
                </a:moveTo>
                <a:lnTo>
                  <a:pt x="208437" y="0"/>
                </a:lnTo>
                <a:lnTo>
                  <a:pt x="0" y="0"/>
                </a:lnTo>
                <a:lnTo>
                  <a:pt x="0" y="208437"/>
                </a:lnTo>
                <a:lnTo>
                  <a:pt x="208437" y="208437"/>
                </a:lnTo>
                <a:close/>
              </a:path>
            </a:pathLst>
          </a:custGeom>
          <a:ln w="10624">
            <a:solidFill>
              <a:srgbClr val="000000"/>
            </a:solidFill>
          </a:ln>
        </p:spPr>
        <p:txBody>
          <a:bodyPr wrap="square" lIns="0" tIns="0" rIns="0" bIns="0" rtlCol="0"/>
          <a:lstStyle/>
          <a:p>
            <a:endParaRPr/>
          </a:p>
        </p:txBody>
      </p:sp>
      <p:sp>
        <p:nvSpPr>
          <p:cNvPr id="11" name="object 11"/>
          <p:cNvSpPr txBox="1"/>
          <p:nvPr/>
        </p:nvSpPr>
        <p:spPr>
          <a:xfrm>
            <a:off x="6031801" y="4120426"/>
            <a:ext cx="122555" cy="200025"/>
          </a:xfrm>
          <a:prstGeom prst="rect">
            <a:avLst/>
          </a:prstGeom>
        </p:spPr>
        <p:txBody>
          <a:bodyPr vert="horz" wrap="square" lIns="0" tIns="11430" rIns="0" bIns="0" rtlCol="0">
            <a:spAutoFit/>
          </a:bodyPr>
          <a:lstStyle/>
          <a:p>
            <a:pPr marL="12700">
              <a:lnSpc>
                <a:spcPct val="100000"/>
              </a:lnSpc>
              <a:spcBef>
                <a:spcPts val="90"/>
              </a:spcBef>
            </a:pPr>
            <a:r>
              <a:rPr sz="1150" b="1" spc="-10" dirty="0">
                <a:latin typeface="Arial"/>
                <a:cs typeface="Arial"/>
              </a:rPr>
              <a:t>X</a:t>
            </a:r>
            <a:endParaRPr sz="1150">
              <a:latin typeface="Arial"/>
              <a:cs typeface="Arial"/>
            </a:endParaRPr>
          </a:p>
        </p:txBody>
      </p:sp>
      <p:grpSp>
        <p:nvGrpSpPr>
          <p:cNvPr id="12" name="object 12"/>
          <p:cNvGrpSpPr/>
          <p:nvPr/>
        </p:nvGrpSpPr>
        <p:grpSpPr>
          <a:xfrm>
            <a:off x="6218301" y="4251172"/>
            <a:ext cx="530225" cy="69850"/>
            <a:chOff x="6218301" y="4251172"/>
            <a:chExt cx="530225" cy="69850"/>
          </a:xfrm>
        </p:grpSpPr>
        <p:sp>
          <p:nvSpPr>
            <p:cNvPr id="13" name="object 13"/>
            <p:cNvSpPr/>
            <p:nvPr/>
          </p:nvSpPr>
          <p:spPr>
            <a:xfrm>
              <a:off x="6218301" y="4286034"/>
              <a:ext cx="486409" cy="0"/>
            </a:xfrm>
            <a:custGeom>
              <a:avLst/>
              <a:gdLst/>
              <a:ahLst/>
              <a:cxnLst/>
              <a:rect l="l" t="t" r="r" b="b"/>
              <a:pathLst>
                <a:path w="486409">
                  <a:moveTo>
                    <a:pt x="0" y="0"/>
                  </a:moveTo>
                  <a:lnTo>
                    <a:pt x="486359" y="0"/>
                  </a:lnTo>
                </a:path>
              </a:pathLst>
            </a:custGeom>
            <a:ln w="21249">
              <a:solidFill>
                <a:srgbClr val="000000"/>
              </a:solidFill>
            </a:ln>
          </p:spPr>
          <p:txBody>
            <a:bodyPr wrap="square" lIns="0" tIns="0" rIns="0" bIns="0" rtlCol="0"/>
            <a:lstStyle/>
            <a:p>
              <a:endParaRPr/>
            </a:p>
          </p:txBody>
        </p:sp>
        <p:sp>
          <p:nvSpPr>
            <p:cNvPr id="14" name="object 14"/>
            <p:cNvSpPr/>
            <p:nvPr/>
          </p:nvSpPr>
          <p:spPr>
            <a:xfrm>
              <a:off x="6609029" y="4251172"/>
              <a:ext cx="139700" cy="69850"/>
            </a:xfrm>
            <a:custGeom>
              <a:avLst/>
              <a:gdLst/>
              <a:ahLst/>
              <a:cxnLst/>
              <a:rect l="l" t="t" r="r" b="b"/>
              <a:pathLst>
                <a:path w="139700" h="69850">
                  <a:moveTo>
                    <a:pt x="0" y="0"/>
                  </a:moveTo>
                  <a:lnTo>
                    <a:pt x="0" y="69710"/>
                  </a:lnTo>
                  <a:lnTo>
                    <a:pt x="139433" y="34861"/>
                  </a:lnTo>
                  <a:lnTo>
                    <a:pt x="0" y="0"/>
                  </a:lnTo>
                  <a:close/>
                </a:path>
              </a:pathLst>
            </a:custGeom>
            <a:solidFill>
              <a:srgbClr val="FFFFFF"/>
            </a:solidFill>
          </p:spPr>
          <p:txBody>
            <a:bodyPr wrap="square" lIns="0" tIns="0" rIns="0" bIns="0" rtlCol="0"/>
            <a:lstStyle/>
            <a:p>
              <a:endParaRPr/>
            </a:p>
          </p:txBody>
        </p:sp>
        <p:sp>
          <p:nvSpPr>
            <p:cNvPr id="15" name="object 15"/>
            <p:cNvSpPr/>
            <p:nvPr/>
          </p:nvSpPr>
          <p:spPr>
            <a:xfrm>
              <a:off x="6619659" y="4264786"/>
              <a:ext cx="85090" cy="42545"/>
            </a:xfrm>
            <a:custGeom>
              <a:avLst/>
              <a:gdLst/>
              <a:ahLst/>
              <a:cxnLst/>
              <a:rect l="l" t="t" r="r" b="b"/>
              <a:pathLst>
                <a:path w="85090" h="42545">
                  <a:moveTo>
                    <a:pt x="0" y="0"/>
                  </a:moveTo>
                  <a:lnTo>
                    <a:pt x="85001" y="21247"/>
                  </a:lnTo>
                  <a:lnTo>
                    <a:pt x="0" y="42494"/>
                  </a:lnTo>
                </a:path>
              </a:pathLst>
            </a:custGeom>
            <a:ln w="21249">
              <a:solidFill>
                <a:srgbClr val="000000"/>
              </a:solidFill>
            </a:ln>
          </p:spPr>
          <p:txBody>
            <a:bodyPr wrap="square" lIns="0" tIns="0" rIns="0" bIns="0" rtlCol="0"/>
            <a:lstStyle/>
            <a:p>
              <a:endParaRPr/>
            </a:p>
          </p:txBody>
        </p:sp>
      </p:grpSp>
      <p:sp>
        <p:nvSpPr>
          <p:cNvPr id="16" name="object 16"/>
          <p:cNvSpPr txBox="1"/>
          <p:nvPr/>
        </p:nvSpPr>
        <p:spPr>
          <a:xfrm>
            <a:off x="6524955" y="3829683"/>
            <a:ext cx="133350" cy="204470"/>
          </a:xfrm>
          <a:prstGeom prst="rect">
            <a:avLst/>
          </a:prstGeom>
        </p:spPr>
        <p:txBody>
          <a:bodyPr vert="horz" wrap="square" lIns="0" tIns="15240" rIns="0" bIns="0" rtlCol="0">
            <a:spAutoFit/>
          </a:bodyPr>
          <a:lstStyle/>
          <a:p>
            <a:pPr marL="12700">
              <a:lnSpc>
                <a:spcPct val="100000"/>
              </a:lnSpc>
              <a:spcBef>
                <a:spcPts val="120"/>
              </a:spcBef>
            </a:pPr>
            <a:r>
              <a:rPr sz="1150" b="1" spc="15" dirty="0">
                <a:latin typeface="Arial"/>
                <a:cs typeface="Arial"/>
              </a:rPr>
              <a:t>B</a:t>
            </a:r>
            <a:endParaRPr sz="1150">
              <a:latin typeface="Arial"/>
              <a:cs typeface="Arial"/>
            </a:endParaRPr>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25</a:t>
            </a:fld>
            <a:endParaRPr spc="45" dirty="0"/>
          </a:p>
        </p:txBody>
      </p:sp>
      <p:sp>
        <p:nvSpPr>
          <p:cNvPr id="17" name="object 17"/>
          <p:cNvSpPr txBox="1"/>
          <p:nvPr/>
        </p:nvSpPr>
        <p:spPr>
          <a:xfrm>
            <a:off x="7401255" y="3785996"/>
            <a:ext cx="389255" cy="739775"/>
          </a:xfrm>
          <a:prstGeom prst="rect">
            <a:avLst/>
          </a:prstGeom>
        </p:spPr>
        <p:txBody>
          <a:bodyPr vert="horz" wrap="square" lIns="0" tIns="17145" rIns="0" bIns="0" rtlCol="0">
            <a:spAutoFit/>
          </a:bodyPr>
          <a:lstStyle/>
          <a:p>
            <a:pPr marL="12700">
              <a:lnSpc>
                <a:spcPct val="100000"/>
              </a:lnSpc>
              <a:spcBef>
                <a:spcPts val="135"/>
              </a:spcBef>
            </a:pPr>
            <a:r>
              <a:rPr sz="4650" b="1" spc="20" dirty="0">
                <a:latin typeface="Arial"/>
                <a:cs typeface="Arial"/>
              </a:rPr>
              <a:t>?</a:t>
            </a:r>
            <a:endParaRPr sz="4650">
              <a:latin typeface="Arial"/>
              <a:cs typeface="Arial"/>
            </a:endParaRPr>
          </a:p>
        </p:txBody>
      </p:sp>
      <p:sp>
        <p:nvSpPr>
          <p:cNvPr id="18" name="object 18"/>
          <p:cNvSpPr txBox="1"/>
          <p:nvPr/>
        </p:nvSpPr>
        <p:spPr>
          <a:xfrm>
            <a:off x="5862053" y="3022047"/>
            <a:ext cx="1158240" cy="739775"/>
          </a:xfrm>
          <a:prstGeom prst="rect">
            <a:avLst/>
          </a:prstGeom>
        </p:spPr>
        <p:txBody>
          <a:bodyPr vert="horz" wrap="square" lIns="0" tIns="17145" rIns="0" bIns="0" rtlCol="0">
            <a:spAutoFit/>
          </a:bodyPr>
          <a:lstStyle/>
          <a:p>
            <a:pPr marL="12700">
              <a:lnSpc>
                <a:spcPct val="100000"/>
              </a:lnSpc>
              <a:spcBef>
                <a:spcPts val="135"/>
              </a:spcBef>
              <a:tabLst>
                <a:tab pos="781685" algn="l"/>
              </a:tabLst>
            </a:pPr>
            <a:r>
              <a:rPr sz="4650" b="1" spc="20" dirty="0">
                <a:latin typeface="Arial"/>
                <a:cs typeface="Arial"/>
              </a:rPr>
              <a:t>?	?</a:t>
            </a:r>
            <a:endParaRPr sz="465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73962" y="810793"/>
            <a:ext cx="7712075" cy="351790"/>
            <a:chOff x="1173962" y="810793"/>
            <a:chExt cx="7712075" cy="351790"/>
          </a:xfrm>
        </p:grpSpPr>
        <p:sp>
          <p:nvSpPr>
            <p:cNvPr id="3" name="object 3"/>
            <p:cNvSpPr/>
            <p:nvPr/>
          </p:nvSpPr>
          <p:spPr>
            <a:xfrm>
              <a:off x="1180947" y="817778"/>
              <a:ext cx="7698105" cy="0"/>
            </a:xfrm>
            <a:custGeom>
              <a:avLst/>
              <a:gdLst/>
              <a:ahLst/>
              <a:cxnLst/>
              <a:rect l="l" t="t" r="r" b="b"/>
              <a:pathLst>
                <a:path w="7698105">
                  <a:moveTo>
                    <a:pt x="0" y="0"/>
                  </a:moveTo>
                  <a:lnTo>
                    <a:pt x="7697723" y="0"/>
                  </a:lnTo>
                </a:path>
              </a:pathLst>
            </a:custGeom>
            <a:ln w="13716">
              <a:solidFill>
                <a:srgbClr val="000000"/>
              </a:solidFill>
            </a:ln>
          </p:spPr>
          <p:txBody>
            <a:bodyPr wrap="square" lIns="0" tIns="0" rIns="0" bIns="0" rtlCol="0"/>
            <a:lstStyle/>
            <a:p>
              <a:endParaRPr/>
            </a:p>
          </p:txBody>
        </p:sp>
        <p:sp>
          <p:nvSpPr>
            <p:cNvPr id="4" name="object 4"/>
            <p:cNvSpPr/>
            <p:nvPr/>
          </p:nvSpPr>
          <p:spPr>
            <a:xfrm>
              <a:off x="1187805" y="823112"/>
              <a:ext cx="0" cy="332740"/>
            </a:xfrm>
            <a:custGeom>
              <a:avLst/>
              <a:gdLst/>
              <a:ahLst/>
              <a:cxnLst/>
              <a:rect l="l" t="t" r="r" b="b"/>
              <a:pathLst>
                <a:path h="332740">
                  <a:moveTo>
                    <a:pt x="0" y="332231"/>
                  </a:moveTo>
                  <a:lnTo>
                    <a:pt x="0" y="0"/>
                  </a:lnTo>
                </a:path>
              </a:pathLst>
            </a:custGeom>
            <a:ln w="13716">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1149705" y="779678"/>
            <a:ext cx="7760334" cy="419100"/>
          </a:xfrm>
          <a:prstGeom prst="rect">
            <a:avLst/>
          </a:prstGeom>
          <a:ln w="13716">
            <a:solidFill>
              <a:srgbClr val="000000"/>
            </a:solidFill>
          </a:ln>
        </p:spPr>
        <p:txBody>
          <a:bodyPr vert="horz" wrap="square" lIns="0" tIns="0" rIns="0" bIns="0" rtlCol="0">
            <a:spAutoFit/>
          </a:bodyPr>
          <a:lstStyle/>
          <a:p>
            <a:pPr algn="ctr">
              <a:lnSpc>
                <a:spcPts val="2785"/>
              </a:lnSpc>
            </a:pPr>
            <a:r>
              <a:rPr spc="229" dirty="0"/>
              <a:t>Wumpus</a:t>
            </a:r>
            <a:r>
              <a:rPr spc="345" dirty="0"/>
              <a:t> </a:t>
            </a:r>
            <a:r>
              <a:rPr spc="155" dirty="0"/>
              <a:t>models</a:t>
            </a:r>
          </a:p>
        </p:txBody>
      </p:sp>
      <p:grpSp>
        <p:nvGrpSpPr>
          <p:cNvPr id="6" name="object 6"/>
          <p:cNvGrpSpPr/>
          <p:nvPr/>
        </p:nvGrpSpPr>
        <p:grpSpPr>
          <a:xfrm>
            <a:off x="1180947" y="823112"/>
            <a:ext cx="7698105" cy="344805"/>
            <a:chOff x="1180947" y="823112"/>
            <a:chExt cx="7698105" cy="344805"/>
          </a:xfrm>
        </p:grpSpPr>
        <p:sp>
          <p:nvSpPr>
            <p:cNvPr id="7" name="object 7"/>
            <p:cNvSpPr/>
            <p:nvPr/>
          </p:nvSpPr>
          <p:spPr>
            <a:xfrm>
              <a:off x="8871813" y="823112"/>
              <a:ext cx="0" cy="332740"/>
            </a:xfrm>
            <a:custGeom>
              <a:avLst/>
              <a:gdLst/>
              <a:ahLst/>
              <a:cxnLst/>
              <a:rect l="l" t="t" r="r" b="b"/>
              <a:pathLst>
                <a:path h="332740">
                  <a:moveTo>
                    <a:pt x="0" y="332231"/>
                  </a:moveTo>
                  <a:lnTo>
                    <a:pt x="0" y="0"/>
                  </a:lnTo>
                </a:path>
              </a:pathLst>
            </a:custGeom>
            <a:ln w="13716">
              <a:solidFill>
                <a:srgbClr val="000000"/>
              </a:solidFill>
            </a:ln>
          </p:spPr>
          <p:txBody>
            <a:bodyPr wrap="square" lIns="0" tIns="0" rIns="0" bIns="0" rtlCol="0"/>
            <a:lstStyle/>
            <a:p>
              <a:endParaRPr/>
            </a:p>
          </p:txBody>
        </p:sp>
        <p:sp>
          <p:nvSpPr>
            <p:cNvPr id="8" name="object 8"/>
            <p:cNvSpPr/>
            <p:nvPr/>
          </p:nvSpPr>
          <p:spPr>
            <a:xfrm>
              <a:off x="1180947" y="1160678"/>
              <a:ext cx="7698105" cy="0"/>
            </a:xfrm>
            <a:custGeom>
              <a:avLst/>
              <a:gdLst/>
              <a:ahLst/>
              <a:cxnLst/>
              <a:rect l="l" t="t" r="r" b="b"/>
              <a:pathLst>
                <a:path w="7698105">
                  <a:moveTo>
                    <a:pt x="0" y="0"/>
                  </a:moveTo>
                  <a:lnTo>
                    <a:pt x="7697723" y="0"/>
                  </a:lnTo>
                </a:path>
              </a:pathLst>
            </a:custGeom>
            <a:ln w="13716">
              <a:solidFill>
                <a:srgbClr val="000000"/>
              </a:solidFill>
            </a:ln>
          </p:spPr>
          <p:txBody>
            <a:bodyPr wrap="square" lIns="0" tIns="0" rIns="0" bIns="0" rtlCol="0"/>
            <a:lstStyle/>
            <a:p>
              <a:endParaRPr/>
            </a:p>
          </p:txBody>
        </p:sp>
      </p:grpSp>
      <p:sp>
        <p:nvSpPr>
          <p:cNvPr id="9" name="object 9"/>
          <p:cNvSpPr txBox="1"/>
          <p:nvPr/>
        </p:nvSpPr>
        <p:spPr>
          <a:xfrm>
            <a:off x="3223399" y="3870771"/>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1</a:t>
            </a:r>
            <a:endParaRPr sz="450">
              <a:latin typeface="Arial"/>
              <a:cs typeface="Arial"/>
            </a:endParaRPr>
          </a:p>
        </p:txBody>
      </p:sp>
      <p:sp>
        <p:nvSpPr>
          <p:cNvPr id="10" name="object 10"/>
          <p:cNvSpPr txBox="1"/>
          <p:nvPr/>
        </p:nvSpPr>
        <p:spPr>
          <a:xfrm>
            <a:off x="3573423" y="3870771"/>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2</a:t>
            </a:r>
            <a:endParaRPr sz="450">
              <a:latin typeface="Arial"/>
              <a:cs typeface="Arial"/>
            </a:endParaRPr>
          </a:p>
        </p:txBody>
      </p:sp>
      <p:sp>
        <p:nvSpPr>
          <p:cNvPr id="11" name="object 11"/>
          <p:cNvSpPr txBox="1"/>
          <p:nvPr/>
        </p:nvSpPr>
        <p:spPr>
          <a:xfrm>
            <a:off x="3923446" y="3870771"/>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3</a:t>
            </a:r>
            <a:endParaRPr sz="450">
              <a:latin typeface="Arial"/>
              <a:cs typeface="Arial"/>
            </a:endParaRPr>
          </a:p>
        </p:txBody>
      </p:sp>
      <p:sp>
        <p:nvSpPr>
          <p:cNvPr id="12" name="object 12"/>
          <p:cNvSpPr txBox="1"/>
          <p:nvPr/>
        </p:nvSpPr>
        <p:spPr>
          <a:xfrm>
            <a:off x="2989482" y="3639301"/>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1</a:t>
            </a:r>
            <a:endParaRPr sz="450">
              <a:latin typeface="Arial"/>
              <a:cs typeface="Arial"/>
            </a:endParaRPr>
          </a:p>
        </p:txBody>
      </p:sp>
      <p:sp>
        <p:nvSpPr>
          <p:cNvPr id="13" name="object 13"/>
          <p:cNvSpPr txBox="1"/>
          <p:nvPr/>
        </p:nvSpPr>
        <p:spPr>
          <a:xfrm>
            <a:off x="2989482" y="328927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2</a:t>
            </a:r>
            <a:endParaRPr sz="450">
              <a:latin typeface="Arial"/>
              <a:cs typeface="Arial"/>
            </a:endParaRPr>
          </a:p>
        </p:txBody>
      </p:sp>
      <p:grpSp>
        <p:nvGrpSpPr>
          <p:cNvPr id="14" name="object 14"/>
          <p:cNvGrpSpPr/>
          <p:nvPr/>
        </p:nvGrpSpPr>
        <p:grpSpPr>
          <a:xfrm>
            <a:off x="3064763" y="3155530"/>
            <a:ext cx="1073785" cy="723900"/>
            <a:chOff x="3064763" y="3155530"/>
            <a:chExt cx="1073785" cy="723900"/>
          </a:xfrm>
        </p:grpSpPr>
        <p:sp>
          <p:nvSpPr>
            <p:cNvPr id="15" name="object 15"/>
            <p:cNvSpPr/>
            <p:nvPr/>
          </p:nvSpPr>
          <p:spPr>
            <a:xfrm>
              <a:off x="3426536" y="3517303"/>
              <a:ext cx="350520" cy="350520"/>
            </a:xfrm>
            <a:custGeom>
              <a:avLst/>
              <a:gdLst/>
              <a:ahLst/>
              <a:cxnLst/>
              <a:rect l="l" t="t" r="r" b="b"/>
              <a:pathLst>
                <a:path w="350520" h="350520">
                  <a:moveTo>
                    <a:pt x="350024" y="350024"/>
                  </a:moveTo>
                  <a:lnTo>
                    <a:pt x="350024" y="0"/>
                  </a:lnTo>
                  <a:lnTo>
                    <a:pt x="0" y="0"/>
                  </a:lnTo>
                  <a:lnTo>
                    <a:pt x="0" y="350024"/>
                  </a:lnTo>
                  <a:lnTo>
                    <a:pt x="350024" y="350024"/>
                  </a:lnTo>
                  <a:close/>
                </a:path>
              </a:pathLst>
            </a:custGeom>
            <a:ln w="3175">
              <a:solidFill>
                <a:srgbClr val="000000"/>
              </a:solidFill>
            </a:ln>
          </p:spPr>
          <p:txBody>
            <a:bodyPr wrap="square" lIns="0" tIns="0" rIns="0" bIns="0" rtlCol="0"/>
            <a:lstStyle/>
            <a:p>
              <a:endParaRPr/>
            </a:p>
          </p:txBody>
        </p:sp>
        <p:sp>
          <p:nvSpPr>
            <p:cNvPr id="16" name="object 16"/>
            <p:cNvSpPr/>
            <p:nvPr/>
          </p:nvSpPr>
          <p:spPr>
            <a:xfrm>
              <a:off x="3426536" y="3167278"/>
              <a:ext cx="350520" cy="350520"/>
            </a:xfrm>
            <a:custGeom>
              <a:avLst/>
              <a:gdLst/>
              <a:ahLst/>
              <a:cxnLst/>
              <a:rect l="l" t="t" r="r" b="b"/>
              <a:pathLst>
                <a:path w="350520" h="350520">
                  <a:moveTo>
                    <a:pt x="350024" y="350024"/>
                  </a:moveTo>
                  <a:lnTo>
                    <a:pt x="350024" y="0"/>
                  </a:lnTo>
                  <a:lnTo>
                    <a:pt x="0" y="0"/>
                  </a:lnTo>
                  <a:lnTo>
                    <a:pt x="0" y="350024"/>
                  </a:lnTo>
                  <a:lnTo>
                    <a:pt x="350024" y="350024"/>
                  </a:lnTo>
                  <a:close/>
                </a:path>
              </a:pathLst>
            </a:custGeom>
            <a:ln w="23446">
              <a:solidFill>
                <a:srgbClr val="000000"/>
              </a:solidFill>
            </a:ln>
          </p:spPr>
          <p:txBody>
            <a:bodyPr wrap="square" lIns="0" tIns="0" rIns="0" bIns="0" rtlCol="0"/>
            <a:lstStyle/>
            <a:p>
              <a:endParaRPr/>
            </a:p>
          </p:txBody>
        </p:sp>
        <p:sp>
          <p:nvSpPr>
            <p:cNvPr id="17" name="object 17"/>
            <p:cNvSpPr/>
            <p:nvPr/>
          </p:nvSpPr>
          <p:spPr>
            <a:xfrm>
              <a:off x="3076511" y="3517303"/>
              <a:ext cx="350520" cy="350520"/>
            </a:xfrm>
            <a:custGeom>
              <a:avLst/>
              <a:gdLst/>
              <a:ahLst/>
              <a:cxnLst/>
              <a:rect l="l" t="t" r="r" b="b"/>
              <a:pathLst>
                <a:path w="350520" h="350520">
                  <a:moveTo>
                    <a:pt x="0" y="0"/>
                  </a:moveTo>
                  <a:lnTo>
                    <a:pt x="0" y="350024"/>
                  </a:lnTo>
                  <a:lnTo>
                    <a:pt x="350024" y="350024"/>
                  </a:lnTo>
                  <a:lnTo>
                    <a:pt x="350024" y="0"/>
                  </a:lnTo>
                  <a:lnTo>
                    <a:pt x="0" y="0"/>
                  </a:lnTo>
                  <a:close/>
                </a:path>
              </a:pathLst>
            </a:custGeom>
            <a:solidFill>
              <a:srgbClr val="FFFFFF"/>
            </a:solidFill>
          </p:spPr>
          <p:txBody>
            <a:bodyPr wrap="square" lIns="0" tIns="0" rIns="0" bIns="0" rtlCol="0"/>
            <a:lstStyle/>
            <a:p>
              <a:endParaRPr/>
            </a:p>
          </p:txBody>
        </p:sp>
        <p:sp>
          <p:nvSpPr>
            <p:cNvPr id="18" name="object 18"/>
            <p:cNvSpPr/>
            <p:nvPr/>
          </p:nvSpPr>
          <p:spPr>
            <a:xfrm>
              <a:off x="3076511" y="3517303"/>
              <a:ext cx="350520" cy="350520"/>
            </a:xfrm>
            <a:custGeom>
              <a:avLst/>
              <a:gdLst/>
              <a:ahLst/>
              <a:cxnLst/>
              <a:rect l="l" t="t" r="r" b="b"/>
              <a:pathLst>
                <a:path w="350520" h="350520">
                  <a:moveTo>
                    <a:pt x="350024" y="350024"/>
                  </a:moveTo>
                  <a:lnTo>
                    <a:pt x="350024" y="0"/>
                  </a:lnTo>
                  <a:lnTo>
                    <a:pt x="0" y="0"/>
                  </a:lnTo>
                  <a:lnTo>
                    <a:pt x="0" y="350024"/>
                  </a:lnTo>
                  <a:lnTo>
                    <a:pt x="350024" y="350024"/>
                  </a:lnTo>
                  <a:close/>
                </a:path>
              </a:pathLst>
            </a:custGeom>
            <a:ln w="3175">
              <a:solidFill>
                <a:srgbClr val="000000"/>
              </a:solidFill>
            </a:ln>
          </p:spPr>
          <p:txBody>
            <a:bodyPr wrap="square" lIns="0" tIns="0" rIns="0" bIns="0" rtlCol="0"/>
            <a:lstStyle/>
            <a:p>
              <a:endParaRPr/>
            </a:p>
          </p:txBody>
        </p:sp>
        <p:sp>
          <p:nvSpPr>
            <p:cNvPr id="19" name="object 19"/>
            <p:cNvSpPr/>
            <p:nvPr/>
          </p:nvSpPr>
          <p:spPr>
            <a:xfrm>
              <a:off x="3076511" y="3167278"/>
              <a:ext cx="350520" cy="350520"/>
            </a:xfrm>
            <a:custGeom>
              <a:avLst/>
              <a:gdLst/>
              <a:ahLst/>
              <a:cxnLst/>
              <a:rect l="l" t="t" r="r" b="b"/>
              <a:pathLst>
                <a:path w="350520" h="350520">
                  <a:moveTo>
                    <a:pt x="0" y="0"/>
                  </a:moveTo>
                  <a:lnTo>
                    <a:pt x="0" y="350024"/>
                  </a:lnTo>
                  <a:lnTo>
                    <a:pt x="350024" y="350024"/>
                  </a:lnTo>
                  <a:lnTo>
                    <a:pt x="350024" y="0"/>
                  </a:lnTo>
                  <a:lnTo>
                    <a:pt x="0" y="0"/>
                  </a:lnTo>
                  <a:close/>
                </a:path>
              </a:pathLst>
            </a:custGeom>
            <a:solidFill>
              <a:srgbClr val="FFFFFF"/>
            </a:solidFill>
          </p:spPr>
          <p:txBody>
            <a:bodyPr wrap="square" lIns="0" tIns="0" rIns="0" bIns="0" rtlCol="0"/>
            <a:lstStyle/>
            <a:p>
              <a:endParaRPr/>
            </a:p>
          </p:txBody>
        </p:sp>
        <p:sp>
          <p:nvSpPr>
            <p:cNvPr id="20" name="object 20"/>
            <p:cNvSpPr/>
            <p:nvPr/>
          </p:nvSpPr>
          <p:spPr>
            <a:xfrm>
              <a:off x="3076511" y="3167278"/>
              <a:ext cx="350520" cy="350520"/>
            </a:xfrm>
            <a:custGeom>
              <a:avLst/>
              <a:gdLst/>
              <a:ahLst/>
              <a:cxnLst/>
              <a:rect l="l" t="t" r="r" b="b"/>
              <a:pathLst>
                <a:path w="350520" h="350520">
                  <a:moveTo>
                    <a:pt x="350024" y="350024"/>
                  </a:moveTo>
                  <a:lnTo>
                    <a:pt x="350024" y="0"/>
                  </a:lnTo>
                  <a:lnTo>
                    <a:pt x="0" y="0"/>
                  </a:lnTo>
                  <a:lnTo>
                    <a:pt x="0" y="350024"/>
                  </a:lnTo>
                  <a:lnTo>
                    <a:pt x="350024" y="350024"/>
                  </a:lnTo>
                  <a:close/>
                </a:path>
              </a:pathLst>
            </a:custGeom>
            <a:ln w="23446">
              <a:solidFill>
                <a:srgbClr val="000000"/>
              </a:solidFill>
            </a:ln>
          </p:spPr>
          <p:txBody>
            <a:bodyPr wrap="square" lIns="0" tIns="0" rIns="0" bIns="0" rtlCol="0"/>
            <a:lstStyle/>
            <a:p>
              <a:endParaRPr/>
            </a:p>
          </p:txBody>
        </p:sp>
        <p:sp>
          <p:nvSpPr>
            <p:cNvPr id="21" name="object 21"/>
            <p:cNvSpPr/>
            <p:nvPr/>
          </p:nvSpPr>
          <p:spPr>
            <a:xfrm>
              <a:off x="3776560" y="3517303"/>
              <a:ext cx="350520" cy="350520"/>
            </a:xfrm>
            <a:custGeom>
              <a:avLst/>
              <a:gdLst/>
              <a:ahLst/>
              <a:cxnLst/>
              <a:rect l="l" t="t" r="r" b="b"/>
              <a:pathLst>
                <a:path w="350520" h="350520">
                  <a:moveTo>
                    <a:pt x="0" y="0"/>
                  </a:moveTo>
                  <a:lnTo>
                    <a:pt x="0" y="350024"/>
                  </a:lnTo>
                  <a:lnTo>
                    <a:pt x="350024" y="350024"/>
                  </a:lnTo>
                  <a:lnTo>
                    <a:pt x="350024" y="0"/>
                  </a:lnTo>
                  <a:lnTo>
                    <a:pt x="0" y="0"/>
                  </a:lnTo>
                  <a:close/>
                </a:path>
              </a:pathLst>
            </a:custGeom>
            <a:solidFill>
              <a:srgbClr val="FFFFFF"/>
            </a:solidFill>
          </p:spPr>
          <p:txBody>
            <a:bodyPr wrap="square" lIns="0" tIns="0" rIns="0" bIns="0" rtlCol="0"/>
            <a:lstStyle/>
            <a:p>
              <a:endParaRPr/>
            </a:p>
          </p:txBody>
        </p:sp>
        <p:sp>
          <p:nvSpPr>
            <p:cNvPr id="22" name="object 22"/>
            <p:cNvSpPr/>
            <p:nvPr/>
          </p:nvSpPr>
          <p:spPr>
            <a:xfrm>
              <a:off x="3776560" y="3517303"/>
              <a:ext cx="350520" cy="350520"/>
            </a:xfrm>
            <a:custGeom>
              <a:avLst/>
              <a:gdLst/>
              <a:ahLst/>
              <a:cxnLst/>
              <a:rect l="l" t="t" r="r" b="b"/>
              <a:pathLst>
                <a:path w="350520" h="350520">
                  <a:moveTo>
                    <a:pt x="350024" y="350024"/>
                  </a:moveTo>
                  <a:lnTo>
                    <a:pt x="350024" y="0"/>
                  </a:lnTo>
                  <a:lnTo>
                    <a:pt x="0" y="0"/>
                  </a:lnTo>
                  <a:lnTo>
                    <a:pt x="0" y="350024"/>
                  </a:lnTo>
                  <a:lnTo>
                    <a:pt x="350024" y="350024"/>
                  </a:lnTo>
                  <a:close/>
                </a:path>
              </a:pathLst>
            </a:custGeom>
            <a:ln w="23446">
              <a:solidFill>
                <a:srgbClr val="000000"/>
              </a:solidFill>
            </a:ln>
          </p:spPr>
          <p:txBody>
            <a:bodyPr wrap="square" lIns="0" tIns="0" rIns="0" bIns="0" rtlCol="0"/>
            <a:lstStyle/>
            <a:p>
              <a:endParaRPr/>
            </a:p>
          </p:txBody>
        </p:sp>
        <p:sp>
          <p:nvSpPr>
            <p:cNvPr id="23" name="object 23"/>
            <p:cNvSpPr/>
            <p:nvPr/>
          </p:nvSpPr>
          <p:spPr>
            <a:xfrm>
              <a:off x="3455517" y="3592461"/>
              <a:ext cx="271780" cy="35560"/>
            </a:xfrm>
            <a:custGeom>
              <a:avLst/>
              <a:gdLst/>
              <a:ahLst/>
              <a:cxnLst/>
              <a:rect l="l" t="t" r="r" b="b"/>
              <a:pathLst>
                <a:path w="271779" h="35560">
                  <a:moveTo>
                    <a:pt x="0" y="35115"/>
                  </a:moveTo>
                  <a:lnTo>
                    <a:pt x="13169" y="26339"/>
                  </a:lnTo>
                  <a:lnTo>
                    <a:pt x="25396" y="18522"/>
                  </a:lnTo>
                  <a:lnTo>
                    <a:pt x="41832" y="9921"/>
                  </a:lnTo>
                  <a:lnTo>
                    <a:pt x="61742" y="3040"/>
                  </a:lnTo>
                  <a:lnTo>
                    <a:pt x="84391" y="381"/>
                  </a:lnTo>
                  <a:lnTo>
                    <a:pt x="109018" y="3519"/>
                  </a:lnTo>
                  <a:lnTo>
                    <a:pt x="134686" y="10261"/>
                  </a:lnTo>
                  <a:lnTo>
                    <a:pt x="160426" y="17479"/>
                  </a:lnTo>
                  <a:lnTo>
                    <a:pt x="185267" y="22047"/>
                  </a:lnTo>
                  <a:lnTo>
                    <a:pt x="228607" y="17579"/>
                  </a:lnTo>
                  <a:lnTo>
                    <a:pt x="271602" y="0"/>
                  </a:lnTo>
                </a:path>
              </a:pathLst>
            </a:custGeom>
            <a:ln w="11723">
              <a:solidFill>
                <a:srgbClr val="000000"/>
              </a:solidFill>
            </a:ln>
          </p:spPr>
          <p:txBody>
            <a:bodyPr wrap="square" lIns="0" tIns="0" rIns="0" bIns="0" rtlCol="0"/>
            <a:lstStyle/>
            <a:p>
              <a:endParaRPr/>
            </a:p>
          </p:txBody>
        </p:sp>
        <p:sp>
          <p:nvSpPr>
            <p:cNvPr id="24" name="object 24"/>
            <p:cNvSpPr/>
            <p:nvPr/>
          </p:nvSpPr>
          <p:spPr>
            <a:xfrm>
              <a:off x="3468420" y="3619804"/>
              <a:ext cx="280035" cy="26034"/>
            </a:xfrm>
            <a:custGeom>
              <a:avLst/>
              <a:gdLst/>
              <a:ahLst/>
              <a:cxnLst/>
              <a:rect l="l" t="t" r="r" b="b"/>
              <a:pathLst>
                <a:path w="280035" h="26035">
                  <a:moveTo>
                    <a:pt x="0" y="25958"/>
                  </a:moveTo>
                  <a:lnTo>
                    <a:pt x="279806" y="1371"/>
                  </a:lnTo>
                  <a:lnTo>
                    <a:pt x="266242" y="7620"/>
                  </a:lnTo>
                  <a:lnTo>
                    <a:pt x="253663" y="13130"/>
                  </a:lnTo>
                  <a:lnTo>
                    <a:pt x="216468" y="23059"/>
                  </a:lnTo>
                  <a:lnTo>
                    <a:pt x="168596" y="18829"/>
                  </a:lnTo>
                  <a:lnTo>
                    <a:pt x="142708" y="11418"/>
                  </a:lnTo>
                  <a:lnTo>
                    <a:pt x="116637" y="4153"/>
                  </a:lnTo>
                  <a:lnTo>
                    <a:pt x="91224" y="0"/>
                  </a:lnTo>
                  <a:lnTo>
                    <a:pt x="67333" y="1065"/>
                  </a:lnTo>
                  <a:lnTo>
                    <a:pt x="45929" y="6029"/>
                  </a:lnTo>
                  <a:lnTo>
                    <a:pt x="28001" y="12712"/>
                  </a:lnTo>
                  <a:lnTo>
                    <a:pt x="14541" y="18935"/>
                  </a:lnTo>
                  <a:lnTo>
                    <a:pt x="0" y="25958"/>
                  </a:lnTo>
                  <a:close/>
                </a:path>
              </a:pathLst>
            </a:custGeom>
            <a:solidFill>
              <a:srgbClr val="FFFFFF"/>
            </a:solidFill>
          </p:spPr>
          <p:txBody>
            <a:bodyPr wrap="square" lIns="0" tIns="0" rIns="0" bIns="0" rtlCol="0"/>
            <a:lstStyle/>
            <a:p>
              <a:endParaRPr/>
            </a:p>
          </p:txBody>
        </p:sp>
        <p:sp>
          <p:nvSpPr>
            <p:cNvPr id="25" name="object 25"/>
            <p:cNvSpPr/>
            <p:nvPr/>
          </p:nvSpPr>
          <p:spPr>
            <a:xfrm>
              <a:off x="3465487" y="3619804"/>
              <a:ext cx="283210" cy="71120"/>
            </a:xfrm>
            <a:custGeom>
              <a:avLst/>
              <a:gdLst/>
              <a:ahLst/>
              <a:cxnLst/>
              <a:rect l="l" t="t" r="r" b="b"/>
              <a:pathLst>
                <a:path w="283210" h="71120">
                  <a:moveTo>
                    <a:pt x="2933" y="25958"/>
                  </a:moveTo>
                  <a:lnTo>
                    <a:pt x="17475" y="18935"/>
                  </a:lnTo>
                  <a:lnTo>
                    <a:pt x="30935" y="12712"/>
                  </a:lnTo>
                  <a:lnTo>
                    <a:pt x="48863" y="6029"/>
                  </a:lnTo>
                  <a:lnTo>
                    <a:pt x="70267" y="1065"/>
                  </a:lnTo>
                  <a:lnTo>
                    <a:pt x="94157" y="0"/>
                  </a:lnTo>
                  <a:lnTo>
                    <a:pt x="119570" y="4153"/>
                  </a:lnTo>
                  <a:lnTo>
                    <a:pt x="145642" y="11418"/>
                  </a:lnTo>
                  <a:lnTo>
                    <a:pt x="171529" y="18829"/>
                  </a:lnTo>
                  <a:lnTo>
                    <a:pt x="196392" y="23418"/>
                  </a:lnTo>
                  <a:lnTo>
                    <a:pt x="239737" y="18953"/>
                  </a:lnTo>
                  <a:lnTo>
                    <a:pt x="282740" y="1371"/>
                  </a:lnTo>
                </a:path>
                <a:path w="283210" h="71120">
                  <a:moveTo>
                    <a:pt x="0" y="70497"/>
                  </a:moveTo>
                  <a:lnTo>
                    <a:pt x="9271" y="62598"/>
                  </a:lnTo>
                  <a:lnTo>
                    <a:pt x="17960" y="55580"/>
                  </a:lnTo>
                  <a:lnTo>
                    <a:pt x="30122" y="47939"/>
                  </a:lnTo>
                  <a:lnTo>
                    <a:pt x="45759" y="42017"/>
                  </a:lnTo>
                  <a:lnTo>
                    <a:pt x="64871" y="40157"/>
                  </a:lnTo>
                  <a:lnTo>
                    <a:pt x="87316" y="43795"/>
                  </a:lnTo>
                  <a:lnTo>
                    <a:pt x="112328" y="50742"/>
                  </a:lnTo>
                  <a:lnTo>
                    <a:pt x="139002" y="57909"/>
                  </a:lnTo>
                  <a:lnTo>
                    <a:pt x="166433" y="62204"/>
                  </a:lnTo>
                  <a:lnTo>
                    <a:pt x="193598" y="61405"/>
                  </a:lnTo>
                  <a:lnTo>
                    <a:pt x="218948" y="56765"/>
                  </a:lnTo>
                  <a:lnTo>
                    <a:pt x="240821" y="50406"/>
                  </a:lnTo>
                  <a:lnTo>
                    <a:pt x="257556" y="44450"/>
                  </a:lnTo>
                  <a:lnTo>
                    <a:pt x="275704" y="37719"/>
                  </a:lnTo>
                </a:path>
              </a:pathLst>
            </a:custGeom>
            <a:ln w="11723">
              <a:solidFill>
                <a:srgbClr val="000000"/>
              </a:solidFill>
            </a:ln>
          </p:spPr>
          <p:txBody>
            <a:bodyPr wrap="square" lIns="0" tIns="0" rIns="0" bIns="0" rtlCol="0"/>
            <a:lstStyle/>
            <a:p>
              <a:endParaRPr/>
            </a:p>
          </p:txBody>
        </p:sp>
        <p:pic>
          <p:nvPicPr>
            <p:cNvPr id="26" name="object 26"/>
            <p:cNvPicPr/>
            <p:nvPr/>
          </p:nvPicPr>
          <p:blipFill>
            <a:blip r:embed="rId2" cstate="print"/>
            <a:stretch>
              <a:fillRect/>
            </a:stretch>
          </p:blipFill>
          <p:spPr>
            <a:xfrm>
              <a:off x="3505015" y="3597534"/>
              <a:ext cx="195517" cy="76112"/>
            </a:xfrm>
            <a:prstGeom prst="rect">
              <a:avLst/>
            </a:prstGeom>
          </p:spPr>
        </p:pic>
      </p:grpSp>
      <p:sp>
        <p:nvSpPr>
          <p:cNvPr id="27" name="object 27"/>
          <p:cNvSpPr txBox="1"/>
          <p:nvPr/>
        </p:nvSpPr>
        <p:spPr>
          <a:xfrm>
            <a:off x="3427171" y="3589806"/>
            <a:ext cx="337820" cy="85725"/>
          </a:xfrm>
          <a:prstGeom prst="rect">
            <a:avLst/>
          </a:prstGeom>
        </p:spPr>
        <p:txBody>
          <a:bodyPr vert="horz" wrap="square" lIns="0" tIns="11430" rIns="0" bIns="0" rtlCol="0">
            <a:spAutoFit/>
          </a:bodyPr>
          <a:lstStyle/>
          <a:p>
            <a:pPr marL="95885">
              <a:lnSpc>
                <a:spcPct val="100000"/>
              </a:lnSpc>
              <a:spcBef>
                <a:spcPts val="90"/>
              </a:spcBef>
            </a:pPr>
            <a:r>
              <a:rPr sz="400" i="1" spc="-5" dirty="0">
                <a:latin typeface="Arial"/>
                <a:cs typeface="Arial"/>
              </a:rPr>
              <a:t>Breeze</a:t>
            </a:r>
            <a:endParaRPr sz="400">
              <a:latin typeface="Arial"/>
              <a:cs typeface="Arial"/>
            </a:endParaRPr>
          </a:p>
        </p:txBody>
      </p:sp>
      <p:pic>
        <p:nvPicPr>
          <p:cNvPr id="28" name="object 28"/>
          <p:cNvPicPr/>
          <p:nvPr/>
        </p:nvPicPr>
        <p:blipFill>
          <a:blip r:embed="rId3" cstate="print"/>
          <a:stretch>
            <a:fillRect/>
          </a:stretch>
        </p:blipFill>
        <p:spPr>
          <a:xfrm>
            <a:off x="3476351" y="3222719"/>
            <a:ext cx="250394" cy="239141"/>
          </a:xfrm>
          <a:prstGeom prst="rect">
            <a:avLst/>
          </a:prstGeom>
        </p:spPr>
      </p:pic>
      <p:sp>
        <p:nvSpPr>
          <p:cNvPr id="29" name="object 29"/>
          <p:cNvSpPr txBox="1"/>
          <p:nvPr/>
        </p:nvSpPr>
        <p:spPr>
          <a:xfrm>
            <a:off x="5751347" y="250954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1</a:t>
            </a:r>
            <a:endParaRPr sz="450">
              <a:latin typeface="Arial"/>
              <a:cs typeface="Arial"/>
            </a:endParaRPr>
          </a:p>
        </p:txBody>
      </p:sp>
      <p:sp>
        <p:nvSpPr>
          <p:cNvPr id="30" name="object 30"/>
          <p:cNvSpPr txBox="1"/>
          <p:nvPr/>
        </p:nvSpPr>
        <p:spPr>
          <a:xfrm>
            <a:off x="6101370" y="250954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2</a:t>
            </a:r>
            <a:endParaRPr sz="450">
              <a:latin typeface="Arial"/>
              <a:cs typeface="Arial"/>
            </a:endParaRPr>
          </a:p>
        </p:txBody>
      </p:sp>
      <p:sp>
        <p:nvSpPr>
          <p:cNvPr id="31" name="object 31"/>
          <p:cNvSpPr txBox="1"/>
          <p:nvPr/>
        </p:nvSpPr>
        <p:spPr>
          <a:xfrm>
            <a:off x="6451393" y="250954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3</a:t>
            </a:r>
            <a:endParaRPr sz="450">
              <a:latin typeface="Arial"/>
              <a:cs typeface="Arial"/>
            </a:endParaRPr>
          </a:p>
        </p:txBody>
      </p:sp>
      <p:sp>
        <p:nvSpPr>
          <p:cNvPr id="32" name="object 32"/>
          <p:cNvSpPr txBox="1"/>
          <p:nvPr/>
        </p:nvSpPr>
        <p:spPr>
          <a:xfrm>
            <a:off x="5517430" y="227807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1</a:t>
            </a:r>
            <a:endParaRPr sz="450">
              <a:latin typeface="Arial"/>
              <a:cs typeface="Arial"/>
            </a:endParaRPr>
          </a:p>
        </p:txBody>
      </p:sp>
      <p:sp>
        <p:nvSpPr>
          <p:cNvPr id="33" name="object 33"/>
          <p:cNvSpPr txBox="1"/>
          <p:nvPr/>
        </p:nvSpPr>
        <p:spPr>
          <a:xfrm>
            <a:off x="5517430" y="1928054"/>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2</a:t>
            </a:r>
            <a:endParaRPr sz="450">
              <a:latin typeface="Arial"/>
              <a:cs typeface="Arial"/>
            </a:endParaRPr>
          </a:p>
        </p:txBody>
      </p:sp>
      <p:grpSp>
        <p:nvGrpSpPr>
          <p:cNvPr id="34" name="object 34"/>
          <p:cNvGrpSpPr/>
          <p:nvPr/>
        </p:nvGrpSpPr>
        <p:grpSpPr>
          <a:xfrm>
            <a:off x="5592710" y="1794305"/>
            <a:ext cx="1073785" cy="723900"/>
            <a:chOff x="5592710" y="1794305"/>
            <a:chExt cx="1073785" cy="723900"/>
          </a:xfrm>
        </p:grpSpPr>
        <p:sp>
          <p:nvSpPr>
            <p:cNvPr id="35" name="object 35"/>
            <p:cNvSpPr/>
            <p:nvPr/>
          </p:nvSpPr>
          <p:spPr>
            <a:xfrm>
              <a:off x="5954482" y="2156090"/>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3175">
              <a:solidFill>
                <a:srgbClr val="000000"/>
              </a:solidFill>
            </a:ln>
          </p:spPr>
          <p:txBody>
            <a:bodyPr wrap="square" lIns="0" tIns="0" rIns="0" bIns="0" rtlCol="0"/>
            <a:lstStyle/>
            <a:p>
              <a:endParaRPr/>
            </a:p>
          </p:txBody>
        </p:sp>
        <p:sp>
          <p:nvSpPr>
            <p:cNvPr id="36" name="object 36"/>
            <p:cNvSpPr/>
            <p:nvPr/>
          </p:nvSpPr>
          <p:spPr>
            <a:xfrm>
              <a:off x="5954482" y="1806052"/>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37" name="object 37"/>
            <p:cNvSpPr/>
            <p:nvPr/>
          </p:nvSpPr>
          <p:spPr>
            <a:xfrm>
              <a:off x="5604457" y="2156090"/>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38" name="object 38"/>
            <p:cNvSpPr/>
            <p:nvPr/>
          </p:nvSpPr>
          <p:spPr>
            <a:xfrm>
              <a:off x="5604457" y="2156090"/>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3175">
              <a:solidFill>
                <a:srgbClr val="000000"/>
              </a:solidFill>
            </a:ln>
          </p:spPr>
          <p:txBody>
            <a:bodyPr wrap="square" lIns="0" tIns="0" rIns="0" bIns="0" rtlCol="0"/>
            <a:lstStyle/>
            <a:p>
              <a:endParaRPr/>
            </a:p>
          </p:txBody>
        </p:sp>
        <p:sp>
          <p:nvSpPr>
            <p:cNvPr id="39" name="object 39"/>
            <p:cNvSpPr/>
            <p:nvPr/>
          </p:nvSpPr>
          <p:spPr>
            <a:xfrm>
              <a:off x="5604457" y="1806052"/>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40" name="object 40"/>
            <p:cNvSpPr/>
            <p:nvPr/>
          </p:nvSpPr>
          <p:spPr>
            <a:xfrm>
              <a:off x="5604457" y="1806052"/>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41" name="object 41"/>
            <p:cNvSpPr/>
            <p:nvPr/>
          </p:nvSpPr>
          <p:spPr>
            <a:xfrm>
              <a:off x="6304519" y="2156090"/>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42" name="object 42"/>
            <p:cNvSpPr/>
            <p:nvPr/>
          </p:nvSpPr>
          <p:spPr>
            <a:xfrm>
              <a:off x="6304519" y="2156090"/>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43" name="object 43"/>
            <p:cNvSpPr/>
            <p:nvPr/>
          </p:nvSpPr>
          <p:spPr>
            <a:xfrm>
              <a:off x="5983465" y="2231250"/>
              <a:ext cx="271780" cy="35560"/>
            </a:xfrm>
            <a:custGeom>
              <a:avLst/>
              <a:gdLst/>
              <a:ahLst/>
              <a:cxnLst/>
              <a:rect l="l" t="t" r="r" b="b"/>
              <a:pathLst>
                <a:path w="271779" h="35560">
                  <a:moveTo>
                    <a:pt x="0" y="35115"/>
                  </a:moveTo>
                  <a:lnTo>
                    <a:pt x="13182" y="26339"/>
                  </a:lnTo>
                  <a:lnTo>
                    <a:pt x="25407" y="18522"/>
                  </a:lnTo>
                  <a:lnTo>
                    <a:pt x="41838" y="9921"/>
                  </a:lnTo>
                  <a:lnTo>
                    <a:pt x="61744" y="3040"/>
                  </a:lnTo>
                  <a:lnTo>
                    <a:pt x="84391" y="381"/>
                  </a:lnTo>
                  <a:lnTo>
                    <a:pt x="109018" y="3519"/>
                  </a:lnTo>
                  <a:lnTo>
                    <a:pt x="134686" y="10261"/>
                  </a:lnTo>
                  <a:lnTo>
                    <a:pt x="160426" y="17479"/>
                  </a:lnTo>
                  <a:lnTo>
                    <a:pt x="185267" y="22047"/>
                  </a:lnTo>
                  <a:lnTo>
                    <a:pt x="228607" y="17579"/>
                  </a:lnTo>
                  <a:lnTo>
                    <a:pt x="271614" y="0"/>
                  </a:lnTo>
                </a:path>
              </a:pathLst>
            </a:custGeom>
            <a:ln w="11723">
              <a:solidFill>
                <a:srgbClr val="000000"/>
              </a:solidFill>
            </a:ln>
          </p:spPr>
          <p:txBody>
            <a:bodyPr wrap="square" lIns="0" tIns="0" rIns="0" bIns="0" rtlCol="0"/>
            <a:lstStyle/>
            <a:p>
              <a:endParaRPr/>
            </a:p>
          </p:txBody>
        </p:sp>
        <p:sp>
          <p:nvSpPr>
            <p:cNvPr id="44" name="object 44"/>
            <p:cNvSpPr/>
            <p:nvPr/>
          </p:nvSpPr>
          <p:spPr>
            <a:xfrm>
              <a:off x="5996368" y="2258593"/>
              <a:ext cx="280035" cy="26034"/>
            </a:xfrm>
            <a:custGeom>
              <a:avLst/>
              <a:gdLst/>
              <a:ahLst/>
              <a:cxnLst/>
              <a:rect l="l" t="t" r="r" b="b"/>
              <a:pathLst>
                <a:path w="280035" h="26035">
                  <a:moveTo>
                    <a:pt x="0" y="25958"/>
                  </a:moveTo>
                  <a:lnTo>
                    <a:pt x="279806" y="1371"/>
                  </a:lnTo>
                  <a:lnTo>
                    <a:pt x="266242" y="7620"/>
                  </a:lnTo>
                  <a:lnTo>
                    <a:pt x="253663" y="13130"/>
                  </a:lnTo>
                  <a:lnTo>
                    <a:pt x="216468" y="23059"/>
                  </a:lnTo>
                  <a:lnTo>
                    <a:pt x="168596" y="18829"/>
                  </a:lnTo>
                  <a:lnTo>
                    <a:pt x="142708" y="11418"/>
                  </a:lnTo>
                  <a:lnTo>
                    <a:pt x="116637" y="4153"/>
                  </a:lnTo>
                  <a:lnTo>
                    <a:pt x="91224" y="0"/>
                  </a:lnTo>
                  <a:lnTo>
                    <a:pt x="67333" y="1065"/>
                  </a:lnTo>
                  <a:lnTo>
                    <a:pt x="45929" y="6029"/>
                  </a:lnTo>
                  <a:lnTo>
                    <a:pt x="28001" y="12712"/>
                  </a:lnTo>
                  <a:lnTo>
                    <a:pt x="14541" y="18935"/>
                  </a:lnTo>
                  <a:lnTo>
                    <a:pt x="0" y="25958"/>
                  </a:lnTo>
                  <a:close/>
                </a:path>
              </a:pathLst>
            </a:custGeom>
            <a:solidFill>
              <a:srgbClr val="FFFFFF"/>
            </a:solidFill>
          </p:spPr>
          <p:txBody>
            <a:bodyPr wrap="square" lIns="0" tIns="0" rIns="0" bIns="0" rtlCol="0"/>
            <a:lstStyle/>
            <a:p>
              <a:endParaRPr/>
            </a:p>
          </p:txBody>
        </p:sp>
        <p:sp>
          <p:nvSpPr>
            <p:cNvPr id="45" name="object 45"/>
            <p:cNvSpPr/>
            <p:nvPr/>
          </p:nvSpPr>
          <p:spPr>
            <a:xfrm>
              <a:off x="5993434" y="2258593"/>
              <a:ext cx="283210" cy="71120"/>
            </a:xfrm>
            <a:custGeom>
              <a:avLst/>
              <a:gdLst/>
              <a:ahLst/>
              <a:cxnLst/>
              <a:rect l="l" t="t" r="r" b="b"/>
              <a:pathLst>
                <a:path w="283210" h="71119">
                  <a:moveTo>
                    <a:pt x="2933" y="25958"/>
                  </a:moveTo>
                  <a:lnTo>
                    <a:pt x="17475" y="18935"/>
                  </a:lnTo>
                  <a:lnTo>
                    <a:pt x="30935" y="12712"/>
                  </a:lnTo>
                  <a:lnTo>
                    <a:pt x="48863" y="6029"/>
                  </a:lnTo>
                  <a:lnTo>
                    <a:pt x="70267" y="1065"/>
                  </a:lnTo>
                  <a:lnTo>
                    <a:pt x="94157" y="0"/>
                  </a:lnTo>
                  <a:lnTo>
                    <a:pt x="119570" y="4153"/>
                  </a:lnTo>
                  <a:lnTo>
                    <a:pt x="145642" y="11418"/>
                  </a:lnTo>
                  <a:lnTo>
                    <a:pt x="171529" y="18829"/>
                  </a:lnTo>
                  <a:lnTo>
                    <a:pt x="196392" y="23418"/>
                  </a:lnTo>
                  <a:lnTo>
                    <a:pt x="239737" y="18953"/>
                  </a:lnTo>
                  <a:lnTo>
                    <a:pt x="282740" y="1371"/>
                  </a:lnTo>
                </a:path>
                <a:path w="283210" h="71119">
                  <a:moveTo>
                    <a:pt x="0" y="70497"/>
                  </a:moveTo>
                  <a:lnTo>
                    <a:pt x="9271" y="62598"/>
                  </a:lnTo>
                  <a:lnTo>
                    <a:pt x="17960" y="55580"/>
                  </a:lnTo>
                  <a:lnTo>
                    <a:pt x="30124" y="47939"/>
                  </a:lnTo>
                  <a:lnTo>
                    <a:pt x="45764" y="42017"/>
                  </a:lnTo>
                  <a:lnTo>
                    <a:pt x="64884" y="40157"/>
                  </a:lnTo>
                  <a:lnTo>
                    <a:pt x="87321" y="43795"/>
                  </a:lnTo>
                  <a:lnTo>
                    <a:pt x="112329" y="50742"/>
                  </a:lnTo>
                  <a:lnTo>
                    <a:pt x="139002" y="57909"/>
                  </a:lnTo>
                  <a:lnTo>
                    <a:pt x="166433" y="62204"/>
                  </a:lnTo>
                  <a:lnTo>
                    <a:pt x="193598" y="61405"/>
                  </a:lnTo>
                  <a:lnTo>
                    <a:pt x="218948" y="56765"/>
                  </a:lnTo>
                  <a:lnTo>
                    <a:pt x="240821" y="50406"/>
                  </a:lnTo>
                  <a:lnTo>
                    <a:pt x="257556" y="44450"/>
                  </a:lnTo>
                  <a:lnTo>
                    <a:pt x="275704" y="37719"/>
                  </a:lnTo>
                </a:path>
              </a:pathLst>
            </a:custGeom>
            <a:ln w="11723">
              <a:solidFill>
                <a:srgbClr val="000000"/>
              </a:solidFill>
            </a:ln>
          </p:spPr>
          <p:txBody>
            <a:bodyPr wrap="square" lIns="0" tIns="0" rIns="0" bIns="0" rtlCol="0"/>
            <a:lstStyle/>
            <a:p>
              <a:endParaRPr/>
            </a:p>
          </p:txBody>
        </p:sp>
        <p:pic>
          <p:nvPicPr>
            <p:cNvPr id="46" name="object 46"/>
            <p:cNvPicPr/>
            <p:nvPr/>
          </p:nvPicPr>
          <p:blipFill>
            <a:blip r:embed="rId2" cstate="print"/>
            <a:stretch>
              <a:fillRect/>
            </a:stretch>
          </p:blipFill>
          <p:spPr>
            <a:xfrm>
              <a:off x="6032962" y="2236323"/>
              <a:ext cx="195517" cy="76112"/>
            </a:xfrm>
            <a:prstGeom prst="rect">
              <a:avLst/>
            </a:prstGeom>
          </p:spPr>
        </p:pic>
      </p:grpSp>
      <p:sp>
        <p:nvSpPr>
          <p:cNvPr id="47" name="object 47"/>
          <p:cNvSpPr txBox="1"/>
          <p:nvPr/>
        </p:nvSpPr>
        <p:spPr>
          <a:xfrm>
            <a:off x="5954483" y="2228582"/>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latin typeface="Arial"/>
                <a:cs typeface="Arial"/>
              </a:rPr>
              <a:t>Breeze</a:t>
            </a:r>
            <a:endParaRPr sz="400">
              <a:latin typeface="Arial"/>
              <a:cs typeface="Arial"/>
            </a:endParaRPr>
          </a:p>
        </p:txBody>
      </p:sp>
      <p:pic>
        <p:nvPicPr>
          <p:cNvPr id="48" name="object 48"/>
          <p:cNvPicPr/>
          <p:nvPr/>
        </p:nvPicPr>
        <p:blipFill>
          <a:blip r:embed="rId3" cstate="print"/>
          <a:stretch>
            <a:fillRect/>
          </a:stretch>
        </p:blipFill>
        <p:spPr>
          <a:xfrm>
            <a:off x="5654274" y="1861508"/>
            <a:ext cx="250394" cy="239141"/>
          </a:xfrm>
          <a:prstGeom prst="rect">
            <a:avLst/>
          </a:prstGeom>
        </p:spPr>
      </p:pic>
      <p:sp>
        <p:nvSpPr>
          <p:cNvPr id="49" name="object 49"/>
          <p:cNvSpPr txBox="1"/>
          <p:nvPr/>
        </p:nvSpPr>
        <p:spPr>
          <a:xfrm>
            <a:off x="5265204" y="54264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1</a:t>
            </a:r>
            <a:endParaRPr sz="450">
              <a:latin typeface="Arial"/>
              <a:cs typeface="Arial"/>
            </a:endParaRPr>
          </a:p>
        </p:txBody>
      </p:sp>
      <p:sp>
        <p:nvSpPr>
          <p:cNvPr id="50" name="object 50"/>
          <p:cNvSpPr txBox="1"/>
          <p:nvPr/>
        </p:nvSpPr>
        <p:spPr>
          <a:xfrm>
            <a:off x="5615227" y="54264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2</a:t>
            </a:r>
            <a:endParaRPr sz="450">
              <a:latin typeface="Arial"/>
              <a:cs typeface="Arial"/>
            </a:endParaRPr>
          </a:p>
        </p:txBody>
      </p:sp>
      <p:sp>
        <p:nvSpPr>
          <p:cNvPr id="51" name="object 51"/>
          <p:cNvSpPr txBox="1"/>
          <p:nvPr/>
        </p:nvSpPr>
        <p:spPr>
          <a:xfrm>
            <a:off x="5965250" y="54264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3</a:t>
            </a:r>
            <a:endParaRPr sz="450">
              <a:latin typeface="Arial"/>
              <a:cs typeface="Arial"/>
            </a:endParaRPr>
          </a:p>
        </p:txBody>
      </p:sp>
      <p:sp>
        <p:nvSpPr>
          <p:cNvPr id="52" name="object 52"/>
          <p:cNvSpPr txBox="1"/>
          <p:nvPr/>
        </p:nvSpPr>
        <p:spPr>
          <a:xfrm>
            <a:off x="5031287" y="519494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1</a:t>
            </a:r>
            <a:endParaRPr sz="450">
              <a:latin typeface="Arial"/>
              <a:cs typeface="Arial"/>
            </a:endParaRPr>
          </a:p>
        </p:txBody>
      </p:sp>
      <p:sp>
        <p:nvSpPr>
          <p:cNvPr id="53" name="object 53"/>
          <p:cNvSpPr txBox="1"/>
          <p:nvPr/>
        </p:nvSpPr>
        <p:spPr>
          <a:xfrm>
            <a:off x="5031287" y="4844926"/>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2</a:t>
            </a:r>
            <a:endParaRPr sz="450">
              <a:latin typeface="Arial"/>
              <a:cs typeface="Arial"/>
            </a:endParaRPr>
          </a:p>
        </p:txBody>
      </p:sp>
      <p:grpSp>
        <p:nvGrpSpPr>
          <p:cNvPr id="54" name="object 54"/>
          <p:cNvGrpSpPr/>
          <p:nvPr/>
        </p:nvGrpSpPr>
        <p:grpSpPr>
          <a:xfrm>
            <a:off x="5106566" y="4711190"/>
            <a:ext cx="1073785" cy="723900"/>
            <a:chOff x="5106566" y="4711190"/>
            <a:chExt cx="1073785" cy="723900"/>
          </a:xfrm>
        </p:grpSpPr>
        <p:sp>
          <p:nvSpPr>
            <p:cNvPr id="55" name="object 55"/>
            <p:cNvSpPr/>
            <p:nvPr/>
          </p:nvSpPr>
          <p:spPr>
            <a:xfrm>
              <a:off x="5468339" y="507296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00"/>
              </a:solidFill>
            </a:ln>
          </p:spPr>
          <p:txBody>
            <a:bodyPr wrap="square" lIns="0" tIns="0" rIns="0" bIns="0" rtlCol="0"/>
            <a:lstStyle/>
            <a:p>
              <a:endParaRPr/>
            </a:p>
          </p:txBody>
        </p:sp>
        <p:sp>
          <p:nvSpPr>
            <p:cNvPr id="56" name="object 56"/>
            <p:cNvSpPr/>
            <p:nvPr/>
          </p:nvSpPr>
          <p:spPr>
            <a:xfrm>
              <a:off x="5468339" y="4722938"/>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57" name="object 57"/>
            <p:cNvSpPr/>
            <p:nvPr/>
          </p:nvSpPr>
          <p:spPr>
            <a:xfrm>
              <a:off x="5118314" y="5072962"/>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58" name="object 58"/>
            <p:cNvSpPr/>
            <p:nvPr/>
          </p:nvSpPr>
          <p:spPr>
            <a:xfrm>
              <a:off x="5118314" y="507296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00"/>
              </a:solidFill>
            </a:ln>
          </p:spPr>
          <p:txBody>
            <a:bodyPr wrap="square" lIns="0" tIns="0" rIns="0" bIns="0" rtlCol="0"/>
            <a:lstStyle/>
            <a:p>
              <a:endParaRPr/>
            </a:p>
          </p:txBody>
        </p:sp>
        <p:sp>
          <p:nvSpPr>
            <p:cNvPr id="59" name="object 59"/>
            <p:cNvSpPr/>
            <p:nvPr/>
          </p:nvSpPr>
          <p:spPr>
            <a:xfrm>
              <a:off x="5118314" y="4722938"/>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60" name="object 60"/>
            <p:cNvSpPr/>
            <p:nvPr/>
          </p:nvSpPr>
          <p:spPr>
            <a:xfrm>
              <a:off x="5118314" y="4722938"/>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61" name="object 61"/>
            <p:cNvSpPr/>
            <p:nvPr/>
          </p:nvSpPr>
          <p:spPr>
            <a:xfrm>
              <a:off x="5818363" y="5072962"/>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62" name="object 62"/>
            <p:cNvSpPr/>
            <p:nvPr/>
          </p:nvSpPr>
          <p:spPr>
            <a:xfrm>
              <a:off x="5818363" y="507296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63" name="object 63"/>
            <p:cNvSpPr/>
            <p:nvPr/>
          </p:nvSpPr>
          <p:spPr>
            <a:xfrm>
              <a:off x="5497321" y="5148122"/>
              <a:ext cx="271780" cy="35560"/>
            </a:xfrm>
            <a:custGeom>
              <a:avLst/>
              <a:gdLst/>
              <a:ahLst/>
              <a:cxnLst/>
              <a:rect l="l" t="t" r="r" b="b"/>
              <a:pathLst>
                <a:path w="271779" h="35560">
                  <a:moveTo>
                    <a:pt x="0" y="35128"/>
                  </a:moveTo>
                  <a:lnTo>
                    <a:pt x="13169" y="26339"/>
                  </a:lnTo>
                  <a:lnTo>
                    <a:pt x="25394" y="18528"/>
                  </a:lnTo>
                  <a:lnTo>
                    <a:pt x="41827" y="9928"/>
                  </a:lnTo>
                  <a:lnTo>
                    <a:pt x="61736" y="3047"/>
                  </a:lnTo>
                  <a:lnTo>
                    <a:pt x="84391" y="393"/>
                  </a:lnTo>
                  <a:lnTo>
                    <a:pt x="109018" y="3532"/>
                  </a:lnTo>
                  <a:lnTo>
                    <a:pt x="134686" y="10272"/>
                  </a:lnTo>
                  <a:lnTo>
                    <a:pt x="160426" y="17486"/>
                  </a:lnTo>
                  <a:lnTo>
                    <a:pt x="185267" y="22047"/>
                  </a:lnTo>
                  <a:lnTo>
                    <a:pt x="228607" y="17586"/>
                  </a:lnTo>
                  <a:lnTo>
                    <a:pt x="271602" y="0"/>
                  </a:lnTo>
                </a:path>
              </a:pathLst>
            </a:custGeom>
            <a:ln w="11723">
              <a:solidFill>
                <a:srgbClr val="000000"/>
              </a:solidFill>
            </a:ln>
          </p:spPr>
          <p:txBody>
            <a:bodyPr wrap="square" lIns="0" tIns="0" rIns="0" bIns="0" rtlCol="0"/>
            <a:lstStyle/>
            <a:p>
              <a:endParaRPr/>
            </a:p>
          </p:txBody>
        </p:sp>
        <p:sp>
          <p:nvSpPr>
            <p:cNvPr id="64" name="object 64"/>
            <p:cNvSpPr/>
            <p:nvPr/>
          </p:nvSpPr>
          <p:spPr>
            <a:xfrm>
              <a:off x="5510225" y="5175478"/>
              <a:ext cx="280035" cy="26034"/>
            </a:xfrm>
            <a:custGeom>
              <a:avLst/>
              <a:gdLst/>
              <a:ahLst/>
              <a:cxnLst/>
              <a:rect l="l" t="t" r="r" b="b"/>
              <a:pathLst>
                <a:path w="280035" h="26035">
                  <a:moveTo>
                    <a:pt x="0" y="25946"/>
                  </a:moveTo>
                  <a:lnTo>
                    <a:pt x="279806" y="1358"/>
                  </a:lnTo>
                  <a:lnTo>
                    <a:pt x="266242" y="7607"/>
                  </a:lnTo>
                  <a:lnTo>
                    <a:pt x="253661" y="13124"/>
                  </a:lnTo>
                  <a:lnTo>
                    <a:pt x="216463" y="23053"/>
                  </a:lnTo>
                  <a:lnTo>
                    <a:pt x="168596" y="18818"/>
                  </a:lnTo>
                  <a:lnTo>
                    <a:pt x="142708" y="11412"/>
                  </a:lnTo>
                  <a:lnTo>
                    <a:pt x="116637" y="4151"/>
                  </a:lnTo>
                  <a:lnTo>
                    <a:pt x="91224" y="0"/>
                  </a:lnTo>
                  <a:lnTo>
                    <a:pt x="67333" y="1063"/>
                  </a:lnTo>
                  <a:lnTo>
                    <a:pt x="45929" y="6022"/>
                  </a:lnTo>
                  <a:lnTo>
                    <a:pt x="28001" y="12701"/>
                  </a:lnTo>
                  <a:lnTo>
                    <a:pt x="14541" y="18923"/>
                  </a:lnTo>
                  <a:lnTo>
                    <a:pt x="0" y="25946"/>
                  </a:lnTo>
                  <a:close/>
                </a:path>
              </a:pathLst>
            </a:custGeom>
            <a:solidFill>
              <a:srgbClr val="FFFFFF"/>
            </a:solidFill>
          </p:spPr>
          <p:txBody>
            <a:bodyPr wrap="square" lIns="0" tIns="0" rIns="0" bIns="0" rtlCol="0"/>
            <a:lstStyle/>
            <a:p>
              <a:endParaRPr/>
            </a:p>
          </p:txBody>
        </p:sp>
        <p:sp>
          <p:nvSpPr>
            <p:cNvPr id="65" name="object 65"/>
            <p:cNvSpPr/>
            <p:nvPr/>
          </p:nvSpPr>
          <p:spPr>
            <a:xfrm>
              <a:off x="5507291" y="5175478"/>
              <a:ext cx="283210" cy="71120"/>
            </a:xfrm>
            <a:custGeom>
              <a:avLst/>
              <a:gdLst/>
              <a:ahLst/>
              <a:cxnLst/>
              <a:rect l="l" t="t" r="r" b="b"/>
              <a:pathLst>
                <a:path w="283210" h="71120">
                  <a:moveTo>
                    <a:pt x="2933" y="25946"/>
                  </a:moveTo>
                  <a:lnTo>
                    <a:pt x="17475" y="18923"/>
                  </a:lnTo>
                  <a:lnTo>
                    <a:pt x="30935" y="12701"/>
                  </a:lnTo>
                  <a:lnTo>
                    <a:pt x="48863" y="6022"/>
                  </a:lnTo>
                  <a:lnTo>
                    <a:pt x="70267" y="1063"/>
                  </a:lnTo>
                  <a:lnTo>
                    <a:pt x="94157" y="0"/>
                  </a:lnTo>
                  <a:lnTo>
                    <a:pt x="119570" y="4151"/>
                  </a:lnTo>
                  <a:lnTo>
                    <a:pt x="145642" y="11412"/>
                  </a:lnTo>
                  <a:lnTo>
                    <a:pt x="171529" y="18818"/>
                  </a:lnTo>
                  <a:lnTo>
                    <a:pt x="196392" y="23406"/>
                  </a:lnTo>
                  <a:lnTo>
                    <a:pt x="239733" y="18949"/>
                  </a:lnTo>
                  <a:lnTo>
                    <a:pt x="282740" y="1358"/>
                  </a:lnTo>
                </a:path>
                <a:path w="283210" h="71120">
                  <a:moveTo>
                    <a:pt x="0" y="70497"/>
                  </a:moveTo>
                  <a:lnTo>
                    <a:pt x="9271" y="62585"/>
                  </a:lnTo>
                  <a:lnTo>
                    <a:pt x="17960" y="55569"/>
                  </a:lnTo>
                  <a:lnTo>
                    <a:pt x="30122" y="47931"/>
                  </a:lnTo>
                  <a:lnTo>
                    <a:pt x="45759" y="42009"/>
                  </a:lnTo>
                  <a:lnTo>
                    <a:pt x="64871" y="40144"/>
                  </a:lnTo>
                  <a:lnTo>
                    <a:pt x="87316" y="43784"/>
                  </a:lnTo>
                  <a:lnTo>
                    <a:pt x="112328" y="50736"/>
                  </a:lnTo>
                  <a:lnTo>
                    <a:pt x="139002" y="57907"/>
                  </a:lnTo>
                  <a:lnTo>
                    <a:pt x="166433" y="62204"/>
                  </a:lnTo>
                  <a:lnTo>
                    <a:pt x="193592" y="61405"/>
                  </a:lnTo>
                  <a:lnTo>
                    <a:pt x="218943" y="56764"/>
                  </a:lnTo>
                  <a:lnTo>
                    <a:pt x="240819" y="50401"/>
                  </a:lnTo>
                  <a:lnTo>
                    <a:pt x="257556" y="44437"/>
                  </a:lnTo>
                  <a:lnTo>
                    <a:pt x="275704" y="37706"/>
                  </a:lnTo>
                </a:path>
              </a:pathLst>
            </a:custGeom>
            <a:ln w="11723">
              <a:solidFill>
                <a:srgbClr val="000000"/>
              </a:solidFill>
            </a:ln>
          </p:spPr>
          <p:txBody>
            <a:bodyPr wrap="square" lIns="0" tIns="0" rIns="0" bIns="0" rtlCol="0"/>
            <a:lstStyle/>
            <a:p>
              <a:endParaRPr/>
            </a:p>
          </p:txBody>
        </p:sp>
        <p:pic>
          <p:nvPicPr>
            <p:cNvPr id="66" name="object 66"/>
            <p:cNvPicPr/>
            <p:nvPr/>
          </p:nvPicPr>
          <p:blipFill>
            <a:blip r:embed="rId4" cstate="print"/>
            <a:stretch>
              <a:fillRect/>
            </a:stretch>
          </p:blipFill>
          <p:spPr>
            <a:xfrm>
              <a:off x="5546819" y="5153195"/>
              <a:ext cx="195517" cy="76112"/>
            </a:xfrm>
            <a:prstGeom prst="rect">
              <a:avLst/>
            </a:prstGeom>
          </p:spPr>
        </p:pic>
      </p:grpSp>
      <p:sp>
        <p:nvSpPr>
          <p:cNvPr id="67" name="object 67"/>
          <p:cNvSpPr txBox="1"/>
          <p:nvPr/>
        </p:nvSpPr>
        <p:spPr>
          <a:xfrm>
            <a:off x="5468339" y="5145467"/>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latin typeface="Arial"/>
                <a:cs typeface="Arial"/>
              </a:rPr>
              <a:t>Breeze</a:t>
            </a:r>
            <a:endParaRPr sz="400">
              <a:latin typeface="Arial"/>
              <a:cs typeface="Arial"/>
            </a:endParaRPr>
          </a:p>
        </p:txBody>
      </p:sp>
      <p:grpSp>
        <p:nvGrpSpPr>
          <p:cNvPr id="68" name="object 68"/>
          <p:cNvGrpSpPr/>
          <p:nvPr/>
        </p:nvGrpSpPr>
        <p:grpSpPr>
          <a:xfrm>
            <a:off x="5168131" y="4778393"/>
            <a:ext cx="950594" cy="589280"/>
            <a:chOff x="5168131" y="4778393"/>
            <a:chExt cx="950594" cy="589280"/>
          </a:xfrm>
        </p:grpSpPr>
        <p:pic>
          <p:nvPicPr>
            <p:cNvPr id="69" name="object 69"/>
            <p:cNvPicPr/>
            <p:nvPr/>
          </p:nvPicPr>
          <p:blipFill>
            <a:blip r:embed="rId5" cstate="print"/>
            <a:stretch>
              <a:fillRect/>
            </a:stretch>
          </p:blipFill>
          <p:spPr>
            <a:xfrm>
              <a:off x="5168131" y="4778393"/>
              <a:ext cx="250394" cy="239129"/>
            </a:xfrm>
            <a:prstGeom prst="rect">
              <a:avLst/>
            </a:prstGeom>
          </p:spPr>
        </p:pic>
        <p:pic>
          <p:nvPicPr>
            <p:cNvPr id="70" name="object 70"/>
            <p:cNvPicPr/>
            <p:nvPr/>
          </p:nvPicPr>
          <p:blipFill>
            <a:blip r:embed="rId6" cstate="print"/>
            <a:stretch>
              <a:fillRect/>
            </a:stretch>
          </p:blipFill>
          <p:spPr>
            <a:xfrm>
              <a:off x="5518143" y="4778393"/>
              <a:ext cx="250406" cy="239129"/>
            </a:xfrm>
            <a:prstGeom prst="rect">
              <a:avLst/>
            </a:prstGeom>
          </p:spPr>
        </p:pic>
        <p:pic>
          <p:nvPicPr>
            <p:cNvPr id="71" name="object 71"/>
            <p:cNvPicPr/>
            <p:nvPr/>
          </p:nvPicPr>
          <p:blipFill>
            <a:blip r:embed="rId7" cstate="print"/>
            <a:stretch>
              <a:fillRect/>
            </a:stretch>
          </p:blipFill>
          <p:spPr>
            <a:xfrm>
              <a:off x="5868167" y="5128418"/>
              <a:ext cx="250406" cy="239129"/>
            </a:xfrm>
            <a:prstGeom prst="rect">
              <a:avLst/>
            </a:prstGeom>
          </p:spPr>
        </p:pic>
      </p:grpSp>
      <p:sp>
        <p:nvSpPr>
          <p:cNvPr id="72" name="object 72"/>
          <p:cNvSpPr txBox="1"/>
          <p:nvPr/>
        </p:nvSpPr>
        <p:spPr>
          <a:xfrm>
            <a:off x="3515080" y="503750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1</a:t>
            </a:r>
            <a:endParaRPr sz="450">
              <a:latin typeface="Arial"/>
              <a:cs typeface="Arial"/>
            </a:endParaRPr>
          </a:p>
        </p:txBody>
      </p:sp>
      <p:sp>
        <p:nvSpPr>
          <p:cNvPr id="73" name="object 73"/>
          <p:cNvSpPr txBox="1"/>
          <p:nvPr/>
        </p:nvSpPr>
        <p:spPr>
          <a:xfrm>
            <a:off x="3865094" y="503750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2</a:t>
            </a:r>
            <a:endParaRPr sz="450">
              <a:latin typeface="Arial"/>
              <a:cs typeface="Arial"/>
            </a:endParaRPr>
          </a:p>
        </p:txBody>
      </p:sp>
      <p:sp>
        <p:nvSpPr>
          <p:cNvPr id="74" name="object 74"/>
          <p:cNvSpPr txBox="1"/>
          <p:nvPr/>
        </p:nvSpPr>
        <p:spPr>
          <a:xfrm>
            <a:off x="4215117" y="503750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3</a:t>
            </a:r>
            <a:endParaRPr sz="450">
              <a:latin typeface="Arial"/>
              <a:cs typeface="Arial"/>
            </a:endParaRPr>
          </a:p>
        </p:txBody>
      </p:sp>
      <p:sp>
        <p:nvSpPr>
          <p:cNvPr id="75" name="object 75"/>
          <p:cNvSpPr txBox="1"/>
          <p:nvPr/>
        </p:nvSpPr>
        <p:spPr>
          <a:xfrm>
            <a:off x="3281154" y="480603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1</a:t>
            </a:r>
            <a:endParaRPr sz="450">
              <a:latin typeface="Arial"/>
              <a:cs typeface="Arial"/>
            </a:endParaRPr>
          </a:p>
        </p:txBody>
      </p:sp>
      <p:sp>
        <p:nvSpPr>
          <p:cNvPr id="76" name="object 76"/>
          <p:cNvSpPr txBox="1"/>
          <p:nvPr/>
        </p:nvSpPr>
        <p:spPr>
          <a:xfrm>
            <a:off x="3281154" y="4456014"/>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2</a:t>
            </a:r>
            <a:endParaRPr sz="450">
              <a:latin typeface="Arial"/>
              <a:cs typeface="Arial"/>
            </a:endParaRPr>
          </a:p>
        </p:txBody>
      </p:sp>
      <p:grpSp>
        <p:nvGrpSpPr>
          <p:cNvPr id="77" name="object 77"/>
          <p:cNvGrpSpPr/>
          <p:nvPr/>
        </p:nvGrpSpPr>
        <p:grpSpPr>
          <a:xfrm>
            <a:off x="3356443" y="4322266"/>
            <a:ext cx="1073785" cy="723900"/>
            <a:chOff x="3356443" y="4322266"/>
            <a:chExt cx="1073785" cy="723900"/>
          </a:xfrm>
        </p:grpSpPr>
        <p:sp>
          <p:nvSpPr>
            <p:cNvPr id="78" name="object 78"/>
            <p:cNvSpPr/>
            <p:nvPr/>
          </p:nvSpPr>
          <p:spPr>
            <a:xfrm>
              <a:off x="3718215" y="4684050"/>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00"/>
              </a:solidFill>
            </a:ln>
          </p:spPr>
          <p:txBody>
            <a:bodyPr wrap="square" lIns="0" tIns="0" rIns="0" bIns="0" rtlCol="0"/>
            <a:lstStyle/>
            <a:p>
              <a:endParaRPr/>
            </a:p>
          </p:txBody>
        </p:sp>
        <p:sp>
          <p:nvSpPr>
            <p:cNvPr id="79" name="object 79"/>
            <p:cNvSpPr/>
            <p:nvPr/>
          </p:nvSpPr>
          <p:spPr>
            <a:xfrm>
              <a:off x="3718215" y="4334013"/>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80" name="object 80"/>
            <p:cNvSpPr/>
            <p:nvPr/>
          </p:nvSpPr>
          <p:spPr>
            <a:xfrm>
              <a:off x="3368191" y="4684050"/>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81" name="object 81"/>
            <p:cNvSpPr/>
            <p:nvPr/>
          </p:nvSpPr>
          <p:spPr>
            <a:xfrm>
              <a:off x="3368191" y="4684050"/>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00"/>
              </a:solidFill>
            </a:ln>
          </p:spPr>
          <p:txBody>
            <a:bodyPr wrap="square" lIns="0" tIns="0" rIns="0" bIns="0" rtlCol="0"/>
            <a:lstStyle/>
            <a:p>
              <a:endParaRPr/>
            </a:p>
          </p:txBody>
        </p:sp>
        <p:sp>
          <p:nvSpPr>
            <p:cNvPr id="82" name="object 82"/>
            <p:cNvSpPr/>
            <p:nvPr/>
          </p:nvSpPr>
          <p:spPr>
            <a:xfrm>
              <a:off x="3368191" y="4334013"/>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83" name="object 83"/>
            <p:cNvSpPr/>
            <p:nvPr/>
          </p:nvSpPr>
          <p:spPr>
            <a:xfrm>
              <a:off x="3368191" y="4334013"/>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84" name="object 84"/>
            <p:cNvSpPr/>
            <p:nvPr/>
          </p:nvSpPr>
          <p:spPr>
            <a:xfrm>
              <a:off x="4068240" y="4684050"/>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85" name="object 85"/>
            <p:cNvSpPr/>
            <p:nvPr/>
          </p:nvSpPr>
          <p:spPr>
            <a:xfrm>
              <a:off x="4068240" y="4684050"/>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86" name="object 86"/>
            <p:cNvSpPr/>
            <p:nvPr/>
          </p:nvSpPr>
          <p:spPr>
            <a:xfrm>
              <a:off x="3747198" y="4759210"/>
              <a:ext cx="271780" cy="35560"/>
            </a:xfrm>
            <a:custGeom>
              <a:avLst/>
              <a:gdLst/>
              <a:ahLst/>
              <a:cxnLst/>
              <a:rect l="l" t="t" r="r" b="b"/>
              <a:pathLst>
                <a:path w="271779" h="35560">
                  <a:moveTo>
                    <a:pt x="0" y="35115"/>
                  </a:moveTo>
                  <a:lnTo>
                    <a:pt x="13169" y="26339"/>
                  </a:lnTo>
                  <a:lnTo>
                    <a:pt x="25394" y="18522"/>
                  </a:lnTo>
                  <a:lnTo>
                    <a:pt x="41827" y="9921"/>
                  </a:lnTo>
                  <a:lnTo>
                    <a:pt x="61736" y="3040"/>
                  </a:lnTo>
                  <a:lnTo>
                    <a:pt x="84391" y="381"/>
                  </a:lnTo>
                  <a:lnTo>
                    <a:pt x="109013" y="3519"/>
                  </a:lnTo>
                  <a:lnTo>
                    <a:pt x="134681" y="10261"/>
                  </a:lnTo>
                  <a:lnTo>
                    <a:pt x="160424" y="17479"/>
                  </a:lnTo>
                  <a:lnTo>
                    <a:pt x="185267" y="22047"/>
                  </a:lnTo>
                  <a:lnTo>
                    <a:pt x="228606" y="17579"/>
                  </a:lnTo>
                  <a:lnTo>
                    <a:pt x="271602" y="0"/>
                  </a:lnTo>
                </a:path>
              </a:pathLst>
            </a:custGeom>
            <a:ln w="11723">
              <a:solidFill>
                <a:srgbClr val="000000"/>
              </a:solidFill>
            </a:ln>
          </p:spPr>
          <p:txBody>
            <a:bodyPr wrap="square" lIns="0" tIns="0" rIns="0" bIns="0" rtlCol="0"/>
            <a:lstStyle/>
            <a:p>
              <a:endParaRPr/>
            </a:p>
          </p:txBody>
        </p:sp>
        <p:sp>
          <p:nvSpPr>
            <p:cNvPr id="87" name="object 87"/>
            <p:cNvSpPr/>
            <p:nvPr/>
          </p:nvSpPr>
          <p:spPr>
            <a:xfrm>
              <a:off x="3760101" y="4786553"/>
              <a:ext cx="280035" cy="26034"/>
            </a:xfrm>
            <a:custGeom>
              <a:avLst/>
              <a:gdLst/>
              <a:ahLst/>
              <a:cxnLst/>
              <a:rect l="l" t="t" r="r" b="b"/>
              <a:pathLst>
                <a:path w="280035" h="26035">
                  <a:moveTo>
                    <a:pt x="0" y="25958"/>
                  </a:moveTo>
                  <a:lnTo>
                    <a:pt x="279793" y="1371"/>
                  </a:lnTo>
                  <a:lnTo>
                    <a:pt x="266242" y="7620"/>
                  </a:lnTo>
                  <a:lnTo>
                    <a:pt x="253661" y="13131"/>
                  </a:lnTo>
                  <a:lnTo>
                    <a:pt x="216463" y="23064"/>
                  </a:lnTo>
                  <a:lnTo>
                    <a:pt x="168596" y="18829"/>
                  </a:lnTo>
                  <a:lnTo>
                    <a:pt x="142706" y="11418"/>
                  </a:lnTo>
                  <a:lnTo>
                    <a:pt x="116631" y="4153"/>
                  </a:lnTo>
                  <a:lnTo>
                    <a:pt x="91211" y="0"/>
                  </a:lnTo>
                  <a:lnTo>
                    <a:pt x="67323" y="1065"/>
                  </a:lnTo>
                  <a:lnTo>
                    <a:pt x="45923" y="6029"/>
                  </a:lnTo>
                  <a:lnTo>
                    <a:pt x="27999" y="12712"/>
                  </a:lnTo>
                  <a:lnTo>
                    <a:pt x="14541" y="18935"/>
                  </a:lnTo>
                  <a:lnTo>
                    <a:pt x="0" y="25958"/>
                  </a:lnTo>
                  <a:close/>
                </a:path>
              </a:pathLst>
            </a:custGeom>
            <a:solidFill>
              <a:srgbClr val="FFFFFF"/>
            </a:solidFill>
          </p:spPr>
          <p:txBody>
            <a:bodyPr wrap="square" lIns="0" tIns="0" rIns="0" bIns="0" rtlCol="0"/>
            <a:lstStyle/>
            <a:p>
              <a:endParaRPr/>
            </a:p>
          </p:txBody>
        </p:sp>
        <p:sp>
          <p:nvSpPr>
            <p:cNvPr id="88" name="object 88"/>
            <p:cNvSpPr/>
            <p:nvPr/>
          </p:nvSpPr>
          <p:spPr>
            <a:xfrm>
              <a:off x="3757167" y="4786553"/>
              <a:ext cx="283210" cy="71120"/>
            </a:xfrm>
            <a:custGeom>
              <a:avLst/>
              <a:gdLst/>
              <a:ahLst/>
              <a:cxnLst/>
              <a:rect l="l" t="t" r="r" b="b"/>
              <a:pathLst>
                <a:path w="283210" h="71120">
                  <a:moveTo>
                    <a:pt x="2933" y="25958"/>
                  </a:moveTo>
                  <a:lnTo>
                    <a:pt x="17475" y="18935"/>
                  </a:lnTo>
                  <a:lnTo>
                    <a:pt x="30933" y="12712"/>
                  </a:lnTo>
                  <a:lnTo>
                    <a:pt x="48856" y="6029"/>
                  </a:lnTo>
                  <a:lnTo>
                    <a:pt x="70256" y="1065"/>
                  </a:lnTo>
                  <a:lnTo>
                    <a:pt x="94145" y="0"/>
                  </a:lnTo>
                  <a:lnTo>
                    <a:pt x="119565" y="4153"/>
                  </a:lnTo>
                  <a:lnTo>
                    <a:pt x="145640" y="11418"/>
                  </a:lnTo>
                  <a:lnTo>
                    <a:pt x="171529" y="18829"/>
                  </a:lnTo>
                  <a:lnTo>
                    <a:pt x="196392" y="23418"/>
                  </a:lnTo>
                  <a:lnTo>
                    <a:pt x="239733" y="18957"/>
                  </a:lnTo>
                  <a:lnTo>
                    <a:pt x="282727" y="1371"/>
                  </a:lnTo>
                </a:path>
                <a:path w="283210" h="71120">
                  <a:moveTo>
                    <a:pt x="0" y="70497"/>
                  </a:moveTo>
                  <a:lnTo>
                    <a:pt x="9271" y="62598"/>
                  </a:lnTo>
                  <a:lnTo>
                    <a:pt x="17955" y="55580"/>
                  </a:lnTo>
                  <a:lnTo>
                    <a:pt x="30118" y="47939"/>
                  </a:lnTo>
                  <a:lnTo>
                    <a:pt x="45757" y="42017"/>
                  </a:lnTo>
                  <a:lnTo>
                    <a:pt x="64871" y="40157"/>
                  </a:lnTo>
                  <a:lnTo>
                    <a:pt x="87311" y="43795"/>
                  </a:lnTo>
                  <a:lnTo>
                    <a:pt x="112323" y="50742"/>
                  </a:lnTo>
                  <a:lnTo>
                    <a:pt x="139000" y="57909"/>
                  </a:lnTo>
                  <a:lnTo>
                    <a:pt x="166433" y="62204"/>
                  </a:lnTo>
                  <a:lnTo>
                    <a:pt x="193592" y="61405"/>
                  </a:lnTo>
                  <a:lnTo>
                    <a:pt x="218943" y="56765"/>
                  </a:lnTo>
                  <a:lnTo>
                    <a:pt x="240819" y="50406"/>
                  </a:lnTo>
                  <a:lnTo>
                    <a:pt x="257556" y="44450"/>
                  </a:lnTo>
                  <a:lnTo>
                    <a:pt x="275691" y="37719"/>
                  </a:lnTo>
                </a:path>
              </a:pathLst>
            </a:custGeom>
            <a:ln w="11723">
              <a:solidFill>
                <a:srgbClr val="000000"/>
              </a:solidFill>
            </a:ln>
          </p:spPr>
          <p:txBody>
            <a:bodyPr wrap="square" lIns="0" tIns="0" rIns="0" bIns="0" rtlCol="0"/>
            <a:lstStyle/>
            <a:p>
              <a:endParaRPr/>
            </a:p>
          </p:txBody>
        </p:sp>
        <p:pic>
          <p:nvPicPr>
            <p:cNvPr id="89" name="object 89"/>
            <p:cNvPicPr/>
            <p:nvPr/>
          </p:nvPicPr>
          <p:blipFill>
            <a:blip r:embed="rId8" cstate="print"/>
            <a:stretch>
              <a:fillRect/>
            </a:stretch>
          </p:blipFill>
          <p:spPr>
            <a:xfrm>
              <a:off x="3796683" y="4764283"/>
              <a:ext cx="195530" cy="76112"/>
            </a:xfrm>
            <a:prstGeom prst="rect">
              <a:avLst/>
            </a:prstGeom>
          </p:spPr>
        </p:pic>
      </p:grpSp>
      <p:sp>
        <p:nvSpPr>
          <p:cNvPr id="90" name="object 90"/>
          <p:cNvSpPr txBox="1"/>
          <p:nvPr/>
        </p:nvSpPr>
        <p:spPr>
          <a:xfrm>
            <a:off x="3718216" y="4756555"/>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latin typeface="Arial"/>
                <a:cs typeface="Arial"/>
              </a:rPr>
              <a:t>Breeze</a:t>
            </a:r>
            <a:endParaRPr sz="400">
              <a:latin typeface="Arial"/>
              <a:cs typeface="Arial"/>
            </a:endParaRPr>
          </a:p>
        </p:txBody>
      </p:sp>
      <p:grpSp>
        <p:nvGrpSpPr>
          <p:cNvPr id="91" name="object 91"/>
          <p:cNvGrpSpPr/>
          <p:nvPr/>
        </p:nvGrpSpPr>
        <p:grpSpPr>
          <a:xfrm>
            <a:off x="3768019" y="4389468"/>
            <a:ext cx="600710" cy="589280"/>
            <a:chOff x="3768019" y="4389468"/>
            <a:chExt cx="600710" cy="589280"/>
          </a:xfrm>
        </p:grpSpPr>
        <p:pic>
          <p:nvPicPr>
            <p:cNvPr id="92" name="object 92"/>
            <p:cNvPicPr/>
            <p:nvPr/>
          </p:nvPicPr>
          <p:blipFill>
            <a:blip r:embed="rId9" cstate="print"/>
            <a:stretch>
              <a:fillRect/>
            </a:stretch>
          </p:blipFill>
          <p:spPr>
            <a:xfrm>
              <a:off x="3768019" y="4389468"/>
              <a:ext cx="250406" cy="239141"/>
            </a:xfrm>
            <a:prstGeom prst="rect">
              <a:avLst/>
            </a:prstGeom>
          </p:spPr>
        </p:pic>
        <p:pic>
          <p:nvPicPr>
            <p:cNvPr id="93" name="object 93"/>
            <p:cNvPicPr/>
            <p:nvPr/>
          </p:nvPicPr>
          <p:blipFill>
            <a:blip r:embed="rId10" cstate="print"/>
            <a:stretch>
              <a:fillRect/>
            </a:stretch>
          </p:blipFill>
          <p:spPr>
            <a:xfrm>
              <a:off x="4118057" y="4739493"/>
              <a:ext cx="250394" cy="239141"/>
            </a:xfrm>
            <a:prstGeom prst="rect">
              <a:avLst/>
            </a:prstGeom>
          </p:spPr>
        </p:pic>
      </p:grpSp>
      <p:sp>
        <p:nvSpPr>
          <p:cNvPr id="94" name="object 94"/>
          <p:cNvSpPr txBox="1"/>
          <p:nvPr/>
        </p:nvSpPr>
        <p:spPr>
          <a:xfrm>
            <a:off x="4001223" y="2606778"/>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1</a:t>
            </a:r>
            <a:endParaRPr sz="450">
              <a:latin typeface="Arial"/>
              <a:cs typeface="Arial"/>
            </a:endParaRPr>
          </a:p>
        </p:txBody>
      </p:sp>
      <p:sp>
        <p:nvSpPr>
          <p:cNvPr id="95" name="object 95"/>
          <p:cNvSpPr txBox="1"/>
          <p:nvPr/>
        </p:nvSpPr>
        <p:spPr>
          <a:xfrm>
            <a:off x="4351247" y="2606778"/>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2</a:t>
            </a:r>
            <a:endParaRPr sz="450">
              <a:latin typeface="Arial"/>
              <a:cs typeface="Arial"/>
            </a:endParaRPr>
          </a:p>
        </p:txBody>
      </p:sp>
      <p:sp>
        <p:nvSpPr>
          <p:cNvPr id="96" name="object 96"/>
          <p:cNvSpPr txBox="1"/>
          <p:nvPr/>
        </p:nvSpPr>
        <p:spPr>
          <a:xfrm>
            <a:off x="4701270" y="2606778"/>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3</a:t>
            </a:r>
            <a:endParaRPr sz="450">
              <a:latin typeface="Arial"/>
              <a:cs typeface="Arial"/>
            </a:endParaRPr>
          </a:p>
        </p:txBody>
      </p:sp>
      <p:sp>
        <p:nvSpPr>
          <p:cNvPr id="97" name="object 97"/>
          <p:cNvSpPr txBox="1"/>
          <p:nvPr/>
        </p:nvSpPr>
        <p:spPr>
          <a:xfrm>
            <a:off x="3767307" y="2375308"/>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1</a:t>
            </a:r>
            <a:endParaRPr sz="450">
              <a:latin typeface="Arial"/>
              <a:cs typeface="Arial"/>
            </a:endParaRPr>
          </a:p>
        </p:txBody>
      </p:sp>
      <p:sp>
        <p:nvSpPr>
          <p:cNvPr id="98" name="object 98"/>
          <p:cNvSpPr txBox="1"/>
          <p:nvPr/>
        </p:nvSpPr>
        <p:spPr>
          <a:xfrm>
            <a:off x="3767307" y="2025285"/>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2</a:t>
            </a:r>
            <a:endParaRPr sz="450">
              <a:latin typeface="Arial"/>
              <a:cs typeface="Arial"/>
            </a:endParaRPr>
          </a:p>
        </p:txBody>
      </p:sp>
      <p:grpSp>
        <p:nvGrpSpPr>
          <p:cNvPr id="99" name="object 99"/>
          <p:cNvGrpSpPr/>
          <p:nvPr/>
        </p:nvGrpSpPr>
        <p:grpSpPr>
          <a:xfrm>
            <a:off x="3842586" y="1891536"/>
            <a:ext cx="1073785" cy="723900"/>
            <a:chOff x="3842586" y="1891536"/>
            <a:chExt cx="1073785" cy="723900"/>
          </a:xfrm>
        </p:grpSpPr>
        <p:sp>
          <p:nvSpPr>
            <p:cNvPr id="100" name="object 100"/>
            <p:cNvSpPr/>
            <p:nvPr/>
          </p:nvSpPr>
          <p:spPr>
            <a:xfrm>
              <a:off x="4204358" y="2253321"/>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3175">
              <a:solidFill>
                <a:srgbClr val="000000"/>
              </a:solidFill>
            </a:ln>
          </p:spPr>
          <p:txBody>
            <a:bodyPr wrap="square" lIns="0" tIns="0" rIns="0" bIns="0" rtlCol="0"/>
            <a:lstStyle/>
            <a:p>
              <a:endParaRPr/>
            </a:p>
          </p:txBody>
        </p:sp>
        <p:sp>
          <p:nvSpPr>
            <p:cNvPr id="101" name="object 101"/>
            <p:cNvSpPr/>
            <p:nvPr/>
          </p:nvSpPr>
          <p:spPr>
            <a:xfrm>
              <a:off x="4204358" y="1903284"/>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102" name="object 102"/>
            <p:cNvSpPr/>
            <p:nvPr/>
          </p:nvSpPr>
          <p:spPr>
            <a:xfrm>
              <a:off x="3854334" y="2253321"/>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03" name="object 103"/>
            <p:cNvSpPr/>
            <p:nvPr/>
          </p:nvSpPr>
          <p:spPr>
            <a:xfrm>
              <a:off x="3854334" y="2253321"/>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3175">
              <a:solidFill>
                <a:srgbClr val="000000"/>
              </a:solidFill>
            </a:ln>
          </p:spPr>
          <p:txBody>
            <a:bodyPr wrap="square" lIns="0" tIns="0" rIns="0" bIns="0" rtlCol="0"/>
            <a:lstStyle/>
            <a:p>
              <a:endParaRPr/>
            </a:p>
          </p:txBody>
        </p:sp>
        <p:sp>
          <p:nvSpPr>
            <p:cNvPr id="104" name="object 104"/>
            <p:cNvSpPr/>
            <p:nvPr/>
          </p:nvSpPr>
          <p:spPr>
            <a:xfrm>
              <a:off x="3854334" y="1903284"/>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05" name="object 105"/>
            <p:cNvSpPr/>
            <p:nvPr/>
          </p:nvSpPr>
          <p:spPr>
            <a:xfrm>
              <a:off x="3854334" y="1903284"/>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106" name="object 106"/>
            <p:cNvSpPr/>
            <p:nvPr/>
          </p:nvSpPr>
          <p:spPr>
            <a:xfrm>
              <a:off x="4554383" y="2253321"/>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07" name="object 107"/>
            <p:cNvSpPr/>
            <p:nvPr/>
          </p:nvSpPr>
          <p:spPr>
            <a:xfrm>
              <a:off x="4554383" y="2253321"/>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108" name="object 108"/>
            <p:cNvSpPr/>
            <p:nvPr/>
          </p:nvSpPr>
          <p:spPr>
            <a:xfrm>
              <a:off x="4233354" y="2328481"/>
              <a:ext cx="271780" cy="35560"/>
            </a:xfrm>
            <a:custGeom>
              <a:avLst/>
              <a:gdLst/>
              <a:ahLst/>
              <a:cxnLst/>
              <a:rect l="l" t="t" r="r" b="b"/>
              <a:pathLst>
                <a:path w="271779" h="35560">
                  <a:moveTo>
                    <a:pt x="0" y="35115"/>
                  </a:moveTo>
                  <a:lnTo>
                    <a:pt x="13169" y="26339"/>
                  </a:lnTo>
                  <a:lnTo>
                    <a:pt x="25394" y="18522"/>
                  </a:lnTo>
                  <a:lnTo>
                    <a:pt x="41825" y="9921"/>
                  </a:lnTo>
                  <a:lnTo>
                    <a:pt x="61731" y="3040"/>
                  </a:lnTo>
                  <a:lnTo>
                    <a:pt x="84378" y="381"/>
                  </a:lnTo>
                  <a:lnTo>
                    <a:pt x="109006" y="3519"/>
                  </a:lnTo>
                  <a:lnTo>
                    <a:pt x="134673" y="10261"/>
                  </a:lnTo>
                  <a:lnTo>
                    <a:pt x="160413" y="17479"/>
                  </a:lnTo>
                  <a:lnTo>
                    <a:pt x="185254" y="22047"/>
                  </a:lnTo>
                  <a:lnTo>
                    <a:pt x="228600" y="17579"/>
                  </a:lnTo>
                  <a:lnTo>
                    <a:pt x="271602" y="0"/>
                  </a:lnTo>
                </a:path>
              </a:pathLst>
            </a:custGeom>
            <a:ln w="11723">
              <a:solidFill>
                <a:srgbClr val="000000"/>
              </a:solidFill>
            </a:ln>
          </p:spPr>
          <p:txBody>
            <a:bodyPr wrap="square" lIns="0" tIns="0" rIns="0" bIns="0" rtlCol="0"/>
            <a:lstStyle/>
            <a:p>
              <a:endParaRPr/>
            </a:p>
          </p:txBody>
        </p:sp>
        <p:sp>
          <p:nvSpPr>
            <p:cNvPr id="109" name="object 109"/>
            <p:cNvSpPr/>
            <p:nvPr/>
          </p:nvSpPr>
          <p:spPr>
            <a:xfrm>
              <a:off x="4246244" y="2355824"/>
              <a:ext cx="280035" cy="26034"/>
            </a:xfrm>
            <a:custGeom>
              <a:avLst/>
              <a:gdLst/>
              <a:ahLst/>
              <a:cxnLst/>
              <a:rect l="l" t="t" r="r" b="b"/>
              <a:pathLst>
                <a:path w="280035" h="26035">
                  <a:moveTo>
                    <a:pt x="0" y="25958"/>
                  </a:moveTo>
                  <a:lnTo>
                    <a:pt x="279806" y="1371"/>
                  </a:lnTo>
                  <a:lnTo>
                    <a:pt x="266242" y="7620"/>
                  </a:lnTo>
                  <a:lnTo>
                    <a:pt x="253663" y="13130"/>
                  </a:lnTo>
                  <a:lnTo>
                    <a:pt x="216468" y="23059"/>
                  </a:lnTo>
                  <a:lnTo>
                    <a:pt x="168596" y="18829"/>
                  </a:lnTo>
                  <a:lnTo>
                    <a:pt x="142708" y="11418"/>
                  </a:lnTo>
                  <a:lnTo>
                    <a:pt x="116637" y="4153"/>
                  </a:lnTo>
                  <a:lnTo>
                    <a:pt x="91224" y="0"/>
                  </a:lnTo>
                  <a:lnTo>
                    <a:pt x="67335" y="1065"/>
                  </a:lnTo>
                  <a:lnTo>
                    <a:pt x="45934" y="6029"/>
                  </a:lnTo>
                  <a:lnTo>
                    <a:pt x="28007" y="12712"/>
                  </a:lnTo>
                  <a:lnTo>
                    <a:pt x="14541" y="18935"/>
                  </a:lnTo>
                  <a:lnTo>
                    <a:pt x="0" y="25958"/>
                  </a:lnTo>
                  <a:close/>
                </a:path>
              </a:pathLst>
            </a:custGeom>
            <a:solidFill>
              <a:srgbClr val="FFFFFF"/>
            </a:solidFill>
          </p:spPr>
          <p:txBody>
            <a:bodyPr wrap="square" lIns="0" tIns="0" rIns="0" bIns="0" rtlCol="0"/>
            <a:lstStyle/>
            <a:p>
              <a:endParaRPr/>
            </a:p>
          </p:txBody>
        </p:sp>
        <p:sp>
          <p:nvSpPr>
            <p:cNvPr id="110" name="object 110"/>
            <p:cNvSpPr/>
            <p:nvPr/>
          </p:nvSpPr>
          <p:spPr>
            <a:xfrm>
              <a:off x="4243311" y="2355824"/>
              <a:ext cx="283210" cy="71120"/>
            </a:xfrm>
            <a:custGeom>
              <a:avLst/>
              <a:gdLst/>
              <a:ahLst/>
              <a:cxnLst/>
              <a:rect l="l" t="t" r="r" b="b"/>
              <a:pathLst>
                <a:path w="283210" h="71119">
                  <a:moveTo>
                    <a:pt x="2933" y="25958"/>
                  </a:moveTo>
                  <a:lnTo>
                    <a:pt x="17475" y="18935"/>
                  </a:lnTo>
                  <a:lnTo>
                    <a:pt x="30940" y="12712"/>
                  </a:lnTo>
                  <a:lnTo>
                    <a:pt x="48868" y="6029"/>
                  </a:lnTo>
                  <a:lnTo>
                    <a:pt x="70269" y="1065"/>
                  </a:lnTo>
                  <a:lnTo>
                    <a:pt x="94157" y="0"/>
                  </a:lnTo>
                  <a:lnTo>
                    <a:pt x="119570" y="4153"/>
                  </a:lnTo>
                  <a:lnTo>
                    <a:pt x="145642" y="11418"/>
                  </a:lnTo>
                  <a:lnTo>
                    <a:pt x="171529" y="18829"/>
                  </a:lnTo>
                  <a:lnTo>
                    <a:pt x="196392" y="23418"/>
                  </a:lnTo>
                  <a:lnTo>
                    <a:pt x="239737" y="18953"/>
                  </a:lnTo>
                  <a:lnTo>
                    <a:pt x="282740" y="1371"/>
                  </a:lnTo>
                </a:path>
                <a:path w="283210" h="71119">
                  <a:moveTo>
                    <a:pt x="0" y="70497"/>
                  </a:moveTo>
                  <a:lnTo>
                    <a:pt x="9271" y="62598"/>
                  </a:lnTo>
                  <a:lnTo>
                    <a:pt x="17960" y="55580"/>
                  </a:lnTo>
                  <a:lnTo>
                    <a:pt x="30124" y="47939"/>
                  </a:lnTo>
                  <a:lnTo>
                    <a:pt x="45764" y="42017"/>
                  </a:lnTo>
                  <a:lnTo>
                    <a:pt x="64884" y="40157"/>
                  </a:lnTo>
                  <a:lnTo>
                    <a:pt x="87321" y="43795"/>
                  </a:lnTo>
                  <a:lnTo>
                    <a:pt x="112329" y="50742"/>
                  </a:lnTo>
                  <a:lnTo>
                    <a:pt x="139002" y="57909"/>
                  </a:lnTo>
                  <a:lnTo>
                    <a:pt x="166433" y="62204"/>
                  </a:lnTo>
                  <a:lnTo>
                    <a:pt x="193598" y="61405"/>
                  </a:lnTo>
                  <a:lnTo>
                    <a:pt x="218948" y="56765"/>
                  </a:lnTo>
                  <a:lnTo>
                    <a:pt x="240821" y="50406"/>
                  </a:lnTo>
                  <a:lnTo>
                    <a:pt x="257556" y="44450"/>
                  </a:lnTo>
                  <a:lnTo>
                    <a:pt x="275704" y="37719"/>
                  </a:lnTo>
                </a:path>
              </a:pathLst>
            </a:custGeom>
            <a:ln w="11723">
              <a:solidFill>
                <a:srgbClr val="000000"/>
              </a:solidFill>
            </a:ln>
          </p:spPr>
          <p:txBody>
            <a:bodyPr wrap="square" lIns="0" tIns="0" rIns="0" bIns="0" rtlCol="0"/>
            <a:lstStyle/>
            <a:p>
              <a:endParaRPr/>
            </a:p>
          </p:txBody>
        </p:sp>
        <p:pic>
          <p:nvPicPr>
            <p:cNvPr id="111" name="object 111"/>
            <p:cNvPicPr/>
            <p:nvPr/>
          </p:nvPicPr>
          <p:blipFill>
            <a:blip r:embed="rId2" cstate="print"/>
            <a:stretch>
              <a:fillRect/>
            </a:stretch>
          </p:blipFill>
          <p:spPr>
            <a:xfrm>
              <a:off x="4282839" y="2333554"/>
              <a:ext cx="195517" cy="76112"/>
            </a:xfrm>
            <a:prstGeom prst="rect">
              <a:avLst/>
            </a:prstGeom>
          </p:spPr>
        </p:pic>
      </p:grpSp>
      <p:sp>
        <p:nvSpPr>
          <p:cNvPr id="112" name="object 112"/>
          <p:cNvSpPr txBox="1"/>
          <p:nvPr/>
        </p:nvSpPr>
        <p:spPr>
          <a:xfrm>
            <a:off x="4204359" y="2325813"/>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latin typeface="Arial"/>
                <a:cs typeface="Arial"/>
              </a:rPr>
              <a:t>Breeze</a:t>
            </a:r>
            <a:endParaRPr sz="400">
              <a:latin typeface="Arial"/>
              <a:cs typeface="Arial"/>
            </a:endParaRPr>
          </a:p>
        </p:txBody>
      </p:sp>
      <p:pic>
        <p:nvPicPr>
          <p:cNvPr id="113" name="object 113"/>
          <p:cNvPicPr/>
          <p:nvPr/>
        </p:nvPicPr>
        <p:blipFill>
          <a:blip r:embed="rId11" cstate="print"/>
          <a:stretch>
            <a:fillRect/>
          </a:stretch>
        </p:blipFill>
        <p:spPr>
          <a:xfrm>
            <a:off x="4604200" y="2308764"/>
            <a:ext cx="250394" cy="239129"/>
          </a:xfrm>
          <a:prstGeom prst="rect">
            <a:avLst/>
          </a:prstGeom>
        </p:spPr>
      </p:pic>
      <p:sp>
        <p:nvSpPr>
          <p:cNvPr id="114" name="object 114"/>
          <p:cNvSpPr txBox="1"/>
          <p:nvPr/>
        </p:nvSpPr>
        <p:spPr>
          <a:xfrm>
            <a:off x="6626402" y="3773540"/>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1</a:t>
            </a:r>
            <a:endParaRPr sz="450">
              <a:latin typeface="Arial"/>
              <a:cs typeface="Arial"/>
            </a:endParaRPr>
          </a:p>
        </p:txBody>
      </p:sp>
      <p:sp>
        <p:nvSpPr>
          <p:cNvPr id="115" name="object 115"/>
          <p:cNvSpPr txBox="1"/>
          <p:nvPr/>
        </p:nvSpPr>
        <p:spPr>
          <a:xfrm>
            <a:off x="6976435" y="3773540"/>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2</a:t>
            </a:r>
            <a:endParaRPr sz="450">
              <a:latin typeface="Arial"/>
              <a:cs typeface="Arial"/>
            </a:endParaRPr>
          </a:p>
        </p:txBody>
      </p:sp>
      <p:sp>
        <p:nvSpPr>
          <p:cNvPr id="116" name="object 116"/>
          <p:cNvSpPr txBox="1"/>
          <p:nvPr/>
        </p:nvSpPr>
        <p:spPr>
          <a:xfrm>
            <a:off x="7326448" y="3773540"/>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3</a:t>
            </a:r>
            <a:endParaRPr sz="450">
              <a:latin typeface="Arial"/>
              <a:cs typeface="Arial"/>
            </a:endParaRPr>
          </a:p>
        </p:txBody>
      </p:sp>
      <p:sp>
        <p:nvSpPr>
          <p:cNvPr id="117" name="object 117"/>
          <p:cNvSpPr txBox="1"/>
          <p:nvPr/>
        </p:nvSpPr>
        <p:spPr>
          <a:xfrm>
            <a:off x="6392491" y="3542070"/>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1</a:t>
            </a:r>
            <a:endParaRPr sz="450">
              <a:latin typeface="Arial"/>
              <a:cs typeface="Arial"/>
            </a:endParaRPr>
          </a:p>
        </p:txBody>
      </p:sp>
      <p:sp>
        <p:nvSpPr>
          <p:cNvPr id="118" name="object 118"/>
          <p:cNvSpPr txBox="1"/>
          <p:nvPr/>
        </p:nvSpPr>
        <p:spPr>
          <a:xfrm>
            <a:off x="6392491" y="319203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2</a:t>
            </a:r>
            <a:endParaRPr sz="450">
              <a:latin typeface="Arial"/>
              <a:cs typeface="Arial"/>
            </a:endParaRPr>
          </a:p>
        </p:txBody>
      </p:sp>
      <p:grpSp>
        <p:nvGrpSpPr>
          <p:cNvPr id="119" name="object 119"/>
          <p:cNvGrpSpPr/>
          <p:nvPr/>
        </p:nvGrpSpPr>
        <p:grpSpPr>
          <a:xfrm>
            <a:off x="6467778" y="3058298"/>
            <a:ext cx="1073785" cy="723900"/>
            <a:chOff x="6467778" y="3058298"/>
            <a:chExt cx="1073785" cy="723900"/>
          </a:xfrm>
        </p:grpSpPr>
        <p:sp>
          <p:nvSpPr>
            <p:cNvPr id="120" name="object 120"/>
            <p:cNvSpPr/>
            <p:nvPr/>
          </p:nvSpPr>
          <p:spPr>
            <a:xfrm>
              <a:off x="6829550" y="3420070"/>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00"/>
              </a:solidFill>
            </a:ln>
          </p:spPr>
          <p:txBody>
            <a:bodyPr wrap="square" lIns="0" tIns="0" rIns="0" bIns="0" rtlCol="0"/>
            <a:lstStyle/>
            <a:p>
              <a:endParaRPr/>
            </a:p>
          </p:txBody>
        </p:sp>
        <p:sp>
          <p:nvSpPr>
            <p:cNvPr id="121" name="object 121"/>
            <p:cNvSpPr/>
            <p:nvPr/>
          </p:nvSpPr>
          <p:spPr>
            <a:xfrm>
              <a:off x="6829550" y="3070045"/>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122" name="object 122"/>
            <p:cNvSpPr/>
            <p:nvPr/>
          </p:nvSpPr>
          <p:spPr>
            <a:xfrm>
              <a:off x="6479525" y="3420070"/>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23" name="object 123"/>
            <p:cNvSpPr/>
            <p:nvPr/>
          </p:nvSpPr>
          <p:spPr>
            <a:xfrm>
              <a:off x="6479525" y="3420070"/>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00"/>
              </a:solidFill>
            </a:ln>
          </p:spPr>
          <p:txBody>
            <a:bodyPr wrap="square" lIns="0" tIns="0" rIns="0" bIns="0" rtlCol="0"/>
            <a:lstStyle/>
            <a:p>
              <a:endParaRPr/>
            </a:p>
          </p:txBody>
        </p:sp>
        <p:sp>
          <p:nvSpPr>
            <p:cNvPr id="124" name="object 124"/>
            <p:cNvSpPr/>
            <p:nvPr/>
          </p:nvSpPr>
          <p:spPr>
            <a:xfrm>
              <a:off x="6479525" y="3070045"/>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25" name="object 125"/>
            <p:cNvSpPr/>
            <p:nvPr/>
          </p:nvSpPr>
          <p:spPr>
            <a:xfrm>
              <a:off x="6479525" y="3070045"/>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126" name="object 126"/>
            <p:cNvSpPr/>
            <p:nvPr/>
          </p:nvSpPr>
          <p:spPr>
            <a:xfrm>
              <a:off x="7179575" y="3420070"/>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27" name="object 127"/>
            <p:cNvSpPr/>
            <p:nvPr/>
          </p:nvSpPr>
          <p:spPr>
            <a:xfrm>
              <a:off x="7179575" y="3420070"/>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128" name="object 128"/>
            <p:cNvSpPr/>
            <p:nvPr/>
          </p:nvSpPr>
          <p:spPr>
            <a:xfrm>
              <a:off x="6858533" y="3495230"/>
              <a:ext cx="271780" cy="35560"/>
            </a:xfrm>
            <a:custGeom>
              <a:avLst/>
              <a:gdLst/>
              <a:ahLst/>
              <a:cxnLst/>
              <a:rect l="l" t="t" r="r" b="b"/>
              <a:pathLst>
                <a:path w="271779" h="35560">
                  <a:moveTo>
                    <a:pt x="0" y="35115"/>
                  </a:moveTo>
                  <a:lnTo>
                    <a:pt x="13169" y="26339"/>
                  </a:lnTo>
                  <a:lnTo>
                    <a:pt x="25394" y="18522"/>
                  </a:lnTo>
                  <a:lnTo>
                    <a:pt x="41827" y="9921"/>
                  </a:lnTo>
                  <a:lnTo>
                    <a:pt x="61736" y="3040"/>
                  </a:lnTo>
                  <a:lnTo>
                    <a:pt x="84391" y="381"/>
                  </a:lnTo>
                  <a:lnTo>
                    <a:pt x="109011" y="3519"/>
                  </a:lnTo>
                  <a:lnTo>
                    <a:pt x="134677" y="10261"/>
                  </a:lnTo>
                  <a:lnTo>
                    <a:pt x="160418" y="17479"/>
                  </a:lnTo>
                  <a:lnTo>
                    <a:pt x="185267" y="22047"/>
                  </a:lnTo>
                  <a:lnTo>
                    <a:pt x="228601" y="17579"/>
                  </a:lnTo>
                  <a:lnTo>
                    <a:pt x="271602" y="0"/>
                  </a:lnTo>
                </a:path>
              </a:pathLst>
            </a:custGeom>
            <a:ln w="11723">
              <a:solidFill>
                <a:srgbClr val="000000"/>
              </a:solidFill>
            </a:ln>
          </p:spPr>
          <p:txBody>
            <a:bodyPr wrap="square" lIns="0" tIns="0" rIns="0" bIns="0" rtlCol="0"/>
            <a:lstStyle/>
            <a:p>
              <a:endParaRPr/>
            </a:p>
          </p:txBody>
        </p:sp>
        <p:sp>
          <p:nvSpPr>
            <p:cNvPr id="129" name="object 129"/>
            <p:cNvSpPr/>
            <p:nvPr/>
          </p:nvSpPr>
          <p:spPr>
            <a:xfrm>
              <a:off x="6871436" y="3522586"/>
              <a:ext cx="280035" cy="26034"/>
            </a:xfrm>
            <a:custGeom>
              <a:avLst/>
              <a:gdLst/>
              <a:ahLst/>
              <a:cxnLst/>
              <a:rect l="l" t="t" r="r" b="b"/>
              <a:pathLst>
                <a:path w="280034" h="26035">
                  <a:moveTo>
                    <a:pt x="0" y="25946"/>
                  </a:moveTo>
                  <a:lnTo>
                    <a:pt x="279793" y="1358"/>
                  </a:lnTo>
                  <a:lnTo>
                    <a:pt x="266230" y="7607"/>
                  </a:lnTo>
                  <a:lnTo>
                    <a:pt x="253655" y="13119"/>
                  </a:lnTo>
                  <a:lnTo>
                    <a:pt x="216463" y="23052"/>
                  </a:lnTo>
                  <a:lnTo>
                    <a:pt x="168588" y="18818"/>
                  </a:lnTo>
                  <a:lnTo>
                    <a:pt x="142697" y="11412"/>
                  </a:lnTo>
                  <a:lnTo>
                    <a:pt x="116624" y="4151"/>
                  </a:lnTo>
                  <a:lnTo>
                    <a:pt x="91211" y="0"/>
                  </a:lnTo>
                  <a:lnTo>
                    <a:pt x="67322" y="1063"/>
                  </a:lnTo>
                  <a:lnTo>
                    <a:pt x="45921" y="6022"/>
                  </a:lnTo>
                  <a:lnTo>
                    <a:pt x="27994" y="12701"/>
                  </a:lnTo>
                  <a:lnTo>
                    <a:pt x="14528" y="18923"/>
                  </a:lnTo>
                  <a:lnTo>
                    <a:pt x="0" y="25946"/>
                  </a:lnTo>
                  <a:close/>
                </a:path>
              </a:pathLst>
            </a:custGeom>
            <a:solidFill>
              <a:srgbClr val="FFFFFF"/>
            </a:solidFill>
          </p:spPr>
          <p:txBody>
            <a:bodyPr wrap="square" lIns="0" tIns="0" rIns="0" bIns="0" rtlCol="0"/>
            <a:lstStyle/>
            <a:p>
              <a:endParaRPr/>
            </a:p>
          </p:txBody>
        </p:sp>
        <p:sp>
          <p:nvSpPr>
            <p:cNvPr id="130" name="object 130"/>
            <p:cNvSpPr/>
            <p:nvPr/>
          </p:nvSpPr>
          <p:spPr>
            <a:xfrm>
              <a:off x="6868502" y="3522586"/>
              <a:ext cx="283210" cy="70485"/>
            </a:xfrm>
            <a:custGeom>
              <a:avLst/>
              <a:gdLst/>
              <a:ahLst/>
              <a:cxnLst/>
              <a:rect l="l" t="t" r="r" b="b"/>
              <a:pathLst>
                <a:path w="283209" h="70485">
                  <a:moveTo>
                    <a:pt x="2933" y="25946"/>
                  </a:moveTo>
                  <a:lnTo>
                    <a:pt x="17462" y="18923"/>
                  </a:lnTo>
                  <a:lnTo>
                    <a:pt x="30928" y="12701"/>
                  </a:lnTo>
                  <a:lnTo>
                    <a:pt x="48855" y="6022"/>
                  </a:lnTo>
                  <a:lnTo>
                    <a:pt x="70256" y="1063"/>
                  </a:lnTo>
                  <a:lnTo>
                    <a:pt x="94145" y="0"/>
                  </a:lnTo>
                  <a:lnTo>
                    <a:pt x="119558" y="4151"/>
                  </a:lnTo>
                  <a:lnTo>
                    <a:pt x="145630" y="11412"/>
                  </a:lnTo>
                  <a:lnTo>
                    <a:pt x="171522" y="18818"/>
                  </a:lnTo>
                  <a:lnTo>
                    <a:pt x="196392" y="23406"/>
                  </a:lnTo>
                  <a:lnTo>
                    <a:pt x="239731" y="18945"/>
                  </a:lnTo>
                  <a:lnTo>
                    <a:pt x="282727" y="1358"/>
                  </a:lnTo>
                </a:path>
                <a:path w="283209" h="70485">
                  <a:moveTo>
                    <a:pt x="0" y="70485"/>
                  </a:moveTo>
                  <a:lnTo>
                    <a:pt x="9258" y="62585"/>
                  </a:lnTo>
                  <a:lnTo>
                    <a:pt x="17949" y="55568"/>
                  </a:lnTo>
                  <a:lnTo>
                    <a:pt x="30116" y="47926"/>
                  </a:lnTo>
                  <a:lnTo>
                    <a:pt x="45757" y="42004"/>
                  </a:lnTo>
                  <a:lnTo>
                    <a:pt x="64871" y="40144"/>
                  </a:lnTo>
                  <a:lnTo>
                    <a:pt x="87309" y="43782"/>
                  </a:lnTo>
                  <a:lnTo>
                    <a:pt x="112318" y="50730"/>
                  </a:lnTo>
                  <a:lnTo>
                    <a:pt x="138995" y="57896"/>
                  </a:lnTo>
                  <a:lnTo>
                    <a:pt x="166433" y="62191"/>
                  </a:lnTo>
                  <a:lnTo>
                    <a:pt x="193592" y="61392"/>
                  </a:lnTo>
                  <a:lnTo>
                    <a:pt x="218941" y="56753"/>
                  </a:lnTo>
                  <a:lnTo>
                    <a:pt x="240814" y="50393"/>
                  </a:lnTo>
                  <a:lnTo>
                    <a:pt x="257543" y="44437"/>
                  </a:lnTo>
                  <a:lnTo>
                    <a:pt x="275691" y="37706"/>
                  </a:lnTo>
                </a:path>
              </a:pathLst>
            </a:custGeom>
            <a:ln w="11723">
              <a:solidFill>
                <a:srgbClr val="000000"/>
              </a:solidFill>
            </a:ln>
          </p:spPr>
          <p:txBody>
            <a:bodyPr wrap="square" lIns="0" tIns="0" rIns="0" bIns="0" rtlCol="0"/>
            <a:lstStyle/>
            <a:p>
              <a:endParaRPr/>
            </a:p>
          </p:txBody>
        </p:sp>
        <p:pic>
          <p:nvPicPr>
            <p:cNvPr id="131" name="object 131"/>
            <p:cNvPicPr/>
            <p:nvPr/>
          </p:nvPicPr>
          <p:blipFill>
            <a:blip r:embed="rId12" cstate="print"/>
            <a:stretch>
              <a:fillRect/>
            </a:stretch>
          </p:blipFill>
          <p:spPr>
            <a:xfrm>
              <a:off x="6908018" y="3500303"/>
              <a:ext cx="195530" cy="76112"/>
            </a:xfrm>
            <a:prstGeom prst="rect">
              <a:avLst/>
            </a:prstGeom>
          </p:spPr>
        </p:pic>
      </p:grpSp>
      <p:sp>
        <p:nvSpPr>
          <p:cNvPr id="132" name="object 132"/>
          <p:cNvSpPr txBox="1"/>
          <p:nvPr/>
        </p:nvSpPr>
        <p:spPr>
          <a:xfrm>
            <a:off x="6829551" y="3492575"/>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latin typeface="Arial"/>
                <a:cs typeface="Arial"/>
              </a:rPr>
              <a:t>Breeze</a:t>
            </a:r>
            <a:endParaRPr sz="400">
              <a:latin typeface="Arial"/>
              <a:cs typeface="Arial"/>
            </a:endParaRPr>
          </a:p>
        </p:txBody>
      </p:sp>
      <p:grpSp>
        <p:nvGrpSpPr>
          <p:cNvPr id="133" name="object 133"/>
          <p:cNvGrpSpPr/>
          <p:nvPr/>
        </p:nvGrpSpPr>
        <p:grpSpPr>
          <a:xfrm>
            <a:off x="6529330" y="3125488"/>
            <a:ext cx="950594" cy="589280"/>
            <a:chOff x="6529330" y="3125488"/>
            <a:chExt cx="950594" cy="589280"/>
          </a:xfrm>
        </p:grpSpPr>
        <p:pic>
          <p:nvPicPr>
            <p:cNvPr id="134" name="object 134"/>
            <p:cNvPicPr/>
            <p:nvPr/>
          </p:nvPicPr>
          <p:blipFill>
            <a:blip r:embed="rId9" cstate="print"/>
            <a:stretch>
              <a:fillRect/>
            </a:stretch>
          </p:blipFill>
          <p:spPr>
            <a:xfrm>
              <a:off x="6529330" y="3125488"/>
              <a:ext cx="250406" cy="239141"/>
            </a:xfrm>
            <a:prstGeom prst="rect">
              <a:avLst/>
            </a:prstGeom>
          </p:spPr>
        </p:pic>
        <p:pic>
          <p:nvPicPr>
            <p:cNvPr id="135" name="object 135"/>
            <p:cNvPicPr/>
            <p:nvPr/>
          </p:nvPicPr>
          <p:blipFill>
            <a:blip r:embed="rId13" cstate="print"/>
            <a:stretch>
              <a:fillRect/>
            </a:stretch>
          </p:blipFill>
          <p:spPr>
            <a:xfrm>
              <a:off x="7229392" y="3475525"/>
              <a:ext cx="250394" cy="239129"/>
            </a:xfrm>
            <a:prstGeom prst="rect">
              <a:avLst/>
            </a:prstGeom>
          </p:spPr>
        </p:pic>
      </p:grpSp>
      <p:sp>
        <p:nvSpPr>
          <p:cNvPr id="136" name="object 136"/>
          <p:cNvSpPr txBox="1"/>
          <p:nvPr/>
        </p:nvSpPr>
        <p:spPr>
          <a:xfrm>
            <a:off x="6820878" y="494028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1</a:t>
            </a:r>
            <a:endParaRPr sz="450">
              <a:latin typeface="Arial"/>
              <a:cs typeface="Arial"/>
            </a:endParaRPr>
          </a:p>
        </p:txBody>
      </p:sp>
      <p:sp>
        <p:nvSpPr>
          <p:cNvPr id="137" name="object 137"/>
          <p:cNvSpPr txBox="1"/>
          <p:nvPr/>
        </p:nvSpPr>
        <p:spPr>
          <a:xfrm>
            <a:off x="7170891" y="494028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2</a:t>
            </a:r>
            <a:endParaRPr sz="450">
              <a:latin typeface="Arial"/>
              <a:cs typeface="Arial"/>
            </a:endParaRPr>
          </a:p>
        </p:txBody>
      </p:sp>
      <p:sp>
        <p:nvSpPr>
          <p:cNvPr id="138" name="object 138"/>
          <p:cNvSpPr txBox="1"/>
          <p:nvPr/>
        </p:nvSpPr>
        <p:spPr>
          <a:xfrm>
            <a:off x="7520915" y="494028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3</a:t>
            </a:r>
            <a:endParaRPr sz="450">
              <a:latin typeface="Arial"/>
              <a:cs typeface="Arial"/>
            </a:endParaRPr>
          </a:p>
        </p:txBody>
      </p:sp>
      <p:sp>
        <p:nvSpPr>
          <p:cNvPr id="139" name="object 139"/>
          <p:cNvSpPr txBox="1"/>
          <p:nvPr/>
        </p:nvSpPr>
        <p:spPr>
          <a:xfrm>
            <a:off x="6586952" y="47088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1</a:t>
            </a:r>
            <a:endParaRPr sz="450">
              <a:latin typeface="Arial"/>
              <a:cs typeface="Arial"/>
            </a:endParaRPr>
          </a:p>
        </p:txBody>
      </p:sp>
      <p:sp>
        <p:nvSpPr>
          <p:cNvPr id="140" name="object 140"/>
          <p:cNvSpPr txBox="1"/>
          <p:nvPr/>
        </p:nvSpPr>
        <p:spPr>
          <a:xfrm>
            <a:off x="6586952" y="4358786"/>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2</a:t>
            </a:r>
            <a:endParaRPr sz="450">
              <a:latin typeface="Arial"/>
              <a:cs typeface="Arial"/>
            </a:endParaRPr>
          </a:p>
        </p:txBody>
      </p:sp>
      <p:grpSp>
        <p:nvGrpSpPr>
          <p:cNvPr id="141" name="object 141"/>
          <p:cNvGrpSpPr/>
          <p:nvPr/>
        </p:nvGrpSpPr>
        <p:grpSpPr>
          <a:xfrm>
            <a:off x="6662240" y="4225047"/>
            <a:ext cx="1073785" cy="723900"/>
            <a:chOff x="6662240" y="4225047"/>
            <a:chExt cx="1073785" cy="723900"/>
          </a:xfrm>
        </p:grpSpPr>
        <p:sp>
          <p:nvSpPr>
            <p:cNvPr id="142" name="object 142"/>
            <p:cNvSpPr/>
            <p:nvPr/>
          </p:nvSpPr>
          <p:spPr>
            <a:xfrm>
              <a:off x="7024000" y="4586819"/>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00"/>
              </a:solidFill>
            </a:ln>
          </p:spPr>
          <p:txBody>
            <a:bodyPr wrap="square" lIns="0" tIns="0" rIns="0" bIns="0" rtlCol="0"/>
            <a:lstStyle/>
            <a:p>
              <a:endParaRPr/>
            </a:p>
          </p:txBody>
        </p:sp>
        <p:sp>
          <p:nvSpPr>
            <p:cNvPr id="143" name="object 143"/>
            <p:cNvSpPr/>
            <p:nvPr/>
          </p:nvSpPr>
          <p:spPr>
            <a:xfrm>
              <a:off x="7024000" y="4236795"/>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144" name="object 144"/>
            <p:cNvSpPr/>
            <p:nvPr/>
          </p:nvSpPr>
          <p:spPr>
            <a:xfrm>
              <a:off x="6673988" y="4586819"/>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45" name="object 145"/>
            <p:cNvSpPr/>
            <p:nvPr/>
          </p:nvSpPr>
          <p:spPr>
            <a:xfrm>
              <a:off x="6673988" y="4586819"/>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00"/>
              </a:solidFill>
            </a:ln>
          </p:spPr>
          <p:txBody>
            <a:bodyPr wrap="square" lIns="0" tIns="0" rIns="0" bIns="0" rtlCol="0"/>
            <a:lstStyle/>
            <a:p>
              <a:endParaRPr/>
            </a:p>
          </p:txBody>
        </p:sp>
        <p:sp>
          <p:nvSpPr>
            <p:cNvPr id="146" name="object 146"/>
            <p:cNvSpPr/>
            <p:nvPr/>
          </p:nvSpPr>
          <p:spPr>
            <a:xfrm>
              <a:off x="6673988" y="4236795"/>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47" name="object 147"/>
            <p:cNvSpPr/>
            <p:nvPr/>
          </p:nvSpPr>
          <p:spPr>
            <a:xfrm>
              <a:off x="6673988" y="4236795"/>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148" name="object 148"/>
            <p:cNvSpPr/>
            <p:nvPr/>
          </p:nvSpPr>
          <p:spPr>
            <a:xfrm>
              <a:off x="7374037" y="4586819"/>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49" name="object 149"/>
            <p:cNvSpPr/>
            <p:nvPr/>
          </p:nvSpPr>
          <p:spPr>
            <a:xfrm>
              <a:off x="7374037" y="4586819"/>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150" name="object 150"/>
            <p:cNvSpPr/>
            <p:nvPr/>
          </p:nvSpPr>
          <p:spPr>
            <a:xfrm>
              <a:off x="7052995" y="4661979"/>
              <a:ext cx="271780" cy="35560"/>
            </a:xfrm>
            <a:custGeom>
              <a:avLst/>
              <a:gdLst/>
              <a:ahLst/>
              <a:cxnLst/>
              <a:rect l="l" t="t" r="r" b="b"/>
              <a:pathLst>
                <a:path w="271779" h="35560">
                  <a:moveTo>
                    <a:pt x="0" y="35115"/>
                  </a:moveTo>
                  <a:lnTo>
                    <a:pt x="13169" y="26339"/>
                  </a:lnTo>
                  <a:lnTo>
                    <a:pt x="25394" y="18528"/>
                  </a:lnTo>
                  <a:lnTo>
                    <a:pt x="41827" y="9928"/>
                  </a:lnTo>
                  <a:lnTo>
                    <a:pt x="61736" y="3047"/>
                  </a:lnTo>
                  <a:lnTo>
                    <a:pt x="84391" y="393"/>
                  </a:lnTo>
                  <a:lnTo>
                    <a:pt x="109011" y="3525"/>
                  </a:lnTo>
                  <a:lnTo>
                    <a:pt x="134677" y="10263"/>
                  </a:lnTo>
                  <a:lnTo>
                    <a:pt x="160418" y="17479"/>
                  </a:lnTo>
                  <a:lnTo>
                    <a:pt x="185267" y="22047"/>
                  </a:lnTo>
                  <a:lnTo>
                    <a:pt x="228601" y="17579"/>
                  </a:lnTo>
                  <a:lnTo>
                    <a:pt x="271602" y="0"/>
                  </a:lnTo>
                </a:path>
              </a:pathLst>
            </a:custGeom>
            <a:ln w="11723">
              <a:solidFill>
                <a:srgbClr val="000000"/>
              </a:solidFill>
            </a:ln>
          </p:spPr>
          <p:txBody>
            <a:bodyPr wrap="square" lIns="0" tIns="0" rIns="0" bIns="0" rtlCol="0"/>
            <a:lstStyle/>
            <a:p>
              <a:endParaRPr/>
            </a:p>
          </p:txBody>
        </p:sp>
        <p:sp>
          <p:nvSpPr>
            <p:cNvPr id="151" name="object 151"/>
            <p:cNvSpPr/>
            <p:nvPr/>
          </p:nvSpPr>
          <p:spPr>
            <a:xfrm>
              <a:off x="7065898" y="4689335"/>
              <a:ext cx="280035" cy="26034"/>
            </a:xfrm>
            <a:custGeom>
              <a:avLst/>
              <a:gdLst/>
              <a:ahLst/>
              <a:cxnLst/>
              <a:rect l="l" t="t" r="r" b="b"/>
              <a:pathLst>
                <a:path w="280034" h="26035">
                  <a:moveTo>
                    <a:pt x="0" y="25946"/>
                  </a:moveTo>
                  <a:lnTo>
                    <a:pt x="279793" y="1358"/>
                  </a:lnTo>
                  <a:lnTo>
                    <a:pt x="266230" y="7607"/>
                  </a:lnTo>
                  <a:lnTo>
                    <a:pt x="253655" y="13119"/>
                  </a:lnTo>
                  <a:lnTo>
                    <a:pt x="216463" y="23052"/>
                  </a:lnTo>
                  <a:lnTo>
                    <a:pt x="168588" y="18818"/>
                  </a:lnTo>
                  <a:lnTo>
                    <a:pt x="142697" y="11412"/>
                  </a:lnTo>
                  <a:lnTo>
                    <a:pt x="116624" y="4151"/>
                  </a:lnTo>
                  <a:lnTo>
                    <a:pt x="91211" y="0"/>
                  </a:lnTo>
                  <a:lnTo>
                    <a:pt x="67322" y="1063"/>
                  </a:lnTo>
                  <a:lnTo>
                    <a:pt x="45921" y="6022"/>
                  </a:lnTo>
                  <a:lnTo>
                    <a:pt x="27994" y="12701"/>
                  </a:lnTo>
                  <a:lnTo>
                    <a:pt x="14528" y="18923"/>
                  </a:lnTo>
                  <a:lnTo>
                    <a:pt x="0" y="25946"/>
                  </a:lnTo>
                  <a:close/>
                </a:path>
              </a:pathLst>
            </a:custGeom>
            <a:solidFill>
              <a:srgbClr val="FFFFFF"/>
            </a:solidFill>
          </p:spPr>
          <p:txBody>
            <a:bodyPr wrap="square" lIns="0" tIns="0" rIns="0" bIns="0" rtlCol="0"/>
            <a:lstStyle/>
            <a:p>
              <a:endParaRPr/>
            </a:p>
          </p:txBody>
        </p:sp>
        <p:sp>
          <p:nvSpPr>
            <p:cNvPr id="152" name="object 152"/>
            <p:cNvSpPr/>
            <p:nvPr/>
          </p:nvSpPr>
          <p:spPr>
            <a:xfrm>
              <a:off x="7062965" y="4689335"/>
              <a:ext cx="283210" cy="70485"/>
            </a:xfrm>
            <a:custGeom>
              <a:avLst/>
              <a:gdLst/>
              <a:ahLst/>
              <a:cxnLst/>
              <a:rect l="l" t="t" r="r" b="b"/>
              <a:pathLst>
                <a:path w="283209" h="70485">
                  <a:moveTo>
                    <a:pt x="2933" y="25946"/>
                  </a:moveTo>
                  <a:lnTo>
                    <a:pt x="17462" y="18923"/>
                  </a:lnTo>
                  <a:lnTo>
                    <a:pt x="30928" y="12701"/>
                  </a:lnTo>
                  <a:lnTo>
                    <a:pt x="48855" y="6022"/>
                  </a:lnTo>
                  <a:lnTo>
                    <a:pt x="70256" y="1063"/>
                  </a:lnTo>
                  <a:lnTo>
                    <a:pt x="94145" y="0"/>
                  </a:lnTo>
                  <a:lnTo>
                    <a:pt x="119558" y="4151"/>
                  </a:lnTo>
                  <a:lnTo>
                    <a:pt x="145630" y="11412"/>
                  </a:lnTo>
                  <a:lnTo>
                    <a:pt x="171522" y="18818"/>
                  </a:lnTo>
                  <a:lnTo>
                    <a:pt x="196392" y="23406"/>
                  </a:lnTo>
                  <a:lnTo>
                    <a:pt x="239731" y="18945"/>
                  </a:lnTo>
                  <a:lnTo>
                    <a:pt x="282727" y="1358"/>
                  </a:lnTo>
                </a:path>
                <a:path w="283209" h="70485">
                  <a:moveTo>
                    <a:pt x="0" y="70485"/>
                  </a:moveTo>
                  <a:lnTo>
                    <a:pt x="9258" y="62585"/>
                  </a:lnTo>
                  <a:lnTo>
                    <a:pt x="17949" y="55568"/>
                  </a:lnTo>
                  <a:lnTo>
                    <a:pt x="30116" y="47926"/>
                  </a:lnTo>
                  <a:lnTo>
                    <a:pt x="45757" y="42004"/>
                  </a:lnTo>
                  <a:lnTo>
                    <a:pt x="64871" y="40144"/>
                  </a:lnTo>
                  <a:lnTo>
                    <a:pt x="87309" y="43782"/>
                  </a:lnTo>
                  <a:lnTo>
                    <a:pt x="112318" y="50730"/>
                  </a:lnTo>
                  <a:lnTo>
                    <a:pt x="138995" y="57896"/>
                  </a:lnTo>
                  <a:lnTo>
                    <a:pt x="166433" y="62191"/>
                  </a:lnTo>
                  <a:lnTo>
                    <a:pt x="193592" y="61392"/>
                  </a:lnTo>
                  <a:lnTo>
                    <a:pt x="218941" y="56753"/>
                  </a:lnTo>
                  <a:lnTo>
                    <a:pt x="240814" y="50393"/>
                  </a:lnTo>
                  <a:lnTo>
                    <a:pt x="257543" y="44437"/>
                  </a:lnTo>
                  <a:lnTo>
                    <a:pt x="275691" y="37706"/>
                  </a:lnTo>
                </a:path>
              </a:pathLst>
            </a:custGeom>
            <a:ln w="11723">
              <a:solidFill>
                <a:srgbClr val="000000"/>
              </a:solidFill>
            </a:ln>
          </p:spPr>
          <p:txBody>
            <a:bodyPr wrap="square" lIns="0" tIns="0" rIns="0" bIns="0" rtlCol="0"/>
            <a:lstStyle/>
            <a:p>
              <a:endParaRPr/>
            </a:p>
          </p:txBody>
        </p:sp>
        <p:pic>
          <p:nvPicPr>
            <p:cNvPr id="153" name="object 153"/>
            <p:cNvPicPr/>
            <p:nvPr/>
          </p:nvPicPr>
          <p:blipFill>
            <a:blip r:embed="rId14" cstate="print"/>
            <a:stretch>
              <a:fillRect/>
            </a:stretch>
          </p:blipFill>
          <p:spPr>
            <a:xfrm>
              <a:off x="7102480" y="4667052"/>
              <a:ext cx="195530" cy="76112"/>
            </a:xfrm>
            <a:prstGeom prst="rect">
              <a:avLst/>
            </a:prstGeom>
          </p:spPr>
        </p:pic>
      </p:grpSp>
      <p:sp>
        <p:nvSpPr>
          <p:cNvPr id="154" name="object 154"/>
          <p:cNvSpPr txBox="1"/>
          <p:nvPr/>
        </p:nvSpPr>
        <p:spPr>
          <a:xfrm>
            <a:off x="7024007" y="4659324"/>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latin typeface="Arial"/>
                <a:cs typeface="Arial"/>
              </a:rPr>
              <a:t>Breeze</a:t>
            </a:r>
            <a:endParaRPr sz="400">
              <a:latin typeface="Arial"/>
              <a:cs typeface="Arial"/>
            </a:endParaRPr>
          </a:p>
        </p:txBody>
      </p:sp>
      <p:grpSp>
        <p:nvGrpSpPr>
          <p:cNvPr id="155" name="object 155"/>
          <p:cNvGrpSpPr/>
          <p:nvPr/>
        </p:nvGrpSpPr>
        <p:grpSpPr>
          <a:xfrm>
            <a:off x="6723791" y="4292237"/>
            <a:ext cx="600710" cy="239395"/>
            <a:chOff x="6723791" y="4292237"/>
            <a:chExt cx="600710" cy="239395"/>
          </a:xfrm>
        </p:grpSpPr>
        <p:pic>
          <p:nvPicPr>
            <p:cNvPr id="156" name="object 156"/>
            <p:cNvPicPr/>
            <p:nvPr/>
          </p:nvPicPr>
          <p:blipFill>
            <a:blip r:embed="rId15" cstate="print"/>
            <a:stretch>
              <a:fillRect/>
            </a:stretch>
          </p:blipFill>
          <p:spPr>
            <a:xfrm>
              <a:off x="6723791" y="4292237"/>
              <a:ext cx="250406" cy="239141"/>
            </a:xfrm>
            <a:prstGeom prst="rect">
              <a:avLst/>
            </a:prstGeom>
          </p:spPr>
        </p:pic>
        <p:pic>
          <p:nvPicPr>
            <p:cNvPr id="157" name="object 157"/>
            <p:cNvPicPr/>
            <p:nvPr/>
          </p:nvPicPr>
          <p:blipFill>
            <a:blip r:embed="rId16" cstate="print"/>
            <a:stretch>
              <a:fillRect/>
            </a:stretch>
          </p:blipFill>
          <p:spPr>
            <a:xfrm>
              <a:off x="7073816" y="4292237"/>
              <a:ext cx="250394" cy="239141"/>
            </a:xfrm>
            <a:prstGeom prst="rect">
              <a:avLst/>
            </a:prstGeom>
          </p:spPr>
        </p:pic>
      </p:grpSp>
      <p:sp>
        <p:nvSpPr>
          <p:cNvPr id="158" name="object 158"/>
          <p:cNvSpPr txBox="1"/>
          <p:nvPr/>
        </p:nvSpPr>
        <p:spPr>
          <a:xfrm>
            <a:off x="4876279" y="3967989"/>
            <a:ext cx="410209" cy="99695"/>
          </a:xfrm>
          <a:prstGeom prst="rect">
            <a:avLst/>
          </a:prstGeom>
        </p:spPr>
        <p:txBody>
          <a:bodyPr vert="horz" wrap="square" lIns="0" tIns="17145" rIns="0" bIns="0" rtlCol="0">
            <a:spAutoFit/>
          </a:bodyPr>
          <a:lstStyle/>
          <a:p>
            <a:pPr marL="12700">
              <a:lnSpc>
                <a:spcPct val="100000"/>
              </a:lnSpc>
              <a:spcBef>
                <a:spcPts val="135"/>
              </a:spcBef>
              <a:tabLst>
                <a:tab pos="362585" algn="l"/>
              </a:tabLst>
            </a:pPr>
            <a:r>
              <a:rPr sz="450" spc="15" dirty="0">
                <a:latin typeface="Arial"/>
                <a:cs typeface="Arial"/>
              </a:rPr>
              <a:t>1	2</a:t>
            </a:r>
            <a:endParaRPr sz="450">
              <a:latin typeface="Arial"/>
              <a:cs typeface="Arial"/>
            </a:endParaRPr>
          </a:p>
        </p:txBody>
      </p:sp>
      <p:sp>
        <p:nvSpPr>
          <p:cNvPr id="159" name="object 159"/>
          <p:cNvSpPr txBox="1"/>
          <p:nvPr/>
        </p:nvSpPr>
        <p:spPr>
          <a:xfrm>
            <a:off x="5576326" y="396798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3</a:t>
            </a:r>
            <a:endParaRPr sz="450">
              <a:latin typeface="Arial"/>
              <a:cs typeface="Arial"/>
            </a:endParaRPr>
          </a:p>
        </p:txBody>
      </p:sp>
      <p:sp>
        <p:nvSpPr>
          <p:cNvPr id="160" name="object 160"/>
          <p:cNvSpPr txBox="1"/>
          <p:nvPr/>
        </p:nvSpPr>
        <p:spPr>
          <a:xfrm>
            <a:off x="4642363" y="37365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1</a:t>
            </a:r>
            <a:endParaRPr sz="450">
              <a:latin typeface="Arial"/>
              <a:cs typeface="Arial"/>
            </a:endParaRPr>
          </a:p>
        </p:txBody>
      </p:sp>
      <p:sp>
        <p:nvSpPr>
          <p:cNvPr id="161" name="object 161"/>
          <p:cNvSpPr txBox="1"/>
          <p:nvPr/>
        </p:nvSpPr>
        <p:spPr>
          <a:xfrm>
            <a:off x="4642363" y="338648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latin typeface="Arial"/>
                <a:cs typeface="Arial"/>
              </a:rPr>
              <a:t>2</a:t>
            </a:r>
            <a:endParaRPr sz="450">
              <a:latin typeface="Arial"/>
              <a:cs typeface="Arial"/>
            </a:endParaRPr>
          </a:p>
        </p:txBody>
      </p:sp>
      <p:grpSp>
        <p:nvGrpSpPr>
          <p:cNvPr id="162" name="object 162"/>
          <p:cNvGrpSpPr/>
          <p:nvPr/>
        </p:nvGrpSpPr>
        <p:grpSpPr>
          <a:xfrm>
            <a:off x="4717666" y="3252785"/>
            <a:ext cx="1073785" cy="723900"/>
            <a:chOff x="4717666" y="3252785"/>
            <a:chExt cx="1073785" cy="723900"/>
          </a:xfrm>
        </p:grpSpPr>
        <p:sp>
          <p:nvSpPr>
            <p:cNvPr id="163" name="object 163"/>
            <p:cNvSpPr/>
            <p:nvPr/>
          </p:nvSpPr>
          <p:spPr>
            <a:xfrm>
              <a:off x="5079427" y="361453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00"/>
              </a:solidFill>
            </a:ln>
          </p:spPr>
          <p:txBody>
            <a:bodyPr wrap="square" lIns="0" tIns="0" rIns="0" bIns="0" rtlCol="0"/>
            <a:lstStyle/>
            <a:p>
              <a:endParaRPr/>
            </a:p>
          </p:txBody>
        </p:sp>
        <p:sp>
          <p:nvSpPr>
            <p:cNvPr id="164" name="object 164"/>
            <p:cNvSpPr/>
            <p:nvPr/>
          </p:nvSpPr>
          <p:spPr>
            <a:xfrm>
              <a:off x="5079427" y="3264508"/>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165" name="object 165"/>
            <p:cNvSpPr/>
            <p:nvPr/>
          </p:nvSpPr>
          <p:spPr>
            <a:xfrm>
              <a:off x="4729389" y="3614532"/>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66" name="object 166"/>
            <p:cNvSpPr/>
            <p:nvPr/>
          </p:nvSpPr>
          <p:spPr>
            <a:xfrm>
              <a:off x="4729389" y="361453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00"/>
              </a:solidFill>
            </a:ln>
          </p:spPr>
          <p:txBody>
            <a:bodyPr wrap="square" lIns="0" tIns="0" rIns="0" bIns="0" rtlCol="0"/>
            <a:lstStyle/>
            <a:p>
              <a:endParaRPr/>
            </a:p>
          </p:txBody>
        </p:sp>
        <p:sp>
          <p:nvSpPr>
            <p:cNvPr id="167" name="object 167"/>
            <p:cNvSpPr/>
            <p:nvPr/>
          </p:nvSpPr>
          <p:spPr>
            <a:xfrm>
              <a:off x="4729389" y="3264508"/>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68" name="object 168"/>
            <p:cNvSpPr/>
            <p:nvPr/>
          </p:nvSpPr>
          <p:spPr>
            <a:xfrm>
              <a:off x="4729389" y="3264508"/>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169" name="object 169"/>
            <p:cNvSpPr/>
            <p:nvPr/>
          </p:nvSpPr>
          <p:spPr>
            <a:xfrm>
              <a:off x="5429451" y="3614532"/>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70" name="object 170"/>
            <p:cNvSpPr/>
            <p:nvPr/>
          </p:nvSpPr>
          <p:spPr>
            <a:xfrm>
              <a:off x="5429451" y="361453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00"/>
              </a:solidFill>
            </a:ln>
          </p:spPr>
          <p:txBody>
            <a:bodyPr wrap="square" lIns="0" tIns="0" rIns="0" bIns="0" rtlCol="0"/>
            <a:lstStyle/>
            <a:p>
              <a:endParaRPr/>
            </a:p>
          </p:txBody>
        </p:sp>
        <p:sp>
          <p:nvSpPr>
            <p:cNvPr id="171" name="object 171"/>
            <p:cNvSpPr/>
            <p:nvPr/>
          </p:nvSpPr>
          <p:spPr>
            <a:xfrm>
              <a:off x="5108409" y="3689680"/>
              <a:ext cx="271780" cy="35560"/>
            </a:xfrm>
            <a:custGeom>
              <a:avLst/>
              <a:gdLst/>
              <a:ahLst/>
              <a:cxnLst/>
              <a:rect l="l" t="t" r="r" b="b"/>
              <a:pathLst>
                <a:path w="271779" h="35560">
                  <a:moveTo>
                    <a:pt x="0" y="35128"/>
                  </a:moveTo>
                  <a:lnTo>
                    <a:pt x="13169" y="26339"/>
                  </a:lnTo>
                  <a:lnTo>
                    <a:pt x="25394" y="18528"/>
                  </a:lnTo>
                  <a:lnTo>
                    <a:pt x="41825" y="9928"/>
                  </a:lnTo>
                  <a:lnTo>
                    <a:pt x="61731" y="3047"/>
                  </a:lnTo>
                  <a:lnTo>
                    <a:pt x="84378" y="393"/>
                  </a:lnTo>
                  <a:lnTo>
                    <a:pt x="109006" y="3532"/>
                  </a:lnTo>
                  <a:lnTo>
                    <a:pt x="134673" y="10272"/>
                  </a:lnTo>
                  <a:lnTo>
                    <a:pt x="160413" y="17486"/>
                  </a:lnTo>
                  <a:lnTo>
                    <a:pt x="185254" y="22047"/>
                  </a:lnTo>
                  <a:lnTo>
                    <a:pt x="228600" y="17591"/>
                  </a:lnTo>
                  <a:lnTo>
                    <a:pt x="271602" y="0"/>
                  </a:lnTo>
                </a:path>
              </a:pathLst>
            </a:custGeom>
            <a:ln w="11723">
              <a:solidFill>
                <a:srgbClr val="000000"/>
              </a:solidFill>
            </a:ln>
          </p:spPr>
          <p:txBody>
            <a:bodyPr wrap="square" lIns="0" tIns="0" rIns="0" bIns="0" rtlCol="0"/>
            <a:lstStyle/>
            <a:p>
              <a:endParaRPr/>
            </a:p>
          </p:txBody>
        </p:sp>
        <p:sp>
          <p:nvSpPr>
            <p:cNvPr id="172" name="object 172"/>
            <p:cNvSpPr/>
            <p:nvPr/>
          </p:nvSpPr>
          <p:spPr>
            <a:xfrm>
              <a:off x="5121313" y="3717035"/>
              <a:ext cx="280035" cy="26034"/>
            </a:xfrm>
            <a:custGeom>
              <a:avLst/>
              <a:gdLst/>
              <a:ahLst/>
              <a:cxnLst/>
              <a:rect l="l" t="t" r="r" b="b"/>
              <a:pathLst>
                <a:path w="280035" h="26035">
                  <a:moveTo>
                    <a:pt x="0" y="25958"/>
                  </a:moveTo>
                  <a:lnTo>
                    <a:pt x="279793" y="1371"/>
                  </a:lnTo>
                  <a:lnTo>
                    <a:pt x="266230" y="7607"/>
                  </a:lnTo>
                  <a:lnTo>
                    <a:pt x="253650" y="13124"/>
                  </a:lnTo>
                  <a:lnTo>
                    <a:pt x="216461" y="23059"/>
                  </a:lnTo>
                  <a:lnTo>
                    <a:pt x="168588" y="18823"/>
                  </a:lnTo>
                  <a:lnTo>
                    <a:pt x="142697" y="11414"/>
                  </a:lnTo>
                  <a:lnTo>
                    <a:pt x="116624" y="4152"/>
                  </a:lnTo>
                  <a:lnTo>
                    <a:pt x="91211" y="0"/>
                  </a:lnTo>
                  <a:lnTo>
                    <a:pt x="67322" y="1063"/>
                  </a:lnTo>
                  <a:lnTo>
                    <a:pt x="45921" y="6022"/>
                  </a:lnTo>
                  <a:lnTo>
                    <a:pt x="27994" y="12701"/>
                  </a:lnTo>
                  <a:lnTo>
                    <a:pt x="14528" y="18923"/>
                  </a:lnTo>
                  <a:lnTo>
                    <a:pt x="0" y="25958"/>
                  </a:lnTo>
                  <a:close/>
                </a:path>
              </a:pathLst>
            </a:custGeom>
            <a:solidFill>
              <a:srgbClr val="FFFFFF"/>
            </a:solidFill>
          </p:spPr>
          <p:txBody>
            <a:bodyPr wrap="square" lIns="0" tIns="0" rIns="0" bIns="0" rtlCol="0"/>
            <a:lstStyle/>
            <a:p>
              <a:endParaRPr/>
            </a:p>
          </p:txBody>
        </p:sp>
        <p:sp>
          <p:nvSpPr>
            <p:cNvPr id="173" name="object 173"/>
            <p:cNvSpPr/>
            <p:nvPr/>
          </p:nvSpPr>
          <p:spPr>
            <a:xfrm>
              <a:off x="5118366" y="3717035"/>
              <a:ext cx="283210" cy="71120"/>
            </a:xfrm>
            <a:custGeom>
              <a:avLst/>
              <a:gdLst/>
              <a:ahLst/>
              <a:cxnLst/>
              <a:rect l="l" t="t" r="r" b="b"/>
              <a:pathLst>
                <a:path w="283210" h="71120">
                  <a:moveTo>
                    <a:pt x="2946" y="25958"/>
                  </a:moveTo>
                  <a:lnTo>
                    <a:pt x="17475" y="18923"/>
                  </a:lnTo>
                  <a:lnTo>
                    <a:pt x="30940" y="12701"/>
                  </a:lnTo>
                  <a:lnTo>
                    <a:pt x="48868" y="6022"/>
                  </a:lnTo>
                  <a:lnTo>
                    <a:pt x="70269" y="1063"/>
                  </a:lnTo>
                  <a:lnTo>
                    <a:pt x="94157" y="0"/>
                  </a:lnTo>
                  <a:lnTo>
                    <a:pt x="119570" y="4152"/>
                  </a:lnTo>
                  <a:lnTo>
                    <a:pt x="145643" y="11414"/>
                  </a:lnTo>
                  <a:lnTo>
                    <a:pt x="171535" y="18823"/>
                  </a:lnTo>
                  <a:lnTo>
                    <a:pt x="196405" y="23418"/>
                  </a:lnTo>
                  <a:lnTo>
                    <a:pt x="239739" y="18951"/>
                  </a:lnTo>
                  <a:lnTo>
                    <a:pt x="282740" y="1371"/>
                  </a:lnTo>
                </a:path>
                <a:path w="283210" h="71120">
                  <a:moveTo>
                    <a:pt x="0" y="70497"/>
                  </a:moveTo>
                  <a:lnTo>
                    <a:pt x="9271" y="62598"/>
                  </a:lnTo>
                  <a:lnTo>
                    <a:pt x="17960" y="55575"/>
                  </a:lnTo>
                  <a:lnTo>
                    <a:pt x="30124" y="47934"/>
                  </a:lnTo>
                  <a:lnTo>
                    <a:pt x="45764" y="42015"/>
                  </a:lnTo>
                  <a:lnTo>
                    <a:pt x="64884" y="40157"/>
                  </a:lnTo>
                  <a:lnTo>
                    <a:pt x="87322" y="43795"/>
                  </a:lnTo>
                  <a:lnTo>
                    <a:pt x="112331" y="50742"/>
                  </a:lnTo>
                  <a:lnTo>
                    <a:pt x="139007" y="57909"/>
                  </a:lnTo>
                  <a:lnTo>
                    <a:pt x="166446" y="62204"/>
                  </a:lnTo>
                  <a:lnTo>
                    <a:pt x="193603" y="61405"/>
                  </a:lnTo>
                  <a:lnTo>
                    <a:pt x="218949" y="56765"/>
                  </a:lnTo>
                  <a:lnTo>
                    <a:pt x="240821" y="50406"/>
                  </a:lnTo>
                  <a:lnTo>
                    <a:pt x="257556" y="44450"/>
                  </a:lnTo>
                  <a:lnTo>
                    <a:pt x="275704" y="37719"/>
                  </a:lnTo>
                </a:path>
              </a:pathLst>
            </a:custGeom>
            <a:ln w="11723">
              <a:solidFill>
                <a:srgbClr val="000000"/>
              </a:solidFill>
            </a:ln>
          </p:spPr>
          <p:txBody>
            <a:bodyPr wrap="square" lIns="0" tIns="0" rIns="0" bIns="0" rtlCol="0"/>
            <a:lstStyle/>
            <a:p>
              <a:endParaRPr/>
            </a:p>
          </p:txBody>
        </p:sp>
        <p:pic>
          <p:nvPicPr>
            <p:cNvPr id="174" name="object 174"/>
            <p:cNvPicPr/>
            <p:nvPr/>
          </p:nvPicPr>
          <p:blipFill>
            <a:blip r:embed="rId17" cstate="print"/>
            <a:stretch>
              <a:fillRect/>
            </a:stretch>
          </p:blipFill>
          <p:spPr>
            <a:xfrm>
              <a:off x="5157894" y="3694753"/>
              <a:ext cx="195530" cy="76112"/>
            </a:xfrm>
            <a:prstGeom prst="rect">
              <a:avLst/>
            </a:prstGeom>
          </p:spPr>
        </p:pic>
      </p:grpSp>
      <p:sp>
        <p:nvSpPr>
          <p:cNvPr id="175" name="object 175"/>
          <p:cNvSpPr txBox="1"/>
          <p:nvPr/>
        </p:nvSpPr>
        <p:spPr>
          <a:xfrm>
            <a:off x="5079421" y="3687025"/>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latin typeface="Arial"/>
                <a:cs typeface="Arial"/>
              </a:rPr>
              <a:t>Breeze</a:t>
            </a:r>
            <a:endParaRPr sz="400">
              <a:latin typeface="Arial"/>
              <a:cs typeface="Arial"/>
            </a:endParaRPr>
          </a:p>
        </p:txBody>
      </p:sp>
      <p:sp>
        <p:nvSpPr>
          <p:cNvPr id="176" name="object 176"/>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177" name="object 17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26</a:t>
            </a:fld>
            <a:endParaRPr spc="4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229" dirty="0"/>
              <a:t>Wumpus</a:t>
            </a:r>
            <a:r>
              <a:rPr spc="345" dirty="0"/>
              <a:t> </a:t>
            </a:r>
            <a:r>
              <a:rPr spc="155" dirty="0"/>
              <a:t>models</a:t>
            </a:r>
          </a:p>
        </p:txBody>
      </p:sp>
      <p:sp>
        <p:nvSpPr>
          <p:cNvPr id="3" name="object 3"/>
          <p:cNvSpPr txBox="1"/>
          <p:nvPr/>
        </p:nvSpPr>
        <p:spPr>
          <a:xfrm>
            <a:off x="3223399" y="3870771"/>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1</a:t>
            </a:r>
            <a:endParaRPr sz="450">
              <a:latin typeface="Arial"/>
              <a:cs typeface="Arial"/>
            </a:endParaRPr>
          </a:p>
        </p:txBody>
      </p:sp>
      <p:sp>
        <p:nvSpPr>
          <p:cNvPr id="4" name="object 4"/>
          <p:cNvSpPr txBox="1"/>
          <p:nvPr/>
        </p:nvSpPr>
        <p:spPr>
          <a:xfrm>
            <a:off x="3573423" y="3870771"/>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2</a:t>
            </a:r>
            <a:endParaRPr sz="450">
              <a:latin typeface="Arial"/>
              <a:cs typeface="Arial"/>
            </a:endParaRPr>
          </a:p>
        </p:txBody>
      </p:sp>
      <p:sp>
        <p:nvSpPr>
          <p:cNvPr id="5" name="object 5"/>
          <p:cNvSpPr txBox="1"/>
          <p:nvPr/>
        </p:nvSpPr>
        <p:spPr>
          <a:xfrm>
            <a:off x="3923446" y="3870771"/>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3</a:t>
            </a:r>
            <a:endParaRPr sz="450">
              <a:latin typeface="Arial"/>
              <a:cs typeface="Arial"/>
            </a:endParaRPr>
          </a:p>
        </p:txBody>
      </p:sp>
      <p:sp>
        <p:nvSpPr>
          <p:cNvPr id="6" name="object 6"/>
          <p:cNvSpPr txBox="1"/>
          <p:nvPr/>
        </p:nvSpPr>
        <p:spPr>
          <a:xfrm>
            <a:off x="2989482" y="3639301"/>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1</a:t>
            </a:r>
            <a:endParaRPr sz="450">
              <a:latin typeface="Arial"/>
              <a:cs typeface="Arial"/>
            </a:endParaRPr>
          </a:p>
        </p:txBody>
      </p:sp>
      <p:sp>
        <p:nvSpPr>
          <p:cNvPr id="7" name="object 7"/>
          <p:cNvSpPr txBox="1"/>
          <p:nvPr/>
        </p:nvSpPr>
        <p:spPr>
          <a:xfrm>
            <a:off x="2989482" y="328927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2</a:t>
            </a:r>
            <a:endParaRPr sz="450">
              <a:latin typeface="Arial"/>
              <a:cs typeface="Arial"/>
            </a:endParaRPr>
          </a:p>
        </p:txBody>
      </p:sp>
      <p:grpSp>
        <p:nvGrpSpPr>
          <p:cNvPr id="8" name="object 8"/>
          <p:cNvGrpSpPr/>
          <p:nvPr/>
        </p:nvGrpSpPr>
        <p:grpSpPr>
          <a:xfrm>
            <a:off x="3064763" y="3155530"/>
            <a:ext cx="1073785" cy="723900"/>
            <a:chOff x="3064763" y="3155530"/>
            <a:chExt cx="1073785" cy="723900"/>
          </a:xfrm>
        </p:grpSpPr>
        <p:sp>
          <p:nvSpPr>
            <p:cNvPr id="9" name="object 9"/>
            <p:cNvSpPr/>
            <p:nvPr/>
          </p:nvSpPr>
          <p:spPr>
            <a:xfrm>
              <a:off x="3426536" y="3517303"/>
              <a:ext cx="350520" cy="350520"/>
            </a:xfrm>
            <a:custGeom>
              <a:avLst/>
              <a:gdLst/>
              <a:ahLst/>
              <a:cxnLst/>
              <a:rect l="l" t="t" r="r" b="b"/>
              <a:pathLst>
                <a:path w="350520" h="350520">
                  <a:moveTo>
                    <a:pt x="350024" y="350024"/>
                  </a:moveTo>
                  <a:lnTo>
                    <a:pt x="350024" y="0"/>
                  </a:lnTo>
                  <a:lnTo>
                    <a:pt x="0" y="0"/>
                  </a:lnTo>
                  <a:lnTo>
                    <a:pt x="0" y="350024"/>
                  </a:lnTo>
                  <a:lnTo>
                    <a:pt x="350024" y="350024"/>
                  </a:lnTo>
                  <a:close/>
                </a:path>
              </a:pathLst>
            </a:custGeom>
            <a:ln w="3175">
              <a:solidFill>
                <a:srgbClr val="FF0000"/>
              </a:solidFill>
            </a:ln>
          </p:spPr>
          <p:txBody>
            <a:bodyPr wrap="square" lIns="0" tIns="0" rIns="0" bIns="0" rtlCol="0"/>
            <a:lstStyle/>
            <a:p>
              <a:endParaRPr/>
            </a:p>
          </p:txBody>
        </p:sp>
        <p:sp>
          <p:nvSpPr>
            <p:cNvPr id="10" name="object 10"/>
            <p:cNvSpPr/>
            <p:nvPr/>
          </p:nvSpPr>
          <p:spPr>
            <a:xfrm>
              <a:off x="3076511" y="3517303"/>
              <a:ext cx="350520" cy="350520"/>
            </a:xfrm>
            <a:custGeom>
              <a:avLst/>
              <a:gdLst/>
              <a:ahLst/>
              <a:cxnLst/>
              <a:rect l="l" t="t" r="r" b="b"/>
              <a:pathLst>
                <a:path w="350520" h="350520">
                  <a:moveTo>
                    <a:pt x="0" y="0"/>
                  </a:moveTo>
                  <a:lnTo>
                    <a:pt x="0" y="350024"/>
                  </a:lnTo>
                  <a:lnTo>
                    <a:pt x="350024" y="350024"/>
                  </a:lnTo>
                  <a:lnTo>
                    <a:pt x="350024" y="0"/>
                  </a:lnTo>
                  <a:lnTo>
                    <a:pt x="0" y="0"/>
                  </a:lnTo>
                  <a:close/>
                </a:path>
              </a:pathLst>
            </a:custGeom>
            <a:solidFill>
              <a:srgbClr val="FFFFFF"/>
            </a:solidFill>
          </p:spPr>
          <p:txBody>
            <a:bodyPr wrap="square" lIns="0" tIns="0" rIns="0" bIns="0" rtlCol="0"/>
            <a:lstStyle/>
            <a:p>
              <a:endParaRPr/>
            </a:p>
          </p:txBody>
        </p:sp>
        <p:sp>
          <p:nvSpPr>
            <p:cNvPr id="11" name="object 11"/>
            <p:cNvSpPr/>
            <p:nvPr/>
          </p:nvSpPr>
          <p:spPr>
            <a:xfrm>
              <a:off x="3076511" y="3517303"/>
              <a:ext cx="350520" cy="350520"/>
            </a:xfrm>
            <a:custGeom>
              <a:avLst/>
              <a:gdLst/>
              <a:ahLst/>
              <a:cxnLst/>
              <a:rect l="l" t="t" r="r" b="b"/>
              <a:pathLst>
                <a:path w="350520" h="350520">
                  <a:moveTo>
                    <a:pt x="350024" y="350024"/>
                  </a:moveTo>
                  <a:lnTo>
                    <a:pt x="350024" y="0"/>
                  </a:lnTo>
                  <a:lnTo>
                    <a:pt x="0" y="0"/>
                  </a:lnTo>
                  <a:lnTo>
                    <a:pt x="0" y="350024"/>
                  </a:lnTo>
                  <a:lnTo>
                    <a:pt x="350024" y="350024"/>
                  </a:lnTo>
                  <a:close/>
                </a:path>
              </a:pathLst>
            </a:custGeom>
            <a:ln w="3175">
              <a:solidFill>
                <a:srgbClr val="FF0000"/>
              </a:solidFill>
            </a:ln>
          </p:spPr>
          <p:txBody>
            <a:bodyPr wrap="square" lIns="0" tIns="0" rIns="0" bIns="0" rtlCol="0"/>
            <a:lstStyle/>
            <a:p>
              <a:endParaRPr/>
            </a:p>
          </p:txBody>
        </p:sp>
        <p:sp>
          <p:nvSpPr>
            <p:cNvPr id="12" name="object 12"/>
            <p:cNvSpPr/>
            <p:nvPr/>
          </p:nvSpPr>
          <p:spPr>
            <a:xfrm>
              <a:off x="3076511" y="3167278"/>
              <a:ext cx="350520" cy="350520"/>
            </a:xfrm>
            <a:custGeom>
              <a:avLst/>
              <a:gdLst/>
              <a:ahLst/>
              <a:cxnLst/>
              <a:rect l="l" t="t" r="r" b="b"/>
              <a:pathLst>
                <a:path w="350520" h="350520">
                  <a:moveTo>
                    <a:pt x="0" y="0"/>
                  </a:moveTo>
                  <a:lnTo>
                    <a:pt x="0" y="350024"/>
                  </a:lnTo>
                  <a:lnTo>
                    <a:pt x="350024" y="350024"/>
                  </a:lnTo>
                  <a:lnTo>
                    <a:pt x="350024" y="0"/>
                  </a:lnTo>
                  <a:lnTo>
                    <a:pt x="0" y="0"/>
                  </a:lnTo>
                  <a:close/>
                </a:path>
              </a:pathLst>
            </a:custGeom>
            <a:solidFill>
              <a:srgbClr val="FFFFFF"/>
            </a:solidFill>
          </p:spPr>
          <p:txBody>
            <a:bodyPr wrap="square" lIns="0" tIns="0" rIns="0" bIns="0" rtlCol="0"/>
            <a:lstStyle/>
            <a:p>
              <a:endParaRPr/>
            </a:p>
          </p:txBody>
        </p:sp>
        <p:sp>
          <p:nvSpPr>
            <p:cNvPr id="13" name="object 13"/>
            <p:cNvSpPr/>
            <p:nvPr/>
          </p:nvSpPr>
          <p:spPr>
            <a:xfrm>
              <a:off x="3076511" y="3167278"/>
              <a:ext cx="350520" cy="350520"/>
            </a:xfrm>
            <a:custGeom>
              <a:avLst/>
              <a:gdLst/>
              <a:ahLst/>
              <a:cxnLst/>
              <a:rect l="l" t="t" r="r" b="b"/>
              <a:pathLst>
                <a:path w="350520" h="350520">
                  <a:moveTo>
                    <a:pt x="350024" y="350024"/>
                  </a:moveTo>
                  <a:lnTo>
                    <a:pt x="350024" y="0"/>
                  </a:lnTo>
                  <a:lnTo>
                    <a:pt x="0" y="0"/>
                  </a:lnTo>
                  <a:lnTo>
                    <a:pt x="0" y="350024"/>
                  </a:lnTo>
                  <a:lnTo>
                    <a:pt x="350024" y="350024"/>
                  </a:lnTo>
                  <a:close/>
                </a:path>
              </a:pathLst>
            </a:custGeom>
            <a:ln w="23446">
              <a:solidFill>
                <a:srgbClr val="FF0000"/>
              </a:solidFill>
            </a:ln>
          </p:spPr>
          <p:txBody>
            <a:bodyPr wrap="square" lIns="0" tIns="0" rIns="0" bIns="0" rtlCol="0"/>
            <a:lstStyle/>
            <a:p>
              <a:endParaRPr/>
            </a:p>
          </p:txBody>
        </p:sp>
        <p:sp>
          <p:nvSpPr>
            <p:cNvPr id="14" name="object 14"/>
            <p:cNvSpPr/>
            <p:nvPr/>
          </p:nvSpPr>
          <p:spPr>
            <a:xfrm>
              <a:off x="3776560" y="3517303"/>
              <a:ext cx="350520" cy="350520"/>
            </a:xfrm>
            <a:custGeom>
              <a:avLst/>
              <a:gdLst/>
              <a:ahLst/>
              <a:cxnLst/>
              <a:rect l="l" t="t" r="r" b="b"/>
              <a:pathLst>
                <a:path w="350520" h="350520">
                  <a:moveTo>
                    <a:pt x="0" y="0"/>
                  </a:moveTo>
                  <a:lnTo>
                    <a:pt x="0" y="350024"/>
                  </a:lnTo>
                  <a:lnTo>
                    <a:pt x="350024" y="350024"/>
                  </a:lnTo>
                  <a:lnTo>
                    <a:pt x="350024" y="0"/>
                  </a:lnTo>
                  <a:lnTo>
                    <a:pt x="0" y="0"/>
                  </a:lnTo>
                  <a:close/>
                </a:path>
              </a:pathLst>
            </a:custGeom>
            <a:solidFill>
              <a:srgbClr val="FFFFFF"/>
            </a:solidFill>
          </p:spPr>
          <p:txBody>
            <a:bodyPr wrap="square" lIns="0" tIns="0" rIns="0" bIns="0" rtlCol="0"/>
            <a:lstStyle/>
            <a:p>
              <a:endParaRPr/>
            </a:p>
          </p:txBody>
        </p:sp>
        <p:sp>
          <p:nvSpPr>
            <p:cNvPr id="15" name="object 15"/>
            <p:cNvSpPr/>
            <p:nvPr/>
          </p:nvSpPr>
          <p:spPr>
            <a:xfrm>
              <a:off x="3776560" y="3517303"/>
              <a:ext cx="350520" cy="350520"/>
            </a:xfrm>
            <a:custGeom>
              <a:avLst/>
              <a:gdLst/>
              <a:ahLst/>
              <a:cxnLst/>
              <a:rect l="l" t="t" r="r" b="b"/>
              <a:pathLst>
                <a:path w="350520" h="350520">
                  <a:moveTo>
                    <a:pt x="350024" y="350024"/>
                  </a:moveTo>
                  <a:lnTo>
                    <a:pt x="350024" y="0"/>
                  </a:lnTo>
                  <a:lnTo>
                    <a:pt x="0" y="0"/>
                  </a:lnTo>
                  <a:lnTo>
                    <a:pt x="0" y="350024"/>
                  </a:lnTo>
                  <a:lnTo>
                    <a:pt x="350024" y="350024"/>
                  </a:lnTo>
                  <a:close/>
                </a:path>
              </a:pathLst>
            </a:custGeom>
            <a:ln w="23446">
              <a:solidFill>
                <a:srgbClr val="FF0000"/>
              </a:solidFill>
            </a:ln>
          </p:spPr>
          <p:txBody>
            <a:bodyPr wrap="square" lIns="0" tIns="0" rIns="0" bIns="0" rtlCol="0"/>
            <a:lstStyle/>
            <a:p>
              <a:endParaRPr/>
            </a:p>
          </p:txBody>
        </p:sp>
        <p:sp>
          <p:nvSpPr>
            <p:cNvPr id="16" name="object 16"/>
            <p:cNvSpPr/>
            <p:nvPr/>
          </p:nvSpPr>
          <p:spPr>
            <a:xfrm>
              <a:off x="3455517" y="3592461"/>
              <a:ext cx="271780" cy="35560"/>
            </a:xfrm>
            <a:custGeom>
              <a:avLst/>
              <a:gdLst/>
              <a:ahLst/>
              <a:cxnLst/>
              <a:rect l="l" t="t" r="r" b="b"/>
              <a:pathLst>
                <a:path w="271779" h="35560">
                  <a:moveTo>
                    <a:pt x="0" y="35115"/>
                  </a:moveTo>
                  <a:lnTo>
                    <a:pt x="13169" y="26339"/>
                  </a:lnTo>
                  <a:lnTo>
                    <a:pt x="25396" y="18522"/>
                  </a:lnTo>
                  <a:lnTo>
                    <a:pt x="41832" y="9921"/>
                  </a:lnTo>
                  <a:lnTo>
                    <a:pt x="61742" y="3040"/>
                  </a:lnTo>
                  <a:lnTo>
                    <a:pt x="84391" y="381"/>
                  </a:lnTo>
                  <a:lnTo>
                    <a:pt x="109018" y="3519"/>
                  </a:lnTo>
                  <a:lnTo>
                    <a:pt x="134686" y="10261"/>
                  </a:lnTo>
                  <a:lnTo>
                    <a:pt x="160426" y="17479"/>
                  </a:lnTo>
                  <a:lnTo>
                    <a:pt x="185267" y="22047"/>
                  </a:lnTo>
                  <a:lnTo>
                    <a:pt x="228607" y="17579"/>
                  </a:lnTo>
                  <a:lnTo>
                    <a:pt x="271602" y="0"/>
                  </a:lnTo>
                </a:path>
              </a:pathLst>
            </a:custGeom>
            <a:ln w="11723">
              <a:solidFill>
                <a:srgbClr val="FF0000"/>
              </a:solidFill>
            </a:ln>
          </p:spPr>
          <p:txBody>
            <a:bodyPr wrap="square" lIns="0" tIns="0" rIns="0" bIns="0" rtlCol="0"/>
            <a:lstStyle/>
            <a:p>
              <a:endParaRPr/>
            </a:p>
          </p:txBody>
        </p:sp>
        <p:sp>
          <p:nvSpPr>
            <p:cNvPr id="17" name="object 17"/>
            <p:cNvSpPr/>
            <p:nvPr/>
          </p:nvSpPr>
          <p:spPr>
            <a:xfrm>
              <a:off x="3468420" y="3619804"/>
              <a:ext cx="280035" cy="26034"/>
            </a:xfrm>
            <a:custGeom>
              <a:avLst/>
              <a:gdLst/>
              <a:ahLst/>
              <a:cxnLst/>
              <a:rect l="l" t="t" r="r" b="b"/>
              <a:pathLst>
                <a:path w="280035" h="26035">
                  <a:moveTo>
                    <a:pt x="0" y="25958"/>
                  </a:moveTo>
                  <a:lnTo>
                    <a:pt x="279806" y="1371"/>
                  </a:lnTo>
                  <a:lnTo>
                    <a:pt x="266242" y="7620"/>
                  </a:lnTo>
                  <a:lnTo>
                    <a:pt x="253663" y="13130"/>
                  </a:lnTo>
                  <a:lnTo>
                    <a:pt x="216468" y="23059"/>
                  </a:lnTo>
                  <a:lnTo>
                    <a:pt x="168596" y="18829"/>
                  </a:lnTo>
                  <a:lnTo>
                    <a:pt x="142708" y="11418"/>
                  </a:lnTo>
                  <a:lnTo>
                    <a:pt x="116637" y="4153"/>
                  </a:lnTo>
                  <a:lnTo>
                    <a:pt x="91224" y="0"/>
                  </a:lnTo>
                  <a:lnTo>
                    <a:pt x="67333" y="1065"/>
                  </a:lnTo>
                  <a:lnTo>
                    <a:pt x="45929" y="6029"/>
                  </a:lnTo>
                  <a:lnTo>
                    <a:pt x="28001" y="12712"/>
                  </a:lnTo>
                  <a:lnTo>
                    <a:pt x="14541" y="18935"/>
                  </a:lnTo>
                  <a:lnTo>
                    <a:pt x="0" y="25958"/>
                  </a:lnTo>
                  <a:close/>
                </a:path>
              </a:pathLst>
            </a:custGeom>
            <a:solidFill>
              <a:srgbClr val="FFFFFF"/>
            </a:solidFill>
          </p:spPr>
          <p:txBody>
            <a:bodyPr wrap="square" lIns="0" tIns="0" rIns="0" bIns="0" rtlCol="0"/>
            <a:lstStyle/>
            <a:p>
              <a:endParaRPr/>
            </a:p>
          </p:txBody>
        </p:sp>
        <p:sp>
          <p:nvSpPr>
            <p:cNvPr id="18" name="object 18"/>
            <p:cNvSpPr/>
            <p:nvPr/>
          </p:nvSpPr>
          <p:spPr>
            <a:xfrm>
              <a:off x="3465487" y="3619804"/>
              <a:ext cx="283210" cy="71120"/>
            </a:xfrm>
            <a:custGeom>
              <a:avLst/>
              <a:gdLst/>
              <a:ahLst/>
              <a:cxnLst/>
              <a:rect l="l" t="t" r="r" b="b"/>
              <a:pathLst>
                <a:path w="283210" h="71120">
                  <a:moveTo>
                    <a:pt x="2933" y="25958"/>
                  </a:moveTo>
                  <a:lnTo>
                    <a:pt x="17475" y="18935"/>
                  </a:lnTo>
                  <a:lnTo>
                    <a:pt x="30935" y="12712"/>
                  </a:lnTo>
                  <a:lnTo>
                    <a:pt x="48863" y="6029"/>
                  </a:lnTo>
                  <a:lnTo>
                    <a:pt x="70267" y="1065"/>
                  </a:lnTo>
                  <a:lnTo>
                    <a:pt x="94157" y="0"/>
                  </a:lnTo>
                  <a:lnTo>
                    <a:pt x="119570" y="4153"/>
                  </a:lnTo>
                  <a:lnTo>
                    <a:pt x="145642" y="11418"/>
                  </a:lnTo>
                  <a:lnTo>
                    <a:pt x="171529" y="18829"/>
                  </a:lnTo>
                  <a:lnTo>
                    <a:pt x="196392" y="23418"/>
                  </a:lnTo>
                  <a:lnTo>
                    <a:pt x="239737" y="18953"/>
                  </a:lnTo>
                  <a:lnTo>
                    <a:pt x="282740" y="1371"/>
                  </a:lnTo>
                </a:path>
                <a:path w="283210" h="71120">
                  <a:moveTo>
                    <a:pt x="0" y="70497"/>
                  </a:moveTo>
                  <a:lnTo>
                    <a:pt x="9271" y="62598"/>
                  </a:lnTo>
                  <a:lnTo>
                    <a:pt x="17960" y="55580"/>
                  </a:lnTo>
                  <a:lnTo>
                    <a:pt x="30122" y="47939"/>
                  </a:lnTo>
                  <a:lnTo>
                    <a:pt x="45759" y="42017"/>
                  </a:lnTo>
                  <a:lnTo>
                    <a:pt x="64871" y="40157"/>
                  </a:lnTo>
                  <a:lnTo>
                    <a:pt x="87316" y="43795"/>
                  </a:lnTo>
                  <a:lnTo>
                    <a:pt x="112328" y="50742"/>
                  </a:lnTo>
                  <a:lnTo>
                    <a:pt x="139002" y="57909"/>
                  </a:lnTo>
                  <a:lnTo>
                    <a:pt x="166433" y="62204"/>
                  </a:lnTo>
                  <a:lnTo>
                    <a:pt x="193598" y="61405"/>
                  </a:lnTo>
                  <a:lnTo>
                    <a:pt x="218948" y="56765"/>
                  </a:lnTo>
                  <a:lnTo>
                    <a:pt x="240821" y="50406"/>
                  </a:lnTo>
                  <a:lnTo>
                    <a:pt x="257556" y="44450"/>
                  </a:lnTo>
                  <a:lnTo>
                    <a:pt x="275704" y="37719"/>
                  </a:lnTo>
                </a:path>
              </a:pathLst>
            </a:custGeom>
            <a:ln w="11723">
              <a:solidFill>
                <a:srgbClr val="FF0000"/>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3505015" y="3597534"/>
              <a:ext cx="195517" cy="76112"/>
            </a:xfrm>
            <a:prstGeom prst="rect">
              <a:avLst/>
            </a:prstGeom>
          </p:spPr>
        </p:pic>
      </p:grpSp>
      <p:sp>
        <p:nvSpPr>
          <p:cNvPr id="20" name="object 20"/>
          <p:cNvSpPr txBox="1"/>
          <p:nvPr/>
        </p:nvSpPr>
        <p:spPr>
          <a:xfrm>
            <a:off x="3427171" y="3589806"/>
            <a:ext cx="337820" cy="85725"/>
          </a:xfrm>
          <a:prstGeom prst="rect">
            <a:avLst/>
          </a:prstGeom>
        </p:spPr>
        <p:txBody>
          <a:bodyPr vert="horz" wrap="square" lIns="0" tIns="11430" rIns="0" bIns="0" rtlCol="0">
            <a:spAutoFit/>
          </a:bodyPr>
          <a:lstStyle/>
          <a:p>
            <a:pPr marL="95885">
              <a:lnSpc>
                <a:spcPct val="100000"/>
              </a:lnSpc>
              <a:spcBef>
                <a:spcPts val="90"/>
              </a:spcBef>
            </a:pPr>
            <a:r>
              <a:rPr sz="400" i="1" spc="-5" dirty="0">
                <a:solidFill>
                  <a:srgbClr val="FF0000"/>
                </a:solidFill>
                <a:latin typeface="Arial"/>
                <a:cs typeface="Arial"/>
              </a:rPr>
              <a:t>Breeze</a:t>
            </a:r>
            <a:endParaRPr sz="400">
              <a:latin typeface="Arial"/>
              <a:cs typeface="Arial"/>
            </a:endParaRPr>
          </a:p>
        </p:txBody>
      </p:sp>
      <p:pic>
        <p:nvPicPr>
          <p:cNvPr id="21" name="object 21"/>
          <p:cNvPicPr/>
          <p:nvPr/>
        </p:nvPicPr>
        <p:blipFill>
          <a:blip r:embed="rId3" cstate="print"/>
          <a:stretch>
            <a:fillRect/>
          </a:stretch>
        </p:blipFill>
        <p:spPr>
          <a:xfrm>
            <a:off x="3476351" y="3222719"/>
            <a:ext cx="250394" cy="239141"/>
          </a:xfrm>
          <a:prstGeom prst="rect">
            <a:avLst/>
          </a:prstGeom>
        </p:spPr>
      </p:pic>
      <p:sp>
        <p:nvSpPr>
          <p:cNvPr id="22" name="object 22"/>
          <p:cNvSpPr txBox="1"/>
          <p:nvPr/>
        </p:nvSpPr>
        <p:spPr>
          <a:xfrm>
            <a:off x="3426536" y="3167278"/>
            <a:ext cx="350520" cy="350520"/>
          </a:xfrm>
          <a:prstGeom prst="rect">
            <a:avLst/>
          </a:prstGeom>
          <a:ln w="23446">
            <a:solidFill>
              <a:srgbClr val="FF0000"/>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FF0000"/>
                </a:solidFill>
                <a:latin typeface="Arial"/>
                <a:cs typeface="Arial"/>
              </a:rPr>
              <a:t>PIT</a:t>
            </a:r>
            <a:endParaRPr sz="550">
              <a:latin typeface="Arial"/>
              <a:cs typeface="Arial"/>
            </a:endParaRPr>
          </a:p>
        </p:txBody>
      </p:sp>
      <p:sp>
        <p:nvSpPr>
          <p:cNvPr id="23" name="object 23"/>
          <p:cNvSpPr txBox="1"/>
          <p:nvPr/>
        </p:nvSpPr>
        <p:spPr>
          <a:xfrm>
            <a:off x="5751347" y="250954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24" name="object 24"/>
          <p:cNvSpPr txBox="1"/>
          <p:nvPr/>
        </p:nvSpPr>
        <p:spPr>
          <a:xfrm>
            <a:off x="6101370" y="250954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sp>
        <p:nvSpPr>
          <p:cNvPr id="25" name="object 25"/>
          <p:cNvSpPr txBox="1"/>
          <p:nvPr/>
        </p:nvSpPr>
        <p:spPr>
          <a:xfrm>
            <a:off x="6451393" y="250954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3</a:t>
            </a:r>
            <a:endParaRPr sz="450">
              <a:latin typeface="Arial"/>
              <a:cs typeface="Arial"/>
            </a:endParaRPr>
          </a:p>
        </p:txBody>
      </p:sp>
      <p:sp>
        <p:nvSpPr>
          <p:cNvPr id="26" name="object 26"/>
          <p:cNvSpPr txBox="1"/>
          <p:nvPr/>
        </p:nvSpPr>
        <p:spPr>
          <a:xfrm>
            <a:off x="5517430" y="227807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27" name="object 27"/>
          <p:cNvSpPr txBox="1"/>
          <p:nvPr/>
        </p:nvSpPr>
        <p:spPr>
          <a:xfrm>
            <a:off x="5517430" y="1928054"/>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grpSp>
        <p:nvGrpSpPr>
          <p:cNvPr id="28" name="object 28"/>
          <p:cNvGrpSpPr/>
          <p:nvPr/>
        </p:nvGrpSpPr>
        <p:grpSpPr>
          <a:xfrm>
            <a:off x="5604457" y="1794305"/>
            <a:ext cx="1062355" cy="723900"/>
            <a:chOff x="5604457" y="1794305"/>
            <a:chExt cx="1062355" cy="723900"/>
          </a:xfrm>
        </p:grpSpPr>
        <p:sp>
          <p:nvSpPr>
            <p:cNvPr id="29" name="object 29"/>
            <p:cNvSpPr/>
            <p:nvPr/>
          </p:nvSpPr>
          <p:spPr>
            <a:xfrm>
              <a:off x="5954482" y="2156090"/>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30" name="object 30"/>
            <p:cNvSpPr/>
            <p:nvPr/>
          </p:nvSpPr>
          <p:spPr>
            <a:xfrm>
              <a:off x="5954482" y="1806052"/>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31" name="object 31"/>
            <p:cNvSpPr/>
            <p:nvPr/>
          </p:nvSpPr>
          <p:spPr>
            <a:xfrm>
              <a:off x="5604457" y="2156090"/>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32" name="object 32"/>
            <p:cNvSpPr/>
            <p:nvPr/>
          </p:nvSpPr>
          <p:spPr>
            <a:xfrm>
              <a:off x="5604457" y="2156090"/>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33" name="object 33"/>
            <p:cNvSpPr/>
            <p:nvPr/>
          </p:nvSpPr>
          <p:spPr>
            <a:xfrm>
              <a:off x="5604457" y="1806052"/>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34" name="object 34"/>
            <p:cNvSpPr/>
            <p:nvPr/>
          </p:nvSpPr>
          <p:spPr>
            <a:xfrm>
              <a:off x="6304520" y="2156090"/>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35" name="object 35"/>
            <p:cNvSpPr/>
            <p:nvPr/>
          </p:nvSpPr>
          <p:spPr>
            <a:xfrm>
              <a:off x="6304520" y="2156090"/>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36" name="object 36"/>
            <p:cNvSpPr/>
            <p:nvPr/>
          </p:nvSpPr>
          <p:spPr>
            <a:xfrm>
              <a:off x="5983465" y="2231250"/>
              <a:ext cx="271780" cy="35560"/>
            </a:xfrm>
            <a:custGeom>
              <a:avLst/>
              <a:gdLst/>
              <a:ahLst/>
              <a:cxnLst/>
              <a:rect l="l" t="t" r="r" b="b"/>
              <a:pathLst>
                <a:path w="271779" h="35560">
                  <a:moveTo>
                    <a:pt x="0" y="35115"/>
                  </a:moveTo>
                  <a:lnTo>
                    <a:pt x="13182" y="26339"/>
                  </a:lnTo>
                  <a:lnTo>
                    <a:pt x="25407" y="18522"/>
                  </a:lnTo>
                  <a:lnTo>
                    <a:pt x="41838" y="9921"/>
                  </a:lnTo>
                  <a:lnTo>
                    <a:pt x="61744" y="3040"/>
                  </a:lnTo>
                  <a:lnTo>
                    <a:pt x="84391" y="381"/>
                  </a:lnTo>
                  <a:lnTo>
                    <a:pt x="109018" y="3519"/>
                  </a:lnTo>
                  <a:lnTo>
                    <a:pt x="134686" y="10261"/>
                  </a:lnTo>
                  <a:lnTo>
                    <a:pt x="160426" y="17479"/>
                  </a:lnTo>
                  <a:lnTo>
                    <a:pt x="185267" y="22047"/>
                  </a:lnTo>
                  <a:lnTo>
                    <a:pt x="228607" y="17579"/>
                  </a:lnTo>
                  <a:lnTo>
                    <a:pt x="271614" y="0"/>
                  </a:lnTo>
                </a:path>
              </a:pathLst>
            </a:custGeom>
            <a:ln w="11723">
              <a:solidFill>
                <a:srgbClr val="0000FF"/>
              </a:solidFill>
            </a:ln>
          </p:spPr>
          <p:txBody>
            <a:bodyPr wrap="square" lIns="0" tIns="0" rIns="0" bIns="0" rtlCol="0"/>
            <a:lstStyle/>
            <a:p>
              <a:endParaRPr/>
            </a:p>
          </p:txBody>
        </p:sp>
        <p:sp>
          <p:nvSpPr>
            <p:cNvPr id="37" name="object 37"/>
            <p:cNvSpPr/>
            <p:nvPr/>
          </p:nvSpPr>
          <p:spPr>
            <a:xfrm>
              <a:off x="5996368" y="2258593"/>
              <a:ext cx="280035" cy="26034"/>
            </a:xfrm>
            <a:custGeom>
              <a:avLst/>
              <a:gdLst/>
              <a:ahLst/>
              <a:cxnLst/>
              <a:rect l="l" t="t" r="r" b="b"/>
              <a:pathLst>
                <a:path w="280035" h="26035">
                  <a:moveTo>
                    <a:pt x="0" y="25958"/>
                  </a:moveTo>
                  <a:lnTo>
                    <a:pt x="279806" y="1371"/>
                  </a:lnTo>
                  <a:lnTo>
                    <a:pt x="266242" y="7620"/>
                  </a:lnTo>
                  <a:lnTo>
                    <a:pt x="253663" y="13130"/>
                  </a:lnTo>
                  <a:lnTo>
                    <a:pt x="216468" y="23059"/>
                  </a:lnTo>
                  <a:lnTo>
                    <a:pt x="168596" y="18829"/>
                  </a:lnTo>
                  <a:lnTo>
                    <a:pt x="142708" y="11418"/>
                  </a:lnTo>
                  <a:lnTo>
                    <a:pt x="116637" y="4153"/>
                  </a:lnTo>
                  <a:lnTo>
                    <a:pt x="91224" y="0"/>
                  </a:lnTo>
                  <a:lnTo>
                    <a:pt x="67333" y="1065"/>
                  </a:lnTo>
                  <a:lnTo>
                    <a:pt x="45929" y="6029"/>
                  </a:lnTo>
                  <a:lnTo>
                    <a:pt x="28001" y="12712"/>
                  </a:lnTo>
                  <a:lnTo>
                    <a:pt x="14541" y="18935"/>
                  </a:lnTo>
                  <a:lnTo>
                    <a:pt x="0" y="25958"/>
                  </a:lnTo>
                  <a:close/>
                </a:path>
              </a:pathLst>
            </a:custGeom>
            <a:solidFill>
              <a:srgbClr val="FFFFFF"/>
            </a:solidFill>
          </p:spPr>
          <p:txBody>
            <a:bodyPr wrap="square" lIns="0" tIns="0" rIns="0" bIns="0" rtlCol="0"/>
            <a:lstStyle/>
            <a:p>
              <a:endParaRPr/>
            </a:p>
          </p:txBody>
        </p:sp>
        <p:sp>
          <p:nvSpPr>
            <p:cNvPr id="38" name="object 38"/>
            <p:cNvSpPr/>
            <p:nvPr/>
          </p:nvSpPr>
          <p:spPr>
            <a:xfrm>
              <a:off x="5993434" y="2258593"/>
              <a:ext cx="283210" cy="71120"/>
            </a:xfrm>
            <a:custGeom>
              <a:avLst/>
              <a:gdLst/>
              <a:ahLst/>
              <a:cxnLst/>
              <a:rect l="l" t="t" r="r" b="b"/>
              <a:pathLst>
                <a:path w="283210" h="71119">
                  <a:moveTo>
                    <a:pt x="2933" y="25958"/>
                  </a:moveTo>
                  <a:lnTo>
                    <a:pt x="17475" y="18935"/>
                  </a:lnTo>
                  <a:lnTo>
                    <a:pt x="30935" y="12712"/>
                  </a:lnTo>
                  <a:lnTo>
                    <a:pt x="48863" y="6029"/>
                  </a:lnTo>
                  <a:lnTo>
                    <a:pt x="70267" y="1065"/>
                  </a:lnTo>
                  <a:lnTo>
                    <a:pt x="94157" y="0"/>
                  </a:lnTo>
                  <a:lnTo>
                    <a:pt x="119570" y="4153"/>
                  </a:lnTo>
                  <a:lnTo>
                    <a:pt x="145642" y="11418"/>
                  </a:lnTo>
                  <a:lnTo>
                    <a:pt x="171529" y="18829"/>
                  </a:lnTo>
                  <a:lnTo>
                    <a:pt x="196392" y="23418"/>
                  </a:lnTo>
                  <a:lnTo>
                    <a:pt x="239737" y="18953"/>
                  </a:lnTo>
                  <a:lnTo>
                    <a:pt x="282740" y="1371"/>
                  </a:lnTo>
                </a:path>
                <a:path w="283210" h="71119">
                  <a:moveTo>
                    <a:pt x="0" y="70497"/>
                  </a:moveTo>
                  <a:lnTo>
                    <a:pt x="9271" y="62598"/>
                  </a:lnTo>
                  <a:lnTo>
                    <a:pt x="17960" y="55580"/>
                  </a:lnTo>
                  <a:lnTo>
                    <a:pt x="30124" y="47939"/>
                  </a:lnTo>
                  <a:lnTo>
                    <a:pt x="45764" y="42017"/>
                  </a:lnTo>
                  <a:lnTo>
                    <a:pt x="64884" y="40157"/>
                  </a:lnTo>
                  <a:lnTo>
                    <a:pt x="87321" y="43795"/>
                  </a:lnTo>
                  <a:lnTo>
                    <a:pt x="112329" y="50742"/>
                  </a:lnTo>
                  <a:lnTo>
                    <a:pt x="139002" y="57909"/>
                  </a:lnTo>
                  <a:lnTo>
                    <a:pt x="166433" y="62204"/>
                  </a:lnTo>
                  <a:lnTo>
                    <a:pt x="193598" y="61405"/>
                  </a:lnTo>
                  <a:lnTo>
                    <a:pt x="218948" y="56765"/>
                  </a:lnTo>
                  <a:lnTo>
                    <a:pt x="240821" y="50406"/>
                  </a:lnTo>
                  <a:lnTo>
                    <a:pt x="257556" y="44450"/>
                  </a:lnTo>
                  <a:lnTo>
                    <a:pt x="275704" y="37719"/>
                  </a:lnTo>
                </a:path>
              </a:pathLst>
            </a:custGeom>
            <a:ln w="11723">
              <a:solidFill>
                <a:srgbClr val="0000FF"/>
              </a:solidFill>
            </a:ln>
          </p:spPr>
          <p:txBody>
            <a:bodyPr wrap="square" lIns="0" tIns="0" rIns="0" bIns="0" rtlCol="0"/>
            <a:lstStyle/>
            <a:p>
              <a:endParaRPr/>
            </a:p>
          </p:txBody>
        </p:sp>
        <p:pic>
          <p:nvPicPr>
            <p:cNvPr id="39" name="object 39"/>
            <p:cNvPicPr/>
            <p:nvPr/>
          </p:nvPicPr>
          <p:blipFill>
            <a:blip r:embed="rId4" cstate="print"/>
            <a:stretch>
              <a:fillRect/>
            </a:stretch>
          </p:blipFill>
          <p:spPr>
            <a:xfrm>
              <a:off x="6032963" y="2236323"/>
              <a:ext cx="195517" cy="76112"/>
            </a:xfrm>
            <a:prstGeom prst="rect">
              <a:avLst/>
            </a:prstGeom>
          </p:spPr>
        </p:pic>
      </p:grpSp>
      <p:sp>
        <p:nvSpPr>
          <p:cNvPr id="40" name="object 40"/>
          <p:cNvSpPr txBox="1"/>
          <p:nvPr/>
        </p:nvSpPr>
        <p:spPr>
          <a:xfrm>
            <a:off x="5954483" y="2228582"/>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0000FF"/>
                </a:solidFill>
                <a:latin typeface="Arial"/>
                <a:cs typeface="Arial"/>
              </a:rPr>
              <a:t>Breeze</a:t>
            </a:r>
            <a:endParaRPr sz="400">
              <a:latin typeface="Arial"/>
              <a:cs typeface="Arial"/>
            </a:endParaRPr>
          </a:p>
        </p:txBody>
      </p:sp>
      <p:pic>
        <p:nvPicPr>
          <p:cNvPr id="41" name="object 41"/>
          <p:cNvPicPr/>
          <p:nvPr/>
        </p:nvPicPr>
        <p:blipFill>
          <a:blip r:embed="rId5" cstate="print"/>
          <a:stretch>
            <a:fillRect/>
          </a:stretch>
        </p:blipFill>
        <p:spPr>
          <a:xfrm>
            <a:off x="5654274" y="1861508"/>
            <a:ext cx="250394" cy="239141"/>
          </a:xfrm>
          <a:prstGeom prst="rect">
            <a:avLst/>
          </a:prstGeom>
        </p:spPr>
      </p:pic>
      <p:sp>
        <p:nvSpPr>
          <p:cNvPr id="42" name="object 42"/>
          <p:cNvSpPr txBox="1"/>
          <p:nvPr/>
        </p:nvSpPr>
        <p:spPr>
          <a:xfrm>
            <a:off x="5604457" y="1806052"/>
            <a:ext cx="350520" cy="350520"/>
          </a:xfrm>
          <a:prstGeom prst="rect">
            <a:avLst/>
          </a:prstGeom>
          <a:ln w="23447">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sp>
        <p:nvSpPr>
          <p:cNvPr id="43" name="object 43"/>
          <p:cNvSpPr txBox="1"/>
          <p:nvPr/>
        </p:nvSpPr>
        <p:spPr>
          <a:xfrm>
            <a:off x="5265204" y="54264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44" name="object 44"/>
          <p:cNvSpPr txBox="1"/>
          <p:nvPr/>
        </p:nvSpPr>
        <p:spPr>
          <a:xfrm>
            <a:off x="5615227" y="54264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sp>
        <p:nvSpPr>
          <p:cNvPr id="45" name="object 45"/>
          <p:cNvSpPr txBox="1"/>
          <p:nvPr/>
        </p:nvSpPr>
        <p:spPr>
          <a:xfrm>
            <a:off x="5965250" y="54264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3</a:t>
            </a:r>
            <a:endParaRPr sz="450">
              <a:latin typeface="Arial"/>
              <a:cs typeface="Arial"/>
            </a:endParaRPr>
          </a:p>
        </p:txBody>
      </p:sp>
      <p:sp>
        <p:nvSpPr>
          <p:cNvPr id="46" name="object 46"/>
          <p:cNvSpPr txBox="1"/>
          <p:nvPr/>
        </p:nvSpPr>
        <p:spPr>
          <a:xfrm>
            <a:off x="5031287" y="519494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47" name="object 47"/>
          <p:cNvSpPr txBox="1"/>
          <p:nvPr/>
        </p:nvSpPr>
        <p:spPr>
          <a:xfrm>
            <a:off x="5031287" y="4844926"/>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grpSp>
        <p:nvGrpSpPr>
          <p:cNvPr id="48" name="object 48"/>
          <p:cNvGrpSpPr/>
          <p:nvPr/>
        </p:nvGrpSpPr>
        <p:grpSpPr>
          <a:xfrm>
            <a:off x="5118314" y="4722938"/>
            <a:ext cx="1050290" cy="700405"/>
            <a:chOff x="5118314" y="4722938"/>
            <a:chExt cx="1050290" cy="700405"/>
          </a:xfrm>
        </p:grpSpPr>
        <p:sp>
          <p:nvSpPr>
            <p:cNvPr id="49" name="object 49"/>
            <p:cNvSpPr/>
            <p:nvPr/>
          </p:nvSpPr>
          <p:spPr>
            <a:xfrm>
              <a:off x="5468339" y="507296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50" name="object 50"/>
            <p:cNvSpPr/>
            <p:nvPr/>
          </p:nvSpPr>
          <p:spPr>
            <a:xfrm>
              <a:off x="5118314" y="5072962"/>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51" name="object 51"/>
            <p:cNvSpPr/>
            <p:nvPr/>
          </p:nvSpPr>
          <p:spPr>
            <a:xfrm>
              <a:off x="5118314" y="507296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52" name="object 52"/>
            <p:cNvSpPr/>
            <p:nvPr/>
          </p:nvSpPr>
          <p:spPr>
            <a:xfrm>
              <a:off x="5118314" y="4722938"/>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53" name="object 53"/>
            <p:cNvSpPr/>
            <p:nvPr/>
          </p:nvSpPr>
          <p:spPr>
            <a:xfrm>
              <a:off x="5818364" y="5072962"/>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54" name="object 54"/>
            <p:cNvSpPr/>
            <p:nvPr/>
          </p:nvSpPr>
          <p:spPr>
            <a:xfrm>
              <a:off x="5497322" y="5148122"/>
              <a:ext cx="271780" cy="35560"/>
            </a:xfrm>
            <a:custGeom>
              <a:avLst/>
              <a:gdLst/>
              <a:ahLst/>
              <a:cxnLst/>
              <a:rect l="l" t="t" r="r" b="b"/>
              <a:pathLst>
                <a:path w="271779" h="35560">
                  <a:moveTo>
                    <a:pt x="0" y="35128"/>
                  </a:moveTo>
                  <a:lnTo>
                    <a:pt x="13169" y="26339"/>
                  </a:lnTo>
                  <a:lnTo>
                    <a:pt x="25394" y="18528"/>
                  </a:lnTo>
                  <a:lnTo>
                    <a:pt x="41827" y="9928"/>
                  </a:lnTo>
                  <a:lnTo>
                    <a:pt x="61736" y="3047"/>
                  </a:lnTo>
                  <a:lnTo>
                    <a:pt x="84391" y="393"/>
                  </a:lnTo>
                  <a:lnTo>
                    <a:pt x="109018" y="3532"/>
                  </a:lnTo>
                  <a:lnTo>
                    <a:pt x="134686" y="10272"/>
                  </a:lnTo>
                  <a:lnTo>
                    <a:pt x="160426" y="17486"/>
                  </a:lnTo>
                  <a:lnTo>
                    <a:pt x="185267" y="22047"/>
                  </a:lnTo>
                  <a:lnTo>
                    <a:pt x="228607" y="17586"/>
                  </a:lnTo>
                  <a:lnTo>
                    <a:pt x="271602" y="0"/>
                  </a:lnTo>
                </a:path>
              </a:pathLst>
            </a:custGeom>
            <a:ln w="11723">
              <a:solidFill>
                <a:srgbClr val="0000FF"/>
              </a:solidFill>
            </a:ln>
          </p:spPr>
          <p:txBody>
            <a:bodyPr wrap="square" lIns="0" tIns="0" rIns="0" bIns="0" rtlCol="0"/>
            <a:lstStyle/>
            <a:p>
              <a:endParaRPr/>
            </a:p>
          </p:txBody>
        </p:sp>
        <p:sp>
          <p:nvSpPr>
            <p:cNvPr id="55" name="object 55"/>
            <p:cNvSpPr/>
            <p:nvPr/>
          </p:nvSpPr>
          <p:spPr>
            <a:xfrm>
              <a:off x="5510225" y="5175478"/>
              <a:ext cx="280035" cy="26034"/>
            </a:xfrm>
            <a:custGeom>
              <a:avLst/>
              <a:gdLst/>
              <a:ahLst/>
              <a:cxnLst/>
              <a:rect l="l" t="t" r="r" b="b"/>
              <a:pathLst>
                <a:path w="280035" h="26035">
                  <a:moveTo>
                    <a:pt x="0" y="25946"/>
                  </a:moveTo>
                  <a:lnTo>
                    <a:pt x="279806" y="1358"/>
                  </a:lnTo>
                  <a:lnTo>
                    <a:pt x="266242" y="7607"/>
                  </a:lnTo>
                  <a:lnTo>
                    <a:pt x="253661" y="13124"/>
                  </a:lnTo>
                  <a:lnTo>
                    <a:pt x="216463" y="23053"/>
                  </a:lnTo>
                  <a:lnTo>
                    <a:pt x="168596" y="18818"/>
                  </a:lnTo>
                  <a:lnTo>
                    <a:pt x="142708" y="11412"/>
                  </a:lnTo>
                  <a:lnTo>
                    <a:pt x="116637" y="4151"/>
                  </a:lnTo>
                  <a:lnTo>
                    <a:pt x="91224" y="0"/>
                  </a:lnTo>
                  <a:lnTo>
                    <a:pt x="67333" y="1063"/>
                  </a:lnTo>
                  <a:lnTo>
                    <a:pt x="45929" y="6022"/>
                  </a:lnTo>
                  <a:lnTo>
                    <a:pt x="28001" y="12701"/>
                  </a:lnTo>
                  <a:lnTo>
                    <a:pt x="14541" y="18923"/>
                  </a:lnTo>
                  <a:lnTo>
                    <a:pt x="0" y="25946"/>
                  </a:lnTo>
                  <a:close/>
                </a:path>
              </a:pathLst>
            </a:custGeom>
            <a:solidFill>
              <a:srgbClr val="FFFFFF"/>
            </a:solidFill>
          </p:spPr>
          <p:txBody>
            <a:bodyPr wrap="square" lIns="0" tIns="0" rIns="0" bIns="0" rtlCol="0"/>
            <a:lstStyle/>
            <a:p>
              <a:endParaRPr/>
            </a:p>
          </p:txBody>
        </p:sp>
        <p:sp>
          <p:nvSpPr>
            <p:cNvPr id="56" name="object 56"/>
            <p:cNvSpPr/>
            <p:nvPr/>
          </p:nvSpPr>
          <p:spPr>
            <a:xfrm>
              <a:off x="5507291" y="5175478"/>
              <a:ext cx="283210" cy="71120"/>
            </a:xfrm>
            <a:custGeom>
              <a:avLst/>
              <a:gdLst/>
              <a:ahLst/>
              <a:cxnLst/>
              <a:rect l="l" t="t" r="r" b="b"/>
              <a:pathLst>
                <a:path w="283210" h="71120">
                  <a:moveTo>
                    <a:pt x="2933" y="25946"/>
                  </a:moveTo>
                  <a:lnTo>
                    <a:pt x="17475" y="18923"/>
                  </a:lnTo>
                  <a:lnTo>
                    <a:pt x="30935" y="12701"/>
                  </a:lnTo>
                  <a:lnTo>
                    <a:pt x="48863" y="6022"/>
                  </a:lnTo>
                  <a:lnTo>
                    <a:pt x="70267" y="1063"/>
                  </a:lnTo>
                  <a:lnTo>
                    <a:pt x="94157" y="0"/>
                  </a:lnTo>
                  <a:lnTo>
                    <a:pt x="119570" y="4151"/>
                  </a:lnTo>
                  <a:lnTo>
                    <a:pt x="145642" y="11412"/>
                  </a:lnTo>
                  <a:lnTo>
                    <a:pt x="171529" y="18818"/>
                  </a:lnTo>
                  <a:lnTo>
                    <a:pt x="196392" y="23406"/>
                  </a:lnTo>
                  <a:lnTo>
                    <a:pt x="239733" y="18949"/>
                  </a:lnTo>
                  <a:lnTo>
                    <a:pt x="282740" y="1358"/>
                  </a:lnTo>
                </a:path>
                <a:path w="283210" h="71120">
                  <a:moveTo>
                    <a:pt x="0" y="70497"/>
                  </a:moveTo>
                  <a:lnTo>
                    <a:pt x="9271" y="62585"/>
                  </a:lnTo>
                  <a:lnTo>
                    <a:pt x="17960" y="55569"/>
                  </a:lnTo>
                  <a:lnTo>
                    <a:pt x="30122" y="47931"/>
                  </a:lnTo>
                  <a:lnTo>
                    <a:pt x="45759" y="42009"/>
                  </a:lnTo>
                  <a:lnTo>
                    <a:pt x="64871" y="40144"/>
                  </a:lnTo>
                  <a:lnTo>
                    <a:pt x="87316" y="43784"/>
                  </a:lnTo>
                  <a:lnTo>
                    <a:pt x="112328" y="50736"/>
                  </a:lnTo>
                  <a:lnTo>
                    <a:pt x="139002" y="57907"/>
                  </a:lnTo>
                  <a:lnTo>
                    <a:pt x="166433" y="62204"/>
                  </a:lnTo>
                  <a:lnTo>
                    <a:pt x="193592" y="61405"/>
                  </a:lnTo>
                  <a:lnTo>
                    <a:pt x="218943" y="56764"/>
                  </a:lnTo>
                  <a:lnTo>
                    <a:pt x="240819" y="50401"/>
                  </a:lnTo>
                  <a:lnTo>
                    <a:pt x="257556" y="44437"/>
                  </a:lnTo>
                  <a:lnTo>
                    <a:pt x="275704" y="37706"/>
                  </a:lnTo>
                </a:path>
              </a:pathLst>
            </a:custGeom>
            <a:ln w="11723">
              <a:solidFill>
                <a:srgbClr val="0000FF"/>
              </a:solidFill>
            </a:ln>
          </p:spPr>
          <p:txBody>
            <a:bodyPr wrap="square" lIns="0" tIns="0" rIns="0" bIns="0" rtlCol="0"/>
            <a:lstStyle/>
            <a:p>
              <a:endParaRPr/>
            </a:p>
          </p:txBody>
        </p:sp>
        <p:pic>
          <p:nvPicPr>
            <p:cNvPr id="57" name="object 57"/>
            <p:cNvPicPr/>
            <p:nvPr/>
          </p:nvPicPr>
          <p:blipFill>
            <a:blip r:embed="rId6" cstate="print"/>
            <a:stretch>
              <a:fillRect/>
            </a:stretch>
          </p:blipFill>
          <p:spPr>
            <a:xfrm>
              <a:off x="5546819" y="5153195"/>
              <a:ext cx="195517" cy="76112"/>
            </a:xfrm>
            <a:prstGeom prst="rect">
              <a:avLst/>
            </a:prstGeom>
          </p:spPr>
        </p:pic>
      </p:grpSp>
      <p:sp>
        <p:nvSpPr>
          <p:cNvPr id="58" name="object 58"/>
          <p:cNvSpPr txBox="1"/>
          <p:nvPr/>
        </p:nvSpPr>
        <p:spPr>
          <a:xfrm>
            <a:off x="5468339" y="5145467"/>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0000FF"/>
                </a:solidFill>
                <a:latin typeface="Arial"/>
                <a:cs typeface="Arial"/>
              </a:rPr>
              <a:t>Breeze</a:t>
            </a:r>
            <a:endParaRPr sz="400">
              <a:latin typeface="Arial"/>
              <a:cs typeface="Arial"/>
            </a:endParaRPr>
          </a:p>
        </p:txBody>
      </p:sp>
      <p:pic>
        <p:nvPicPr>
          <p:cNvPr id="59" name="object 59"/>
          <p:cNvPicPr/>
          <p:nvPr/>
        </p:nvPicPr>
        <p:blipFill>
          <a:blip r:embed="rId7" cstate="print"/>
          <a:stretch>
            <a:fillRect/>
          </a:stretch>
        </p:blipFill>
        <p:spPr>
          <a:xfrm>
            <a:off x="5168131" y="4778393"/>
            <a:ext cx="250394" cy="239129"/>
          </a:xfrm>
          <a:prstGeom prst="rect">
            <a:avLst/>
          </a:prstGeom>
        </p:spPr>
      </p:pic>
      <p:sp>
        <p:nvSpPr>
          <p:cNvPr id="60" name="object 60"/>
          <p:cNvSpPr txBox="1"/>
          <p:nvPr/>
        </p:nvSpPr>
        <p:spPr>
          <a:xfrm>
            <a:off x="5118314" y="4722938"/>
            <a:ext cx="350520" cy="350520"/>
          </a:xfrm>
          <a:prstGeom prst="rect">
            <a:avLst/>
          </a:prstGeom>
          <a:ln w="23447">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pic>
        <p:nvPicPr>
          <p:cNvPr id="61" name="object 61"/>
          <p:cNvPicPr/>
          <p:nvPr/>
        </p:nvPicPr>
        <p:blipFill>
          <a:blip r:embed="rId8" cstate="print"/>
          <a:stretch>
            <a:fillRect/>
          </a:stretch>
        </p:blipFill>
        <p:spPr>
          <a:xfrm>
            <a:off x="5518143" y="4778393"/>
            <a:ext cx="250406" cy="239129"/>
          </a:xfrm>
          <a:prstGeom prst="rect">
            <a:avLst/>
          </a:prstGeom>
        </p:spPr>
      </p:pic>
      <p:sp>
        <p:nvSpPr>
          <p:cNvPr id="62" name="object 62"/>
          <p:cNvSpPr txBox="1"/>
          <p:nvPr/>
        </p:nvSpPr>
        <p:spPr>
          <a:xfrm>
            <a:off x="5468339" y="4722938"/>
            <a:ext cx="350520" cy="350520"/>
          </a:xfrm>
          <a:prstGeom prst="rect">
            <a:avLst/>
          </a:prstGeom>
          <a:ln w="23446">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pic>
        <p:nvPicPr>
          <p:cNvPr id="63" name="object 63"/>
          <p:cNvPicPr/>
          <p:nvPr/>
        </p:nvPicPr>
        <p:blipFill>
          <a:blip r:embed="rId9" cstate="print"/>
          <a:stretch>
            <a:fillRect/>
          </a:stretch>
        </p:blipFill>
        <p:spPr>
          <a:xfrm>
            <a:off x="5868167" y="5128418"/>
            <a:ext cx="250406" cy="239129"/>
          </a:xfrm>
          <a:prstGeom prst="rect">
            <a:avLst/>
          </a:prstGeom>
        </p:spPr>
      </p:pic>
      <p:sp>
        <p:nvSpPr>
          <p:cNvPr id="64" name="object 64"/>
          <p:cNvSpPr txBox="1"/>
          <p:nvPr/>
        </p:nvSpPr>
        <p:spPr>
          <a:xfrm>
            <a:off x="5818365" y="5072963"/>
            <a:ext cx="350520" cy="350520"/>
          </a:xfrm>
          <a:prstGeom prst="rect">
            <a:avLst/>
          </a:prstGeom>
          <a:ln w="23446">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sp>
        <p:nvSpPr>
          <p:cNvPr id="65" name="object 65"/>
          <p:cNvSpPr txBox="1"/>
          <p:nvPr/>
        </p:nvSpPr>
        <p:spPr>
          <a:xfrm>
            <a:off x="3515080" y="503750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1</a:t>
            </a:r>
            <a:endParaRPr sz="450">
              <a:latin typeface="Arial"/>
              <a:cs typeface="Arial"/>
            </a:endParaRPr>
          </a:p>
        </p:txBody>
      </p:sp>
      <p:sp>
        <p:nvSpPr>
          <p:cNvPr id="66" name="object 66"/>
          <p:cNvSpPr txBox="1"/>
          <p:nvPr/>
        </p:nvSpPr>
        <p:spPr>
          <a:xfrm>
            <a:off x="3865094" y="503750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2</a:t>
            </a:r>
            <a:endParaRPr sz="450">
              <a:latin typeface="Arial"/>
              <a:cs typeface="Arial"/>
            </a:endParaRPr>
          </a:p>
        </p:txBody>
      </p:sp>
      <p:sp>
        <p:nvSpPr>
          <p:cNvPr id="67" name="object 67"/>
          <p:cNvSpPr txBox="1"/>
          <p:nvPr/>
        </p:nvSpPr>
        <p:spPr>
          <a:xfrm>
            <a:off x="4215117" y="503750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3</a:t>
            </a:r>
            <a:endParaRPr sz="450">
              <a:latin typeface="Arial"/>
              <a:cs typeface="Arial"/>
            </a:endParaRPr>
          </a:p>
        </p:txBody>
      </p:sp>
      <p:sp>
        <p:nvSpPr>
          <p:cNvPr id="68" name="object 68"/>
          <p:cNvSpPr txBox="1"/>
          <p:nvPr/>
        </p:nvSpPr>
        <p:spPr>
          <a:xfrm>
            <a:off x="3281154" y="480603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1</a:t>
            </a:r>
            <a:endParaRPr sz="450">
              <a:latin typeface="Arial"/>
              <a:cs typeface="Arial"/>
            </a:endParaRPr>
          </a:p>
        </p:txBody>
      </p:sp>
      <p:sp>
        <p:nvSpPr>
          <p:cNvPr id="69" name="object 69"/>
          <p:cNvSpPr txBox="1"/>
          <p:nvPr/>
        </p:nvSpPr>
        <p:spPr>
          <a:xfrm>
            <a:off x="3281154" y="4456014"/>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2</a:t>
            </a:r>
            <a:endParaRPr sz="450">
              <a:latin typeface="Arial"/>
              <a:cs typeface="Arial"/>
            </a:endParaRPr>
          </a:p>
        </p:txBody>
      </p:sp>
      <p:grpSp>
        <p:nvGrpSpPr>
          <p:cNvPr id="70" name="object 70"/>
          <p:cNvGrpSpPr/>
          <p:nvPr/>
        </p:nvGrpSpPr>
        <p:grpSpPr>
          <a:xfrm>
            <a:off x="3356443" y="4322266"/>
            <a:ext cx="1062355" cy="711835"/>
            <a:chOff x="3356443" y="4322266"/>
            <a:chExt cx="1062355" cy="711835"/>
          </a:xfrm>
        </p:grpSpPr>
        <p:sp>
          <p:nvSpPr>
            <p:cNvPr id="71" name="object 71"/>
            <p:cNvSpPr/>
            <p:nvPr/>
          </p:nvSpPr>
          <p:spPr>
            <a:xfrm>
              <a:off x="3718215" y="4684050"/>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FF0000"/>
              </a:solidFill>
            </a:ln>
          </p:spPr>
          <p:txBody>
            <a:bodyPr wrap="square" lIns="0" tIns="0" rIns="0" bIns="0" rtlCol="0"/>
            <a:lstStyle/>
            <a:p>
              <a:endParaRPr/>
            </a:p>
          </p:txBody>
        </p:sp>
        <p:sp>
          <p:nvSpPr>
            <p:cNvPr id="72" name="object 72"/>
            <p:cNvSpPr/>
            <p:nvPr/>
          </p:nvSpPr>
          <p:spPr>
            <a:xfrm>
              <a:off x="3368191" y="4684050"/>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73" name="object 73"/>
            <p:cNvSpPr/>
            <p:nvPr/>
          </p:nvSpPr>
          <p:spPr>
            <a:xfrm>
              <a:off x="3368191" y="4684050"/>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FF0000"/>
              </a:solidFill>
            </a:ln>
          </p:spPr>
          <p:txBody>
            <a:bodyPr wrap="square" lIns="0" tIns="0" rIns="0" bIns="0" rtlCol="0"/>
            <a:lstStyle/>
            <a:p>
              <a:endParaRPr/>
            </a:p>
          </p:txBody>
        </p:sp>
        <p:sp>
          <p:nvSpPr>
            <p:cNvPr id="74" name="object 74"/>
            <p:cNvSpPr/>
            <p:nvPr/>
          </p:nvSpPr>
          <p:spPr>
            <a:xfrm>
              <a:off x="3368191" y="4334013"/>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75" name="object 75"/>
            <p:cNvSpPr/>
            <p:nvPr/>
          </p:nvSpPr>
          <p:spPr>
            <a:xfrm>
              <a:off x="3368191" y="4334013"/>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FF0000"/>
              </a:solidFill>
            </a:ln>
          </p:spPr>
          <p:txBody>
            <a:bodyPr wrap="square" lIns="0" tIns="0" rIns="0" bIns="0" rtlCol="0"/>
            <a:lstStyle/>
            <a:p>
              <a:endParaRPr/>
            </a:p>
          </p:txBody>
        </p:sp>
        <p:sp>
          <p:nvSpPr>
            <p:cNvPr id="76" name="object 76"/>
            <p:cNvSpPr/>
            <p:nvPr/>
          </p:nvSpPr>
          <p:spPr>
            <a:xfrm>
              <a:off x="4068240" y="4684050"/>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77" name="object 77"/>
            <p:cNvSpPr/>
            <p:nvPr/>
          </p:nvSpPr>
          <p:spPr>
            <a:xfrm>
              <a:off x="3747198" y="4759210"/>
              <a:ext cx="271780" cy="35560"/>
            </a:xfrm>
            <a:custGeom>
              <a:avLst/>
              <a:gdLst/>
              <a:ahLst/>
              <a:cxnLst/>
              <a:rect l="l" t="t" r="r" b="b"/>
              <a:pathLst>
                <a:path w="271779" h="35560">
                  <a:moveTo>
                    <a:pt x="0" y="35115"/>
                  </a:moveTo>
                  <a:lnTo>
                    <a:pt x="13169" y="26339"/>
                  </a:lnTo>
                  <a:lnTo>
                    <a:pt x="25394" y="18522"/>
                  </a:lnTo>
                  <a:lnTo>
                    <a:pt x="41827" y="9921"/>
                  </a:lnTo>
                  <a:lnTo>
                    <a:pt x="61736" y="3040"/>
                  </a:lnTo>
                  <a:lnTo>
                    <a:pt x="84391" y="381"/>
                  </a:lnTo>
                  <a:lnTo>
                    <a:pt x="109013" y="3519"/>
                  </a:lnTo>
                  <a:lnTo>
                    <a:pt x="134681" y="10261"/>
                  </a:lnTo>
                  <a:lnTo>
                    <a:pt x="160424" y="17479"/>
                  </a:lnTo>
                  <a:lnTo>
                    <a:pt x="185267" y="22047"/>
                  </a:lnTo>
                  <a:lnTo>
                    <a:pt x="228606" y="17579"/>
                  </a:lnTo>
                  <a:lnTo>
                    <a:pt x="271602" y="0"/>
                  </a:lnTo>
                </a:path>
              </a:pathLst>
            </a:custGeom>
            <a:ln w="11723">
              <a:solidFill>
                <a:srgbClr val="FF0000"/>
              </a:solidFill>
            </a:ln>
          </p:spPr>
          <p:txBody>
            <a:bodyPr wrap="square" lIns="0" tIns="0" rIns="0" bIns="0" rtlCol="0"/>
            <a:lstStyle/>
            <a:p>
              <a:endParaRPr/>
            </a:p>
          </p:txBody>
        </p:sp>
        <p:sp>
          <p:nvSpPr>
            <p:cNvPr id="78" name="object 78"/>
            <p:cNvSpPr/>
            <p:nvPr/>
          </p:nvSpPr>
          <p:spPr>
            <a:xfrm>
              <a:off x="3760101" y="4786553"/>
              <a:ext cx="280035" cy="26034"/>
            </a:xfrm>
            <a:custGeom>
              <a:avLst/>
              <a:gdLst/>
              <a:ahLst/>
              <a:cxnLst/>
              <a:rect l="l" t="t" r="r" b="b"/>
              <a:pathLst>
                <a:path w="280035" h="26035">
                  <a:moveTo>
                    <a:pt x="0" y="25958"/>
                  </a:moveTo>
                  <a:lnTo>
                    <a:pt x="279793" y="1371"/>
                  </a:lnTo>
                  <a:lnTo>
                    <a:pt x="266242" y="7620"/>
                  </a:lnTo>
                  <a:lnTo>
                    <a:pt x="253661" y="13131"/>
                  </a:lnTo>
                  <a:lnTo>
                    <a:pt x="216463" y="23064"/>
                  </a:lnTo>
                  <a:lnTo>
                    <a:pt x="168596" y="18829"/>
                  </a:lnTo>
                  <a:lnTo>
                    <a:pt x="142706" y="11418"/>
                  </a:lnTo>
                  <a:lnTo>
                    <a:pt x="116631" y="4153"/>
                  </a:lnTo>
                  <a:lnTo>
                    <a:pt x="91211" y="0"/>
                  </a:lnTo>
                  <a:lnTo>
                    <a:pt x="67323" y="1065"/>
                  </a:lnTo>
                  <a:lnTo>
                    <a:pt x="45923" y="6029"/>
                  </a:lnTo>
                  <a:lnTo>
                    <a:pt x="27999" y="12712"/>
                  </a:lnTo>
                  <a:lnTo>
                    <a:pt x="14541" y="18935"/>
                  </a:lnTo>
                  <a:lnTo>
                    <a:pt x="0" y="25958"/>
                  </a:lnTo>
                  <a:close/>
                </a:path>
              </a:pathLst>
            </a:custGeom>
            <a:solidFill>
              <a:srgbClr val="FFFFFF"/>
            </a:solidFill>
          </p:spPr>
          <p:txBody>
            <a:bodyPr wrap="square" lIns="0" tIns="0" rIns="0" bIns="0" rtlCol="0"/>
            <a:lstStyle/>
            <a:p>
              <a:endParaRPr/>
            </a:p>
          </p:txBody>
        </p:sp>
        <p:sp>
          <p:nvSpPr>
            <p:cNvPr id="79" name="object 79"/>
            <p:cNvSpPr/>
            <p:nvPr/>
          </p:nvSpPr>
          <p:spPr>
            <a:xfrm>
              <a:off x="3757167" y="4786553"/>
              <a:ext cx="283210" cy="71120"/>
            </a:xfrm>
            <a:custGeom>
              <a:avLst/>
              <a:gdLst/>
              <a:ahLst/>
              <a:cxnLst/>
              <a:rect l="l" t="t" r="r" b="b"/>
              <a:pathLst>
                <a:path w="283210" h="71120">
                  <a:moveTo>
                    <a:pt x="2933" y="25958"/>
                  </a:moveTo>
                  <a:lnTo>
                    <a:pt x="17475" y="18935"/>
                  </a:lnTo>
                  <a:lnTo>
                    <a:pt x="30933" y="12712"/>
                  </a:lnTo>
                  <a:lnTo>
                    <a:pt x="48856" y="6029"/>
                  </a:lnTo>
                  <a:lnTo>
                    <a:pt x="70256" y="1065"/>
                  </a:lnTo>
                  <a:lnTo>
                    <a:pt x="94145" y="0"/>
                  </a:lnTo>
                  <a:lnTo>
                    <a:pt x="119565" y="4153"/>
                  </a:lnTo>
                  <a:lnTo>
                    <a:pt x="145640" y="11418"/>
                  </a:lnTo>
                  <a:lnTo>
                    <a:pt x="171529" y="18829"/>
                  </a:lnTo>
                  <a:lnTo>
                    <a:pt x="196392" y="23418"/>
                  </a:lnTo>
                  <a:lnTo>
                    <a:pt x="239733" y="18957"/>
                  </a:lnTo>
                  <a:lnTo>
                    <a:pt x="282727" y="1371"/>
                  </a:lnTo>
                </a:path>
                <a:path w="283210" h="71120">
                  <a:moveTo>
                    <a:pt x="0" y="70497"/>
                  </a:moveTo>
                  <a:lnTo>
                    <a:pt x="9271" y="62598"/>
                  </a:lnTo>
                  <a:lnTo>
                    <a:pt x="17955" y="55580"/>
                  </a:lnTo>
                  <a:lnTo>
                    <a:pt x="30118" y="47939"/>
                  </a:lnTo>
                  <a:lnTo>
                    <a:pt x="45757" y="42017"/>
                  </a:lnTo>
                  <a:lnTo>
                    <a:pt x="64871" y="40157"/>
                  </a:lnTo>
                  <a:lnTo>
                    <a:pt x="87311" y="43795"/>
                  </a:lnTo>
                  <a:lnTo>
                    <a:pt x="112323" y="50742"/>
                  </a:lnTo>
                  <a:lnTo>
                    <a:pt x="139000" y="57909"/>
                  </a:lnTo>
                  <a:lnTo>
                    <a:pt x="166433" y="62204"/>
                  </a:lnTo>
                  <a:lnTo>
                    <a:pt x="193592" y="61405"/>
                  </a:lnTo>
                  <a:lnTo>
                    <a:pt x="218943" y="56765"/>
                  </a:lnTo>
                  <a:lnTo>
                    <a:pt x="240819" y="50406"/>
                  </a:lnTo>
                  <a:lnTo>
                    <a:pt x="257556" y="44450"/>
                  </a:lnTo>
                  <a:lnTo>
                    <a:pt x="275691" y="37719"/>
                  </a:lnTo>
                </a:path>
              </a:pathLst>
            </a:custGeom>
            <a:ln w="11723">
              <a:solidFill>
                <a:srgbClr val="FF0000"/>
              </a:solidFill>
            </a:ln>
          </p:spPr>
          <p:txBody>
            <a:bodyPr wrap="square" lIns="0" tIns="0" rIns="0" bIns="0" rtlCol="0"/>
            <a:lstStyle/>
            <a:p>
              <a:endParaRPr/>
            </a:p>
          </p:txBody>
        </p:sp>
        <p:pic>
          <p:nvPicPr>
            <p:cNvPr id="80" name="object 80"/>
            <p:cNvPicPr/>
            <p:nvPr/>
          </p:nvPicPr>
          <p:blipFill>
            <a:blip r:embed="rId10" cstate="print"/>
            <a:stretch>
              <a:fillRect/>
            </a:stretch>
          </p:blipFill>
          <p:spPr>
            <a:xfrm>
              <a:off x="3796683" y="4764283"/>
              <a:ext cx="195530" cy="76112"/>
            </a:xfrm>
            <a:prstGeom prst="rect">
              <a:avLst/>
            </a:prstGeom>
          </p:spPr>
        </p:pic>
      </p:grpSp>
      <p:sp>
        <p:nvSpPr>
          <p:cNvPr id="81" name="object 81"/>
          <p:cNvSpPr txBox="1"/>
          <p:nvPr/>
        </p:nvSpPr>
        <p:spPr>
          <a:xfrm>
            <a:off x="3718216" y="4756555"/>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FF0000"/>
                </a:solidFill>
                <a:latin typeface="Arial"/>
                <a:cs typeface="Arial"/>
              </a:rPr>
              <a:t>Breeze</a:t>
            </a:r>
            <a:endParaRPr sz="400">
              <a:latin typeface="Arial"/>
              <a:cs typeface="Arial"/>
            </a:endParaRPr>
          </a:p>
        </p:txBody>
      </p:sp>
      <p:pic>
        <p:nvPicPr>
          <p:cNvPr id="82" name="object 82"/>
          <p:cNvPicPr/>
          <p:nvPr/>
        </p:nvPicPr>
        <p:blipFill>
          <a:blip r:embed="rId11" cstate="print"/>
          <a:stretch>
            <a:fillRect/>
          </a:stretch>
        </p:blipFill>
        <p:spPr>
          <a:xfrm>
            <a:off x="3768019" y="4389468"/>
            <a:ext cx="250406" cy="239141"/>
          </a:xfrm>
          <a:prstGeom prst="rect">
            <a:avLst/>
          </a:prstGeom>
        </p:spPr>
      </p:pic>
      <p:sp>
        <p:nvSpPr>
          <p:cNvPr id="83" name="object 83"/>
          <p:cNvSpPr txBox="1"/>
          <p:nvPr/>
        </p:nvSpPr>
        <p:spPr>
          <a:xfrm>
            <a:off x="3718216" y="4334013"/>
            <a:ext cx="350520" cy="350520"/>
          </a:xfrm>
          <a:prstGeom prst="rect">
            <a:avLst/>
          </a:prstGeom>
          <a:ln w="23446">
            <a:solidFill>
              <a:srgbClr val="FF0000"/>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FF0000"/>
                </a:solidFill>
                <a:latin typeface="Arial"/>
                <a:cs typeface="Arial"/>
              </a:rPr>
              <a:t>PIT</a:t>
            </a:r>
            <a:endParaRPr sz="550">
              <a:latin typeface="Arial"/>
              <a:cs typeface="Arial"/>
            </a:endParaRPr>
          </a:p>
        </p:txBody>
      </p:sp>
      <p:pic>
        <p:nvPicPr>
          <p:cNvPr id="84" name="object 84"/>
          <p:cNvPicPr/>
          <p:nvPr/>
        </p:nvPicPr>
        <p:blipFill>
          <a:blip r:embed="rId12" cstate="print"/>
          <a:stretch>
            <a:fillRect/>
          </a:stretch>
        </p:blipFill>
        <p:spPr>
          <a:xfrm>
            <a:off x="4118057" y="4739493"/>
            <a:ext cx="250394" cy="239141"/>
          </a:xfrm>
          <a:prstGeom prst="rect">
            <a:avLst/>
          </a:prstGeom>
        </p:spPr>
      </p:pic>
      <p:sp>
        <p:nvSpPr>
          <p:cNvPr id="85" name="object 85"/>
          <p:cNvSpPr txBox="1"/>
          <p:nvPr/>
        </p:nvSpPr>
        <p:spPr>
          <a:xfrm>
            <a:off x="4068241" y="4684039"/>
            <a:ext cx="350520" cy="350520"/>
          </a:xfrm>
          <a:prstGeom prst="rect">
            <a:avLst/>
          </a:prstGeom>
          <a:ln w="23446">
            <a:solidFill>
              <a:srgbClr val="FF0000"/>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FF0000"/>
                </a:solidFill>
                <a:latin typeface="Arial"/>
                <a:cs typeface="Arial"/>
              </a:rPr>
              <a:t>PIT</a:t>
            </a:r>
            <a:endParaRPr sz="550">
              <a:latin typeface="Arial"/>
              <a:cs typeface="Arial"/>
            </a:endParaRPr>
          </a:p>
        </p:txBody>
      </p:sp>
      <p:sp>
        <p:nvSpPr>
          <p:cNvPr id="86" name="object 86"/>
          <p:cNvSpPr txBox="1"/>
          <p:nvPr/>
        </p:nvSpPr>
        <p:spPr>
          <a:xfrm>
            <a:off x="4001223" y="2606778"/>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1</a:t>
            </a:r>
            <a:endParaRPr sz="450">
              <a:latin typeface="Arial"/>
              <a:cs typeface="Arial"/>
            </a:endParaRPr>
          </a:p>
        </p:txBody>
      </p:sp>
      <p:sp>
        <p:nvSpPr>
          <p:cNvPr id="87" name="object 87"/>
          <p:cNvSpPr txBox="1"/>
          <p:nvPr/>
        </p:nvSpPr>
        <p:spPr>
          <a:xfrm>
            <a:off x="4351247" y="2606778"/>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2</a:t>
            </a:r>
            <a:endParaRPr sz="450">
              <a:latin typeface="Arial"/>
              <a:cs typeface="Arial"/>
            </a:endParaRPr>
          </a:p>
        </p:txBody>
      </p:sp>
      <p:sp>
        <p:nvSpPr>
          <p:cNvPr id="88" name="object 88"/>
          <p:cNvSpPr txBox="1"/>
          <p:nvPr/>
        </p:nvSpPr>
        <p:spPr>
          <a:xfrm>
            <a:off x="4701270" y="2606778"/>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3</a:t>
            </a:r>
            <a:endParaRPr sz="450">
              <a:latin typeface="Arial"/>
              <a:cs typeface="Arial"/>
            </a:endParaRPr>
          </a:p>
        </p:txBody>
      </p:sp>
      <p:sp>
        <p:nvSpPr>
          <p:cNvPr id="89" name="object 89"/>
          <p:cNvSpPr txBox="1"/>
          <p:nvPr/>
        </p:nvSpPr>
        <p:spPr>
          <a:xfrm>
            <a:off x="3767307" y="2375308"/>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1</a:t>
            </a:r>
            <a:endParaRPr sz="450">
              <a:latin typeface="Arial"/>
              <a:cs typeface="Arial"/>
            </a:endParaRPr>
          </a:p>
        </p:txBody>
      </p:sp>
      <p:sp>
        <p:nvSpPr>
          <p:cNvPr id="90" name="object 90"/>
          <p:cNvSpPr txBox="1"/>
          <p:nvPr/>
        </p:nvSpPr>
        <p:spPr>
          <a:xfrm>
            <a:off x="3767307" y="2025285"/>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2</a:t>
            </a:r>
            <a:endParaRPr sz="450">
              <a:latin typeface="Arial"/>
              <a:cs typeface="Arial"/>
            </a:endParaRPr>
          </a:p>
        </p:txBody>
      </p:sp>
      <p:grpSp>
        <p:nvGrpSpPr>
          <p:cNvPr id="91" name="object 91"/>
          <p:cNvGrpSpPr/>
          <p:nvPr/>
        </p:nvGrpSpPr>
        <p:grpSpPr>
          <a:xfrm>
            <a:off x="3842586" y="1891536"/>
            <a:ext cx="1062355" cy="711835"/>
            <a:chOff x="3842586" y="1891536"/>
            <a:chExt cx="1062355" cy="711835"/>
          </a:xfrm>
        </p:grpSpPr>
        <p:sp>
          <p:nvSpPr>
            <p:cNvPr id="92" name="object 92"/>
            <p:cNvSpPr/>
            <p:nvPr/>
          </p:nvSpPr>
          <p:spPr>
            <a:xfrm>
              <a:off x="4204358" y="2253321"/>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3175">
              <a:solidFill>
                <a:srgbClr val="FF0000"/>
              </a:solidFill>
            </a:ln>
          </p:spPr>
          <p:txBody>
            <a:bodyPr wrap="square" lIns="0" tIns="0" rIns="0" bIns="0" rtlCol="0"/>
            <a:lstStyle/>
            <a:p>
              <a:endParaRPr/>
            </a:p>
          </p:txBody>
        </p:sp>
        <p:sp>
          <p:nvSpPr>
            <p:cNvPr id="93" name="object 93"/>
            <p:cNvSpPr/>
            <p:nvPr/>
          </p:nvSpPr>
          <p:spPr>
            <a:xfrm>
              <a:off x="4204358" y="1903284"/>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23446">
              <a:solidFill>
                <a:srgbClr val="FF0000"/>
              </a:solidFill>
            </a:ln>
          </p:spPr>
          <p:txBody>
            <a:bodyPr wrap="square" lIns="0" tIns="0" rIns="0" bIns="0" rtlCol="0"/>
            <a:lstStyle/>
            <a:p>
              <a:endParaRPr/>
            </a:p>
          </p:txBody>
        </p:sp>
        <p:sp>
          <p:nvSpPr>
            <p:cNvPr id="94" name="object 94"/>
            <p:cNvSpPr/>
            <p:nvPr/>
          </p:nvSpPr>
          <p:spPr>
            <a:xfrm>
              <a:off x="3854334" y="2253321"/>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95" name="object 95"/>
            <p:cNvSpPr/>
            <p:nvPr/>
          </p:nvSpPr>
          <p:spPr>
            <a:xfrm>
              <a:off x="3854334" y="2253321"/>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3175">
              <a:solidFill>
                <a:srgbClr val="FF0000"/>
              </a:solidFill>
            </a:ln>
          </p:spPr>
          <p:txBody>
            <a:bodyPr wrap="square" lIns="0" tIns="0" rIns="0" bIns="0" rtlCol="0"/>
            <a:lstStyle/>
            <a:p>
              <a:endParaRPr/>
            </a:p>
          </p:txBody>
        </p:sp>
        <p:sp>
          <p:nvSpPr>
            <p:cNvPr id="96" name="object 96"/>
            <p:cNvSpPr/>
            <p:nvPr/>
          </p:nvSpPr>
          <p:spPr>
            <a:xfrm>
              <a:off x="3854334" y="1903284"/>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97" name="object 97"/>
            <p:cNvSpPr/>
            <p:nvPr/>
          </p:nvSpPr>
          <p:spPr>
            <a:xfrm>
              <a:off x="3854334" y="1903284"/>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23446">
              <a:solidFill>
                <a:srgbClr val="FF0000"/>
              </a:solidFill>
            </a:ln>
          </p:spPr>
          <p:txBody>
            <a:bodyPr wrap="square" lIns="0" tIns="0" rIns="0" bIns="0" rtlCol="0"/>
            <a:lstStyle/>
            <a:p>
              <a:endParaRPr/>
            </a:p>
          </p:txBody>
        </p:sp>
        <p:sp>
          <p:nvSpPr>
            <p:cNvPr id="98" name="object 98"/>
            <p:cNvSpPr/>
            <p:nvPr/>
          </p:nvSpPr>
          <p:spPr>
            <a:xfrm>
              <a:off x="4554383" y="2253321"/>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99" name="object 99"/>
            <p:cNvSpPr/>
            <p:nvPr/>
          </p:nvSpPr>
          <p:spPr>
            <a:xfrm>
              <a:off x="4233354" y="2328481"/>
              <a:ext cx="271780" cy="35560"/>
            </a:xfrm>
            <a:custGeom>
              <a:avLst/>
              <a:gdLst/>
              <a:ahLst/>
              <a:cxnLst/>
              <a:rect l="l" t="t" r="r" b="b"/>
              <a:pathLst>
                <a:path w="271779" h="35560">
                  <a:moveTo>
                    <a:pt x="0" y="35115"/>
                  </a:moveTo>
                  <a:lnTo>
                    <a:pt x="13169" y="26339"/>
                  </a:lnTo>
                  <a:lnTo>
                    <a:pt x="25394" y="18522"/>
                  </a:lnTo>
                  <a:lnTo>
                    <a:pt x="41825" y="9921"/>
                  </a:lnTo>
                  <a:lnTo>
                    <a:pt x="61731" y="3040"/>
                  </a:lnTo>
                  <a:lnTo>
                    <a:pt x="84378" y="381"/>
                  </a:lnTo>
                  <a:lnTo>
                    <a:pt x="109006" y="3519"/>
                  </a:lnTo>
                  <a:lnTo>
                    <a:pt x="134673" y="10261"/>
                  </a:lnTo>
                  <a:lnTo>
                    <a:pt x="160413" y="17479"/>
                  </a:lnTo>
                  <a:lnTo>
                    <a:pt x="185254" y="22047"/>
                  </a:lnTo>
                  <a:lnTo>
                    <a:pt x="228600" y="17579"/>
                  </a:lnTo>
                  <a:lnTo>
                    <a:pt x="271602" y="0"/>
                  </a:lnTo>
                </a:path>
              </a:pathLst>
            </a:custGeom>
            <a:ln w="11723">
              <a:solidFill>
                <a:srgbClr val="FF0000"/>
              </a:solidFill>
            </a:ln>
          </p:spPr>
          <p:txBody>
            <a:bodyPr wrap="square" lIns="0" tIns="0" rIns="0" bIns="0" rtlCol="0"/>
            <a:lstStyle/>
            <a:p>
              <a:endParaRPr/>
            </a:p>
          </p:txBody>
        </p:sp>
        <p:sp>
          <p:nvSpPr>
            <p:cNvPr id="100" name="object 100"/>
            <p:cNvSpPr/>
            <p:nvPr/>
          </p:nvSpPr>
          <p:spPr>
            <a:xfrm>
              <a:off x="4246244" y="2355824"/>
              <a:ext cx="280035" cy="26034"/>
            </a:xfrm>
            <a:custGeom>
              <a:avLst/>
              <a:gdLst/>
              <a:ahLst/>
              <a:cxnLst/>
              <a:rect l="l" t="t" r="r" b="b"/>
              <a:pathLst>
                <a:path w="280035" h="26035">
                  <a:moveTo>
                    <a:pt x="0" y="25958"/>
                  </a:moveTo>
                  <a:lnTo>
                    <a:pt x="279806" y="1371"/>
                  </a:lnTo>
                  <a:lnTo>
                    <a:pt x="266242" y="7620"/>
                  </a:lnTo>
                  <a:lnTo>
                    <a:pt x="253663" y="13130"/>
                  </a:lnTo>
                  <a:lnTo>
                    <a:pt x="216468" y="23059"/>
                  </a:lnTo>
                  <a:lnTo>
                    <a:pt x="168596" y="18829"/>
                  </a:lnTo>
                  <a:lnTo>
                    <a:pt x="142708" y="11418"/>
                  </a:lnTo>
                  <a:lnTo>
                    <a:pt x="116637" y="4153"/>
                  </a:lnTo>
                  <a:lnTo>
                    <a:pt x="91224" y="0"/>
                  </a:lnTo>
                  <a:lnTo>
                    <a:pt x="67335" y="1065"/>
                  </a:lnTo>
                  <a:lnTo>
                    <a:pt x="45934" y="6029"/>
                  </a:lnTo>
                  <a:lnTo>
                    <a:pt x="28007" y="12712"/>
                  </a:lnTo>
                  <a:lnTo>
                    <a:pt x="14541" y="18935"/>
                  </a:lnTo>
                  <a:lnTo>
                    <a:pt x="0" y="25958"/>
                  </a:lnTo>
                  <a:close/>
                </a:path>
              </a:pathLst>
            </a:custGeom>
            <a:solidFill>
              <a:srgbClr val="FFFFFF"/>
            </a:solidFill>
          </p:spPr>
          <p:txBody>
            <a:bodyPr wrap="square" lIns="0" tIns="0" rIns="0" bIns="0" rtlCol="0"/>
            <a:lstStyle/>
            <a:p>
              <a:endParaRPr/>
            </a:p>
          </p:txBody>
        </p:sp>
        <p:sp>
          <p:nvSpPr>
            <p:cNvPr id="101" name="object 101"/>
            <p:cNvSpPr/>
            <p:nvPr/>
          </p:nvSpPr>
          <p:spPr>
            <a:xfrm>
              <a:off x="4243311" y="2355824"/>
              <a:ext cx="283210" cy="71120"/>
            </a:xfrm>
            <a:custGeom>
              <a:avLst/>
              <a:gdLst/>
              <a:ahLst/>
              <a:cxnLst/>
              <a:rect l="l" t="t" r="r" b="b"/>
              <a:pathLst>
                <a:path w="283210" h="71119">
                  <a:moveTo>
                    <a:pt x="2933" y="25958"/>
                  </a:moveTo>
                  <a:lnTo>
                    <a:pt x="17475" y="18935"/>
                  </a:lnTo>
                  <a:lnTo>
                    <a:pt x="30940" y="12712"/>
                  </a:lnTo>
                  <a:lnTo>
                    <a:pt x="48868" y="6029"/>
                  </a:lnTo>
                  <a:lnTo>
                    <a:pt x="70269" y="1065"/>
                  </a:lnTo>
                  <a:lnTo>
                    <a:pt x="94157" y="0"/>
                  </a:lnTo>
                  <a:lnTo>
                    <a:pt x="119570" y="4153"/>
                  </a:lnTo>
                  <a:lnTo>
                    <a:pt x="145642" y="11418"/>
                  </a:lnTo>
                  <a:lnTo>
                    <a:pt x="171529" y="18829"/>
                  </a:lnTo>
                  <a:lnTo>
                    <a:pt x="196392" y="23418"/>
                  </a:lnTo>
                  <a:lnTo>
                    <a:pt x="239737" y="18953"/>
                  </a:lnTo>
                  <a:lnTo>
                    <a:pt x="282740" y="1371"/>
                  </a:lnTo>
                </a:path>
                <a:path w="283210" h="71119">
                  <a:moveTo>
                    <a:pt x="0" y="70497"/>
                  </a:moveTo>
                  <a:lnTo>
                    <a:pt x="9271" y="62598"/>
                  </a:lnTo>
                  <a:lnTo>
                    <a:pt x="17960" y="55580"/>
                  </a:lnTo>
                  <a:lnTo>
                    <a:pt x="30124" y="47939"/>
                  </a:lnTo>
                  <a:lnTo>
                    <a:pt x="45764" y="42017"/>
                  </a:lnTo>
                  <a:lnTo>
                    <a:pt x="64884" y="40157"/>
                  </a:lnTo>
                  <a:lnTo>
                    <a:pt x="87321" y="43795"/>
                  </a:lnTo>
                  <a:lnTo>
                    <a:pt x="112329" y="50742"/>
                  </a:lnTo>
                  <a:lnTo>
                    <a:pt x="139002" y="57909"/>
                  </a:lnTo>
                  <a:lnTo>
                    <a:pt x="166433" y="62204"/>
                  </a:lnTo>
                  <a:lnTo>
                    <a:pt x="193598" y="61405"/>
                  </a:lnTo>
                  <a:lnTo>
                    <a:pt x="218948" y="56765"/>
                  </a:lnTo>
                  <a:lnTo>
                    <a:pt x="240821" y="50406"/>
                  </a:lnTo>
                  <a:lnTo>
                    <a:pt x="257556" y="44450"/>
                  </a:lnTo>
                  <a:lnTo>
                    <a:pt x="275704" y="37719"/>
                  </a:lnTo>
                </a:path>
              </a:pathLst>
            </a:custGeom>
            <a:ln w="11723">
              <a:solidFill>
                <a:srgbClr val="FF0000"/>
              </a:solidFill>
            </a:ln>
          </p:spPr>
          <p:txBody>
            <a:bodyPr wrap="square" lIns="0" tIns="0" rIns="0" bIns="0" rtlCol="0"/>
            <a:lstStyle/>
            <a:p>
              <a:endParaRPr/>
            </a:p>
          </p:txBody>
        </p:sp>
        <p:pic>
          <p:nvPicPr>
            <p:cNvPr id="102" name="object 102"/>
            <p:cNvPicPr/>
            <p:nvPr/>
          </p:nvPicPr>
          <p:blipFill>
            <a:blip r:embed="rId2" cstate="print"/>
            <a:stretch>
              <a:fillRect/>
            </a:stretch>
          </p:blipFill>
          <p:spPr>
            <a:xfrm>
              <a:off x="4282839" y="2333554"/>
              <a:ext cx="195517" cy="76112"/>
            </a:xfrm>
            <a:prstGeom prst="rect">
              <a:avLst/>
            </a:prstGeom>
          </p:spPr>
        </p:pic>
      </p:grpSp>
      <p:sp>
        <p:nvSpPr>
          <p:cNvPr id="103" name="object 103"/>
          <p:cNvSpPr txBox="1"/>
          <p:nvPr/>
        </p:nvSpPr>
        <p:spPr>
          <a:xfrm>
            <a:off x="4204359" y="2325813"/>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FF0000"/>
                </a:solidFill>
                <a:latin typeface="Arial"/>
                <a:cs typeface="Arial"/>
              </a:rPr>
              <a:t>Breeze</a:t>
            </a:r>
            <a:endParaRPr sz="400">
              <a:latin typeface="Arial"/>
              <a:cs typeface="Arial"/>
            </a:endParaRPr>
          </a:p>
        </p:txBody>
      </p:sp>
      <p:pic>
        <p:nvPicPr>
          <p:cNvPr id="104" name="object 104"/>
          <p:cNvPicPr/>
          <p:nvPr/>
        </p:nvPicPr>
        <p:blipFill>
          <a:blip r:embed="rId13" cstate="print"/>
          <a:stretch>
            <a:fillRect/>
          </a:stretch>
        </p:blipFill>
        <p:spPr>
          <a:xfrm>
            <a:off x="4604200" y="2308764"/>
            <a:ext cx="250394" cy="239129"/>
          </a:xfrm>
          <a:prstGeom prst="rect">
            <a:avLst/>
          </a:prstGeom>
        </p:spPr>
      </p:pic>
      <p:sp>
        <p:nvSpPr>
          <p:cNvPr id="105" name="object 105"/>
          <p:cNvSpPr txBox="1"/>
          <p:nvPr/>
        </p:nvSpPr>
        <p:spPr>
          <a:xfrm>
            <a:off x="4554385" y="2253310"/>
            <a:ext cx="350520" cy="350520"/>
          </a:xfrm>
          <a:prstGeom prst="rect">
            <a:avLst/>
          </a:prstGeom>
          <a:ln w="23446">
            <a:solidFill>
              <a:srgbClr val="FF0000"/>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FF0000"/>
                </a:solidFill>
                <a:latin typeface="Arial"/>
                <a:cs typeface="Arial"/>
              </a:rPr>
              <a:t>PIT</a:t>
            </a:r>
            <a:endParaRPr sz="550">
              <a:latin typeface="Arial"/>
              <a:cs typeface="Arial"/>
            </a:endParaRPr>
          </a:p>
        </p:txBody>
      </p:sp>
      <p:sp>
        <p:nvSpPr>
          <p:cNvPr id="106" name="object 106"/>
          <p:cNvSpPr txBox="1"/>
          <p:nvPr/>
        </p:nvSpPr>
        <p:spPr>
          <a:xfrm>
            <a:off x="6626402" y="3773540"/>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107" name="object 107"/>
          <p:cNvSpPr txBox="1"/>
          <p:nvPr/>
        </p:nvSpPr>
        <p:spPr>
          <a:xfrm>
            <a:off x="6976435" y="3773540"/>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sp>
        <p:nvSpPr>
          <p:cNvPr id="108" name="object 108"/>
          <p:cNvSpPr txBox="1"/>
          <p:nvPr/>
        </p:nvSpPr>
        <p:spPr>
          <a:xfrm>
            <a:off x="7326448" y="3773540"/>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3</a:t>
            </a:r>
            <a:endParaRPr sz="450">
              <a:latin typeface="Arial"/>
              <a:cs typeface="Arial"/>
            </a:endParaRPr>
          </a:p>
        </p:txBody>
      </p:sp>
      <p:sp>
        <p:nvSpPr>
          <p:cNvPr id="109" name="object 109"/>
          <p:cNvSpPr txBox="1"/>
          <p:nvPr/>
        </p:nvSpPr>
        <p:spPr>
          <a:xfrm>
            <a:off x="6392491" y="3542070"/>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110" name="object 110"/>
          <p:cNvSpPr txBox="1"/>
          <p:nvPr/>
        </p:nvSpPr>
        <p:spPr>
          <a:xfrm>
            <a:off x="6392491" y="319203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grpSp>
        <p:nvGrpSpPr>
          <p:cNvPr id="111" name="object 111"/>
          <p:cNvGrpSpPr/>
          <p:nvPr/>
        </p:nvGrpSpPr>
        <p:grpSpPr>
          <a:xfrm>
            <a:off x="6479525" y="3058298"/>
            <a:ext cx="1050290" cy="711835"/>
            <a:chOff x="6479525" y="3058298"/>
            <a:chExt cx="1050290" cy="711835"/>
          </a:xfrm>
        </p:grpSpPr>
        <p:sp>
          <p:nvSpPr>
            <p:cNvPr id="112" name="object 112"/>
            <p:cNvSpPr/>
            <p:nvPr/>
          </p:nvSpPr>
          <p:spPr>
            <a:xfrm>
              <a:off x="6829550" y="3420070"/>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113" name="object 113"/>
            <p:cNvSpPr/>
            <p:nvPr/>
          </p:nvSpPr>
          <p:spPr>
            <a:xfrm>
              <a:off x="6829550" y="3070045"/>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114" name="object 114"/>
            <p:cNvSpPr/>
            <p:nvPr/>
          </p:nvSpPr>
          <p:spPr>
            <a:xfrm>
              <a:off x="6479525" y="3420070"/>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15" name="object 115"/>
            <p:cNvSpPr/>
            <p:nvPr/>
          </p:nvSpPr>
          <p:spPr>
            <a:xfrm>
              <a:off x="6479525" y="3420070"/>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116" name="object 116"/>
            <p:cNvSpPr/>
            <p:nvPr/>
          </p:nvSpPr>
          <p:spPr>
            <a:xfrm>
              <a:off x="6479525" y="3070045"/>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17" name="object 117"/>
            <p:cNvSpPr/>
            <p:nvPr/>
          </p:nvSpPr>
          <p:spPr>
            <a:xfrm>
              <a:off x="7179575" y="3420070"/>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18" name="object 118"/>
            <p:cNvSpPr/>
            <p:nvPr/>
          </p:nvSpPr>
          <p:spPr>
            <a:xfrm>
              <a:off x="6858533" y="3495230"/>
              <a:ext cx="271780" cy="35560"/>
            </a:xfrm>
            <a:custGeom>
              <a:avLst/>
              <a:gdLst/>
              <a:ahLst/>
              <a:cxnLst/>
              <a:rect l="l" t="t" r="r" b="b"/>
              <a:pathLst>
                <a:path w="271779" h="35560">
                  <a:moveTo>
                    <a:pt x="0" y="35115"/>
                  </a:moveTo>
                  <a:lnTo>
                    <a:pt x="13169" y="26339"/>
                  </a:lnTo>
                  <a:lnTo>
                    <a:pt x="25394" y="18522"/>
                  </a:lnTo>
                  <a:lnTo>
                    <a:pt x="41827" y="9921"/>
                  </a:lnTo>
                  <a:lnTo>
                    <a:pt x="61736" y="3040"/>
                  </a:lnTo>
                  <a:lnTo>
                    <a:pt x="84391" y="381"/>
                  </a:lnTo>
                  <a:lnTo>
                    <a:pt x="109011" y="3519"/>
                  </a:lnTo>
                  <a:lnTo>
                    <a:pt x="134677" y="10261"/>
                  </a:lnTo>
                  <a:lnTo>
                    <a:pt x="160418" y="17479"/>
                  </a:lnTo>
                  <a:lnTo>
                    <a:pt x="185267" y="22047"/>
                  </a:lnTo>
                  <a:lnTo>
                    <a:pt x="228601" y="17579"/>
                  </a:lnTo>
                  <a:lnTo>
                    <a:pt x="271602" y="0"/>
                  </a:lnTo>
                </a:path>
              </a:pathLst>
            </a:custGeom>
            <a:ln w="11723">
              <a:solidFill>
                <a:srgbClr val="0000FF"/>
              </a:solidFill>
            </a:ln>
          </p:spPr>
          <p:txBody>
            <a:bodyPr wrap="square" lIns="0" tIns="0" rIns="0" bIns="0" rtlCol="0"/>
            <a:lstStyle/>
            <a:p>
              <a:endParaRPr/>
            </a:p>
          </p:txBody>
        </p:sp>
        <p:sp>
          <p:nvSpPr>
            <p:cNvPr id="119" name="object 119"/>
            <p:cNvSpPr/>
            <p:nvPr/>
          </p:nvSpPr>
          <p:spPr>
            <a:xfrm>
              <a:off x="6871436" y="3522586"/>
              <a:ext cx="280035" cy="26034"/>
            </a:xfrm>
            <a:custGeom>
              <a:avLst/>
              <a:gdLst/>
              <a:ahLst/>
              <a:cxnLst/>
              <a:rect l="l" t="t" r="r" b="b"/>
              <a:pathLst>
                <a:path w="280034" h="26035">
                  <a:moveTo>
                    <a:pt x="0" y="25946"/>
                  </a:moveTo>
                  <a:lnTo>
                    <a:pt x="279793" y="1358"/>
                  </a:lnTo>
                  <a:lnTo>
                    <a:pt x="266230" y="7607"/>
                  </a:lnTo>
                  <a:lnTo>
                    <a:pt x="253655" y="13119"/>
                  </a:lnTo>
                  <a:lnTo>
                    <a:pt x="216463" y="23052"/>
                  </a:lnTo>
                  <a:lnTo>
                    <a:pt x="168588" y="18818"/>
                  </a:lnTo>
                  <a:lnTo>
                    <a:pt x="142697" y="11412"/>
                  </a:lnTo>
                  <a:lnTo>
                    <a:pt x="116624" y="4151"/>
                  </a:lnTo>
                  <a:lnTo>
                    <a:pt x="91211" y="0"/>
                  </a:lnTo>
                  <a:lnTo>
                    <a:pt x="67322" y="1063"/>
                  </a:lnTo>
                  <a:lnTo>
                    <a:pt x="45921" y="6022"/>
                  </a:lnTo>
                  <a:lnTo>
                    <a:pt x="27994" y="12701"/>
                  </a:lnTo>
                  <a:lnTo>
                    <a:pt x="14528" y="18923"/>
                  </a:lnTo>
                  <a:lnTo>
                    <a:pt x="0" y="25946"/>
                  </a:lnTo>
                  <a:close/>
                </a:path>
              </a:pathLst>
            </a:custGeom>
            <a:solidFill>
              <a:srgbClr val="FFFFFF"/>
            </a:solidFill>
          </p:spPr>
          <p:txBody>
            <a:bodyPr wrap="square" lIns="0" tIns="0" rIns="0" bIns="0" rtlCol="0"/>
            <a:lstStyle/>
            <a:p>
              <a:endParaRPr/>
            </a:p>
          </p:txBody>
        </p:sp>
        <p:sp>
          <p:nvSpPr>
            <p:cNvPr id="120" name="object 120"/>
            <p:cNvSpPr/>
            <p:nvPr/>
          </p:nvSpPr>
          <p:spPr>
            <a:xfrm>
              <a:off x="6868502" y="3522586"/>
              <a:ext cx="283210" cy="70485"/>
            </a:xfrm>
            <a:custGeom>
              <a:avLst/>
              <a:gdLst/>
              <a:ahLst/>
              <a:cxnLst/>
              <a:rect l="l" t="t" r="r" b="b"/>
              <a:pathLst>
                <a:path w="283209" h="70485">
                  <a:moveTo>
                    <a:pt x="2933" y="25946"/>
                  </a:moveTo>
                  <a:lnTo>
                    <a:pt x="17462" y="18923"/>
                  </a:lnTo>
                  <a:lnTo>
                    <a:pt x="30928" y="12701"/>
                  </a:lnTo>
                  <a:lnTo>
                    <a:pt x="48855" y="6022"/>
                  </a:lnTo>
                  <a:lnTo>
                    <a:pt x="70256" y="1063"/>
                  </a:lnTo>
                  <a:lnTo>
                    <a:pt x="94145" y="0"/>
                  </a:lnTo>
                  <a:lnTo>
                    <a:pt x="119558" y="4151"/>
                  </a:lnTo>
                  <a:lnTo>
                    <a:pt x="145630" y="11412"/>
                  </a:lnTo>
                  <a:lnTo>
                    <a:pt x="171522" y="18818"/>
                  </a:lnTo>
                  <a:lnTo>
                    <a:pt x="196392" y="23406"/>
                  </a:lnTo>
                  <a:lnTo>
                    <a:pt x="239731" y="18945"/>
                  </a:lnTo>
                  <a:lnTo>
                    <a:pt x="282727" y="1358"/>
                  </a:lnTo>
                </a:path>
                <a:path w="283209" h="70485">
                  <a:moveTo>
                    <a:pt x="0" y="70485"/>
                  </a:moveTo>
                  <a:lnTo>
                    <a:pt x="9258" y="62585"/>
                  </a:lnTo>
                  <a:lnTo>
                    <a:pt x="17949" y="55568"/>
                  </a:lnTo>
                  <a:lnTo>
                    <a:pt x="30116" y="47926"/>
                  </a:lnTo>
                  <a:lnTo>
                    <a:pt x="45757" y="42004"/>
                  </a:lnTo>
                  <a:lnTo>
                    <a:pt x="64871" y="40144"/>
                  </a:lnTo>
                  <a:lnTo>
                    <a:pt x="87309" y="43782"/>
                  </a:lnTo>
                  <a:lnTo>
                    <a:pt x="112318" y="50730"/>
                  </a:lnTo>
                  <a:lnTo>
                    <a:pt x="138995" y="57896"/>
                  </a:lnTo>
                  <a:lnTo>
                    <a:pt x="166433" y="62191"/>
                  </a:lnTo>
                  <a:lnTo>
                    <a:pt x="193592" y="61392"/>
                  </a:lnTo>
                  <a:lnTo>
                    <a:pt x="218941" y="56753"/>
                  </a:lnTo>
                  <a:lnTo>
                    <a:pt x="240814" y="50393"/>
                  </a:lnTo>
                  <a:lnTo>
                    <a:pt x="257543" y="44437"/>
                  </a:lnTo>
                  <a:lnTo>
                    <a:pt x="275691" y="37706"/>
                  </a:lnTo>
                </a:path>
              </a:pathLst>
            </a:custGeom>
            <a:ln w="11723">
              <a:solidFill>
                <a:srgbClr val="0000FF"/>
              </a:solidFill>
            </a:ln>
          </p:spPr>
          <p:txBody>
            <a:bodyPr wrap="square" lIns="0" tIns="0" rIns="0" bIns="0" rtlCol="0"/>
            <a:lstStyle/>
            <a:p>
              <a:endParaRPr/>
            </a:p>
          </p:txBody>
        </p:sp>
        <p:pic>
          <p:nvPicPr>
            <p:cNvPr id="121" name="object 121"/>
            <p:cNvPicPr/>
            <p:nvPr/>
          </p:nvPicPr>
          <p:blipFill>
            <a:blip r:embed="rId14" cstate="print"/>
            <a:stretch>
              <a:fillRect/>
            </a:stretch>
          </p:blipFill>
          <p:spPr>
            <a:xfrm>
              <a:off x="6908018" y="3500303"/>
              <a:ext cx="195530" cy="76112"/>
            </a:xfrm>
            <a:prstGeom prst="rect">
              <a:avLst/>
            </a:prstGeom>
          </p:spPr>
        </p:pic>
      </p:grpSp>
      <p:sp>
        <p:nvSpPr>
          <p:cNvPr id="122" name="object 122"/>
          <p:cNvSpPr txBox="1"/>
          <p:nvPr/>
        </p:nvSpPr>
        <p:spPr>
          <a:xfrm>
            <a:off x="6829551" y="3492575"/>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0000FF"/>
                </a:solidFill>
                <a:latin typeface="Arial"/>
                <a:cs typeface="Arial"/>
              </a:rPr>
              <a:t>Breeze</a:t>
            </a:r>
            <a:endParaRPr sz="400">
              <a:latin typeface="Arial"/>
              <a:cs typeface="Arial"/>
            </a:endParaRPr>
          </a:p>
        </p:txBody>
      </p:sp>
      <p:pic>
        <p:nvPicPr>
          <p:cNvPr id="123" name="object 123"/>
          <p:cNvPicPr/>
          <p:nvPr/>
        </p:nvPicPr>
        <p:blipFill>
          <a:blip r:embed="rId15" cstate="print"/>
          <a:stretch>
            <a:fillRect/>
          </a:stretch>
        </p:blipFill>
        <p:spPr>
          <a:xfrm>
            <a:off x="6529330" y="3125488"/>
            <a:ext cx="250406" cy="239141"/>
          </a:xfrm>
          <a:prstGeom prst="rect">
            <a:avLst/>
          </a:prstGeom>
        </p:spPr>
      </p:pic>
      <p:sp>
        <p:nvSpPr>
          <p:cNvPr id="124" name="object 124"/>
          <p:cNvSpPr txBox="1"/>
          <p:nvPr/>
        </p:nvSpPr>
        <p:spPr>
          <a:xfrm>
            <a:off x="6479525" y="3070045"/>
            <a:ext cx="350520" cy="350520"/>
          </a:xfrm>
          <a:prstGeom prst="rect">
            <a:avLst/>
          </a:prstGeom>
          <a:ln w="23447">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pic>
        <p:nvPicPr>
          <p:cNvPr id="125" name="object 125"/>
          <p:cNvPicPr/>
          <p:nvPr/>
        </p:nvPicPr>
        <p:blipFill>
          <a:blip r:embed="rId16" cstate="print"/>
          <a:stretch>
            <a:fillRect/>
          </a:stretch>
        </p:blipFill>
        <p:spPr>
          <a:xfrm>
            <a:off x="7229392" y="3475525"/>
            <a:ext cx="250394" cy="239129"/>
          </a:xfrm>
          <a:prstGeom prst="rect">
            <a:avLst/>
          </a:prstGeom>
        </p:spPr>
      </p:pic>
      <p:sp>
        <p:nvSpPr>
          <p:cNvPr id="126" name="object 126"/>
          <p:cNvSpPr txBox="1"/>
          <p:nvPr/>
        </p:nvSpPr>
        <p:spPr>
          <a:xfrm>
            <a:off x="7179576" y="3420071"/>
            <a:ext cx="350520" cy="350520"/>
          </a:xfrm>
          <a:prstGeom prst="rect">
            <a:avLst/>
          </a:prstGeom>
          <a:ln w="23446">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sp>
        <p:nvSpPr>
          <p:cNvPr id="127" name="object 127"/>
          <p:cNvSpPr txBox="1"/>
          <p:nvPr/>
        </p:nvSpPr>
        <p:spPr>
          <a:xfrm>
            <a:off x="6820878" y="494028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128" name="object 128"/>
          <p:cNvSpPr txBox="1"/>
          <p:nvPr/>
        </p:nvSpPr>
        <p:spPr>
          <a:xfrm>
            <a:off x="7170891" y="494028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sp>
        <p:nvSpPr>
          <p:cNvPr id="129" name="object 129"/>
          <p:cNvSpPr txBox="1"/>
          <p:nvPr/>
        </p:nvSpPr>
        <p:spPr>
          <a:xfrm>
            <a:off x="7520915" y="494028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3</a:t>
            </a:r>
            <a:endParaRPr sz="450">
              <a:latin typeface="Arial"/>
              <a:cs typeface="Arial"/>
            </a:endParaRPr>
          </a:p>
        </p:txBody>
      </p:sp>
      <p:sp>
        <p:nvSpPr>
          <p:cNvPr id="130" name="object 130"/>
          <p:cNvSpPr txBox="1"/>
          <p:nvPr/>
        </p:nvSpPr>
        <p:spPr>
          <a:xfrm>
            <a:off x="6586952" y="47088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131" name="object 131"/>
          <p:cNvSpPr txBox="1"/>
          <p:nvPr/>
        </p:nvSpPr>
        <p:spPr>
          <a:xfrm>
            <a:off x="6586952" y="4358786"/>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grpSp>
        <p:nvGrpSpPr>
          <p:cNvPr id="132" name="object 132"/>
          <p:cNvGrpSpPr/>
          <p:nvPr/>
        </p:nvGrpSpPr>
        <p:grpSpPr>
          <a:xfrm>
            <a:off x="6673988" y="4236794"/>
            <a:ext cx="1062355" cy="711835"/>
            <a:chOff x="6673988" y="4236794"/>
            <a:chExt cx="1062355" cy="711835"/>
          </a:xfrm>
        </p:grpSpPr>
        <p:sp>
          <p:nvSpPr>
            <p:cNvPr id="133" name="object 133"/>
            <p:cNvSpPr/>
            <p:nvPr/>
          </p:nvSpPr>
          <p:spPr>
            <a:xfrm>
              <a:off x="7024000" y="4586819"/>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134" name="object 134"/>
            <p:cNvSpPr/>
            <p:nvPr/>
          </p:nvSpPr>
          <p:spPr>
            <a:xfrm>
              <a:off x="6673988" y="4586819"/>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35" name="object 135"/>
            <p:cNvSpPr/>
            <p:nvPr/>
          </p:nvSpPr>
          <p:spPr>
            <a:xfrm>
              <a:off x="6673988" y="4586819"/>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136" name="object 136"/>
            <p:cNvSpPr/>
            <p:nvPr/>
          </p:nvSpPr>
          <p:spPr>
            <a:xfrm>
              <a:off x="6673988" y="4236794"/>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37" name="object 137"/>
            <p:cNvSpPr/>
            <p:nvPr/>
          </p:nvSpPr>
          <p:spPr>
            <a:xfrm>
              <a:off x="7374038" y="4586819"/>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38" name="object 138"/>
            <p:cNvSpPr/>
            <p:nvPr/>
          </p:nvSpPr>
          <p:spPr>
            <a:xfrm>
              <a:off x="7374038" y="4586819"/>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139" name="object 139"/>
            <p:cNvSpPr/>
            <p:nvPr/>
          </p:nvSpPr>
          <p:spPr>
            <a:xfrm>
              <a:off x="7052996" y="4661979"/>
              <a:ext cx="271780" cy="35560"/>
            </a:xfrm>
            <a:custGeom>
              <a:avLst/>
              <a:gdLst/>
              <a:ahLst/>
              <a:cxnLst/>
              <a:rect l="l" t="t" r="r" b="b"/>
              <a:pathLst>
                <a:path w="271779" h="35560">
                  <a:moveTo>
                    <a:pt x="0" y="35115"/>
                  </a:moveTo>
                  <a:lnTo>
                    <a:pt x="13169" y="26339"/>
                  </a:lnTo>
                  <a:lnTo>
                    <a:pt x="25394" y="18528"/>
                  </a:lnTo>
                  <a:lnTo>
                    <a:pt x="41827" y="9928"/>
                  </a:lnTo>
                  <a:lnTo>
                    <a:pt x="61736" y="3047"/>
                  </a:lnTo>
                  <a:lnTo>
                    <a:pt x="84391" y="393"/>
                  </a:lnTo>
                  <a:lnTo>
                    <a:pt x="109011" y="3525"/>
                  </a:lnTo>
                  <a:lnTo>
                    <a:pt x="134677" y="10263"/>
                  </a:lnTo>
                  <a:lnTo>
                    <a:pt x="160418" y="17479"/>
                  </a:lnTo>
                  <a:lnTo>
                    <a:pt x="185267" y="22047"/>
                  </a:lnTo>
                  <a:lnTo>
                    <a:pt x="228601" y="17579"/>
                  </a:lnTo>
                  <a:lnTo>
                    <a:pt x="271602" y="0"/>
                  </a:lnTo>
                </a:path>
              </a:pathLst>
            </a:custGeom>
            <a:ln w="11723">
              <a:solidFill>
                <a:srgbClr val="0000FF"/>
              </a:solidFill>
            </a:ln>
          </p:spPr>
          <p:txBody>
            <a:bodyPr wrap="square" lIns="0" tIns="0" rIns="0" bIns="0" rtlCol="0"/>
            <a:lstStyle/>
            <a:p>
              <a:endParaRPr/>
            </a:p>
          </p:txBody>
        </p:sp>
        <p:sp>
          <p:nvSpPr>
            <p:cNvPr id="140" name="object 140"/>
            <p:cNvSpPr/>
            <p:nvPr/>
          </p:nvSpPr>
          <p:spPr>
            <a:xfrm>
              <a:off x="7065899" y="4689335"/>
              <a:ext cx="280035" cy="26034"/>
            </a:xfrm>
            <a:custGeom>
              <a:avLst/>
              <a:gdLst/>
              <a:ahLst/>
              <a:cxnLst/>
              <a:rect l="l" t="t" r="r" b="b"/>
              <a:pathLst>
                <a:path w="280034" h="26035">
                  <a:moveTo>
                    <a:pt x="0" y="25946"/>
                  </a:moveTo>
                  <a:lnTo>
                    <a:pt x="279793" y="1358"/>
                  </a:lnTo>
                  <a:lnTo>
                    <a:pt x="266230" y="7607"/>
                  </a:lnTo>
                  <a:lnTo>
                    <a:pt x="253655" y="13119"/>
                  </a:lnTo>
                  <a:lnTo>
                    <a:pt x="216463" y="23052"/>
                  </a:lnTo>
                  <a:lnTo>
                    <a:pt x="168588" y="18818"/>
                  </a:lnTo>
                  <a:lnTo>
                    <a:pt x="142697" y="11412"/>
                  </a:lnTo>
                  <a:lnTo>
                    <a:pt x="116624" y="4151"/>
                  </a:lnTo>
                  <a:lnTo>
                    <a:pt x="91211" y="0"/>
                  </a:lnTo>
                  <a:lnTo>
                    <a:pt x="67322" y="1063"/>
                  </a:lnTo>
                  <a:lnTo>
                    <a:pt x="45921" y="6022"/>
                  </a:lnTo>
                  <a:lnTo>
                    <a:pt x="27994" y="12701"/>
                  </a:lnTo>
                  <a:lnTo>
                    <a:pt x="14528" y="18923"/>
                  </a:lnTo>
                  <a:lnTo>
                    <a:pt x="0" y="25946"/>
                  </a:lnTo>
                  <a:close/>
                </a:path>
              </a:pathLst>
            </a:custGeom>
            <a:solidFill>
              <a:srgbClr val="FFFFFF"/>
            </a:solidFill>
          </p:spPr>
          <p:txBody>
            <a:bodyPr wrap="square" lIns="0" tIns="0" rIns="0" bIns="0" rtlCol="0"/>
            <a:lstStyle/>
            <a:p>
              <a:endParaRPr/>
            </a:p>
          </p:txBody>
        </p:sp>
        <p:sp>
          <p:nvSpPr>
            <p:cNvPr id="141" name="object 141"/>
            <p:cNvSpPr/>
            <p:nvPr/>
          </p:nvSpPr>
          <p:spPr>
            <a:xfrm>
              <a:off x="7062965" y="4689335"/>
              <a:ext cx="283210" cy="70485"/>
            </a:xfrm>
            <a:custGeom>
              <a:avLst/>
              <a:gdLst/>
              <a:ahLst/>
              <a:cxnLst/>
              <a:rect l="l" t="t" r="r" b="b"/>
              <a:pathLst>
                <a:path w="283209" h="70485">
                  <a:moveTo>
                    <a:pt x="2933" y="25946"/>
                  </a:moveTo>
                  <a:lnTo>
                    <a:pt x="17462" y="18923"/>
                  </a:lnTo>
                  <a:lnTo>
                    <a:pt x="30928" y="12701"/>
                  </a:lnTo>
                  <a:lnTo>
                    <a:pt x="48855" y="6022"/>
                  </a:lnTo>
                  <a:lnTo>
                    <a:pt x="70256" y="1063"/>
                  </a:lnTo>
                  <a:lnTo>
                    <a:pt x="94145" y="0"/>
                  </a:lnTo>
                  <a:lnTo>
                    <a:pt x="119558" y="4151"/>
                  </a:lnTo>
                  <a:lnTo>
                    <a:pt x="145630" y="11412"/>
                  </a:lnTo>
                  <a:lnTo>
                    <a:pt x="171522" y="18818"/>
                  </a:lnTo>
                  <a:lnTo>
                    <a:pt x="196392" y="23406"/>
                  </a:lnTo>
                  <a:lnTo>
                    <a:pt x="239731" y="18945"/>
                  </a:lnTo>
                  <a:lnTo>
                    <a:pt x="282727" y="1358"/>
                  </a:lnTo>
                </a:path>
                <a:path w="283209" h="70485">
                  <a:moveTo>
                    <a:pt x="0" y="70485"/>
                  </a:moveTo>
                  <a:lnTo>
                    <a:pt x="9258" y="62585"/>
                  </a:lnTo>
                  <a:lnTo>
                    <a:pt x="17949" y="55568"/>
                  </a:lnTo>
                  <a:lnTo>
                    <a:pt x="30116" y="47926"/>
                  </a:lnTo>
                  <a:lnTo>
                    <a:pt x="45757" y="42004"/>
                  </a:lnTo>
                  <a:lnTo>
                    <a:pt x="64871" y="40144"/>
                  </a:lnTo>
                  <a:lnTo>
                    <a:pt x="87309" y="43782"/>
                  </a:lnTo>
                  <a:lnTo>
                    <a:pt x="112318" y="50730"/>
                  </a:lnTo>
                  <a:lnTo>
                    <a:pt x="138995" y="57896"/>
                  </a:lnTo>
                  <a:lnTo>
                    <a:pt x="166433" y="62191"/>
                  </a:lnTo>
                  <a:lnTo>
                    <a:pt x="193592" y="61392"/>
                  </a:lnTo>
                  <a:lnTo>
                    <a:pt x="218941" y="56753"/>
                  </a:lnTo>
                  <a:lnTo>
                    <a:pt x="240814" y="50393"/>
                  </a:lnTo>
                  <a:lnTo>
                    <a:pt x="257543" y="44437"/>
                  </a:lnTo>
                  <a:lnTo>
                    <a:pt x="275691" y="37706"/>
                  </a:lnTo>
                </a:path>
              </a:pathLst>
            </a:custGeom>
            <a:ln w="11723">
              <a:solidFill>
                <a:srgbClr val="0000FF"/>
              </a:solidFill>
            </a:ln>
          </p:spPr>
          <p:txBody>
            <a:bodyPr wrap="square" lIns="0" tIns="0" rIns="0" bIns="0" rtlCol="0"/>
            <a:lstStyle/>
            <a:p>
              <a:endParaRPr/>
            </a:p>
          </p:txBody>
        </p:sp>
        <p:pic>
          <p:nvPicPr>
            <p:cNvPr id="142" name="object 142"/>
            <p:cNvPicPr/>
            <p:nvPr/>
          </p:nvPicPr>
          <p:blipFill>
            <a:blip r:embed="rId17" cstate="print"/>
            <a:stretch>
              <a:fillRect/>
            </a:stretch>
          </p:blipFill>
          <p:spPr>
            <a:xfrm>
              <a:off x="7102481" y="4667052"/>
              <a:ext cx="195530" cy="76112"/>
            </a:xfrm>
            <a:prstGeom prst="rect">
              <a:avLst/>
            </a:prstGeom>
          </p:spPr>
        </p:pic>
      </p:grpSp>
      <p:sp>
        <p:nvSpPr>
          <p:cNvPr id="143" name="object 143"/>
          <p:cNvSpPr txBox="1"/>
          <p:nvPr/>
        </p:nvSpPr>
        <p:spPr>
          <a:xfrm>
            <a:off x="7024007" y="4659324"/>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0000FF"/>
                </a:solidFill>
                <a:latin typeface="Arial"/>
                <a:cs typeface="Arial"/>
              </a:rPr>
              <a:t>Breeze</a:t>
            </a:r>
            <a:endParaRPr sz="400">
              <a:latin typeface="Arial"/>
              <a:cs typeface="Arial"/>
            </a:endParaRPr>
          </a:p>
        </p:txBody>
      </p:sp>
      <p:pic>
        <p:nvPicPr>
          <p:cNvPr id="144" name="object 144"/>
          <p:cNvPicPr/>
          <p:nvPr/>
        </p:nvPicPr>
        <p:blipFill>
          <a:blip r:embed="rId18" cstate="print"/>
          <a:stretch>
            <a:fillRect/>
          </a:stretch>
        </p:blipFill>
        <p:spPr>
          <a:xfrm>
            <a:off x="6723791" y="4292237"/>
            <a:ext cx="250406" cy="239141"/>
          </a:xfrm>
          <a:prstGeom prst="rect">
            <a:avLst/>
          </a:prstGeom>
        </p:spPr>
      </p:pic>
      <p:sp>
        <p:nvSpPr>
          <p:cNvPr id="145" name="object 145"/>
          <p:cNvSpPr txBox="1"/>
          <p:nvPr/>
        </p:nvSpPr>
        <p:spPr>
          <a:xfrm>
            <a:off x="6673988" y="4236794"/>
            <a:ext cx="350520" cy="350520"/>
          </a:xfrm>
          <a:prstGeom prst="rect">
            <a:avLst/>
          </a:prstGeom>
          <a:ln w="23460">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pic>
        <p:nvPicPr>
          <p:cNvPr id="146" name="object 146"/>
          <p:cNvPicPr/>
          <p:nvPr/>
        </p:nvPicPr>
        <p:blipFill>
          <a:blip r:embed="rId19" cstate="print"/>
          <a:stretch>
            <a:fillRect/>
          </a:stretch>
        </p:blipFill>
        <p:spPr>
          <a:xfrm>
            <a:off x="7073817" y="4292237"/>
            <a:ext cx="250394" cy="239141"/>
          </a:xfrm>
          <a:prstGeom prst="rect">
            <a:avLst/>
          </a:prstGeom>
        </p:spPr>
      </p:pic>
      <p:sp>
        <p:nvSpPr>
          <p:cNvPr id="147" name="object 147"/>
          <p:cNvSpPr txBox="1"/>
          <p:nvPr/>
        </p:nvSpPr>
        <p:spPr>
          <a:xfrm>
            <a:off x="7024007" y="4236794"/>
            <a:ext cx="350520" cy="350520"/>
          </a:xfrm>
          <a:prstGeom prst="rect">
            <a:avLst/>
          </a:prstGeom>
          <a:ln w="23446">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sp>
        <p:nvSpPr>
          <p:cNvPr id="148" name="object 148"/>
          <p:cNvSpPr txBox="1"/>
          <p:nvPr/>
        </p:nvSpPr>
        <p:spPr>
          <a:xfrm>
            <a:off x="4876279" y="3967989"/>
            <a:ext cx="410209" cy="99695"/>
          </a:xfrm>
          <a:prstGeom prst="rect">
            <a:avLst/>
          </a:prstGeom>
        </p:spPr>
        <p:txBody>
          <a:bodyPr vert="horz" wrap="square" lIns="0" tIns="17145" rIns="0" bIns="0" rtlCol="0">
            <a:spAutoFit/>
          </a:bodyPr>
          <a:lstStyle/>
          <a:p>
            <a:pPr marL="12700">
              <a:lnSpc>
                <a:spcPct val="100000"/>
              </a:lnSpc>
              <a:spcBef>
                <a:spcPts val="135"/>
              </a:spcBef>
              <a:tabLst>
                <a:tab pos="362585" algn="l"/>
              </a:tabLst>
            </a:pPr>
            <a:r>
              <a:rPr sz="450" spc="15" dirty="0">
                <a:solidFill>
                  <a:srgbClr val="0000FF"/>
                </a:solidFill>
                <a:latin typeface="Arial"/>
                <a:cs typeface="Arial"/>
              </a:rPr>
              <a:t>1	2</a:t>
            </a:r>
            <a:endParaRPr sz="450">
              <a:latin typeface="Arial"/>
              <a:cs typeface="Arial"/>
            </a:endParaRPr>
          </a:p>
        </p:txBody>
      </p:sp>
      <p:sp>
        <p:nvSpPr>
          <p:cNvPr id="149" name="object 149"/>
          <p:cNvSpPr txBox="1"/>
          <p:nvPr/>
        </p:nvSpPr>
        <p:spPr>
          <a:xfrm>
            <a:off x="5576326" y="396798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3</a:t>
            </a:r>
            <a:endParaRPr sz="450">
              <a:latin typeface="Arial"/>
              <a:cs typeface="Arial"/>
            </a:endParaRPr>
          </a:p>
        </p:txBody>
      </p:sp>
      <p:sp>
        <p:nvSpPr>
          <p:cNvPr id="150" name="object 150"/>
          <p:cNvSpPr txBox="1"/>
          <p:nvPr/>
        </p:nvSpPr>
        <p:spPr>
          <a:xfrm>
            <a:off x="4642363" y="37365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151" name="object 151"/>
          <p:cNvSpPr txBox="1"/>
          <p:nvPr/>
        </p:nvSpPr>
        <p:spPr>
          <a:xfrm>
            <a:off x="4642363" y="338648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grpSp>
        <p:nvGrpSpPr>
          <p:cNvPr id="152" name="object 152"/>
          <p:cNvGrpSpPr/>
          <p:nvPr/>
        </p:nvGrpSpPr>
        <p:grpSpPr>
          <a:xfrm>
            <a:off x="4717642" y="3252760"/>
            <a:ext cx="1073785" cy="723900"/>
            <a:chOff x="4717642" y="3252760"/>
            <a:chExt cx="1073785" cy="723900"/>
          </a:xfrm>
        </p:grpSpPr>
        <p:sp>
          <p:nvSpPr>
            <p:cNvPr id="153" name="object 153"/>
            <p:cNvSpPr/>
            <p:nvPr/>
          </p:nvSpPr>
          <p:spPr>
            <a:xfrm>
              <a:off x="5079427" y="361453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154" name="object 154"/>
            <p:cNvSpPr/>
            <p:nvPr/>
          </p:nvSpPr>
          <p:spPr>
            <a:xfrm>
              <a:off x="5079427" y="3264508"/>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155" name="object 155"/>
            <p:cNvSpPr/>
            <p:nvPr/>
          </p:nvSpPr>
          <p:spPr>
            <a:xfrm>
              <a:off x="4729389" y="3614532"/>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56" name="object 156"/>
            <p:cNvSpPr/>
            <p:nvPr/>
          </p:nvSpPr>
          <p:spPr>
            <a:xfrm>
              <a:off x="4729389" y="361453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157" name="object 157"/>
            <p:cNvSpPr/>
            <p:nvPr/>
          </p:nvSpPr>
          <p:spPr>
            <a:xfrm>
              <a:off x="4729389" y="3264508"/>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58" name="object 158"/>
            <p:cNvSpPr/>
            <p:nvPr/>
          </p:nvSpPr>
          <p:spPr>
            <a:xfrm>
              <a:off x="4729389" y="3264508"/>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159" name="object 159"/>
            <p:cNvSpPr/>
            <p:nvPr/>
          </p:nvSpPr>
          <p:spPr>
            <a:xfrm>
              <a:off x="5429451" y="3614532"/>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60" name="object 160"/>
            <p:cNvSpPr/>
            <p:nvPr/>
          </p:nvSpPr>
          <p:spPr>
            <a:xfrm>
              <a:off x="5429451" y="361453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161" name="object 161"/>
            <p:cNvSpPr/>
            <p:nvPr/>
          </p:nvSpPr>
          <p:spPr>
            <a:xfrm>
              <a:off x="5108409" y="3689680"/>
              <a:ext cx="271780" cy="35560"/>
            </a:xfrm>
            <a:custGeom>
              <a:avLst/>
              <a:gdLst/>
              <a:ahLst/>
              <a:cxnLst/>
              <a:rect l="l" t="t" r="r" b="b"/>
              <a:pathLst>
                <a:path w="271779" h="35560">
                  <a:moveTo>
                    <a:pt x="0" y="35128"/>
                  </a:moveTo>
                  <a:lnTo>
                    <a:pt x="13169" y="26339"/>
                  </a:lnTo>
                  <a:lnTo>
                    <a:pt x="25394" y="18528"/>
                  </a:lnTo>
                  <a:lnTo>
                    <a:pt x="41825" y="9928"/>
                  </a:lnTo>
                  <a:lnTo>
                    <a:pt x="61731" y="3047"/>
                  </a:lnTo>
                  <a:lnTo>
                    <a:pt x="84378" y="393"/>
                  </a:lnTo>
                  <a:lnTo>
                    <a:pt x="109006" y="3532"/>
                  </a:lnTo>
                  <a:lnTo>
                    <a:pt x="134673" y="10272"/>
                  </a:lnTo>
                  <a:lnTo>
                    <a:pt x="160413" y="17486"/>
                  </a:lnTo>
                  <a:lnTo>
                    <a:pt x="185254" y="22047"/>
                  </a:lnTo>
                  <a:lnTo>
                    <a:pt x="228600" y="17591"/>
                  </a:lnTo>
                  <a:lnTo>
                    <a:pt x="271602" y="0"/>
                  </a:lnTo>
                </a:path>
              </a:pathLst>
            </a:custGeom>
            <a:ln w="11723">
              <a:solidFill>
                <a:srgbClr val="0000FF"/>
              </a:solidFill>
            </a:ln>
          </p:spPr>
          <p:txBody>
            <a:bodyPr wrap="square" lIns="0" tIns="0" rIns="0" bIns="0" rtlCol="0"/>
            <a:lstStyle/>
            <a:p>
              <a:endParaRPr/>
            </a:p>
          </p:txBody>
        </p:sp>
        <p:sp>
          <p:nvSpPr>
            <p:cNvPr id="162" name="object 162"/>
            <p:cNvSpPr/>
            <p:nvPr/>
          </p:nvSpPr>
          <p:spPr>
            <a:xfrm>
              <a:off x="5121313" y="3717035"/>
              <a:ext cx="280035" cy="26034"/>
            </a:xfrm>
            <a:custGeom>
              <a:avLst/>
              <a:gdLst/>
              <a:ahLst/>
              <a:cxnLst/>
              <a:rect l="l" t="t" r="r" b="b"/>
              <a:pathLst>
                <a:path w="280035" h="26035">
                  <a:moveTo>
                    <a:pt x="0" y="25958"/>
                  </a:moveTo>
                  <a:lnTo>
                    <a:pt x="279793" y="1371"/>
                  </a:lnTo>
                  <a:lnTo>
                    <a:pt x="266230" y="7607"/>
                  </a:lnTo>
                  <a:lnTo>
                    <a:pt x="253650" y="13124"/>
                  </a:lnTo>
                  <a:lnTo>
                    <a:pt x="216461" y="23059"/>
                  </a:lnTo>
                  <a:lnTo>
                    <a:pt x="168588" y="18823"/>
                  </a:lnTo>
                  <a:lnTo>
                    <a:pt x="142697" y="11414"/>
                  </a:lnTo>
                  <a:lnTo>
                    <a:pt x="116624" y="4152"/>
                  </a:lnTo>
                  <a:lnTo>
                    <a:pt x="91211" y="0"/>
                  </a:lnTo>
                  <a:lnTo>
                    <a:pt x="67322" y="1063"/>
                  </a:lnTo>
                  <a:lnTo>
                    <a:pt x="45921" y="6022"/>
                  </a:lnTo>
                  <a:lnTo>
                    <a:pt x="27994" y="12701"/>
                  </a:lnTo>
                  <a:lnTo>
                    <a:pt x="14528" y="18923"/>
                  </a:lnTo>
                  <a:lnTo>
                    <a:pt x="0" y="25958"/>
                  </a:lnTo>
                  <a:close/>
                </a:path>
              </a:pathLst>
            </a:custGeom>
            <a:solidFill>
              <a:srgbClr val="FFFFFF"/>
            </a:solidFill>
          </p:spPr>
          <p:txBody>
            <a:bodyPr wrap="square" lIns="0" tIns="0" rIns="0" bIns="0" rtlCol="0"/>
            <a:lstStyle/>
            <a:p>
              <a:endParaRPr/>
            </a:p>
          </p:txBody>
        </p:sp>
        <p:sp>
          <p:nvSpPr>
            <p:cNvPr id="163" name="object 163"/>
            <p:cNvSpPr/>
            <p:nvPr/>
          </p:nvSpPr>
          <p:spPr>
            <a:xfrm>
              <a:off x="5118366" y="3717035"/>
              <a:ext cx="283210" cy="71120"/>
            </a:xfrm>
            <a:custGeom>
              <a:avLst/>
              <a:gdLst/>
              <a:ahLst/>
              <a:cxnLst/>
              <a:rect l="l" t="t" r="r" b="b"/>
              <a:pathLst>
                <a:path w="283210" h="71120">
                  <a:moveTo>
                    <a:pt x="2946" y="25958"/>
                  </a:moveTo>
                  <a:lnTo>
                    <a:pt x="17475" y="18923"/>
                  </a:lnTo>
                  <a:lnTo>
                    <a:pt x="30940" y="12701"/>
                  </a:lnTo>
                  <a:lnTo>
                    <a:pt x="48868" y="6022"/>
                  </a:lnTo>
                  <a:lnTo>
                    <a:pt x="70269" y="1063"/>
                  </a:lnTo>
                  <a:lnTo>
                    <a:pt x="94157" y="0"/>
                  </a:lnTo>
                  <a:lnTo>
                    <a:pt x="119570" y="4152"/>
                  </a:lnTo>
                  <a:lnTo>
                    <a:pt x="145643" y="11414"/>
                  </a:lnTo>
                  <a:lnTo>
                    <a:pt x="171535" y="18823"/>
                  </a:lnTo>
                  <a:lnTo>
                    <a:pt x="196405" y="23418"/>
                  </a:lnTo>
                  <a:lnTo>
                    <a:pt x="239739" y="18951"/>
                  </a:lnTo>
                  <a:lnTo>
                    <a:pt x="282740" y="1371"/>
                  </a:lnTo>
                </a:path>
                <a:path w="283210" h="71120">
                  <a:moveTo>
                    <a:pt x="0" y="70497"/>
                  </a:moveTo>
                  <a:lnTo>
                    <a:pt x="9271" y="62598"/>
                  </a:lnTo>
                  <a:lnTo>
                    <a:pt x="17960" y="55575"/>
                  </a:lnTo>
                  <a:lnTo>
                    <a:pt x="30124" y="47934"/>
                  </a:lnTo>
                  <a:lnTo>
                    <a:pt x="45764" y="42015"/>
                  </a:lnTo>
                  <a:lnTo>
                    <a:pt x="64884" y="40157"/>
                  </a:lnTo>
                  <a:lnTo>
                    <a:pt x="87322" y="43795"/>
                  </a:lnTo>
                  <a:lnTo>
                    <a:pt x="112331" y="50742"/>
                  </a:lnTo>
                  <a:lnTo>
                    <a:pt x="139007" y="57909"/>
                  </a:lnTo>
                  <a:lnTo>
                    <a:pt x="166446" y="62204"/>
                  </a:lnTo>
                  <a:lnTo>
                    <a:pt x="193603" y="61405"/>
                  </a:lnTo>
                  <a:lnTo>
                    <a:pt x="218949" y="56765"/>
                  </a:lnTo>
                  <a:lnTo>
                    <a:pt x="240821" y="50406"/>
                  </a:lnTo>
                  <a:lnTo>
                    <a:pt x="257556" y="44450"/>
                  </a:lnTo>
                  <a:lnTo>
                    <a:pt x="275704" y="37719"/>
                  </a:lnTo>
                </a:path>
              </a:pathLst>
            </a:custGeom>
            <a:ln w="11723">
              <a:solidFill>
                <a:srgbClr val="0000FF"/>
              </a:solidFill>
            </a:ln>
          </p:spPr>
          <p:txBody>
            <a:bodyPr wrap="square" lIns="0" tIns="0" rIns="0" bIns="0" rtlCol="0"/>
            <a:lstStyle/>
            <a:p>
              <a:endParaRPr/>
            </a:p>
          </p:txBody>
        </p:sp>
        <p:pic>
          <p:nvPicPr>
            <p:cNvPr id="164" name="object 164"/>
            <p:cNvPicPr/>
            <p:nvPr/>
          </p:nvPicPr>
          <p:blipFill>
            <a:blip r:embed="rId20" cstate="print"/>
            <a:stretch>
              <a:fillRect/>
            </a:stretch>
          </p:blipFill>
          <p:spPr>
            <a:xfrm>
              <a:off x="5157894" y="3694753"/>
              <a:ext cx="195530" cy="76112"/>
            </a:xfrm>
            <a:prstGeom prst="rect">
              <a:avLst/>
            </a:prstGeom>
          </p:spPr>
        </p:pic>
      </p:grpSp>
      <p:sp>
        <p:nvSpPr>
          <p:cNvPr id="165" name="object 165"/>
          <p:cNvSpPr txBox="1"/>
          <p:nvPr/>
        </p:nvSpPr>
        <p:spPr>
          <a:xfrm>
            <a:off x="5079421" y="3687025"/>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0000FF"/>
                </a:solidFill>
                <a:latin typeface="Arial"/>
                <a:cs typeface="Arial"/>
              </a:rPr>
              <a:t>Breeze</a:t>
            </a:r>
            <a:endParaRPr sz="400">
              <a:latin typeface="Arial"/>
              <a:cs typeface="Arial"/>
            </a:endParaRPr>
          </a:p>
        </p:txBody>
      </p:sp>
      <p:sp>
        <p:nvSpPr>
          <p:cNvPr id="166" name="object 166"/>
          <p:cNvSpPr/>
          <p:nvPr/>
        </p:nvSpPr>
        <p:spPr>
          <a:xfrm>
            <a:off x="2715057" y="1645770"/>
            <a:ext cx="2378710" cy="3553460"/>
          </a:xfrm>
          <a:custGeom>
            <a:avLst/>
            <a:gdLst/>
            <a:ahLst/>
            <a:cxnLst/>
            <a:rect l="l" t="t" r="r" b="b"/>
            <a:pathLst>
              <a:path w="2378710" h="3553460">
                <a:moveTo>
                  <a:pt x="634351" y="3488052"/>
                </a:moveTo>
                <a:lnTo>
                  <a:pt x="679314" y="3504172"/>
                </a:lnTo>
                <a:lnTo>
                  <a:pt x="725664" y="3517370"/>
                </a:lnTo>
                <a:lnTo>
                  <a:pt x="773183" y="3527938"/>
                </a:lnTo>
                <a:lnTo>
                  <a:pt x="821651" y="3536168"/>
                </a:lnTo>
                <a:lnTo>
                  <a:pt x="870849" y="3542353"/>
                </a:lnTo>
                <a:lnTo>
                  <a:pt x="920559" y="3546785"/>
                </a:lnTo>
                <a:lnTo>
                  <a:pt x="970561" y="3549756"/>
                </a:lnTo>
                <a:lnTo>
                  <a:pt x="1020636" y="3551558"/>
                </a:lnTo>
                <a:lnTo>
                  <a:pt x="1070565" y="3552483"/>
                </a:lnTo>
                <a:lnTo>
                  <a:pt x="1120130" y="3552824"/>
                </a:lnTo>
                <a:lnTo>
                  <a:pt x="1169110" y="3552873"/>
                </a:lnTo>
                <a:lnTo>
                  <a:pt x="1227884" y="3552828"/>
                </a:lnTo>
                <a:lnTo>
                  <a:pt x="1285190" y="3552517"/>
                </a:lnTo>
                <a:lnTo>
                  <a:pt x="1340762" y="3551672"/>
                </a:lnTo>
                <a:lnTo>
                  <a:pt x="1394333" y="3550027"/>
                </a:lnTo>
                <a:lnTo>
                  <a:pt x="1445636" y="3547315"/>
                </a:lnTo>
                <a:lnTo>
                  <a:pt x="1494405" y="3543270"/>
                </a:lnTo>
                <a:lnTo>
                  <a:pt x="1540374" y="3537623"/>
                </a:lnTo>
                <a:lnTo>
                  <a:pt x="1583275" y="3530110"/>
                </a:lnTo>
                <a:lnTo>
                  <a:pt x="1622843" y="3520462"/>
                </a:lnTo>
                <a:lnTo>
                  <a:pt x="1668577" y="3504541"/>
                </a:lnTo>
                <a:lnTo>
                  <a:pt x="1708924" y="3484367"/>
                </a:lnTo>
                <a:lnTo>
                  <a:pt x="1744453" y="3459657"/>
                </a:lnTo>
                <a:lnTo>
                  <a:pt x="1775729" y="3430129"/>
                </a:lnTo>
                <a:lnTo>
                  <a:pt x="1803321" y="3395498"/>
                </a:lnTo>
                <a:lnTo>
                  <a:pt x="1827794" y="3355481"/>
                </a:lnTo>
                <a:lnTo>
                  <a:pt x="1849716" y="3309795"/>
                </a:lnTo>
                <a:lnTo>
                  <a:pt x="1865276" y="3270271"/>
                </a:lnTo>
                <a:lnTo>
                  <a:pt x="1879370" y="3227680"/>
                </a:lnTo>
                <a:lnTo>
                  <a:pt x="1891729" y="3182554"/>
                </a:lnTo>
                <a:lnTo>
                  <a:pt x="1902088" y="3135429"/>
                </a:lnTo>
                <a:lnTo>
                  <a:pt x="1910180" y="3086836"/>
                </a:lnTo>
                <a:lnTo>
                  <a:pt x="1915737" y="3037311"/>
                </a:lnTo>
                <a:lnTo>
                  <a:pt x="1918493" y="2987386"/>
                </a:lnTo>
                <a:lnTo>
                  <a:pt x="1918182" y="2937595"/>
                </a:lnTo>
                <a:lnTo>
                  <a:pt x="1914537" y="2888472"/>
                </a:lnTo>
                <a:lnTo>
                  <a:pt x="1907401" y="2840412"/>
                </a:lnTo>
                <a:lnTo>
                  <a:pt x="1897064" y="2793286"/>
                </a:lnTo>
                <a:lnTo>
                  <a:pt x="1883927" y="2746827"/>
                </a:lnTo>
                <a:lnTo>
                  <a:pt x="1868388" y="2700767"/>
                </a:lnTo>
                <a:lnTo>
                  <a:pt x="1850849" y="2654842"/>
                </a:lnTo>
                <a:lnTo>
                  <a:pt x="1831710" y="2608782"/>
                </a:lnTo>
                <a:lnTo>
                  <a:pt x="1811370" y="2562323"/>
                </a:lnTo>
                <a:lnTo>
                  <a:pt x="1790230" y="2515197"/>
                </a:lnTo>
                <a:lnTo>
                  <a:pt x="1768690" y="2467137"/>
                </a:lnTo>
                <a:lnTo>
                  <a:pt x="1749292" y="2422900"/>
                </a:lnTo>
                <a:lnTo>
                  <a:pt x="1730186" y="2377690"/>
                </a:lnTo>
                <a:lnTo>
                  <a:pt x="1711664" y="2331508"/>
                </a:lnTo>
                <a:lnTo>
                  <a:pt x="1694016" y="2284352"/>
                </a:lnTo>
                <a:lnTo>
                  <a:pt x="1677536" y="2236224"/>
                </a:lnTo>
                <a:lnTo>
                  <a:pt x="1662513" y="2187123"/>
                </a:lnTo>
                <a:lnTo>
                  <a:pt x="1649241" y="2137049"/>
                </a:lnTo>
                <a:lnTo>
                  <a:pt x="1638011" y="2086003"/>
                </a:lnTo>
                <a:lnTo>
                  <a:pt x="1629114" y="2033985"/>
                </a:lnTo>
                <a:lnTo>
                  <a:pt x="1622843" y="1980994"/>
                </a:lnTo>
                <a:lnTo>
                  <a:pt x="1619629" y="1932025"/>
                </a:lnTo>
                <a:lnTo>
                  <a:pt x="1618825" y="1882546"/>
                </a:lnTo>
                <a:lnTo>
                  <a:pt x="1620432" y="1832848"/>
                </a:lnTo>
                <a:lnTo>
                  <a:pt x="1624450" y="1783223"/>
                </a:lnTo>
                <a:lnTo>
                  <a:pt x="1630879" y="1733964"/>
                </a:lnTo>
                <a:lnTo>
                  <a:pt x="1639718" y="1685362"/>
                </a:lnTo>
                <a:lnTo>
                  <a:pt x="1650968" y="1637710"/>
                </a:lnTo>
                <a:lnTo>
                  <a:pt x="1664628" y="1591300"/>
                </a:lnTo>
                <a:lnTo>
                  <a:pt x="1680700" y="1546423"/>
                </a:lnTo>
                <a:lnTo>
                  <a:pt x="1699182" y="1503373"/>
                </a:lnTo>
                <a:lnTo>
                  <a:pt x="1720074" y="1462440"/>
                </a:lnTo>
                <a:lnTo>
                  <a:pt x="1748817" y="1415580"/>
                </a:lnTo>
                <a:lnTo>
                  <a:pt x="1780760" y="1372055"/>
                </a:lnTo>
                <a:lnTo>
                  <a:pt x="1815505" y="1331598"/>
                </a:lnTo>
                <a:lnTo>
                  <a:pt x="1852650" y="1293941"/>
                </a:lnTo>
                <a:lnTo>
                  <a:pt x="1891796" y="1258819"/>
                </a:lnTo>
                <a:lnTo>
                  <a:pt x="1932542" y="1225964"/>
                </a:lnTo>
                <a:lnTo>
                  <a:pt x="1974489" y="1195110"/>
                </a:lnTo>
                <a:lnTo>
                  <a:pt x="2017236" y="1165989"/>
                </a:lnTo>
                <a:lnTo>
                  <a:pt x="2060383" y="1138336"/>
                </a:lnTo>
                <a:lnTo>
                  <a:pt x="2108825" y="1108601"/>
                </a:lnTo>
                <a:lnTo>
                  <a:pt x="2156246" y="1079721"/>
                </a:lnTo>
                <a:lnTo>
                  <a:pt x="2201628" y="1051031"/>
                </a:lnTo>
                <a:lnTo>
                  <a:pt x="2243948" y="1021867"/>
                </a:lnTo>
                <a:lnTo>
                  <a:pt x="2282186" y="991564"/>
                </a:lnTo>
                <a:lnTo>
                  <a:pt x="2315321" y="959456"/>
                </a:lnTo>
                <a:lnTo>
                  <a:pt x="2342332" y="924879"/>
                </a:lnTo>
                <a:lnTo>
                  <a:pt x="2362199" y="887168"/>
                </a:lnTo>
                <a:lnTo>
                  <a:pt x="2373220" y="850612"/>
                </a:lnTo>
                <a:lnTo>
                  <a:pt x="2378206" y="811388"/>
                </a:lnTo>
                <a:lnTo>
                  <a:pt x="2377574" y="769830"/>
                </a:lnTo>
                <a:lnTo>
                  <a:pt x="2371741" y="726272"/>
                </a:lnTo>
                <a:lnTo>
                  <a:pt x="2361123" y="681046"/>
                </a:lnTo>
                <a:lnTo>
                  <a:pt x="2346138" y="634487"/>
                </a:lnTo>
                <a:lnTo>
                  <a:pt x="2327201" y="586927"/>
                </a:lnTo>
                <a:lnTo>
                  <a:pt x="2304730" y="538701"/>
                </a:lnTo>
                <a:lnTo>
                  <a:pt x="2279141" y="490141"/>
                </a:lnTo>
                <a:lnTo>
                  <a:pt x="2256113" y="450410"/>
                </a:lnTo>
                <a:lnTo>
                  <a:pt x="2231123" y="410934"/>
                </a:lnTo>
                <a:lnTo>
                  <a:pt x="2204014" y="371970"/>
                </a:lnTo>
                <a:lnTo>
                  <a:pt x="2174632" y="333772"/>
                </a:lnTo>
                <a:lnTo>
                  <a:pt x="2142822" y="296596"/>
                </a:lnTo>
                <a:lnTo>
                  <a:pt x="2108426" y="260698"/>
                </a:lnTo>
                <a:lnTo>
                  <a:pt x="2071292" y="226334"/>
                </a:lnTo>
                <a:lnTo>
                  <a:pt x="2031262" y="193760"/>
                </a:lnTo>
                <a:lnTo>
                  <a:pt x="1988181" y="163231"/>
                </a:lnTo>
                <a:lnTo>
                  <a:pt x="1941895" y="135003"/>
                </a:lnTo>
                <a:lnTo>
                  <a:pt x="1892248" y="109331"/>
                </a:lnTo>
                <a:lnTo>
                  <a:pt x="1847572" y="89766"/>
                </a:lnTo>
                <a:lnTo>
                  <a:pt x="1800705" y="72193"/>
                </a:lnTo>
                <a:lnTo>
                  <a:pt x="1751973" y="56589"/>
                </a:lnTo>
                <a:lnTo>
                  <a:pt x="1701703" y="42932"/>
                </a:lnTo>
                <a:lnTo>
                  <a:pt x="1650222" y="31200"/>
                </a:lnTo>
                <a:lnTo>
                  <a:pt x="1597856" y="21372"/>
                </a:lnTo>
                <a:lnTo>
                  <a:pt x="1544931" y="13424"/>
                </a:lnTo>
                <a:lnTo>
                  <a:pt x="1491774" y="7335"/>
                </a:lnTo>
                <a:lnTo>
                  <a:pt x="1438711" y="3083"/>
                </a:lnTo>
                <a:lnTo>
                  <a:pt x="1386069" y="645"/>
                </a:lnTo>
                <a:lnTo>
                  <a:pt x="1334174" y="0"/>
                </a:lnTo>
                <a:lnTo>
                  <a:pt x="1283352" y="1124"/>
                </a:lnTo>
                <a:lnTo>
                  <a:pt x="1233931" y="3997"/>
                </a:lnTo>
                <a:lnTo>
                  <a:pt x="1182239" y="9080"/>
                </a:lnTo>
                <a:lnTo>
                  <a:pt x="1132348" y="16301"/>
                </a:lnTo>
                <a:lnTo>
                  <a:pt x="1084033" y="25773"/>
                </a:lnTo>
                <a:lnTo>
                  <a:pt x="1037068" y="37608"/>
                </a:lnTo>
                <a:lnTo>
                  <a:pt x="991229" y="51919"/>
                </a:lnTo>
                <a:lnTo>
                  <a:pt x="946290" y="68818"/>
                </a:lnTo>
                <a:lnTo>
                  <a:pt x="902027" y="88418"/>
                </a:lnTo>
                <a:lnTo>
                  <a:pt x="858214" y="110832"/>
                </a:lnTo>
                <a:lnTo>
                  <a:pt x="814627" y="136171"/>
                </a:lnTo>
                <a:lnTo>
                  <a:pt x="771040" y="164549"/>
                </a:lnTo>
                <a:lnTo>
                  <a:pt x="727228" y="196078"/>
                </a:lnTo>
                <a:lnTo>
                  <a:pt x="682967" y="230870"/>
                </a:lnTo>
                <a:lnTo>
                  <a:pt x="653121" y="255936"/>
                </a:lnTo>
                <a:lnTo>
                  <a:pt x="623059" y="282553"/>
                </a:lnTo>
                <a:lnTo>
                  <a:pt x="592863" y="310770"/>
                </a:lnTo>
                <a:lnTo>
                  <a:pt x="562617" y="340637"/>
                </a:lnTo>
                <a:lnTo>
                  <a:pt x="532405" y="372205"/>
                </a:lnTo>
                <a:lnTo>
                  <a:pt x="502309" y="405523"/>
                </a:lnTo>
                <a:lnTo>
                  <a:pt x="472413" y="440642"/>
                </a:lnTo>
                <a:lnTo>
                  <a:pt x="442801" y="477611"/>
                </a:lnTo>
                <a:lnTo>
                  <a:pt x="413555" y="516480"/>
                </a:lnTo>
                <a:lnTo>
                  <a:pt x="384760" y="557301"/>
                </a:lnTo>
                <a:lnTo>
                  <a:pt x="356498" y="600122"/>
                </a:lnTo>
                <a:lnTo>
                  <a:pt x="328853" y="644994"/>
                </a:lnTo>
                <a:lnTo>
                  <a:pt x="301908" y="691966"/>
                </a:lnTo>
                <a:lnTo>
                  <a:pt x="275747" y="741089"/>
                </a:lnTo>
                <a:lnTo>
                  <a:pt x="250453" y="792414"/>
                </a:lnTo>
                <a:lnTo>
                  <a:pt x="226109" y="845989"/>
                </a:lnTo>
                <a:lnTo>
                  <a:pt x="202799" y="901865"/>
                </a:lnTo>
                <a:lnTo>
                  <a:pt x="180606" y="960091"/>
                </a:lnTo>
                <a:lnTo>
                  <a:pt x="165362" y="1003479"/>
                </a:lnTo>
                <a:lnTo>
                  <a:pt x="150747" y="1048025"/>
                </a:lnTo>
                <a:lnTo>
                  <a:pt x="136767" y="1093641"/>
                </a:lnTo>
                <a:lnTo>
                  <a:pt x="123427" y="1140240"/>
                </a:lnTo>
                <a:lnTo>
                  <a:pt x="110735" y="1187735"/>
                </a:lnTo>
                <a:lnTo>
                  <a:pt x="98696" y="1236039"/>
                </a:lnTo>
                <a:lnTo>
                  <a:pt x="87316" y="1285065"/>
                </a:lnTo>
                <a:lnTo>
                  <a:pt x="76602" y="1334725"/>
                </a:lnTo>
                <a:lnTo>
                  <a:pt x="66560" y="1384934"/>
                </a:lnTo>
                <a:lnTo>
                  <a:pt x="57197" y="1435602"/>
                </a:lnTo>
                <a:lnTo>
                  <a:pt x="48517" y="1486645"/>
                </a:lnTo>
                <a:lnTo>
                  <a:pt x="40529" y="1537973"/>
                </a:lnTo>
                <a:lnTo>
                  <a:pt x="33237" y="1589501"/>
                </a:lnTo>
                <a:lnTo>
                  <a:pt x="26649" y="1641141"/>
                </a:lnTo>
                <a:lnTo>
                  <a:pt x="20769" y="1692806"/>
                </a:lnTo>
                <a:lnTo>
                  <a:pt x="15606" y="1744408"/>
                </a:lnTo>
                <a:lnTo>
                  <a:pt x="11164" y="1795862"/>
                </a:lnTo>
                <a:lnTo>
                  <a:pt x="7450" y="1847079"/>
                </a:lnTo>
                <a:lnTo>
                  <a:pt x="4470" y="1897972"/>
                </a:lnTo>
                <a:lnTo>
                  <a:pt x="2231" y="1948455"/>
                </a:lnTo>
                <a:lnTo>
                  <a:pt x="739" y="1998440"/>
                </a:lnTo>
                <a:lnTo>
                  <a:pt x="0" y="2047841"/>
                </a:lnTo>
                <a:lnTo>
                  <a:pt x="19" y="2096569"/>
                </a:lnTo>
                <a:lnTo>
                  <a:pt x="804" y="2144538"/>
                </a:lnTo>
                <a:lnTo>
                  <a:pt x="2361" y="2191661"/>
                </a:lnTo>
                <a:lnTo>
                  <a:pt x="5801" y="2255583"/>
                </a:lnTo>
                <a:lnTo>
                  <a:pt x="10675" y="2317720"/>
                </a:lnTo>
                <a:lnTo>
                  <a:pt x="16916" y="2378091"/>
                </a:lnTo>
                <a:lnTo>
                  <a:pt x="24457" y="2436711"/>
                </a:lnTo>
                <a:lnTo>
                  <a:pt x="33232" y="2493597"/>
                </a:lnTo>
                <a:lnTo>
                  <a:pt x="43174" y="2548766"/>
                </a:lnTo>
                <a:lnTo>
                  <a:pt x="54216" y="2602235"/>
                </a:lnTo>
                <a:lnTo>
                  <a:pt x="66292" y="2654020"/>
                </a:lnTo>
                <a:lnTo>
                  <a:pt x="79334" y="2704138"/>
                </a:lnTo>
                <a:lnTo>
                  <a:pt x="93277" y="2752605"/>
                </a:lnTo>
                <a:lnTo>
                  <a:pt x="108053" y="2799439"/>
                </a:lnTo>
                <a:lnTo>
                  <a:pt x="123596" y="2844655"/>
                </a:lnTo>
                <a:lnTo>
                  <a:pt x="139839" y="2888270"/>
                </a:lnTo>
                <a:lnTo>
                  <a:pt x="156716" y="2930302"/>
                </a:lnTo>
                <a:lnTo>
                  <a:pt x="174159" y="2970766"/>
                </a:lnTo>
                <a:lnTo>
                  <a:pt x="192102" y="3009680"/>
                </a:lnTo>
                <a:lnTo>
                  <a:pt x="210478" y="3047060"/>
                </a:lnTo>
                <a:lnTo>
                  <a:pt x="229221" y="3082922"/>
                </a:lnTo>
                <a:lnTo>
                  <a:pt x="257927" y="3133910"/>
                </a:lnTo>
                <a:lnTo>
                  <a:pt x="287365" y="3181579"/>
                </a:lnTo>
                <a:lnTo>
                  <a:pt x="317590" y="3225983"/>
                </a:lnTo>
                <a:lnTo>
                  <a:pt x="348660" y="3267181"/>
                </a:lnTo>
                <a:lnTo>
                  <a:pt x="380629" y="3305228"/>
                </a:lnTo>
                <a:lnTo>
                  <a:pt x="413555" y="3340179"/>
                </a:lnTo>
                <a:lnTo>
                  <a:pt x="447494" y="3372093"/>
                </a:lnTo>
                <a:lnTo>
                  <a:pt x="482502" y="3401024"/>
                </a:lnTo>
                <a:lnTo>
                  <a:pt x="518636" y="3427029"/>
                </a:lnTo>
                <a:lnTo>
                  <a:pt x="555951" y="3450165"/>
                </a:lnTo>
                <a:lnTo>
                  <a:pt x="594504" y="3470487"/>
                </a:lnTo>
                <a:lnTo>
                  <a:pt x="634351" y="3488052"/>
                </a:lnTo>
              </a:path>
            </a:pathLst>
          </a:custGeom>
          <a:ln w="23446">
            <a:solidFill>
              <a:srgbClr val="FF0000"/>
            </a:solidFill>
          </a:ln>
        </p:spPr>
        <p:txBody>
          <a:bodyPr wrap="square" lIns="0" tIns="0" rIns="0" bIns="0" rtlCol="0"/>
          <a:lstStyle/>
          <a:p>
            <a:endParaRPr/>
          </a:p>
        </p:txBody>
      </p:sp>
      <p:sp>
        <p:nvSpPr>
          <p:cNvPr id="167" name="object 167"/>
          <p:cNvSpPr txBox="1"/>
          <p:nvPr/>
        </p:nvSpPr>
        <p:spPr>
          <a:xfrm>
            <a:off x="2905277" y="2570425"/>
            <a:ext cx="319405" cy="301625"/>
          </a:xfrm>
          <a:prstGeom prst="rect">
            <a:avLst/>
          </a:prstGeom>
        </p:spPr>
        <p:txBody>
          <a:bodyPr vert="horz" wrap="square" lIns="0" tIns="13970" rIns="0" bIns="0" rtlCol="0">
            <a:spAutoFit/>
          </a:bodyPr>
          <a:lstStyle/>
          <a:p>
            <a:pPr marL="12700">
              <a:lnSpc>
                <a:spcPct val="100000"/>
              </a:lnSpc>
              <a:spcBef>
                <a:spcPts val="110"/>
              </a:spcBef>
            </a:pPr>
            <a:r>
              <a:rPr sz="1800" i="1" spc="5" dirty="0">
                <a:solidFill>
                  <a:srgbClr val="FF0000"/>
                </a:solidFill>
                <a:latin typeface="Times New Roman"/>
                <a:cs typeface="Times New Roman"/>
              </a:rPr>
              <a:t>KB</a:t>
            </a:r>
            <a:endParaRPr sz="1800">
              <a:latin typeface="Times New Roman"/>
              <a:cs typeface="Times New Roman"/>
            </a:endParaRPr>
          </a:p>
        </p:txBody>
      </p:sp>
      <p:sp>
        <p:nvSpPr>
          <p:cNvPr id="169" name="object 16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170" name="object 170"/>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27</a:t>
            </a:fld>
            <a:endParaRPr spc="45" dirty="0"/>
          </a:p>
        </p:txBody>
      </p:sp>
      <p:sp>
        <p:nvSpPr>
          <p:cNvPr id="168" name="object 168"/>
          <p:cNvSpPr txBox="1"/>
          <p:nvPr/>
        </p:nvSpPr>
        <p:spPr>
          <a:xfrm>
            <a:off x="1130300" y="5860508"/>
            <a:ext cx="4469765" cy="340360"/>
          </a:xfrm>
          <a:prstGeom prst="rect">
            <a:avLst/>
          </a:prstGeom>
        </p:spPr>
        <p:txBody>
          <a:bodyPr vert="horz" wrap="square" lIns="0" tIns="14604" rIns="0" bIns="0" rtlCol="0">
            <a:spAutoFit/>
          </a:bodyPr>
          <a:lstStyle/>
          <a:p>
            <a:pPr marL="12700">
              <a:lnSpc>
                <a:spcPct val="100000"/>
              </a:lnSpc>
              <a:spcBef>
                <a:spcPts val="114"/>
              </a:spcBef>
            </a:pPr>
            <a:r>
              <a:rPr sz="2050" i="1" spc="310" dirty="0">
                <a:solidFill>
                  <a:srgbClr val="990099"/>
                </a:solidFill>
                <a:latin typeface="Georgia"/>
                <a:cs typeface="Georgia"/>
              </a:rPr>
              <a:t>KB</a:t>
            </a:r>
            <a:r>
              <a:rPr sz="2050" i="1" spc="254" dirty="0">
                <a:solidFill>
                  <a:srgbClr val="990099"/>
                </a:solidFill>
                <a:latin typeface="Georgia"/>
                <a:cs typeface="Georgia"/>
              </a:rPr>
              <a:t> </a:t>
            </a:r>
            <a:r>
              <a:rPr sz="2050" spc="484" dirty="0">
                <a:latin typeface="Calibri"/>
                <a:cs typeface="Calibri"/>
              </a:rPr>
              <a:t>=</a:t>
            </a:r>
            <a:r>
              <a:rPr sz="2050" spc="155" dirty="0">
                <a:latin typeface="Calibri"/>
                <a:cs typeface="Calibri"/>
              </a:rPr>
              <a:t> </a:t>
            </a:r>
            <a:r>
              <a:rPr sz="2050" spc="-90" dirty="0">
                <a:latin typeface="Calibri"/>
                <a:cs typeface="Calibri"/>
              </a:rPr>
              <a:t>wumpus-world</a:t>
            </a:r>
            <a:r>
              <a:rPr sz="2050" spc="190" dirty="0">
                <a:latin typeface="Calibri"/>
                <a:cs typeface="Calibri"/>
              </a:rPr>
              <a:t> </a:t>
            </a:r>
            <a:r>
              <a:rPr sz="2050" spc="-75" dirty="0">
                <a:latin typeface="Calibri"/>
                <a:cs typeface="Calibri"/>
              </a:rPr>
              <a:t>rules</a:t>
            </a:r>
            <a:r>
              <a:rPr sz="2050" spc="180" dirty="0">
                <a:latin typeface="Calibri"/>
                <a:cs typeface="Calibri"/>
              </a:rPr>
              <a:t> </a:t>
            </a:r>
            <a:r>
              <a:rPr sz="2050" spc="484" dirty="0">
                <a:latin typeface="Calibri"/>
                <a:cs typeface="Calibri"/>
              </a:rPr>
              <a:t>+</a:t>
            </a:r>
            <a:r>
              <a:rPr sz="2050" spc="170" dirty="0">
                <a:latin typeface="Calibri"/>
                <a:cs typeface="Calibri"/>
              </a:rPr>
              <a:t> </a:t>
            </a:r>
            <a:r>
              <a:rPr sz="2050" spc="-65" dirty="0">
                <a:latin typeface="Calibri"/>
                <a:cs typeface="Calibri"/>
              </a:rPr>
              <a:t>observations</a:t>
            </a:r>
            <a:endParaRPr sz="205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229" dirty="0"/>
              <a:t>Wumpus</a:t>
            </a:r>
            <a:r>
              <a:rPr spc="345" dirty="0"/>
              <a:t> </a:t>
            </a:r>
            <a:r>
              <a:rPr spc="155" dirty="0"/>
              <a:t>models</a:t>
            </a:r>
          </a:p>
        </p:txBody>
      </p:sp>
      <p:sp>
        <p:nvSpPr>
          <p:cNvPr id="3" name="object 3"/>
          <p:cNvSpPr txBox="1"/>
          <p:nvPr/>
        </p:nvSpPr>
        <p:spPr>
          <a:xfrm>
            <a:off x="3223399" y="3870771"/>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1</a:t>
            </a:r>
            <a:endParaRPr sz="450">
              <a:latin typeface="Arial"/>
              <a:cs typeface="Arial"/>
            </a:endParaRPr>
          </a:p>
        </p:txBody>
      </p:sp>
      <p:sp>
        <p:nvSpPr>
          <p:cNvPr id="4" name="object 4"/>
          <p:cNvSpPr txBox="1"/>
          <p:nvPr/>
        </p:nvSpPr>
        <p:spPr>
          <a:xfrm>
            <a:off x="3573423" y="3870771"/>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2</a:t>
            </a:r>
            <a:endParaRPr sz="450">
              <a:latin typeface="Arial"/>
              <a:cs typeface="Arial"/>
            </a:endParaRPr>
          </a:p>
        </p:txBody>
      </p:sp>
      <p:sp>
        <p:nvSpPr>
          <p:cNvPr id="5" name="object 5"/>
          <p:cNvSpPr txBox="1"/>
          <p:nvPr/>
        </p:nvSpPr>
        <p:spPr>
          <a:xfrm>
            <a:off x="3923446" y="3870771"/>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3</a:t>
            </a:r>
            <a:endParaRPr sz="450">
              <a:latin typeface="Arial"/>
              <a:cs typeface="Arial"/>
            </a:endParaRPr>
          </a:p>
        </p:txBody>
      </p:sp>
      <p:sp>
        <p:nvSpPr>
          <p:cNvPr id="6" name="object 6"/>
          <p:cNvSpPr txBox="1"/>
          <p:nvPr/>
        </p:nvSpPr>
        <p:spPr>
          <a:xfrm>
            <a:off x="2989482" y="3639301"/>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1</a:t>
            </a:r>
            <a:endParaRPr sz="450">
              <a:latin typeface="Arial"/>
              <a:cs typeface="Arial"/>
            </a:endParaRPr>
          </a:p>
        </p:txBody>
      </p:sp>
      <p:sp>
        <p:nvSpPr>
          <p:cNvPr id="7" name="object 7"/>
          <p:cNvSpPr txBox="1"/>
          <p:nvPr/>
        </p:nvSpPr>
        <p:spPr>
          <a:xfrm>
            <a:off x="2989482" y="328927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2</a:t>
            </a:r>
            <a:endParaRPr sz="450">
              <a:latin typeface="Arial"/>
              <a:cs typeface="Arial"/>
            </a:endParaRPr>
          </a:p>
        </p:txBody>
      </p:sp>
      <p:grpSp>
        <p:nvGrpSpPr>
          <p:cNvPr id="8" name="object 8"/>
          <p:cNvGrpSpPr/>
          <p:nvPr/>
        </p:nvGrpSpPr>
        <p:grpSpPr>
          <a:xfrm>
            <a:off x="3064763" y="3155530"/>
            <a:ext cx="1073785" cy="723900"/>
            <a:chOff x="3064763" y="3155530"/>
            <a:chExt cx="1073785" cy="723900"/>
          </a:xfrm>
        </p:grpSpPr>
        <p:sp>
          <p:nvSpPr>
            <p:cNvPr id="9" name="object 9"/>
            <p:cNvSpPr/>
            <p:nvPr/>
          </p:nvSpPr>
          <p:spPr>
            <a:xfrm>
              <a:off x="3426536" y="3517303"/>
              <a:ext cx="350520" cy="350520"/>
            </a:xfrm>
            <a:custGeom>
              <a:avLst/>
              <a:gdLst/>
              <a:ahLst/>
              <a:cxnLst/>
              <a:rect l="l" t="t" r="r" b="b"/>
              <a:pathLst>
                <a:path w="350520" h="350520">
                  <a:moveTo>
                    <a:pt x="350024" y="350024"/>
                  </a:moveTo>
                  <a:lnTo>
                    <a:pt x="350024" y="0"/>
                  </a:lnTo>
                  <a:lnTo>
                    <a:pt x="0" y="0"/>
                  </a:lnTo>
                  <a:lnTo>
                    <a:pt x="0" y="350024"/>
                  </a:lnTo>
                  <a:lnTo>
                    <a:pt x="350024" y="350024"/>
                  </a:lnTo>
                  <a:close/>
                </a:path>
              </a:pathLst>
            </a:custGeom>
            <a:ln w="3175">
              <a:solidFill>
                <a:srgbClr val="FF0000"/>
              </a:solidFill>
            </a:ln>
          </p:spPr>
          <p:txBody>
            <a:bodyPr wrap="square" lIns="0" tIns="0" rIns="0" bIns="0" rtlCol="0"/>
            <a:lstStyle/>
            <a:p>
              <a:endParaRPr/>
            </a:p>
          </p:txBody>
        </p:sp>
        <p:sp>
          <p:nvSpPr>
            <p:cNvPr id="10" name="object 10"/>
            <p:cNvSpPr/>
            <p:nvPr/>
          </p:nvSpPr>
          <p:spPr>
            <a:xfrm>
              <a:off x="3076511" y="3517303"/>
              <a:ext cx="350520" cy="350520"/>
            </a:xfrm>
            <a:custGeom>
              <a:avLst/>
              <a:gdLst/>
              <a:ahLst/>
              <a:cxnLst/>
              <a:rect l="l" t="t" r="r" b="b"/>
              <a:pathLst>
                <a:path w="350520" h="350520">
                  <a:moveTo>
                    <a:pt x="0" y="0"/>
                  </a:moveTo>
                  <a:lnTo>
                    <a:pt x="0" y="350024"/>
                  </a:lnTo>
                  <a:lnTo>
                    <a:pt x="350024" y="350024"/>
                  </a:lnTo>
                  <a:lnTo>
                    <a:pt x="350024" y="0"/>
                  </a:lnTo>
                  <a:lnTo>
                    <a:pt x="0" y="0"/>
                  </a:lnTo>
                  <a:close/>
                </a:path>
              </a:pathLst>
            </a:custGeom>
            <a:solidFill>
              <a:srgbClr val="FFFFFF"/>
            </a:solidFill>
          </p:spPr>
          <p:txBody>
            <a:bodyPr wrap="square" lIns="0" tIns="0" rIns="0" bIns="0" rtlCol="0"/>
            <a:lstStyle/>
            <a:p>
              <a:endParaRPr/>
            </a:p>
          </p:txBody>
        </p:sp>
        <p:sp>
          <p:nvSpPr>
            <p:cNvPr id="11" name="object 11"/>
            <p:cNvSpPr/>
            <p:nvPr/>
          </p:nvSpPr>
          <p:spPr>
            <a:xfrm>
              <a:off x="3076511" y="3517303"/>
              <a:ext cx="350520" cy="350520"/>
            </a:xfrm>
            <a:custGeom>
              <a:avLst/>
              <a:gdLst/>
              <a:ahLst/>
              <a:cxnLst/>
              <a:rect l="l" t="t" r="r" b="b"/>
              <a:pathLst>
                <a:path w="350520" h="350520">
                  <a:moveTo>
                    <a:pt x="350024" y="350024"/>
                  </a:moveTo>
                  <a:lnTo>
                    <a:pt x="350024" y="0"/>
                  </a:lnTo>
                  <a:lnTo>
                    <a:pt x="0" y="0"/>
                  </a:lnTo>
                  <a:lnTo>
                    <a:pt x="0" y="350024"/>
                  </a:lnTo>
                  <a:lnTo>
                    <a:pt x="350024" y="350024"/>
                  </a:lnTo>
                  <a:close/>
                </a:path>
              </a:pathLst>
            </a:custGeom>
            <a:ln w="3175">
              <a:solidFill>
                <a:srgbClr val="FF0000"/>
              </a:solidFill>
            </a:ln>
          </p:spPr>
          <p:txBody>
            <a:bodyPr wrap="square" lIns="0" tIns="0" rIns="0" bIns="0" rtlCol="0"/>
            <a:lstStyle/>
            <a:p>
              <a:endParaRPr/>
            </a:p>
          </p:txBody>
        </p:sp>
        <p:sp>
          <p:nvSpPr>
            <p:cNvPr id="12" name="object 12"/>
            <p:cNvSpPr/>
            <p:nvPr/>
          </p:nvSpPr>
          <p:spPr>
            <a:xfrm>
              <a:off x="3076511" y="3167278"/>
              <a:ext cx="350520" cy="350520"/>
            </a:xfrm>
            <a:custGeom>
              <a:avLst/>
              <a:gdLst/>
              <a:ahLst/>
              <a:cxnLst/>
              <a:rect l="l" t="t" r="r" b="b"/>
              <a:pathLst>
                <a:path w="350520" h="350520">
                  <a:moveTo>
                    <a:pt x="0" y="0"/>
                  </a:moveTo>
                  <a:lnTo>
                    <a:pt x="0" y="350024"/>
                  </a:lnTo>
                  <a:lnTo>
                    <a:pt x="350024" y="350024"/>
                  </a:lnTo>
                  <a:lnTo>
                    <a:pt x="350024" y="0"/>
                  </a:lnTo>
                  <a:lnTo>
                    <a:pt x="0" y="0"/>
                  </a:lnTo>
                  <a:close/>
                </a:path>
              </a:pathLst>
            </a:custGeom>
            <a:solidFill>
              <a:srgbClr val="FFFFFF"/>
            </a:solidFill>
          </p:spPr>
          <p:txBody>
            <a:bodyPr wrap="square" lIns="0" tIns="0" rIns="0" bIns="0" rtlCol="0"/>
            <a:lstStyle/>
            <a:p>
              <a:endParaRPr/>
            </a:p>
          </p:txBody>
        </p:sp>
        <p:sp>
          <p:nvSpPr>
            <p:cNvPr id="13" name="object 13"/>
            <p:cNvSpPr/>
            <p:nvPr/>
          </p:nvSpPr>
          <p:spPr>
            <a:xfrm>
              <a:off x="3076511" y="3167278"/>
              <a:ext cx="350520" cy="350520"/>
            </a:xfrm>
            <a:custGeom>
              <a:avLst/>
              <a:gdLst/>
              <a:ahLst/>
              <a:cxnLst/>
              <a:rect l="l" t="t" r="r" b="b"/>
              <a:pathLst>
                <a:path w="350520" h="350520">
                  <a:moveTo>
                    <a:pt x="350024" y="350024"/>
                  </a:moveTo>
                  <a:lnTo>
                    <a:pt x="350024" y="0"/>
                  </a:lnTo>
                  <a:lnTo>
                    <a:pt x="0" y="0"/>
                  </a:lnTo>
                  <a:lnTo>
                    <a:pt x="0" y="350024"/>
                  </a:lnTo>
                  <a:lnTo>
                    <a:pt x="350024" y="350024"/>
                  </a:lnTo>
                  <a:close/>
                </a:path>
              </a:pathLst>
            </a:custGeom>
            <a:ln w="23446">
              <a:solidFill>
                <a:srgbClr val="FF0000"/>
              </a:solidFill>
            </a:ln>
          </p:spPr>
          <p:txBody>
            <a:bodyPr wrap="square" lIns="0" tIns="0" rIns="0" bIns="0" rtlCol="0"/>
            <a:lstStyle/>
            <a:p>
              <a:endParaRPr/>
            </a:p>
          </p:txBody>
        </p:sp>
        <p:sp>
          <p:nvSpPr>
            <p:cNvPr id="14" name="object 14"/>
            <p:cNvSpPr/>
            <p:nvPr/>
          </p:nvSpPr>
          <p:spPr>
            <a:xfrm>
              <a:off x="3776560" y="3517303"/>
              <a:ext cx="350520" cy="350520"/>
            </a:xfrm>
            <a:custGeom>
              <a:avLst/>
              <a:gdLst/>
              <a:ahLst/>
              <a:cxnLst/>
              <a:rect l="l" t="t" r="r" b="b"/>
              <a:pathLst>
                <a:path w="350520" h="350520">
                  <a:moveTo>
                    <a:pt x="0" y="0"/>
                  </a:moveTo>
                  <a:lnTo>
                    <a:pt x="0" y="350024"/>
                  </a:lnTo>
                  <a:lnTo>
                    <a:pt x="350024" y="350024"/>
                  </a:lnTo>
                  <a:lnTo>
                    <a:pt x="350024" y="0"/>
                  </a:lnTo>
                  <a:lnTo>
                    <a:pt x="0" y="0"/>
                  </a:lnTo>
                  <a:close/>
                </a:path>
              </a:pathLst>
            </a:custGeom>
            <a:solidFill>
              <a:srgbClr val="FFFFFF"/>
            </a:solidFill>
          </p:spPr>
          <p:txBody>
            <a:bodyPr wrap="square" lIns="0" tIns="0" rIns="0" bIns="0" rtlCol="0"/>
            <a:lstStyle/>
            <a:p>
              <a:endParaRPr/>
            </a:p>
          </p:txBody>
        </p:sp>
        <p:sp>
          <p:nvSpPr>
            <p:cNvPr id="15" name="object 15"/>
            <p:cNvSpPr/>
            <p:nvPr/>
          </p:nvSpPr>
          <p:spPr>
            <a:xfrm>
              <a:off x="3776560" y="3517303"/>
              <a:ext cx="350520" cy="350520"/>
            </a:xfrm>
            <a:custGeom>
              <a:avLst/>
              <a:gdLst/>
              <a:ahLst/>
              <a:cxnLst/>
              <a:rect l="l" t="t" r="r" b="b"/>
              <a:pathLst>
                <a:path w="350520" h="350520">
                  <a:moveTo>
                    <a:pt x="350024" y="350024"/>
                  </a:moveTo>
                  <a:lnTo>
                    <a:pt x="350024" y="0"/>
                  </a:lnTo>
                  <a:lnTo>
                    <a:pt x="0" y="0"/>
                  </a:lnTo>
                  <a:lnTo>
                    <a:pt x="0" y="350024"/>
                  </a:lnTo>
                  <a:lnTo>
                    <a:pt x="350024" y="350024"/>
                  </a:lnTo>
                  <a:close/>
                </a:path>
              </a:pathLst>
            </a:custGeom>
            <a:ln w="23446">
              <a:solidFill>
                <a:srgbClr val="FF0000"/>
              </a:solidFill>
            </a:ln>
          </p:spPr>
          <p:txBody>
            <a:bodyPr wrap="square" lIns="0" tIns="0" rIns="0" bIns="0" rtlCol="0"/>
            <a:lstStyle/>
            <a:p>
              <a:endParaRPr/>
            </a:p>
          </p:txBody>
        </p:sp>
        <p:sp>
          <p:nvSpPr>
            <p:cNvPr id="16" name="object 16"/>
            <p:cNvSpPr/>
            <p:nvPr/>
          </p:nvSpPr>
          <p:spPr>
            <a:xfrm>
              <a:off x="3455517" y="3592461"/>
              <a:ext cx="271780" cy="35560"/>
            </a:xfrm>
            <a:custGeom>
              <a:avLst/>
              <a:gdLst/>
              <a:ahLst/>
              <a:cxnLst/>
              <a:rect l="l" t="t" r="r" b="b"/>
              <a:pathLst>
                <a:path w="271779" h="35560">
                  <a:moveTo>
                    <a:pt x="0" y="35115"/>
                  </a:moveTo>
                  <a:lnTo>
                    <a:pt x="13169" y="26339"/>
                  </a:lnTo>
                  <a:lnTo>
                    <a:pt x="25396" y="18522"/>
                  </a:lnTo>
                  <a:lnTo>
                    <a:pt x="41832" y="9921"/>
                  </a:lnTo>
                  <a:lnTo>
                    <a:pt x="61742" y="3040"/>
                  </a:lnTo>
                  <a:lnTo>
                    <a:pt x="84391" y="381"/>
                  </a:lnTo>
                  <a:lnTo>
                    <a:pt x="109018" y="3519"/>
                  </a:lnTo>
                  <a:lnTo>
                    <a:pt x="134686" y="10261"/>
                  </a:lnTo>
                  <a:lnTo>
                    <a:pt x="160426" y="17479"/>
                  </a:lnTo>
                  <a:lnTo>
                    <a:pt x="185267" y="22047"/>
                  </a:lnTo>
                  <a:lnTo>
                    <a:pt x="228607" y="17579"/>
                  </a:lnTo>
                  <a:lnTo>
                    <a:pt x="271602" y="0"/>
                  </a:lnTo>
                </a:path>
              </a:pathLst>
            </a:custGeom>
            <a:ln w="11723">
              <a:solidFill>
                <a:srgbClr val="FF0000"/>
              </a:solidFill>
            </a:ln>
          </p:spPr>
          <p:txBody>
            <a:bodyPr wrap="square" lIns="0" tIns="0" rIns="0" bIns="0" rtlCol="0"/>
            <a:lstStyle/>
            <a:p>
              <a:endParaRPr/>
            </a:p>
          </p:txBody>
        </p:sp>
        <p:sp>
          <p:nvSpPr>
            <p:cNvPr id="17" name="object 17"/>
            <p:cNvSpPr/>
            <p:nvPr/>
          </p:nvSpPr>
          <p:spPr>
            <a:xfrm>
              <a:off x="3468420" y="3619804"/>
              <a:ext cx="280035" cy="26034"/>
            </a:xfrm>
            <a:custGeom>
              <a:avLst/>
              <a:gdLst/>
              <a:ahLst/>
              <a:cxnLst/>
              <a:rect l="l" t="t" r="r" b="b"/>
              <a:pathLst>
                <a:path w="280035" h="26035">
                  <a:moveTo>
                    <a:pt x="0" y="25958"/>
                  </a:moveTo>
                  <a:lnTo>
                    <a:pt x="279806" y="1371"/>
                  </a:lnTo>
                  <a:lnTo>
                    <a:pt x="266242" y="7620"/>
                  </a:lnTo>
                  <a:lnTo>
                    <a:pt x="253663" y="13130"/>
                  </a:lnTo>
                  <a:lnTo>
                    <a:pt x="216468" y="23059"/>
                  </a:lnTo>
                  <a:lnTo>
                    <a:pt x="168596" y="18829"/>
                  </a:lnTo>
                  <a:lnTo>
                    <a:pt x="142708" y="11418"/>
                  </a:lnTo>
                  <a:lnTo>
                    <a:pt x="116637" y="4153"/>
                  </a:lnTo>
                  <a:lnTo>
                    <a:pt x="91224" y="0"/>
                  </a:lnTo>
                  <a:lnTo>
                    <a:pt x="67333" y="1065"/>
                  </a:lnTo>
                  <a:lnTo>
                    <a:pt x="45929" y="6029"/>
                  </a:lnTo>
                  <a:lnTo>
                    <a:pt x="28001" y="12712"/>
                  </a:lnTo>
                  <a:lnTo>
                    <a:pt x="14541" y="18935"/>
                  </a:lnTo>
                  <a:lnTo>
                    <a:pt x="0" y="25958"/>
                  </a:lnTo>
                  <a:close/>
                </a:path>
              </a:pathLst>
            </a:custGeom>
            <a:solidFill>
              <a:srgbClr val="FFFFFF"/>
            </a:solidFill>
          </p:spPr>
          <p:txBody>
            <a:bodyPr wrap="square" lIns="0" tIns="0" rIns="0" bIns="0" rtlCol="0"/>
            <a:lstStyle/>
            <a:p>
              <a:endParaRPr/>
            </a:p>
          </p:txBody>
        </p:sp>
        <p:sp>
          <p:nvSpPr>
            <p:cNvPr id="18" name="object 18"/>
            <p:cNvSpPr/>
            <p:nvPr/>
          </p:nvSpPr>
          <p:spPr>
            <a:xfrm>
              <a:off x="3465487" y="3619804"/>
              <a:ext cx="283210" cy="71120"/>
            </a:xfrm>
            <a:custGeom>
              <a:avLst/>
              <a:gdLst/>
              <a:ahLst/>
              <a:cxnLst/>
              <a:rect l="l" t="t" r="r" b="b"/>
              <a:pathLst>
                <a:path w="283210" h="71120">
                  <a:moveTo>
                    <a:pt x="2933" y="25958"/>
                  </a:moveTo>
                  <a:lnTo>
                    <a:pt x="17475" y="18935"/>
                  </a:lnTo>
                  <a:lnTo>
                    <a:pt x="30935" y="12712"/>
                  </a:lnTo>
                  <a:lnTo>
                    <a:pt x="48863" y="6029"/>
                  </a:lnTo>
                  <a:lnTo>
                    <a:pt x="70267" y="1065"/>
                  </a:lnTo>
                  <a:lnTo>
                    <a:pt x="94157" y="0"/>
                  </a:lnTo>
                  <a:lnTo>
                    <a:pt x="119570" y="4153"/>
                  </a:lnTo>
                  <a:lnTo>
                    <a:pt x="145642" y="11418"/>
                  </a:lnTo>
                  <a:lnTo>
                    <a:pt x="171529" y="18829"/>
                  </a:lnTo>
                  <a:lnTo>
                    <a:pt x="196392" y="23418"/>
                  </a:lnTo>
                  <a:lnTo>
                    <a:pt x="239737" y="18953"/>
                  </a:lnTo>
                  <a:lnTo>
                    <a:pt x="282740" y="1371"/>
                  </a:lnTo>
                </a:path>
                <a:path w="283210" h="71120">
                  <a:moveTo>
                    <a:pt x="0" y="70497"/>
                  </a:moveTo>
                  <a:lnTo>
                    <a:pt x="9271" y="62598"/>
                  </a:lnTo>
                  <a:lnTo>
                    <a:pt x="17960" y="55580"/>
                  </a:lnTo>
                  <a:lnTo>
                    <a:pt x="30122" y="47939"/>
                  </a:lnTo>
                  <a:lnTo>
                    <a:pt x="45759" y="42017"/>
                  </a:lnTo>
                  <a:lnTo>
                    <a:pt x="64871" y="40157"/>
                  </a:lnTo>
                  <a:lnTo>
                    <a:pt x="87316" y="43795"/>
                  </a:lnTo>
                  <a:lnTo>
                    <a:pt x="112328" y="50742"/>
                  </a:lnTo>
                  <a:lnTo>
                    <a:pt x="139002" y="57909"/>
                  </a:lnTo>
                  <a:lnTo>
                    <a:pt x="166433" y="62204"/>
                  </a:lnTo>
                  <a:lnTo>
                    <a:pt x="193598" y="61405"/>
                  </a:lnTo>
                  <a:lnTo>
                    <a:pt x="218948" y="56765"/>
                  </a:lnTo>
                  <a:lnTo>
                    <a:pt x="240821" y="50406"/>
                  </a:lnTo>
                  <a:lnTo>
                    <a:pt x="257556" y="44450"/>
                  </a:lnTo>
                  <a:lnTo>
                    <a:pt x="275704" y="37719"/>
                  </a:lnTo>
                </a:path>
              </a:pathLst>
            </a:custGeom>
            <a:ln w="11723">
              <a:solidFill>
                <a:srgbClr val="FF0000"/>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3505015" y="3597534"/>
              <a:ext cx="195517" cy="76112"/>
            </a:xfrm>
            <a:prstGeom prst="rect">
              <a:avLst/>
            </a:prstGeom>
          </p:spPr>
        </p:pic>
      </p:grpSp>
      <p:sp>
        <p:nvSpPr>
          <p:cNvPr id="20" name="object 20"/>
          <p:cNvSpPr txBox="1"/>
          <p:nvPr/>
        </p:nvSpPr>
        <p:spPr>
          <a:xfrm>
            <a:off x="3427171" y="3589806"/>
            <a:ext cx="337820" cy="85725"/>
          </a:xfrm>
          <a:prstGeom prst="rect">
            <a:avLst/>
          </a:prstGeom>
        </p:spPr>
        <p:txBody>
          <a:bodyPr vert="horz" wrap="square" lIns="0" tIns="11430" rIns="0" bIns="0" rtlCol="0">
            <a:spAutoFit/>
          </a:bodyPr>
          <a:lstStyle/>
          <a:p>
            <a:pPr marL="95885">
              <a:lnSpc>
                <a:spcPct val="100000"/>
              </a:lnSpc>
              <a:spcBef>
                <a:spcPts val="90"/>
              </a:spcBef>
            </a:pPr>
            <a:r>
              <a:rPr sz="400" i="1" spc="-5" dirty="0">
                <a:solidFill>
                  <a:srgbClr val="FF0000"/>
                </a:solidFill>
                <a:latin typeface="Arial"/>
                <a:cs typeface="Arial"/>
              </a:rPr>
              <a:t>Breeze</a:t>
            </a:r>
            <a:endParaRPr sz="400">
              <a:latin typeface="Arial"/>
              <a:cs typeface="Arial"/>
            </a:endParaRPr>
          </a:p>
        </p:txBody>
      </p:sp>
      <p:pic>
        <p:nvPicPr>
          <p:cNvPr id="21" name="object 21"/>
          <p:cNvPicPr/>
          <p:nvPr/>
        </p:nvPicPr>
        <p:blipFill>
          <a:blip r:embed="rId3" cstate="print"/>
          <a:stretch>
            <a:fillRect/>
          </a:stretch>
        </p:blipFill>
        <p:spPr>
          <a:xfrm>
            <a:off x="3476351" y="3222719"/>
            <a:ext cx="250394" cy="239141"/>
          </a:xfrm>
          <a:prstGeom prst="rect">
            <a:avLst/>
          </a:prstGeom>
        </p:spPr>
      </p:pic>
      <p:sp>
        <p:nvSpPr>
          <p:cNvPr id="22" name="object 22"/>
          <p:cNvSpPr txBox="1"/>
          <p:nvPr/>
        </p:nvSpPr>
        <p:spPr>
          <a:xfrm>
            <a:off x="3426536" y="3167278"/>
            <a:ext cx="350520" cy="350520"/>
          </a:xfrm>
          <a:prstGeom prst="rect">
            <a:avLst/>
          </a:prstGeom>
          <a:ln w="23446">
            <a:solidFill>
              <a:srgbClr val="FF0000"/>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FF0000"/>
                </a:solidFill>
                <a:latin typeface="Arial"/>
                <a:cs typeface="Arial"/>
              </a:rPr>
              <a:t>PIT</a:t>
            </a:r>
            <a:endParaRPr sz="550">
              <a:latin typeface="Arial"/>
              <a:cs typeface="Arial"/>
            </a:endParaRPr>
          </a:p>
        </p:txBody>
      </p:sp>
      <p:sp>
        <p:nvSpPr>
          <p:cNvPr id="23" name="object 23"/>
          <p:cNvSpPr txBox="1"/>
          <p:nvPr/>
        </p:nvSpPr>
        <p:spPr>
          <a:xfrm>
            <a:off x="5751347" y="250954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24" name="object 24"/>
          <p:cNvSpPr txBox="1"/>
          <p:nvPr/>
        </p:nvSpPr>
        <p:spPr>
          <a:xfrm>
            <a:off x="6101370" y="250954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sp>
        <p:nvSpPr>
          <p:cNvPr id="25" name="object 25"/>
          <p:cNvSpPr txBox="1"/>
          <p:nvPr/>
        </p:nvSpPr>
        <p:spPr>
          <a:xfrm>
            <a:off x="6451393" y="250954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3</a:t>
            </a:r>
            <a:endParaRPr sz="450">
              <a:latin typeface="Arial"/>
              <a:cs typeface="Arial"/>
            </a:endParaRPr>
          </a:p>
        </p:txBody>
      </p:sp>
      <p:sp>
        <p:nvSpPr>
          <p:cNvPr id="26" name="object 26"/>
          <p:cNvSpPr txBox="1"/>
          <p:nvPr/>
        </p:nvSpPr>
        <p:spPr>
          <a:xfrm>
            <a:off x="5517430" y="227807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27" name="object 27"/>
          <p:cNvSpPr txBox="1"/>
          <p:nvPr/>
        </p:nvSpPr>
        <p:spPr>
          <a:xfrm>
            <a:off x="5517430" y="1928054"/>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grpSp>
        <p:nvGrpSpPr>
          <p:cNvPr id="28" name="object 28"/>
          <p:cNvGrpSpPr/>
          <p:nvPr/>
        </p:nvGrpSpPr>
        <p:grpSpPr>
          <a:xfrm>
            <a:off x="5604457" y="1794305"/>
            <a:ext cx="1062355" cy="723900"/>
            <a:chOff x="5604457" y="1794305"/>
            <a:chExt cx="1062355" cy="723900"/>
          </a:xfrm>
        </p:grpSpPr>
        <p:sp>
          <p:nvSpPr>
            <p:cNvPr id="29" name="object 29"/>
            <p:cNvSpPr/>
            <p:nvPr/>
          </p:nvSpPr>
          <p:spPr>
            <a:xfrm>
              <a:off x="5954482" y="2156090"/>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30" name="object 30"/>
            <p:cNvSpPr/>
            <p:nvPr/>
          </p:nvSpPr>
          <p:spPr>
            <a:xfrm>
              <a:off x="5954482" y="1806052"/>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31" name="object 31"/>
            <p:cNvSpPr/>
            <p:nvPr/>
          </p:nvSpPr>
          <p:spPr>
            <a:xfrm>
              <a:off x="5604457" y="2156090"/>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32" name="object 32"/>
            <p:cNvSpPr/>
            <p:nvPr/>
          </p:nvSpPr>
          <p:spPr>
            <a:xfrm>
              <a:off x="5604457" y="2156090"/>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33" name="object 33"/>
            <p:cNvSpPr/>
            <p:nvPr/>
          </p:nvSpPr>
          <p:spPr>
            <a:xfrm>
              <a:off x="5604457" y="1806052"/>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34" name="object 34"/>
            <p:cNvSpPr/>
            <p:nvPr/>
          </p:nvSpPr>
          <p:spPr>
            <a:xfrm>
              <a:off x="6304520" y="2156090"/>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35" name="object 35"/>
            <p:cNvSpPr/>
            <p:nvPr/>
          </p:nvSpPr>
          <p:spPr>
            <a:xfrm>
              <a:off x="6304520" y="2156090"/>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36" name="object 36"/>
            <p:cNvSpPr/>
            <p:nvPr/>
          </p:nvSpPr>
          <p:spPr>
            <a:xfrm>
              <a:off x="5983465" y="2231250"/>
              <a:ext cx="271780" cy="35560"/>
            </a:xfrm>
            <a:custGeom>
              <a:avLst/>
              <a:gdLst/>
              <a:ahLst/>
              <a:cxnLst/>
              <a:rect l="l" t="t" r="r" b="b"/>
              <a:pathLst>
                <a:path w="271779" h="35560">
                  <a:moveTo>
                    <a:pt x="0" y="35115"/>
                  </a:moveTo>
                  <a:lnTo>
                    <a:pt x="13182" y="26339"/>
                  </a:lnTo>
                  <a:lnTo>
                    <a:pt x="25407" y="18522"/>
                  </a:lnTo>
                  <a:lnTo>
                    <a:pt x="41838" y="9921"/>
                  </a:lnTo>
                  <a:lnTo>
                    <a:pt x="61744" y="3040"/>
                  </a:lnTo>
                  <a:lnTo>
                    <a:pt x="84391" y="381"/>
                  </a:lnTo>
                  <a:lnTo>
                    <a:pt x="109018" y="3519"/>
                  </a:lnTo>
                  <a:lnTo>
                    <a:pt x="134686" y="10261"/>
                  </a:lnTo>
                  <a:lnTo>
                    <a:pt x="160426" y="17479"/>
                  </a:lnTo>
                  <a:lnTo>
                    <a:pt x="185267" y="22047"/>
                  </a:lnTo>
                  <a:lnTo>
                    <a:pt x="228607" y="17579"/>
                  </a:lnTo>
                  <a:lnTo>
                    <a:pt x="271614" y="0"/>
                  </a:lnTo>
                </a:path>
              </a:pathLst>
            </a:custGeom>
            <a:ln w="11723">
              <a:solidFill>
                <a:srgbClr val="0000FF"/>
              </a:solidFill>
            </a:ln>
          </p:spPr>
          <p:txBody>
            <a:bodyPr wrap="square" lIns="0" tIns="0" rIns="0" bIns="0" rtlCol="0"/>
            <a:lstStyle/>
            <a:p>
              <a:endParaRPr/>
            </a:p>
          </p:txBody>
        </p:sp>
        <p:sp>
          <p:nvSpPr>
            <p:cNvPr id="37" name="object 37"/>
            <p:cNvSpPr/>
            <p:nvPr/>
          </p:nvSpPr>
          <p:spPr>
            <a:xfrm>
              <a:off x="5996368" y="2258593"/>
              <a:ext cx="280035" cy="26034"/>
            </a:xfrm>
            <a:custGeom>
              <a:avLst/>
              <a:gdLst/>
              <a:ahLst/>
              <a:cxnLst/>
              <a:rect l="l" t="t" r="r" b="b"/>
              <a:pathLst>
                <a:path w="280035" h="26035">
                  <a:moveTo>
                    <a:pt x="0" y="25958"/>
                  </a:moveTo>
                  <a:lnTo>
                    <a:pt x="279806" y="1371"/>
                  </a:lnTo>
                  <a:lnTo>
                    <a:pt x="266242" y="7620"/>
                  </a:lnTo>
                  <a:lnTo>
                    <a:pt x="253663" y="13130"/>
                  </a:lnTo>
                  <a:lnTo>
                    <a:pt x="216468" y="23059"/>
                  </a:lnTo>
                  <a:lnTo>
                    <a:pt x="168596" y="18829"/>
                  </a:lnTo>
                  <a:lnTo>
                    <a:pt x="142708" y="11418"/>
                  </a:lnTo>
                  <a:lnTo>
                    <a:pt x="116637" y="4153"/>
                  </a:lnTo>
                  <a:lnTo>
                    <a:pt x="91224" y="0"/>
                  </a:lnTo>
                  <a:lnTo>
                    <a:pt x="67333" y="1065"/>
                  </a:lnTo>
                  <a:lnTo>
                    <a:pt x="45929" y="6029"/>
                  </a:lnTo>
                  <a:lnTo>
                    <a:pt x="28001" y="12712"/>
                  </a:lnTo>
                  <a:lnTo>
                    <a:pt x="14541" y="18935"/>
                  </a:lnTo>
                  <a:lnTo>
                    <a:pt x="0" y="25958"/>
                  </a:lnTo>
                  <a:close/>
                </a:path>
              </a:pathLst>
            </a:custGeom>
            <a:solidFill>
              <a:srgbClr val="FFFFFF"/>
            </a:solidFill>
          </p:spPr>
          <p:txBody>
            <a:bodyPr wrap="square" lIns="0" tIns="0" rIns="0" bIns="0" rtlCol="0"/>
            <a:lstStyle/>
            <a:p>
              <a:endParaRPr/>
            </a:p>
          </p:txBody>
        </p:sp>
        <p:sp>
          <p:nvSpPr>
            <p:cNvPr id="38" name="object 38"/>
            <p:cNvSpPr/>
            <p:nvPr/>
          </p:nvSpPr>
          <p:spPr>
            <a:xfrm>
              <a:off x="5993434" y="2258593"/>
              <a:ext cx="283210" cy="71120"/>
            </a:xfrm>
            <a:custGeom>
              <a:avLst/>
              <a:gdLst/>
              <a:ahLst/>
              <a:cxnLst/>
              <a:rect l="l" t="t" r="r" b="b"/>
              <a:pathLst>
                <a:path w="283210" h="71119">
                  <a:moveTo>
                    <a:pt x="2933" y="25958"/>
                  </a:moveTo>
                  <a:lnTo>
                    <a:pt x="17475" y="18935"/>
                  </a:lnTo>
                  <a:lnTo>
                    <a:pt x="30935" y="12712"/>
                  </a:lnTo>
                  <a:lnTo>
                    <a:pt x="48863" y="6029"/>
                  </a:lnTo>
                  <a:lnTo>
                    <a:pt x="70267" y="1065"/>
                  </a:lnTo>
                  <a:lnTo>
                    <a:pt x="94157" y="0"/>
                  </a:lnTo>
                  <a:lnTo>
                    <a:pt x="119570" y="4153"/>
                  </a:lnTo>
                  <a:lnTo>
                    <a:pt x="145642" y="11418"/>
                  </a:lnTo>
                  <a:lnTo>
                    <a:pt x="171529" y="18829"/>
                  </a:lnTo>
                  <a:lnTo>
                    <a:pt x="196392" y="23418"/>
                  </a:lnTo>
                  <a:lnTo>
                    <a:pt x="239737" y="18953"/>
                  </a:lnTo>
                  <a:lnTo>
                    <a:pt x="282740" y="1371"/>
                  </a:lnTo>
                </a:path>
                <a:path w="283210" h="71119">
                  <a:moveTo>
                    <a:pt x="0" y="70497"/>
                  </a:moveTo>
                  <a:lnTo>
                    <a:pt x="9271" y="62598"/>
                  </a:lnTo>
                  <a:lnTo>
                    <a:pt x="17960" y="55580"/>
                  </a:lnTo>
                  <a:lnTo>
                    <a:pt x="30124" y="47939"/>
                  </a:lnTo>
                  <a:lnTo>
                    <a:pt x="45764" y="42017"/>
                  </a:lnTo>
                  <a:lnTo>
                    <a:pt x="64884" y="40157"/>
                  </a:lnTo>
                  <a:lnTo>
                    <a:pt x="87321" y="43795"/>
                  </a:lnTo>
                  <a:lnTo>
                    <a:pt x="112329" y="50742"/>
                  </a:lnTo>
                  <a:lnTo>
                    <a:pt x="139002" y="57909"/>
                  </a:lnTo>
                  <a:lnTo>
                    <a:pt x="166433" y="62204"/>
                  </a:lnTo>
                  <a:lnTo>
                    <a:pt x="193598" y="61405"/>
                  </a:lnTo>
                  <a:lnTo>
                    <a:pt x="218948" y="56765"/>
                  </a:lnTo>
                  <a:lnTo>
                    <a:pt x="240821" y="50406"/>
                  </a:lnTo>
                  <a:lnTo>
                    <a:pt x="257556" y="44450"/>
                  </a:lnTo>
                  <a:lnTo>
                    <a:pt x="275704" y="37719"/>
                  </a:lnTo>
                </a:path>
              </a:pathLst>
            </a:custGeom>
            <a:ln w="11723">
              <a:solidFill>
                <a:srgbClr val="0000FF"/>
              </a:solidFill>
            </a:ln>
          </p:spPr>
          <p:txBody>
            <a:bodyPr wrap="square" lIns="0" tIns="0" rIns="0" bIns="0" rtlCol="0"/>
            <a:lstStyle/>
            <a:p>
              <a:endParaRPr/>
            </a:p>
          </p:txBody>
        </p:sp>
        <p:pic>
          <p:nvPicPr>
            <p:cNvPr id="39" name="object 39"/>
            <p:cNvPicPr/>
            <p:nvPr/>
          </p:nvPicPr>
          <p:blipFill>
            <a:blip r:embed="rId4" cstate="print"/>
            <a:stretch>
              <a:fillRect/>
            </a:stretch>
          </p:blipFill>
          <p:spPr>
            <a:xfrm>
              <a:off x="6032963" y="2236323"/>
              <a:ext cx="195517" cy="76112"/>
            </a:xfrm>
            <a:prstGeom prst="rect">
              <a:avLst/>
            </a:prstGeom>
          </p:spPr>
        </p:pic>
      </p:grpSp>
      <p:sp>
        <p:nvSpPr>
          <p:cNvPr id="40" name="object 40"/>
          <p:cNvSpPr txBox="1"/>
          <p:nvPr/>
        </p:nvSpPr>
        <p:spPr>
          <a:xfrm>
            <a:off x="5954483" y="2228582"/>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0000FF"/>
                </a:solidFill>
                <a:latin typeface="Arial"/>
                <a:cs typeface="Arial"/>
              </a:rPr>
              <a:t>Breeze</a:t>
            </a:r>
            <a:endParaRPr sz="400">
              <a:latin typeface="Arial"/>
              <a:cs typeface="Arial"/>
            </a:endParaRPr>
          </a:p>
        </p:txBody>
      </p:sp>
      <p:pic>
        <p:nvPicPr>
          <p:cNvPr id="41" name="object 41"/>
          <p:cNvPicPr/>
          <p:nvPr/>
        </p:nvPicPr>
        <p:blipFill>
          <a:blip r:embed="rId5" cstate="print"/>
          <a:stretch>
            <a:fillRect/>
          </a:stretch>
        </p:blipFill>
        <p:spPr>
          <a:xfrm>
            <a:off x="5654274" y="1861508"/>
            <a:ext cx="250394" cy="239141"/>
          </a:xfrm>
          <a:prstGeom prst="rect">
            <a:avLst/>
          </a:prstGeom>
        </p:spPr>
      </p:pic>
      <p:sp>
        <p:nvSpPr>
          <p:cNvPr id="42" name="object 42"/>
          <p:cNvSpPr txBox="1"/>
          <p:nvPr/>
        </p:nvSpPr>
        <p:spPr>
          <a:xfrm>
            <a:off x="5604457" y="1806052"/>
            <a:ext cx="350520" cy="350520"/>
          </a:xfrm>
          <a:prstGeom prst="rect">
            <a:avLst/>
          </a:prstGeom>
          <a:ln w="23447">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sp>
        <p:nvSpPr>
          <p:cNvPr id="43" name="object 43"/>
          <p:cNvSpPr txBox="1"/>
          <p:nvPr/>
        </p:nvSpPr>
        <p:spPr>
          <a:xfrm>
            <a:off x="5265204" y="54264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44" name="object 44"/>
          <p:cNvSpPr txBox="1"/>
          <p:nvPr/>
        </p:nvSpPr>
        <p:spPr>
          <a:xfrm>
            <a:off x="5615227" y="54264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sp>
        <p:nvSpPr>
          <p:cNvPr id="45" name="object 45"/>
          <p:cNvSpPr txBox="1"/>
          <p:nvPr/>
        </p:nvSpPr>
        <p:spPr>
          <a:xfrm>
            <a:off x="5965250" y="54264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3</a:t>
            </a:r>
            <a:endParaRPr sz="450">
              <a:latin typeface="Arial"/>
              <a:cs typeface="Arial"/>
            </a:endParaRPr>
          </a:p>
        </p:txBody>
      </p:sp>
      <p:sp>
        <p:nvSpPr>
          <p:cNvPr id="46" name="object 46"/>
          <p:cNvSpPr txBox="1"/>
          <p:nvPr/>
        </p:nvSpPr>
        <p:spPr>
          <a:xfrm>
            <a:off x="5031287" y="519494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47" name="object 47"/>
          <p:cNvSpPr txBox="1"/>
          <p:nvPr/>
        </p:nvSpPr>
        <p:spPr>
          <a:xfrm>
            <a:off x="5031287" y="4844926"/>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grpSp>
        <p:nvGrpSpPr>
          <p:cNvPr id="48" name="object 48"/>
          <p:cNvGrpSpPr/>
          <p:nvPr/>
        </p:nvGrpSpPr>
        <p:grpSpPr>
          <a:xfrm>
            <a:off x="5118314" y="4722938"/>
            <a:ext cx="1050290" cy="700405"/>
            <a:chOff x="5118314" y="4722938"/>
            <a:chExt cx="1050290" cy="700405"/>
          </a:xfrm>
        </p:grpSpPr>
        <p:sp>
          <p:nvSpPr>
            <p:cNvPr id="49" name="object 49"/>
            <p:cNvSpPr/>
            <p:nvPr/>
          </p:nvSpPr>
          <p:spPr>
            <a:xfrm>
              <a:off x="5468339" y="507296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50" name="object 50"/>
            <p:cNvSpPr/>
            <p:nvPr/>
          </p:nvSpPr>
          <p:spPr>
            <a:xfrm>
              <a:off x="5118314" y="5072962"/>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51" name="object 51"/>
            <p:cNvSpPr/>
            <p:nvPr/>
          </p:nvSpPr>
          <p:spPr>
            <a:xfrm>
              <a:off x="5118314" y="507296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52" name="object 52"/>
            <p:cNvSpPr/>
            <p:nvPr/>
          </p:nvSpPr>
          <p:spPr>
            <a:xfrm>
              <a:off x="5118314" y="4722938"/>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53" name="object 53"/>
            <p:cNvSpPr/>
            <p:nvPr/>
          </p:nvSpPr>
          <p:spPr>
            <a:xfrm>
              <a:off x="5818364" y="5072962"/>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54" name="object 54"/>
            <p:cNvSpPr/>
            <p:nvPr/>
          </p:nvSpPr>
          <p:spPr>
            <a:xfrm>
              <a:off x="5497322" y="5148122"/>
              <a:ext cx="271780" cy="35560"/>
            </a:xfrm>
            <a:custGeom>
              <a:avLst/>
              <a:gdLst/>
              <a:ahLst/>
              <a:cxnLst/>
              <a:rect l="l" t="t" r="r" b="b"/>
              <a:pathLst>
                <a:path w="271779" h="35560">
                  <a:moveTo>
                    <a:pt x="0" y="35128"/>
                  </a:moveTo>
                  <a:lnTo>
                    <a:pt x="13169" y="26339"/>
                  </a:lnTo>
                  <a:lnTo>
                    <a:pt x="25394" y="18528"/>
                  </a:lnTo>
                  <a:lnTo>
                    <a:pt x="41827" y="9928"/>
                  </a:lnTo>
                  <a:lnTo>
                    <a:pt x="61736" y="3047"/>
                  </a:lnTo>
                  <a:lnTo>
                    <a:pt x="84391" y="393"/>
                  </a:lnTo>
                  <a:lnTo>
                    <a:pt x="109018" y="3532"/>
                  </a:lnTo>
                  <a:lnTo>
                    <a:pt x="134686" y="10272"/>
                  </a:lnTo>
                  <a:lnTo>
                    <a:pt x="160426" y="17486"/>
                  </a:lnTo>
                  <a:lnTo>
                    <a:pt x="185267" y="22047"/>
                  </a:lnTo>
                  <a:lnTo>
                    <a:pt x="228607" y="17586"/>
                  </a:lnTo>
                  <a:lnTo>
                    <a:pt x="271602" y="0"/>
                  </a:lnTo>
                </a:path>
              </a:pathLst>
            </a:custGeom>
            <a:ln w="11723">
              <a:solidFill>
                <a:srgbClr val="0000FF"/>
              </a:solidFill>
            </a:ln>
          </p:spPr>
          <p:txBody>
            <a:bodyPr wrap="square" lIns="0" tIns="0" rIns="0" bIns="0" rtlCol="0"/>
            <a:lstStyle/>
            <a:p>
              <a:endParaRPr/>
            </a:p>
          </p:txBody>
        </p:sp>
        <p:sp>
          <p:nvSpPr>
            <p:cNvPr id="55" name="object 55"/>
            <p:cNvSpPr/>
            <p:nvPr/>
          </p:nvSpPr>
          <p:spPr>
            <a:xfrm>
              <a:off x="5510225" y="5175478"/>
              <a:ext cx="280035" cy="26034"/>
            </a:xfrm>
            <a:custGeom>
              <a:avLst/>
              <a:gdLst/>
              <a:ahLst/>
              <a:cxnLst/>
              <a:rect l="l" t="t" r="r" b="b"/>
              <a:pathLst>
                <a:path w="280035" h="26035">
                  <a:moveTo>
                    <a:pt x="0" y="25946"/>
                  </a:moveTo>
                  <a:lnTo>
                    <a:pt x="279806" y="1358"/>
                  </a:lnTo>
                  <a:lnTo>
                    <a:pt x="266242" y="7607"/>
                  </a:lnTo>
                  <a:lnTo>
                    <a:pt x="253661" y="13124"/>
                  </a:lnTo>
                  <a:lnTo>
                    <a:pt x="216463" y="23053"/>
                  </a:lnTo>
                  <a:lnTo>
                    <a:pt x="168596" y="18818"/>
                  </a:lnTo>
                  <a:lnTo>
                    <a:pt x="142708" y="11412"/>
                  </a:lnTo>
                  <a:lnTo>
                    <a:pt x="116637" y="4151"/>
                  </a:lnTo>
                  <a:lnTo>
                    <a:pt x="91224" y="0"/>
                  </a:lnTo>
                  <a:lnTo>
                    <a:pt x="67333" y="1063"/>
                  </a:lnTo>
                  <a:lnTo>
                    <a:pt x="45929" y="6022"/>
                  </a:lnTo>
                  <a:lnTo>
                    <a:pt x="28001" y="12701"/>
                  </a:lnTo>
                  <a:lnTo>
                    <a:pt x="14541" y="18923"/>
                  </a:lnTo>
                  <a:lnTo>
                    <a:pt x="0" y="25946"/>
                  </a:lnTo>
                  <a:close/>
                </a:path>
              </a:pathLst>
            </a:custGeom>
            <a:solidFill>
              <a:srgbClr val="FFFFFF"/>
            </a:solidFill>
          </p:spPr>
          <p:txBody>
            <a:bodyPr wrap="square" lIns="0" tIns="0" rIns="0" bIns="0" rtlCol="0"/>
            <a:lstStyle/>
            <a:p>
              <a:endParaRPr/>
            </a:p>
          </p:txBody>
        </p:sp>
        <p:sp>
          <p:nvSpPr>
            <p:cNvPr id="56" name="object 56"/>
            <p:cNvSpPr/>
            <p:nvPr/>
          </p:nvSpPr>
          <p:spPr>
            <a:xfrm>
              <a:off x="5507291" y="5175478"/>
              <a:ext cx="283210" cy="71120"/>
            </a:xfrm>
            <a:custGeom>
              <a:avLst/>
              <a:gdLst/>
              <a:ahLst/>
              <a:cxnLst/>
              <a:rect l="l" t="t" r="r" b="b"/>
              <a:pathLst>
                <a:path w="283210" h="71120">
                  <a:moveTo>
                    <a:pt x="2933" y="25946"/>
                  </a:moveTo>
                  <a:lnTo>
                    <a:pt x="17475" y="18923"/>
                  </a:lnTo>
                  <a:lnTo>
                    <a:pt x="30935" y="12701"/>
                  </a:lnTo>
                  <a:lnTo>
                    <a:pt x="48863" y="6022"/>
                  </a:lnTo>
                  <a:lnTo>
                    <a:pt x="70267" y="1063"/>
                  </a:lnTo>
                  <a:lnTo>
                    <a:pt x="94157" y="0"/>
                  </a:lnTo>
                  <a:lnTo>
                    <a:pt x="119570" y="4151"/>
                  </a:lnTo>
                  <a:lnTo>
                    <a:pt x="145642" y="11412"/>
                  </a:lnTo>
                  <a:lnTo>
                    <a:pt x="171529" y="18818"/>
                  </a:lnTo>
                  <a:lnTo>
                    <a:pt x="196392" y="23406"/>
                  </a:lnTo>
                  <a:lnTo>
                    <a:pt x="239733" y="18949"/>
                  </a:lnTo>
                  <a:lnTo>
                    <a:pt x="282740" y="1358"/>
                  </a:lnTo>
                </a:path>
                <a:path w="283210" h="71120">
                  <a:moveTo>
                    <a:pt x="0" y="70497"/>
                  </a:moveTo>
                  <a:lnTo>
                    <a:pt x="9271" y="62585"/>
                  </a:lnTo>
                  <a:lnTo>
                    <a:pt x="17960" y="55569"/>
                  </a:lnTo>
                  <a:lnTo>
                    <a:pt x="30122" y="47931"/>
                  </a:lnTo>
                  <a:lnTo>
                    <a:pt x="45759" y="42009"/>
                  </a:lnTo>
                  <a:lnTo>
                    <a:pt x="64871" y="40144"/>
                  </a:lnTo>
                  <a:lnTo>
                    <a:pt x="87316" y="43784"/>
                  </a:lnTo>
                  <a:lnTo>
                    <a:pt x="112328" y="50736"/>
                  </a:lnTo>
                  <a:lnTo>
                    <a:pt x="139002" y="57907"/>
                  </a:lnTo>
                  <a:lnTo>
                    <a:pt x="166433" y="62204"/>
                  </a:lnTo>
                  <a:lnTo>
                    <a:pt x="193592" y="61405"/>
                  </a:lnTo>
                  <a:lnTo>
                    <a:pt x="218943" y="56764"/>
                  </a:lnTo>
                  <a:lnTo>
                    <a:pt x="240819" y="50401"/>
                  </a:lnTo>
                  <a:lnTo>
                    <a:pt x="257556" y="44437"/>
                  </a:lnTo>
                  <a:lnTo>
                    <a:pt x="275704" y="37706"/>
                  </a:lnTo>
                </a:path>
              </a:pathLst>
            </a:custGeom>
            <a:ln w="11723">
              <a:solidFill>
                <a:srgbClr val="0000FF"/>
              </a:solidFill>
            </a:ln>
          </p:spPr>
          <p:txBody>
            <a:bodyPr wrap="square" lIns="0" tIns="0" rIns="0" bIns="0" rtlCol="0"/>
            <a:lstStyle/>
            <a:p>
              <a:endParaRPr/>
            </a:p>
          </p:txBody>
        </p:sp>
        <p:pic>
          <p:nvPicPr>
            <p:cNvPr id="57" name="object 57"/>
            <p:cNvPicPr/>
            <p:nvPr/>
          </p:nvPicPr>
          <p:blipFill>
            <a:blip r:embed="rId6" cstate="print"/>
            <a:stretch>
              <a:fillRect/>
            </a:stretch>
          </p:blipFill>
          <p:spPr>
            <a:xfrm>
              <a:off x="5546819" y="5153195"/>
              <a:ext cx="195517" cy="76112"/>
            </a:xfrm>
            <a:prstGeom prst="rect">
              <a:avLst/>
            </a:prstGeom>
          </p:spPr>
        </p:pic>
      </p:grpSp>
      <p:sp>
        <p:nvSpPr>
          <p:cNvPr id="58" name="object 58"/>
          <p:cNvSpPr txBox="1"/>
          <p:nvPr/>
        </p:nvSpPr>
        <p:spPr>
          <a:xfrm>
            <a:off x="5468339" y="5145467"/>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0000FF"/>
                </a:solidFill>
                <a:latin typeface="Arial"/>
                <a:cs typeface="Arial"/>
              </a:rPr>
              <a:t>Breeze</a:t>
            </a:r>
            <a:endParaRPr sz="400">
              <a:latin typeface="Arial"/>
              <a:cs typeface="Arial"/>
            </a:endParaRPr>
          </a:p>
        </p:txBody>
      </p:sp>
      <p:pic>
        <p:nvPicPr>
          <p:cNvPr id="59" name="object 59"/>
          <p:cNvPicPr/>
          <p:nvPr/>
        </p:nvPicPr>
        <p:blipFill>
          <a:blip r:embed="rId7" cstate="print"/>
          <a:stretch>
            <a:fillRect/>
          </a:stretch>
        </p:blipFill>
        <p:spPr>
          <a:xfrm>
            <a:off x="5168131" y="4778393"/>
            <a:ext cx="250394" cy="239129"/>
          </a:xfrm>
          <a:prstGeom prst="rect">
            <a:avLst/>
          </a:prstGeom>
        </p:spPr>
      </p:pic>
      <p:sp>
        <p:nvSpPr>
          <p:cNvPr id="60" name="object 60"/>
          <p:cNvSpPr txBox="1"/>
          <p:nvPr/>
        </p:nvSpPr>
        <p:spPr>
          <a:xfrm>
            <a:off x="5118314" y="4722938"/>
            <a:ext cx="350520" cy="350520"/>
          </a:xfrm>
          <a:prstGeom prst="rect">
            <a:avLst/>
          </a:prstGeom>
          <a:ln w="23447">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pic>
        <p:nvPicPr>
          <p:cNvPr id="61" name="object 61"/>
          <p:cNvPicPr/>
          <p:nvPr/>
        </p:nvPicPr>
        <p:blipFill>
          <a:blip r:embed="rId8" cstate="print"/>
          <a:stretch>
            <a:fillRect/>
          </a:stretch>
        </p:blipFill>
        <p:spPr>
          <a:xfrm>
            <a:off x="5518143" y="4778393"/>
            <a:ext cx="250406" cy="239129"/>
          </a:xfrm>
          <a:prstGeom prst="rect">
            <a:avLst/>
          </a:prstGeom>
        </p:spPr>
      </p:pic>
      <p:sp>
        <p:nvSpPr>
          <p:cNvPr id="62" name="object 62"/>
          <p:cNvSpPr txBox="1"/>
          <p:nvPr/>
        </p:nvSpPr>
        <p:spPr>
          <a:xfrm>
            <a:off x="5468339" y="4722938"/>
            <a:ext cx="350520" cy="350520"/>
          </a:xfrm>
          <a:prstGeom prst="rect">
            <a:avLst/>
          </a:prstGeom>
          <a:ln w="23446">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pic>
        <p:nvPicPr>
          <p:cNvPr id="63" name="object 63"/>
          <p:cNvPicPr/>
          <p:nvPr/>
        </p:nvPicPr>
        <p:blipFill>
          <a:blip r:embed="rId9" cstate="print"/>
          <a:stretch>
            <a:fillRect/>
          </a:stretch>
        </p:blipFill>
        <p:spPr>
          <a:xfrm>
            <a:off x="5868167" y="5128418"/>
            <a:ext cx="250406" cy="239129"/>
          </a:xfrm>
          <a:prstGeom prst="rect">
            <a:avLst/>
          </a:prstGeom>
        </p:spPr>
      </p:pic>
      <p:sp>
        <p:nvSpPr>
          <p:cNvPr id="64" name="object 64"/>
          <p:cNvSpPr txBox="1"/>
          <p:nvPr/>
        </p:nvSpPr>
        <p:spPr>
          <a:xfrm>
            <a:off x="5818365" y="5072963"/>
            <a:ext cx="350520" cy="350520"/>
          </a:xfrm>
          <a:prstGeom prst="rect">
            <a:avLst/>
          </a:prstGeom>
          <a:ln w="23446">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sp>
        <p:nvSpPr>
          <p:cNvPr id="65" name="object 65"/>
          <p:cNvSpPr txBox="1"/>
          <p:nvPr/>
        </p:nvSpPr>
        <p:spPr>
          <a:xfrm>
            <a:off x="3515080" y="503750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1</a:t>
            </a:r>
            <a:endParaRPr sz="450">
              <a:latin typeface="Arial"/>
              <a:cs typeface="Arial"/>
            </a:endParaRPr>
          </a:p>
        </p:txBody>
      </p:sp>
      <p:sp>
        <p:nvSpPr>
          <p:cNvPr id="66" name="object 66"/>
          <p:cNvSpPr txBox="1"/>
          <p:nvPr/>
        </p:nvSpPr>
        <p:spPr>
          <a:xfrm>
            <a:off x="3865094" y="503750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2</a:t>
            </a:r>
            <a:endParaRPr sz="450">
              <a:latin typeface="Arial"/>
              <a:cs typeface="Arial"/>
            </a:endParaRPr>
          </a:p>
        </p:txBody>
      </p:sp>
      <p:sp>
        <p:nvSpPr>
          <p:cNvPr id="67" name="object 67"/>
          <p:cNvSpPr txBox="1"/>
          <p:nvPr/>
        </p:nvSpPr>
        <p:spPr>
          <a:xfrm>
            <a:off x="4215117" y="503750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3</a:t>
            </a:r>
            <a:endParaRPr sz="450">
              <a:latin typeface="Arial"/>
              <a:cs typeface="Arial"/>
            </a:endParaRPr>
          </a:p>
        </p:txBody>
      </p:sp>
      <p:sp>
        <p:nvSpPr>
          <p:cNvPr id="68" name="object 68"/>
          <p:cNvSpPr txBox="1"/>
          <p:nvPr/>
        </p:nvSpPr>
        <p:spPr>
          <a:xfrm>
            <a:off x="3281154" y="480603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1</a:t>
            </a:r>
            <a:endParaRPr sz="450">
              <a:latin typeface="Arial"/>
              <a:cs typeface="Arial"/>
            </a:endParaRPr>
          </a:p>
        </p:txBody>
      </p:sp>
      <p:sp>
        <p:nvSpPr>
          <p:cNvPr id="69" name="object 69"/>
          <p:cNvSpPr txBox="1"/>
          <p:nvPr/>
        </p:nvSpPr>
        <p:spPr>
          <a:xfrm>
            <a:off x="3281154" y="4456014"/>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2</a:t>
            </a:r>
            <a:endParaRPr sz="450">
              <a:latin typeface="Arial"/>
              <a:cs typeface="Arial"/>
            </a:endParaRPr>
          </a:p>
        </p:txBody>
      </p:sp>
      <p:grpSp>
        <p:nvGrpSpPr>
          <p:cNvPr id="70" name="object 70"/>
          <p:cNvGrpSpPr/>
          <p:nvPr/>
        </p:nvGrpSpPr>
        <p:grpSpPr>
          <a:xfrm>
            <a:off x="3356443" y="4322266"/>
            <a:ext cx="1062355" cy="711835"/>
            <a:chOff x="3356443" y="4322266"/>
            <a:chExt cx="1062355" cy="711835"/>
          </a:xfrm>
        </p:grpSpPr>
        <p:sp>
          <p:nvSpPr>
            <p:cNvPr id="71" name="object 71"/>
            <p:cNvSpPr/>
            <p:nvPr/>
          </p:nvSpPr>
          <p:spPr>
            <a:xfrm>
              <a:off x="3718215" y="4684050"/>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FF0000"/>
              </a:solidFill>
            </a:ln>
          </p:spPr>
          <p:txBody>
            <a:bodyPr wrap="square" lIns="0" tIns="0" rIns="0" bIns="0" rtlCol="0"/>
            <a:lstStyle/>
            <a:p>
              <a:endParaRPr/>
            </a:p>
          </p:txBody>
        </p:sp>
        <p:sp>
          <p:nvSpPr>
            <p:cNvPr id="72" name="object 72"/>
            <p:cNvSpPr/>
            <p:nvPr/>
          </p:nvSpPr>
          <p:spPr>
            <a:xfrm>
              <a:off x="3368191" y="4684050"/>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73" name="object 73"/>
            <p:cNvSpPr/>
            <p:nvPr/>
          </p:nvSpPr>
          <p:spPr>
            <a:xfrm>
              <a:off x="3368191" y="4684050"/>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FF0000"/>
              </a:solidFill>
            </a:ln>
          </p:spPr>
          <p:txBody>
            <a:bodyPr wrap="square" lIns="0" tIns="0" rIns="0" bIns="0" rtlCol="0"/>
            <a:lstStyle/>
            <a:p>
              <a:endParaRPr/>
            </a:p>
          </p:txBody>
        </p:sp>
        <p:sp>
          <p:nvSpPr>
            <p:cNvPr id="74" name="object 74"/>
            <p:cNvSpPr/>
            <p:nvPr/>
          </p:nvSpPr>
          <p:spPr>
            <a:xfrm>
              <a:off x="3368191" y="4334013"/>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75" name="object 75"/>
            <p:cNvSpPr/>
            <p:nvPr/>
          </p:nvSpPr>
          <p:spPr>
            <a:xfrm>
              <a:off x="3368191" y="4334013"/>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FF0000"/>
              </a:solidFill>
            </a:ln>
          </p:spPr>
          <p:txBody>
            <a:bodyPr wrap="square" lIns="0" tIns="0" rIns="0" bIns="0" rtlCol="0"/>
            <a:lstStyle/>
            <a:p>
              <a:endParaRPr/>
            </a:p>
          </p:txBody>
        </p:sp>
        <p:sp>
          <p:nvSpPr>
            <p:cNvPr id="76" name="object 76"/>
            <p:cNvSpPr/>
            <p:nvPr/>
          </p:nvSpPr>
          <p:spPr>
            <a:xfrm>
              <a:off x="4068240" y="4684050"/>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77" name="object 77"/>
            <p:cNvSpPr/>
            <p:nvPr/>
          </p:nvSpPr>
          <p:spPr>
            <a:xfrm>
              <a:off x="3747198" y="4759210"/>
              <a:ext cx="271780" cy="35560"/>
            </a:xfrm>
            <a:custGeom>
              <a:avLst/>
              <a:gdLst/>
              <a:ahLst/>
              <a:cxnLst/>
              <a:rect l="l" t="t" r="r" b="b"/>
              <a:pathLst>
                <a:path w="271779" h="35560">
                  <a:moveTo>
                    <a:pt x="0" y="35115"/>
                  </a:moveTo>
                  <a:lnTo>
                    <a:pt x="13169" y="26339"/>
                  </a:lnTo>
                  <a:lnTo>
                    <a:pt x="25394" y="18522"/>
                  </a:lnTo>
                  <a:lnTo>
                    <a:pt x="41827" y="9921"/>
                  </a:lnTo>
                  <a:lnTo>
                    <a:pt x="61736" y="3040"/>
                  </a:lnTo>
                  <a:lnTo>
                    <a:pt x="84391" y="381"/>
                  </a:lnTo>
                  <a:lnTo>
                    <a:pt x="109013" y="3519"/>
                  </a:lnTo>
                  <a:lnTo>
                    <a:pt x="134681" y="10261"/>
                  </a:lnTo>
                  <a:lnTo>
                    <a:pt x="160424" y="17479"/>
                  </a:lnTo>
                  <a:lnTo>
                    <a:pt x="185267" y="22047"/>
                  </a:lnTo>
                  <a:lnTo>
                    <a:pt x="228606" y="17579"/>
                  </a:lnTo>
                  <a:lnTo>
                    <a:pt x="271602" y="0"/>
                  </a:lnTo>
                </a:path>
              </a:pathLst>
            </a:custGeom>
            <a:ln w="11723">
              <a:solidFill>
                <a:srgbClr val="FF0000"/>
              </a:solidFill>
            </a:ln>
          </p:spPr>
          <p:txBody>
            <a:bodyPr wrap="square" lIns="0" tIns="0" rIns="0" bIns="0" rtlCol="0"/>
            <a:lstStyle/>
            <a:p>
              <a:endParaRPr/>
            </a:p>
          </p:txBody>
        </p:sp>
        <p:sp>
          <p:nvSpPr>
            <p:cNvPr id="78" name="object 78"/>
            <p:cNvSpPr/>
            <p:nvPr/>
          </p:nvSpPr>
          <p:spPr>
            <a:xfrm>
              <a:off x="3760101" y="4786553"/>
              <a:ext cx="280035" cy="26034"/>
            </a:xfrm>
            <a:custGeom>
              <a:avLst/>
              <a:gdLst/>
              <a:ahLst/>
              <a:cxnLst/>
              <a:rect l="l" t="t" r="r" b="b"/>
              <a:pathLst>
                <a:path w="280035" h="26035">
                  <a:moveTo>
                    <a:pt x="0" y="25958"/>
                  </a:moveTo>
                  <a:lnTo>
                    <a:pt x="279793" y="1371"/>
                  </a:lnTo>
                  <a:lnTo>
                    <a:pt x="266242" y="7620"/>
                  </a:lnTo>
                  <a:lnTo>
                    <a:pt x="253661" y="13131"/>
                  </a:lnTo>
                  <a:lnTo>
                    <a:pt x="216463" y="23064"/>
                  </a:lnTo>
                  <a:lnTo>
                    <a:pt x="168596" y="18829"/>
                  </a:lnTo>
                  <a:lnTo>
                    <a:pt x="142706" y="11418"/>
                  </a:lnTo>
                  <a:lnTo>
                    <a:pt x="116631" y="4153"/>
                  </a:lnTo>
                  <a:lnTo>
                    <a:pt x="91211" y="0"/>
                  </a:lnTo>
                  <a:lnTo>
                    <a:pt x="67323" y="1065"/>
                  </a:lnTo>
                  <a:lnTo>
                    <a:pt x="45923" y="6029"/>
                  </a:lnTo>
                  <a:lnTo>
                    <a:pt x="27999" y="12712"/>
                  </a:lnTo>
                  <a:lnTo>
                    <a:pt x="14541" y="18935"/>
                  </a:lnTo>
                  <a:lnTo>
                    <a:pt x="0" y="25958"/>
                  </a:lnTo>
                  <a:close/>
                </a:path>
              </a:pathLst>
            </a:custGeom>
            <a:solidFill>
              <a:srgbClr val="FFFFFF"/>
            </a:solidFill>
          </p:spPr>
          <p:txBody>
            <a:bodyPr wrap="square" lIns="0" tIns="0" rIns="0" bIns="0" rtlCol="0"/>
            <a:lstStyle/>
            <a:p>
              <a:endParaRPr/>
            </a:p>
          </p:txBody>
        </p:sp>
        <p:sp>
          <p:nvSpPr>
            <p:cNvPr id="79" name="object 79"/>
            <p:cNvSpPr/>
            <p:nvPr/>
          </p:nvSpPr>
          <p:spPr>
            <a:xfrm>
              <a:off x="3757167" y="4786553"/>
              <a:ext cx="283210" cy="71120"/>
            </a:xfrm>
            <a:custGeom>
              <a:avLst/>
              <a:gdLst/>
              <a:ahLst/>
              <a:cxnLst/>
              <a:rect l="l" t="t" r="r" b="b"/>
              <a:pathLst>
                <a:path w="283210" h="71120">
                  <a:moveTo>
                    <a:pt x="2933" y="25958"/>
                  </a:moveTo>
                  <a:lnTo>
                    <a:pt x="17475" y="18935"/>
                  </a:lnTo>
                  <a:lnTo>
                    <a:pt x="30933" y="12712"/>
                  </a:lnTo>
                  <a:lnTo>
                    <a:pt x="48856" y="6029"/>
                  </a:lnTo>
                  <a:lnTo>
                    <a:pt x="70256" y="1065"/>
                  </a:lnTo>
                  <a:lnTo>
                    <a:pt x="94145" y="0"/>
                  </a:lnTo>
                  <a:lnTo>
                    <a:pt x="119565" y="4153"/>
                  </a:lnTo>
                  <a:lnTo>
                    <a:pt x="145640" y="11418"/>
                  </a:lnTo>
                  <a:lnTo>
                    <a:pt x="171529" y="18829"/>
                  </a:lnTo>
                  <a:lnTo>
                    <a:pt x="196392" y="23418"/>
                  </a:lnTo>
                  <a:lnTo>
                    <a:pt x="239733" y="18957"/>
                  </a:lnTo>
                  <a:lnTo>
                    <a:pt x="282727" y="1371"/>
                  </a:lnTo>
                </a:path>
                <a:path w="283210" h="71120">
                  <a:moveTo>
                    <a:pt x="0" y="70497"/>
                  </a:moveTo>
                  <a:lnTo>
                    <a:pt x="9271" y="62598"/>
                  </a:lnTo>
                  <a:lnTo>
                    <a:pt x="17955" y="55580"/>
                  </a:lnTo>
                  <a:lnTo>
                    <a:pt x="30118" y="47939"/>
                  </a:lnTo>
                  <a:lnTo>
                    <a:pt x="45757" y="42017"/>
                  </a:lnTo>
                  <a:lnTo>
                    <a:pt x="64871" y="40157"/>
                  </a:lnTo>
                  <a:lnTo>
                    <a:pt x="87311" y="43795"/>
                  </a:lnTo>
                  <a:lnTo>
                    <a:pt x="112323" y="50742"/>
                  </a:lnTo>
                  <a:lnTo>
                    <a:pt x="139000" y="57909"/>
                  </a:lnTo>
                  <a:lnTo>
                    <a:pt x="166433" y="62204"/>
                  </a:lnTo>
                  <a:lnTo>
                    <a:pt x="193592" y="61405"/>
                  </a:lnTo>
                  <a:lnTo>
                    <a:pt x="218943" y="56765"/>
                  </a:lnTo>
                  <a:lnTo>
                    <a:pt x="240819" y="50406"/>
                  </a:lnTo>
                  <a:lnTo>
                    <a:pt x="257556" y="44450"/>
                  </a:lnTo>
                  <a:lnTo>
                    <a:pt x="275691" y="37719"/>
                  </a:lnTo>
                </a:path>
              </a:pathLst>
            </a:custGeom>
            <a:ln w="11723">
              <a:solidFill>
                <a:srgbClr val="FF0000"/>
              </a:solidFill>
            </a:ln>
          </p:spPr>
          <p:txBody>
            <a:bodyPr wrap="square" lIns="0" tIns="0" rIns="0" bIns="0" rtlCol="0"/>
            <a:lstStyle/>
            <a:p>
              <a:endParaRPr/>
            </a:p>
          </p:txBody>
        </p:sp>
        <p:pic>
          <p:nvPicPr>
            <p:cNvPr id="80" name="object 80"/>
            <p:cNvPicPr/>
            <p:nvPr/>
          </p:nvPicPr>
          <p:blipFill>
            <a:blip r:embed="rId10" cstate="print"/>
            <a:stretch>
              <a:fillRect/>
            </a:stretch>
          </p:blipFill>
          <p:spPr>
            <a:xfrm>
              <a:off x="3796683" y="4764283"/>
              <a:ext cx="195530" cy="76112"/>
            </a:xfrm>
            <a:prstGeom prst="rect">
              <a:avLst/>
            </a:prstGeom>
          </p:spPr>
        </p:pic>
      </p:grpSp>
      <p:sp>
        <p:nvSpPr>
          <p:cNvPr id="81" name="object 81"/>
          <p:cNvSpPr txBox="1"/>
          <p:nvPr/>
        </p:nvSpPr>
        <p:spPr>
          <a:xfrm>
            <a:off x="3718216" y="4756555"/>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FF0000"/>
                </a:solidFill>
                <a:latin typeface="Arial"/>
                <a:cs typeface="Arial"/>
              </a:rPr>
              <a:t>Breeze</a:t>
            </a:r>
            <a:endParaRPr sz="400">
              <a:latin typeface="Arial"/>
              <a:cs typeface="Arial"/>
            </a:endParaRPr>
          </a:p>
        </p:txBody>
      </p:sp>
      <p:pic>
        <p:nvPicPr>
          <p:cNvPr id="82" name="object 82"/>
          <p:cNvPicPr/>
          <p:nvPr/>
        </p:nvPicPr>
        <p:blipFill>
          <a:blip r:embed="rId11" cstate="print"/>
          <a:stretch>
            <a:fillRect/>
          </a:stretch>
        </p:blipFill>
        <p:spPr>
          <a:xfrm>
            <a:off x="3768019" y="4389468"/>
            <a:ext cx="250406" cy="239141"/>
          </a:xfrm>
          <a:prstGeom prst="rect">
            <a:avLst/>
          </a:prstGeom>
        </p:spPr>
      </p:pic>
      <p:sp>
        <p:nvSpPr>
          <p:cNvPr id="83" name="object 83"/>
          <p:cNvSpPr txBox="1"/>
          <p:nvPr/>
        </p:nvSpPr>
        <p:spPr>
          <a:xfrm>
            <a:off x="3718216" y="4334013"/>
            <a:ext cx="350520" cy="350520"/>
          </a:xfrm>
          <a:prstGeom prst="rect">
            <a:avLst/>
          </a:prstGeom>
          <a:ln w="23446">
            <a:solidFill>
              <a:srgbClr val="FF0000"/>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FF0000"/>
                </a:solidFill>
                <a:latin typeface="Arial"/>
                <a:cs typeface="Arial"/>
              </a:rPr>
              <a:t>PIT</a:t>
            </a:r>
            <a:endParaRPr sz="550">
              <a:latin typeface="Arial"/>
              <a:cs typeface="Arial"/>
            </a:endParaRPr>
          </a:p>
        </p:txBody>
      </p:sp>
      <p:pic>
        <p:nvPicPr>
          <p:cNvPr id="84" name="object 84"/>
          <p:cNvPicPr/>
          <p:nvPr/>
        </p:nvPicPr>
        <p:blipFill>
          <a:blip r:embed="rId12" cstate="print"/>
          <a:stretch>
            <a:fillRect/>
          </a:stretch>
        </p:blipFill>
        <p:spPr>
          <a:xfrm>
            <a:off x="4118057" y="4739493"/>
            <a:ext cx="250394" cy="239141"/>
          </a:xfrm>
          <a:prstGeom prst="rect">
            <a:avLst/>
          </a:prstGeom>
        </p:spPr>
      </p:pic>
      <p:sp>
        <p:nvSpPr>
          <p:cNvPr id="85" name="object 85"/>
          <p:cNvSpPr txBox="1"/>
          <p:nvPr/>
        </p:nvSpPr>
        <p:spPr>
          <a:xfrm>
            <a:off x="4068241" y="4684039"/>
            <a:ext cx="350520" cy="350520"/>
          </a:xfrm>
          <a:prstGeom prst="rect">
            <a:avLst/>
          </a:prstGeom>
          <a:ln w="23446">
            <a:solidFill>
              <a:srgbClr val="FF0000"/>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FF0000"/>
                </a:solidFill>
                <a:latin typeface="Arial"/>
                <a:cs typeface="Arial"/>
              </a:rPr>
              <a:t>PIT</a:t>
            </a:r>
            <a:endParaRPr sz="550">
              <a:latin typeface="Arial"/>
              <a:cs typeface="Arial"/>
            </a:endParaRPr>
          </a:p>
        </p:txBody>
      </p:sp>
      <p:sp>
        <p:nvSpPr>
          <p:cNvPr id="86" name="object 86"/>
          <p:cNvSpPr txBox="1"/>
          <p:nvPr/>
        </p:nvSpPr>
        <p:spPr>
          <a:xfrm>
            <a:off x="4001223" y="2606778"/>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1</a:t>
            </a:r>
            <a:endParaRPr sz="450">
              <a:latin typeface="Arial"/>
              <a:cs typeface="Arial"/>
            </a:endParaRPr>
          </a:p>
        </p:txBody>
      </p:sp>
      <p:sp>
        <p:nvSpPr>
          <p:cNvPr id="87" name="object 87"/>
          <p:cNvSpPr txBox="1"/>
          <p:nvPr/>
        </p:nvSpPr>
        <p:spPr>
          <a:xfrm>
            <a:off x="4351247" y="2606778"/>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2</a:t>
            </a:r>
            <a:endParaRPr sz="450">
              <a:latin typeface="Arial"/>
              <a:cs typeface="Arial"/>
            </a:endParaRPr>
          </a:p>
        </p:txBody>
      </p:sp>
      <p:sp>
        <p:nvSpPr>
          <p:cNvPr id="88" name="object 88"/>
          <p:cNvSpPr txBox="1"/>
          <p:nvPr/>
        </p:nvSpPr>
        <p:spPr>
          <a:xfrm>
            <a:off x="4701270" y="2606778"/>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3</a:t>
            </a:r>
            <a:endParaRPr sz="450">
              <a:latin typeface="Arial"/>
              <a:cs typeface="Arial"/>
            </a:endParaRPr>
          </a:p>
        </p:txBody>
      </p:sp>
      <p:sp>
        <p:nvSpPr>
          <p:cNvPr id="89" name="object 89"/>
          <p:cNvSpPr txBox="1"/>
          <p:nvPr/>
        </p:nvSpPr>
        <p:spPr>
          <a:xfrm>
            <a:off x="3767307" y="2375308"/>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1</a:t>
            </a:r>
            <a:endParaRPr sz="450">
              <a:latin typeface="Arial"/>
              <a:cs typeface="Arial"/>
            </a:endParaRPr>
          </a:p>
        </p:txBody>
      </p:sp>
      <p:sp>
        <p:nvSpPr>
          <p:cNvPr id="90" name="object 90"/>
          <p:cNvSpPr txBox="1"/>
          <p:nvPr/>
        </p:nvSpPr>
        <p:spPr>
          <a:xfrm>
            <a:off x="3767307" y="2025285"/>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2</a:t>
            </a:r>
            <a:endParaRPr sz="450">
              <a:latin typeface="Arial"/>
              <a:cs typeface="Arial"/>
            </a:endParaRPr>
          </a:p>
        </p:txBody>
      </p:sp>
      <p:grpSp>
        <p:nvGrpSpPr>
          <p:cNvPr id="91" name="object 91"/>
          <p:cNvGrpSpPr/>
          <p:nvPr/>
        </p:nvGrpSpPr>
        <p:grpSpPr>
          <a:xfrm>
            <a:off x="3842586" y="1891536"/>
            <a:ext cx="1062355" cy="711835"/>
            <a:chOff x="3842586" y="1891536"/>
            <a:chExt cx="1062355" cy="711835"/>
          </a:xfrm>
        </p:grpSpPr>
        <p:sp>
          <p:nvSpPr>
            <p:cNvPr id="92" name="object 92"/>
            <p:cNvSpPr/>
            <p:nvPr/>
          </p:nvSpPr>
          <p:spPr>
            <a:xfrm>
              <a:off x="4204358" y="2253321"/>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3175">
              <a:solidFill>
                <a:srgbClr val="FF0000"/>
              </a:solidFill>
            </a:ln>
          </p:spPr>
          <p:txBody>
            <a:bodyPr wrap="square" lIns="0" tIns="0" rIns="0" bIns="0" rtlCol="0"/>
            <a:lstStyle/>
            <a:p>
              <a:endParaRPr/>
            </a:p>
          </p:txBody>
        </p:sp>
        <p:sp>
          <p:nvSpPr>
            <p:cNvPr id="93" name="object 93"/>
            <p:cNvSpPr/>
            <p:nvPr/>
          </p:nvSpPr>
          <p:spPr>
            <a:xfrm>
              <a:off x="4204358" y="1903284"/>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23446">
              <a:solidFill>
                <a:srgbClr val="FF0000"/>
              </a:solidFill>
            </a:ln>
          </p:spPr>
          <p:txBody>
            <a:bodyPr wrap="square" lIns="0" tIns="0" rIns="0" bIns="0" rtlCol="0"/>
            <a:lstStyle/>
            <a:p>
              <a:endParaRPr/>
            </a:p>
          </p:txBody>
        </p:sp>
        <p:sp>
          <p:nvSpPr>
            <p:cNvPr id="94" name="object 94"/>
            <p:cNvSpPr/>
            <p:nvPr/>
          </p:nvSpPr>
          <p:spPr>
            <a:xfrm>
              <a:off x="3854334" y="2253321"/>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95" name="object 95"/>
            <p:cNvSpPr/>
            <p:nvPr/>
          </p:nvSpPr>
          <p:spPr>
            <a:xfrm>
              <a:off x="3854334" y="2253321"/>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3175">
              <a:solidFill>
                <a:srgbClr val="FF0000"/>
              </a:solidFill>
            </a:ln>
          </p:spPr>
          <p:txBody>
            <a:bodyPr wrap="square" lIns="0" tIns="0" rIns="0" bIns="0" rtlCol="0"/>
            <a:lstStyle/>
            <a:p>
              <a:endParaRPr/>
            </a:p>
          </p:txBody>
        </p:sp>
        <p:sp>
          <p:nvSpPr>
            <p:cNvPr id="96" name="object 96"/>
            <p:cNvSpPr/>
            <p:nvPr/>
          </p:nvSpPr>
          <p:spPr>
            <a:xfrm>
              <a:off x="3854334" y="1903284"/>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97" name="object 97"/>
            <p:cNvSpPr/>
            <p:nvPr/>
          </p:nvSpPr>
          <p:spPr>
            <a:xfrm>
              <a:off x="3854334" y="1903284"/>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23446">
              <a:solidFill>
                <a:srgbClr val="FF0000"/>
              </a:solidFill>
            </a:ln>
          </p:spPr>
          <p:txBody>
            <a:bodyPr wrap="square" lIns="0" tIns="0" rIns="0" bIns="0" rtlCol="0"/>
            <a:lstStyle/>
            <a:p>
              <a:endParaRPr/>
            </a:p>
          </p:txBody>
        </p:sp>
        <p:sp>
          <p:nvSpPr>
            <p:cNvPr id="98" name="object 98"/>
            <p:cNvSpPr/>
            <p:nvPr/>
          </p:nvSpPr>
          <p:spPr>
            <a:xfrm>
              <a:off x="4554383" y="2253321"/>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99" name="object 99"/>
            <p:cNvSpPr/>
            <p:nvPr/>
          </p:nvSpPr>
          <p:spPr>
            <a:xfrm>
              <a:off x="4233354" y="2328481"/>
              <a:ext cx="271780" cy="35560"/>
            </a:xfrm>
            <a:custGeom>
              <a:avLst/>
              <a:gdLst/>
              <a:ahLst/>
              <a:cxnLst/>
              <a:rect l="l" t="t" r="r" b="b"/>
              <a:pathLst>
                <a:path w="271779" h="35560">
                  <a:moveTo>
                    <a:pt x="0" y="35115"/>
                  </a:moveTo>
                  <a:lnTo>
                    <a:pt x="13169" y="26339"/>
                  </a:lnTo>
                  <a:lnTo>
                    <a:pt x="25394" y="18522"/>
                  </a:lnTo>
                  <a:lnTo>
                    <a:pt x="41825" y="9921"/>
                  </a:lnTo>
                  <a:lnTo>
                    <a:pt x="61731" y="3040"/>
                  </a:lnTo>
                  <a:lnTo>
                    <a:pt x="84378" y="381"/>
                  </a:lnTo>
                  <a:lnTo>
                    <a:pt x="109006" y="3519"/>
                  </a:lnTo>
                  <a:lnTo>
                    <a:pt x="134673" y="10261"/>
                  </a:lnTo>
                  <a:lnTo>
                    <a:pt x="160413" y="17479"/>
                  </a:lnTo>
                  <a:lnTo>
                    <a:pt x="185254" y="22047"/>
                  </a:lnTo>
                  <a:lnTo>
                    <a:pt x="228600" y="17579"/>
                  </a:lnTo>
                  <a:lnTo>
                    <a:pt x="271602" y="0"/>
                  </a:lnTo>
                </a:path>
              </a:pathLst>
            </a:custGeom>
            <a:ln w="11723">
              <a:solidFill>
                <a:srgbClr val="FF0000"/>
              </a:solidFill>
            </a:ln>
          </p:spPr>
          <p:txBody>
            <a:bodyPr wrap="square" lIns="0" tIns="0" rIns="0" bIns="0" rtlCol="0"/>
            <a:lstStyle/>
            <a:p>
              <a:endParaRPr/>
            </a:p>
          </p:txBody>
        </p:sp>
        <p:sp>
          <p:nvSpPr>
            <p:cNvPr id="100" name="object 100"/>
            <p:cNvSpPr/>
            <p:nvPr/>
          </p:nvSpPr>
          <p:spPr>
            <a:xfrm>
              <a:off x="4246244" y="2355824"/>
              <a:ext cx="280035" cy="26034"/>
            </a:xfrm>
            <a:custGeom>
              <a:avLst/>
              <a:gdLst/>
              <a:ahLst/>
              <a:cxnLst/>
              <a:rect l="l" t="t" r="r" b="b"/>
              <a:pathLst>
                <a:path w="280035" h="26035">
                  <a:moveTo>
                    <a:pt x="0" y="25958"/>
                  </a:moveTo>
                  <a:lnTo>
                    <a:pt x="279806" y="1371"/>
                  </a:lnTo>
                  <a:lnTo>
                    <a:pt x="266242" y="7620"/>
                  </a:lnTo>
                  <a:lnTo>
                    <a:pt x="253663" y="13130"/>
                  </a:lnTo>
                  <a:lnTo>
                    <a:pt x="216468" y="23059"/>
                  </a:lnTo>
                  <a:lnTo>
                    <a:pt x="168596" y="18829"/>
                  </a:lnTo>
                  <a:lnTo>
                    <a:pt x="142708" y="11418"/>
                  </a:lnTo>
                  <a:lnTo>
                    <a:pt x="116637" y="4153"/>
                  </a:lnTo>
                  <a:lnTo>
                    <a:pt x="91224" y="0"/>
                  </a:lnTo>
                  <a:lnTo>
                    <a:pt x="67335" y="1065"/>
                  </a:lnTo>
                  <a:lnTo>
                    <a:pt x="45934" y="6029"/>
                  </a:lnTo>
                  <a:lnTo>
                    <a:pt x="28007" y="12712"/>
                  </a:lnTo>
                  <a:lnTo>
                    <a:pt x="14541" y="18935"/>
                  </a:lnTo>
                  <a:lnTo>
                    <a:pt x="0" y="25958"/>
                  </a:lnTo>
                  <a:close/>
                </a:path>
              </a:pathLst>
            </a:custGeom>
            <a:solidFill>
              <a:srgbClr val="FFFFFF"/>
            </a:solidFill>
          </p:spPr>
          <p:txBody>
            <a:bodyPr wrap="square" lIns="0" tIns="0" rIns="0" bIns="0" rtlCol="0"/>
            <a:lstStyle/>
            <a:p>
              <a:endParaRPr/>
            </a:p>
          </p:txBody>
        </p:sp>
        <p:sp>
          <p:nvSpPr>
            <p:cNvPr id="101" name="object 101"/>
            <p:cNvSpPr/>
            <p:nvPr/>
          </p:nvSpPr>
          <p:spPr>
            <a:xfrm>
              <a:off x="4243311" y="2355824"/>
              <a:ext cx="283210" cy="71120"/>
            </a:xfrm>
            <a:custGeom>
              <a:avLst/>
              <a:gdLst/>
              <a:ahLst/>
              <a:cxnLst/>
              <a:rect l="l" t="t" r="r" b="b"/>
              <a:pathLst>
                <a:path w="283210" h="71119">
                  <a:moveTo>
                    <a:pt x="2933" y="25958"/>
                  </a:moveTo>
                  <a:lnTo>
                    <a:pt x="17475" y="18935"/>
                  </a:lnTo>
                  <a:lnTo>
                    <a:pt x="30940" y="12712"/>
                  </a:lnTo>
                  <a:lnTo>
                    <a:pt x="48868" y="6029"/>
                  </a:lnTo>
                  <a:lnTo>
                    <a:pt x="70269" y="1065"/>
                  </a:lnTo>
                  <a:lnTo>
                    <a:pt x="94157" y="0"/>
                  </a:lnTo>
                  <a:lnTo>
                    <a:pt x="119570" y="4153"/>
                  </a:lnTo>
                  <a:lnTo>
                    <a:pt x="145642" y="11418"/>
                  </a:lnTo>
                  <a:lnTo>
                    <a:pt x="171529" y="18829"/>
                  </a:lnTo>
                  <a:lnTo>
                    <a:pt x="196392" y="23418"/>
                  </a:lnTo>
                  <a:lnTo>
                    <a:pt x="239737" y="18953"/>
                  </a:lnTo>
                  <a:lnTo>
                    <a:pt x="282740" y="1371"/>
                  </a:lnTo>
                </a:path>
                <a:path w="283210" h="71119">
                  <a:moveTo>
                    <a:pt x="0" y="70497"/>
                  </a:moveTo>
                  <a:lnTo>
                    <a:pt x="9271" y="62598"/>
                  </a:lnTo>
                  <a:lnTo>
                    <a:pt x="17960" y="55580"/>
                  </a:lnTo>
                  <a:lnTo>
                    <a:pt x="30124" y="47939"/>
                  </a:lnTo>
                  <a:lnTo>
                    <a:pt x="45764" y="42017"/>
                  </a:lnTo>
                  <a:lnTo>
                    <a:pt x="64884" y="40157"/>
                  </a:lnTo>
                  <a:lnTo>
                    <a:pt x="87321" y="43795"/>
                  </a:lnTo>
                  <a:lnTo>
                    <a:pt x="112329" y="50742"/>
                  </a:lnTo>
                  <a:lnTo>
                    <a:pt x="139002" y="57909"/>
                  </a:lnTo>
                  <a:lnTo>
                    <a:pt x="166433" y="62204"/>
                  </a:lnTo>
                  <a:lnTo>
                    <a:pt x="193598" y="61405"/>
                  </a:lnTo>
                  <a:lnTo>
                    <a:pt x="218948" y="56765"/>
                  </a:lnTo>
                  <a:lnTo>
                    <a:pt x="240821" y="50406"/>
                  </a:lnTo>
                  <a:lnTo>
                    <a:pt x="257556" y="44450"/>
                  </a:lnTo>
                  <a:lnTo>
                    <a:pt x="275704" y="37719"/>
                  </a:lnTo>
                </a:path>
              </a:pathLst>
            </a:custGeom>
            <a:ln w="11723">
              <a:solidFill>
                <a:srgbClr val="FF0000"/>
              </a:solidFill>
            </a:ln>
          </p:spPr>
          <p:txBody>
            <a:bodyPr wrap="square" lIns="0" tIns="0" rIns="0" bIns="0" rtlCol="0"/>
            <a:lstStyle/>
            <a:p>
              <a:endParaRPr/>
            </a:p>
          </p:txBody>
        </p:sp>
        <p:pic>
          <p:nvPicPr>
            <p:cNvPr id="102" name="object 102"/>
            <p:cNvPicPr/>
            <p:nvPr/>
          </p:nvPicPr>
          <p:blipFill>
            <a:blip r:embed="rId2" cstate="print"/>
            <a:stretch>
              <a:fillRect/>
            </a:stretch>
          </p:blipFill>
          <p:spPr>
            <a:xfrm>
              <a:off x="4282839" y="2333554"/>
              <a:ext cx="195517" cy="76112"/>
            </a:xfrm>
            <a:prstGeom prst="rect">
              <a:avLst/>
            </a:prstGeom>
          </p:spPr>
        </p:pic>
      </p:grpSp>
      <p:sp>
        <p:nvSpPr>
          <p:cNvPr id="103" name="object 103"/>
          <p:cNvSpPr txBox="1"/>
          <p:nvPr/>
        </p:nvSpPr>
        <p:spPr>
          <a:xfrm>
            <a:off x="4204359" y="2325813"/>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FF0000"/>
                </a:solidFill>
                <a:latin typeface="Arial"/>
                <a:cs typeface="Arial"/>
              </a:rPr>
              <a:t>Breeze</a:t>
            </a:r>
            <a:endParaRPr sz="400">
              <a:latin typeface="Arial"/>
              <a:cs typeface="Arial"/>
            </a:endParaRPr>
          </a:p>
        </p:txBody>
      </p:sp>
      <p:pic>
        <p:nvPicPr>
          <p:cNvPr id="104" name="object 104"/>
          <p:cNvPicPr/>
          <p:nvPr/>
        </p:nvPicPr>
        <p:blipFill>
          <a:blip r:embed="rId13" cstate="print"/>
          <a:stretch>
            <a:fillRect/>
          </a:stretch>
        </p:blipFill>
        <p:spPr>
          <a:xfrm>
            <a:off x="4604200" y="2308764"/>
            <a:ext cx="250394" cy="239129"/>
          </a:xfrm>
          <a:prstGeom prst="rect">
            <a:avLst/>
          </a:prstGeom>
        </p:spPr>
      </p:pic>
      <p:sp>
        <p:nvSpPr>
          <p:cNvPr id="105" name="object 105"/>
          <p:cNvSpPr txBox="1"/>
          <p:nvPr/>
        </p:nvSpPr>
        <p:spPr>
          <a:xfrm>
            <a:off x="4554385" y="2253310"/>
            <a:ext cx="350520" cy="350520"/>
          </a:xfrm>
          <a:prstGeom prst="rect">
            <a:avLst/>
          </a:prstGeom>
          <a:ln w="23446">
            <a:solidFill>
              <a:srgbClr val="FF0000"/>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FF0000"/>
                </a:solidFill>
                <a:latin typeface="Arial"/>
                <a:cs typeface="Arial"/>
              </a:rPr>
              <a:t>PIT</a:t>
            </a:r>
            <a:endParaRPr sz="550">
              <a:latin typeface="Arial"/>
              <a:cs typeface="Arial"/>
            </a:endParaRPr>
          </a:p>
        </p:txBody>
      </p:sp>
      <p:sp>
        <p:nvSpPr>
          <p:cNvPr id="106" name="object 106"/>
          <p:cNvSpPr txBox="1"/>
          <p:nvPr/>
        </p:nvSpPr>
        <p:spPr>
          <a:xfrm>
            <a:off x="6626402" y="3773540"/>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107" name="object 107"/>
          <p:cNvSpPr txBox="1"/>
          <p:nvPr/>
        </p:nvSpPr>
        <p:spPr>
          <a:xfrm>
            <a:off x="6976435" y="3773540"/>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sp>
        <p:nvSpPr>
          <p:cNvPr id="108" name="object 108"/>
          <p:cNvSpPr txBox="1"/>
          <p:nvPr/>
        </p:nvSpPr>
        <p:spPr>
          <a:xfrm>
            <a:off x="7326448" y="3773540"/>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3</a:t>
            </a:r>
            <a:endParaRPr sz="450">
              <a:latin typeface="Arial"/>
              <a:cs typeface="Arial"/>
            </a:endParaRPr>
          </a:p>
        </p:txBody>
      </p:sp>
      <p:sp>
        <p:nvSpPr>
          <p:cNvPr id="109" name="object 109"/>
          <p:cNvSpPr txBox="1"/>
          <p:nvPr/>
        </p:nvSpPr>
        <p:spPr>
          <a:xfrm>
            <a:off x="6392491" y="3542070"/>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110" name="object 110"/>
          <p:cNvSpPr txBox="1"/>
          <p:nvPr/>
        </p:nvSpPr>
        <p:spPr>
          <a:xfrm>
            <a:off x="6392491" y="319203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grpSp>
        <p:nvGrpSpPr>
          <p:cNvPr id="111" name="object 111"/>
          <p:cNvGrpSpPr/>
          <p:nvPr/>
        </p:nvGrpSpPr>
        <p:grpSpPr>
          <a:xfrm>
            <a:off x="6479525" y="3058298"/>
            <a:ext cx="1050290" cy="711835"/>
            <a:chOff x="6479525" y="3058298"/>
            <a:chExt cx="1050290" cy="711835"/>
          </a:xfrm>
        </p:grpSpPr>
        <p:sp>
          <p:nvSpPr>
            <p:cNvPr id="112" name="object 112"/>
            <p:cNvSpPr/>
            <p:nvPr/>
          </p:nvSpPr>
          <p:spPr>
            <a:xfrm>
              <a:off x="6829550" y="3420070"/>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113" name="object 113"/>
            <p:cNvSpPr/>
            <p:nvPr/>
          </p:nvSpPr>
          <p:spPr>
            <a:xfrm>
              <a:off x="6829550" y="3070045"/>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114" name="object 114"/>
            <p:cNvSpPr/>
            <p:nvPr/>
          </p:nvSpPr>
          <p:spPr>
            <a:xfrm>
              <a:off x="6479525" y="3420070"/>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15" name="object 115"/>
            <p:cNvSpPr/>
            <p:nvPr/>
          </p:nvSpPr>
          <p:spPr>
            <a:xfrm>
              <a:off x="6479525" y="3420070"/>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116" name="object 116"/>
            <p:cNvSpPr/>
            <p:nvPr/>
          </p:nvSpPr>
          <p:spPr>
            <a:xfrm>
              <a:off x="6479525" y="3070045"/>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17" name="object 117"/>
            <p:cNvSpPr/>
            <p:nvPr/>
          </p:nvSpPr>
          <p:spPr>
            <a:xfrm>
              <a:off x="7179575" y="3420070"/>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18" name="object 118"/>
            <p:cNvSpPr/>
            <p:nvPr/>
          </p:nvSpPr>
          <p:spPr>
            <a:xfrm>
              <a:off x="6858533" y="3495230"/>
              <a:ext cx="271780" cy="35560"/>
            </a:xfrm>
            <a:custGeom>
              <a:avLst/>
              <a:gdLst/>
              <a:ahLst/>
              <a:cxnLst/>
              <a:rect l="l" t="t" r="r" b="b"/>
              <a:pathLst>
                <a:path w="271779" h="35560">
                  <a:moveTo>
                    <a:pt x="0" y="35115"/>
                  </a:moveTo>
                  <a:lnTo>
                    <a:pt x="13169" y="26339"/>
                  </a:lnTo>
                  <a:lnTo>
                    <a:pt x="25394" y="18522"/>
                  </a:lnTo>
                  <a:lnTo>
                    <a:pt x="41827" y="9921"/>
                  </a:lnTo>
                  <a:lnTo>
                    <a:pt x="61736" y="3040"/>
                  </a:lnTo>
                  <a:lnTo>
                    <a:pt x="84391" y="381"/>
                  </a:lnTo>
                  <a:lnTo>
                    <a:pt x="109011" y="3519"/>
                  </a:lnTo>
                  <a:lnTo>
                    <a:pt x="134677" y="10261"/>
                  </a:lnTo>
                  <a:lnTo>
                    <a:pt x="160418" y="17479"/>
                  </a:lnTo>
                  <a:lnTo>
                    <a:pt x="185267" y="22047"/>
                  </a:lnTo>
                  <a:lnTo>
                    <a:pt x="228601" y="17579"/>
                  </a:lnTo>
                  <a:lnTo>
                    <a:pt x="271602" y="0"/>
                  </a:lnTo>
                </a:path>
              </a:pathLst>
            </a:custGeom>
            <a:ln w="11723">
              <a:solidFill>
                <a:srgbClr val="0000FF"/>
              </a:solidFill>
            </a:ln>
          </p:spPr>
          <p:txBody>
            <a:bodyPr wrap="square" lIns="0" tIns="0" rIns="0" bIns="0" rtlCol="0"/>
            <a:lstStyle/>
            <a:p>
              <a:endParaRPr/>
            </a:p>
          </p:txBody>
        </p:sp>
        <p:sp>
          <p:nvSpPr>
            <p:cNvPr id="119" name="object 119"/>
            <p:cNvSpPr/>
            <p:nvPr/>
          </p:nvSpPr>
          <p:spPr>
            <a:xfrm>
              <a:off x="6871436" y="3522586"/>
              <a:ext cx="280035" cy="26034"/>
            </a:xfrm>
            <a:custGeom>
              <a:avLst/>
              <a:gdLst/>
              <a:ahLst/>
              <a:cxnLst/>
              <a:rect l="l" t="t" r="r" b="b"/>
              <a:pathLst>
                <a:path w="280034" h="26035">
                  <a:moveTo>
                    <a:pt x="0" y="25946"/>
                  </a:moveTo>
                  <a:lnTo>
                    <a:pt x="279793" y="1358"/>
                  </a:lnTo>
                  <a:lnTo>
                    <a:pt x="266230" y="7607"/>
                  </a:lnTo>
                  <a:lnTo>
                    <a:pt x="253655" y="13119"/>
                  </a:lnTo>
                  <a:lnTo>
                    <a:pt x="216463" y="23052"/>
                  </a:lnTo>
                  <a:lnTo>
                    <a:pt x="168588" y="18818"/>
                  </a:lnTo>
                  <a:lnTo>
                    <a:pt x="142697" y="11412"/>
                  </a:lnTo>
                  <a:lnTo>
                    <a:pt x="116624" y="4151"/>
                  </a:lnTo>
                  <a:lnTo>
                    <a:pt x="91211" y="0"/>
                  </a:lnTo>
                  <a:lnTo>
                    <a:pt x="67322" y="1063"/>
                  </a:lnTo>
                  <a:lnTo>
                    <a:pt x="45921" y="6022"/>
                  </a:lnTo>
                  <a:lnTo>
                    <a:pt x="27994" y="12701"/>
                  </a:lnTo>
                  <a:lnTo>
                    <a:pt x="14528" y="18923"/>
                  </a:lnTo>
                  <a:lnTo>
                    <a:pt x="0" y="25946"/>
                  </a:lnTo>
                  <a:close/>
                </a:path>
              </a:pathLst>
            </a:custGeom>
            <a:solidFill>
              <a:srgbClr val="FFFFFF"/>
            </a:solidFill>
          </p:spPr>
          <p:txBody>
            <a:bodyPr wrap="square" lIns="0" tIns="0" rIns="0" bIns="0" rtlCol="0"/>
            <a:lstStyle/>
            <a:p>
              <a:endParaRPr/>
            </a:p>
          </p:txBody>
        </p:sp>
        <p:sp>
          <p:nvSpPr>
            <p:cNvPr id="120" name="object 120"/>
            <p:cNvSpPr/>
            <p:nvPr/>
          </p:nvSpPr>
          <p:spPr>
            <a:xfrm>
              <a:off x="6868502" y="3522586"/>
              <a:ext cx="283210" cy="70485"/>
            </a:xfrm>
            <a:custGeom>
              <a:avLst/>
              <a:gdLst/>
              <a:ahLst/>
              <a:cxnLst/>
              <a:rect l="l" t="t" r="r" b="b"/>
              <a:pathLst>
                <a:path w="283209" h="70485">
                  <a:moveTo>
                    <a:pt x="2933" y="25946"/>
                  </a:moveTo>
                  <a:lnTo>
                    <a:pt x="17462" y="18923"/>
                  </a:lnTo>
                  <a:lnTo>
                    <a:pt x="30928" y="12701"/>
                  </a:lnTo>
                  <a:lnTo>
                    <a:pt x="48855" y="6022"/>
                  </a:lnTo>
                  <a:lnTo>
                    <a:pt x="70256" y="1063"/>
                  </a:lnTo>
                  <a:lnTo>
                    <a:pt x="94145" y="0"/>
                  </a:lnTo>
                  <a:lnTo>
                    <a:pt x="119558" y="4151"/>
                  </a:lnTo>
                  <a:lnTo>
                    <a:pt x="145630" y="11412"/>
                  </a:lnTo>
                  <a:lnTo>
                    <a:pt x="171522" y="18818"/>
                  </a:lnTo>
                  <a:lnTo>
                    <a:pt x="196392" y="23406"/>
                  </a:lnTo>
                  <a:lnTo>
                    <a:pt x="239731" y="18945"/>
                  </a:lnTo>
                  <a:lnTo>
                    <a:pt x="282727" y="1358"/>
                  </a:lnTo>
                </a:path>
                <a:path w="283209" h="70485">
                  <a:moveTo>
                    <a:pt x="0" y="70485"/>
                  </a:moveTo>
                  <a:lnTo>
                    <a:pt x="9258" y="62585"/>
                  </a:lnTo>
                  <a:lnTo>
                    <a:pt x="17949" y="55568"/>
                  </a:lnTo>
                  <a:lnTo>
                    <a:pt x="30116" y="47926"/>
                  </a:lnTo>
                  <a:lnTo>
                    <a:pt x="45757" y="42004"/>
                  </a:lnTo>
                  <a:lnTo>
                    <a:pt x="64871" y="40144"/>
                  </a:lnTo>
                  <a:lnTo>
                    <a:pt x="87309" y="43782"/>
                  </a:lnTo>
                  <a:lnTo>
                    <a:pt x="112318" y="50730"/>
                  </a:lnTo>
                  <a:lnTo>
                    <a:pt x="138995" y="57896"/>
                  </a:lnTo>
                  <a:lnTo>
                    <a:pt x="166433" y="62191"/>
                  </a:lnTo>
                  <a:lnTo>
                    <a:pt x="193592" y="61392"/>
                  </a:lnTo>
                  <a:lnTo>
                    <a:pt x="218941" y="56753"/>
                  </a:lnTo>
                  <a:lnTo>
                    <a:pt x="240814" y="50393"/>
                  </a:lnTo>
                  <a:lnTo>
                    <a:pt x="257543" y="44437"/>
                  </a:lnTo>
                  <a:lnTo>
                    <a:pt x="275691" y="37706"/>
                  </a:lnTo>
                </a:path>
              </a:pathLst>
            </a:custGeom>
            <a:ln w="11723">
              <a:solidFill>
                <a:srgbClr val="0000FF"/>
              </a:solidFill>
            </a:ln>
          </p:spPr>
          <p:txBody>
            <a:bodyPr wrap="square" lIns="0" tIns="0" rIns="0" bIns="0" rtlCol="0"/>
            <a:lstStyle/>
            <a:p>
              <a:endParaRPr/>
            </a:p>
          </p:txBody>
        </p:sp>
        <p:pic>
          <p:nvPicPr>
            <p:cNvPr id="121" name="object 121"/>
            <p:cNvPicPr/>
            <p:nvPr/>
          </p:nvPicPr>
          <p:blipFill>
            <a:blip r:embed="rId14" cstate="print"/>
            <a:stretch>
              <a:fillRect/>
            </a:stretch>
          </p:blipFill>
          <p:spPr>
            <a:xfrm>
              <a:off x="6908018" y="3500303"/>
              <a:ext cx="195530" cy="76112"/>
            </a:xfrm>
            <a:prstGeom prst="rect">
              <a:avLst/>
            </a:prstGeom>
          </p:spPr>
        </p:pic>
      </p:grpSp>
      <p:sp>
        <p:nvSpPr>
          <p:cNvPr id="122" name="object 122"/>
          <p:cNvSpPr txBox="1"/>
          <p:nvPr/>
        </p:nvSpPr>
        <p:spPr>
          <a:xfrm>
            <a:off x="6829551" y="3492575"/>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0000FF"/>
                </a:solidFill>
                <a:latin typeface="Arial"/>
                <a:cs typeface="Arial"/>
              </a:rPr>
              <a:t>Breeze</a:t>
            </a:r>
            <a:endParaRPr sz="400">
              <a:latin typeface="Arial"/>
              <a:cs typeface="Arial"/>
            </a:endParaRPr>
          </a:p>
        </p:txBody>
      </p:sp>
      <p:pic>
        <p:nvPicPr>
          <p:cNvPr id="123" name="object 123"/>
          <p:cNvPicPr/>
          <p:nvPr/>
        </p:nvPicPr>
        <p:blipFill>
          <a:blip r:embed="rId15" cstate="print"/>
          <a:stretch>
            <a:fillRect/>
          </a:stretch>
        </p:blipFill>
        <p:spPr>
          <a:xfrm>
            <a:off x="6529330" y="3125488"/>
            <a:ext cx="250406" cy="239141"/>
          </a:xfrm>
          <a:prstGeom prst="rect">
            <a:avLst/>
          </a:prstGeom>
        </p:spPr>
      </p:pic>
      <p:sp>
        <p:nvSpPr>
          <p:cNvPr id="124" name="object 124"/>
          <p:cNvSpPr txBox="1"/>
          <p:nvPr/>
        </p:nvSpPr>
        <p:spPr>
          <a:xfrm>
            <a:off x="6479525" y="3070045"/>
            <a:ext cx="350520" cy="350520"/>
          </a:xfrm>
          <a:prstGeom prst="rect">
            <a:avLst/>
          </a:prstGeom>
          <a:ln w="23447">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pic>
        <p:nvPicPr>
          <p:cNvPr id="125" name="object 125"/>
          <p:cNvPicPr/>
          <p:nvPr/>
        </p:nvPicPr>
        <p:blipFill>
          <a:blip r:embed="rId16" cstate="print"/>
          <a:stretch>
            <a:fillRect/>
          </a:stretch>
        </p:blipFill>
        <p:spPr>
          <a:xfrm>
            <a:off x="7229392" y="3475525"/>
            <a:ext cx="250394" cy="239129"/>
          </a:xfrm>
          <a:prstGeom prst="rect">
            <a:avLst/>
          </a:prstGeom>
        </p:spPr>
      </p:pic>
      <p:sp>
        <p:nvSpPr>
          <p:cNvPr id="126" name="object 126"/>
          <p:cNvSpPr txBox="1"/>
          <p:nvPr/>
        </p:nvSpPr>
        <p:spPr>
          <a:xfrm>
            <a:off x="7179576" y="3420071"/>
            <a:ext cx="350520" cy="350520"/>
          </a:xfrm>
          <a:prstGeom prst="rect">
            <a:avLst/>
          </a:prstGeom>
          <a:ln w="23446">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sp>
        <p:nvSpPr>
          <p:cNvPr id="127" name="object 127"/>
          <p:cNvSpPr txBox="1"/>
          <p:nvPr/>
        </p:nvSpPr>
        <p:spPr>
          <a:xfrm>
            <a:off x="6820878" y="494028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128" name="object 128"/>
          <p:cNvSpPr txBox="1"/>
          <p:nvPr/>
        </p:nvSpPr>
        <p:spPr>
          <a:xfrm>
            <a:off x="7170891" y="494028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sp>
        <p:nvSpPr>
          <p:cNvPr id="129" name="object 129"/>
          <p:cNvSpPr txBox="1"/>
          <p:nvPr/>
        </p:nvSpPr>
        <p:spPr>
          <a:xfrm>
            <a:off x="7520915" y="494028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3</a:t>
            </a:r>
            <a:endParaRPr sz="450">
              <a:latin typeface="Arial"/>
              <a:cs typeface="Arial"/>
            </a:endParaRPr>
          </a:p>
        </p:txBody>
      </p:sp>
      <p:sp>
        <p:nvSpPr>
          <p:cNvPr id="130" name="object 130"/>
          <p:cNvSpPr txBox="1"/>
          <p:nvPr/>
        </p:nvSpPr>
        <p:spPr>
          <a:xfrm>
            <a:off x="6586952" y="47088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131" name="object 131"/>
          <p:cNvSpPr txBox="1"/>
          <p:nvPr/>
        </p:nvSpPr>
        <p:spPr>
          <a:xfrm>
            <a:off x="6586952" y="4358786"/>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grpSp>
        <p:nvGrpSpPr>
          <p:cNvPr id="132" name="object 132"/>
          <p:cNvGrpSpPr/>
          <p:nvPr/>
        </p:nvGrpSpPr>
        <p:grpSpPr>
          <a:xfrm>
            <a:off x="6673988" y="4236794"/>
            <a:ext cx="1062355" cy="711835"/>
            <a:chOff x="6673988" y="4236794"/>
            <a:chExt cx="1062355" cy="711835"/>
          </a:xfrm>
        </p:grpSpPr>
        <p:sp>
          <p:nvSpPr>
            <p:cNvPr id="133" name="object 133"/>
            <p:cNvSpPr/>
            <p:nvPr/>
          </p:nvSpPr>
          <p:spPr>
            <a:xfrm>
              <a:off x="7024000" y="4586819"/>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134" name="object 134"/>
            <p:cNvSpPr/>
            <p:nvPr/>
          </p:nvSpPr>
          <p:spPr>
            <a:xfrm>
              <a:off x="6673988" y="4586819"/>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35" name="object 135"/>
            <p:cNvSpPr/>
            <p:nvPr/>
          </p:nvSpPr>
          <p:spPr>
            <a:xfrm>
              <a:off x="6673988" y="4586819"/>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136" name="object 136"/>
            <p:cNvSpPr/>
            <p:nvPr/>
          </p:nvSpPr>
          <p:spPr>
            <a:xfrm>
              <a:off x="6673988" y="4236794"/>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37" name="object 137"/>
            <p:cNvSpPr/>
            <p:nvPr/>
          </p:nvSpPr>
          <p:spPr>
            <a:xfrm>
              <a:off x="7374038" y="4586819"/>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38" name="object 138"/>
            <p:cNvSpPr/>
            <p:nvPr/>
          </p:nvSpPr>
          <p:spPr>
            <a:xfrm>
              <a:off x="7374038" y="4586819"/>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139" name="object 139"/>
            <p:cNvSpPr/>
            <p:nvPr/>
          </p:nvSpPr>
          <p:spPr>
            <a:xfrm>
              <a:off x="7052996" y="4661979"/>
              <a:ext cx="271780" cy="35560"/>
            </a:xfrm>
            <a:custGeom>
              <a:avLst/>
              <a:gdLst/>
              <a:ahLst/>
              <a:cxnLst/>
              <a:rect l="l" t="t" r="r" b="b"/>
              <a:pathLst>
                <a:path w="271779" h="35560">
                  <a:moveTo>
                    <a:pt x="0" y="35115"/>
                  </a:moveTo>
                  <a:lnTo>
                    <a:pt x="13169" y="26339"/>
                  </a:lnTo>
                  <a:lnTo>
                    <a:pt x="25394" y="18528"/>
                  </a:lnTo>
                  <a:lnTo>
                    <a:pt x="41827" y="9928"/>
                  </a:lnTo>
                  <a:lnTo>
                    <a:pt x="61736" y="3047"/>
                  </a:lnTo>
                  <a:lnTo>
                    <a:pt x="84391" y="393"/>
                  </a:lnTo>
                  <a:lnTo>
                    <a:pt x="109011" y="3525"/>
                  </a:lnTo>
                  <a:lnTo>
                    <a:pt x="134677" y="10263"/>
                  </a:lnTo>
                  <a:lnTo>
                    <a:pt x="160418" y="17479"/>
                  </a:lnTo>
                  <a:lnTo>
                    <a:pt x="185267" y="22047"/>
                  </a:lnTo>
                  <a:lnTo>
                    <a:pt x="228601" y="17579"/>
                  </a:lnTo>
                  <a:lnTo>
                    <a:pt x="271602" y="0"/>
                  </a:lnTo>
                </a:path>
              </a:pathLst>
            </a:custGeom>
            <a:ln w="11723">
              <a:solidFill>
                <a:srgbClr val="0000FF"/>
              </a:solidFill>
            </a:ln>
          </p:spPr>
          <p:txBody>
            <a:bodyPr wrap="square" lIns="0" tIns="0" rIns="0" bIns="0" rtlCol="0"/>
            <a:lstStyle/>
            <a:p>
              <a:endParaRPr/>
            </a:p>
          </p:txBody>
        </p:sp>
        <p:sp>
          <p:nvSpPr>
            <p:cNvPr id="140" name="object 140"/>
            <p:cNvSpPr/>
            <p:nvPr/>
          </p:nvSpPr>
          <p:spPr>
            <a:xfrm>
              <a:off x="7065899" y="4689335"/>
              <a:ext cx="280035" cy="26034"/>
            </a:xfrm>
            <a:custGeom>
              <a:avLst/>
              <a:gdLst/>
              <a:ahLst/>
              <a:cxnLst/>
              <a:rect l="l" t="t" r="r" b="b"/>
              <a:pathLst>
                <a:path w="280034" h="26035">
                  <a:moveTo>
                    <a:pt x="0" y="25946"/>
                  </a:moveTo>
                  <a:lnTo>
                    <a:pt x="279793" y="1358"/>
                  </a:lnTo>
                  <a:lnTo>
                    <a:pt x="266230" y="7607"/>
                  </a:lnTo>
                  <a:lnTo>
                    <a:pt x="253655" y="13119"/>
                  </a:lnTo>
                  <a:lnTo>
                    <a:pt x="216463" y="23052"/>
                  </a:lnTo>
                  <a:lnTo>
                    <a:pt x="168588" y="18818"/>
                  </a:lnTo>
                  <a:lnTo>
                    <a:pt x="142697" y="11412"/>
                  </a:lnTo>
                  <a:lnTo>
                    <a:pt x="116624" y="4151"/>
                  </a:lnTo>
                  <a:lnTo>
                    <a:pt x="91211" y="0"/>
                  </a:lnTo>
                  <a:lnTo>
                    <a:pt x="67322" y="1063"/>
                  </a:lnTo>
                  <a:lnTo>
                    <a:pt x="45921" y="6022"/>
                  </a:lnTo>
                  <a:lnTo>
                    <a:pt x="27994" y="12701"/>
                  </a:lnTo>
                  <a:lnTo>
                    <a:pt x="14528" y="18923"/>
                  </a:lnTo>
                  <a:lnTo>
                    <a:pt x="0" y="25946"/>
                  </a:lnTo>
                  <a:close/>
                </a:path>
              </a:pathLst>
            </a:custGeom>
            <a:solidFill>
              <a:srgbClr val="FFFFFF"/>
            </a:solidFill>
          </p:spPr>
          <p:txBody>
            <a:bodyPr wrap="square" lIns="0" tIns="0" rIns="0" bIns="0" rtlCol="0"/>
            <a:lstStyle/>
            <a:p>
              <a:endParaRPr/>
            </a:p>
          </p:txBody>
        </p:sp>
        <p:sp>
          <p:nvSpPr>
            <p:cNvPr id="141" name="object 141"/>
            <p:cNvSpPr/>
            <p:nvPr/>
          </p:nvSpPr>
          <p:spPr>
            <a:xfrm>
              <a:off x="7062965" y="4689335"/>
              <a:ext cx="283210" cy="70485"/>
            </a:xfrm>
            <a:custGeom>
              <a:avLst/>
              <a:gdLst/>
              <a:ahLst/>
              <a:cxnLst/>
              <a:rect l="l" t="t" r="r" b="b"/>
              <a:pathLst>
                <a:path w="283209" h="70485">
                  <a:moveTo>
                    <a:pt x="2933" y="25946"/>
                  </a:moveTo>
                  <a:lnTo>
                    <a:pt x="17462" y="18923"/>
                  </a:lnTo>
                  <a:lnTo>
                    <a:pt x="30928" y="12701"/>
                  </a:lnTo>
                  <a:lnTo>
                    <a:pt x="48855" y="6022"/>
                  </a:lnTo>
                  <a:lnTo>
                    <a:pt x="70256" y="1063"/>
                  </a:lnTo>
                  <a:lnTo>
                    <a:pt x="94145" y="0"/>
                  </a:lnTo>
                  <a:lnTo>
                    <a:pt x="119558" y="4151"/>
                  </a:lnTo>
                  <a:lnTo>
                    <a:pt x="145630" y="11412"/>
                  </a:lnTo>
                  <a:lnTo>
                    <a:pt x="171522" y="18818"/>
                  </a:lnTo>
                  <a:lnTo>
                    <a:pt x="196392" y="23406"/>
                  </a:lnTo>
                  <a:lnTo>
                    <a:pt x="239731" y="18945"/>
                  </a:lnTo>
                  <a:lnTo>
                    <a:pt x="282727" y="1358"/>
                  </a:lnTo>
                </a:path>
                <a:path w="283209" h="70485">
                  <a:moveTo>
                    <a:pt x="0" y="70485"/>
                  </a:moveTo>
                  <a:lnTo>
                    <a:pt x="9258" y="62585"/>
                  </a:lnTo>
                  <a:lnTo>
                    <a:pt x="17949" y="55568"/>
                  </a:lnTo>
                  <a:lnTo>
                    <a:pt x="30116" y="47926"/>
                  </a:lnTo>
                  <a:lnTo>
                    <a:pt x="45757" y="42004"/>
                  </a:lnTo>
                  <a:lnTo>
                    <a:pt x="64871" y="40144"/>
                  </a:lnTo>
                  <a:lnTo>
                    <a:pt x="87309" y="43782"/>
                  </a:lnTo>
                  <a:lnTo>
                    <a:pt x="112318" y="50730"/>
                  </a:lnTo>
                  <a:lnTo>
                    <a:pt x="138995" y="57896"/>
                  </a:lnTo>
                  <a:lnTo>
                    <a:pt x="166433" y="62191"/>
                  </a:lnTo>
                  <a:lnTo>
                    <a:pt x="193592" y="61392"/>
                  </a:lnTo>
                  <a:lnTo>
                    <a:pt x="218941" y="56753"/>
                  </a:lnTo>
                  <a:lnTo>
                    <a:pt x="240814" y="50393"/>
                  </a:lnTo>
                  <a:lnTo>
                    <a:pt x="257543" y="44437"/>
                  </a:lnTo>
                  <a:lnTo>
                    <a:pt x="275691" y="37706"/>
                  </a:lnTo>
                </a:path>
              </a:pathLst>
            </a:custGeom>
            <a:ln w="11723">
              <a:solidFill>
                <a:srgbClr val="0000FF"/>
              </a:solidFill>
            </a:ln>
          </p:spPr>
          <p:txBody>
            <a:bodyPr wrap="square" lIns="0" tIns="0" rIns="0" bIns="0" rtlCol="0"/>
            <a:lstStyle/>
            <a:p>
              <a:endParaRPr/>
            </a:p>
          </p:txBody>
        </p:sp>
        <p:pic>
          <p:nvPicPr>
            <p:cNvPr id="142" name="object 142"/>
            <p:cNvPicPr/>
            <p:nvPr/>
          </p:nvPicPr>
          <p:blipFill>
            <a:blip r:embed="rId17" cstate="print"/>
            <a:stretch>
              <a:fillRect/>
            </a:stretch>
          </p:blipFill>
          <p:spPr>
            <a:xfrm>
              <a:off x="7102481" y="4667052"/>
              <a:ext cx="195530" cy="76112"/>
            </a:xfrm>
            <a:prstGeom prst="rect">
              <a:avLst/>
            </a:prstGeom>
          </p:spPr>
        </p:pic>
      </p:grpSp>
      <p:sp>
        <p:nvSpPr>
          <p:cNvPr id="143" name="object 143"/>
          <p:cNvSpPr txBox="1"/>
          <p:nvPr/>
        </p:nvSpPr>
        <p:spPr>
          <a:xfrm>
            <a:off x="7024007" y="4659324"/>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0000FF"/>
                </a:solidFill>
                <a:latin typeface="Arial"/>
                <a:cs typeface="Arial"/>
              </a:rPr>
              <a:t>Breeze</a:t>
            </a:r>
            <a:endParaRPr sz="400">
              <a:latin typeface="Arial"/>
              <a:cs typeface="Arial"/>
            </a:endParaRPr>
          </a:p>
        </p:txBody>
      </p:sp>
      <p:pic>
        <p:nvPicPr>
          <p:cNvPr id="144" name="object 144"/>
          <p:cNvPicPr/>
          <p:nvPr/>
        </p:nvPicPr>
        <p:blipFill>
          <a:blip r:embed="rId18" cstate="print"/>
          <a:stretch>
            <a:fillRect/>
          </a:stretch>
        </p:blipFill>
        <p:spPr>
          <a:xfrm>
            <a:off x="6723791" y="4292237"/>
            <a:ext cx="250406" cy="239141"/>
          </a:xfrm>
          <a:prstGeom prst="rect">
            <a:avLst/>
          </a:prstGeom>
        </p:spPr>
      </p:pic>
      <p:sp>
        <p:nvSpPr>
          <p:cNvPr id="145" name="object 145"/>
          <p:cNvSpPr txBox="1"/>
          <p:nvPr/>
        </p:nvSpPr>
        <p:spPr>
          <a:xfrm>
            <a:off x="6673988" y="4236794"/>
            <a:ext cx="350520" cy="350520"/>
          </a:xfrm>
          <a:prstGeom prst="rect">
            <a:avLst/>
          </a:prstGeom>
          <a:ln w="23460">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pic>
        <p:nvPicPr>
          <p:cNvPr id="146" name="object 146"/>
          <p:cNvPicPr/>
          <p:nvPr/>
        </p:nvPicPr>
        <p:blipFill>
          <a:blip r:embed="rId19" cstate="print"/>
          <a:stretch>
            <a:fillRect/>
          </a:stretch>
        </p:blipFill>
        <p:spPr>
          <a:xfrm>
            <a:off x="7073817" y="4292237"/>
            <a:ext cx="250394" cy="239141"/>
          </a:xfrm>
          <a:prstGeom prst="rect">
            <a:avLst/>
          </a:prstGeom>
        </p:spPr>
      </p:pic>
      <p:sp>
        <p:nvSpPr>
          <p:cNvPr id="147" name="object 147"/>
          <p:cNvSpPr txBox="1"/>
          <p:nvPr/>
        </p:nvSpPr>
        <p:spPr>
          <a:xfrm>
            <a:off x="7024007" y="4236794"/>
            <a:ext cx="350520" cy="350520"/>
          </a:xfrm>
          <a:prstGeom prst="rect">
            <a:avLst/>
          </a:prstGeom>
          <a:ln w="23446">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sp>
        <p:nvSpPr>
          <p:cNvPr id="148" name="object 148"/>
          <p:cNvSpPr txBox="1"/>
          <p:nvPr/>
        </p:nvSpPr>
        <p:spPr>
          <a:xfrm>
            <a:off x="4876279" y="3967989"/>
            <a:ext cx="410209" cy="99695"/>
          </a:xfrm>
          <a:prstGeom prst="rect">
            <a:avLst/>
          </a:prstGeom>
        </p:spPr>
        <p:txBody>
          <a:bodyPr vert="horz" wrap="square" lIns="0" tIns="17145" rIns="0" bIns="0" rtlCol="0">
            <a:spAutoFit/>
          </a:bodyPr>
          <a:lstStyle/>
          <a:p>
            <a:pPr marL="12700">
              <a:lnSpc>
                <a:spcPct val="100000"/>
              </a:lnSpc>
              <a:spcBef>
                <a:spcPts val="135"/>
              </a:spcBef>
              <a:tabLst>
                <a:tab pos="362585" algn="l"/>
              </a:tabLst>
            </a:pPr>
            <a:r>
              <a:rPr sz="450" spc="15" dirty="0">
                <a:solidFill>
                  <a:srgbClr val="0000FF"/>
                </a:solidFill>
                <a:latin typeface="Arial"/>
                <a:cs typeface="Arial"/>
              </a:rPr>
              <a:t>1	2</a:t>
            </a:r>
            <a:endParaRPr sz="450">
              <a:latin typeface="Arial"/>
              <a:cs typeface="Arial"/>
            </a:endParaRPr>
          </a:p>
        </p:txBody>
      </p:sp>
      <p:sp>
        <p:nvSpPr>
          <p:cNvPr id="149" name="object 149"/>
          <p:cNvSpPr txBox="1"/>
          <p:nvPr/>
        </p:nvSpPr>
        <p:spPr>
          <a:xfrm>
            <a:off x="5576326" y="396798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3</a:t>
            </a:r>
            <a:endParaRPr sz="450">
              <a:latin typeface="Arial"/>
              <a:cs typeface="Arial"/>
            </a:endParaRPr>
          </a:p>
        </p:txBody>
      </p:sp>
      <p:sp>
        <p:nvSpPr>
          <p:cNvPr id="150" name="object 150"/>
          <p:cNvSpPr txBox="1"/>
          <p:nvPr/>
        </p:nvSpPr>
        <p:spPr>
          <a:xfrm>
            <a:off x="4642363" y="37365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151" name="object 151"/>
          <p:cNvSpPr txBox="1"/>
          <p:nvPr/>
        </p:nvSpPr>
        <p:spPr>
          <a:xfrm>
            <a:off x="4642363" y="338648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grpSp>
        <p:nvGrpSpPr>
          <p:cNvPr id="152" name="object 152"/>
          <p:cNvGrpSpPr/>
          <p:nvPr/>
        </p:nvGrpSpPr>
        <p:grpSpPr>
          <a:xfrm>
            <a:off x="4717642" y="3252760"/>
            <a:ext cx="1073785" cy="723900"/>
            <a:chOff x="4717642" y="3252760"/>
            <a:chExt cx="1073785" cy="723900"/>
          </a:xfrm>
        </p:grpSpPr>
        <p:sp>
          <p:nvSpPr>
            <p:cNvPr id="153" name="object 153"/>
            <p:cNvSpPr/>
            <p:nvPr/>
          </p:nvSpPr>
          <p:spPr>
            <a:xfrm>
              <a:off x="5079427" y="361453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154" name="object 154"/>
            <p:cNvSpPr/>
            <p:nvPr/>
          </p:nvSpPr>
          <p:spPr>
            <a:xfrm>
              <a:off x="5079427" y="3264508"/>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155" name="object 155"/>
            <p:cNvSpPr/>
            <p:nvPr/>
          </p:nvSpPr>
          <p:spPr>
            <a:xfrm>
              <a:off x="4729389" y="3614532"/>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56" name="object 156"/>
            <p:cNvSpPr/>
            <p:nvPr/>
          </p:nvSpPr>
          <p:spPr>
            <a:xfrm>
              <a:off x="4729389" y="361453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157" name="object 157"/>
            <p:cNvSpPr/>
            <p:nvPr/>
          </p:nvSpPr>
          <p:spPr>
            <a:xfrm>
              <a:off x="4729389" y="3264508"/>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58" name="object 158"/>
            <p:cNvSpPr/>
            <p:nvPr/>
          </p:nvSpPr>
          <p:spPr>
            <a:xfrm>
              <a:off x="4729389" y="3264508"/>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159" name="object 159"/>
            <p:cNvSpPr/>
            <p:nvPr/>
          </p:nvSpPr>
          <p:spPr>
            <a:xfrm>
              <a:off x="5429451" y="3614532"/>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60" name="object 160"/>
            <p:cNvSpPr/>
            <p:nvPr/>
          </p:nvSpPr>
          <p:spPr>
            <a:xfrm>
              <a:off x="5429451" y="361453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161" name="object 161"/>
            <p:cNvSpPr/>
            <p:nvPr/>
          </p:nvSpPr>
          <p:spPr>
            <a:xfrm>
              <a:off x="5108409" y="3689680"/>
              <a:ext cx="271780" cy="35560"/>
            </a:xfrm>
            <a:custGeom>
              <a:avLst/>
              <a:gdLst/>
              <a:ahLst/>
              <a:cxnLst/>
              <a:rect l="l" t="t" r="r" b="b"/>
              <a:pathLst>
                <a:path w="271779" h="35560">
                  <a:moveTo>
                    <a:pt x="0" y="35128"/>
                  </a:moveTo>
                  <a:lnTo>
                    <a:pt x="13169" y="26339"/>
                  </a:lnTo>
                  <a:lnTo>
                    <a:pt x="25394" y="18528"/>
                  </a:lnTo>
                  <a:lnTo>
                    <a:pt x="41825" y="9928"/>
                  </a:lnTo>
                  <a:lnTo>
                    <a:pt x="61731" y="3047"/>
                  </a:lnTo>
                  <a:lnTo>
                    <a:pt x="84378" y="393"/>
                  </a:lnTo>
                  <a:lnTo>
                    <a:pt x="109006" y="3532"/>
                  </a:lnTo>
                  <a:lnTo>
                    <a:pt x="134673" y="10272"/>
                  </a:lnTo>
                  <a:lnTo>
                    <a:pt x="160413" y="17486"/>
                  </a:lnTo>
                  <a:lnTo>
                    <a:pt x="185254" y="22047"/>
                  </a:lnTo>
                  <a:lnTo>
                    <a:pt x="228600" y="17591"/>
                  </a:lnTo>
                  <a:lnTo>
                    <a:pt x="271602" y="0"/>
                  </a:lnTo>
                </a:path>
              </a:pathLst>
            </a:custGeom>
            <a:ln w="11723">
              <a:solidFill>
                <a:srgbClr val="0000FF"/>
              </a:solidFill>
            </a:ln>
          </p:spPr>
          <p:txBody>
            <a:bodyPr wrap="square" lIns="0" tIns="0" rIns="0" bIns="0" rtlCol="0"/>
            <a:lstStyle/>
            <a:p>
              <a:endParaRPr/>
            </a:p>
          </p:txBody>
        </p:sp>
        <p:sp>
          <p:nvSpPr>
            <p:cNvPr id="162" name="object 162"/>
            <p:cNvSpPr/>
            <p:nvPr/>
          </p:nvSpPr>
          <p:spPr>
            <a:xfrm>
              <a:off x="5121313" y="3717035"/>
              <a:ext cx="280035" cy="26034"/>
            </a:xfrm>
            <a:custGeom>
              <a:avLst/>
              <a:gdLst/>
              <a:ahLst/>
              <a:cxnLst/>
              <a:rect l="l" t="t" r="r" b="b"/>
              <a:pathLst>
                <a:path w="280035" h="26035">
                  <a:moveTo>
                    <a:pt x="0" y="25958"/>
                  </a:moveTo>
                  <a:lnTo>
                    <a:pt x="279793" y="1371"/>
                  </a:lnTo>
                  <a:lnTo>
                    <a:pt x="266230" y="7607"/>
                  </a:lnTo>
                  <a:lnTo>
                    <a:pt x="253650" y="13124"/>
                  </a:lnTo>
                  <a:lnTo>
                    <a:pt x="216461" y="23059"/>
                  </a:lnTo>
                  <a:lnTo>
                    <a:pt x="168588" y="18823"/>
                  </a:lnTo>
                  <a:lnTo>
                    <a:pt x="142697" y="11414"/>
                  </a:lnTo>
                  <a:lnTo>
                    <a:pt x="116624" y="4152"/>
                  </a:lnTo>
                  <a:lnTo>
                    <a:pt x="91211" y="0"/>
                  </a:lnTo>
                  <a:lnTo>
                    <a:pt x="67322" y="1063"/>
                  </a:lnTo>
                  <a:lnTo>
                    <a:pt x="45921" y="6022"/>
                  </a:lnTo>
                  <a:lnTo>
                    <a:pt x="27994" y="12701"/>
                  </a:lnTo>
                  <a:lnTo>
                    <a:pt x="14528" y="18923"/>
                  </a:lnTo>
                  <a:lnTo>
                    <a:pt x="0" y="25958"/>
                  </a:lnTo>
                  <a:close/>
                </a:path>
              </a:pathLst>
            </a:custGeom>
            <a:solidFill>
              <a:srgbClr val="FFFFFF"/>
            </a:solidFill>
          </p:spPr>
          <p:txBody>
            <a:bodyPr wrap="square" lIns="0" tIns="0" rIns="0" bIns="0" rtlCol="0"/>
            <a:lstStyle/>
            <a:p>
              <a:endParaRPr/>
            </a:p>
          </p:txBody>
        </p:sp>
        <p:sp>
          <p:nvSpPr>
            <p:cNvPr id="163" name="object 163"/>
            <p:cNvSpPr/>
            <p:nvPr/>
          </p:nvSpPr>
          <p:spPr>
            <a:xfrm>
              <a:off x="5118366" y="3717035"/>
              <a:ext cx="283210" cy="71120"/>
            </a:xfrm>
            <a:custGeom>
              <a:avLst/>
              <a:gdLst/>
              <a:ahLst/>
              <a:cxnLst/>
              <a:rect l="l" t="t" r="r" b="b"/>
              <a:pathLst>
                <a:path w="283210" h="71120">
                  <a:moveTo>
                    <a:pt x="2946" y="25958"/>
                  </a:moveTo>
                  <a:lnTo>
                    <a:pt x="17475" y="18923"/>
                  </a:lnTo>
                  <a:lnTo>
                    <a:pt x="30940" y="12701"/>
                  </a:lnTo>
                  <a:lnTo>
                    <a:pt x="48868" y="6022"/>
                  </a:lnTo>
                  <a:lnTo>
                    <a:pt x="70269" y="1063"/>
                  </a:lnTo>
                  <a:lnTo>
                    <a:pt x="94157" y="0"/>
                  </a:lnTo>
                  <a:lnTo>
                    <a:pt x="119570" y="4152"/>
                  </a:lnTo>
                  <a:lnTo>
                    <a:pt x="145643" y="11414"/>
                  </a:lnTo>
                  <a:lnTo>
                    <a:pt x="171535" y="18823"/>
                  </a:lnTo>
                  <a:lnTo>
                    <a:pt x="196405" y="23418"/>
                  </a:lnTo>
                  <a:lnTo>
                    <a:pt x="239739" y="18951"/>
                  </a:lnTo>
                  <a:lnTo>
                    <a:pt x="282740" y="1371"/>
                  </a:lnTo>
                </a:path>
                <a:path w="283210" h="71120">
                  <a:moveTo>
                    <a:pt x="0" y="70497"/>
                  </a:moveTo>
                  <a:lnTo>
                    <a:pt x="9271" y="62598"/>
                  </a:lnTo>
                  <a:lnTo>
                    <a:pt x="17960" y="55575"/>
                  </a:lnTo>
                  <a:lnTo>
                    <a:pt x="30124" y="47934"/>
                  </a:lnTo>
                  <a:lnTo>
                    <a:pt x="45764" y="42015"/>
                  </a:lnTo>
                  <a:lnTo>
                    <a:pt x="64884" y="40157"/>
                  </a:lnTo>
                  <a:lnTo>
                    <a:pt x="87322" y="43795"/>
                  </a:lnTo>
                  <a:lnTo>
                    <a:pt x="112331" y="50742"/>
                  </a:lnTo>
                  <a:lnTo>
                    <a:pt x="139007" y="57909"/>
                  </a:lnTo>
                  <a:lnTo>
                    <a:pt x="166446" y="62204"/>
                  </a:lnTo>
                  <a:lnTo>
                    <a:pt x="193603" y="61405"/>
                  </a:lnTo>
                  <a:lnTo>
                    <a:pt x="218949" y="56765"/>
                  </a:lnTo>
                  <a:lnTo>
                    <a:pt x="240821" y="50406"/>
                  </a:lnTo>
                  <a:lnTo>
                    <a:pt x="257556" y="44450"/>
                  </a:lnTo>
                  <a:lnTo>
                    <a:pt x="275704" y="37719"/>
                  </a:lnTo>
                </a:path>
              </a:pathLst>
            </a:custGeom>
            <a:ln w="11723">
              <a:solidFill>
                <a:srgbClr val="0000FF"/>
              </a:solidFill>
            </a:ln>
          </p:spPr>
          <p:txBody>
            <a:bodyPr wrap="square" lIns="0" tIns="0" rIns="0" bIns="0" rtlCol="0"/>
            <a:lstStyle/>
            <a:p>
              <a:endParaRPr/>
            </a:p>
          </p:txBody>
        </p:sp>
        <p:pic>
          <p:nvPicPr>
            <p:cNvPr id="164" name="object 164"/>
            <p:cNvPicPr/>
            <p:nvPr/>
          </p:nvPicPr>
          <p:blipFill>
            <a:blip r:embed="rId20" cstate="print"/>
            <a:stretch>
              <a:fillRect/>
            </a:stretch>
          </p:blipFill>
          <p:spPr>
            <a:xfrm>
              <a:off x="5157894" y="3694753"/>
              <a:ext cx="195530" cy="76112"/>
            </a:xfrm>
            <a:prstGeom prst="rect">
              <a:avLst/>
            </a:prstGeom>
          </p:spPr>
        </p:pic>
      </p:grpSp>
      <p:sp>
        <p:nvSpPr>
          <p:cNvPr id="165" name="object 165"/>
          <p:cNvSpPr txBox="1"/>
          <p:nvPr/>
        </p:nvSpPr>
        <p:spPr>
          <a:xfrm>
            <a:off x="5079421" y="3687025"/>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0000FF"/>
                </a:solidFill>
                <a:latin typeface="Arial"/>
                <a:cs typeface="Arial"/>
              </a:rPr>
              <a:t>Breeze</a:t>
            </a:r>
            <a:endParaRPr sz="400">
              <a:latin typeface="Arial"/>
              <a:cs typeface="Arial"/>
            </a:endParaRPr>
          </a:p>
        </p:txBody>
      </p:sp>
      <p:grpSp>
        <p:nvGrpSpPr>
          <p:cNvPr id="166" name="object 166"/>
          <p:cNvGrpSpPr/>
          <p:nvPr/>
        </p:nvGrpSpPr>
        <p:grpSpPr>
          <a:xfrm>
            <a:off x="2482413" y="1459776"/>
            <a:ext cx="3657600" cy="3970020"/>
            <a:chOff x="2482413" y="1459776"/>
            <a:chExt cx="3657600" cy="3970020"/>
          </a:xfrm>
        </p:grpSpPr>
        <p:sp>
          <p:nvSpPr>
            <p:cNvPr id="167" name="object 167"/>
            <p:cNvSpPr/>
            <p:nvPr/>
          </p:nvSpPr>
          <p:spPr>
            <a:xfrm>
              <a:off x="2494160" y="1471523"/>
              <a:ext cx="3634104" cy="3946525"/>
            </a:xfrm>
            <a:custGeom>
              <a:avLst/>
              <a:gdLst/>
              <a:ahLst/>
              <a:cxnLst/>
              <a:rect l="l" t="t" r="r" b="b"/>
              <a:pathLst>
                <a:path w="3634104" h="3946525">
                  <a:moveTo>
                    <a:pt x="1195544" y="3937787"/>
                  </a:moveTo>
                  <a:lnTo>
                    <a:pt x="1254303" y="3934533"/>
                  </a:lnTo>
                  <a:lnTo>
                    <a:pt x="1312425" y="3931598"/>
                  </a:lnTo>
                  <a:lnTo>
                    <a:pt x="1369767" y="3928804"/>
                  </a:lnTo>
                  <a:lnTo>
                    <a:pt x="1426188" y="3925976"/>
                  </a:lnTo>
                  <a:lnTo>
                    <a:pt x="1481547" y="3922934"/>
                  </a:lnTo>
                  <a:lnTo>
                    <a:pt x="1535701" y="3919503"/>
                  </a:lnTo>
                  <a:lnTo>
                    <a:pt x="1588509" y="3915505"/>
                  </a:lnTo>
                  <a:lnTo>
                    <a:pt x="1639829" y="3910763"/>
                  </a:lnTo>
                  <a:lnTo>
                    <a:pt x="1689519" y="3905099"/>
                  </a:lnTo>
                  <a:lnTo>
                    <a:pt x="1737437" y="3898337"/>
                  </a:lnTo>
                  <a:lnTo>
                    <a:pt x="1783443" y="3890299"/>
                  </a:lnTo>
                  <a:lnTo>
                    <a:pt x="1827393" y="3880809"/>
                  </a:lnTo>
                  <a:lnTo>
                    <a:pt x="1869146" y="3869689"/>
                  </a:lnTo>
                  <a:lnTo>
                    <a:pt x="1908560" y="3856761"/>
                  </a:lnTo>
                  <a:lnTo>
                    <a:pt x="1959684" y="3835419"/>
                  </a:lnTo>
                  <a:lnTo>
                    <a:pt x="2006433" y="3810479"/>
                  </a:lnTo>
                  <a:lnTo>
                    <a:pt x="2049294" y="3782234"/>
                  </a:lnTo>
                  <a:lnTo>
                    <a:pt x="2088752" y="3750974"/>
                  </a:lnTo>
                  <a:lnTo>
                    <a:pt x="2125294" y="3716993"/>
                  </a:lnTo>
                  <a:lnTo>
                    <a:pt x="2159405" y="3680581"/>
                  </a:lnTo>
                  <a:lnTo>
                    <a:pt x="2191572" y="3642030"/>
                  </a:lnTo>
                  <a:lnTo>
                    <a:pt x="2222280" y="3601633"/>
                  </a:lnTo>
                  <a:lnTo>
                    <a:pt x="2252017" y="3559680"/>
                  </a:lnTo>
                  <a:lnTo>
                    <a:pt x="2281267" y="3516464"/>
                  </a:lnTo>
                  <a:lnTo>
                    <a:pt x="2305631" y="3479684"/>
                  </a:lnTo>
                  <a:lnTo>
                    <a:pt x="2330333" y="3442341"/>
                  </a:lnTo>
                  <a:lnTo>
                    <a:pt x="2355710" y="3404547"/>
                  </a:lnTo>
                  <a:lnTo>
                    <a:pt x="2382100" y="3366416"/>
                  </a:lnTo>
                  <a:lnTo>
                    <a:pt x="2409840" y="3328060"/>
                  </a:lnTo>
                  <a:lnTo>
                    <a:pt x="2439268" y="3289592"/>
                  </a:lnTo>
                  <a:lnTo>
                    <a:pt x="2470722" y="3251123"/>
                  </a:lnTo>
                  <a:lnTo>
                    <a:pt x="2504539" y="3212767"/>
                  </a:lnTo>
                  <a:lnTo>
                    <a:pt x="2541057" y="3174636"/>
                  </a:lnTo>
                  <a:lnTo>
                    <a:pt x="2580613" y="3136843"/>
                  </a:lnTo>
                  <a:lnTo>
                    <a:pt x="2623546" y="3099499"/>
                  </a:lnTo>
                  <a:lnTo>
                    <a:pt x="2670192" y="3062719"/>
                  </a:lnTo>
                  <a:lnTo>
                    <a:pt x="2710316" y="3033766"/>
                  </a:lnTo>
                  <a:lnTo>
                    <a:pt x="2752659" y="3005245"/>
                  </a:lnTo>
                  <a:lnTo>
                    <a:pt x="2796845" y="2977157"/>
                  </a:lnTo>
                  <a:lnTo>
                    <a:pt x="2842502" y="2949501"/>
                  </a:lnTo>
                  <a:lnTo>
                    <a:pt x="2889253" y="2922277"/>
                  </a:lnTo>
                  <a:lnTo>
                    <a:pt x="2936724" y="2895486"/>
                  </a:lnTo>
                  <a:lnTo>
                    <a:pt x="2984542" y="2869126"/>
                  </a:lnTo>
                  <a:lnTo>
                    <a:pt x="3032330" y="2843199"/>
                  </a:lnTo>
                  <a:lnTo>
                    <a:pt x="3079715" y="2817704"/>
                  </a:lnTo>
                  <a:lnTo>
                    <a:pt x="3126322" y="2792642"/>
                  </a:lnTo>
                  <a:lnTo>
                    <a:pt x="3171777" y="2768011"/>
                  </a:lnTo>
                  <a:lnTo>
                    <a:pt x="3215705" y="2743812"/>
                  </a:lnTo>
                  <a:lnTo>
                    <a:pt x="3257731" y="2720045"/>
                  </a:lnTo>
                  <a:lnTo>
                    <a:pt x="3297481" y="2696710"/>
                  </a:lnTo>
                  <a:lnTo>
                    <a:pt x="3334580" y="2673807"/>
                  </a:lnTo>
                  <a:lnTo>
                    <a:pt x="3389909" y="2636550"/>
                  </a:lnTo>
                  <a:lnTo>
                    <a:pt x="3437502" y="2600228"/>
                  </a:lnTo>
                  <a:lnTo>
                    <a:pt x="3478026" y="2564572"/>
                  </a:lnTo>
                  <a:lnTo>
                    <a:pt x="3512148" y="2529316"/>
                  </a:lnTo>
                  <a:lnTo>
                    <a:pt x="3540535" y="2494194"/>
                  </a:lnTo>
                  <a:lnTo>
                    <a:pt x="3563853" y="2458938"/>
                  </a:lnTo>
                  <a:lnTo>
                    <a:pt x="3582771" y="2423282"/>
                  </a:lnTo>
                  <a:lnTo>
                    <a:pt x="3597953" y="2386959"/>
                  </a:lnTo>
                  <a:lnTo>
                    <a:pt x="3610068" y="2349703"/>
                  </a:lnTo>
                  <a:lnTo>
                    <a:pt x="3621974" y="2300190"/>
                  </a:lnTo>
                  <a:lnTo>
                    <a:pt x="3629911" y="2249261"/>
                  </a:lnTo>
                  <a:lnTo>
                    <a:pt x="3633880" y="2197483"/>
                  </a:lnTo>
                  <a:lnTo>
                    <a:pt x="3633880" y="2145421"/>
                  </a:lnTo>
                  <a:lnTo>
                    <a:pt x="3629911" y="2093642"/>
                  </a:lnTo>
                  <a:lnTo>
                    <a:pt x="3621974" y="2042714"/>
                  </a:lnTo>
                  <a:lnTo>
                    <a:pt x="3610068" y="1993201"/>
                  </a:lnTo>
                  <a:lnTo>
                    <a:pt x="3597998" y="1955856"/>
                  </a:lnTo>
                  <a:lnTo>
                    <a:pt x="3583126" y="1918911"/>
                  </a:lnTo>
                  <a:lnTo>
                    <a:pt x="3565054" y="1881565"/>
                  </a:lnTo>
                  <a:lnTo>
                    <a:pt x="3543380" y="1843020"/>
                  </a:lnTo>
                  <a:lnTo>
                    <a:pt x="3517705" y="1802473"/>
                  </a:lnTo>
                  <a:lnTo>
                    <a:pt x="3487629" y="1759126"/>
                  </a:lnTo>
                  <a:lnTo>
                    <a:pt x="3452751" y="1712178"/>
                  </a:lnTo>
                  <a:lnTo>
                    <a:pt x="3412671" y="1660828"/>
                  </a:lnTo>
                  <a:lnTo>
                    <a:pt x="3366990" y="1604276"/>
                  </a:lnTo>
                  <a:lnTo>
                    <a:pt x="3338740" y="1569945"/>
                  </a:lnTo>
                  <a:lnTo>
                    <a:pt x="3308852" y="1533952"/>
                  </a:lnTo>
                  <a:lnTo>
                    <a:pt x="3277587" y="1496535"/>
                  </a:lnTo>
                  <a:lnTo>
                    <a:pt x="3245205" y="1457930"/>
                  </a:lnTo>
                  <a:lnTo>
                    <a:pt x="3211969" y="1418376"/>
                  </a:lnTo>
                  <a:lnTo>
                    <a:pt x="3178140" y="1378109"/>
                  </a:lnTo>
                  <a:lnTo>
                    <a:pt x="3143977" y="1337368"/>
                  </a:lnTo>
                  <a:lnTo>
                    <a:pt x="3109744" y="1296389"/>
                  </a:lnTo>
                  <a:lnTo>
                    <a:pt x="3075700" y="1255409"/>
                  </a:lnTo>
                  <a:lnTo>
                    <a:pt x="3042107" y="1214667"/>
                  </a:lnTo>
                  <a:lnTo>
                    <a:pt x="3009226" y="1174400"/>
                  </a:lnTo>
                  <a:lnTo>
                    <a:pt x="2977318" y="1134844"/>
                  </a:lnTo>
                  <a:lnTo>
                    <a:pt x="2946645" y="1096238"/>
                  </a:lnTo>
                  <a:lnTo>
                    <a:pt x="2917467" y="1058819"/>
                  </a:lnTo>
                  <a:lnTo>
                    <a:pt x="2890045" y="1022824"/>
                  </a:lnTo>
                  <a:lnTo>
                    <a:pt x="2864642" y="988491"/>
                  </a:lnTo>
                  <a:lnTo>
                    <a:pt x="2824829" y="931921"/>
                  </a:lnTo>
                  <a:lnTo>
                    <a:pt x="2791018" y="880419"/>
                  </a:lnTo>
                  <a:lnTo>
                    <a:pt x="2762009" y="833050"/>
                  </a:lnTo>
                  <a:lnTo>
                    <a:pt x="2736602" y="788882"/>
                  </a:lnTo>
                  <a:lnTo>
                    <a:pt x="2713595" y="746981"/>
                  </a:lnTo>
                  <a:lnTo>
                    <a:pt x="2691790" y="706413"/>
                  </a:lnTo>
                  <a:lnTo>
                    <a:pt x="2669985" y="666245"/>
                  </a:lnTo>
                  <a:lnTo>
                    <a:pt x="2646981" y="625543"/>
                  </a:lnTo>
                  <a:lnTo>
                    <a:pt x="2621576" y="583374"/>
                  </a:lnTo>
                  <a:lnTo>
                    <a:pt x="2600298" y="550335"/>
                  </a:lnTo>
                  <a:lnTo>
                    <a:pt x="2576937" y="516228"/>
                  </a:lnTo>
                  <a:lnTo>
                    <a:pt x="2551438" y="481332"/>
                  </a:lnTo>
                  <a:lnTo>
                    <a:pt x="2523745" y="445930"/>
                  </a:lnTo>
                  <a:lnTo>
                    <a:pt x="2493801" y="410304"/>
                  </a:lnTo>
                  <a:lnTo>
                    <a:pt x="2461550" y="374734"/>
                  </a:lnTo>
                  <a:lnTo>
                    <a:pt x="2426936" y="339501"/>
                  </a:lnTo>
                  <a:lnTo>
                    <a:pt x="2389902" y="304888"/>
                  </a:lnTo>
                  <a:lnTo>
                    <a:pt x="2350392" y="271176"/>
                  </a:lnTo>
                  <a:lnTo>
                    <a:pt x="2308351" y="238646"/>
                  </a:lnTo>
                  <a:lnTo>
                    <a:pt x="2263721" y="207579"/>
                  </a:lnTo>
                  <a:lnTo>
                    <a:pt x="2216446" y="178257"/>
                  </a:lnTo>
                  <a:lnTo>
                    <a:pt x="2176711" y="156222"/>
                  </a:lnTo>
                  <a:lnTo>
                    <a:pt x="2135362" y="135513"/>
                  </a:lnTo>
                  <a:lnTo>
                    <a:pt x="2092515" y="116158"/>
                  </a:lnTo>
                  <a:lnTo>
                    <a:pt x="2048285" y="98186"/>
                  </a:lnTo>
                  <a:lnTo>
                    <a:pt x="2002787" y="81626"/>
                  </a:lnTo>
                  <a:lnTo>
                    <a:pt x="1956136" y="66506"/>
                  </a:lnTo>
                  <a:lnTo>
                    <a:pt x="1908448" y="52855"/>
                  </a:lnTo>
                  <a:lnTo>
                    <a:pt x="1859838" y="40702"/>
                  </a:lnTo>
                  <a:lnTo>
                    <a:pt x="1810421" y="30076"/>
                  </a:lnTo>
                  <a:lnTo>
                    <a:pt x="1760312" y="21006"/>
                  </a:lnTo>
                  <a:lnTo>
                    <a:pt x="1709627" y="13521"/>
                  </a:lnTo>
                  <a:lnTo>
                    <a:pt x="1658481" y="7648"/>
                  </a:lnTo>
                  <a:lnTo>
                    <a:pt x="1606990" y="3418"/>
                  </a:lnTo>
                  <a:lnTo>
                    <a:pt x="1555268" y="859"/>
                  </a:lnTo>
                  <a:lnTo>
                    <a:pt x="1503430" y="0"/>
                  </a:lnTo>
                  <a:lnTo>
                    <a:pt x="1460213" y="622"/>
                  </a:lnTo>
                  <a:lnTo>
                    <a:pt x="1416962" y="2578"/>
                  </a:lnTo>
                  <a:lnTo>
                    <a:pt x="1373644" y="6001"/>
                  </a:lnTo>
                  <a:lnTo>
                    <a:pt x="1330226" y="11025"/>
                  </a:lnTo>
                  <a:lnTo>
                    <a:pt x="1286674" y="17783"/>
                  </a:lnTo>
                  <a:lnTo>
                    <a:pt x="1242956" y="26408"/>
                  </a:lnTo>
                  <a:lnTo>
                    <a:pt x="1199038" y="37033"/>
                  </a:lnTo>
                  <a:lnTo>
                    <a:pt x="1154886" y="49792"/>
                  </a:lnTo>
                  <a:lnTo>
                    <a:pt x="1110467" y="64819"/>
                  </a:lnTo>
                  <a:lnTo>
                    <a:pt x="1065748" y="82246"/>
                  </a:lnTo>
                  <a:lnTo>
                    <a:pt x="1020696" y="102207"/>
                  </a:lnTo>
                  <a:lnTo>
                    <a:pt x="975277" y="124836"/>
                  </a:lnTo>
                  <a:lnTo>
                    <a:pt x="929458" y="150265"/>
                  </a:lnTo>
                  <a:lnTo>
                    <a:pt x="883205" y="178629"/>
                  </a:lnTo>
                  <a:lnTo>
                    <a:pt x="836486" y="210060"/>
                  </a:lnTo>
                  <a:lnTo>
                    <a:pt x="789267" y="244691"/>
                  </a:lnTo>
                  <a:lnTo>
                    <a:pt x="741515" y="282657"/>
                  </a:lnTo>
                  <a:lnTo>
                    <a:pt x="693196" y="324091"/>
                  </a:lnTo>
                  <a:lnTo>
                    <a:pt x="664876" y="349790"/>
                  </a:lnTo>
                  <a:lnTo>
                    <a:pt x="636412" y="376703"/>
                  </a:lnTo>
                  <a:lnTo>
                    <a:pt x="607864" y="404830"/>
                  </a:lnTo>
                  <a:lnTo>
                    <a:pt x="579290" y="434171"/>
                  </a:lnTo>
                  <a:lnTo>
                    <a:pt x="550748" y="464726"/>
                  </a:lnTo>
                  <a:lnTo>
                    <a:pt x="522298" y="496495"/>
                  </a:lnTo>
                  <a:lnTo>
                    <a:pt x="493998" y="529479"/>
                  </a:lnTo>
                  <a:lnTo>
                    <a:pt x="465906" y="563676"/>
                  </a:lnTo>
                  <a:lnTo>
                    <a:pt x="438083" y="599087"/>
                  </a:lnTo>
                  <a:lnTo>
                    <a:pt x="410586" y="635713"/>
                  </a:lnTo>
                  <a:lnTo>
                    <a:pt x="383473" y="673552"/>
                  </a:lnTo>
                  <a:lnTo>
                    <a:pt x="356805" y="712606"/>
                  </a:lnTo>
                  <a:lnTo>
                    <a:pt x="330640" y="752874"/>
                  </a:lnTo>
                  <a:lnTo>
                    <a:pt x="305036" y="794355"/>
                  </a:lnTo>
                  <a:lnTo>
                    <a:pt x="280052" y="837051"/>
                  </a:lnTo>
                  <a:lnTo>
                    <a:pt x="255747" y="880961"/>
                  </a:lnTo>
                  <a:lnTo>
                    <a:pt x="232179" y="926085"/>
                  </a:lnTo>
                  <a:lnTo>
                    <a:pt x="209408" y="972423"/>
                  </a:lnTo>
                  <a:lnTo>
                    <a:pt x="187493" y="1019976"/>
                  </a:lnTo>
                  <a:lnTo>
                    <a:pt x="166491" y="1068742"/>
                  </a:lnTo>
                  <a:lnTo>
                    <a:pt x="146461" y="1118722"/>
                  </a:lnTo>
                  <a:lnTo>
                    <a:pt x="127463" y="1169917"/>
                  </a:lnTo>
                  <a:lnTo>
                    <a:pt x="109556" y="1222325"/>
                  </a:lnTo>
                  <a:lnTo>
                    <a:pt x="92797" y="1275948"/>
                  </a:lnTo>
                  <a:lnTo>
                    <a:pt x="77246" y="1330785"/>
                  </a:lnTo>
                  <a:lnTo>
                    <a:pt x="62961" y="1386836"/>
                  </a:lnTo>
                  <a:lnTo>
                    <a:pt x="50002" y="1444101"/>
                  </a:lnTo>
                  <a:lnTo>
                    <a:pt x="38426" y="1502580"/>
                  </a:lnTo>
                  <a:lnTo>
                    <a:pt x="28293" y="1562273"/>
                  </a:lnTo>
                  <a:lnTo>
                    <a:pt x="19661" y="1623181"/>
                  </a:lnTo>
                  <a:lnTo>
                    <a:pt x="12590" y="1685302"/>
                  </a:lnTo>
                  <a:lnTo>
                    <a:pt x="8112" y="1735536"/>
                  </a:lnTo>
                  <a:lnTo>
                    <a:pt x="4635" y="1786474"/>
                  </a:lnTo>
                  <a:lnTo>
                    <a:pt x="2138" y="1838050"/>
                  </a:lnTo>
                  <a:lnTo>
                    <a:pt x="600" y="1890202"/>
                  </a:lnTo>
                  <a:lnTo>
                    <a:pt x="0" y="1942865"/>
                  </a:lnTo>
                  <a:lnTo>
                    <a:pt x="315" y="1995976"/>
                  </a:lnTo>
                  <a:lnTo>
                    <a:pt x="1526" y="2049470"/>
                  </a:lnTo>
                  <a:lnTo>
                    <a:pt x="3610" y="2103284"/>
                  </a:lnTo>
                  <a:lnTo>
                    <a:pt x="6547" y="2157354"/>
                  </a:lnTo>
                  <a:lnTo>
                    <a:pt x="10315" y="2211615"/>
                  </a:lnTo>
                  <a:lnTo>
                    <a:pt x="14892" y="2266004"/>
                  </a:lnTo>
                  <a:lnTo>
                    <a:pt x="20258" y="2320458"/>
                  </a:lnTo>
                  <a:lnTo>
                    <a:pt x="26391" y="2374911"/>
                  </a:lnTo>
                  <a:lnTo>
                    <a:pt x="33270" y="2429300"/>
                  </a:lnTo>
                  <a:lnTo>
                    <a:pt x="40873" y="2483561"/>
                  </a:lnTo>
                  <a:lnTo>
                    <a:pt x="49179" y="2537631"/>
                  </a:lnTo>
                  <a:lnTo>
                    <a:pt x="58167" y="2591445"/>
                  </a:lnTo>
                  <a:lnTo>
                    <a:pt x="67816" y="2644939"/>
                  </a:lnTo>
                  <a:lnTo>
                    <a:pt x="78104" y="2698050"/>
                  </a:lnTo>
                  <a:lnTo>
                    <a:pt x="89010" y="2750713"/>
                  </a:lnTo>
                  <a:lnTo>
                    <a:pt x="100513" y="2802865"/>
                  </a:lnTo>
                  <a:lnTo>
                    <a:pt x="112591" y="2854442"/>
                  </a:lnTo>
                  <a:lnTo>
                    <a:pt x="125223" y="2905379"/>
                  </a:lnTo>
                  <a:lnTo>
                    <a:pt x="138387" y="2955613"/>
                  </a:lnTo>
                  <a:lnTo>
                    <a:pt x="152064" y="3005080"/>
                  </a:lnTo>
                  <a:lnTo>
                    <a:pt x="166230" y="3053716"/>
                  </a:lnTo>
                  <a:lnTo>
                    <a:pt x="180865" y="3101457"/>
                  </a:lnTo>
                  <a:lnTo>
                    <a:pt x="195947" y="3148239"/>
                  </a:lnTo>
                  <a:lnTo>
                    <a:pt x="211456" y="3193998"/>
                  </a:lnTo>
                  <a:lnTo>
                    <a:pt x="227370" y="3238671"/>
                  </a:lnTo>
                  <a:lnTo>
                    <a:pt x="243667" y="3282193"/>
                  </a:lnTo>
                  <a:lnTo>
                    <a:pt x="260326" y="3324500"/>
                  </a:lnTo>
                  <a:lnTo>
                    <a:pt x="277327" y="3365529"/>
                  </a:lnTo>
                  <a:lnTo>
                    <a:pt x="294647" y="3405215"/>
                  </a:lnTo>
                  <a:lnTo>
                    <a:pt x="312265" y="3443495"/>
                  </a:lnTo>
                  <a:lnTo>
                    <a:pt x="330161" y="3480305"/>
                  </a:lnTo>
                  <a:lnTo>
                    <a:pt x="348312" y="3515580"/>
                  </a:lnTo>
                  <a:lnTo>
                    <a:pt x="366698" y="3549257"/>
                  </a:lnTo>
                  <a:lnTo>
                    <a:pt x="420346" y="3636221"/>
                  </a:lnTo>
                  <a:lnTo>
                    <a:pt x="456014" y="3685510"/>
                  </a:lnTo>
                  <a:lnTo>
                    <a:pt x="492260" y="3729434"/>
                  </a:lnTo>
                  <a:lnTo>
                    <a:pt x="529041" y="3768288"/>
                  </a:lnTo>
                  <a:lnTo>
                    <a:pt x="566315" y="3802364"/>
                  </a:lnTo>
                  <a:lnTo>
                    <a:pt x="604041" y="3831957"/>
                  </a:lnTo>
                  <a:lnTo>
                    <a:pt x="642176" y="3857361"/>
                  </a:lnTo>
                  <a:lnTo>
                    <a:pt x="680678" y="3878870"/>
                  </a:lnTo>
                  <a:lnTo>
                    <a:pt x="719506" y="3896778"/>
                  </a:lnTo>
                  <a:lnTo>
                    <a:pt x="758618" y="3911378"/>
                  </a:lnTo>
                  <a:lnTo>
                    <a:pt x="797971" y="3922966"/>
                  </a:lnTo>
                  <a:lnTo>
                    <a:pt x="837523" y="3931834"/>
                  </a:lnTo>
                  <a:lnTo>
                    <a:pt x="877233" y="3938277"/>
                  </a:lnTo>
                  <a:lnTo>
                    <a:pt x="917058" y="3942588"/>
                  </a:lnTo>
                  <a:lnTo>
                    <a:pt x="956957" y="3945063"/>
                  </a:lnTo>
                  <a:lnTo>
                    <a:pt x="996887" y="3945994"/>
                  </a:lnTo>
                  <a:lnTo>
                    <a:pt x="1036808" y="3945675"/>
                  </a:lnTo>
                  <a:lnTo>
                    <a:pt x="1076675" y="3944401"/>
                  </a:lnTo>
                  <a:lnTo>
                    <a:pt x="1116449" y="3942466"/>
                  </a:lnTo>
                  <a:lnTo>
                    <a:pt x="1156085" y="3940163"/>
                  </a:lnTo>
                  <a:lnTo>
                    <a:pt x="1195544" y="3937787"/>
                  </a:lnTo>
                </a:path>
              </a:pathLst>
            </a:custGeom>
            <a:ln w="23446">
              <a:solidFill>
                <a:srgbClr val="FFA400"/>
              </a:solidFill>
              <a:prstDash val="lgDash"/>
            </a:ln>
          </p:spPr>
          <p:txBody>
            <a:bodyPr wrap="square" lIns="0" tIns="0" rIns="0" bIns="0" rtlCol="0"/>
            <a:lstStyle/>
            <a:p>
              <a:endParaRPr/>
            </a:p>
          </p:txBody>
        </p:sp>
        <p:sp>
          <p:nvSpPr>
            <p:cNvPr id="168" name="object 168"/>
            <p:cNvSpPr/>
            <p:nvPr/>
          </p:nvSpPr>
          <p:spPr>
            <a:xfrm>
              <a:off x="2715057" y="1645770"/>
              <a:ext cx="2378710" cy="3553460"/>
            </a:xfrm>
            <a:custGeom>
              <a:avLst/>
              <a:gdLst/>
              <a:ahLst/>
              <a:cxnLst/>
              <a:rect l="l" t="t" r="r" b="b"/>
              <a:pathLst>
                <a:path w="2378710" h="3553460">
                  <a:moveTo>
                    <a:pt x="634351" y="3488052"/>
                  </a:moveTo>
                  <a:lnTo>
                    <a:pt x="679314" y="3504172"/>
                  </a:lnTo>
                  <a:lnTo>
                    <a:pt x="725664" y="3517370"/>
                  </a:lnTo>
                  <a:lnTo>
                    <a:pt x="773183" y="3527938"/>
                  </a:lnTo>
                  <a:lnTo>
                    <a:pt x="821651" y="3536168"/>
                  </a:lnTo>
                  <a:lnTo>
                    <a:pt x="870849" y="3542353"/>
                  </a:lnTo>
                  <a:lnTo>
                    <a:pt x="920559" y="3546785"/>
                  </a:lnTo>
                  <a:lnTo>
                    <a:pt x="970561" y="3549756"/>
                  </a:lnTo>
                  <a:lnTo>
                    <a:pt x="1020636" y="3551558"/>
                  </a:lnTo>
                  <a:lnTo>
                    <a:pt x="1070565" y="3552483"/>
                  </a:lnTo>
                  <a:lnTo>
                    <a:pt x="1120130" y="3552824"/>
                  </a:lnTo>
                  <a:lnTo>
                    <a:pt x="1169110" y="3552873"/>
                  </a:lnTo>
                  <a:lnTo>
                    <a:pt x="1227884" y="3552828"/>
                  </a:lnTo>
                  <a:lnTo>
                    <a:pt x="1285190" y="3552517"/>
                  </a:lnTo>
                  <a:lnTo>
                    <a:pt x="1340762" y="3551672"/>
                  </a:lnTo>
                  <a:lnTo>
                    <a:pt x="1394333" y="3550027"/>
                  </a:lnTo>
                  <a:lnTo>
                    <a:pt x="1445636" y="3547315"/>
                  </a:lnTo>
                  <a:lnTo>
                    <a:pt x="1494405" y="3543270"/>
                  </a:lnTo>
                  <a:lnTo>
                    <a:pt x="1540374" y="3537623"/>
                  </a:lnTo>
                  <a:lnTo>
                    <a:pt x="1583275" y="3530110"/>
                  </a:lnTo>
                  <a:lnTo>
                    <a:pt x="1622843" y="3520462"/>
                  </a:lnTo>
                  <a:lnTo>
                    <a:pt x="1668577" y="3504541"/>
                  </a:lnTo>
                  <a:lnTo>
                    <a:pt x="1708924" y="3484367"/>
                  </a:lnTo>
                  <a:lnTo>
                    <a:pt x="1744453" y="3459657"/>
                  </a:lnTo>
                  <a:lnTo>
                    <a:pt x="1775729" y="3430129"/>
                  </a:lnTo>
                  <a:lnTo>
                    <a:pt x="1803321" y="3395498"/>
                  </a:lnTo>
                  <a:lnTo>
                    <a:pt x="1827794" y="3355481"/>
                  </a:lnTo>
                  <a:lnTo>
                    <a:pt x="1849716" y="3309795"/>
                  </a:lnTo>
                  <a:lnTo>
                    <a:pt x="1865276" y="3270271"/>
                  </a:lnTo>
                  <a:lnTo>
                    <a:pt x="1879370" y="3227680"/>
                  </a:lnTo>
                  <a:lnTo>
                    <a:pt x="1891729" y="3182554"/>
                  </a:lnTo>
                  <a:lnTo>
                    <a:pt x="1902088" y="3135429"/>
                  </a:lnTo>
                  <a:lnTo>
                    <a:pt x="1910180" y="3086836"/>
                  </a:lnTo>
                  <a:lnTo>
                    <a:pt x="1915737" y="3037311"/>
                  </a:lnTo>
                  <a:lnTo>
                    <a:pt x="1918493" y="2987386"/>
                  </a:lnTo>
                  <a:lnTo>
                    <a:pt x="1918182" y="2937595"/>
                  </a:lnTo>
                  <a:lnTo>
                    <a:pt x="1914537" y="2888472"/>
                  </a:lnTo>
                  <a:lnTo>
                    <a:pt x="1907401" y="2840412"/>
                  </a:lnTo>
                  <a:lnTo>
                    <a:pt x="1897064" y="2793286"/>
                  </a:lnTo>
                  <a:lnTo>
                    <a:pt x="1883927" y="2746827"/>
                  </a:lnTo>
                  <a:lnTo>
                    <a:pt x="1868388" y="2700767"/>
                  </a:lnTo>
                  <a:lnTo>
                    <a:pt x="1850849" y="2654842"/>
                  </a:lnTo>
                  <a:lnTo>
                    <a:pt x="1831710" y="2608782"/>
                  </a:lnTo>
                  <a:lnTo>
                    <a:pt x="1811370" y="2562323"/>
                  </a:lnTo>
                  <a:lnTo>
                    <a:pt x="1790230" y="2515197"/>
                  </a:lnTo>
                  <a:lnTo>
                    <a:pt x="1768690" y="2467137"/>
                  </a:lnTo>
                  <a:lnTo>
                    <a:pt x="1749292" y="2422900"/>
                  </a:lnTo>
                  <a:lnTo>
                    <a:pt x="1730186" y="2377690"/>
                  </a:lnTo>
                  <a:lnTo>
                    <a:pt x="1711664" y="2331508"/>
                  </a:lnTo>
                  <a:lnTo>
                    <a:pt x="1694016" y="2284352"/>
                  </a:lnTo>
                  <a:lnTo>
                    <a:pt x="1677536" y="2236224"/>
                  </a:lnTo>
                  <a:lnTo>
                    <a:pt x="1662513" y="2187123"/>
                  </a:lnTo>
                  <a:lnTo>
                    <a:pt x="1649241" y="2137049"/>
                  </a:lnTo>
                  <a:lnTo>
                    <a:pt x="1638011" y="2086003"/>
                  </a:lnTo>
                  <a:lnTo>
                    <a:pt x="1629114" y="2033985"/>
                  </a:lnTo>
                  <a:lnTo>
                    <a:pt x="1622843" y="1980994"/>
                  </a:lnTo>
                  <a:lnTo>
                    <a:pt x="1619629" y="1932025"/>
                  </a:lnTo>
                  <a:lnTo>
                    <a:pt x="1618825" y="1882546"/>
                  </a:lnTo>
                  <a:lnTo>
                    <a:pt x="1620432" y="1832848"/>
                  </a:lnTo>
                  <a:lnTo>
                    <a:pt x="1624450" y="1783223"/>
                  </a:lnTo>
                  <a:lnTo>
                    <a:pt x="1630879" y="1733964"/>
                  </a:lnTo>
                  <a:lnTo>
                    <a:pt x="1639718" y="1685362"/>
                  </a:lnTo>
                  <a:lnTo>
                    <a:pt x="1650968" y="1637710"/>
                  </a:lnTo>
                  <a:lnTo>
                    <a:pt x="1664628" y="1591300"/>
                  </a:lnTo>
                  <a:lnTo>
                    <a:pt x="1680700" y="1546423"/>
                  </a:lnTo>
                  <a:lnTo>
                    <a:pt x="1699182" y="1503373"/>
                  </a:lnTo>
                  <a:lnTo>
                    <a:pt x="1720074" y="1462440"/>
                  </a:lnTo>
                  <a:lnTo>
                    <a:pt x="1748817" y="1415580"/>
                  </a:lnTo>
                  <a:lnTo>
                    <a:pt x="1780760" y="1372055"/>
                  </a:lnTo>
                  <a:lnTo>
                    <a:pt x="1815505" y="1331598"/>
                  </a:lnTo>
                  <a:lnTo>
                    <a:pt x="1852650" y="1293941"/>
                  </a:lnTo>
                  <a:lnTo>
                    <a:pt x="1891796" y="1258819"/>
                  </a:lnTo>
                  <a:lnTo>
                    <a:pt x="1932542" y="1225964"/>
                  </a:lnTo>
                  <a:lnTo>
                    <a:pt x="1974489" y="1195110"/>
                  </a:lnTo>
                  <a:lnTo>
                    <a:pt x="2017236" y="1165989"/>
                  </a:lnTo>
                  <a:lnTo>
                    <a:pt x="2060383" y="1138336"/>
                  </a:lnTo>
                  <a:lnTo>
                    <a:pt x="2108825" y="1108601"/>
                  </a:lnTo>
                  <a:lnTo>
                    <a:pt x="2156246" y="1079721"/>
                  </a:lnTo>
                  <a:lnTo>
                    <a:pt x="2201628" y="1051031"/>
                  </a:lnTo>
                  <a:lnTo>
                    <a:pt x="2243948" y="1021867"/>
                  </a:lnTo>
                  <a:lnTo>
                    <a:pt x="2282186" y="991564"/>
                  </a:lnTo>
                  <a:lnTo>
                    <a:pt x="2315321" y="959456"/>
                  </a:lnTo>
                  <a:lnTo>
                    <a:pt x="2342332" y="924879"/>
                  </a:lnTo>
                  <a:lnTo>
                    <a:pt x="2362199" y="887168"/>
                  </a:lnTo>
                  <a:lnTo>
                    <a:pt x="2373220" y="850612"/>
                  </a:lnTo>
                  <a:lnTo>
                    <a:pt x="2378206" y="811388"/>
                  </a:lnTo>
                  <a:lnTo>
                    <a:pt x="2377574" y="769830"/>
                  </a:lnTo>
                  <a:lnTo>
                    <a:pt x="2371741" y="726272"/>
                  </a:lnTo>
                  <a:lnTo>
                    <a:pt x="2361123" y="681046"/>
                  </a:lnTo>
                  <a:lnTo>
                    <a:pt x="2346138" y="634487"/>
                  </a:lnTo>
                  <a:lnTo>
                    <a:pt x="2327201" y="586927"/>
                  </a:lnTo>
                  <a:lnTo>
                    <a:pt x="2304730" y="538701"/>
                  </a:lnTo>
                  <a:lnTo>
                    <a:pt x="2279141" y="490141"/>
                  </a:lnTo>
                  <a:lnTo>
                    <a:pt x="2256113" y="450410"/>
                  </a:lnTo>
                  <a:lnTo>
                    <a:pt x="2231123" y="410934"/>
                  </a:lnTo>
                  <a:lnTo>
                    <a:pt x="2204014" y="371970"/>
                  </a:lnTo>
                  <a:lnTo>
                    <a:pt x="2174632" y="333772"/>
                  </a:lnTo>
                  <a:lnTo>
                    <a:pt x="2142822" y="296596"/>
                  </a:lnTo>
                  <a:lnTo>
                    <a:pt x="2108426" y="260698"/>
                  </a:lnTo>
                  <a:lnTo>
                    <a:pt x="2071292" y="226334"/>
                  </a:lnTo>
                  <a:lnTo>
                    <a:pt x="2031262" y="193760"/>
                  </a:lnTo>
                  <a:lnTo>
                    <a:pt x="1988181" y="163231"/>
                  </a:lnTo>
                  <a:lnTo>
                    <a:pt x="1941895" y="135003"/>
                  </a:lnTo>
                  <a:lnTo>
                    <a:pt x="1892248" y="109331"/>
                  </a:lnTo>
                  <a:lnTo>
                    <a:pt x="1847572" y="89766"/>
                  </a:lnTo>
                  <a:lnTo>
                    <a:pt x="1800705" y="72193"/>
                  </a:lnTo>
                  <a:lnTo>
                    <a:pt x="1751973" y="56589"/>
                  </a:lnTo>
                  <a:lnTo>
                    <a:pt x="1701703" y="42932"/>
                  </a:lnTo>
                  <a:lnTo>
                    <a:pt x="1650222" y="31200"/>
                  </a:lnTo>
                  <a:lnTo>
                    <a:pt x="1597856" y="21372"/>
                  </a:lnTo>
                  <a:lnTo>
                    <a:pt x="1544931" y="13424"/>
                  </a:lnTo>
                  <a:lnTo>
                    <a:pt x="1491774" y="7335"/>
                  </a:lnTo>
                  <a:lnTo>
                    <a:pt x="1438711" y="3083"/>
                  </a:lnTo>
                  <a:lnTo>
                    <a:pt x="1386069" y="645"/>
                  </a:lnTo>
                  <a:lnTo>
                    <a:pt x="1334174" y="0"/>
                  </a:lnTo>
                  <a:lnTo>
                    <a:pt x="1283352" y="1124"/>
                  </a:lnTo>
                  <a:lnTo>
                    <a:pt x="1233931" y="3997"/>
                  </a:lnTo>
                  <a:lnTo>
                    <a:pt x="1182239" y="9080"/>
                  </a:lnTo>
                  <a:lnTo>
                    <a:pt x="1132348" y="16301"/>
                  </a:lnTo>
                  <a:lnTo>
                    <a:pt x="1084033" y="25773"/>
                  </a:lnTo>
                  <a:lnTo>
                    <a:pt x="1037068" y="37608"/>
                  </a:lnTo>
                  <a:lnTo>
                    <a:pt x="991229" y="51919"/>
                  </a:lnTo>
                  <a:lnTo>
                    <a:pt x="946290" y="68818"/>
                  </a:lnTo>
                  <a:lnTo>
                    <a:pt x="902027" y="88418"/>
                  </a:lnTo>
                  <a:lnTo>
                    <a:pt x="858214" y="110832"/>
                  </a:lnTo>
                  <a:lnTo>
                    <a:pt x="814627" y="136171"/>
                  </a:lnTo>
                  <a:lnTo>
                    <a:pt x="771040" y="164549"/>
                  </a:lnTo>
                  <a:lnTo>
                    <a:pt x="727228" y="196078"/>
                  </a:lnTo>
                  <a:lnTo>
                    <a:pt x="682967" y="230870"/>
                  </a:lnTo>
                  <a:lnTo>
                    <a:pt x="653121" y="255936"/>
                  </a:lnTo>
                  <a:lnTo>
                    <a:pt x="623059" y="282553"/>
                  </a:lnTo>
                  <a:lnTo>
                    <a:pt x="592863" y="310770"/>
                  </a:lnTo>
                  <a:lnTo>
                    <a:pt x="562617" y="340637"/>
                  </a:lnTo>
                  <a:lnTo>
                    <a:pt x="532405" y="372205"/>
                  </a:lnTo>
                  <a:lnTo>
                    <a:pt x="502309" y="405523"/>
                  </a:lnTo>
                  <a:lnTo>
                    <a:pt x="472413" y="440642"/>
                  </a:lnTo>
                  <a:lnTo>
                    <a:pt x="442801" y="477611"/>
                  </a:lnTo>
                  <a:lnTo>
                    <a:pt x="413555" y="516480"/>
                  </a:lnTo>
                  <a:lnTo>
                    <a:pt x="384760" y="557301"/>
                  </a:lnTo>
                  <a:lnTo>
                    <a:pt x="356498" y="600122"/>
                  </a:lnTo>
                  <a:lnTo>
                    <a:pt x="328853" y="644994"/>
                  </a:lnTo>
                  <a:lnTo>
                    <a:pt x="301908" y="691966"/>
                  </a:lnTo>
                  <a:lnTo>
                    <a:pt x="275747" y="741089"/>
                  </a:lnTo>
                  <a:lnTo>
                    <a:pt x="250453" y="792414"/>
                  </a:lnTo>
                  <a:lnTo>
                    <a:pt x="226109" y="845989"/>
                  </a:lnTo>
                  <a:lnTo>
                    <a:pt x="202799" y="901865"/>
                  </a:lnTo>
                  <a:lnTo>
                    <a:pt x="180606" y="960091"/>
                  </a:lnTo>
                  <a:lnTo>
                    <a:pt x="165362" y="1003479"/>
                  </a:lnTo>
                  <a:lnTo>
                    <a:pt x="150747" y="1048025"/>
                  </a:lnTo>
                  <a:lnTo>
                    <a:pt x="136767" y="1093641"/>
                  </a:lnTo>
                  <a:lnTo>
                    <a:pt x="123427" y="1140240"/>
                  </a:lnTo>
                  <a:lnTo>
                    <a:pt x="110735" y="1187735"/>
                  </a:lnTo>
                  <a:lnTo>
                    <a:pt x="98696" y="1236039"/>
                  </a:lnTo>
                  <a:lnTo>
                    <a:pt x="87316" y="1285065"/>
                  </a:lnTo>
                  <a:lnTo>
                    <a:pt x="76602" y="1334725"/>
                  </a:lnTo>
                  <a:lnTo>
                    <a:pt x="66560" y="1384934"/>
                  </a:lnTo>
                  <a:lnTo>
                    <a:pt x="57197" y="1435602"/>
                  </a:lnTo>
                  <a:lnTo>
                    <a:pt x="48517" y="1486645"/>
                  </a:lnTo>
                  <a:lnTo>
                    <a:pt x="40529" y="1537973"/>
                  </a:lnTo>
                  <a:lnTo>
                    <a:pt x="33237" y="1589501"/>
                  </a:lnTo>
                  <a:lnTo>
                    <a:pt x="26649" y="1641141"/>
                  </a:lnTo>
                  <a:lnTo>
                    <a:pt x="20769" y="1692806"/>
                  </a:lnTo>
                  <a:lnTo>
                    <a:pt x="15606" y="1744408"/>
                  </a:lnTo>
                  <a:lnTo>
                    <a:pt x="11164" y="1795862"/>
                  </a:lnTo>
                  <a:lnTo>
                    <a:pt x="7450" y="1847079"/>
                  </a:lnTo>
                  <a:lnTo>
                    <a:pt x="4470" y="1897972"/>
                  </a:lnTo>
                  <a:lnTo>
                    <a:pt x="2231" y="1948455"/>
                  </a:lnTo>
                  <a:lnTo>
                    <a:pt x="739" y="1998440"/>
                  </a:lnTo>
                  <a:lnTo>
                    <a:pt x="0" y="2047841"/>
                  </a:lnTo>
                  <a:lnTo>
                    <a:pt x="19" y="2096569"/>
                  </a:lnTo>
                  <a:lnTo>
                    <a:pt x="804" y="2144538"/>
                  </a:lnTo>
                  <a:lnTo>
                    <a:pt x="2361" y="2191661"/>
                  </a:lnTo>
                  <a:lnTo>
                    <a:pt x="5801" y="2255583"/>
                  </a:lnTo>
                  <a:lnTo>
                    <a:pt x="10675" y="2317720"/>
                  </a:lnTo>
                  <a:lnTo>
                    <a:pt x="16916" y="2378091"/>
                  </a:lnTo>
                  <a:lnTo>
                    <a:pt x="24457" y="2436711"/>
                  </a:lnTo>
                  <a:lnTo>
                    <a:pt x="33232" y="2493597"/>
                  </a:lnTo>
                  <a:lnTo>
                    <a:pt x="43174" y="2548766"/>
                  </a:lnTo>
                  <a:lnTo>
                    <a:pt x="54216" y="2602235"/>
                  </a:lnTo>
                  <a:lnTo>
                    <a:pt x="66292" y="2654020"/>
                  </a:lnTo>
                  <a:lnTo>
                    <a:pt x="79334" y="2704138"/>
                  </a:lnTo>
                  <a:lnTo>
                    <a:pt x="93277" y="2752605"/>
                  </a:lnTo>
                  <a:lnTo>
                    <a:pt x="108053" y="2799439"/>
                  </a:lnTo>
                  <a:lnTo>
                    <a:pt x="123596" y="2844655"/>
                  </a:lnTo>
                  <a:lnTo>
                    <a:pt x="139839" y="2888270"/>
                  </a:lnTo>
                  <a:lnTo>
                    <a:pt x="156716" y="2930302"/>
                  </a:lnTo>
                  <a:lnTo>
                    <a:pt x="174159" y="2970766"/>
                  </a:lnTo>
                  <a:lnTo>
                    <a:pt x="192102" y="3009680"/>
                  </a:lnTo>
                  <a:lnTo>
                    <a:pt x="210478" y="3047060"/>
                  </a:lnTo>
                  <a:lnTo>
                    <a:pt x="229221" y="3082922"/>
                  </a:lnTo>
                  <a:lnTo>
                    <a:pt x="257927" y="3133910"/>
                  </a:lnTo>
                  <a:lnTo>
                    <a:pt x="287365" y="3181579"/>
                  </a:lnTo>
                  <a:lnTo>
                    <a:pt x="317590" y="3225983"/>
                  </a:lnTo>
                  <a:lnTo>
                    <a:pt x="348660" y="3267181"/>
                  </a:lnTo>
                  <a:lnTo>
                    <a:pt x="380629" y="3305228"/>
                  </a:lnTo>
                  <a:lnTo>
                    <a:pt x="413555" y="3340179"/>
                  </a:lnTo>
                  <a:lnTo>
                    <a:pt x="447494" y="3372093"/>
                  </a:lnTo>
                  <a:lnTo>
                    <a:pt x="482502" y="3401024"/>
                  </a:lnTo>
                  <a:lnTo>
                    <a:pt x="518636" y="3427029"/>
                  </a:lnTo>
                  <a:lnTo>
                    <a:pt x="555951" y="3450165"/>
                  </a:lnTo>
                  <a:lnTo>
                    <a:pt x="594504" y="3470487"/>
                  </a:lnTo>
                  <a:lnTo>
                    <a:pt x="634351" y="3488052"/>
                  </a:lnTo>
                </a:path>
              </a:pathLst>
            </a:custGeom>
            <a:ln w="23446">
              <a:solidFill>
                <a:srgbClr val="FF0000"/>
              </a:solidFill>
            </a:ln>
          </p:spPr>
          <p:txBody>
            <a:bodyPr wrap="square" lIns="0" tIns="0" rIns="0" bIns="0" rtlCol="0"/>
            <a:lstStyle/>
            <a:p>
              <a:endParaRPr/>
            </a:p>
          </p:txBody>
        </p:sp>
      </p:grpSp>
      <p:sp>
        <p:nvSpPr>
          <p:cNvPr id="169" name="object 169"/>
          <p:cNvSpPr txBox="1"/>
          <p:nvPr/>
        </p:nvSpPr>
        <p:spPr>
          <a:xfrm>
            <a:off x="2905277" y="2570425"/>
            <a:ext cx="319405" cy="301625"/>
          </a:xfrm>
          <a:prstGeom prst="rect">
            <a:avLst/>
          </a:prstGeom>
        </p:spPr>
        <p:txBody>
          <a:bodyPr vert="horz" wrap="square" lIns="0" tIns="13970" rIns="0" bIns="0" rtlCol="0">
            <a:spAutoFit/>
          </a:bodyPr>
          <a:lstStyle/>
          <a:p>
            <a:pPr marL="12700">
              <a:lnSpc>
                <a:spcPct val="100000"/>
              </a:lnSpc>
              <a:spcBef>
                <a:spcPts val="110"/>
              </a:spcBef>
            </a:pPr>
            <a:r>
              <a:rPr sz="1800" i="1" spc="5" dirty="0">
                <a:solidFill>
                  <a:srgbClr val="FF0000"/>
                </a:solidFill>
                <a:latin typeface="Times New Roman"/>
                <a:cs typeface="Times New Roman"/>
              </a:rPr>
              <a:t>KB</a:t>
            </a:r>
            <a:endParaRPr sz="1800">
              <a:latin typeface="Times New Roman"/>
              <a:cs typeface="Times New Roman"/>
            </a:endParaRPr>
          </a:p>
        </p:txBody>
      </p:sp>
      <p:pic>
        <p:nvPicPr>
          <p:cNvPr id="170" name="object 170"/>
          <p:cNvPicPr/>
          <p:nvPr/>
        </p:nvPicPr>
        <p:blipFill>
          <a:blip r:embed="rId21" cstate="print"/>
          <a:stretch>
            <a:fillRect/>
          </a:stretch>
        </p:blipFill>
        <p:spPr>
          <a:xfrm>
            <a:off x="5375506" y="2798323"/>
            <a:ext cx="210633" cy="154648"/>
          </a:xfrm>
          <a:prstGeom prst="rect">
            <a:avLst/>
          </a:prstGeom>
        </p:spPr>
      </p:pic>
      <p:sp>
        <p:nvSpPr>
          <p:cNvPr id="171" name="object 171"/>
          <p:cNvSpPr txBox="1"/>
          <p:nvPr/>
        </p:nvSpPr>
        <p:spPr>
          <a:xfrm>
            <a:off x="5589257" y="2820776"/>
            <a:ext cx="106045" cy="218440"/>
          </a:xfrm>
          <a:prstGeom prst="rect">
            <a:avLst/>
          </a:prstGeom>
        </p:spPr>
        <p:txBody>
          <a:bodyPr vert="horz" wrap="square" lIns="0" tIns="14604" rIns="0" bIns="0" rtlCol="0">
            <a:spAutoFit/>
          </a:bodyPr>
          <a:lstStyle/>
          <a:p>
            <a:pPr marL="12700">
              <a:lnSpc>
                <a:spcPct val="100000"/>
              </a:lnSpc>
              <a:spcBef>
                <a:spcPts val="114"/>
              </a:spcBef>
            </a:pPr>
            <a:r>
              <a:rPr sz="1250" spc="5" dirty="0">
                <a:solidFill>
                  <a:srgbClr val="FFA400"/>
                </a:solidFill>
                <a:latin typeface="Times New Roman"/>
                <a:cs typeface="Times New Roman"/>
              </a:rPr>
              <a:t>1</a:t>
            </a:r>
            <a:endParaRPr sz="1250">
              <a:latin typeface="Times New Roman"/>
              <a:cs typeface="Times New Roman"/>
            </a:endParaRPr>
          </a:p>
        </p:txBody>
      </p:sp>
      <p:sp>
        <p:nvSpPr>
          <p:cNvPr id="173" name="object 173"/>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174" name="object 174"/>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28</a:t>
            </a:fld>
            <a:endParaRPr spc="45" dirty="0"/>
          </a:p>
        </p:txBody>
      </p:sp>
      <p:sp>
        <p:nvSpPr>
          <p:cNvPr id="172" name="object 172"/>
          <p:cNvSpPr txBox="1"/>
          <p:nvPr/>
        </p:nvSpPr>
        <p:spPr>
          <a:xfrm>
            <a:off x="1092200" y="5860508"/>
            <a:ext cx="6170295" cy="852805"/>
          </a:xfrm>
          <a:prstGeom prst="rect">
            <a:avLst/>
          </a:prstGeom>
        </p:spPr>
        <p:txBody>
          <a:bodyPr vert="horz" wrap="square" lIns="0" tIns="14604" rIns="0" bIns="0" rtlCol="0">
            <a:spAutoFit/>
          </a:bodyPr>
          <a:lstStyle/>
          <a:p>
            <a:pPr marL="50800">
              <a:lnSpc>
                <a:spcPct val="100000"/>
              </a:lnSpc>
              <a:spcBef>
                <a:spcPts val="114"/>
              </a:spcBef>
            </a:pPr>
            <a:r>
              <a:rPr sz="2050" i="1" spc="310" dirty="0">
                <a:solidFill>
                  <a:srgbClr val="990099"/>
                </a:solidFill>
                <a:latin typeface="Georgia"/>
                <a:cs typeface="Georgia"/>
              </a:rPr>
              <a:t>KB</a:t>
            </a:r>
            <a:r>
              <a:rPr sz="2050" i="1" spc="254" dirty="0">
                <a:solidFill>
                  <a:srgbClr val="990099"/>
                </a:solidFill>
                <a:latin typeface="Georgia"/>
                <a:cs typeface="Georgia"/>
              </a:rPr>
              <a:t> </a:t>
            </a:r>
            <a:r>
              <a:rPr sz="2050" spc="484" dirty="0">
                <a:latin typeface="Calibri"/>
                <a:cs typeface="Calibri"/>
              </a:rPr>
              <a:t>=</a:t>
            </a:r>
            <a:r>
              <a:rPr sz="2050" spc="160" dirty="0">
                <a:latin typeface="Calibri"/>
                <a:cs typeface="Calibri"/>
              </a:rPr>
              <a:t> </a:t>
            </a:r>
            <a:r>
              <a:rPr sz="2050" spc="-90" dirty="0">
                <a:latin typeface="Calibri"/>
                <a:cs typeface="Calibri"/>
              </a:rPr>
              <a:t>wumpus-world</a:t>
            </a:r>
            <a:r>
              <a:rPr sz="2050" spc="190" dirty="0">
                <a:latin typeface="Calibri"/>
                <a:cs typeface="Calibri"/>
              </a:rPr>
              <a:t> </a:t>
            </a:r>
            <a:r>
              <a:rPr sz="2050" spc="-75" dirty="0">
                <a:latin typeface="Calibri"/>
                <a:cs typeface="Calibri"/>
              </a:rPr>
              <a:t>rules</a:t>
            </a:r>
            <a:r>
              <a:rPr sz="2050" spc="180" dirty="0">
                <a:latin typeface="Calibri"/>
                <a:cs typeface="Calibri"/>
              </a:rPr>
              <a:t> </a:t>
            </a:r>
            <a:r>
              <a:rPr sz="2050" spc="484" dirty="0">
                <a:latin typeface="Calibri"/>
                <a:cs typeface="Calibri"/>
              </a:rPr>
              <a:t>+</a:t>
            </a:r>
            <a:r>
              <a:rPr sz="2050" spc="170" dirty="0">
                <a:latin typeface="Calibri"/>
                <a:cs typeface="Calibri"/>
              </a:rPr>
              <a:t> </a:t>
            </a:r>
            <a:r>
              <a:rPr sz="2050" spc="-65" dirty="0">
                <a:latin typeface="Calibri"/>
                <a:cs typeface="Calibri"/>
              </a:rPr>
              <a:t>observations</a:t>
            </a:r>
            <a:endParaRPr sz="2050">
              <a:latin typeface="Calibri"/>
              <a:cs typeface="Calibri"/>
            </a:endParaRPr>
          </a:p>
          <a:p>
            <a:pPr marL="50800">
              <a:lnSpc>
                <a:spcPct val="100000"/>
              </a:lnSpc>
              <a:spcBef>
                <a:spcPts val="1570"/>
              </a:spcBef>
            </a:pPr>
            <a:r>
              <a:rPr sz="2050" i="1" spc="50" dirty="0">
                <a:solidFill>
                  <a:srgbClr val="990099"/>
                </a:solidFill>
                <a:latin typeface="Georgia"/>
                <a:cs typeface="Georgia"/>
              </a:rPr>
              <a:t>α</a:t>
            </a:r>
            <a:r>
              <a:rPr sz="2100" spc="75" baseline="-11904" dirty="0">
                <a:solidFill>
                  <a:srgbClr val="990099"/>
                </a:solidFill>
                <a:latin typeface="PMingLiU"/>
                <a:cs typeface="PMingLiU"/>
              </a:rPr>
              <a:t>1</a:t>
            </a:r>
            <a:r>
              <a:rPr sz="2100" spc="502" baseline="-11904" dirty="0">
                <a:solidFill>
                  <a:srgbClr val="990099"/>
                </a:solidFill>
                <a:latin typeface="PMingLiU"/>
                <a:cs typeface="PMingLiU"/>
              </a:rPr>
              <a:t> </a:t>
            </a:r>
            <a:r>
              <a:rPr sz="2050" spc="484" dirty="0">
                <a:latin typeface="Calibri"/>
                <a:cs typeface="Calibri"/>
              </a:rPr>
              <a:t>=</a:t>
            </a:r>
            <a:r>
              <a:rPr sz="2050" spc="180" dirty="0">
                <a:latin typeface="Calibri"/>
                <a:cs typeface="Calibri"/>
              </a:rPr>
              <a:t> </a:t>
            </a:r>
            <a:r>
              <a:rPr sz="2050" spc="-25" dirty="0">
                <a:latin typeface="Calibri"/>
                <a:cs typeface="Calibri"/>
              </a:rPr>
              <a:t>“[1,2]</a:t>
            </a:r>
            <a:r>
              <a:rPr sz="2050" spc="180" dirty="0">
                <a:latin typeface="Calibri"/>
                <a:cs typeface="Calibri"/>
              </a:rPr>
              <a:t> </a:t>
            </a:r>
            <a:r>
              <a:rPr sz="2050" spc="-40" dirty="0">
                <a:latin typeface="Calibri"/>
                <a:cs typeface="Calibri"/>
              </a:rPr>
              <a:t>is</a:t>
            </a:r>
            <a:r>
              <a:rPr sz="2050" spc="180" dirty="0">
                <a:latin typeface="Calibri"/>
                <a:cs typeface="Calibri"/>
              </a:rPr>
              <a:t> </a:t>
            </a:r>
            <a:r>
              <a:rPr sz="2050" spc="-30" dirty="0">
                <a:latin typeface="Calibri"/>
                <a:cs typeface="Calibri"/>
              </a:rPr>
              <a:t>safe”,</a:t>
            </a:r>
            <a:r>
              <a:rPr sz="2050" spc="185" dirty="0">
                <a:latin typeface="Calibri"/>
                <a:cs typeface="Calibri"/>
              </a:rPr>
              <a:t> </a:t>
            </a:r>
            <a:r>
              <a:rPr sz="2050" i="1" spc="310" dirty="0">
                <a:solidFill>
                  <a:srgbClr val="990099"/>
                </a:solidFill>
                <a:latin typeface="Georgia"/>
                <a:cs typeface="Georgia"/>
              </a:rPr>
              <a:t>KB</a:t>
            </a:r>
            <a:r>
              <a:rPr sz="2050" i="1" spc="185" dirty="0">
                <a:solidFill>
                  <a:srgbClr val="990099"/>
                </a:solidFill>
                <a:latin typeface="Georgia"/>
                <a:cs typeface="Georgia"/>
              </a:rPr>
              <a:t> </a:t>
            </a:r>
            <a:r>
              <a:rPr sz="2050" spc="-275" dirty="0">
                <a:solidFill>
                  <a:srgbClr val="990099"/>
                </a:solidFill>
                <a:latin typeface="Lucida Sans Unicode"/>
                <a:cs typeface="Lucida Sans Unicode"/>
              </a:rPr>
              <a:t>|</a:t>
            </a:r>
            <a:r>
              <a:rPr sz="2050" spc="-275" dirty="0">
                <a:solidFill>
                  <a:srgbClr val="990099"/>
                </a:solidFill>
                <a:latin typeface="Tahoma"/>
                <a:cs typeface="Tahoma"/>
              </a:rPr>
              <a:t>=</a:t>
            </a:r>
            <a:r>
              <a:rPr sz="2050" spc="-65" dirty="0">
                <a:solidFill>
                  <a:srgbClr val="990099"/>
                </a:solidFill>
                <a:latin typeface="Tahoma"/>
                <a:cs typeface="Tahoma"/>
              </a:rPr>
              <a:t> </a:t>
            </a:r>
            <a:r>
              <a:rPr sz="2050" i="1" spc="65" dirty="0">
                <a:solidFill>
                  <a:srgbClr val="990099"/>
                </a:solidFill>
                <a:latin typeface="Georgia"/>
                <a:cs typeface="Georgia"/>
              </a:rPr>
              <a:t>α</a:t>
            </a:r>
            <a:r>
              <a:rPr sz="2100" spc="97" baseline="-11904" dirty="0">
                <a:solidFill>
                  <a:srgbClr val="990099"/>
                </a:solidFill>
                <a:latin typeface="PMingLiU"/>
                <a:cs typeface="PMingLiU"/>
              </a:rPr>
              <a:t>1</a:t>
            </a:r>
            <a:r>
              <a:rPr sz="2050" spc="65" dirty="0">
                <a:latin typeface="Calibri"/>
                <a:cs typeface="Calibri"/>
              </a:rPr>
              <a:t>,</a:t>
            </a:r>
            <a:r>
              <a:rPr sz="2050" spc="185" dirty="0">
                <a:latin typeface="Calibri"/>
                <a:cs typeface="Calibri"/>
              </a:rPr>
              <a:t> </a:t>
            </a:r>
            <a:r>
              <a:rPr sz="2050" spc="-100" dirty="0">
                <a:latin typeface="Calibri"/>
                <a:cs typeface="Calibri"/>
              </a:rPr>
              <a:t>proved</a:t>
            </a:r>
            <a:r>
              <a:rPr sz="2050" spc="190" dirty="0">
                <a:latin typeface="Calibri"/>
                <a:cs typeface="Calibri"/>
              </a:rPr>
              <a:t> </a:t>
            </a:r>
            <a:r>
              <a:rPr sz="2050" spc="-85" dirty="0">
                <a:latin typeface="Calibri"/>
                <a:cs typeface="Calibri"/>
              </a:rPr>
              <a:t>by</a:t>
            </a:r>
            <a:r>
              <a:rPr sz="2050" spc="175" dirty="0">
                <a:latin typeface="Calibri"/>
                <a:cs typeface="Calibri"/>
              </a:rPr>
              <a:t> </a:t>
            </a:r>
            <a:r>
              <a:rPr sz="2050" spc="-85" dirty="0">
                <a:solidFill>
                  <a:srgbClr val="00007E"/>
                </a:solidFill>
                <a:latin typeface="Calibri"/>
                <a:cs typeface="Calibri"/>
              </a:rPr>
              <a:t>model</a:t>
            </a:r>
            <a:r>
              <a:rPr sz="2050" spc="190" dirty="0">
                <a:solidFill>
                  <a:srgbClr val="00007E"/>
                </a:solidFill>
                <a:latin typeface="Calibri"/>
                <a:cs typeface="Calibri"/>
              </a:rPr>
              <a:t> </a:t>
            </a:r>
            <a:r>
              <a:rPr sz="2050" spc="-40" dirty="0">
                <a:solidFill>
                  <a:srgbClr val="00007E"/>
                </a:solidFill>
                <a:latin typeface="Calibri"/>
                <a:cs typeface="Calibri"/>
              </a:rPr>
              <a:t>checking</a:t>
            </a:r>
            <a:endParaRPr sz="205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229" dirty="0"/>
              <a:t>Wumpus</a:t>
            </a:r>
            <a:r>
              <a:rPr spc="345" dirty="0"/>
              <a:t> </a:t>
            </a:r>
            <a:r>
              <a:rPr spc="155" dirty="0"/>
              <a:t>models</a:t>
            </a:r>
          </a:p>
        </p:txBody>
      </p:sp>
      <p:sp>
        <p:nvSpPr>
          <p:cNvPr id="3" name="object 3"/>
          <p:cNvSpPr txBox="1"/>
          <p:nvPr/>
        </p:nvSpPr>
        <p:spPr>
          <a:xfrm>
            <a:off x="3223399" y="3870771"/>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1</a:t>
            </a:r>
            <a:endParaRPr sz="450">
              <a:latin typeface="Arial"/>
              <a:cs typeface="Arial"/>
            </a:endParaRPr>
          </a:p>
        </p:txBody>
      </p:sp>
      <p:sp>
        <p:nvSpPr>
          <p:cNvPr id="4" name="object 4"/>
          <p:cNvSpPr txBox="1"/>
          <p:nvPr/>
        </p:nvSpPr>
        <p:spPr>
          <a:xfrm>
            <a:off x="3573423" y="3870771"/>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2</a:t>
            </a:r>
            <a:endParaRPr sz="450">
              <a:latin typeface="Arial"/>
              <a:cs typeface="Arial"/>
            </a:endParaRPr>
          </a:p>
        </p:txBody>
      </p:sp>
      <p:sp>
        <p:nvSpPr>
          <p:cNvPr id="5" name="object 5"/>
          <p:cNvSpPr txBox="1"/>
          <p:nvPr/>
        </p:nvSpPr>
        <p:spPr>
          <a:xfrm>
            <a:off x="3923446" y="3870771"/>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3</a:t>
            </a:r>
            <a:endParaRPr sz="450">
              <a:latin typeface="Arial"/>
              <a:cs typeface="Arial"/>
            </a:endParaRPr>
          </a:p>
        </p:txBody>
      </p:sp>
      <p:sp>
        <p:nvSpPr>
          <p:cNvPr id="6" name="object 6"/>
          <p:cNvSpPr txBox="1"/>
          <p:nvPr/>
        </p:nvSpPr>
        <p:spPr>
          <a:xfrm>
            <a:off x="2989482" y="3639301"/>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1</a:t>
            </a:r>
            <a:endParaRPr sz="450">
              <a:latin typeface="Arial"/>
              <a:cs typeface="Arial"/>
            </a:endParaRPr>
          </a:p>
        </p:txBody>
      </p:sp>
      <p:sp>
        <p:nvSpPr>
          <p:cNvPr id="7" name="object 7"/>
          <p:cNvSpPr txBox="1"/>
          <p:nvPr/>
        </p:nvSpPr>
        <p:spPr>
          <a:xfrm>
            <a:off x="2989482" y="328927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2</a:t>
            </a:r>
            <a:endParaRPr sz="450">
              <a:latin typeface="Arial"/>
              <a:cs typeface="Arial"/>
            </a:endParaRPr>
          </a:p>
        </p:txBody>
      </p:sp>
      <p:grpSp>
        <p:nvGrpSpPr>
          <p:cNvPr id="8" name="object 8"/>
          <p:cNvGrpSpPr/>
          <p:nvPr/>
        </p:nvGrpSpPr>
        <p:grpSpPr>
          <a:xfrm>
            <a:off x="3064763" y="3155530"/>
            <a:ext cx="1073785" cy="723900"/>
            <a:chOff x="3064763" y="3155530"/>
            <a:chExt cx="1073785" cy="723900"/>
          </a:xfrm>
        </p:grpSpPr>
        <p:sp>
          <p:nvSpPr>
            <p:cNvPr id="9" name="object 9"/>
            <p:cNvSpPr/>
            <p:nvPr/>
          </p:nvSpPr>
          <p:spPr>
            <a:xfrm>
              <a:off x="3426536" y="3517303"/>
              <a:ext cx="350520" cy="350520"/>
            </a:xfrm>
            <a:custGeom>
              <a:avLst/>
              <a:gdLst/>
              <a:ahLst/>
              <a:cxnLst/>
              <a:rect l="l" t="t" r="r" b="b"/>
              <a:pathLst>
                <a:path w="350520" h="350520">
                  <a:moveTo>
                    <a:pt x="350024" y="350024"/>
                  </a:moveTo>
                  <a:lnTo>
                    <a:pt x="350024" y="0"/>
                  </a:lnTo>
                  <a:lnTo>
                    <a:pt x="0" y="0"/>
                  </a:lnTo>
                  <a:lnTo>
                    <a:pt x="0" y="350024"/>
                  </a:lnTo>
                  <a:lnTo>
                    <a:pt x="350024" y="350024"/>
                  </a:lnTo>
                  <a:close/>
                </a:path>
              </a:pathLst>
            </a:custGeom>
            <a:ln w="3175">
              <a:solidFill>
                <a:srgbClr val="FF0000"/>
              </a:solidFill>
            </a:ln>
          </p:spPr>
          <p:txBody>
            <a:bodyPr wrap="square" lIns="0" tIns="0" rIns="0" bIns="0" rtlCol="0"/>
            <a:lstStyle/>
            <a:p>
              <a:endParaRPr/>
            </a:p>
          </p:txBody>
        </p:sp>
        <p:sp>
          <p:nvSpPr>
            <p:cNvPr id="10" name="object 10"/>
            <p:cNvSpPr/>
            <p:nvPr/>
          </p:nvSpPr>
          <p:spPr>
            <a:xfrm>
              <a:off x="3076511" y="3517303"/>
              <a:ext cx="350520" cy="350520"/>
            </a:xfrm>
            <a:custGeom>
              <a:avLst/>
              <a:gdLst/>
              <a:ahLst/>
              <a:cxnLst/>
              <a:rect l="l" t="t" r="r" b="b"/>
              <a:pathLst>
                <a:path w="350520" h="350520">
                  <a:moveTo>
                    <a:pt x="0" y="0"/>
                  </a:moveTo>
                  <a:lnTo>
                    <a:pt x="0" y="350024"/>
                  </a:lnTo>
                  <a:lnTo>
                    <a:pt x="350024" y="350024"/>
                  </a:lnTo>
                  <a:lnTo>
                    <a:pt x="350024" y="0"/>
                  </a:lnTo>
                  <a:lnTo>
                    <a:pt x="0" y="0"/>
                  </a:lnTo>
                  <a:close/>
                </a:path>
              </a:pathLst>
            </a:custGeom>
            <a:solidFill>
              <a:srgbClr val="FFFFFF"/>
            </a:solidFill>
          </p:spPr>
          <p:txBody>
            <a:bodyPr wrap="square" lIns="0" tIns="0" rIns="0" bIns="0" rtlCol="0"/>
            <a:lstStyle/>
            <a:p>
              <a:endParaRPr/>
            </a:p>
          </p:txBody>
        </p:sp>
        <p:sp>
          <p:nvSpPr>
            <p:cNvPr id="11" name="object 11"/>
            <p:cNvSpPr/>
            <p:nvPr/>
          </p:nvSpPr>
          <p:spPr>
            <a:xfrm>
              <a:off x="3076511" y="3517303"/>
              <a:ext cx="350520" cy="350520"/>
            </a:xfrm>
            <a:custGeom>
              <a:avLst/>
              <a:gdLst/>
              <a:ahLst/>
              <a:cxnLst/>
              <a:rect l="l" t="t" r="r" b="b"/>
              <a:pathLst>
                <a:path w="350520" h="350520">
                  <a:moveTo>
                    <a:pt x="350024" y="350024"/>
                  </a:moveTo>
                  <a:lnTo>
                    <a:pt x="350024" y="0"/>
                  </a:lnTo>
                  <a:lnTo>
                    <a:pt x="0" y="0"/>
                  </a:lnTo>
                  <a:lnTo>
                    <a:pt x="0" y="350024"/>
                  </a:lnTo>
                  <a:lnTo>
                    <a:pt x="350024" y="350024"/>
                  </a:lnTo>
                  <a:close/>
                </a:path>
              </a:pathLst>
            </a:custGeom>
            <a:ln w="3175">
              <a:solidFill>
                <a:srgbClr val="FF0000"/>
              </a:solidFill>
            </a:ln>
          </p:spPr>
          <p:txBody>
            <a:bodyPr wrap="square" lIns="0" tIns="0" rIns="0" bIns="0" rtlCol="0"/>
            <a:lstStyle/>
            <a:p>
              <a:endParaRPr/>
            </a:p>
          </p:txBody>
        </p:sp>
        <p:sp>
          <p:nvSpPr>
            <p:cNvPr id="12" name="object 12"/>
            <p:cNvSpPr/>
            <p:nvPr/>
          </p:nvSpPr>
          <p:spPr>
            <a:xfrm>
              <a:off x="3076511" y="3167278"/>
              <a:ext cx="350520" cy="350520"/>
            </a:xfrm>
            <a:custGeom>
              <a:avLst/>
              <a:gdLst/>
              <a:ahLst/>
              <a:cxnLst/>
              <a:rect l="l" t="t" r="r" b="b"/>
              <a:pathLst>
                <a:path w="350520" h="350520">
                  <a:moveTo>
                    <a:pt x="0" y="0"/>
                  </a:moveTo>
                  <a:lnTo>
                    <a:pt x="0" y="350024"/>
                  </a:lnTo>
                  <a:lnTo>
                    <a:pt x="350024" y="350024"/>
                  </a:lnTo>
                  <a:lnTo>
                    <a:pt x="350024" y="0"/>
                  </a:lnTo>
                  <a:lnTo>
                    <a:pt x="0" y="0"/>
                  </a:lnTo>
                  <a:close/>
                </a:path>
              </a:pathLst>
            </a:custGeom>
            <a:solidFill>
              <a:srgbClr val="FFFFFF"/>
            </a:solidFill>
          </p:spPr>
          <p:txBody>
            <a:bodyPr wrap="square" lIns="0" tIns="0" rIns="0" bIns="0" rtlCol="0"/>
            <a:lstStyle/>
            <a:p>
              <a:endParaRPr/>
            </a:p>
          </p:txBody>
        </p:sp>
        <p:sp>
          <p:nvSpPr>
            <p:cNvPr id="13" name="object 13"/>
            <p:cNvSpPr/>
            <p:nvPr/>
          </p:nvSpPr>
          <p:spPr>
            <a:xfrm>
              <a:off x="3076511" y="3167278"/>
              <a:ext cx="350520" cy="350520"/>
            </a:xfrm>
            <a:custGeom>
              <a:avLst/>
              <a:gdLst/>
              <a:ahLst/>
              <a:cxnLst/>
              <a:rect l="l" t="t" r="r" b="b"/>
              <a:pathLst>
                <a:path w="350520" h="350520">
                  <a:moveTo>
                    <a:pt x="350024" y="350024"/>
                  </a:moveTo>
                  <a:lnTo>
                    <a:pt x="350024" y="0"/>
                  </a:lnTo>
                  <a:lnTo>
                    <a:pt x="0" y="0"/>
                  </a:lnTo>
                  <a:lnTo>
                    <a:pt x="0" y="350024"/>
                  </a:lnTo>
                  <a:lnTo>
                    <a:pt x="350024" y="350024"/>
                  </a:lnTo>
                  <a:close/>
                </a:path>
              </a:pathLst>
            </a:custGeom>
            <a:ln w="23446">
              <a:solidFill>
                <a:srgbClr val="FF0000"/>
              </a:solidFill>
            </a:ln>
          </p:spPr>
          <p:txBody>
            <a:bodyPr wrap="square" lIns="0" tIns="0" rIns="0" bIns="0" rtlCol="0"/>
            <a:lstStyle/>
            <a:p>
              <a:endParaRPr/>
            </a:p>
          </p:txBody>
        </p:sp>
        <p:sp>
          <p:nvSpPr>
            <p:cNvPr id="14" name="object 14"/>
            <p:cNvSpPr/>
            <p:nvPr/>
          </p:nvSpPr>
          <p:spPr>
            <a:xfrm>
              <a:off x="3776560" y="3517303"/>
              <a:ext cx="350520" cy="350520"/>
            </a:xfrm>
            <a:custGeom>
              <a:avLst/>
              <a:gdLst/>
              <a:ahLst/>
              <a:cxnLst/>
              <a:rect l="l" t="t" r="r" b="b"/>
              <a:pathLst>
                <a:path w="350520" h="350520">
                  <a:moveTo>
                    <a:pt x="0" y="0"/>
                  </a:moveTo>
                  <a:lnTo>
                    <a:pt x="0" y="350024"/>
                  </a:lnTo>
                  <a:lnTo>
                    <a:pt x="350024" y="350024"/>
                  </a:lnTo>
                  <a:lnTo>
                    <a:pt x="350024" y="0"/>
                  </a:lnTo>
                  <a:lnTo>
                    <a:pt x="0" y="0"/>
                  </a:lnTo>
                  <a:close/>
                </a:path>
              </a:pathLst>
            </a:custGeom>
            <a:solidFill>
              <a:srgbClr val="FFFFFF"/>
            </a:solidFill>
          </p:spPr>
          <p:txBody>
            <a:bodyPr wrap="square" lIns="0" tIns="0" rIns="0" bIns="0" rtlCol="0"/>
            <a:lstStyle/>
            <a:p>
              <a:endParaRPr/>
            </a:p>
          </p:txBody>
        </p:sp>
        <p:sp>
          <p:nvSpPr>
            <p:cNvPr id="15" name="object 15"/>
            <p:cNvSpPr/>
            <p:nvPr/>
          </p:nvSpPr>
          <p:spPr>
            <a:xfrm>
              <a:off x="3776560" y="3517303"/>
              <a:ext cx="350520" cy="350520"/>
            </a:xfrm>
            <a:custGeom>
              <a:avLst/>
              <a:gdLst/>
              <a:ahLst/>
              <a:cxnLst/>
              <a:rect l="l" t="t" r="r" b="b"/>
              <a:pathLst>
                <a:path w="350520" h="350520">
                  <a:moveTo>
                    <a:pt x="350024" y="350024"/>
                  </a:moveTo>
                  <a:lnTo>
                    <a:pt x="350024" y="0"/>
                  </a:lnTo>
                  <a:lnTo>
                    <a:pt x="0" y="0"/>
                  </a:lnTo>
                  <a:lnTo>
                    <a:pt x="0" y="350024"/>
                  </a:lnTo>
                  <a:lnTo>
                    <a:pt x="350024" y="350024"/>
                  </a:lnTo>
                  <a:close/>
                </a:path>
              </a:pathLst>
            </a:custGeom>
            <a:ln w="23446">
              <a:solidFill>
                <a:srgbClr val="FF0000"/>
              </a:solidFill>
            </a:ln>
          </p:spPr>
          <p:txBody>
            <a:bodyPr wrap="square" lIns="0" tIns="0" rIns="0" bIns="0" rtlCol="0"/>
            <a:lstStyle/>
            <a:p>
              <a:endParaRPr/>
            </a:p>
          </p:txBody>
        </p:sp>
        <p:sp>
          <p:nvSpPr>
            <p:cNvPr id="16" name="object 16"/>
            <p:cNvSpPr/>
            <p:nvPr/>
          </p:nvSpPr>
          <p:spPr>
            <a:xfrm>
              <a:off x="3455517" y="3592461"/>
              <a:ext cx="271780" cy="35560"/>
            </a:xfrm>
            <a:custGeom>
              <a:avLst/>
              <a:gdLst/>
              <a:ahLst/>
              <a:cxnLst/>
              <a:rect l="l" t="t" r="r" b="b"/>
              <a:pathLst>
                <a:path w="271779" h="35560">
                  <a:moveTo>
                    <a:pt x="0" y="35115"/>
                  </a:moveTo>
                  <a:lnTo>
                    <a:pt x="13169" y="26339"/>
                  </a:lnTo>
                  <a:lnTo>
                    <a:pt x="25396" y="18522"/>
                  </a:lnTo>
                  <a:lnTo>
                    <a:pt x="41832" y="9921"/>
                  </a:lnTo>
                  <a:lnTo>
                    <a:pt x="61742" y="3040"/>
                  </a:lnTo>
                  <a:lnTo>
                    <a:pt x="84391" y="381"/>
                  </a:lnTo>
                  <a:lnTo>
                    <a:pt x="109018" y="3519"/>
                  </a:lnTo>
                  <a:lnTo>
                    <a:pt x="134686" y="10261"/>
                  </a:lnTo>
                  <a:lnTo>
                    <a:pt x="160426" y="17479"/>
                  </a:lnTo>
                  <a:lnTo>
                    <a:pt x="185267" y="22047"/>
                  </a:lnTo>
                  <a:lnTo>
                    <a:pt x="228607" y="17579"/>
                  </a:lnTo>
                  <a:lnTo>
                    <a:pt x="271602" y="0"/>
                  </a:lnTo>
                </a:path>
              </a:pathLst>
            </a:custGeom>
            <a:ln w="11723">
              <a:solidFill>
                <a:srgbClr val="FF0000"/>
              </a:solidFill>
            </a:ln>
          </p:spPr>
          <p:txBody>
            <a:bodyPr wrap="square" lIns="0" tIns="0" rIns="0" bIns="0" rtlCol="0"/>
            <a:lstStyle/>
            <a:p>
              <a:endParaRPr/>
            </a:p>
          </p:txBody>
        </p:sp>
        <p:sp>
          <p:nvSpPr>
            <p:cNvPr id="17" name="object 17"/>
            <p:cNvSpPr/>
            <p:nvPr/>
          </p:nvSpPr>
          <p:spPr>
            <a:xfrm>
              <a:off x="3468420" y="3619804"/>
              <a:ext cx="280035" cy="26034"/>
            </a:xfrm>
            <a:custGeom>
              <a:avLst/>
              <a:gdLst/>
              <a:ahLst/>
              <a:cxnLst/>
              <a:rect l="l" t="t" r="r" b="b"/>
              <a:pathLst>
                <a:path w="280035" h="26035">
                  <a:moveTo>
                    <a:pt x="0" y="25958"/>
                  </a:moveTo>
                  <a:lnTo>
                    <a:pt x="279806" y="1371"/>
                  </a:lnTo>
                  <a:lnTo>
                    <a:pt x="266242" y="7620"/>
                  </a:lnTo>
                  <a:lnTo>
                    <a:pt x="253663" y="13130"/>
                  </a:lnTo>
                  <a:lnTo>
                    <a:pt x="216468" y="23059"/>
                  </a:lnTo>
                  <a:lnTo>
                    <a:pt x="168596" y="18829"/>
                  </a:lnTo>
                  <a:lnTo>
                    <a:pt x="142708" y="11418"/>
                  </a:lnTo>
                  <a:lnTo>
                    <a:pt x="116637" y="4153"/>
                  </a:lnTo>
                  <a:lnTo>
                    <a:pt x="91224" y="0"/>
                  </a:lnTo>
                  <a:lnTo>
                    <a:pt x="67333" y="1065"/>
                  </a:lnTo>
                  <a:lnTo>
                    <a:pt x="45929" y="6029"/>
                  </a:lnTo>
                  <a:lnTo>
                    <a:pt x="28001" y="12712"/>
                  </a:lnTo>
                  <a:lnTo>
                    <a:pt x="14541" y="18935"/>
                  </a:lnTo>
                  <a:lnTo>
                    <a:pt x="0" y="25958"/>
                  </a:lnTo>
                  <a:close/>
                </a:path>
              </a:pathLst>
            </a:custGeom>
            <a:solidFill>
              <a:srgbClr val="FFFFFF"/>
            </a:solidFill>
          </p:spPr>
          <p:txBody>
            <a:bodyPr wrap="square" lIns="0" tIns="0" rIns="0" bIns="0" rtlCol="0"/>
            <a:lstStyle/>
            <a:p>
              <a:endParaRPr/>
            </a:p>
          </p:txBody>
        </p:sp>
        <p:sp>
          <p:nvSpPr>
            <p:cNvPr id="18" name="object 18"/>
            <p:cNvSpPr/>
            <p:nvPr/>
          </p:nvSpPr>
          <p:spPr>
            <a:xfrm>
              <a:off x="3465487" y="3619804"/>
              <a:ext cx="283210" cy="71120"/>
            </a:xfrm>
            <a:custGeom>
              <a:avLst/>
              <a:gdLst/>
              <a:ahLst/>
              <a:cxnLst/>
              <a:rect l="l" t="t" r="r" b="b"/>
              <a:pathLst>
                <a:path w="283210" h="71120">
                  <a:moveTo>
                    <a:pt x="2933" y="25958"/>
                  </a:moveTo>
                  <a:lnTo>
                    <a:pt x="17475" y="18935"/>
                  </a:lnTo>
                  <a:lnTo>
                    <a:pt x="30935" y="12712"/>
                  </a:lnTo>
                  <a:lnTo>
                    <a:pt x="48863" y="6029"/>
                  </a:lnTo>
                  <a:lnTo>
                    <a:pt x="70267" y="1065"/>
                  </a:lnTo>
                  <a:lnTo>
                    <a:pt x="94157" y="0"/>
                  </a:lnTo>
                  <a:lnTo>
                    <a:pt x="119570" y="4153"/>
                  </a:lnTo>
                  <a:lnTo>
                    <a:pt x="145642" y="11418"/>
                  </a:lnTo>
                  <a:lnTo>
                    <a:pt x="171529" y="18829"/>
                  </a:lnTo>
                  <a:lnTo>
                    <a:pt x="196392" y="23418"/>
                  </a:lnTo>
                  <a:lnTo>
                    <a:pt x="239737" y="18953"/>
                  </a:lnTo>
                  <a:lnTo>
                    <a:pt x="282740" y="1371"/>
                  </a:lnTo>
                </a:path>
                <a:path w="283210" h="71120">
                  <a:moveTo>
                    <a:pt x="0" y="70497"/>
                  </a:moveTo>
                  <a:lnTo>
                    <a:pt x="9271" y="62598"/>
                  </a:lnTo>
                  <a:lnTo>
                    <a:pt x="17960" y="55580"/>
                  </a:lnTo>
                  <a:lnTo>
                    <a:pt x="30122" y="47939"/>
                  </a:lnTo>
                  <a:lnTo>
                    <a:pt x="45759" y="42017"/>
                  </a:lnTo>
                  <a:lnTo>
                    <a:pt x="64871" y="40157"/>
                  </a:lnTo>
                  <a:lnTo>
                    <a:pt x="87316" y="43795"/>
                  </a:lnTo>
                  <a:lnTo>
                    <a:pt x="112328" y="50742"/>
                  </a:lnTo>
                  <a:lnTo>
                    <a:pt x="139002" y="57909"/>
                  </a:lnTo>
                  <a:lnTo>
                    <a:pt x="166433" y="62204"/>
                  </a:lnTo>
                  <a:lnTo>
                    <a:pt x="193598" y="61405"/>
                  </a:lnTo>
                  <a:lnTo>
                    <a:pt x="218948" y="56765"/>
                  </a:lnTo>
                  <a:lnTo>
                    <a:pt x="240821" y="50406"/>
                  </a:lnTo>
                  <a:lnTo>
                    <a:pt x="257556" y="44450"/>
                  </a:lnTo>
                  <a:lnTo>
                    <a:pt x="275704" y="37719"/>
                  </a:lnTo>
                </a:path>
              </a:pathLst>
            </a:custGeom>
            <a:ln w="11723">
              <a:solidFill>
                <a:srgbClr val="FF0000"/>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3505015" y="3597534"/>
              <a:ext cx="195517" cy="76112"/>
            </a:xfrm>
            <a:prstGeom prst="rect">
              <a:avLst/>
            </a:prstGeom>
          </p:spPr>
        </p:pic>
      </p:grpSp>
      <p:sp>
        <p:nvSpPr>
          <p:cNvPr id="20" name="object 20"/>
          <p:cNvSpPr txBox="1"/>
          <p:nvPr/>
        </p:nvSpPr>
        <p:spPr>
          <a:xfrm>
            <a:off x="3427171" y="3589806"/>
            <a:ext cx="337820" cy="85725"/>
          </a:xfrm>
          <a:prstGeom prst="rect">
            <a:avLst/>
          </a:prstGeom>
        </p:spPr>
        <p:txBody>
          <a:bodyPr vert="horz" wrap="square" lIns="0" tIns="11430" rIns="0" bIns="0" rtlCol="0">
            <a:spAutoFit/>
          </a:bodyPr>
          <a:lstStyle/>
          <a:p>
            <a:pPr marL="95885">
              <a:lnSpc>
                <a:spcPct val="100000"/>
              </a:lnSpc>
              <a:spcBef>
                <a:spcPts val="90"/>
              </a:spcBef>
            </a:pPr>
            <a:r>
              <a:rPr sz="400" i="1" spc="-5" dirty="0">
                <a:solidFill>
                  <a:srgbClr val="FF0000"/>
                </a:solidFill>
                <a:latin typeface="Arial"/>
                <a:cs typeface="Arial"/>
              </a:rPr>
              <a:t>Breeze</a:t>
            </a:r>
            <a:endParaRPr sz="400">
              <a:latin typeface="Arial"/>
              <a:cs typeface="Arial"/>
            </a:endParaRPr>
          </a:p>
        </p:txBody>
      </p:sp>
      <p:pic>
        <p:nvPicPr>
          <p:cNvPr id="21" name="object 21"/>
          <p:cNvPicPr/>
          <p:nvPr/>
        </p:nvPicPr>
        <p:blipFill>
          <a:blip r:embed="rId3" cstate="print"/>
          <a:stretch>
            <a:fillRect/>
          </a:stretch>
        </p:blipFill>
        <p:spPr>
          <a:xfrm>
            <a:off x="3476351" y="3222719"/>
            <a:ext cx="250394" cy="239141"/>
          </a:xfrm>
          <a:prstGeom prst="rect">
            <a:avLst/>
          </a:prstGeom>
        </p:spPr>
      </p:pic>
      <p:sp>
        <p:nvSpPr>
          <p:cNvPr id="22" name="object 22"/>
          <p:cNvSpPr txBox="1"/>
          <p:nvPr/>
        </p:nvSpPr>
        <p:spPr>
          <a:xfrm>
            <a:off x="3426536" y="3167278"/>
            <a:ext cx="350520" cy="350520"/>
          </a:xfrm>
          <a:prstGeom prst="rect">
            <a:avLst/>
          </a:prstGeom>
          <a:ln w="23446">
            <a:solidFill>
              <a:srgbClr val="FF0000"/>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FF0000"/>
                </a:solidFill>
                <a:latin typeface="Arial"/>
                <a:cs typeface="Arial"/>
              </a:rPr>
              <a:t>PIT</a:t>
            </a:r>
            <a:endParaRPr sz="550">
              <a:latin typeface="Arial"/>
              <a:cs typeface="Arial"/>
            </a:endParaRPr>
          </a:p>
        </p:txBody>
      </p:sp>
      <p:sp>
        <p:nvSpPr>
          <p:cNvPr id="23" name="object 23"/>
          <p:cNvSpPr txBox="1"/>
          <p:nvPr/>
        </p:nvSpPr>
        <p:spPr>
          <a:xfrm>
            <a:off x="5751347" y="250954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24" name="object 24"/>
          <p:cNvSpPr txBox="1"/>
          <p:nvPr/>
        </p:nvSpPr>
        <p:spPr>
          <a:xfrm>
            <a:off x="6101370" y="250954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sp>
        <p:nvSpPr>
          <p:cNvPr id="25" name="object 25"/>
          <p:cNvSpPr txBox="1"/>
          <p:nvPr/>
        </p:nvSpPr>
        <p:spPr>
          <a:xfrm>
            <a:off x="6451393" y="250954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3</a:t>
            </a:r>
            <a:endParaRPr sz="450">
              <a:latin typeface="Arial"/>
              <a:cs typeface="Arial"/>
            </a:endParaRPr>
          </a:p>
        </p:txBody>
      </p:sp>
      <p:sp>
        <p:nvSpPr>
          <p:cNvPr id="26" name="object 26"/>
          <p:cNvSpPr txBox="1"/>
          <p:nvPr/>
        </p:nvSpPr>
        <p:spPr>
          <a:xfrm>
            <a:off x="5517430" y="227807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27" name="object 27"/>
          <p:cNvSpPr txBox="1"/>
          <p:nvPr/>
        </p:nvSpPr>
        <p:spPr>
          <a:xfrm>
            <a:off x="5517430" y="1928054"/>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grpSp>
        <p:nvGrpSpPr>
          <p:cNvPr id="28" name="object 28"/>
          <p:cNvGrpSpPr/>
          <p:nvPr/>
        </p:nvGrpSpPr>
        <p:grpSpPr>
          <a:xfrm>
            <a:off x="5604457" y="1794305"/>
            <a:ext cx="1062355" cy="723900"/>
            <a:chOff x="5604457" y="1794305"/>
            <a:chExt cx="1062355" cy="723900"/>
          </a:xfrm>
        </p:grpSpPr>
        <p:sp>
          <p:nvSpPr>
            <p:cNvPr id="29" name="object 29"/>
            <p:cNvSpPr/>
            <p:nvPr/>
          </p:nvSpPr>
          <p:spPr>
            <a:xfrm>
              <a:off x="5954482" y="2156090"/>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30" name="object 30"/>
            <p:cNvSpPr/>
            <p:nvPr/>
          </p:nvSpPr>
          <p:spPr>
            <a:xfrm>
              <a:off x="5954482" y="1806052"/>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31" name="object 31"/>
            <p:cNvSpPr/>
            <p:nvPr/>
          </p:nvSpPr>
          <p:spPr>
            <a:xfrm>
              <a:off x="5604457" y="2156090"/>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32" name="object 32"/>
            <p:cNvSpPr/>
            <p:nvPr/>
          </p:nvSpPr>
          <p:spPr>
            <a:xfrm>
              <a:off x="5604457" y="2156090"/>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33" name="object 33"/>
            <p:cNvSpPr/>
            <p:nvPr/>
          </p:nvSpPr>
          <p:spPr>
            <a:xfrm>
              <a:off x="5604457" y="1806052"/>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34" name="object 34"/>
            <p:cNvSpPr/>
            <p:nvPr/>
          </p:nvSpPr>
          <p:spPr>
            <a:xfrm>
              <a:off x="6304520" y="2156090"/>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35" name="object 35"/>
            <p:cNvSpPr/>
            <p:nvPr/>
          </p:nvSpPr>
          <p:spPr>
            <a:xfrm>
              <a:off x="6304520" y="2156090"/>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36" name="object 36"/>
            <p:cNvSpPr/>
            <p:nvPr/>
          </p:nvSpPr>
          <p:spPr>
            <a:xfrm>
              <a:off x="5983465" y="2231250"/>
              <a:ext cx="271780" cy="35560"/>
            </a:xfrm>
            <a:custGeom>
              <a:avLst/>
              <a:gdLst/>
              <a:ahLst/>
              <a:cxnLst/>
              <a:rect l="l" t="t" r="r" b="b"/>
              <a:pathLst>
                <a:path w="271779" h="35560">
                  <a:moveTo>
                    <a:pt x="0" y="35115"/>
                  </a:moveTo>
                  <a:lnTo>
                    <a:pt x="13182" y="26339"/>
                  </a:lnTo>
                  <a:lnTo>
                    <a:pt x="25407" y="18522"/>
                  </a:lnTo>
                  <a:lnTo>
                    <a:pt x="41838" y="9921"/>
                  </a:lnTo>
                  <a:lnTo>
                    <a:pt x="61744" y="3040"/>
                  </a:lnTo>
                  <a:lnTo>
                    <a:pt x="84391" y="381"/>
                  </a:lnTo>
                  <a:lnTo>
                    <a:pt x="109018" y="3519"/>
                  </a:lnTo>
                  <a:lnTo>
                    <a:pt x="134686" y="10261"/>
                  </a:lnTo>
                  <a:lnTo>
                    <a:pt x="160426" y="17479"/>
                  </a:lnTo>
                  <a:lnTo>
                    <a:pt x="185267" y="22047"/>
                  </a:lnTo>
                  <a:lnTo>
                    <a:pt x="228607" y="17579"/>
                  </a:lnTo>
                  <a:lnTo>
                    <a:pt x="271614" y="0"/>
                  </a:lnTo>
                </a:path>
              </a:pathLst>
            </a:custGeom>
            <a:ln w="11723">
              <a:solidFill>
                <a:srgbClr val="0000FF"/>
              </a:solidFill>
            </a:ln>
          </p:spPr>
          <p:txBody>
            <a:bodyPr wrap="square" lIns="0" tIns="0" rIns="0" bIns="0" rtlCol="0"/>
            <a:lstStyle/>
            <a:p>
              <a:endParaRPr/>
            </a:p>
          </p:txBody>
        </p:sp>
        <p:sp>
          <p:nvSpPr>
            <p:cNvPr id="37" name="object 37"/>
            <p:cNvSpPr/>
            <p:nvPr/>
          </p:nvSpPr>
          <p:spPr>
            <a:xfrm>
              <a:off x="5996368" y="2258593"/>
              <a:ext cx="280035" cy="26034"/>
            </a:xfrm>
            <a:custGeom>
              <a:avLst/>
              <a:gdLst/>
              <a:ahLst/>
              <a:cxnLst/>
              <a:rect l="l" t="t" r="r" b="b"/>
              <a:pathLst>
                <a:path w="280035" h="26035">
                  <a:moveTo>
                    <a:pt x="0" y="25958"/>
                  </a:moveTo>
                  <a:lnTo>
                    <a:pt x="279806" y="1371"/>
                  </a:lnTo>
                  <a:lnTo>
                    <a:pt x="266242" y="7620"/>
                  </a:lnTo>
                  <a:lnTo>
                    <a:pt x="253663" y="13130"/>
                  </a:lnTo>
                  <a:lnTo>
                    <a:pt x="216468" y="23059"/>
                  </a:lnTo>
                  <a:lnTo>
                    <a:pt x="168596" y="18829"/>
                  </a:lnTo>
                  <a:lnTo>
                    <a:pt x="142708" y="11418"/>
                  </a:lnTo>
                  <a:lnTo>
                    <a:pt x="116637" y="4153"/>
                  </a:lnTo>
                  <a:lnTo>
                    <a:pt x="91224" y="0"/>
                  </a:lnTo>
                  <a:lnTo>
                    <a:pt x="67333" y="1065"/>
                  </a:lnTo>
                  <a:lnTo>
                    <a:pt x="45929" y="6029"/>
                  </a:lnTo>
                  <a:lnTo>
                    <a:pt x="28001" y="12712"/>
                  </a:lnTo>
                  <a:lnTo>
                    <a:pt x="14541" y="18935"/>
                  </a:lnTo>
                  <a:lnTo>
                    <a:pt x="0" y="25958"/>
                  </a:lnTo>
                  <a:close/>
                </a:path>
              </a:pathLst>
            </a:custGeom>
            <a:solidFill>
              <a:srgbClr val="FFFFFF"/>
            </a:solidFill>
          </p:spPr>
          <p:txBody>
            <a:bodyPr wrap="square" lIns="0" tIns="0" rIns="0" bIns="0" rtlCol="0"/>
            <a:lstStyle/>
            <a:p>
              <a:endParaRPr/>
            </a:p>
          </p:txBody>
        </p:sp>
        <p:sp>
          <p:nvSpPr>
            <p:cNvPr id="38" name="object 38"/>
            <p:cNvSpPr/>
            <p:nvPr/>
          </p:nvSpPr>
          <p:spPr>
            <a:xfrm>
              <a:off x="5993434" y="2258593"/>
              <a:ext cx="283210" cy="71120"/>
            </a:xfrm>
            <a:custGeom>
              <a:avLst/>
              <a:gdLst/>
              <a:ahLst/>
              <a:cxnLst/>
              <a:rect l="l" t="t" r="r" b="b"/>
              <a:pathLst>
                <a:path w="283210" h="71119">
                  <a:moveTo>
                    <a:pt x="2933" y="25958"/>
                  </a:moveTo>
                  <a:lnTo>
                    <a:pt x="17475" y="18935"/>
                  </a:lnTo>
                  <a:lnTo>
                    <a:pt x="30935" y="12712"/>
                  </a:lnTo>
                  <a:lnTo>
                    <a:pt x="48863" y="6029"/>
                  </a:lnTo>
                  <a:lnTo>
                    <a:pt x="70267" y="1065"/>
                  </a:lnTo>
                  <a:lnTo>
                    <a:pt x="94157" y="0"/>
                  </a:lnTo>
                  <a:lnTo>
                    <a:pt x="119570" y="4153"/>
                  </a:lnTo>
                  <a:lnTo>
                    <a:pt x="145642" y="11418"/>
                  </a:lnTo>
                  <a:lnTo>
                    <a:pt x="171529" y="18829"/>
                  </a:lnTo>
                  <a:lnTo>
                    <a:pt x="196392" y="23418"/>
                  </a:lnTo>
                  <a:lnTo>
                    <a:pt x="239737" y="18953"/>
                  </a:lnTo>
                  <a:lnTo>
                    <a:pt x="282740" y="1371"/>
                  </a:lnTo>
                </a:path>
                <a:path w="283210" h="71119">
                  <a:moveTo>
                    <a:pt x="0" y="70497"/>
                  </a:moveTo>
                  <a:lnTo>
                    <a:pt x="9271" y="62598"/>
                  </a:lnTo>
                  <a:lnTo>
                    <a:pt x="17960" y="55580"/>
                  </a:lnTo>
                  <a:lnTo>
                    <a:pt x="30124" y="47939"/>
                  </a:lnTo>
                  <a:lnTo>
                    <a:pt x="45764" y="42017"/>
                  </a:lnTo>
                  <a:lnTo>
                    <a:pt x="64884" y="40157"/>
                  </a:lnTo>
                  <a:lnTo>
                    <a:pt x="87321" y="43795"/>
                  </a:lnTo>
                  <a:lnTo>
                    <a:pt x="112329" y="50742"/>
                  </a:lnTo>
                  <a:lnTo>
                    <a:pt x="139002" y="57909"/>
                  </a:lnTo>
                  <a:lnTo>
                    <a:pt x="166433" y="62204"/>
                  </a:lnTo>
                  <a:lnTo>
                    <a:pt x="193598" y="61405"/>
                  </a:lnTo>
                  <a:lnTo>
                    <a:pt x="218948" y="56765"/>
                  </a:lnTo>
                  <a:lnTo>
                    <a:pt x="240821" y="50406"/>
                  </a:lnTo>
                  <a:lnTo>
                    <a:pt x="257556" y="44450"/>
                  </a:lnTo>
                  <a:lnTo>
                    <a:pt x="275704" y="37719"/>
                  </a:lnTo>
                </a:path>
              </a:pathLst>
            </a:custGeom>
            <a:ln w="11723">
              <a:solidFill>
                <a:srgbClr val="0000FF"/>
              </a:solidFill>
            </a:ln>
          </p:spPr>
          <p:txBody>
            <a:bodyPr wrap="square" lIns="0" tIns="0" rIns="0" bIns="0" rtlCol="0"/>
            <a:lstStyle/>
            <a:p>
              <a:endParaRPr/>
            </a:p>
          </p:txBody>
        </p:sp>
        <p:pic>
          <p:nvPicPr>
            <p:cNvPr id="39" name="object 39"/>
            <p:cNvPicPr/>
            <p:nvPr/>
          </p:nvPicPr>
          <p:blipFill>
            <a:blip r:embed="rId4" cstate="print"/>
            <a:stretch>
              <a:fillRect/>
            </a:stretch>
          </p:blipFill>
          <p:spPr>
            <a:xfrm>
              <a:off x="6032963" y="2236323"/>
              <a:ext cx="195517" cy="76112"/>
            </a:xfrm>
            <a:prstGeom prst="rect">
              <a:avLst/>
            </a:prstGeom>
          </p:spPr>
        </p:pic>
      </p:grpSp>
      <p:sp>
        <p:nvSpPr>
          <p:cNvPr id="40" name="object 40"/>
          <p:cNvSpPr txBox="1"/>
          <p:nvPr/>
        </p:nvSpPr>
        <p:spPr>
          <a:xfrm>
            <a:off x="5954483" y="2228582"/>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0000FF"/>
                </a:solidFill>
                <a:latin typeface="Arial"/>
                <a:cs typeface="Arial"/>
              </a:rPr>
              <a:t>Breeze</a:t>
            </a:r>
            <a:endParaRPr sz="400">
              <a:latin typeface="Arial"/>
              <a:cs typeface="Arial"/>
            </a:endParaRPr>
          </a:p>
        </p:txBody>
      </p:sp>
      <p:pic>
        <p:nvPicPr>
          <p:cNvPr id="41" name="object 41"/>
          <p:cNvPicPr/>
          <p:nvPr/>
        </p:nvPicPr>
        <p:blipFill>
          <a:blip r:embed="rId5" cstate="print"/>
          <a:stretch>
            <a:fillRect/>
          </a:stretch>
        </p:blipFill>
        <p:spPr>
          <a:xfrm>
            <a:off x="5654274" y="1861508"/>
            <a:ext cx="250394" cy="239141"/>
          </a:xfrm>
          <a:prstGeom prst="rect">
            <a:avLst/>
          </a:prstGeom>
        </p:spPr>
      </p:pic>
      <p:sp>
        <p:nvSpPr>
          <p:cNvPr id="42" name="object 42"/>
          <p:cNvSpPr txBox="1"/>
          <p:nvPr/>
        </p:nvSpPr>
        <p:spPr>
          <a:xfrm>
            <a:off x="5604457" y="1806052"/>
            <a:ext cx="350520" cy="350520"/>
          </a:xfrm>
          <a:prstGeom prst="rect">
            <a:avLst/>
          </a:prstGeom>
          <a:ln w="23447">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sp>
        <p:nvSpPr>
          <p:cNvPr id="43" name="object 43"/>
          <p:cNvSpPr txBox="1"/>
          <p:nvPr/>
        </p:nvSpPr>
        <p:spPr>
          <a:xfrm>
            <a:off x="5265204" y="54264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44" name="object 44"/>
          <p:cNvSpPr txBox="1"/>
          <p:nvPr/>
        </p:nvSpPr>
        <p:spPr>
          <a:xfrm>
            <a:off x="5615227" y="54264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sp>
        <p:nvSpPr>
          <p:cNvPr id="45" name="object 45"/>
          <p:cNvSpPr txBox="1"/>
          <p:nvPr/>
        </p:nvSpPr>
        <p:spPr>
          <a:xfrm>
            <a:off x="5965250" y="54264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3</a:t>
            </a:r>
            <a:endParaRPr sz="450">
              <a:latin typeface="Arial"/>
              <a:cs typeface="Arial"/>
            </a:endParaRPr>
          </a:p>
        </p:txBody>
      </p:sp>
      <p:sp>
        <p:nvSpPr>
          <p:cNvPr id="46" name="object 46"/>
          <p:cNvSpPr txBox="1"/>
          <p:nvPr/>
        </p:nvSpPr>
        <p:spPr>
          <a:xfrm>
            <a:off x="5031287" y="519494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47" name="object 47"/>
          <p:cNvSpPr txBox="1"/>
          <p:nvPr/>
        </p:nvSpPr>
        <p:spPr>
          <a:xfrm>
            <a:off x="5031287" y="4844926"/>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grpSp>
        <p:nvGrpSpPr>
          <p:cNvPr id="48" name="object 48"/>
          <p:cNvGrpSpPr/>
          <p:nvPr/>
        </p:nvGrpSpPr>
        <p:grpSpPr>
          <a:xfrm>
            <a:off x="5118314" y="4722938"/>
            <a:ext cx="1050290" cy="700405"/>
            <a:chOff x="5118314" y="4722938"/>
            <a:chExt cx="1050290" cy="700405"/>
          </a:xfrm>
        </p:grpSpPr>
        <p:sp>
          <p:nvSpPr>
            <p:cNvPr id="49" name="object 49"/>
            <p:cNvSpPr/>
            <p:nvPr/>
          </p:nvSpPr>
          <p:spPr>
            <a:xfrm>
              <a:off x="5468339" y="507296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50" name="object 50"/>
            <p:cNvSpPr/>
            <p:nvPr/>
          </p:nvSpPr>
          <p:spPr>
            <a:xfrm>
              <a:off x="5118314" y="5072962"/>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51" name="object 51"/>
            <p:cNvSpPr/>
            <p:nvPr/>
          </p:nvSpPr>
          <p:spPr>
            <a:xfrm>
              <a:off x="5118314" y="507296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52" name="object 52"/>
            <p:cNvSpPr/>
            <p:nvPr/>
          </p:nvSpPr>
          <p:spPr>
            <a:xfrm>
              <a:off x="5118314" y="4722938"/>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53" name="object 53"/>
            <p:cNvSpPr/>
            <p:nvPr/>
          </p:nvSpPr>
          <p:spPr>
            <a:xfrm>
              <a:off x="5818364" y="5072962"/>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54" name="object 54"/>
            <p:cNvSpPr/>
            <p:nvPr/>
          </p:nvSpPr>
          <p:spPr>
            <a:xfrm>
              <a:off x="5497322" y="5148122"/>
              <a:ext cx="271780" cy="35560"/>
            </a:xfrm>
            <a:custGeom>
              <a:avLst/>
              <a:gdLst/>
              <a:ahLst/>
              <a:cxnLst/>
              <a:rect l="l" t="t" r="r" b="b"/>
              <a:pathLst>
                <a:path w="271779" h="35560">
                  <a:moveTo>
                    <a:pt x="0" y="35128"/>
                  </a:moveTo>
                  <a:lnTo>
                    <a:pt x="13169" y="26339"/>
                  </a:lnTo>
                  <a:lnTo>
                    <a:pt x="25394" y="18528"/>
                  </a:lnTo>
                  <a:lnTo>
                    <a:pt x="41827" y="9928"/>
                  </a:lnTo>
                  <a:lnTo>
                    <a:pt x="61736" y="3047"/>
                  </a:lnTo>
                  <a:lnTo>
                    <a:pt x="84391" y="393"/>
                  </a:lnTo>
                  <a:lnTo>
                    <a:pt x="109018" y="3532"/>
                  </a:lnTo>
                  <a:lnTo>
                    <a:pt x="134686" y="10272"/>
                  </a:lnTo>
                  <a:lnTo>
                    <a:pt x="160426" y="17486"/>
                  </a:lnTo>
                  <a:lnTo>
                    <a:pt x="185267" y="22047"/>
                  </a:lnTo>
                  <a:lnTo>
                    <a:pt x="228607" y="17586"/>
                  </a:lnTo>
                  <a:lnTo>
                    <a:pt x="271602" y="0"/>
                  </a:lnTo>
                </a:path>
              </a:pathLst>
            </a:custGeom>
            <a:ln w="11723">
              <a:solidFill>
                <a:srgbClr val="0000FF"/>
              </a:solidFill>
            </a:ln>
          </p:spPr>
          <p:txBody>
            <a:bodyPr wrap="square" lIns="0" tIns="0" rIns="0" bIns="0" rtlCol="0"/>
            <a:lstStyle/>
            <a:p>
              <a:endParaRPr/>
            </a:p>
          </p:txBody>
        </p:sp>
        <p:sp>
          <p:nvSpPr>
            <p:cNvPr id="55" name="object 55"/>
            <p:cNvSpPr/>
            <p:nvPr/>
          </p:nvSpPr>
          <p:spPr>
            <a:xfrm>
              <a:off x="5510225" y="5175478"/>
              <a:ext cx="280035" cy="26034"/>
            </a:xfrm>
            <a:custGeom>
              <a:avLst/>
              <a:gdLst/>
              <a:ahLst/>
              <a:cxnLst/>
              <a:rect l="l" t="t" r="r" b="b"/>
              <a:pathLst>
                <a:path w="280035" h="26035">
                  <a:moveTo>
                    <a:pt x="0" y="25946"/>
                  </a:moveTo>
                  <a:lnTo>
                    <a:pt x="279806" y="1358"/>
                  </a:lnTo>
                  <a:lnTo>
                    <a:pt x="266242" y="7607"/>
                  </a:lnTo>
                  <a:lnTo>
                    <a:pt x="253661" y="13124"/>
                  </a:lnTo>
                  <a:lnTo>
                    <a:pt x="216463" y="23053"/>
                  </a:lnTo>
                  <a:lnTo>
                    <a:pt x="168596" y="18818"/>
                  </a:lnTo>
                  <a:lnTo>
                    <a:pt x="142708" y="11412"/>
                  </a:lnTo>
                  <a:lnTo>
                    <a:pt x="116637" y="4151"/>
                  </a:lnTo>
                  <a:lnTo>
                    <a:pt x="91224" y="0"/>
                  </a:lnTo>
                  <a:lnTo>
                    <a:pt x="67333" y="1063"/>
                  </a:lnTo>
                  <a:lnTo>
                    <a:pt x="45929" y="6022"/>
                  </a:lnTo>
                  <a:lnTo>
                    <a:pt x="28001" y="12701"/>
                  </a:lnTo>
                  <a:lnTo>
                    <a:pt x="14541" y="18923"/>
                  </a:lnTo>
                  <a:lnTo>
                    <a:pt x="0" y="25946"/>
                  </a:lnTo>
                  <a:close/>
                </a:path>
              </a:pathLst>
            </a:custGeom>
            <a:solidFill>
              <a:srgbClr val="FFFFFF"/>
            </a:solidFill>
          </p:spPr>
          <p:txBody>
            <a:bodyPr wrap="square" lIns="0" tIns="0" rIns="0" bIns="0" rtlCol="0"/>
            <a:lstStyle/>
            <a:p>
              <a:endParaRPr/>
            </a:p>
          </p:txBody>
        </p:sp>
        <p:sp>
          <p:nvSpPr>
            <p:cNvPr id="56" name="object 56"/>
            <p:cNvSpPr/>
            <p:nvPr/>
          </p:nvSpPr>
          <p:spPr>
            <a:xfrm>
              <a:off x="5507291" y="5175478"/>
              <a:ext cx="283210" cy="71120"/>
            </a:xfrm>
            <a:custGeom>
              <a:avLst/>
              <a:gdLst/>
              <a:ahLst/>
              <a:cxnLst/>
              <a:rect l="l" t="t" r="r" b="b"/>
              <a:pathLst>
                <a:path w="283210" h="71120">
                  <a:moveTo>
                    <a:pt x="2933" y="25946"/>
                  </a:moveTo>
                  <a:lnTo>
                    <a:pt x="17475" y="18923"/>
                  </a:lnTo>
                  <a:lnTo>
                    <a:pt x="30935" y="12701"/>
                  </a:lnTo>
                  <a:lnTo>
                    <a:pt x="48863" y="6022"/>
                  </a:lnTo>
                  <a:lnTo>
                    <a:pt x="70267" y="1063"/>
                  </a:lnTo>
                  <a:lnTo>
                    <a:pt x="94157" y="0"/>
                  </a:lnTo>
                  <a:lnTo>
                    <a:pt x="119570" y="4151"/>
                  </a:lnTo>
                  <a:lnTo>
                    <a:pt x="145642" y="11412"/>
                  </a:lnTo>
                  <a:lnTo>
                    <a:pt x="171529" y="18818"/>
                  </a:lnTo>
                  <a:lnTo>
                    <a:pt x="196392" y="23406"/>
                  </a:lnTo>
                  <a:lnTo>
                    <a:pt x="239733" y="18949"/>
                  </a:lnTo>
                  <a:lnTo>
                    <a:pt x="282740" y="1358"/>
                  </a:lnTo>
                </a:path>
                <a:path w="283210" h="71120">
                  <a:moveTo>
                    <a:pt x="0" y="70497"/>
                  </a:moveTo>
                  <a:lnTo>
                    <a:pt x="9271" y="62585"/>
                  </a:lnTo>
                  <a:lnTo>
                    <a:pt x="17960" y="55569"/>
                  </a:lnTo>
                  <a:lnTo>
                    <a:pt x="30122" y="47931"/>
                  </a:lnTo>
                  <a:lnTo>
                    <a:pt x="45759" y="42009"/>
                  </a:lnTo>
                  <a:lnTo>
                    <a:pt x="64871" y="40144"/>
                  </a:lnTo>
                  <a:lnTo>
                    <a:pt x="87316" y="43784"/>
                  </a:lnTo>
                  <a:lnTo>
                    <a:pt x="112328" y="50736"/>
                  </a:lnTo>
                  <a:lnTo>
                    <a:pt x="139002" y="57907"/>
                  </a:lnTo>
                  <a:lnTo>
                    <a:pt x="166433" y="62204"/>
                  </a:lnTo>
                  <a:lnTo>
                    <a:pt x="193592" y="61405"/>
                  </a:lnTo>
                  <a:lnTo>
                    <a:pt x="218943" y="56764"/>
                  </a:lnTo>
                  <a:lnTo>
                    <a:pt x="240819" y="50401"/>
                  </a:lnTo>
                  <a:lnTo>
                    <a:pt x="257556" y="44437"/>
                  </a:lnTo>
                  <a:lnTo>
                    <a:pt x="275704" y="37706"/>
                  </a:lnTo>
                </a:path>
              </a:pathLst>
            </a:custGeom>
            <a:ln w="11723">
              <a:solidFill>
                <a:srgbClr val="0000FF"/>
              </a:solidFill>
            </a:ln>
          </p:spPr>
          <p:txBody>
            <a:bodyPr wrap="square" lIns="0" tIns="0" rIns="0" bIns="0" rtlCol="0"/>
            <a:lstStyle/>
            <a:p>
              <a:endParaRPr/>
            </a:p>
          </p:txBody>
        </p:sp>
        <p:pic>
          <p:nvPicPr>
            <p:cNvPr id="57" name="object 57"/>
            <p:cNvPicPr/>
            <p:nvPr/>
          </p:nvPicPr>
          <p:blipFill>
            <a:blip r:embed="rId6" cstate="print"/>
            <a:stretch>
              <a:fillRect/>
            </a:stretch>
          </p:blipFill>
          <p:spPr>
            <a:xfrm>
              <a:off x="5546819" y="5153195"/>
              <a:ext cx="195517" cy="76112"/>
            </a:xfrm>
            <a:prstGeom prst="rect">
              <a:avLst/>
            </a:prstGeom>
          </p:spPr>
        </p:pic>
      </p:grpSp>
      <p:sp>
        <p:nvSpPr>
          <p:cNvPr id="58" name="object 58"/>
          <p:cNvSpPr txBox="1"/>
          <p:nvPr/>
        </p:nvSpPr>
        <p:spPr>
          <a:xfrm>
            <a:off x="5468339" y="5145467"/>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0000FF"/>
                </a:solidFill>
                <a:latin typeface="Arial"/>
                <a:cs typeface="Arial"/>
              </a:rPr>
              <a:t>Breeze</a:t>
            </a:r>
            <a:endParaRPr sz="400">
              <a:latin typeface="Arial"/>
              <a:cs typeface="Arial"/>
            </a:endParaRPr>
          </a:p>
        </p:txBody>
      </p:sp>
      <p:pic>
        <p:nvPicPr>
          <p:cNvPr id="59" name="object 59"/>
          <p:cNvPicPr/>
          <p:nvPr/>
        </p:nvPicPr>
        <p:blipFill>
          <a:blip r:embed="rId7" cstate="print"/>
          <a:stretch>
            <a:fillRect/>
          </a:stretch>
        </p:blipFill>
        <p:spPr>
          <a:xfrm>
            <a:off x="5168131" y="4778393"/>
            <a:ext cx="250394" cy="239129"/>
          </a:xfrm>
          <a:prstGeom prst="rect">
            <a:avLst/>
          </a:prstGeom>
        </p:spPr>
      </p:pic>
      <p:sp>
        <p:nvSpPr>
          <p:cNvPr id="60" name="object 60"/>
          <p:cNvSpPr txBox="1"/>
          <p:nvPr/>
        </p:nvSpPr>
        <p:spPr>
          <a:xfrm>
            <a:off x="5118314" y="4722938"/>
            <a:ext cx="350520" cy="350520"/>
          </a:xfrm>
          <a:prstGeom prst="rect">
            <a:avLst/>
          </a:prstGeom>
          <a:ln w="23447">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pic>
        <p:nvPicPr>
          <p:cNvPr id="61" name="object 61"/>
          <p:cNvPicPr/>
          <p:nvPr/>
        </p:nvPicPr>
        <p:blipFill>
          <a:blip r:embed="rId8" cstate="print"/>
          <a:stretch>
            <a:fillRect/>
          </a:stretch>
        </p:blipFill>
        <p:spPr>
          <a:xfrm>
            <a:off x="5518143" y="4778393"/>
            <a:ext cx="250406" cy="239129"/>
          </a:xfrm>
          <a:prstGeom prst="rect">
            <a:avLst/>
          </a:prstGeom>
        </p:spPr>
      </p:pic>
      <p:sp>
        <p:nvSpPr>
          <p:cNvPr id="62" name="object 62"/>
          <p:cNvSpPr txBox="1"/>
          <p:nvPr/>
        </p:nvSpPr>
        <p:spPr>
          <a:xfrm>
            <a:off x="5468339" y="4722938"/>
            <a:ext cx="350520" cy="350520"/>
          </a:xfrm>
          <a:prstGeom prst="rect">
            <a:avLst/>
          </a:prstGeom>
          <a:ln w="23446">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pic>
        <p:nvPicPr>
          <p:cNvPr id="63" name="object 63"/>
          <p:cNvPicPr/>
          <p:nvPr/>
        </p:nvPicPr>
        <p:blipFill>
          <a:blip r:embed="rId9" cstate="print"/>
          <a:stretch>
            <a:fillRect/>
          </a:stretch>
        </p:blipFill>
        <p:spPr>
          <a:xfrm>
            <a:off x="5868167" y="5128418"/>
            <a:ext cx="250406" cy="239129"/>
          </a:xfrm>
          <a:prstGeom prst="rect">
            <a:avLst/>
          </a:prstGeom>
        </p:spPr>
      </p:pic>
      <p:sp>
        <p:nvSpPr>
          <p:cNvPr id="64" name="object 64"/>
          <p:cNvSpPr txBox="1"/>
          <p:nvPr/>
        </p:nvSpPr>
        <p:spPr>
          <a:xfrm>
            <a:off x="5818365" y="5072963"/>
            <a:ext cx="350520" cy="350520"/>
          </a:xfrm>
          <a:prstGeom prst="rect">
            <a:avLst/>
          </a:prstGeom>
          <a:ln w="23446">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sp>
        <p:nvSpPr>
          <p:cNvPr id="65" name="object 65"/>
          <p:cNvSpPr txBox="1"/>
          <p:nvPr/>
        </p:nvSpPr>
        <p:spPr>
          <a:xfrm>
            <a:off x="3515080" y="503750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1</a:t>
            </a:r>
            <a:endParaRPr sz="450">
              <a:latin typeface="Arial"/>
              <a:cs typeface="Arial"/>
            </a:endParaRPr>
          </a:p>
        </p:txBody>
      </p:sp>
      <p:sp>
        <p:nvSpPr>
          <p:cNvPr id="66" name="object 66"/>
          <p:cNvSpPr txBox="1"/>
          <p:nvPr/>
        </p:nvSpPr>
        <p:spPr>
          <a:xfrm>
            <a:off x="3865094" y="503750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2</a:t>
            </a:r>
            <a:endParaRPr sz="450">
              <a:latin typeface="Arial"/>
              <a:cs typeface="Arial"/>
            </a:endParaRPr>
          </a:p>
        </p:txBody>
      </p:sp>
      <p:sp>
        <p:nvSpPr>
          <p:cNvPr id="67" name="object 67"/>
          <p:cNvSpPr txBox="1"/>
          <p:nvPr/>
        </p:nvSpPr>
        <p:spPr>
          <a:xfrm>
            <a:off x="4215117" y="503750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3</a:t>
            </a:r>
            <a:endParaRPr sz="450">
              <a:latin typeface="Arial"/>
              <a:cs typeface="Arial"/>
            </a:endParaRPr>
          </a:p>
        </p:txBody>
      </p:sp>
      <p:sp>
        <p:nvSpPr>
          <p:cNvPr id="68" name="object 68"/>
          <p:cNvSpPr txBox="1"/>
          <p:nvPr/>
        </p:nvSpPr>
        <p:spPr>
          <a:xfrm>
            <a:off x="3281154" y="480603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1</a:t>
            </a:r>
            <a:endParaRPr sz="450">
              <a:latin typeface="Arial"/>
              <a:cs typeface="Arial"/>
            </a:endParaRPr>
          </a:p>
        </p:txBody>
      </p:sp>
      <p:sp>
        <p:nvSpPr>
          <p:cNvPr id="69" name="object 69"/>
          <p:cNvSpPr txBox="1"/>
          <p:nvPr/>
        </p:nvSpPr>
        <p:spPr>
          <a:xfrm>
            <a:off x="3281154" y="4456014"/>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2</a:t>
            </a:r>
            <a:endParaRPr sz="450">
              <a:latin typeface="Arial"/>
              <a:cs typeface="Arial"/>
            </a:endParaRPr>
          </a:p>
        </p:txBody>
      </p:sp>
      <p:grpSp>
        <p:nvGrpSpPr>
          <p:cNvPr id="70" name="object 70"/>
          <p:cNvGrpSpPr/>
          <p:nvPr/>
        </p:nvGrpSpPr>
        <p:grpSpPr>
          <a:xfrm>
            <a:off x="3356443" y="4322266"/>
            <a:ext cx="1062355" cy="711835"/>
            <a:chOff x="3356443" y="4322266"/>
            <a:chExt cx="1062355" cy="711835"/>
          </a:xfrm>
        </p:grpSpPr>
        <p:sp>
          <p:nvSpPr>
            <p:cNvPr id="71" name="object 71"/>
            <p:cNvSpPr/>
            <p:nvPr/>
          </p:nvSpPr>
          <p:spPr>
            <a:xfrm>
              <a:off x="3718215" y="4684050"/>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FF0000"/>
              </a:solidFill>
            </a:ln>
          </p:spPr>
          <p:txBody>
            <a:bodyPr wrap="square" lIns="0" tIns="0" rIns="0" bIns="0" rtlCol="0"/>
            <a:lstStyle/>
            <a:p>
              <a:endParaRPr/>
            </a:p>
          </p:txBody>
        </p:sp>
        <p:sp>
          <p:nvSpPr>
            <p:cNvPr id="72" name="object 72"/>
            <p:cNvSpPr/>
            <p:nvPr/>
          </p:nvSpPr>
          <p:spPr>
            <a:xfrm>
              <a:off x="3368191" y="4684050"/>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73" name="object 73"/>
            <p:cNvSpPr/>
            <p:nvPr/>
          </p:nvSpPr>
          <p:spPr>
            <a:xfrm>
              <a:off x="3368191" y="4684050"/>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FF0000"/>
              </a:solidFill>
            </a:ln>
          </p:spPr>
          <p:txBody>
            <a:bodyPr wrap="square" lIns="0" tIns="0" rIns="0" bIns="0" rtlCol="0"/>
            <a:lstStyle/>
            <a:p>
              <a:endParaRPr/>
            </a:p>
          </p:txBody>
        </p:sp>
        <p:sp>
          <p:nvSpPr>
            <p:cNvPr id="74" name="object 74"/>
            <p:cNvSpPr/>
            <p:nvPr/>
          </p:nvSpPr>
          <p:spPr>
            <a:xfrm>
              <a:off x="3368191" y="4334013"/>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75" name="object 75"/>
            <p:cNvSpPr/>
            <p:nvPr/>
          </p:nvSpPr>
          <p:spPr>
            <a:xfrm>
              <a:off x="3368191" y="4334013"/>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FF0000"/>
              </a:solidFill>
            </a:ln>
          </p:spPr>
          <p:txBody>
            <a:bodyPr wrap="square" lIns="0" tIns="0" rIns="0" bIns="0" rtlCol="0"/>
            <a:lstStyle/>
            <a:p>
              <a:endParaRPr/>
            </a:p>
          </p:txBody>
        </p:sp>
        <p:sp>
          <p:nvSpPr>
            <p:cNvPr id="76" name="object 76"/>
            <p:cNvSpPr/>
            <p:nvPr/>
          </p:nvSpPr>
          <p:spPr>
            <a:xfrm>
              <a:off x="4068240" y="4684050"/>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77" name="object 77"/>
            <p:cNvSpPr/>
            <p:nvPr/>
          </p:nvSpPr>
          <p:spPr>
            <a:xfrm>
              <a:off x="3747198" y="4759210"/>
              <a:ext cx="271780" cy="35560"/>
            </a:xfrm>
            <a:custGeom>
              <a:avLst/>
              <a:gdLst/>
              <a:ahLst/>
              <a:cxnLst/>
              <a:rect l="l" t="t" r="r" b="b"/>
              <a:pathLst>
                <a:path w="271779" h="35560">
                  <a:moveTo>
                    <a:pt x="0" y="35115"/>
                  </a:moveTo>
                  <a:lnTo>
                    <a:pt x="13169" y="26339"/>
                  </a:lnTo>
                  <a:lnTo>
                    <a:pt x="25394" y="18522"/>
                  </a:lnTo>
                  <a:lnTo>
                    <a:pt x="41827" y="9921"/>
                  </a:lnTo>
                  <a:lnTo>
                    <a:pt x="61736" y="3040"/>
                  </a:lnTo>
                  <a:lnTo>
                    <a:pt x="84391" y="381"/>
                  </a:lnTo>
                  <a:lnTo>
                    <a:pt x="109013" y="3519"/>
                  </a:lnTo>
                  <a:lnTo>
                    <a:pt x="134681" y="10261"/>
                  </a:lnTo>
                  <a:lnTo>
                    <a:pt x="160424" y="17479"/>
                  </a:lnTo>
                  <a:lnTo>
                    <a:pt x="185267" y="22047"/>
                  </a:lnTo>
                  <a:lnTo>
                    <a:pt x="228606" y="17579"/>
                  </a:lnTo>
                  <a:lnTo>
                    <a:pt x="271602" y="0"/>
                  </a:lnTo>
                </a:path>
              </a:pathLst>
            </a:custGeom>
            <a:ln w="11723">
              <a:solidFill>
                <a:srgbClr val="FF0000"/>
              </a:solidFill>
            </a:ln>
          </p:spPr>
          <p:txBody>
            <a:bodyPr wrap="square" lIns="0" tIns="0" rIns="0" bIns="0" rtlCol="0"/>
            <a:lstStyle/>
            <a:p>
              <a:endParaRPr/>
            </a:p>
          </p:txBody>
        </p:sp>
        <p:sp>
          <p:nvSpPr>
            <p:cNvPr id="78" name="object 78"/>
            <p:cNvSpPr/>
            <p:nvPr/>
          </p:nvSpPr>
          <p:spPr>
            <a:xfrm>
              <a:off x="3760101" y="4786553"/>
              <a:ext cx="280035" cy="26034"/>
            </a:xfrm>
            <a:custGeom>
              <a:avLst/>
              <a:gdLst/>
              <a:ahLst/>
              <a:cxnLst/>
              <a:rect l="l" t="t" r="r" b="b"/>
              <a:pathLst>
                <a:path w="280035" h="26035">
                  <a:moveTo>
                    <a:pt x="0" y="25958"/>
                  </a:moveTo>
                  <a:lnTo>
                    <a:pt x="279793" y="1371"/>
                  </a:lnTo>
                  <a:lnTo>
                    <a:pt x="266242" y="7620"/>
                  </a:lnTo>
                  <a:lnTo>
                    <a:pt x="253661" y="13131"/>
                  </a:lnTo>
                  <a:lnTo>
                    <a:pt x="216463" y="23064"/>
                  </a:lnTo>
                  <a:lnTo>
                    <a:pt x="168596" y="18829"/>
                  </a:lnTo>
                  <a:lnTo>
                    <a:pt x="142706" y="11418"/>
                  </a:lnTo>
                  <a:lnTo>
                    <a:pt x="116631" y="4153"/>
                  </a:lnTo>
                  <a:lnTo>
                    <a:pt x="91211" y="0"/>
                  </a:lnTo>
                  <a:lnTo>
                    <a:pt x="67323" y="1065"/>
                  </a:lnTo>
                  <a:lnTo>
                    <a:pt x="45923" y="6029"/>
                  </a:lnTo>
                  <a:lnTo>
                    <a:pt x="27999" y="12712"/>
                  </a:lnTo>
                  <a:lnTo>
                    <a:pt x="14541" y="18935"/>
                  </a:lnTo>
                  <a:lnTo>
                    <a:pt x="0" y="25958"/>
                  </a:lnTo>
                  <a:close/>
                </a:path>
              </a:pathLst>
            </a:custGeom>
            <a:solidFill>
              <a:srgbClr val="FFFFFF"/>
            </a:solidFill>
          </p:spPr>
          <p:txBody>
            <a:bodyPr wrap="square" lIns="0" tIns="0" rIns="0" bIns="0" rtlCol="0"/>
            <a:lstStyle/>
            <a:p>
              <a:endParaRPr/>
            </a:p>
          </p:txBody>
        </p:sp>
        <p:sp>
          <p:nvSpPr>
            <p:cNvPr id="79" name="object 79"/>
            <p:cNvSpPr/>
            <p:nvPr/>
          </p:nvSpPr>
          <p:spPr>
            <a:xfrm>
              <a:off x="3757167" y="4786553"/>
              <a:ext cx="283210" cy="71120"/>
            </a:xfrm>
            <a:custGeom>
              <a:avLst/>
              <a:gdLst/>
              <a:ahLst/>
              <a:cxnLst/>
              <a:rect l="l" t="t" r="r" b="b"/>
              <a:pathLst>
                <a:path w="283210" h="71120">
                  <a:moveTo>
                    <a:pt x="2933" y="25958"/>
                  </a:moveTo>
                  <a:lnTo>
                    <a:pt x="17475" y="18935"/>
                  </a:lnTo>
                  <a:lnTo>
                    <a:pt x="30933" y="12712"/>
                  </a:lnTo>
                  <a:lnTo>
                    <a:pt x="48856" y="6029"/>
                  </a:lnTo>
                  <a:lnTo>
                    <a:pt x="70256" y="1065"/>
                  </a:lnTo>
                  <a:lnTo>
                    <a:pt x="94145" y="0"/>
                  </a:lnTo>
                  <a:lnTo>
                    <a:pt x="119565" y="4153"/>
                  </a:lnTo>
                  <a:lnTo>
                    <a:pt x="145640" y="11418"/>
                  </a:lnTo>
                  <a:lnTo>
                    <a:pt x="171529" y="18829"/>
                  </a:lnTo>
                  <a:lnTo>
                    <a:pt x="196392" y="23418"/>
                  </a:lnTo>
                  <a:lnTo>
                    <a:pt x="239733" y="18957"/>
                  </a:lnTo>
                  <a:lnTo>
                    <a:pt x="282727" y="1371"/>
                  </a:lnTo>
                </a:path>
                <a:path w="283210" h="71120">
                  <a:moveTo>
                    <a:pt x="0" y="70497"/>
                  </a:moveTo>
                  <a:lnTo>
                    <a:pt x="9271" y="62598"/>
                  </a:lnTo>
                  <a:lnTo>
                    <a:pt x="17955" y="55580"/>
                  </a:lnTo>
                  <a:lnTo>
                    <a:pt x="30118" y="47939"/>
                  </a:lnTo>
                  <a:lnTo>
                    <a:pt x="45757" y="42017"/>
                  </a:lnTo>
                  <a:lnTo>
                    <a:pt x="64871" y="40157"/>
                  </a:lnTo>
                  <a:lnTo>
                    <a:pt x="87311" y="43795"/>
                  </a:lnTo>
                  <a:lnTo>
                    <a:pt x="112323" y="50742"/>
                  </a:lnTo>
                  <a:lnTo>
                    <a:pt x="139000" y="57909"/>
                  </a:lnTo>
                  <a:lnTo>
                    <a:pt x="166433" y="62204"/>
                  </a:lnTo>
                  <a:lnTo>
                    <a:pt x="193592" y="61405"/>
                  </a:lnTo>
                  <a:lnTo>
                    <a:pt x="218943" y="56765"/>
                  </a:lnTo>
                  <a:lnTo>
                    <a:pt x="240819" y="50406"/>
                  </a:lnTo>
                  <a:lnTo>
                    <a:pt x="257556" y="44450"/>
                  </a:lnTo>
                  <a:lnTo>
                    <a:pt x="275691" y="37719"/>
                  </a:lnTo>
                </a:path>
              </a:pathLst>
            </a:custGeom>
            <a:ln w="11723">
              <a:solidFill>
                <a:srgbClr val="FF0000"/>
              </a:solidFill>
            </a:ln>
          </p:spPr>
          <p:txBody>
            <a:bodyPr wrap="square" lIns="0" tIns="0" rIns="0" bIns="0" rtlCol="0"/>
            <a:lstStyle/>
            <a:p>
              <a:endParaRPr/>
            </a:p>
          </p:txBody>
        </p:sp>
        <p:pic>
          <p:nvPicPr>
            <p:cNvPr id="80" name="object 80"/>
            <p:cNvPicPr/>
            <p:nvPr/>
          </p:nvPicPr>
          <p:blipFill>
            <a:blip r:embed="rId10" cstate="print"/>
            <a:stretch>
              <a:fillRect/>
            </a:stretch>
          </p:blipFill>
          <p:spPr>
            <a:xfrm>
              <a:off x="3796683" y="4764283"/>
              <a:ext cx="195530" cy="76112"/>
            </a:xfrm>
            <a:prstGeom prst="rect">
              <a:avLst/>
            </a:prstGeom>
          </p:spPr>
        </p:pic>
      </p:grpSp>
      <p:sp>
        <p:nvSpPr>
          <p:cNvPr id="81" name="object 81"/>
          <p:cNvSpPr txBox="1"/>
          <p:nvPr/>
        </p:nvSpPr>
        <p:spPr>
          <a:xfrm>
            <a:off x="3718216" y="4756555"/>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FF0000"/>
                </a:solidFill>
                <a:latin typeface="Arial"/>
                <a:cs typeface="Arial"/>
              </a:rPr>
              <a:t>Breeze</a:t>
            </a:r>
            <a:endParaRPr sz="400">
              <a:latin typeface="Arial"/>
              <a:cs typeface="Arial"/>
            </a:endParaRPr>
          </a:p>
        </p:txBody>
      </p:sp>
      <p:pic>
        <p:nvPicPr>
          <p:cNvPr id="82" name="object 82"/>
          <p:cNvPicPr/>
          <p:nvPr/>
        </p:nvPicPr>
        <p:blipFill>
          <a:blip r:embed="rId11" cstate="print"/>
          <a:stretch>
            <a:fillRect/>
          </a:stretch>
        </p:blipFill>
        <p:spPr>
          <a:xfrm>
            <a:off x="3768019" y="4389468"/>
            <a:ext cx="250406" cy="239141"/>
          </a:xfrm>
          <a:prstGeom prst="rect">
            <a:avLst/>
          </a:prstGeom>
        </p:spPr>
      </p:pic>
      <p:sp>
        <p:nvSpPr>
          <p:cNvPr id="83" name="object 83"/>
          <p:cNvSpPr txBox="1"/>
          <p:nvPr/>
        </p:nvSpPr>
        <p:spPr>
          <a:xfrm>
            <a:off x="3718216" y="4334013"/>
            <a:ext cx="350520" cy="350520"/>
          </a:xfrm>
          <a:prstGeom prst="rect">
            <a:avLst/>
          </a:prstGeom>
          <a:ln w="23446">
            <a:solidFill>
              <a:srgbClr val="FF0000"/>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FF0000"/>
                </a:solidFill>
                <a:latin typeface="Arial"/>
                <a:cs typeface="Arial"/>
              </a:rPr>
              <a:t>PIT</a:t>
            </a:r>
            <a:endParaRPr sz="550">
              <a:latin typeface="Arial"/>
              <a:cs typeface="Arial"/>
            </a:endParaRPr>
          </a:p>
        </p:txBody>
      </p:sp>
      <p:pic>
        <p:nvPicPr>
          <p:cNvPr id="84" name="object 84"/>
          <p:cNvPicPr/>
          <p:nvPr/>
        </p:nvPicPr>
        <p:blipFill>
          <a:blip r:embed="rId12" cstate="print"/>
          <a:stretch>
            <a:fillRect/>
          </a:stretch>
        </p:blipFill>
        <p:spPr>
          <a:xfrm>
            <a:off x="4118057" y="4739493"/>
            <a:ext cx="250394" cy="239141"/>
          </a:xfrm>
          <a:prstGeom prst="rect">
            <a:avLst/>
          </a:prstGeom>
        </p:spPr>
      </p:pic>
      <p:sp>
        <p:nvSpPr>
          <p:cNvPr id="85" name="object 85"/>
          <p:cNvSpPr txBox="1"/>
          <p:nvPr/>
        </p:nvSpPr>
        <p:spPr>
          <a:xfrm>
            <a:off x="4068241" y="4684039"/>
            <a:ext cx="350520" cy="350520"/>
          </a:xfrm>
          <a:prstGeom prst="rect">
            <a:avLst/>
          </a:prstGeom>
          <a:ln w="23446">
            <a:solidFill>
              <a:srgbClr val="FF0000"/>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FF0000"/>
                </a:solidFill>
                <a:latin typeface="Arial"/>
                <a:cs typeface="Arial"/>
              </a:rPr>
              <a:t>PIT</a:t>
            </a:r>
            <a:endParaRPr sz="550">
              <a:latin typeface="Arial"/>
              <a:cs typeface="Arial"/>
            </a:endParaRPr>
          </a:p>
        </p:txBody>
      </p:sp>
      <p:sp>
        <p:nvSpPr>
          <p:cNvPr id="86" name="object 86"/>
          <p:cNvSpPr txBox="1"/>
          <p:nvPr/>
        </p:nvSpPr>
        <p:spPr>
          <a:xfrm>
            <a:off x="4001223" y="2606778"/>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1</a:t>
            </a:r>
            <a:endParaRPr sz="450">
              <a:latin typeface="Arial"/>
              <a:cs typeface="Arial"/>
            </a:endParaRPr>
          </a:p>
        </p:txBody>
      </p:sp>
      <p:sp>
        <p:nvSpPr>
          <p:cNvPr id="87" name="object 87"/>
          <p:cNvSpPr txBox="1"/>
          <p:nvPr/>
        </p:nvSpPr>
        <p:spPr>
          <a:xfrm>
            <a:off x="4351247" y="2606778"/>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2</a:t>
            </a:r>
            <a:endParaRPr sz="450">
              <a:latin typeface="Arial"/>
              <a:cs typeface="Arial"/>
            </a:endParaRPr>
          </a:p>
        </p:txBody>
      </p:sp>
      <p:sp>
        <p:nvSpPr>
          <p:cNvPr id="88" name="object 88"/>
          <p:cNvSpPr txBox="1"/>
          <p:nvPr/>
        </p:nvSpPr>
        <p:spPr>
          <a:xfrm>
            <a:off x="4701270" y="2606778"/>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3</a:t>
            </a:r>
            <a:endParaRPr sz="450">
              <a:latin typeface="Arial"/>
              <a:cs typeface="Arial"/>
            </a:endParaRPr>
          </a:p>
        </p:txBody>
      </p:sp>
      <p:sp>
        <p:nvSpPr>
          <p:cNvPr id="89" name="object 89"/>
          <p:cNvSpPr txBox="1"/>
          <p:nvPr/>
        </p:nvSpPr>
        <p:spPr>
          <a:xfrm>
            <a:off x="3767307" y="2375308"/>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1</a:t>
            </a:r>
            <a:endParaRPr sz="450">
              <a:latin typeface="Arial"/>
              <a:cs typeface="Arial"/>
            </a:endParaRPr>
          </a:p>
        </p:txBody>
      </p:sp>
      <p:sp>
        <p:nvSpPr>
          <p:cNvPr id="90" name="object 90"/>
          <p:cNvSpPr txBox="1"/>
          <p:nvPr/>
        </p:nvSpPr>
        <p:spPr>
          <a:xfrm>
            <a:off x="3767307" y="2025285"/>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FF0000"/>
                </a:solidFill>
                <a:latin typeface="Arial"/>
                <a:cs typeface="Arial"/>
              </a:rPr>
              <a:t>2</a:t>
            </a:r>
            <a:endParaRPr sz="450">
              <a:latin typeface="Arial"/>
              <a:cs typeface="Arial"/>
            </a:endParaRPr>
          </a:p>
        </p:txBody>
      </p:sp>
      <p:grpSp>
        <p:nvGrpSpPr>
          <p:cNvPr id="91" name="object 91"/>
          <p:cNvGrpSpPr/>
          <p:nvPr/>
        </p:nvGrpSpPr>
        <p:grpSpPr>
          <a:xfrm>
            <a:off x="3842586" y="1891536"/>
            <a:ext cx="1062355" cy="711835"/>
            <a:chOff x="3842586" y="1891536"/>
            <a:chExt cx="1062355" cy="711835"/>
          </a:xfrm>
        </p:grpSpPr>
        <p:sp>
          <p:nvSpPr>
            <p:cNvPr id="92" name="object 92"/>
            <p:cNvSpPr/>
            <p:nvPr/>
          </p:nvSpPr>
          <p:spPr>
            <a:xfrm>
              <a:off x="4204358" y="2253321"/>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3175">
              <a:solidFill>
                <a:srgbClr val="FF0000"/>
              </a:solidFill>
            </a:ln>
          </p:spPr>
          <p:txBody>
            <a:bodyPr wrap="square" lIns="0" tIns="0" rIns="0" bIns="0" rtlCol="0"/>
            <a:lstStyle/>
            <a:p>
              <a:endParaRPr/>
            </a:p>
          </p:txBody>
        </p:sp>
        <p:sp>
          <p:nvSpPr>
            <p:cNvPr id="93" name="object 93"/>
            <p:cNvSpPr/>
            <p:nvPr/>
          </p:nvSpPr>
          <p:spPr>
            <a:xfrm>
              <a:off x="4204358" y="1903284"/>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23446">
              <a:solidFill>
                <a:srgbClr val="FF0000"/>
              </a:solidFill>
            </a:ln>
          </p:spPr>
          <p:txBody>
            <a:bodyPr wrap="square" lIns="0" tIns="0" rIns="0" bIns="0" rtlCol="0"/>
            <a:lstStyle/>
            <a:p>
              <a:endParaRPr/>
            </a:p>
          </p:txBody>
        </p:sp>
        <p:sp>
          <p:nvSpPr>
            <p:cNvPr id="94" name="object 94"/>
            <p:cNvSpPr/>
            <p:nvPr/>
          </p:nvSpPr>
          <p:spPr>
            <a:xfrm>
              <a:off x="3854334" y="2253321"/>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95" name="object 95"/>
            <p:cNvSpPr/>
            <p:nvPr/>
          </p:nvSpPr>
          <p:spPr>
            <a:xfrm>
              <a:off x="3854334" y="2253321"/>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3175">
              <a:solidFill>
                <a:srgbClr val="FF0000"/>
              </a:solidFill>
            </a:ln>
          </p:spPr>
          <p:txBody>
            <a:bodyPr wrap="square" lIns="0" tIns="0" rIns="0" bIns="0" rtlCol="0"/>
            <a:lstStyle/>
            <a:p>
              <a:endParaRPr/>
            </a:p>
          </p:txBody>
        </p:sp>
        <p:sp>
          <p:nvSpPr>
            <p:cNvPr id="96" name="object 96"/>
            <p:cNvSpPr/>
            <p:nvPr/>
          </p:nvSpPr>
          <p:spPr>
            <a:xfrm>
              <a:off x="3854334" y="1903284"/>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97" name="object 97"/>
            <p:cNvSpPr/>
            <p:nvPr/>
          </p:nvSpPr>
          <p:spPr>
            <a:xfrm>
              <a:off x="3854334" y="1903284"/>
              <a:ext cx="350520" cy="350520"/>
            </a:xfrm>
            <a:custGeom>
              <a:avLst/>
              <a:gdLst/>
              <a:ahLst/>
              <a:cxnLst/>
              <a:rect l="l" t="t" r="r" b="b"/>
              <a:pathLst>
                <a:path w="350520" h="350519">
                  <a:moveTo>
                    <a:pt x="350025" y="350025"/>
                  </a:moveTo>
                  <a:lnTo>
                    <a:pt x="350025" y="0"/>
                  </a:lnTo>
                  <a:lnTo>
                    <a:pt x="0" y="0"/>
                  </a:lnTo>
                  <a:lnTo>
                    <a:pt x="0" y="350025"/>
                  </a:lnTo>
                  <a:lnTo>
                    <a:pt x="350025" y="350025"/>
                  </a:lnTo>
                  <a:close/>
                </a:path>
              </a:pathLst>
            </a:custGeom>
            <a:ln w="23446">
              <a:solidFill>
                <a:srgbClr val="FF0000"/>
              </a:solidFill>
            </a:ln>
          </p:spPr>
          <p:txBody>
            <a:bodyPr wrap="square" lIns="0" tIns="0" rIns="0" bIns="0" rtlCol="0"/>
            <a:lstStyle/>
            <a:p>
              <a:endParaRPr/>
            </a:p>
          </p:txBody>
        </p:sp>
        <p:sp>
          <p:nvSpPr>
            <p:cNvPr id="98" name="object 98"/>
            <p:cNvSpPr/>
            <p:nvPr/>
          </p:nvSpPr>
          <p:spPr>
            <a:xfrm>
              <a:off x="4554383" y="2253321"/>
              <a:ext cx="350520" cy="350520"/>
            </a:xfrm>
            <a:custGeom>
              <a:avLst/>
              <a:gdLst/>
              <a:ahLst/>
              <a:cxnLst/>
              <a:rect l="l" t="t" r="r" b="b"/>
              <a:pathLst>
                <a:path w="350520" h="350519">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99" name="object 99"/>
            <p:cNvSpPr/>
            <p:nvPr/>
          </p:nvSpPr>
          <p:spPr>
            <a:xfrm>
              <a:off x="4233354" y="2328481"/>
              <a:ext cx="271780" cy="35560"/>
            </a:xfrm>
            <a:custGeom>
              <a:avLst/>
              <a:gdLst/>
              <a:ahLst/>
              <a:cxnLst/>
              <a:rect l="l" t="t" r="r" b="b"/>
              <a:pathLst>
                <a:path w="271779" h="35560">
                  <a:moveTo>
                    <a:pt x="0" y="35115"/>
                  </a:moveTo>
                  <a:lnTo>
                    <a:pt x="13169" y="26339"/>
                  </a:lnTo>
                  <a:lnTo>
                    <a:pt x="25394" y="18522"/>
                  </a:lnTo>
                  <a:lnTo>
                    <a:pt x="41825" y="9921"/>
                  </a:lnTo>
                  <a:lnTo>
                    <a:pt x="61731" y="3040"/>
                  </a:lnTo>
                  <a:lnTo>
                    <a:pt x="84378" y="381"/>
                  </a:lnTo>
                  <a:lnTo>
                    <a:pt x="109006" y="3519"/>
                  </a:lnTo>
                  <a:lnTo>
                    <a:pt x="134673" y="10261"/>
                  </a:lnTo>
                  <a:lnTo>
                    <a:pt x="160413" y="17479"/>
                  </a:lnTo>
                  <a:lnTo>
                    <a:pt x="185254" y="22047"/>
                  </a:lnTo>
                  <a:lnTo>
                    <a:pt x="228600" y="17579"/>
                  </a:lnTo>
                  <a:lnTo>
                    <a:pt x="271602" y="0"/>
                  </a:lnTo>
                </a:path>
              </a:pathLst>
            </a:custGeom>
            <a:ln w="11723">
              <a:solidFill>
                <a:srgbClr val="FF0000"/>
              </a:solidFill>
            </a:ln>
          </p:spPr>
          <p:txBody>
            <a:bodyPr wrap="square" lIns="0" tIns="0" rIns="0" bIns="0" rtlCol="0"/>
            <a:lstStyle/>
            <a:p>
              <a:endParaRPr/>
            </a:p>
          </p:txBody>
        </p:sp>
        <p:sp>
          <p:nvSpPr>
            <p:cNvPr id="100" name="object 100"/>
            <p:cNvSpPr/>
            <p:nvPr/>
          </p:nvSpPr>
          <p:spPr>
            <a:xfrm>
              <a:off x="4246244" y="2355824"/>
              <a:ext cx="280035" cy="26034"/>
            </a:xfrm>
            <a:custGeom>
              <a:avLst/>
              <a:gdLst/>
              <a:ahLst/>
              <a:cxnLst/>
              <a:rect l="l" t="t" r="r" b="b"/>
              <a:pathLst>
                <a:path w="280035" h="26035">
                  <a:moveTo>
                    <a:pt x="0" y="25958"/>
                  </a:moveTo>
                  <a:lnTo>
                    <a:pt x="279806" y="1371"/>
                  </a:lnTo>
                  <a:lnTo>
                    <a:pt x="266242" y="7620"/>
                  </a:lnTo>
                  <a:lnTo>
                    <a:pt x="253663" y="13130"/>
                  </a:lnTo>
                  <a:lnTo>
                    <a:pt x="216468" y="23059"/>
                  </a:lnTo>
                  <a:lnTo>
                    <a:pt x="168596" y="18829"/>
                  </a:lnTo>
                  <a:lnTo>
                    <a:pt x="142708" y="11418"/>
                  </a:lnTo>
                  <a:lnTo>
                    <a:pt x="116637" y="4153"/>
                  </a:lnTo>
                  <a:lnTo>
                    <a:pt x="91224" y="0"/>
                  </a:lnTo>
                  <a:lnTo>
                    <a:pt x="67335" y="1065"/>
                  </a:lnTo>
                  <a:lnTo>
                    <a:pt x="45934" y="6029"/>
                  </a:lnTo>
                  <a:lnTo>
                    <a:pt x="28007" y="12712"/>
                  </a:lnTo>
                  <a:lnTo>
                    <a:pt x="14541" y="18935"/>
                  </a:lnTo>
                  <a:lnTo>
                    <a:pt x="0" y="25958"/>
                  </a:lnTo>
                  <a:close/>
                </a:path>
              </a:pathLst>
            </a:custGeom>
            <a:solidFill>
              <a:srgbClr val="FFFFFF"/>
            </a:solidFill>
          </p:spPr>
          <p:txBody>
            <a:bodyPr wrap="square" lIns="0" tIns="0" rIns="0" bIns="0" rtlCol="0"/>
            <a:lstStyle/>
            <a:p>
              <a:endParaRPr/>
            </a:p>
          </p:txBody>
        </p:sp>
        <p:sp>
          <p:nvSpPr>
            <p:cNvPr id="101" name="object 101"/>
            <p:cNvSpPr/>
            <p:nvPr/>
          </p:nvSpPr>
          <p:spPr>
            <a:xfrm>
              <a:off x="4243311" y="2355824"/>
              <a:ext cx="283210" cy="71120"/>
            </a:xfrm>
            <a:custGeom>
              <a:avLst/>
              <a:gdLst/>
              <a:ahLst/>
              <a:cxnLst/>
              <a:rect l="l" t="t" r="r" b="b"/>
              <a:pathLst>
                <a:path w="283210" h="71119">
                  <a:moveTo>
                    <a:pt x="2933" y="25958"/>
                  </a:moveTo>
                  <a:lnTo>
                    <a:pt x="17475" y="18935"/>
                  </a:lnTo>
                  <a:lnTo>
                    <a:pt x="30940" y="12712"/>
                  </a:lnTo>
                  <a:lnTo>
                    <a:pt x="48868" y="6029"/>
                  </a:lnTo>
                  <a:lnTo>
                    <a:pt x="70269" y="1065"/>
                  </a:lnTo>
                  <a:lnTo>
                    <a:pt x="94157" y="0"/>
                  </a:lnTo>
                  <a:lnTo>
                    <a:pt x="119570" y="4153"/>
                  </a:lnTo>
                  <a:lnTo>
                    <a:pt x="145642" y="11418"/>
                  </a:lnTo>
                  <a:lnTo>
                    <a:pt x="171529" y="18829"/>
                  </a:lnTo>
                  <a:lnTo>
                    <a:pt x="196392" y="23418"/>
                  </a:lnTo>
                  <a:lnTo>
                    <a:pt x="239737" y="18953"/>
                  </a:lnTo>
                  <a:lnTo>
                    <a:pt x="282740" y="1371"/>
                  </a:lnTo>
                </a:path>
                <a:path w="283210" h="71119">
                  <a:moveTo>
                    <a:pt x="0" y="70497"/>
                  </a:moveTo>
                  <a:lnTo>
                    <a:pt x="9271" y="62598"/>
                  </a:lnTo>
                  <a:lnTo>
                    <a:pt x="17960" y="55580"/>
                  </a:lnTo>
                  <a:lnTo>
                    <a:pt x="30124" y="47939"/>
                  </a:lnTo>
                  <a:lnTo>
                    <a:pt x="45764" y="42017"/>
                  </a:lnTo>
                  <a:lnTo>
                    <a:pt x="64884" y="40157"/>
                  </a:lnTo>
                  <a:lnTo>
                    <a:pt x="87321" y="43795"/>
                  </a:lnTo>
                  <a:lnTo>
                    <a:pt x="112329" y="50742"/>
                  </a:lnTo>
                  <a:lnTo>
                    <a:pt x="139002" y="57909"/>
                  </a:lnTo>
                  <a:lnTo>
                    <a:pt x="166433" y="62204"/>
                  </a:lnTo>
                  <a:lnTo>
                    <a:pt x="193598" y="61405"/>
                  </a:lnTo>
                  <a:lnTo>
                    <a:pt x="218948" y="56765"/>
                  </a:lnTo>
                  <a:lnTo>
                    <a:pt x="240821" y="50406"/>
                  </a:lnTo>
                  <a:lnTo>
                    <a:pt x="257556" y="44450"/>
                  </a:lnTo>
                  <a:lnTo>
                    <a:pt x="275704" y="37719"/>
                  </a:lnTo>
                </a:path>
              </a:pathLst>
            </a:custGeom>
            <a:ln w="11723">
              <a:solidFill>
                <a:srgbClr val="FF0000"/>
              </a:solidFill>
            </a:ln>
          </p:spPr>
          <p:txBody>
            <a:bodyPr wrap="square" lIns="0" tIns="0" rIns="0" bIns="0" rtlCol="0"/>
            <a:lstStyle/>
            <a:p>
              <a:endParaRPr/>
            </a:p>
          </p:txBody>
        </p:sp>
        <p:pic>
          <p:nvPicPr>
            <p:cNvPr id="102" name="object 102"/>
            <p:cNvPicPr/>
            <p:nvPr/>
          </p:nvPicPr>
          <p:blipFill>
            <a:blip r:embed="rId2" cstate="print"/>
            <a:stretch>
              <a:fillRect/>
            </a:stretch>
          </p:blipFill>
          <p:spPr>
            <a:xfrm>
              <a:off x="4282839" y="2333554"/>
              <a:ext cx="195517" cy="76112"/>
            </a:xfrm>
            <a:prstGeom prst="rect">
              <a:avLst/>
            </a:prstGeom>
          </p:spPr>
        </p:pic>
      </p:grpSp>
      <p:sp>
        <p:nvSpPr>
          <p:cNvPr id="103" name="object 103"/>
          <p:cNvSpPr txBox="1"/>
          <p:nvPr/>
        </p:nvSpPr>
        <p:spPr>
          <a:xfrm>
            <a:off x="4204359" y="2325813"/>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FF0000"/>
                </a:solidFill>
                <a:latin typeface="Arial"/>
                <a:cs typeface="Arial"/>
              </a:rPr>
              <a:t>Breeze</a:t>
            </a:r>
            <a:endParaRPr sz="400">
              <a:latin typeface="Arial"/>
              <a:cs typeface="Arial"/>
            </a:endParaRPr>
          </a:p>
        </p:txBody>
      </p:sp>
      <p:pic>
        <p:nvPicPr>
          <p:cNvPr id="104" name="object 104"/>
          <p:cNvPicPr/>
          <p:nvPr/>
        </p:nvPicPr>
        <p:blipFill>
          <a:blip r:embed="rId13" cstate="print"/>
          <a:stretch>
            <a:fillRect/>
          </a:stretch>
        </p:blipFill>
        <p:spPr>
          <a:xfrm>
            <a:off x="4604200" y="2308764"/>
            <a:ext cx="250394" cy="239129"/>
          </a:xfrm>
          <a:prstGeom prst="rect">
            <a:avLst/>
          </a:prstGeom>
        </p:spPr>
      </p:pic>
      <p:sp>
        <p:nvSpPr>
          <p:cNvPr id="105" name="object 105"/>
          <p:cNvSpPr txBox="1"/>
          <p:nvPr/>
        </p:nvSpPr>
        <p:spPr>
          <a:xfrm>
            <a:off x="4554385" y="2253310"/>
            <a:ext cx="350520" cy="350520"/>
          </a:xfrm>
          <a:prstGeom prst="rect">
            <a:avLst/>
          </a:prstGeom>
          <a:ln w="23446">
            <a:solidFill>
              <a:srgbClr val="FF0000"/>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FF0000"/>
                </a:solidFill>
                <a:latin typeface="Arial"/>
                <a:cs typeface="Arial"/>
              </a:rPr>
              <a:t>PIT</a:t>
            </a:r>
            <a:endParaRPr sz="550">
              <a:latin typeface="Arial"/>
              <a:cs typeface="Arial"/>
            </a:endParaRPr>
          </a:p>
        </p:txBody>
      </p:sp>
      <p:sp>
        <p:nvSpPr>
          <p:cNvPr id="106" name="object 106"/>
          <p:cNvSpPr txBox="1"/>
          <p:nvPr/>
        </p:nvSpPr>
        <p:spPr>
          <a:xfrm>
            <a:off x="6626402" y="3773540"/>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107" name="object 107"/>
          <p:cNvSpPr txBox="1"/>
          <p:nvPr/>
        </p:nvSpPr>
        <p:spPr>
          <a:xfrm>
            <a:off x="6976435" y="3773540"/>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sp>
        <p:nvSpPr>
          <p:cNvPr id="108" name="object 108"/>
          <p:cNvSpPr txBox="1"/>
          <p:nvPr/>
        </p:nvSpPr>
        <p:spPr>
          <a:xfrm>
            <a:off x="7326448" y="3773540"/>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3</a:t>
            </a:r>
            <a:endParaRPr sz="450">
              <a:latin typeface="Arial"/>
              <a:cs typeface="Arial"/>
            </a:endParaRPr>
          </a:p>
        </p:txBody>
      </p:sp>
      <p:sp>
        <p:nvSpPr>
          <p:cNvPr id="109" name="object 109"/>
          <p:cNvSpPr txBox="1"/>
          <p:nvPr/>
        </p:nvSpPr>
        <p:spPr>
          <a:xfrm>
            <a:off x="6392491" y="3542070"/>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110" name="object 110"/>
          <p:cNvSpPr txBox="1"/>
          <p:nvPr/>
        </p:nvSpPr>
        <p:spPr>
          <a:xfrm>
            <a:off x="6392491" y="319203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grpSp>
        <p:nvGrpSpPr>
          <p:cNvPr id="111" name="object 111"/>
          <p:cNvGrpSpPr/>
          <p:nvPr/>
        </p:nvGrpSpPr>
        <p:grpSpPr>
          <a:xfrm>
            <a:off x="6479525" y="3058298"/>
            <a:ext cx="1050290" cy="711835"/>
            <a:chOff x="6479525" y="3058298"/>
            <a:chExt cx="1050290" cy="711835"/>
          </a:xfrm>
        </p:grpSpPr>
        <p:sp>
          <p:nvSpPr>
            <p:cNvPr id="112" name="object 112"/>
            <p:cNvSpPr/>
            <p:nvPr/>
          </p:nvSpPr>
          <p:spPr>
            <a:xfrm>
              <a:off x="6829550" y="3420070"/>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113" name="object 113"/>
            <p:cNvSpPr/>
            <p:nvPr/>
          </p:nvSpPr>
          <p:spPr>
            <a:xfrm>
              <a:off x="6829550" y="3070045"/>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114" name="object 114"/>
            <p:cNvSpPr/>
            <p:nvPr/>
          </p:nvSpPr>
          <p:spPr>
            <a:xfrm>
              <a:off x="6479525" y="3420070"/>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15" name="object 115"/>
            <p:cNvSpPr/>
            <p:nvPr/>
          </p:nvSpPr>
          <p:spPr>
            <a:xfrm>
              <a:off x="6479525" y="3420070"/>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116" name="object 116"/>
            <p:cNvSpPr/>
            <p:nvPr/>
          </p:nvSpPr>
          <p:spPr>
            <a:xfrm>
              <a:off x="6479525" y="3070045"/>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17" name="object 117"/>
            <p:cNvSpPr/>
            <p:nvPr/>
          </p:nvSpPr>
          <p:spPr>
            <a:xfrm>
              <a:off x="7179575" y="3420070"/>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18" name="object 118"/>
            <p:cNvSpPr/>
            <p:nvPr/>
          </p:nvSpPr>
          <p:spPr>
            <a:xfrm>
              <a:off x="6858533" y="3495230"/>
              <a:ext cx="271780" cy="35560"/>
            </a:xfrm>
            <a:custGeom>
              <a:avLst/>
              <a:gdLst/>
              <a:ahLst/>
              <a:cxnLst/>
              <a:rect l="l" t="t" r="r" b="b"/>
              <a:pathLst>
                <a:path w="271779" h="35560">
                  <a:moveTo>
                    <a:pt x="0" y="35115"/>
                  </a:moveTo>
                  <a:lnTo>
                    <a:pt x="13169" y="26339"/>
                  </a:lnTo>
                  <a:lnTo>
                    <a:pt x="25394" y="18522"/>
                  </a:lnTo>
                  <a:lnTo>
                    <a:pt x="41827" y="9921"/>
                  </a:lnTo>
                  <a:lnTo>
                    <a:pt x="61736" y="3040"/>
                  </a:lnTo>
                  <a:lnTo>
                    <a:pt x="84391" y="381"/>
                  </a:lnTo>
                  <a:lnTo>
                    <a:pt x="109011" y="3519"/>
                  </a:lnTo>
                  <a:lnTo>
                    <a:pt x="134677" y="10261"/>
                  </a:lnTo>
                  <a:lnTo>
                    <a:pt x="160418" y="17479"/>
                  </a:lnTo>
                  <a:lnTo>
                    <a:pt x="185267" y="22047"/>
                  </a:lnTo>
                  <a:lnTo>
                    <a:pt x="228601" y="17579"/>
                  </a:lnTo>
                  <a:lnTo>
                    <a:pt x="271602" y="0"/>
                  </a:lnTo>
                </a:path>
              </a:pathLst>
            </a:custGeom>
            <a:ln w="11723">
              <a:solidFill>
                <a:srgbClr val="0000FF"/>
              </a:solidFill>
            </a:ln>
          </p:spPr>
          <p:txBody>
            <a:bodyPr wrap="square" lIns="0" tIns="0" rIns="0" bIns="0" rtlCol="0"/>
            <a:lstStyle/>
            <a:p>
              <a:endParaRPr/>
            </a:p>
          </p:txBody>
        </p:sp>
        <p:sp>
          <p:nvSpPr>
            <p:cNvPr id="119" name="object 119"/>
            <p:cNvSpPr/>
            <p:nvPr/>
          </p:nvSpPr>
          <p:spPr>
            <a:xfrm>
              <a:off x="6871436" y="3522586"/>
              <a:ext cx="280035" cy="26034"/>
            </a:xfrm>
            <a:custGeom>
              <a:avLst/>
              <a:gdLst/>
              <a:ahLst/>
              <a:cxnLst/>
              <a:rect l="l" t="t" r="r" b="b"/>
              <a:pathLst>
                <a:path w="280034" h="26035">
                  <a:moveTo>
                    <a:pt x="0" y="25946"/>
                  </a:moveTo>
                  <a:lnTo>
                    <a:pt x="279793" y="1358"/>
                  </a:lnTo>
                  <a:lnTo>
                    <a:pt x="266230" y="7607"/>
                  </a:lnTo>
                  <a:lnTo>
                    <a:pt x="253655" y="13119"/>
                  </a:lnTo>
                  <a:lnTo>
                    <a:pt x="216463" y="23052"/>
                  </a:lnTo>
                  <a:lnTo>
                    <a:pt x="168588" y="18818"/>
                  </a:lnTo>
                  <a:lnTo>
                    <a:pt x="142697" y="11412"/>
                  </a:lnTo>
                  <a:lnTo>
                    <a:pt x="116624" y="4151"/>
                  </a:lnTo>
                  <a:lnTo>
                    <a:pt x="91211" y="0"/>
                  </a:lnTo>
                  <a:lnTo>
                    <a:pt x="67322" y="1063"/>
                  </a:lnTo>
                  <a:lnTo>
                    <a:pt x="45921" y="6022"/>
                  </a:lnTo>
                  <a:lnTo>
                    <a:pt x="27994" y="12701"/>
                  </a:lnTo>
                  <a:lnTo>
                    <a:pt x="14528" y="18923"/>
                  </a:lnTo>
                  <a:lnTo>
                    <a:pt x="0" y="25946"/>
                  </a:lnTo>
                  <a:close/>
                </a:path>
              </a:pathLst>
            </a:custGeom>
            <a:solidFill>
              <a:srgbClr val="FFFFFF"/>
            </a:solidFill>
          </p:spPr>
          <p:txBody>
            <a:bodyPr wrap="square" lIns="0" tIns="0" rIns="0" bIns="0" rtlCol="0"/>
            <a:lstStyle/>
            <a:p>
              <a:endParaRPr/>
            </a:p>
          </p:txBody>
        </p:sp>
        <p:sp>
          <p:nvSpPr>
            <p:cNvPr id="120" name="object 120"/>
            <p:cNvSpPr/>
            <p:nvPr/>
          </p:nvSpPr>
          <p:spPr>
            <a:xfrm>
              <a:off x="6868502" y="3522586"/>
              <a:ext cx="283210" cy="70485"/>
            </a:xfrm>
            <a:custGeom>
              <a:avLst/>
              <a:gdLst/>
              <a:ahLst/>
              <a:cxnLst/>
              <a:rect l="l" t="t" r="r" b="b"/>
              <a:pathLst>
                <a:path w="283209" h="70485">
                  <a:moveTo>
                    <a:pt x="2933" y="25946"/>
                  </a:moveTo>
                  <a:lnTo>
                    <a:pt x="17462" y="18923"/>
                  </a:lnTo>
                  <a:lnTo>
                    <a:pt x="30928" y="12701"/>
                  </a:lnTo>
                  <a:lnTo>
                    <a:pt x="48855" y="6022"/>
                  </a:lnTo>
                  <a:lnTo>
                    <a:pt x="70256" y="1063"/>
                  </a:lnTo>
                  <a:lnTo>
                    <a:pt x="94145" y="0"/>
                  </a:lnTo>
                  <a:lnTo>
                    <a:pt x="119558" y="4151"/>
                  </a:lnTo>
                  <a:lnTo>
                    <a:pt x="145630" y="11412"/>
                  </a:lnTo>
                  <a:lnTo>
                    <a:pt x="171522" y="18818"/>
                  </a:lnTo>
                  <a:lnTo>
                    <a:pt x="196392" y="23406"/>
                  </a:lnTo>
                  <a:lnTo>
                    <a:pt x="239731" y="18945"/>
                  </a:lnTo>
                  <a:lnTo>
                    <a:pt x="282727" y="1358"/>
                  </a:lnTo>
                </a:path>
                <a:path w="283209" h="70485">
                  <a:moveTo>
                    <a:pt x="0" y="70485"/>
                  </a:moveTo>
                  <a:lnTo>
                    <a:pt x="9258" y="62585"/>
                  </a:lnTo>
                  <a:lnTo>
                    <a:pt x="17949" y="55568"/>
                  </a:lnTo>
                  <a:lnTo>
                    <a:pt x="30116" y="47926"/>
                  </a:lnTo>
                  <a:lnTo>
                    <a:pt x="45757" y="42004"/>
                  </a:lnTo>
                  <a:lnTo>
                    <a:pt x="64871" y="40144"/>
                  </a:lnTo>
                  <a:lnTo>
                    <a:pt x="87309" y="43782"/>
                  </a:lnTo>
                  <a:lnTo>
                    <a:pt x="112318" y="50730"/>
                  </a:lnTo>
                  <a:lnTo>
                    <a:pt x="138995" y="57896"/>
                  </a:lnTo>
                  <a:lnTo>
                    <a:pt x="166433" y="62191"/>
                  </a:lnTo>
                  <a:lnTo>
                    <a:pt x="193592" y="61392"/>
                  </a:lnTo>
                  <a:lnTo>
                    <a:pt x="218941" y="56753"/>
                  </a:lnTo>
                  <a:lnTo>
                    <a:pt x="240814" y="50393"/>
                  </a:lnTo>
                  <a:lnTo>
                    <a:pt x="257543" y="44437"/>
                  </a:lnTo>
                  <a:lnTo>
                    <a:pt x="275691" y="37706"/>
                  </a:lnTo>
                </a:path>
              </a:pathLst>
            </a:custGeom>
            <a:ln w="11723">
              <a:solidFill>
                <a:srgbClr val="0000FF"/>
              </a:solidFill>
            </a:ln>
          </p:spPr>
          <p:txBody>
            <a:bodyPr wrap="square" lIns="0" tIns="0" rIns="0" bIns="0" rtlCol="0"/>
            <a:lstStyle/>
            <a:p>
              <a:endParaRPr/>
            </a:p>
          </p:txBody>
        </p:sp>
        <p:pic>
          <p:nvPicPr>
            <p:cNvPr id="121" name="object 121"/>
            <p:cNvPicPr/>
            <p:nvPr/>
          </p:nvPicPr>
          <p:blipFill>
            <a:blip r:embed="rId14" cstate="print"/>
            <a:stretch>
              <a:fillRect/>
            </a:stretch>
          </p:blipFill>
          <p:spPr>
            <a:xfrm>
              <a:off x="6908018" y="3500303"/>
              <a:ext cx="195530" cy="76112"/>
            </a:xfrm>
            <a:prstGeom prst="rect">
              <a:avLst/>
            </a:prstGeom>
          </p:spPr>
        </p:pic>
      </p:grpSp>
      <p:sp>
        <p:nvSpPr>
          <p:cNvPr id="122" name="object 122"/>
          <p:cNvSpPr txBox="1"/>
          <p:nvPr/>
        </p:nvSpPr>
        <p:spPr>
          <a:xfrm>
            <a:off x="6829551" y="3492575"/>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0000FF"/>
                </a:solidFill>
                <a:latin typeface="Arial"/>
                <a:cs typeface="Arial"/>
              </a:rPr>
              <a:t>Breeze</a:t>
            </a:r>
            <a:endParaRPr sz="400">
              <a:latin typeface="Arial"/>
              <a:cs typeface="Arial"/>
            </a:endParaRPr>
          </a:p>
        </p:txBody>
      </p:sp>
      <p:pic>
        <p:nvPicPr>
          <p:cNvPr id="123" name="object 123"/>
          <p:cNvPicPr/>
          <p:nvPr/>
        </p:nvPicPr>
        <p:blipFill>
          <a:blip r:embed="rId15" cstate="print"/>
          <a:stretch>
            <a:fillRect/>
          </a:stretch>
        </p:blipFill>
        <p:spPr>
          <a:xfrm>
            <a:off x="6529330" y="3125488"/>
            <a:ext cx="250406" cy="239141"/>
          </a:xfrm>
          <a:prstGeom prst="rect">
            <a:avLst/>
          </a:prstGeom>
        </p:spPr>
      </p:pic>
      <p:sp>
        <p:nvSpPr>
          <p:cNvPr id="124" name="object 124"/>
          <p:cNvSpPr txBox="1"/>
          <p:nvPr/>
        </p:nvSpPr>
        <p:spPr>
          <a:xfrm>
            <a:off x="6479525" y="3070045"/>
            <a:ext cx="350520" cy="350520"/>
          </a:xfrm>
          <a:prstGeom prst="rect">
            <a:avLst/>
          </a:prstGeom>
          <a:ln w="23447">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pic>
        <p:nvPicPr>
          <p:cNvPr id="125" name="object 125"/>
          <p:cNvPicPr/>
          <p:nvPr/>
        </p:nvPicPr>
        <p:blipFill>
          <a:blip r:embed="rId16" cstate="print"/>
          <a:stretch>
            <a:fillRect/>
          </a:stretch>
        </p:blipFill>
        <p:spPr>
          <a:xfrm>
            <a:off x="7229392" y="3475525"/>
            <a:ext cx="250394" cy="239129"/>
          </a:xfrm>
          <a:prstGeom prst="rect">
            <a:avLst/>
          </a:prstGeom>
        </p:spPr>
      </p:pic>
      <p:sp>
        <p:nvSpPr>
          <p:cNvPr id="126" name="object 126"/>
          <p:cNvSpPr txBox="1"/>
          <p:nvPr/>
        </p:nvSpPr>
        <p:spPr>
          <a:xfrm>
            <a:off x="7179576" y="3420071"/>
            <a:ext cx="350520" cy="350520"/>
          </a:xfrm>
          <a:prstGeom prst="rect">
            <a:avLst/>
          </a:prstGeom>
          <a:ln w="23446">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sp>
        <p:nvSpPr>
          <p:cNvPr id="127" name="object 127"/>
          <p:cNvSpPr txBox="1"/>
          <p:nvPr/>
        </p:nvSpPr>
        <p:spPr>
          <a:xfrm>
            <a:off x="6820878" y="494028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128" name="object 128"/>
          <p:cNvSpPr txBox="1"/>
          <p:nvPr/>
        </p:nvSpPr>
        <p:spPr>
          <a:xfrm>
            <a:off x="7170891" y="494028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sp>
        <p:nvSpPr>
          <p:cNvPr id="129" name="object 129"/>
          <p:cNvSpPr txBox="1"/>
          <p:nvPr/>
        </p:nvSpPr>
        <p:spPr>
          <a:xfrm>
            <a:off x="7520915" y="494028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3</a:t>
            </a:r>
            <a:endParaRPr sz="450">
              <a:latin typeface="Arial"/>
              <a:cs typeface="Arial"/>
            </a:endParaRPr>
          </a:p>
        </p:txBody>
      </p:sp>
      <p:sp>
        <p:nvSpPr>
          <p:cNvPr id="130" name="object 130"/>
          <p:cNvSpPr txBox="1"/>
          <p:nvPr/>
        </p:nvSpPr>
        <p:spPr>
          <a:xfrm>
            <a:off x="6586952" y="47088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131" name="object 131"/>
          <p:cNvSpPr txBox="1"/>
          <p:nvPr/>
        </p:nvSpPr>
        <p:spPr>
          <a:xfrm>
            <a:off x="6586952" y="4358786"/>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grpSp>
        <p:nvGrpSpPr>
          <p:cNvPr id="132" name="object 132"/>
          <p:cNvGrpSpPr/>
          <p:nvPr/>
        </p:nvGrpSpPr>
        <p:grpSpPr>
          <a:xfrm>
            <a:off x="6673988" y="4236794"/>
            <a:ext cx="1062355" cy="711835"/>
            <a:chOff x="6673988" y="4236794"/>
            <a:chExt cx="1062355" cy="711835"/>
          </a:xfrm>
        </p:grpSpPr>
        <p:sp>
          <p:nvSpPr>
            <p:cNvPr id="133" name="object 133"/>
            <p:cNvSpPr/>
            <p:nvPr/>
          </p:nvSpPr>
          <p:spPr>
            <a:xfrm>
              <a:off x="7024000" y="4586819"/>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134" name="object 134"/>
            <p:cNvSpPr/>
            <p:nvPr/>
          </p:nvSpPr>
          <p:spPr>
            <a:xfrm>
              <a:off x="6673988" y="4586819"/>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35" name="object 135"/>
            <p:cNvSpPr/>
            <p:nvPr/>
          </p:nvSpPr>
          <p:spPr>
            <a:xfrm>
              <a:off x="6673988" y="4586819"/>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136" name="object 136"/>
            <p:cNvSpPr/>
            <p:nvPr/>
          </p:nvSpPr>
          <p:spPr>
            <a:xfrm>
              <a:off x="6673988" y="4236794"/>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37" name="object 137"/>
            <p:cNvSpPr/>
            <p:nvPr/>
          </p:nvSpPr>
          <p:spPr>
            <a:xfrm>
              <a:off x="7374038" y="4586819"/>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38" name="object 138"/>
            <p:cNvSpPr/>
            <p:nvPr/>
          </p:nvSpPr>
          <p:spPr>
            <a:xfrm>
              <a:off x="7374038" y="4586819"/>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139" name="object 139"/>
            <p:cNvSpPr/>
            <p:nvPr/>
          </p:nvSpPr>
          <p:spPr>
            <a:xfrm>
              <a:off x="7052996" y="4661979"/>
              <a:ext cx="271780" cy="35560"/>
            </a:xfrm>
            <a:custGeom>
              <a:avLst/>
              <a:gdLst/>
              <a:ahLst/>
              <a:cxnLst/>
              <a:rect l="l" t="t" r="r" b="b"/>
              <a:pathLst>
                <a:path w="271779" h="35560">
                  <a:moveTo>
                    <a:pt x="0" y="35115"/>
                  </a:moveTo>
                  <a:lnTo>
                    <a:pt x="13169" y="26339"/>
                  </a:lnTo>
                  <a:lnTo>
                    <a:pt x="25394" y="18528"/>
                  </a:lnTo>
                  <a:lnTo>
                    <a:pt x="41827" y="9928"/>
                  </a:lnTo>
                  <a:lnTo>
                    <a:pt x="61736" y="3047"/>
                  </a:lnTo>
                  <a:lnTo>
                    <a:pt x="84391" y="393"/>
                  </a:lnTo>
                  <a:lnTo>
                    <a:pt x="109011" y="3525"/>
                  </a:lnTo>
                  <a:lnTo>
                    <a:pt x="134677" y="10263"/>
                  </a:lnTo>
                  <a:lnTo>
                    <a:pt x="160418" y="17479"/>
                  </a:lnTo>
                  <a:lnTo>
                    <a:pt x="185267" y="22047"/>
                  </a:lnTo>
                  <a:lnTo>
                    <a:pt x="228601" y="17579"/>
                  </a:lnTo>
                  <a:lnTo>
                    <a:pt x="271602" y="0"/>
                  </a:lnTo>
                </a:path>
              </a:pathLst>
            </a:custGeom>
            <a:ln w="11723">
              <a:solidFill>
                <a:srgbClr val="0000FF"/>
              </a:solidFill>
            </a:ln>
          </p:spPr>
          <p:txBody>
            <a:bodyPr wrap="square" lIns="0" tIns="0" rIns="0" bIns="0" rtlCol="0"/>
            <a:lstStyle/>
            <a:p>
              <a:endParaRPr/>
            </a:p>
          </p:txBody>
        </p:sp>
        <p:sp>
          <p:nvSpPr>
            <p:cNvPr id="140" name="object 140"/>
            <p:cNvSpPr/>
            <p:nvPr/>
          </p:nvSpPr>
          <p:spPr>
            <a:xfrm>
              <a:off x="7065899" y="4689335"/>
              <a:ext cx="280035" cy="26034"/>
            </a:xfrm>
            <a:custGeom>
              <a:avLst/>
              <a:gdLst/>
              <a:ahLst/>
              <a:cxnLst/>
              <a:rect l="l" t="t" r="r" b="b"/>
              <a:pathLst>
                <a:path w="280034" h="26035">
                  <a:moveTo>
                    <a:pt x="0" y="25946"/>
                  </a:moveTo>
                  <a:lnTo>
                    <a:pt x="279793" y="1358"/>
                  </a:lnTo>
                  <a:lnTo>
                    <a:pt x="266230" y="7607"/>
                  </a:lnTo>
                  <a:lnTo>
                    <a:pt x="253655" y="13119"/>
                  </a:lnTo>
                  <a:lnTo>
                    <a:pt x="216463" y="23052"/>
                  </a:lnTo>
                  <a:lnTo>
                    <a:pt x="168588" y="18818"/>
                  </a:lnTo>
                  <a:lnTo>
                    <a:pt x="142697" y="11412"/>
                  </a:lnTo>
                  <a:lnTo>
                    <a:pt x="116624" y="4151"/>
                  </a:lnTo>
                  <a:lnTo>
                    <a:pt x="91211" y="0"/>
                  </a:lnTo>
                  <a:lnTo>
                    <a:pt x="67322" y="1063"/>
                  </a:lnTo>
                  <a:lnTo>
                    <a:pt x="45921" y="6022"/>
                  </a:lnTo>
                  <a:lnTo>
                    <a:pt x="27994" y="12701"/>
                  </a:lnTo>
                  <a:lnTo>
                    <a:pt x="14528" y="18923"/>
                  </a:lnTo>
                  <a:lnTo>
                    <a:pt x="0" y="25946"/>
                  </a:lnTo>
                  <a:close/>
                </a:path>
              </a:pathLst>
            </a:custGeom>
            <a:solidFill>
              <a:srgbClr val="FFFFFF"/>
            </a:solidFill>
          </p:spPr>
          <p:txBody>
            <a:bodyPr wrap="square" lIns="0" tIns="0" rIns="0" bIns="0" rtlCol="0"/>
            <a:lstStyle/>
            <a:p>
              <a:endParaRPr/>
            </a:p>
          </p:txBody>
        </p:sp>
        <p:sp>
          <p:nvSpPr>
            <p:cNvPr id="141" name="object 141"/>
            <p:cNvSpPr/>
            <p:nvPr/>
          </p:nvSpPr>
          <p:spPr>
            <a:xfrm>
              <a:off x="7062965" y="4689335"/>
              <a:ext cx="283210" cy="70485"/>
            </a:xfrm>
            <a:custGeom>
              <a:avLst/>
              <a:gdLst/>
              <a:ahLst/>
              <a:cxnLst/>
              <a:rect l="l" t="t" r="r" b="b"/>
              <a:pathLst>
                <a:path w="283209" h="70485">
                  <a:moveTo>
                    <a:pt x="2933" y="25946"/>
                  </a:moveTo>
                  <a:lnTo>
                    <a:pt x="17462" y="18923"/>
                  </a:lnTo>
                  <a:lnTo>
                    <a:pt x="30928" y="12701"/>
                  </a:lnTo>
                  <a:lnTo>
                    <a:pt x="48855" y="6022"/>
                  </a:lnTo>
                  <a:lnTo>
                    <a:pt x="70256" y="1063"/>
                  </a:lnTo>
                  <a:lnTo>
                    <a:pt x="94145" y="0"/>
                  </a:lnTo>
                  <a:lnTo>
                    <a:pt x="119558" y="4151"/>
                  </a:lnTo>
                  <a:lnTo>
                    <a:pt x="145630" y="11412"/>
                  </a:lnTo>
                  <a:lnTo>
                    <a:pt x="171522" y="18818"/>
                  </a:lnTo>
                  <a:lnTo>
                    <a:pt x="196392" y="23406"/>
                  </a:lnTo>
                  <a:lnTo>
                    <a:pt x="239731" y="18945"/>
                  </a:lnTo>
                  <a:lnTo>
                    <a:pt x="282727" y="1358"/>
                  </a:lnTo>
                </a:path>
                <a:path w="283209" h="70485">
                  <a:moveTo>
                    <a:pt x="0" y="70485"/>
                  </a:moveTo>
                  <a:lnTo>
                    <a:pt x="9258" y="62585"/>
                  </a:lnTo>
                  <a:lnTo>
                    <a:pt x="17949" y="55568"/>
                  </a:lnTo>
                  <a:lnTo>
                    <a:pt x="30116" y="47926"/>
                  </a:lnTo>
                  <a:lnTo>
                    <a:pt x="45757" y="42004"/>
                  </a:lnTo>
                  <a:lnTo>
                    <a:pt x="64871" y="40144"/>
                  </a:lnTo>
                  <a:lnTo>
                    <a:pt x="87309" y="43782"/>
                  </a:lnTo>
                  <a:lnTo>
                    <a:pt x="112318" y="50730"/>
                  </a:lnTo>
                  <a:lnTo>
                    <a:pt x="138995" y="57896"/>
                  </a:lnTo>
                  <a:lnTo>
                    <a:pt x="166433" y="62191"/>
                  </a:lnTo>
                  <a:lnTo>
                    <a:pt x="193592" y="61392"/>
                  </a:lnTo>
                  <a:lnTo>
                    <a:pt x="218941" y="56753"/>
                  </a:lnTo>
                  <a:lnTo>
                    <a:pt x="240814" y="50393"/>
                  </a:lnTo>
                  <a:lnTo>
                    <a:pt x="257543" y="44437"/>
                  </a:lnTo>
                  <a:lnTo>
                    <a:pt x="275691" y="37706"/>
                  </a:lnTo>
                </a:path>
              </a:pathLst>
            </a:custGeom>
            <a:ln w="11723">
              <a:solidFill>
                <a:srgbClr val="0000FF"/>
              </a:solidFill>
            </a:ln>
          </p:spPr>
          <p:txBody>
            <a:bodyPr wrap="square" lIns="0" tIns="0" rIns="0" bIns="0" rtlCol="0"/>
            <a:lstStyle/>
            <a:p>
              <a:endParaRPr/>
            </a:p>
          </p:txBody>
        </p:sp>
        <p:pic>
          <p:nvPicPr>
            <p:cNvPr id="142" name="object 142"/>
            <p:cNvPicPr/>
            <p:nvPr/>
          </p:nvPicPr>
          <p:blipFill>
            <a:blip r:embed="rId17" cstate="print"/>
            <a:stretch>
              <a:fillRect/>
            </a:stretch>
          </p:blipFill>
          <p:spPr>
            <a:xfrm>
              <a:off x="7102481" y="4667052"/>
              <a:ext cx="195530" cy="76112"/>
            </a:xfrm>
            <a:prstGeom prst="rect">
              <a:avLst/>
            </a:prstGeom>
          </p:spPr>
        </p:pic>
      </p:grpSp>
      <p:sp>
        <p:nvSpPr>
          <p:cNvPr id="143" name="object 143"/>
          <p:cNvSpPr txBox="1"/>
          <p:nvPr/>
        </p:nvSpPr>
        <p:spPr>
          <a:xfrm>
            <a:off x="7024007" y="4659324"/>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0000FF"/>
                </a:solidFill>
                <a:latin typeface="Arial"/>
                <a:cs typeface="Arial"/>
              </a:rPr>
              <a:t>Breeze</a:t>
            </a:r>
            <a:endParaRPr sz="400">
              <a:latin typeface="Arial"/>
              <a:cs typeface="Arial"/>
            </a:endParaRPr>
          </a:p>
        </p:txBody>
      </p:sp>
      <p:pic>
        <p:nvPicPr>
          <p:cNvPr id="144" name="object 144"/>
          <p:cNvPicPr/>
          <p:nvPr/>
        </p:nvPicPr>
        <p:blipFill>
          <a:blip r:embed="rId18" cstate="print"/>
          <a:stretch>
            <a:fillRect/>
          </a:stretch>
        </p:blipFill>
        <p:spPr>
          <a:xfrm>
            <a:off x="6723791" y="4292237"/>
            <a:ext cx="250406" cy="239141"/>
          </a:xfrm>
          <a:prstGeom prst="rect">
            <a:avLst/>
          </a:prstGeom>
        </p:spPr>
      </p:pic>
      <p:sp>
        <p:nvSpPr>
          <p:cNvPr id="145" name="object 145"/>
          <p:cNvSpPr txBox="1"/>
          <p:nvPr/>
        </p:nvSpPr>
        <p:spPr>
          <a:xfrm>
            <a:off x="6673988" y="4236794"/>
            <a:ext cx="350520" cy="350520"/>
          </a:xfrm>
          <a:prstGeom prst="rect">
            <a:avLst/>
          </a:prstGeom>
          <a:ln w="23460">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pic>
        <p:nvPicPr>
          <p:cNvPr id="146" name="object 146"/>
          <p:cNvPicPr/>
          <p:nvPr/>
        </p:nvPicPr>
        <p:blipFill>
          <a:blip r:embed="rId19" cstate="print"/>
          <a:stretch>
            <a:fillRect/>
          </a:stretch>
        </p:blipFill>
        <p:spPr>
          <a:xfrm>
            <a:off x="7073817" y="4292237"/>
            <a:ext cx="250394" cy="239141"/>
          </a:xfrm>
          <a:prstGeom prst="rect">
            <a:avLst/>
          </a:prstGeom>
        </p:spPr>
      </p:pic>
      <p:sp>
        <p:nvSpPr>
          <p:cNvPr id="147" name="object 147"/>
          <p:cNvSpPr txBox="1"/>
          <p:nvPr/>
        </p:nvSpPr>
        <p:spPr>
          <a:xfrm>
            <a:off x="7024007" y="4236794"/>
            <a:ext cx="350520" cy="350520"/>
          </a:xfrm>
          <a:prstGeom prst="rect">
            <a:avLst/>
          </a:prstGeom>
          <a:ln w="23446">
            <a:solidFill>
              <a:srgbClr val="0000FF"/>
            </a:solidFill>
          </a:ln>
        </p:spPr>
        <p:txBody>
          <a:bodyPr vert="horz" wrap="square" lIns="0" tIns="5715" rIns="0" bIns="0" rtlCol="0">
            <a:spAutoFit/>
          </a:bodyPr>
          <a:lstStyle/>
          <a:p>
            <a:pPr>
              <a:lnSpc>
                <a:spcPct val="100000"/>
              </a:lnSpc>
              <a:spcBef>
                <a:spcPts val="45"/>
              </a:spcBef>
            </a:pPr>
            <a:endParaRPr sz="850">
              <a:latin typeface="Times New Roman"/>
              <a:cs typeface="Times New Roman"/>
            </a:endParaRPr>
          </a:p>
          <a:p>
            <a:pPr marL="120014">
              <a:lnSpc>
                <a:spcPct val="100000"/>
              </a:lnSpc>
            </a:pPr>
            <a:r>
              <a:rPr sz="550" b="1" spc="10" dirty="0">
                <a:solidFill>
                  <a:srgbClr val="0000FF"/>
                </a:solidFill>
                <a:latin typeface="Arial"/>
                <a:cs typeface="Arial"/>
              </a:rPr>
              <a:t>PIT</a:t>
            </a:r>
            <a:endParaRPr sz="550">
              <a:latin typeface="Arial"/>
              <a:cs typeface="Arial"/>
            </a:endParaRPr>
          </a:p>
        </p:txBody>
      </p:sp>
      <p:sp>
        <p:nvSpPr>
          <p:cNvPr id="148" name="object 148"/>
          <p:cNvSpPr txBox="1"/>
          <p:nvPr/>
        </p:nvSpPr>
        <p:spPr>
          <a:xfrm>
            <a:off x="4876279" y="3967989"/>
            <a:ext cx="410209" cy="99695"/>
          </a:xfrm>
          <a:prstGeom prst="rect">
            <a:avLst/>
          </a:prstGeom>
        </p:spPr>
        <p:txBody>
          <a:bodyPr vert="horz" wrap="square" lIns="0" tIns="17145" rIns="0" bIns="0" rtlCol="0">
            <a:spAutoFit/>
          </a:bodyPr>
          <a:lstStyle/>
          <a:p>
            <a:pPr marL="12700">
              <a:lnSpc>
                <a:spcPct val="100000"/>
              </a:lnSpc>
              <a:spcBef>
                <a:spcPts val="135"/>
              </a:spcBef>
              <a:tabLst>
                <a:tab pos="362585" algn="l"/>
              </a:tabLst>
            </a:pPr>
            <a:r>
              <a:rPr sz="450" spc="15" dirty="0">
                <a:solidFill>
                  <a:srgbClr val="0000FF"/>
                </a:solidFill>
                <a:latin typeface="Arial"/>
                <a:cs typeface="Arial"/>
              </a:rPr>
              <a:t>1	2</a:t>
            </a:r>
            <a:endParaRPr sz="450">
              <a:latin typeface="Arial"/>
              <a:cs typeface="Arial"/>
            </a:endParaRPr>
          </a:p>
        </p:txBody>
      </p:sp>
      <p:sp>
        <p:nvSpPr>
          <p:cNvPr id="149" name="object 149"/>
          <p:cNvSpPr txBox="1"/>
          <p:nvPr/>
        </p:nvSpPr>
        <p:spPr>
          <a:xfrm>
            <a:off x="5576326" y="396798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3</a:t>
            </a:r>
            <a:endParaRPr sz="450">
              <a:latin typeface="Arial"/>
              <a:cs typeface="Arial"/>
            </a:endParaRPr>
          </a:p>
        </p:txBody>
      </p:sp>
      <p:sp>
        <p:nvSpPr>
          <p:cNvPr id="150" name="object 150"/>
          <p:cNvSpPr txBox="1"/>
          <p:nvPr/>
        </p:nvSpPr>
        <p:spPr>
          <a:xfrm>
            <a:off x="4642363" y="3736519"/>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1</a:t>
            </a:r>
            <a:endParaRPr sz="450">
              <a:latin typeface="Arial"/>
              <a:cs typeface="Arial"/>
            </a:endParaRPr>
          </a:p>
        </p:txBody>
      </p:sp>
      <p:sp>
        <p:nvSpPr>
          <p:cNvPr id="151" name="object 151"/>
          <p:cNvSpPr txBox="1"/>
          <p:nvPr/>
        </p:nvSpPr>
        <p:spPr>
          <a:xfrm>
            <a:off x="4642363" y="3386487"/>
            <a:ext cx="60325" cy="99695"/>
          </a:xfrm>
          <a:prstGeom prst="rect">
            <a:avLst/>
          </a:prstGeom>
        </p:spPr>
        <p:txBody>
          <a:bodyPr vert="horz" wrap="square" lIns="0" tIns="17145" rIns="0" bIns="0" rtlCol="0">
            <a:spAutoFit/>
          </a:bodyPr>
          <a:lstStyle/>
          <a:p>
            <a:pPr marL="12700">
              <a:lnSpc>
                <a:spcPct val="100000"/>
              </a:lnSpc>
              <a:spcBef>
                <a:spcPts val="135"/>
              </a:spcBef>
            </a:pPr>
            <a:r>
              <a:rPr sz="450" spc="15" dirty="0">
                <a:solidFill>
                  <a:srgbClr val="0000FF"/>
                </a:solidFill>
                <a:latin typeface="Arial"/>
                <a:cs typeface="Arial"/>
              </a:rPr>
              <a:t>2</a:t>
            </a:r>
            <a:endParaRPr sz="450">
              <a:latin typeface="Arial"/>
              <a:cs typeface="Arial"/>
            </a:endParaRPr>
          </a:p>
        </p:txBody>
      </p:sp>
      <p:grpSp>
        <p:nvGrpSpPr>
          <p:cNvPr id="152" name="object 152"/>
          <p:cNvGrpSpPr/>
          <p:nvPr/>
        </p:nvGrpSpPr>
        <p:grpSpPr>
          <a:xfrm>
            <a:off x="4717642" y="3252760"/>
            <a:ext cx="1073785" cy="723900"/>
            <a:chOff x="4717642" y="3252760"/>
            <a:chExt cx="1073785" cy="723900"/>
          </a:xfrm>
        </p:grpSpPr>
        <p:sp>
          <p:nvSpPr>
            <p:cNvPr id="153" name="object 153"/>
            <p:cNvSpPr/>
            <p:nvPr/>
          </p:nvSpPr>
          <p:spPr>
            <a:xfrm>
              <a:off x="5079427" y="361453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154" name="object 154"/>
            <p:cNvSpPr/>
            <p:nvPr/>
          </p:nvSpPr>
          <p:spPr>
            <a:xfrm>
              <a:off x="5079427" y="3264508"/>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155" name="object 155"/>
            <p:cNvSpPr/>
            <p:nvPr/>
          </p:nvSpPr>
          <p:spPr>
            <a:xfrm>
              <a:off x="4729389" y="3614532"/>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56" name="object 156"/>
            <p:cNvSpPr/>
            <p:nvPr/>
          </p:nvSpPr>
          <p:spPr>
            <a:xfrm>
              <a:off x="4729389" y="361453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3175">
              <a:solidFill>
                <a:srgbClr val="0000FF"/>
              </a:solidFill>
            </a:ln>
          </p:spPr>
          <p:txBody>
            <a:bodyPr wrap="square" lIns="0" tIns="0" rIns="0" bIns="0" rtlCol="0"/>
            <a:lstStyle/>
            <a:p>
              <a:endParaRPr/>
            </a:p>
          </p:txBody>
        </p:sp>
        <p:sp>
          <p:nvSpPr>
            <p:cNvPr id="157" name="object 157"/>
            <p:cNvSpPr/>
            <p:nvPr/>
          </p:nvSpPr>
          <p:spPr>
            <a:xfrm>
              <a:off x="4729389" y="3264508"/>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58" name="object 158"/>
            <p:cNvSpPr/>
            <p:nvPr/>
          </p:nvSpPr>
          <p:spPr>
            <a:xfrm>
              <a:off x="4729389" y="3264508"/>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159" name="object 159"/>
            <p:cNvSpPr/>
            <p:nvPr/>
          </p:nvSpPr>
          <p:spPr>
            <a:xfrm>
              <a:off x="5429451" y="3614532"/>
              <a:ext cx="350520" cy="350520"/>
            </a:xfrm>
            <a:custGeom>
              <a:avLst/>
              <a:gdLst/>
              <a:ahLst/>
              <a:cxnLst/>
              <a:rect l="l" t="t" r="r" b="b"/>
              <a:pathLst>
                <a:path w="350520" h="350520">
                  <a:moveTo>
                    <a:pt x="0" y="0"/>
                  </a:moveTo>
                  <a:lnTo>
                    <a:pt x="0" y="350025"/>
                  </a:lnTo>
                  <a:lnTo>
                    <a:pt x="350025" y="350025"/>
                  </a:lnTo>
                  <a:lnTo>
                    <a:pt x="350025" y="0"/>
                  </a:lnTo>
                  <a:lnTo>
                    <a:pt x="0" y="0"/>
                  </a:lnTo>
                  <a:close/>
                </a:path>
              </a:pathLst>
            </a:custGeom>
            <a:solidFill>
              <a:srgbClr val="FFFFFF"/>
            </a:solidFill>
          </p:spPr>
          <p:txBody>
            <a:bodyPr wrap="square" lIns="0" tIns="0" rIns="0" bIns="0" rtlCol="0"/>
            <a:lstStyle/>
            <a:p>
              <a:endParaRPr/>
            </a:p>
          </p:txBody>
        </p:sp>
        <p:sp>
          <p:nvSpPr>
            <p:cNvPr id="160" name="object 160"/>
            <p:cNvSpPr/>
            <p:nvPr/>
          </p:nvSpPr>
          <p:spPr>
            <a:xfrm>
              <a:off x="5429451" y="3614532"/>
              <a:ext cx="350520" cy="350520"/>
            </a:xfrm>
            <a:custGeom>
              <a:avLst/>
              <a:gdLst/>
              <a:ahLst/>
              <a:cxnLst/>
              <a:rect l="l" t="t" r="r" b="b"/>
              <a:pathLst>
                <a:path w="350520" h="350520">
                  <a:moveTo>
                    <a:pt x="350025" y="350025"/>
                  </a:moveTo>
                  <a:lnTo>
                    <a:pt x="350025" y="0"/>
                  </a:lnTo>
                  <a:lnTo>
                    <a:pt x="0" y="0"/>
                  </a:lnTo>
                  <a:lnTo>
                    <a:pt x="0" y="350025"/>
                  </a:lnTo>
                  <a:lnTo>
                    <a:pt x="350025" y="350025"/>
                  </a:lnTo>
                  <a:close/>
                </a:path>
              </a:pathLst>
            </a:custGeom>
            <a:ln w="23446">
              <a:solidFill>
                <a:srgbClr val="0000FF"/>
              </a:solidFill>
            </a:ln>
          </p:spPr>
          <p:txBody>
            <a:bodyPr wrap="square" lIns="0" tIns="0" rIns="0" bIns="0" rtlCol="0"/>
            <a:lstStyle/>
            <a:p>
              <a:endParaRPr/>
            </a:p>
          </p:txBody>
        </p:sp>
        <p:sp>
          <p:nvSpPr>
            <p:cNvPr id="161" name="object 161"/>
            <p:cNvSpPr/>
            <p:nvPr/>
          </p:nvSpPr>
          <p:spPr>
            <a:xfrm>
              <a:off x="5108409" y="3689680"/>
              <a:ext cx="271780" cy="35560"/>
            </a:xfrm>
            <a:custGeom>
              <a:avLst/>
              <a:gdLst/>
              <a:ahLst/>
              <a:cxnLst/>
              <a:rect l="l" t="t" r="r" b="b"/>
              <a:pathLst>
                <a:path w="271779" h="35560">
                  <a:moveTo>
                    <a:pt x="0" y="35128"/>
                  </a:moveTo>
                  <a:lnTo>
                    <a:pt x="13169" y="26339"/>
                  </a:lnTo>
                  <a:lnTo>
                    <a:pt x="25394" y="18528"/>
                  </a:lnTo>
                  <a:lnTo>
                    <a:pt x="41825" y="9928"/>
                  </a:lnTo>
                  <a:lnTo>
                    <a:pt x="61731" y="3047"/>
                  </a:lnTo>
                  <a:lnTo>
                    <a:pt x="84378" y="393"/>
                  </a:lnTo>
                  <a:lnTo>
                    <a:pt x="109006" y="3532"/>
                  </a:lnTo>
                  <a:lnTo>
                    <a:pt x="134673" y="10272"/>
                  </a:lnTo>
                  <a:lnTo>
                    <a:pt x="160413" y="17486"/>
                  </a:lnTo>
                  <a:lnTo>
                    <a:pt x="185254" y="22047"/>
                  </a:lnTo>
                  <a:lnTo>
                    <a:pt x="228600" y="17591"/>
                  </a:lnTo>
                  <a:lnTo>
                    <a:pt x="271602" y="0"/>
                  </a:lnTo>
                </a:path>
              </a:pathLst>
            </a:custGeom>
            <a:ln w="11723">
              <a:solidFill>
                <a:srgbClr val="0000FF"/>
              </a:solidFill>
            </a:ln>
          </p:spPr>
          <p:txBody>
            <a:bodyPr wrap="square" lIns="0" tIns="0" rIns="0" bIns="0" rtlCol="0"/>
            <a:lstStyle/>
            <a:p>
              <a:endParaRPr/>
            </a:p>
          </p:txBody>
        </p:sp>
        <p:sp>
          <p:nvSpPr>
            <p:cNvPr id="162" name="object 162"/>
            <p:cNvSpPr/>
            <p:nvPr/>
          </p:nvSpPr>
          <p:spPr>
            <a:xfrm>
              <a:off x="5121313" y="3717035"/>
              <a:ext cx="280035" cy="26034"/>
            </a:xfrm>
            <a:custGeom>
              <a:avLst/>
              <a:gdLst/>
              <a:ahLst/>
              <a:cxnLst/>
              <a:rect l="l" t="t" r="r" b="b"/>
              <a:pathLst>
                <a:path w="280035" h="26035">
                  <a:moveTo>
                    <a:pt x="0" y="25958"/>
                  </a:moveTo>
                  <a:lnTo>
                    <a:pt x="279793" y="1371"/>
                  </a:lnTo>
                  <a:lnTo>
                    <a:pt x="266230" y="7607"/>
                  </a:lnTo>
                  <a:lnTo>
                    <a:pt x="253650" y="13124"/>
                  </a:lnTo>
                  <a:lnTo>
                    <a:pt x="216461" y="23059"/>
                  </a:lnTo>
                  <a:lnTo>
                    <a:pt x="168588" y="18823"/>
                  </a:lnTo>
                  <a:lnTo>
                    <a:pt x="142697" y="11414"/>
                  </a:lnTo>
                  <a:lnTo>
                    <a:pt x="116624" y="4152"/>
                  </a:lnTo>
                  <a:lnTo>
                    <a:pt x="91211" y="0"/>
                  </a:lnTo>
                  <a:lnTo>
                    <a:pt x="67322" y="1063"/>
                  </a:lnTo>
                  <a:lnTo>
                    <a:pt x="45921" y="6022"/>
                  </a:lnTo>
                  <a:lnTo>
                    <a:pt x="27994" y="12701"/>
                  </a:lnTo>
                  <a:lnTo>
                    <a:pt x="14528" y="18923"/>
                  </a:lnTo>
                  <a:lnTo>
                    <a:pt x="0" y="25958"/>
                  </a:lnTo>
                  <a:close/>
                </a:path>
              </a:pathLst>
            </a:custGeom>
            <a:solidFill>
              <a:srgbClr val="FFFFFF"/>
            </a:solidFill>
          </p:spPr>
          <p:txBody>
            <a:bodyPr wrap="square" lIns="0" tIns="0" rIns="0" bIns="0" rtlCol="0"/>
            <a:lstStyle/>
            <a:p>
              <a:endParaRPr/>
            </a:p>
          </p:txBody>
        </p:sp>
        <p:sp>
          <p:nvSpPr>
            <p:cNvPr id="163" name="object 163"/>
            <p:cNvSpPr/>
            <p:nvPr/>
          </p:nvSpPr>
          <p:spPr>
            <a:xfrm>
              <a:off x="5118366" y="3717035"/>
              <a:ext cx="283210" cy="71120"/>
            </a:xfrm>
            <a:custGeom>
              <a:avLst/>
              <a:gdLst/>
              <a:ahLst/>
              <a:cxnLst/>
              <a:rect l="l" t="t" r="r" b="b"/>
              <a:pathLst>
                <a:path w="283210" h="71120">
                  <a:moveTo>
                    <a:pt x="2946" y="25958"/>
                  </a:moveTo>
                  <a:lnTo>
                    <a:pt x="17475" y="18923"/>
                  </a:lnTo>
                  <a:lnTo>
                    <a:pt x="30940" y="12701"/>
                  </a:lnTo>
                  <a:lnTo>
                    <a:pt x="48868" y="6022"/>
                  </a:lnTo>
                  <a:lnTo>
                    <a:pt x="70269" y="1063"/>
                  </a:lnTo>
                  <a:lnTo>
                    <a:pt x="94157" y="0"/>
                  </a:lnTo>
                  <a:lnTo>
                    <a:pt x="119570" y="4152"/>
                  </a:lnTo>
                  <a:lnTo>
                    <a:pt x="145643" y="11414"/>
                  </a:lnTo>
                  <a:lnTo>
                    <a:pt x="171535" y="18823"/>
                  </a:lnTo>
                  <a:lnTo>
                    <a:pt x="196405" y="23418"/>
                  </a:lnTo>
                  <a:lnTo>
                    <a:pt x="239739" y="18951"/>
                  </a:lnTo>
                  <a:lnTo>
                    <a:pt x="282740" y="1371"/>
                  </a:lnTo>
                </a:path>
                <a:path w="283210" h="71120">
                  <a:moveTo>
                    <a:pt x="0" y="70497"/>
                  </a:moveTo>
                  <a:lnTo>
                    <a:pt x="9271" y="62598"/>
                  </a:lnTo>
                  <a:lnTo>
                    <a:pt x="17960" y="55575"/>
                  </a:lnTo>
                  <a:lnTo>
                    <a:pt x="30124" y="47934"/>
                  </a:lnTo>
                  <a:lnTo>
                    <a:pt x="45764" y="42015"/>
                  </a:lnTo>
                  <a:lnTo>
                    <a:pt x="64884" y="40157"/>
                  </a:lnTo>
                  <a:lnTo>
                    <a:pt x="87322" y="43795"/>
                  </a:lnTo>
                  <a:lnTo>
                    <a:pt x="112331" y="50742"/>
                  </a:lnTo>
                  <a:lnTo>
                    <a:pt x="139007" y="57909"/>
                  </a:lnTo>
                  <a:lnTo>
                    <a:pt x="166446" y="62204"/>
                  </a:lnTo>
                  <a:lnTo>
                    <a:pt x="193603" y="61405"/>
                  </a:lnTo>
                  <a:lnTo>
                    <a:pt x="218949" y="56765"/>
                  </a:lnTo>
                  <a:lnTo>
                    <a:pt x="240821" y="50406"/>
                  </a:lnTo>
                  <a:lnTo>
                    <a:pt x="257556" y="44450"/>
                  </a:lnTo>
                  <a:lnTo>
                    <a:pt x="275704" y="37719"/>
                  </a:lnTo>
                </a:path>
              </a:pathLst>
            </a:custGeom>
            <a:ln w="11723">
              <a:solidFill>
                <a:srgbClr val="0000FF"/>
              </a:solidFill>
            </a:ln>
          </p:spPr>
          <p:txBody>
            <a:bodyPr wrap="square" lIns="0" tIns="0" rIns="0" bIns="0" rtlCol="0"/>
            <a:lstStyle/>
            <a:p>
              <a:endParaRPr/>
            </a:p>
          </p:txBody>
        </p:sp>
        <p:pic>
          <p:nvPicPr>
            <p:cNvPr id="164" name="object 164"/>
            <p:cNvPicPr/>
            <p:nvPr/>
          </p:nvPicPr>
          <p:blipFill>
            <a:blip r:embed="rId20" cstate="print"/>
            <a:stretch>
              <a:fillRect/>
            </a:stretch>
          </p:blipFill>
          <p:spPr>
            <a:xfrm>
              <a:off x="5157894" y="3694753"/>
              <a:ext cx="195530" cy="76112"/>
            </a:xfrm>
            <a:prstGeom prst="rect">
              <a:avLst/>
            </a:prstGeom>
          </p:spPr>
        </p:pic>
      </p:grpSp>
      <p:sp>
        <p:nvSpPr>
          <p:cNvPr id="165" name="object 165"/>
          <p:cNvSpPr txBox="1"/>
          <p:nvPr/>
        </p:nvSpPr>
        <p:spPr>
          <a:xfrm>
            <a:off x="5079421" y="3687025"/>
            <a:ext cx="338455" cy="85725"/>
          </a:xfrm>
          <a:prstGeom prst="rect">
            <a:avLst/>
          </a:prstGeom>
        </p:spPr>
        <p:txBody>
          <a:bodyPr vert="horz" wrap="square" lIns="0" tIns="11430" rIns="0" bIns="0" rtlCol="0">
            <a:spAutoFit/>
          </a:bodyPr>
          <a:lstStyle/>
          <a:p>
            <a:pPr marL="96520">
              <a:lnSpc>
                <a:spcPct val="100000"/>
              </a:lnSpc>
              <a:spcBef>
                <a:spcPts val="90"/>
              </a:spcBef>
            </a:pPr>
            <a:r>
              <a:rPr sz="400" i="1" spc="-5" dirty="0">
                <a:solidFill>
                  <a:srgbClr val="0000FF"/>
                </a:solidFill>
                <a:latin typeface="Arial"/>
                <a:cs typeface="Arial"/>
              </a:rPr>
              <a:t>Breeze</a:t>
            </a:r>
            <a:endParaRPr sz="400">
              <a:latin typeface="Arial"/>
              <a:cs typeface="Arial"/>
            </a:endParaRPr>
          </a:p>
        </p:txBody>
      </p:sp>
      <p:sp>
        <p:nvSpPr>
          <p:cNvPr id="166" name="object 166"/>
          <p:cNvSpPr/>
          <p:nvPr/>
        </p:nvSpPr>
        <p:spPr>
          <a:xfrm>
            <a:off x="2715057" y="1645770"/>
            <a:ext cx="2378710" cy="3553460"/>
          </a:xfrm>
          <a:custGeom>
            <a:avLst/>
            <a:gdLst/>
            <a:ahLst/>
            <a:cxnLst/>
            <a:rect l="l" t="t" r="r" b="b"/>
            <a:pathLst>
              <a:path w="2378710" h="3553460">
                <a:moveTo>
                  <a:pt x="634351" y="3488052"/>
                </a:moveTo>
                <a:lnTo>
                  <a:pt x="679314" y="3504172"/>
                </a:lnTo>
                <a:lnTo>
                  <a:pt x="725664" y="3517370"/>
                </a:lnTo>
                <a:lnTo>
                  <a:pt x="773183" y="3527938"/>
                </a:lnTo>
                <a:lnTo>
                  <a:pt x="821651" y="3536168"/>
                </a:lnTo>
                <a:lnTo>
                  <a:pt x="870849" y="3542353"/>
                </a:lnTo>
                <a:lnTo>
                  <a:pt x="920559" y="3546785"/>
                </a:lnTo>
                <a:lnTo>
                  <a:pt x="970561" y="3549756"/>
                </a:lnTo>
                <a:lnTo>
                  <a:pt x="1020636" y="3551558"/>
                </a:lnTo>
                <a:lnTo>
                  <a:pt x="1070565" y="3552483"/>
                </a:lnTo>
                <a:lnTo>
                  <a:pt x="1120130" y="3552824"/>
                </a:lnTo>
                <a:lnTo>
                  <a:pt x="1169110" y="3552873"/>
                </a:lnTo>
                <a:lnTo>
                  <a:pt x="1227884" y="3552828"/>
                </a:lnTo>
                <a:lnTo>
                  <a:pt x="1285190" y="3552517"/>
                </a:lnTo>
                <a:lnTo>
                  <a:pt x="1340762" y="3551672"/>
                </a:lnTo>
                <a:lnTo>
                  <a:pt x="1394333" y="3550027"/>
                </a:lnTo>
                <a:lnTo>
                  <a:pt x="1445636" y="3547315"/>
                </a:lnTo>
                <a:lnTo>
                  <a:pt x="1494405" y="3543270"/>
                </a:lnTo>
                <a:lnTo>
                  <a:pt x="1540374" y="3537623"/>
                </a:lnTo>
                <a:lnTo>
                  <a:pt x="1583275" y="3530110"/>
                </a:lnTo>
                <a:lnTo>
                  <a:pt x="1622843" y="3520462"/>
                </a:lnTo>
                <a:lnTo>
                  <a:pt x="1668577" y="3504541"/>
                </a:lnTo>
                <a:lnTo>
                  <a:pt x="1708924" y="3484367"/>
                </a:lnTo>
                <a:lnTo>
                  <a:pt x="1744453" y="3459657"/>
                </a:lnTo>
                <a:lnTo>
                  <a:pt x="1775729" y="3430129"/>
                </a:lnTo>
                <a:lnTo>
                  <a:pt x="1803321" y="3395498"/>
                </a:lnTo>
                <a:lnTo>
                  <a:pt x="1827794" y="3355481"/>
                </a:lnTo>
                <a:lnTo>
                  <a:pt x="1849716" y="3309795"/>
                </a:lnTo>
                <a:lnTo>
                  <a:pt x="1865276" y="3270271"/>
                </a:lnTo>
                <a:lnTo>
                  <a:pt x="1879370" y="3227680"/>
                </a:lnTo>
                <a:lnTo>
                  <a:pt x="1891729" y="3182554"/>
                </a:lnTo>
                <a:lnTo>
                  <a:pt x="1902088" y="3135429"/>
                </a:lnTo>
                <a:lnTo>
                  <a:pt x="1910180" y="3086836"/>
                </a:lnTo>
                <a:lnTo>
                  <a:pt x="1915737" y="3037311"/>
                </a:lnTo>
                <a:lnTo>
                  <a:pt x="1918493" y="2987386"/>
                </a:lnTo>
                <a:lnTo>
                  <a:pt x="1918182" y="2937595"/>
                </a:lnTo>
                <a:lnTo>
                  <a:pt x="1914537" y="2888472"/>
                </a:lnTo>
                <a:lnTo>
                  <a:pt x="1907401" y="2840412"/>
                </a:lnTo>
                <a:lnTo>
                  <a:pt x="1897064" y="2793286"/>
                </a:lnTo>
                <a:lnTo>
                  <a:pt x="1883927" y="2746827"/>
                </a:lnTo>
                <a:lnTo>
                  <a:pt x="1868388" y="2700767"/>
                </a:lnTo>
                <a:lnTo>
                  <a:pt x="1850849" y="2654842"/>
                </a:lnTo>
                <a:lnTo>
                  <a:pt x="1831710" y="2608782"/>
                </a:lnTo>
                <a:lnTo>
                  <a:pt x="1811370" y="2562323"/>
                </a:lnTo>
                <a:lnTo>
                  <a:pt x="1790230" y="2515197"/>
                </a:lnTo>
                <a:lnTo>
                  <a:pt x="1768690" y="2467137"/>
                </a:lnTo>
                <a:lnTo>
                  <a:pt x="1749292" y="2422900"/>
                </a:lnTo>
                <a:lnTo>
                  <a:pt x="1730186" y="2377690"/>
                </a:lnTo>
                <a:lnTo>
                  <a:pt x="1711664" y="2331508"/>
                </a:lnTo>
                <a:lnTo>
                  <a:pt x="1694016" y="2284352"/>
                </a:lnTo>
                <a:lnTo>
                  <a:pt x="1677536" y="2236224"/>
                </a:lnTo>
                <a:lnTo>
                  <a:pt x="1662513" y="2187123"/>
                </a:lnTo>
                <a:lnTo>
                  <a:pt x="1649241" y="2137049"/>
                </a:lnTo>
                <a:lnTo>
                  <a:pt x="1638011" y="2086003"/>
                </a:lnTo>
                <a:lnTo>
                  <a:pt x="1629114" y="2033985"/>
                </a:lnTo>
                <a:lnTo>
                  <a:pt x="1622843" y="1980994"/>
                </a:lnTo>
                <a:lnTo>
                  <a:pt x="1619629" y="1932025"/>
                </a:lnTo>
                <a:lnTo>
                  <a:pt x="1618825" y="1882546"/>
                </a:lnTo>
                <a:lnTo>
                  <a:pt x="1620432" y="1832848"/>
                </a:lnTo>
                <a:lnTo>
                  <a:pt x="1624450" y="1783223"/>
                </a:lnTo>
                <a:lnTo>
                  <a:pt x="1630879" y="1733964"/>
                </a:lnTo>
                <a:lnTo>
                  <a:pt x="1639718" y="1685362"/>
                </a:lnTo>
                <a:lnTo>
                  <a:pt x="1650968" y="1637710"/>
                </a:lnTo>
                <a:lnTo>
                  <a:pt x="1664628" y="1591300"/>
                </a:lnTo>
                <a:lnTo>
                  <a:pt x="1680700" y="1546423"/>
                </a:lnTo>
                <a:lnTo>
                  <a:pt x="1699182" y="1503373"/>
                </a:lnTo>
                <a:lnTo>
                  <a:pt x="1720074" y="1462440"/>
                </a:lnTo>
                <a:lnTo>
                  <a:pt x="1748817" y="1415580"/>
                </a:lnTo>
                <a:lnTo>
                  <a:pt x="1780760" y="1372055"/>
                </a:lnTo>
                <a:lnTo>
                  <a:pt x="1815505" y="1331598"/>
                </a:lnTo>
                <a:lnTo>
                  <a:pt x="1852650" y="1293941"/>
                </a:lnTo>
                <a:lnTo>
                  <a:pt x="1891796" y="1258819"/>
                </a:lnTo>
                <a:lnTo>
                  <a:pt x="1932542" y="1225964"/>
                </a:lnTo>
                <a:lnTo>
                  <a:pt x="1974489" y="1195110"/>
                </a:lnTo>
                <a:lnTo>
                  <a:pt x="2017236" y="1165989"/>
                </a:lnTo>
                <a:lnTo>
                  <a:pt x="2060383" y="1138336"/>
                </a:lnTo>
                <a:lnTo>
                  <a:pt x="2108825" y="1108601"/>
                </a:lnTo>
                <a:lnTo>
                  <a:pt x="2156246" y="1079721"/>
                </a:lnTo>
                <a:lnTo>
                  <a:pt x="2201628" y="1051031"/>
                </a:lnTo>
                <a:lnTo>
                  <a:pt x="2243948" y="1021867"/>
                </a:lnTo>
                <a:lnTo>
                  <a:pt x="2282186" y="991564"/>
                </a:lnTo>
                <a:lnTo>
                  <a:pt x="2315321" y="959456"/>
                </a:lnTo>
                <a:lnTo>
                  <a:pt x="2342332" y="924879"/>
                </a:lnTo>
                <a:lnTo>
                  <a:pt x="2362199" y="887168"/>
                </a:lnTo>
                <a:lnTo>
                  <a:pt x="2373220" y="850612"/>
                </a:lnTo>
                <a:lnTo>
                  <a:pt x="2378206" y="811388"/>
                </a:lnTo>
                <a:lnTo>
                  <a:pt x="2377574" y="769830"/>
                </a:lnTo>
                <a:lnTo>
                  <a:pt x="2371741" y="726272"/>
                </a:lnTo>
                <a:lnTo>
                  <a:pt x="2361123" y="681046"/>
                </a:lnTo>
                <a:lnTo>
                  <a:pt x="2346138" y="634487"/>
                </a:lnTo>
                <a:lnTo>
                  <a:pt x="2327201" y="586927"/>
                </a:lnTo>
                <a:lnTo>
                  <a:pt x="2304730" y="538701"/>
                </a:lnTo>
                <a:lnTo>
                  <a:pt x="2279141" y="490141"/>
                </a:lnTo>
                <a:lnTo>
                  <a:pt x="2256113" y="450410"/>
                </a:lnTo>
                <a:lnTo>
                  <a:pt x="2231123" y="410934"/>
                </a:lnTo>
                <a:lnTo>
                  <a:pt x="2204014" y="371970"/>
                </a:lnTo>
                <a:lnTo>
                  <a:pt x="2174632" y="333772"/>
                </a:lnTo>
                <a:lnTo>
                  <a:pt x="2142822" y="296596"/>
                </a:lnTo>
                <a:lnTo>
                  <a:pt x="2108426" y="260698"/>
                </a:lnTo>
                <a:lnTo>
                  <a:pt x="2071292" y="226334"/>
                </a:lnTo>
                <a:lnTo>
                  <a:pt x="2031262" y="193760"/>
                </a:lnTo>
                <a:lnTo>
                  <a:pt x="1988181" y="163231"/>
                </a:lnTo>
                <a:lnTo>
                  <a:pt x="1941895" y="135003"/>
                </a:lnTo>
                <a:lnTo>
                  <a:pt x="1892248" y="109331"/>
                </a:lnTo>
                <a:lnTo>
                  <a:pt x="1847572" y="89766"/>
                </a:lnTo>
                <a:lnTo>
                  <a:pt x="1800705" y="72193"/>
                </a:lnTo>
                <a:lnTo>
                  <a:pt x="1751973" y="56589"/>
                </a:lnTo>
                <a:lnTo>
                  <a:pt x="1701703" y="42932"/>
                </a:lnTo>
                <a:lnTo>
                  <a:pt x="1650222" y="31200"/>
                </a:lnTo>
                <a:lnTo>
                  <a:pt x="1597856" y="21372"/>
                </a:lnTo>
                <a:lnTo>
                  <a:pt x="1544931" y="13424"/>
                </a:lnTo>
                <a:lnTo>
                  <a:pt x="1491774" y="7335"/>
                </a:lnTo>
                <a:lnTo>
                  <a:pt x="1438711" y="3083"/>
                </a:lnTo>
                <a:lnTo>
                  <a:pt x="1386069" y="645"/>
                </a:lnTo>
                <a:lnTo>
                  <a:pt x="1334174" y="0"/>
                </a:lnTo>
                <a:lnTo>
                  <a:pt x="1283352" y="1124"/>
                </a:lnTo>
                <a:lnTo>
                  <a:pt x="1233931" y="3997"/>
                </a:lnTo>
                <a:lnTo>
                  <a:pt x="1182239" y="9080"/>
                </a:lnTo>
                <a:lnTo>
                  <a:pt x="1132348" y="16301"/>
                </a:lnTo>
                <a:lnTo>
                  <a:pt x="1084033" y="25773"/>
                </a:lnTo>
                <a:lnTo>
                  <a:pt x="1037068" y="37608"/>
                </a:lnTo>
                <a:lnTo>
                  <a:pt x="991229" y="51919"/>
                </a:lnTo>
                <a:lnTo>
                  <a:pt x="946290" y="68818"/>
                </a:lnTo>
                <a:lnTo>
                  <a:pt x="902027" y="88418"/>
                </a:lnTo>
                <a:lnTo>
                  <a:pt x="858214" y="110832"/>
                </a:lnTo>
                <a:lnTo>
                  <a:pt x="814627" y="136171"/>
                </a:lnTo>
                <a:lnTo>
                  <a:pt x="771040" y="164549"/>
                </a:lnTo>
                <a:lnTo>
                  <a:pt x="727228" y="196078"/>
                </a:lnTo>
                <a:lnTo>
                  <a:pt x="682967" y="230870"/>
                </a:lnTo>
                <a:lnTo>
                  <a:pt x="653121" y="255936"/>
                </a:lnTo>
                <a:lnTo>
                  <a:pt x="623059" y="282553"/>
                </a:lnTo>
                <a:lnTo>
                  <a:pt x="592863" y="310770"/>
                </a:lnTo>
                <a:lnTo>
                  <a:pt x="562617" y="340637"/>
                </a:lnTo>
                <a:lnTo>
                  <a:pt x="532405" y="372205"/>
                </a:lnTo>
                <a:lnTo>
                  <a:pt x="502309" y="405523"/>
                </a:lnTo>
                <a:lnTo>
                  <a:pt x="472413" y="440642"/>
                </a:lnTo>
                <a:lnTo>
                  <a:pt x="442801" y="477611"/>
                </a:lnTo>
                <a:lnTo>
                  <a:pt x="413555" y="516480"/>
                </a:lnTo>
                <a:lnTo>
                  <a:pt x="384760" y="557301"/>
                </a:lnTo>
                <a:lnTo>
                  <a:pt x="356498" y="600122"/>
                </a:lnTo>
                <a:lnTo>
                  <a:pt x="328853" y="644994"/>
                </a:lnTo>
                <a:lnTo>
                  <a:pt x="301908" y="691966"/>
                </a:lnTo>
                <a:lnTo>
                  <a:pt x="275747" y="741089"/>
                </a:lnTo>
                <a:lnTo>
                  <a:pt x="250453" y="792414"/>
                </a:lnTo>
                <a:lnTo>
                  <a:pt x="226109" y="845989"/>
                </a:lnTo>
                <a:lnTo>
                  <a:pt x="202799" y="901865"/>
                </a:lnTo>
                <a:lnTo>
                  <a:pt x="180606" y="960091"/>
                </a:lnTo>
                <a:lnTo>
                  <a:pt x="165362" y="1003479"/>
                </a:lnTo>
                <a:lnTo>
                  <a:pt x="150747" y="1048025"/>
                </a:lnTo>
                <a:lnTo>
                  <a:pt x="136767" y="1093641"/>
                </a:lnTo>
                <a:lnTo>
                  <a:pt x="123427" y="1140240"/>
                </a:lnTo>
                <a:lnTo>
                  <a:pt x="110735" y="1187735"/>
                </a:lnTo>
                <a:lnTo>
                  <a:pt x="98696" y="1236039"/>
                </a:lnTo>
                <a:lnTo>
                  <a:pt x="87316" y="1285065"/>
                </a:lnTo>
                <a:lnTo>
                  <a:pt x="76602" y="1334725"/>
                </a:lnTo>
                <a:lnTo>
                  <a:pt x="66560" y="1384934"/>
                </a:lnTo>
                <a:lnTo>
                  <a:pt x="57197" y="1435602"/>
                </a:lnTo>
                <a:lnTo>
                  <a:pt x="48517" y="1486645"/>
                </a:lnTo>
                <a:lnTo>
                  <a:pt x="40529" y="1537973"/>
                </a:lnTo>
                <a:lnTo>
                  <a:pt x="33237" y="1589501"/>
                </a:lnTo>
                <a:lnTo>
                  <a:pt x="26649" y="1641141"/>
                </a:lnTo>
                <a:lnTo>
                  <a:pt x="20769" y="1692806"/>
                </a:lnTo>
                <a:lnTo>
                  <a:pt x="15606" y="1744408"/>
                </a:lnTo>
                <a:lnTo>
                  <a:pt x="11164" y="1795862"/>
                </a:lnTo>
                <a:lnTo>
                  <a:pt x="7450" y="1847079"/>
                </a:lnTo>
                <a:lnTo>
                  <a:pt x="4470" y="1897972"/>
                </a:lnTo>
                <a:lnTo>
                  <a:pt x="2231" y="1948455"/>
                </a:lnTo>
                <a:lnTo>
                  <a:pt x="739" y="1998440"/>
                </a:lnTo>
                <a:lnTo>
                  <a:pt x="0" y="2047841"/>
                </a:lnTo>
                <a:lnTo>
                  <a:pt x="19" y="2096569"/>
                </a:lnTo>
                <a:lnTo>
                  <a:pt x="804" y="2144538"/>
                </a:lnTo>
                <a:lnTo>
                  <a:pt x="2361" y="2191661"/>
                </a:lnTo>
                <a:lnTo>
                  <a:pt x="5801" y="2255583"/>
                </a:lnTo>
                <a:lnTo>
                  <a:pt x="10675" y="2317720"/>
                </a:lnTo>
                <a:lnTo>
                  <a:pt x="16916" y="2378091"/>
                </a:lnTo>
                <a:lnTo>
                  <a:pt x="24457" y="2436711"/>
                </a:lnTo>
                <a:lnTo>
                  <a:pt x="33232" y="2493597"/>
                </a:lnTo>
                <a:lnTo>
                  <a:pt x="43174" y="2548766"/>
                </a:lnTo>
                <a:lnTo>
                  <a:pt x="54216" y="2602235"/>
                </a:lnTo>
                <a:lnTo>
                  <a:pt x="66292" y="2654020"/>
                </a:lnTo>
                <a:lnTo>
                  <a:pt x="79334" y="2704138"/>
                </a:lnTo>
                <a:lnTo>
                  <a:pt x="93277" y="2752605"/>
                </a:lnTo>
                <a:lnTo>
                  <a:pt x="108053" y="2799439"/>
                </a:lnTo>
                <a:lnTo>
                  <a:pt x="123596" y="2844655"/>
                </a:lnTo>
                <a:lnTo>
                  <a:pt x="139839" y="2888270"/>
                </a:lnTo>
                <a:lnTo>
                  <a:pt x="156716" y="2930302"/>
                </a:lnTo>
                <a:lnTo>
                  <a:pt x="174159" y="2970766"/>
                </a:lnTo>
                <a:lnTo>
                  <a:pt x="192102" y="3009680"/>
                </a:lnTo>
                <a:lnTo>
                  <a:pt x="210478" y="3047060"/>
                </a:lnTo>
                <a:lnTo>
                  <a:pt x="229221" y="3082922"/>
                </a:lnTo>
                <a:lnTo>
                  <a:pt x="257927" y="3133910"/>
                </a:lnTo>
                <a:lnTo>
                  <a:pt x="287365" y="3181579"/>
                </a:lnTo>
                <a:lnTo>
                  <a:pt x="317590" y="3225983"/>
                </a:lnTo>
                <a:lnTo>
                  <a:pt x="348660" y="3267181"/>
                </a:lnTo>
                <a:lnTo>
                  <a:pt x="380629" y="3305228"/>
                </a:lnTo>
                <a:lnTo>
                  <a:pt x="413555" y="3340179"/>
                </a:lnTo>
                <a:lnTo>
                  <a:pt x="447494" y="3372093"/>
                </a:lnTo>
                <a:lnTo>
                  <a:pt x="482502" y="3401024"/>
                </a:lnTo>
                <a:lnTo>
                  <a:pt x="518636" y="3427029"/>
                </a:lnTo>
                <a:lnTo>
                  <a:pt x="555951" y="3450165"/>
                </a:lnTo>
                <a:lnTo>
                  <a:pt x="594504" y="3470487"/>
                </a:lnTo>
                <a:lnTo>
                  <a:pt x="634351" y="3488052"/>
                </a:lnTo>
              </a:path>
            </a:pathLst>
          </a:custGeom>
          <a:ln w="23446">
            <a:solidFill>
              <a:srgbClr val="FF0000"/>
            </a:solidFill>
          </a:ln>
        </p:spPr>
        <p:txBody>
          <a:bodyPr wrap="square" lIns="0" tIns="0" rIns="0" bIns="0" rtlCol="0"/>
          <a:lstStyle/>
          <a:p>
            <a:endParaRPr/>
          </a:p>
        </p:txBody>
      </p:sp>
      <p:sp>
        <p:nvSpPr>
          <p:cNvPr id="167" name="object 167"/>
          <p:cNvSpPr txBox="1"/>
          <p:nvPr/>
        </p:nvSpPr>
        <p:spPr>
          <a:xfrm>
            <a:off x="2905277" y="2570425"/>
            <a:ext cx="319405" cy="301625"/>
          </a:xfrm>
          <a:prstGeom prst="rect">
            <a:avLst/>
          </a:prstGeom>
        </p:spPr>
        <p:txBody>
          <a:bodyPr vert="horz" wrap="square" lIns="0" tIns="13970" rIns="0" bIns="0" rtlCol="0">
            <a:spAutoFit/>
          </a:bodyPr>
          <a:lstStyle/>
          <a:p>
            <a:pPr marL="12700">
              <a:lnSpc>
                <a:spcPct val="100000"/>
              </a:lnSpc>
              <a:spcBef>
                <a:spcPts val="110"/>
              </a:spcBef>
            </a:pPr>
            <a:r>
              <a:rPr sz="1800" i="1" spc="5" dirty="0">
                <a:solidFill>
                  <a:srgbClr val="FF0000"/>
                </a:solidFill>
                <a:latin typeface="Times New Roman"/>
                <a:cs typeface="Times New Roman"/>
              </a:rPr>
              <a:t>KB</a:t>
            </a:r>
            <a:endParaRPr sz="1800">
              <a:latin typeface="Times New Roman"/>
              <a:cs typeface="Times New Roman"/>
            </a:endParaRPr>
          </a:p>
        </p:txBody>
      </p:sp>
      <p:sp>
        <p:nvSpPr>
          <p:cNvPr id="169" name="object 16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170" name="object 170"/>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29</a:t>
            </a:fld>
            <a:endParaRPr spc="45" dirty="0"/>
          </a:p>
        </p:txBody>
      </p:sp>
      <p:sp>
        <p:nvSpPr>
          <p:cNvPr id="168" name="object 168"/>
          <p:cNvSpPr txBox="1"/>
          <p:nvPr/>
        </p:nvSpPr>
        <p:spPr>
          <a:xfrm>
            <a:off x="1130300" y="5860508"/>
            <a:ext cx="4469765" cy="340360"/>
          </a:xfrm>
          <a:prstGeom prst="rect">
            <a:avLst/>
          </a:prstGeom>
        </p:spPr>
        <p:txBody>
          <a:bodyPr vert="horz" wrap="square" lIns="0" tIns="14604" rIns="0" bIns="0" rtlCol="0">
            <a:spAutoFit/>
          </a:bodyPr>
          <a:lstStyle/>
          <a:p>
            <a:pPr marL="12700">
              <a:lnSpc>
                <a:spcPct val="100000"/>
              </a:lnSpc>
              <a:spcBef>
                <a:spcPts val="114"/>
              </a:spcBef>
            </a:pPr>
            <a:r>
              <a:rPr sz="2050" i="1" spc="310" dirty="0">
                <a:solidFill>
                  <a:srgbClr val="990099"/>
                </a:solidFill>
                <a:latin typeface="Georgia"/>
                <a:cs typeface="Georgia"/>
              </a:rPr>
              <a:t>KB</a:t>
            </a:r>
            <a:r>
              <a:rPr sz="2050" i="1" spc="254" dirty="0">
                <a:solidFill>
                  <a:srgbClr val="990099"/>
                </a:solidFill>
                <a:latin typeface="Georgia"/>
                <a:cs typeface="Georgia"/>
              </a:rPr>
              <a:t> </a:t>
            </a:r>
            <a:r>
              <a:rPr sz="2050" spc="484" dirty="0">
                <a:latin typeface="Calibri"/>
                <a:cs typeface="Calibri"/>
              </a:rPr>
              <a:t>=</a:t>
            </a:r>
            <a:r>
              <a:rPr sz="2050" spc="155" dirty="0">
                <a:latin typeface="Calibri"/>
                <a:cs typeface="Calibri"/>
              </a:rPr>
              <a:t> </a:t>
            </a:r>
            <a:r>
              <a:rPr sz="2050" spc="-90" dirty="0">
                <a:latin typeface="Calibri"/>
                <a:cs typeface="Calibri"/>
              </a:rPr>
              <a:t>wumpus-world</a:t>
            </a:r>
            <a:r>
              <a:rPr sz="2050" spc="190" dirty="0">
                <a:latin typeface="Calibri"/>
                <a:cs typeface="Calibri"/>
              </a:rPr>
              <a:t> </a:t>
            </a:r>
            <a:r>
              <a:rPr sz="2050" spc="-75" dirty="0">
                <a:latin typeface="Calibri"/>
                <a:cs typeface="Calibri"/>
              </a:rPr>
              <a:t>rules</a:t>
            </a:r>
            <a:r>
              <a:rPr sz="2050" spc="180" dirty="0">
                <a:latin typeface="Calibri"/>
                <a:cs typeface="Calibri"/>
              </a:rPr>
              <a:t> </a:t>
            </a:r>
            <a:r>
              <a:rPr sz="2050" spc="484" dirty="0">
                <a:latin typeface="Calibri"/>
                <a:cs typeface="Calibri"/>
              </a:rPr>
              <a:t>+</a:t>
            </a:r>
            <a:r>
              <a:rPr sz="2050" spc="170" dirty="0">
                <a:latin typeface="Calibri"/>
                <a:cs typeface="Calibri"/>
              </a:rPr>
              <a:t> </a:t>
            </a:r>
            <a:r>
              <a:rPr sz="2050" spc="-65" dirty="0">
                <a:latin typeface="Calibri"/>
                <a:cs typeface="Calibri"/>
              </a:rPr>
              <a:t>observations</a:t>
            </a:r>
            <a:endParaRPr sz="205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spc="180" dirty="0"/>
              <a:t>Knowledge</a:t>
            </a:r>
            <a:r>
              <a:rPr lang="en-GB" spc="390" dirty="0"/>
              <a:t>-</a:t>
            </a:r>
            <a:r>
              <a:rPr spc="120" dirty="0"/>
              <a:t>base</a:t>
            </a:r>
            <a:r>
              <a:rPr lang="en-GB" spc="120" dirty="0"/>
              <a:t>d agents</a:t>
            </a:r>
            <a:endParaRPr spc="120" dirty="0"/>
          </a:p>
        </p:txBody>
      </p:sp>
      <p:sp>
        <p:nvSpPr>
          <p:cNvPr id="3" name="object 3"/>
          <p:cNvSpPr txBox="1"/>
          <p:nvPr/>
        </p:nvSpPr>
        <p:spPr>
          <a:xfrm>
            <a:off x="1524000" y="1377004"/>
            <a:ext cx="2132965" cy="508000"/>
          </a:xfrm>
          <a:prstGeom prst="rect">
            <a:avLst/>
          </a:prstGeom>
          <a:ln w="25386">
            <a:solidFill>
              <a:srgbClr val="000000"/>
            </a:solidFill>
          </a:ln>
        </p:spPr>
        <p:txBody>
          <a:bodyPr vert="horz" wrap="square" lIns="0" tIns="99060" rIns="0" bIns="0" rtlCol="0">
            <a:spAutoFit/>
          </a:bodyPr>
          <a:lstStyle/>
          <a:p>
            <a:pPr marL="202565">
              <a:lnSpc>
                <a:spcPct val="100000"/>
              </a:lnSpc>
              <a:spcBef>
                <a:spcPts val="780"/>
              </a:spcBef>
            </a:pPr>
            <a:r>
              <a:rPr sz="1400" b="1" dirty="0">
                <a:latin typeface="Arial"/>
                <a:cs typeface="Arial"/>
              </a:rPr>
              <a:t>Inference</a:t>
            </a:r>
            <a:r>
              <a:rPr sz="1400" b="1" spc="-55" dirty="0">
                <a:latin typeface="Arial"/>
                <a:cs typeface="Arial"/>
              </a:rPr>
              <a:t> </a:t>
            </a:r>
            <a:r>
              <a:rPr sz="1400" b="1" dirty="0">
                <a:latin typeface="Arial"/>
                <a:cs typeface="Arial"/>
              </a:rPr>
              <a:t>engine</a:t>
            </a:r>
            <a:endParaRPr sz="1400" dirty="0">
              <a:latin typeface="Arial"/>
              <a:cs typeface="Arial"/>
            </a:endParaRPr>
          </a:p>
        </p:txBody>
      </p:sp>
      <p:sp>
        <p:nvSpPr>
          <p:cNvPr id="4" name="object 4"/>
          <p:cNvSpPr txBox="1"/>
          <p:nvPr/>
        </p:nvSpPr>
        <p:spPr>
          <a:xfrm>
            <a:off x="1524000" y="1884735"/>
            <a:ext cx="2132965" cy="508000"/>
          </a:xfrm>
          <a:prstGeom prst="rect">
            <a:avLst/>
          </a:prstGeom>
          <a:ln w="25386">
            <a:solidFill>
              <a:srgbClr val="000000"/>
            </a:solidFill>
          </a:ln>
        </p:spPr>
        <p:txBody>
          <a:bodyPr vert="horz" wrap="square" lIns="0" tIns="99060" rIns="0" bIns="0" rtlCol="0">
            <a:spAutoFit/>
          </a:bodyPr>
          <a:lstStyle/>
          <a:p>
            <a:pPr marL="227965">
              <a:lnSpc>
                <a:spcPct val="100000"/>
              </a:lnSpc>
              <a:spcBef>
                <a:spcPts val="780"/>
              </a:spcBef>
            </a:pPr>
            <a:r>
              <a:rPr sz="1400" b="1" dirty="0">
                <a:latin typeface="Arial"/>
                <a:cs typeface="Arial"/>
              </a:rPr>
              <a:t>Knowledge</a:t>
            </a:r>
            <a:r>
              <a:rPr sz="1400" b="1" spc="-55" dirty="0">
                <a:latin typeface="Arial"/>
                <a:cs typeface="Arial"/>
              </a:rPr>
              <a:t> </a:t>
            </a:r>
            <a:r>
              <a:rPr sz="1400" b="1" dirty="0">
                <a:latin typeface="Arial"/>
                <a:cs typeface="Arial"/>
              </a:rPr>
              <a:t>base</a:t>
            </a:r>
            <a:endParaRPr sz="1400">
              <a:latin typeface="Arial"/>
              <a:cs typeface="Arial"/>
            </a:endParaRPr>
          </a:p>
        </p:txBody>
      </p:sp>
      <p:sp>
        <p:nvSpPr>
          <p:cNvPr id="5" name="object 5"/>
          <p:cNvSpPr txBox="1"/>
          <p:nvPr/>
        </p:nvSpPr>
        <p:spPr>
          <a:xfrm>
            <a:off x="4773430" y="1971123"/>
            <a:ext cx="4814194" cy="443711"/>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domain−specific </a:t>
            </a:r>
            <a:r>
              <a:rPr lang="en-GB" sz="1400" b="1" dirty="0">
                <a:latin typeface="Arial"/>
                <a:cs typeface="Arial"/>
              </a:rPr>
              <a:t>representation (conceptual knowledge) and problem-specific representation (factual knowledge)</a:t>
            </a:r>
            <a:endParaRPr sz="1400" dirty="0">
              <a:latin typeface="Arial"/>
              <a:cs typeface="Arial"/>
            </a:endParaRPr>
          </a:p>
        </p:txBody>
      </p:sp>
      <p:grpSp>
        <p:nvGrpSpPr>
          <p:cNvPr id="6" name="object 6"/>
          <p:cNvGrpSpPr/>
          <p:nvPr/>
        </p:nvGrpSpPr>
        <p:grpSpPr>
          <a:xfrm>
            <a:off x="3846875" y="1535669"/>
            <a:ext cx="825500" cy="88900"/>
            <a:chOff x="4317651" y="1477740"/>
            <a:chExt cx="825500" cy="88900"/>
          </a:xfrm>
        </p:grpSpPr>
        <p:sp>
          <p:nvSpPr>
            <p:cNvPr id="7" name="object 7"/>
            <p:cNvSpPr/>
            <p:nvPr/>
          </p:nvSpPr>
          <p:spPr>
            <a:xfrm>
              <a:off x="4330344" y="1522171"/>
              <a:ext cx="812800" cy="0"/>
            </a:xfrm>
            <a:custGeom>
              <a:avLst/>
              <a:gdLst/>
              <a:ahLst/>
              <a:cxnLst/>
              <a:rect l="l" t="t" r="r" b="b"/>
              <a:pathLst>
                <a:path w="812800">
                  <a:moveTo>
                    <a:pt x="812368" y="0"/>
                  </a:moveTo>
                  <a:lnTo>
                    <a:pt x="0" y="0"/>
                  </a:lnTo>
                </a:path>
              </a:pathLst>
            </a:custGeom>
            <a:ln w="25386">
              <a:solidFill>
                <a:srgbClr val="000000"/>
              </a:solidFill>
            </a:ln>
          </p:spPr>
          <p:txBody>
            <a:bodyPr wrap="square" lIns="0" tIns="0" rIns="0" bIns="0" rtlCol="0"/>
            <a:lstStyle/>
            <a:p>
              <a:endParaRPr/>
            </a:p>
          </p:txBody>
        </p:sp>
        <p:sp>
          <p:nvSpPr>
            <p:cNvPr id="8" name="object 8"/>
            <p:cNvSpPr/>
            <p:nvPr/>
          </p:nvSpPr>
          <p:spPr>
            <a:xfrm>
              <a:off x="4330344" y="1490433"/>
              <a:ext cx="139700" cy="63500"/>
            </a:xfrm>
            <a:custGeom>
              <a:avLst/>
              <a:gdLst/>
              <a:ahLst/>
              <a:cxnLst/>
              <a:rect l="l" t="t" r="r" b="b"/>
              <a:pathLst>
                <a:path w="139700" h="63500">
                  <a:moveTo>
                    <a:pt x="139623" y="63461"/>
                  </a:moveTo>
                  <a:lnTo>
                    <a:pt x="0" y="31737"/>
                  </a:lnTo>
                  <a:lnTo>
                    <a:pt x="139623" y="0"/>
                  </a:lnTo>
                </a:path>
              </a:pathLst>
            </a:custGeom>
            <a:ln w="25386">
              <a:solidFill>
                <a:srgbClr val="000000"/>
              </a:solidFill>
            </a:ln>
          </p:spPr>
          <p:txBody>
            <a:bodyPr wrap="square" lIns="0" tIns="0" rIns="0" bIns="0" rtlCol="0"/>
            <a:lstStyle/>
            <a:p>
              <a:endParaRPr/>
            </a:p>
          </p:txBody>
        </p:sp>
      </p:grpSp>
      <p:grpSp>
        <p:nvGrpSpPr>
          <p:cNvPr id="9" name="object 9"/>
          <p:cNvGrpSpPr/>
          <p:nvPr/>
        </p:nvGrpSpPr>
        <p:grpSpPr>
          <a:xfrm>
            <a:off x="3846875" y="2043403"/>
            <a:ext cx="825500" cy="88900"/>
            <a:chOff x="4317651" y="1985474"/>
            <a:chExt cx="825500" cy="88900"/>
          </a:xfrm>
        </p:grpSpPr>
        <p:sp>
          <p:nvSpPr>
            <p:cNvPr id="10" name="object 10"/>
            <p:cNvSpPr/>
            <p:nvPr/>
          </p:nvSpPr>
          <p:spPr>
            <a:xfrm>
              <a:off x="4330344" y="2029904"/>
              <a:ext cx="812800" cy="0"/>
            </a:xfrm>
            <a:custGeom>
              <a:avLst/>
              <a:gdLst/>
              <a:ahLst/>
              <a:cxnLst/>
              <a:rect l="l" t="t" r="r" b="b"/>
              <a:pathLst>
                <a:path w="812800">
                  <a:moveTo>
                    <a:pt x="812368" y="0"/>
                  </a:moveTo>
                  <a:lnTo>
                    <a:pt x="0" y="0"/>
                  </a:lnTo>
                </a:path>
              </a:pathLst>
            </a:custGeom>
            <a:ln w="25386">
              <a:solidFill>
                <a:srgbClr val="000000"/>
              </a:solidFill>
            </a:ln>
          </p:spPr>
          <p:txBody>
            <a:bodyPr wrap="square" lIns="0" tIns="0" rIns="0" bIns="0" rtlCol="0"/>
            <a:lstStyle/>
            <a:p>
              <a:endParaRPr/>
            </a:p>
          </p:txBody>
        </p:sp>
        <p:sp>
          <p:nvSpPr>
            <p:cNvPr id="11" name="object 11"/>
            <p:cNvSpPr/>
            <p:nvPr/>
          </p:nvSpPr>
          <p:spPr>
            <a:xfrm>
              <a:off x="4330344" y="1998167"/>
              <a:ext cx="139700" cy="63500"/>
            </a:xfrm>
            <a:custGeom>
              <a:avLst/>
              <a:gdLst/>
              <a:ahLst/>
              <a:cxnLst/>
              <a:rect l="l" t="t" r="r" b="b"/>
              <a:pathLst>
                <a:path w="139700" h="63500">
                  <a:moveTo>
                    <a:pt x="139623" y="63461"/>
                  </a:moveTo>
                  <a:lnTo>
                    <a:pt x="0" y="31737"/>
                  </a:lnTo>
                  <a:lnTo>
                    <a:pt x="139623" y="0"/>
                  </a:lnTo>
                </a:path>
              </a:pathLst>
            </a:custGeom>
            <a:ln w="25386">
              <a:solidFill>
                <a:srgbClr val="000000"/>
              </a:solidFill>
            </a:ln>
          </p:spPr>
          <p:txBody>
            <a:bodyPr wrap="square" lIns="0" tIns="0" rIns="0" bIns="0" rtlCol="0"/>
            <a:lstStyle/>
            <a:p>
              <a:endParaRPr/>
            </a:p>
          </p:txBody>
        </p:sp>
      </p:grpSp>
      <p:sp>
        <p:nvSpPr>
          <p:cNvPr id="12" name="object 12"/>
          <p:cNvSpPr txBox="1"/>
          <p:nvPr/>
        </p:nvSpPr>
        <p:spPr>
          <a:xfrm>
            <a:off x="4760785" y="1450717"/>
            <a:ext cx="2775585" cy="238760"/>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domain−independent</a:t>
            </a:r>
            <a:r>
              <a:rPr sz="1400" b="1" spc="-85" dirty="0">
                <a:latin typeface="Arial"/>
                <a:cs typeface="Arial"/>
              </a:rPr>
              <a:t> </a:t>
            </a:r>
            <a:r>
              <a:rPr sz="1400" b="1" dirty="0">
                <a:latin typeface="Arial"/>
                <a:cs typeface="Arial"/>
              </a:rPr>
              <a:t>algorithms</a:t>
            </a:r>
            <a:endParaRPr sz="1400">
              <a:latin typeface="Arial"/>
              <a:cs typeface="Arial"/>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3</a:t>
            </a:fld>
            <a:endParaRPr spc="45" dirty="0"/>
          </a:p>
        </p:txBody>
      </p:sp>
      <p:sp>
        <p:nvSpPr>
          <p:cNvPr id="13" name="object 13"/>
          <p:cNvSpPr txBox="1"/>
          <p:nvPr/>
        </p:nvSpPr>
        <p:spPr>
          <a:xfrm>
            <a:off x="1143354" y="2659686"/>
            <a:ext cx="8153045" cy="4703210"/>
          </a:xfrm>
          <a:prstGeom prst="rect">
            <a:avLst/>
          </a:prstGeom>
        </p:spPr>
        <p:txBody>
          <a:bodyPr vert="horz" wrap="square" lIns="0" tIns="14604" rIns="0" bIns="0" rtlCol="0">
            <a:spAutoFit/>
          </a:bodyPr>
          <a:lstStyle/>
          <a:p>
            <a:pPr marL="355600" indent="-342900">
              <a:lnSpc>
                <a:spcPct val="100000"/>
              </a:lnSpc>
              <a:spcBef>
                <a:spcPts val="114"/>
              </a:spcBef>
              <a:spcAft>
                <a:spcPts val="600"/>
              </a:spcAft>
              <a:buFont typeface="Wingdings" panose="05000000000000000000" pitchFamily="2" charset="2"/>
              <a:buChar char="q"/>
            </a:pPr>
            <a:r>
              <a:rPr lang="en-US" sz="2050" b="1" spc="-65" dirty="0">
                <a:latin typeface="Calibri"/>
                <a:cs typeface="Calibri"/>
              </a:rPr>
              <a:t>Knowledge-based approach </a:t>
            </a:r>
            <a:r>
              <a:rPr lang="en-US" sz="2050" spc="-65" dirty="0">
                <a:latin typeface="Calibri"/>
                <a:cs typeface="Calibri"/>
              </a:rPr>
              <a:t>to problem solving assumes that the agent architecture includes two separate layers</a:t>
            </a:r>
          </a:p>
          <a:p>
            <a:pPr marL="812800" lvl="1" indent="-342900">
              <a:lnSpc>
                <a:spcPts val="2200"/>
              </a:lnSpc>
              <a:spcBef>
                <a:spcPts val="114"/>
              </a:spcBef>
              <a:buFont typeface="Wingdings" panose="05000000000000000000" pitchFamily="2" charset="2"/>
              <a:buChar char="Ø"/>
            </a:pPr>
            <a:r>
              <a:rPr sz="2050" spc="-65" dirty="0">
                <a:latin typeface="Calibri"/>
                <a:cs typeface="Calibri"/>
              </a:rPr>
              <a:t>Knowledge</a:t>
            </a:r>
            <a:r>
              <a:rPr sz="2050" spc="195" dirty="0">
                <a:latin typeface="Calibri"/>
                <a:cs typeface="Calibri"/>
              </a:rPr>
              <a:t> </a:t>
            </a:r>
            <a:r>
              <a:rPr sz="2050" spc="-90" dirty="0">
                <a:latin typeface="Calibri"/>
                <a:cs typeface="Calibri"/>
              </a:rPr>
              <a:t>base</a:t>
            </a:r>
            <a:r>
              <a:rPr sz="2050" spc="220" dirty="0">
                <a:latin typeface="Calibri"/>
                <a:cs typeface="Calibri"/>
              </a:rPr>
              <a:t> </a:t>
            </a:r>
            <a:r>
              <a:rPr lang="en-US" sz="2050" spc="220" dirty="0">
                <a:latin typeface="Calibri"/>
                <a:cs typeface="Calibri"/>
              </a:rPr>
              <a:t>(KB) </a:t>
            </a:r>
            <a:r>
              <a:rPr sz="2050" spc="484" dirty="0">
                <a:latin typeface="Calibri"/>
                <a:cs typeface="Calibri"/>
              </a:rPr>
              <a:t>=</a:t>
            </a:r>
            <a:r>
              <a:rPr sz="2050" spc="190" dirty="0">
                <a:latin typeface="Calibri"/>
                <a:cs typeface="Calibri"/>
              </a:rPr>
              <a:t> </a:t>
            </a:r>
            <a:r>
              <a:rPr sz="2050" spc="-70" dirty="0">
                <a:latin typeface="Calibri"/>
                <a:cs typeface="Calibri"/>
              </a:rPr>
              <a:t>set</a:t>
            </a:r>
            <a:r>
              <a:rPr sz="2050" spc="185" dirty="0">
                <a:latin typeface="Calibri"/>
                <a:cs typeface="Calibri"/>
              </a:rPr>
              <a:t> </a:t>
            </a:r>
            <a:r>
              <a:rPr sz="2050" spc="-75" dirty="0">
                <a:latin typeface="Calibri"/>
                <a:cs typeface="Calibri"/>
              </a:rPr>
              <a:t>of</a:t>
            </a:r>
            <a:r>
              <a:rPr sz="2050" spc="175" dirty="0">
                <a:latin typeface="Calibri"/>
                <a:cs typeface="Calibri"/>
              </a:rPr>
              <a:t> </a:t>
            </a:r>
            <a:r>
              <a:rPr sz="2050" spc="-85" dirty="0">
                <a:solidFill>
                  <a:srgbClr val="0000FF"/>
                </a:solidFill>
                <a:latin typeface="Calibri"/>
                <a:cs typeface="Calibri"/>
              </a:rPr>
              <a:t>sentences</a:t>
            </a:r>
            <a:r>
              <a:rPr lang="en-GB" sz="2050" spc="-85" dirty="0">
                <a:solidFill>
                  <a:srgbClr val="0000CC"/>
                </a:solidFill>
                <a:latin typeface="Calibri"/>
                <a:cs typeface="Calibri"/>
              </a:rPr>
              <a:t>,</a:t>
            </a:r>
            <a:r>
              <a:rPr lang="en-GB" sz="2050" spc="180" dirty="0">
                <a:solidFill>
                  <a:srgbClr val="0000CC"/>
                </a:solidFill>
                <a:latin typeface="Calibri"/>
                <a:cs typeface="Calibri"/>
              </a:rPr>
              <a:t> </a:t>
            </a:r>
            <a:r>
              <a:rPr lang="en-US" sz="2050" dirty="0">
                <a:cs typeface="Arial" panose="020B0604020202020204" pitchFamily="34" charset="0"/>
              </a:rPr>
              <a:t>written</a:t>
            </a:r>
            <a:r>
              <a:rPr lang="en-US" sz="2050" spc="180" dirty="0">
                <a:solidFill>
                  <a:srgbClr val="0000CC"/>
                </a:solidFill>
                <a:cs typeface="Arial" panose="020B0604020202020204" pitchFamily="34" charset="0"/>
              </a:rPr>
              <a:t> </a:t>
            </a:r>
            <a:r>
              <a:rPr sz="2050" dirty="0">
                <a:cs typeface="Arial" panose="020B0604020202020204" pitchFamily="34" charset="0"/>
              </a:rPr>
              <a:t>in a</a:t>
            </a:r>
            <a:r>
              <a:rPr lang="en-GB" sz="2050" dirty="0">
                <a:cs typeface="Arial" panose="020B0604020202020204" pitchFamily="34" charset="0"/>
              </a:rPr>
              <a:t> formal</a:t>
            </a:r>
            <a:r>
              <a:rPr sz="2050" dirty="0">
                <a:cs typeface="Arial" panose="020B0604020202020204" pitchFamily="34" charset="0"/>
              </a:rPr>
              <a:t> </a:t>
            </a:r>
            <a:r>
              <a:rPr lang="en-US" sz="2050" dirty="0">
                <a:solidFill>
                  <a:srgbClr val="FF0000"/>
                </a:solidFill>
                <a:cs typeface="PMingLiU"/>
              </a:rPr>
              <a:t>representation</a:t>
            </a:r>
            <a:r>
              <a:rPr sz="2050" spc="125" dirty="0">
                <a:solidFill>
                  <a:srgbClr val="FF0000"/>
                </a:solidFill>
                <a:cs typeface="PMingLiU"/>
              </a:rPr>
              <a:t> </a:t>
            </a:r>
            <a:r>
              <a:rPr sz="2050" spc="-65" dirty="0">
                <a:solidFill>
                  <a:srgbClr val="FF0000"/>
                </a:solidFill>
                <a:cs typeface="Calibri"/>
              </a:rPr>
              <a:t>language</a:t>
            </a:r>
            <a:endParaRPr lang="en-US" sz="2050" spc="-65" dirty="0">
              <a:solidFill>
                <a:srgbClr val="FF0000"/>
              </a:solidFill>
              <a:cs typeface="Calibri"/>
            </a:endParaRPr>
          </a:p>
          <a:p>
            <a:pPr marL="812800" lvl="1" indent="-342900">
              <a:lnSpc>
                <a:spcPts val="2200"/>
              </a:lnSpc>
              <a:spcBef>
                <a:spcPts val="114"/>
              </a:spcBef>
              <a:buFont typeface="Wingdings" panose="05000000000000000000" pitchFamily="2" charset="2"/>
              <a:buChar char="Ø"/>
            </a:pPr>
            <a:r>
              <a:rPr lang="en-US" sz="2050" spc="-65" dirty="0">
                <a:latin typeface="Calibri"/>
                <a:cs typeface="Calibri"/>
              </a:rPr>
              <a:t>Inference engine (IE) = set of</a:t>
            </a:r>
            <a:r>
              <a:rPr lang="en-US" sz="2050" spc="-65" dirty="0">
                <a:solidFill>
                  <a:srgbClr val="0000CC"/>
                </a:solidFill>
                <a:latin typeface="Calibri"/>
                <a:cs typeface="Calibri"/>
              </a:rPr>
              <a:t> </a:t>
            </a:r>
            <a:r>
              <a:rPr lang="en-US" sz="2050" spc="-65" dirty="0">
                <a:solidFill>
                  <a:srgbClr val="0000FF"/>
                </a:solidFill>
                <a:latin typeface="Calibri"/>
                <a:cs typeface="Calibri"/>
              </a:rPr>
              <a:t>inference rules </a:t>
            </a:r>
            <a:r>
              <a:rPr lang="en-US" sz="2050" spc="-65" dirty="0">
                <a:latin typeface="Calibri"/>
                <a:cs typeface="Calibri"/>
              </a:rPr>
              <a:t>and </a:t>
            </a:r>
            <a:r>
              <a:rPr lang="en-US" sz="2050" spc="-65" dirty="0">
                <a:solidFill>
                  <a:srgbClr val="0000FF"/>
                </a:solidFill>
                <a:latin typeface="Calibri"/>
                <a:cs typeface="Calibri"/>
              </a:rPr>
              <a:t>inference </a:t>
            </a:r>
            <a:r>
              <a:rPr lang="en-US" sz="2050" spc="-65" dirty="0">
                <a:solidFill>
                  <a:srgbClr val="0000CC"/>
                </a:solidFill>
                <a:latin typeface="Calibri"/>
                <a:cs typeface="Calibri"/>
              </a:rPr>
              <a:t>algorithm </a:t>
            </a:r>
            <a:r>
              <a:rPr lang="en-US" sz="2050" spc="-65" dirty="0">
                <a:latin typeface="Calibri"/>
                <a:cs typeface="Calibri"/>
              </a:rPr>
              <a:t>(entailment) for applying them to KB, written in a formal </a:t>
            </a:r>
            <a:r>
              <a:rPr lang="en-US" sz="2050" spc="-65" dirty="0">
                <a:solidFill>
                  <a:srgbClr val="FF0000"/>
                </a:solidFill>
                <a:latin typeface="Calibri"/>
                <a:cs typeface="Calibri"/>
              </a:rPr>
              <a:t>meta-language</a:t>
            </a:r>
            <a:endParaRPr sz="2050" dirty="0">
              <a:solidFill>
                <a:srgbClr val="FF0000"/>
              </a:solidFill>
              <a:latin typeface="Calibri"/>
              <a:cs typeface="Calibri"/>
            </a:endParaRPr>
          </a:p>
          <a:p>
            <a:pPr marL="355600" indent="-342900">
              <a:lnSpc>
                <a:spcPct val="100000"/>
              </a:lnSpc>
              <a:spcBef>
                <a:spcPts val="600"/>
              </a:spcBef>
              <a:buFont typeface="Wingdings" panose="05000000000000000000" pitchFamily="2" charset="2"/>
              <a:buChar char="q"/>
            </a:pPr>
            <a:r>
              <a:rPr sz="2050" b="1" spc="-45" dirty="0">
                <a:latin typeface="Calibri"/>
                <a:cs typeface="Calibri"/>
              </a:rPr>
              <a:t>Declarative</a:t>
            </a:r>
            <a:r>
              <a:rPr sz="2050" b="1" spc="165" dirty="0">
                <a:latin typeface="Calibri"/>
                <a:cs typeface="Calibri"/>
              </a:rPr>
              <a:t> </a:t>
            </a:r>
            <a:r>
              <a:rPr sz="2050" b="1" spc="-75" dirty="0">
                <a:latin typeface="Calibri"/>
                <a:cs typeface="Calibri"/>
              </a:rPr>
              <a:t>approach</a:t>
            </a:r>
            <a:r>
              <a:rPr sz="2050" b="1" spc="190" dirty="0">
                <a:latin typeface="Calibri"/>
                <a:cs typeface="Calibri"/>
              </a:rPr>
              <a:t> </a:t>
            </a:r>
            <a:r>
              <a:rPr sz="2050" spc="-55" dirty="0">
                <a:latin typeface="Calibri"/>
                <a:cs typeface="Calibri"/>
              </a:rPr>
              <a:t>to</a:t>
            </a:r>
            <a:r>
              <a:rPr sz="2050" spc="185" dirty="0">
                <a:latin typeface="Calibri"/>
                <a:cs typeface="Calibri"/>
              </a:rPr>
              <a:t> </a:t>
            </a:r>
            <a:r>
              <a:rPr lang="en-US" sz="2050" spc="-50" dirty="0">
                <a:latin typeface="Calibri"/>
                <a:cs typeface="Calibri"/>
              </a:rPr>
              <a:t>use</a:t>
            </a:r>
            <a:r>
              <a:rPr sz="2050" spc="210" dirty="0">
                <a:latin typeface="Calibri"/>
                <a:cs typeface="Calibri"/>
              </a:rPr>
              <a:t> </a:t>
            </a:r>
            <a:r>
              <a:rPr sz="2050" spc="-65" dirty="0">
                <a:latin typeface="Calibri"/>
                <a:cs typeface="Calibri"/>
              </a:rPr>
              <a:t>an</a:t>
            </a:r>
            <a:r>
              <a:rPr sz="2050" spc="195" dirty="0">
                <a:latin typeface="Calibri"/>
                <a:cs typeface="Calibri"/>
              </a:rPr>
              <a:t> </a:t>
            </a:r>
            <a:r>
              <a:rPr sz="2050" spc="-55" dirty="0">
                <a:latin typeface="Calibri"/>
                <a:cs typeface="Calibri"/>
              </a:rPr>
              <a:t>agent</a:t>
            </a:r>
            <a:r>
              <a:rPr sz="2050" spc="204" dirty="0">
                <a:latin typeface="Calibri"/>
                <a:cs typeface="Calibri"/>
              </a:rPr>
              <a:t> </a:t>
            </a:r>
            <a:r>
              <a:rPr lang="en-GB" sz="2050" dirty="0">
                <a:latin typeface="Calibri"/>
                <a:cs typeface="Calibri"/>
              </a:rPr>
              <a:t>within intelligent systems </a:t>
            </a:r>
            <a:r>
              <a:rPr lang="en-US" sz="2050" spc="-35" dirty="0">
                <a:latin typeface="Calibri"/>
                <a:cs typeface="Calibri"/>
              </a:rPr>
              <a:t>relies on two communication operations</a:t>
            </a:r>
            <a:r>
              <a:rPr sz="2050" spc="-35" dirty="0">
                <a:latin typeface="Calibri"/>
                <a:cs typeface="Calibri"/>
              </a:rPr>
              <a:t>:</a:t>
            </a:r>
            <a:endParaRPr sz="2050" dirty="0">
              <a:latin typeface="Calibri"/>
              <a:cs typeface="Calibri"/>
            </a:endParaRPr>
          </a:p>
          <a:p>
            <a:pPr marL="1087120" indent="-342900">
              <a:spcBef>
                <a:spcPts val="35"/>
              </a:spcBef>
              <a:buFont typeface="Wingdings" panose="05000000000000000000" pitchFamily="2" charset="2"/>
              <a:buChar char="ü"/>
            </a:pPr>
            <a:r>
              <a:rPr sz="2050" b="1" dirty="0">
                <a:latin typeface="Palatino Linotype" panose="02040502050505030304" pitchFamily="18" charset="0"/>
                <a:cs typeface="PMingLiU"/>
              </a:rPr>
              <a:t>Tell</a:t>
            </a:r>
            <a:r>
              <a:rPr sz="2050" spc="110" dirty="0">
                <a:solidFill>
                  <a:srgbClr val="B30000"/>
                </a:solidFill>
                <a:latin typeface="PMingLiU"/>
                <a:cs typeface="PMingLiU"/>
              </a:rPr>
              <a:t> </a:t>
            </a:r>
            <a:r>
              <a:rPr sz="2050" spc="-5" dirty="0">
                <a:latin typeface="Calibri"/>
                <a:cs typeface="Calibri"/>
              </a:rPr>
              <a:t>it</a:t>
            </a:r>
            <a:r>
              <a:rPr sz="2050" spc="185" dirty="0">
                <a:latin typeface="Calibri"/>
                <a:cs typeface="Calibri"/>
              </a:rPr>
              <a:t> </a:t>
            </a:r>
            <a:r>
              <a:rPr sz="2050" spc="-75" dirty="0">
                <a:latin typeface="Calibri"/>
                <a:cs typeface="Calibri"/>
              </a:rPr>
              <a:t>what</a:t>
            </a:r>
            <a:r>
              <a:rPr sz="2050" spc="185" dirty="0">
                <a:latin typeface="Calibri"/>
                <a:cs typeface="Calibri"/>
              </a:rPr>
              <a:t> </a:t>
            </a:r>
            <a:r>
              <a:rPr sz="2050" spc="-5" dirty="0">
                <a:latin typeface="Calibri"/>
                <a:cs typeface="Calibri"/>
              </a:rPr>
              <a:t>it</a:t>
            </a:r>
            <a:r>
              <a:rPr sz="2050" spc="170" dirty="0">
                <a:latin typeface="Calibri"/>
                <a:cs typeface="Calibri"/>
              </a:rPr>
              <a:t> </a:t>
            </a:r>
            <a:r>
              <a:rPr sz="2050" spc="-110" dirty="0">
                <a:latin typeface="Calibri"/>
                <a:cs typeface="Calibri"/>
              </a:rPr>
              <a:t>needs</a:t>
            </a:r>
            <a:r>
              <a:rPr sz="2050" spc="185" dirty="0">
                <a:latin typeface="Calibri"/>
                <a:cs typeface="Calibri"/>
              </a:rPr>
              <a:t> </a:t>
            </a:r>
            <a:r>
              <a:rPr sz="2050" spc="-55" dirty="0">
                <a:latin typeface="Calibri"/>
                <a:cs typeface="Calibri"/>
              </a:rPr>
              <a:t>to</a:t>
            </a:r>
            <a:r>
              <a:rPr sz="2050" spc="170" dirty="0">
                <a:latin typeface="Calibri"/>
                <a:cs typeface="Calibri"/>
              </a:rPr>
              <a:t> </a:t>
            </a:r>
            <a:r>
              <a:rPr sz="2050" spc="-95" dirty="0">
                <a:latin typeface="Calibri"/>
                <a:cs typeface="Calibri"/>
              </a:rPr>
              <a:t>know</a:t>
            </a:r>
            <a:r>
              <a:rPr lang="en-US" sz="2050" spc="-95" dirty="0">
                <a:latin typeface="Calibri"/>
                <a:cs typeface="Calibri"/>
              </a:rPr>
              <a:t> – it goes to the KB</a:t>
            </a:r>
          </a:p>
          <a:p>
            <a:pPr marL="1087120" indent="-342900">
              <a:spcBef>
                <a:spcPts val="35"/>
              </a:spcBef>
              <a:buFont typeface="Wingdings" panose="05000000000000000000" pitchFamily="2" charset="2"/>
              <a:buChar char="ü"/>
            </a:pPr>
            <a:r>
              <a:rPr sz="2050" b="1" dirty="0">
                <a:latin typeface="Palatino Linotype" panose="02040502050505030304" pitchFamily="18" charset="0"/>
                <a:cs typeface="PMingLiU"/>
              </a:rPr>
              <a:t>Ask</a:t>
            </a:r>
            <a:r>
              <a:rPr sz="2050" spc="114" dirty="0">
                <a:solidFill>
                  <a:srgbClr val="B30000"/>
                </a:solidFill>
                <a:latin typeface="PMingLiU"/>
                <a:cs typeface="PMingLiU"/>
              </a:rPr>
              <a:t> </a:t>
            </a:r>
            <a:r>
              <a:rPr lang="en-US" sz="2050" dirty="0">
                <a:cs typeface="Arial" panose="020B0604020202020204" pitchFamily="34" charset="0"/>
              </a:rPr>
              <a:t>itself</a:t>
            </a:r>
            <a:r>
              <a:rPr lang="en-US" sz="2050" spc="114" dirty="0">
                <a:solidFill>
                  <a:srgbClr val="B30000"/>
                </a:solidFill>
                <a:latin typeface="PMingLiU"/>
                <a:cs typeface="PMingLiU"/>
              </a:rPr>
              <a:t> </a:t>
            </a:r>
            <a:r>
              <a:rPr sz="2050" spc="-75" dirty="0">
                <a:latin typeface="Calibri"/>
                <a:cs typeface="Calibri"/>
              </a:rPr>
              <a:t>what</a:t>
            </a:r>
            <a:r>
              <a:rPr sz="2050" spc="175" dirty="0">
                <a:latin typeface="Calibri"/>
                <a:cs typeface="Calibri"/>
              </a:rPr>
              <a:t> </a:t>
            </a:r>
            <a:r>
              <a:rPr sz="2050" spc="-55" dirty="0">
                <a:latin typeface="Calibri"/>
                <a:cs typeface="Calibri"/>
              </a:rPr>
              <a:t>to</a:t>
            </a:r>
            <a:r>
              <a:rPr sz="2050" spc="190" dirty="0">
                <a:latin typeface="Calibri"/>
                <a:cs typeface="Calibri"/>
              </a:rPr>
              <a:t> </a:t>
            </a:r>
            <a:r>
              <a:rPr sz="2050" spc="-80" dirty="0">
                <a:latin typeface="Calibri"/>
                <a:cs typeface="Calibri"/>
              </a:rPr>
              <a:t>do—answers</a:t>
            </a:r>
            <a:r>
              <a:rPr sz="2050" spc="180" dirty="0">
                <a:latin typeface="Calibri"/>
                <a:cs typeface="Calibri"/>
              </a:rPr>
              <a:t> </a:t>
            </a:r>
            <a:r>
              <a:rPr sz="2050" spc="-70" dirty="0">
                <a:latin typeface="Calibri"/>
                <a:cs typeface="Calibri"/>
              </a:rPr>
              <a:t>should</a:t>
            </a:r>
            <a:r>
              <a:rPr sz="2050" spc="200" dirty="0">
                <a:latin typeface="Calibri"/>
                <a:cs typeface="Calibri"/>
              </a:rPr>
              <a:t> </a:t>
            </a:r>
            <a:r>
              <a:rPr sz="2050" spc="-85" dirty="0">
                <a:latin typeface="Calibri"/>
                <a:cs typeface="Calibri"/>
              </a:rPr>
              <a:t>follow</a:t>
            </a:r>
            <a:r>
              <a:rPr sz="2050" spc="195" dirty="0">
                <a:latin typeface="Calibri"/>
                <a:cs typeface="Calibri"/>
              </a:rPr>
              <a:t> </a:t>
            </a:r>
            <a:r>
              <a:rPr sz="2050" spc="-85" dirty="0">
                <a:latin typeface="Calibri"/>
                <a:cs typeface="Calibri"/>
              </a:rPr>
              <a:t>from</a:t>
            </a:r>
            <a:r>
              <a:rPr sz="2050" spc="190" dirty="0">
                <a:latin typeface="Calibri"/>
                <a:cs typeface="Calibri"/>
              </a:rPr>
              <a:t> </a:t>
            </a:r>
            <a:r>
              <a:rPr sz="2050" spc="-80" dirty="0">
                <a:latin typeface="Calibri"/>
                <a:cs typeface="Calibri"/>
              </a:rPr>
              <a:t>the</a:t>
            </a:r>
            <a:r>
              <a:rPr sz="2050" spc="190" dirty="0">
                <a:latin typeface="Calibri"/>
                <a:cs typeface="Calibri"/>
              </a:rPr>
              <a:t> </a:t>
            </a:r>
            <a:r>
              <a:rPr sz="2050" spc="220" dirty="0">
                <a:latin typeface="Calibri"/>
                <a:cs typeface="Calibri"/>
              </a:rPr>
              <a:t>KB </a:t>
            </a:r>
            <a:endParaRPr lang="en-US" sz="2050" spc="220" dirty="0">
              <a:latin typeface="Calibri"/>
              <a:cs typeface="Calibri"/>
            </a:endParaRPr>
          </a:p>
          <a:p>
            <a:pPr marL="355600" marR="5080" indent="-342900">
              <a:lnSpc>
                <a:spcPts val="2800"/>
              </a:lnSpc>
              <a:buFont typeface="Wingdings" panose="05000000000000000000" pitchFamily="2" charset="2"/>
              <a:buChar char="q"/>
            </a:pPr>
            <a:r>
              <a:rPr sz="2050" spc="-450" dirty="0">
                <a:latin typeface="Calibri"/>
                <a:cs typeface="Calibri"/>
              </a:rPr>
              <a:t> </a:t>
            </a:r>
            <a:r>
              <a:rPr sz="2050" b="1" dirty="0">
                <a:latin typeface="Calibri"/>
                <a:cs typeface="Calibri"/>
              </a:rPr>
              <a:t>Agents </a:t>
            </a:r>
            <a:r>
              <a:rPr lang="en-US" sz="2050" b="1" dirty="0">
                <a:latin typeface="Calibri"/>
                <a:cs typeface="Calibri"/>
              </a:rPr>
              <a:t>behavior </a:t>
            </a:r>
            <a:r>
              <a:rPr sz="2050" spc="-45" dirty="0">
                <a:latin typeface="Calibri"/>
                <a:cs typeface="Calibri"/>
              </a:rPr>
              <a:t>can</a:t>
            </a:r>
            <a:r>
              <a:rPr sz="2050" spc="180" dirty="0">
                <a:latin typeface="Calibri"/>
                <a:cs typeface="Calibri"/>
              </a:rPr>
              <a:t> </a:t>
            </a:r>
            <a:r>
              <a:rPr sz="2050" spc="-100" dirty="0">
                <a:latin typeface="Calibri"/>
                <a:cs typeface="Calibri"/>
              </a:rPr>
              <a:t>be</a:t>
            </a:r>
            <a:r>
              <a:rPr sz="2050" spc="195" dirty="0">
                <a:latin typeface="Calibri"/>
                <a:cs typeface="Calibri"/>
              </a:rPr>
              <a:t> </a:t>
            </a:r>
            <a:r>
              <a:rPr lang="en-GB" sz="2050" spc="-110" dirty="0">
                <a:latin typeface="Calibri"/>
                <a:cs typeface="Calibri"/>
              </a:rPr>
              <a:t>traced</a:t>
            </a:r>
            <a:r>
              <a:rPr lang="en-US" sz="2050" spc="-110" dirty="0">
                <a:latin typeface="Calibri"/>
                <a:cs typeface="Calibri"/>
              </a:rPr>
              <a:t> on two separate levels</a:t>
            </a:r>
            <a:r>
              <a:rPr sz="2050" spc="195" dirty="0">
                <a:latin typeface="Calibri"/>
                <a:cs typeface="Calibri"/>
              </a:rPr>
              <a:t> </a:t>
            </a:r>
            <a:endParaRPr lang="en-US" sz="2050" spc="195" dirty="0">
              <a:latin typeface="Calibri"/>
              <a:cs typeface="Calibri"/>
            </a:endParaRPr>
          </a:p>
          <a:p>
            <a:pPr marL="812800" marR="5080" lvl="1" indent="-342900">
              <a:lnSpc>
                <a:spcPts val="2200"/>
              </a:lnSpc>
              <a:buFont typeface="Wingdings" panose="05000000000000000000" pitchFamily="2" charset="2"/>
              <a:buChar char="v"/>
            </a:pPr>
            <a:r>
              <a:rPr lang="en-US" sz="2050" spc="195" dirty="0">
                <a:latin typeface="Calibri"/>
                <a:cs typeface="Calibri"/>
              </a:rPr>
              <a:t>A</a:t>
            </a:r>
            <a:r>
              <a:rPr sz="2050" spc="-20" dirty="0">
                <a:latin typeface="Calibri"/>
                <a:cs typeface="Calibri"/>
              </a:rPr>
              <a:t>t</a:t>
            </a:r>
            <a:r>
              <a:rPr sz="2050" spc="180" dirty="0">
                <a:latin typeface="Calibri"/>
                <a:cs typeface="Calibri"/>
              </a:rPr>
              <a:t> </a:t>
            </a:r>
            <a:r>
              <a:rPr sz="2050" spc="-80" dirty="0">
                <a:latin typeface="Calibri"/>
                <a:cs typeface="Calibri"/>
              </a:rPr>
              <a:t>the</a:t>
            </a:r>
            <a:r>
              <a:rPr sz="2050" spc="140" dirty="0">
                <a:latin typeface="Calibri"/>
                <a:cs typeface="Calibri"/>
              </a:rPr>
              <a:t> </a:t>
            </a:r>
            <a:r>
              <a:rPr sz="2050" spc="-90" dirty="0">
                <a:solidFill>
                  <a:srgbClr val="0000FF"/>
                </a:solidFill>
                <a:latin typeface="Calibri"/>
                <a:cs typeface="Calibri"/>
              </a:rPr>
              <a:t>knowledge</a:t>
            </a:r>
            <a:r>
              <a:rPr sz="2050" spc="190" dirty="0">
                <a:solidFill>
                  <a:srgbClr val="0000FF"/>
                </a:solidFill>
                <a:latin typeface="Calibri"/>
                <a:cs typeface="Calibri"/>
              </a:rPr>
              <a:t> </a:t>
            </a:r>
            <a:r>
              <a:rPr sz="2050" spc="-85" dirty="0">
                <a:solidFill>
                  <a:srgbClr val="0000FF"/>
                </a:solidFill>
                <a:latin typeface="Calibri"/>
                <a:cs typeface="Calibri"/>
              </a:rPr>
              <a:t>level</a:t>
            </a:r>
            <a:r>
              <a:rPr lang="en-US" sz="2050" spc="-85" dirty="0">
                <a:solidFill>
                  <a:srgbClr val="0000FF"/>
                </a:solidFill>
                <a:latin typeface="Calibri"/>
                <a:cs typeface="Calibri"/>
              </a:rPr>
              <a:t> </a:t>
            </a:r>
            <a:r>
              <a:rPr lang="en-US" sz="2050" spc="-85" dirty="0">
                <a:solidFill>
                  <a:srgbClr val="00007E"/>
                </a:solidFill>
                <a:latin typeface="Calibri"/>
                <a:cs typeface="Calibri"/>
              </a:rPr>
              <a:t>- </a:t>
            </a:r>
            <a:r>
              <a:rPr sz="2050" dirty="0">
                <a:solidFill>
                  <a:srgbClr val="FF0000"/>
                </a:solidFill>
                <a:cs typeface="PMingLiU"/>
              </a:rPr>
              <a:t>what </a:t>
            </a:r>
            <a:r>
              <a:rPr lang="en-GB" sz="2050" dirty="0">
                <a:cs typeface="PMingLiU"/>
              </a:rPr>
              <a:t>is there and </a:t>
            </a:r>
            <a:r>
              <a:rPr lang="en-GB" sz="2050" dirty="0">
                <a:solidFill>
                  <a:srgbClr val="FF0000"/>
                </a:solidFill>
                <a:cs typeface="PMingLiU"/>
              </a:rPr>
              <a:t>how </a:t>
            </a:r>
            <a:r>
              <a:rPr lang="en-GB" sz="2050" dirty="0">
                <a:cs typeface="PMingLiU"/>
              </a:rPr>
              <a:t>to do</a:t>
            </a:r>
            <a:r>
              <a:rPr sz="2050" dirty="0">
                <a:cs typeface="PMingLiU"/>
              </a:rPr>
              <a:t> </a:t>
            </a:r>
            <a:r>
              <a:rPr lang="en-US" sz="2050" dirty="0">
                <a:cs typeface="PMingLiU"/>
              </a:rPr>
              <a:t>in a </a:t>
            </a:r>
            <a:r>
              <a:rPr lang="en-US" sz="2050" dirty="0">
                <a:latin typeface="+mj-lt"/>
                <a:cs typeface="PMingLiU"/>
              </a:rPr>
              <a:t>formal language,</a:t>
            </a:r>
            <a:r>
              <a:rPr sz="2050" spc="175" dirty="0">
                <a:latin typeface="+mj-lt"/>
                <a:cs typeface="Calibri"/>
              </a:rPr>
              <a:t> </a:t>
            </a:r>
            <a:r>
              <a:rPr sz="2050" spc="-80" dirty="0">
                <a:latin typeface="Calibri"/>
                <a:cs typeface="Calibri"/>
              </a:rPr>
              <a:t>regardless</a:t>
            </a:r>
            <a:r>
              <a:rPr sz="2050" spc="185" dirty="0">
                <a:latin typeface="Calibri"/>
                <a:cs typeface="Calibri"/>
              </a:rPr>
              <a:t> </a:t>
            </a:r>
            <a:r>
              <a:rPr sz="2050" spc="-75" dirty="0">
                <a:latin typeface="Calibri"/>
                <a:cs typeface="Calibri"/>
              </a:rPr>
              <a:t>of</a:t>
            </a:r>
            <a:r>
              <a:rPr sz="2050" spc="200" dirty="0">
                <a:latin typeface="Calibri"/>
                <a:cs typeface="Calibri"/>
              </a:rPr>
              <a:t> </a:t>
            </a:r>
            <a:r>
              <a:rPr sz="2050" spc="-130" dirty="0">
                <a:latin typeface="Calibri"/>
                <a:cs typeface="Calibri"/>
              </a:rPr>
              <a:t>how</a:t>
            </a:r>
            <a:r>
              <a:rPr lang="en-US" sz="2050" spc="-130" dirty="0">
                <a:latin typeface="Calibri"/>
                <a:cs typeface="Calibri"/>
              </a:rPr>
              <a:t> it has been </a:t>
            </a:r>
            <a:r>
              <a:rPr sz="2050" spc="-95" dirty="0">
                <a:latin typeface="Calibri"/>
                <a:cs typeface="Calibri"/>
              </a:rPr>
              <a:t>implemented</a:t>
            </a:r>
            <a:endParaRPr sz="2050" dirty="0">
              <a:latin typeface="Calibri"/>
              <a:cs typeface="Calibri"/>
            </a:endParaRPr>
          </a:p>
          <a:p>
            <a:pPr marL="812800" lvl="1" indent="-342900">
              <a:lnSpc>
                <a:spcPts val="2200"/>
              </a:lnSpc>
              <a:buFont typeface="Wingdings" panose="05000000000000000000" pitchFamily="2" charset="2"/>
              <a:buChar char="v"/>
            </a:pPr>
            <a:r>
              <a:rPr sz="2050" spc="5" dirty="0">
                <a:latin typeface="Calibri"/>
                <a:cs typeface="Calibri"/>
              </a:rPr>
              <a:t>Or</a:t>
            </a:r>
            <a:r>
              <a:rPr sz="2050" spc="165" dirty="0">
                <a:latin typeface="Calibri"/>
                <a:cs typeface="Calibri"/>
              </a:rPr>
              <a:t> </a:t>
            </a:r>
            <a:r>
              <a:rPr sz="2050" spc="-20" dirty="0">
                <a:latin typeface="Calibri"/>
                <a:cs typeface="Calibri"/>
              </a:rPr>
              <a:t>at</a:t>
            </a:r>
            <a:r>
              <a:rPr sz="2050" spc="185" dirty="0">
                <a:latin typeface="Calibri"/>
                <a:cs typeface="Calibri"/>
              </a:rPr>
              <a:t> </a:t>
            </a:r>
            <a:r>
              <a:rPr sz="2050" spc="-80" dirty="0">
                <a:latin typeface="Calibri"/>
                <a:cs typeface="Calibri"/>
              </a:rPr>
              <a:t>the</a:t>
            </a:r>
            <a:r>
              <a:rPr sz="2050" spc="170" dirty="0">
                <a:latin typeface="Calibri"/>
                <a:cs typeface="Calibri"/>
              </a:rPr>
              <a:t> </a:t>
            </a:r>
            <a:r>
              <a:rPr sz="2050" spc="-75" dirty="0">
                <a:solidFill>
                  <a:srgbClr val="0000FF"/>
                </a:solidFill>
                <a:latin typeface="Calibri"/>
                <a:cs typeface="Calibri"/>
              </a:rPr>
              <a:t>implementation</a:t>
            </a:r>
            <a:r>
              <a:rPr sz="2050" spc="200" dirty="0">
                <a:solidFill>
                  <a:srgbClr val="0000FF"/>
                </a:solidFill>
                <a:latin typeface="Calibri"/>
                <a:cs typeface="Calibri"/>
              </a:rPr>
              <a:t> </a:t>
            </a:r>
            <a:r>
              <a:rPr sz="2050" spc="-85" dirty="0">
                <a:solidFill>
                  <a:srgbClr val="0000FF"/>
                </a:solidFill>
                <a:latin typeface="Calibri"/>
                <a:cs typeface="Calibri"/>
              </a:rPr>
              <a:t>level</a:t>
            </a:r>
            <a:r>
              <a:rPr lang="en-US" sz="2050" dirty="0">
                <a:solidFill>
                  <a:srgbClr val="0000FF"/>
                </a:solidFill>
                <a:latin typeface="Calibri"/>
                <a:cs typeface="Calibri"/>
              </a:rPr>
              <a:t> </a:t>
            </a:r>
            <a:r>
              <a:rPr lang="en-US" sz="2050" dirty="0">
                <a:solidFill>
                  <a:srgbClr val="00007E"/>
                </a:solidFill>
                <a:latin typeface="Calibri"/>
                <a:cs typeface="Calibri"/>
              </a:rPr>
              <a:t>- </a:t>
            </a:r>
            <a:r>
              <a:rPr sz="2050" dirty="0">
                <a:solidFill>
                  <a:srgbClr val="FF0000"/>
                </a:solidFill>
                <a:latin typeface="Calibri"/>
                <a:cs typeface="Calibri"/>
              </a:rPr>
              <a:t>data structures</a:t>
            </a:r>
            <a:r>
              <a:rPr sz="2050" spc="210" dirty="0">
                <a:solidFill>
                  <a:srgbClr val="FF0000"/>
                </a:solidFill>
                <a:latin typeface="Calibri"/>
                <a:cs typeface="Calibri"/>
              </a:rPr>
              <a:t> </a:t>
            </a:r>
            <a:r>
              <a:rPr sz="2050" spc="-50" dirty="0">
                <a:latin typeface="Calibri"/>
                <a:cs typeface="Calibri"/>
              </a:rPr>
              <a:t>in</a:t>
            </a:r>
            <a:r>
              <a:rPr sz="2050" spc="195" dirty="0">
                <a:latin typeface="Calibri"/>
                <a:cs typeface="Calibri"/>
              </a:rPr>
              <a:t> </a:t>
            </a:r>
            <a:r>
              <a:rPr sz="2050" spc="225" dirty="0">
                <a:latin typeface="Calibri"/>
                <a:cs typeface="Calibri"/>
              </a:rPr>
              <a:t>KB</a:t>
            </a:r>
            <a:r>
              <a:rPr sz="2050" spc="185" dirty="0">
                <a:latin typeface="Calibri"/>
                <a:cs typeface="Calibri"/>
              </a:rPr>
              <a:t> </a:t>
            </a:r>
            <a:r>
              <a:rPr sz="2050" spc="-70" dirty="0">
                <a:latin typeface="Calibri"/>
                <a:cs typeface="Calibri"/>
              </a:rPr>
              <a:t>and</a:t>
            </a:r>
            <a:r>
              <a:rPr sz="2050" spc="190" dirty="0">
                <a:latin typeface="Calibri"/>
                <a:cs typeface="Calibri"/>
              </a:rPr>
              <a:t> </a:t>
            </a:r>
            <a:r>
              <a:rPr sz="2050" spc="-55" dirty="0">
                <a:solidFill>
                  <a:srgbClr val="FF0000"/>
                </a:solidFill>
                <a:latin typeface="Calibri"/>
                <a:cs typeface="Calibri"/>
              </a:rPr>
              <a:t>algorithms</a:t>
            </a:r>
            <a:r>
              <a:rPr sz="2050" spc="195" dirty="0">
                <a:latin typeface="Calibri"/>
                <a:cs typeface="Calibri"/>
              </a:rPr>
              <a:t> </a:t>
            </a:r>
            <a:r>
              <a:rPr sz="2050" spc="-35" dirty="0">
                <a:latin typeface="Calibri"/>
                <a:cs typeface="Calibri"/>
              </a:rPr>
              <a:t>that</a:t>
            </a:r>
            <a:r>
              <a:rPr sz="2050" spc="185" dirty="0">
                <a:latin typeface="Calibri"/>
                <a:cs typeface="Calibri"/>
              </a:rPr>
              <a:t> </a:t>
            </a:r>
            <a:r>
              <a:rPr sz="2050" spc="-65" dirty="0">
                <a:latin typeface="Calibri"/>
                <a:cs typeface="Calibri"/>
              </a:rPr>
              <a:t>manipulate</a:t>
            </a:r>
            <a:r>
              <a:rPr sz="2050" spc="195" dirty="0">
                <a:latin typeface="Calibri"/>
                <a:cs typeface="Calibri"/>
              </a:rPr>
              <a:t> </a:t>
            </a:r>
            <a:r>
              <a:rPr sz="2050" spc="-90" dirty="0">
                <a:latin typeface="Calibri"/>
                <a:cs typeface="Calibri"/>
              </a:rPr>
              <a:t>them</a:t>
            </a:r>
            <a:endParaRPr sz="2050" dirty="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229" dirty="0"/>
              <a:t>Wumpus</a:t>
            </a:r>
            <a:r>
              <a:rPr spc="345" dirty="0"/>
              <a:t> </a:t>
            </a:r>
            <a:r>
              <a:rPr spc="155" dirty="0"/>
              <a:t>models</a:t>
            </a:r>
          </a:p>
        </p:txBody>
      </p:sp>
      <p:sp>
        <p:nvSpPr>
          <p:cNvPr id="3" name="object 3"/>
          <p:cNvSpPr txBox="1"/>
          <p:nvPr/>
        </p:nvSpPr>
        <p:spPr>
          <a:xfrm>
            <a:off x="3194799" y="3805414"/>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FF0000"/>
                </a:solidFill>
                <a:latin typeface="Arial"/>
                <a:cs typeface="Arial"/>
              </a:rPr>
              <a:t>1</a:t>
            </a:r>
            <a:endParaRPr sz="450">
              <a:latin typeface="Arial"/>
              <a:cs typeface="Arial"/>
            </a:endParaRPr>
          </a:p>
        </p:txBody>
      </p:sp>
      <p:sp>
        <p:nvSpPr>
          <p:cNvPr id="4" name="object 4"/>
          <p:cNvSpPr txBox="1"/>
          <p:nvPr/>
        </p:nvSpPr>
        <p:spPr>
          <a:xfrm>
            <a:off x="3535904" y="3805414"/>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FF0000"/>
                </a:solidFill>
                <a:latin typeface="Arial"/>
                <a:cs typeface="Arial"/>
              </a:rPr>
              <a:t>2</a:t>
            </a:r>
            <a:endParaRPr sz="450">
              <a:latin typeface="Arial"/>
              <a:cs typeface="Arial"/>
            </a:endParaRPr>
          </a:p>
        </p:txBody>
      </p:sp>
      <p:sp>
        <p:nvSpPr>
          <p:cNvPr id="5" name="object 5"/>
          <p:cNvSpPr txBox="1"/>
          <p:nvPr/>
        </p:nvSpPr>
        <p:spPr>
          <a:xfrm>
            <a:off x="3877010" y="3805414"/>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FF0000"/>
                </a:solidFill>
                <a:latin typeface="Arial"/>
                <a:cs typeface="Arial"/>
              </a:rPr>
              <a:t>3</a:t>
            </a:r>
            <a:endParaRPr sz="450">
              <a:latin typeface="Arial"/>
              <a:cs typeface="Arial"/>
            </a:endParaRPr>
          </a:p>
        </p:txBody>
      </p:sp>
      <p:sp>
        <p:nvSpPr>
          <p:cNvPr id="6" name="object 6"/>
          <p:cNvSpPr txBox="1"/>
          <p:nvPr/>
        </p:nvSpPr>
        <p:spPr>
          <a:xfrm>
            <a:off x="2966842" y="3579841"/>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FF0000"/>
                </a:solidFill>
                <a:latin typeface="Arial"/>
                <a:cs typeface="Arial"/>
              </a:rPr>
              <a:t>1</a:t>
            </a:r>
            <a:endParaRPr sz="450">
              <a:latin typeface="Arial"/>
              <a:cs typeface="Arial"/>
            </a:endParaRPr>
          </a:p>
        </p:txBody>
      </p:sp>
      <p:sp>
        <p:nvSpPr>
          <p:cNvPr id="7" name="object 7"/>
          <p:cNvSpPr txBox="1"/>
          <p:nvPr/>
        </p:nvSpPr>
        <p:spPr>
          <a:xfrm>
            <a:off x="2966842" y="3238736"/>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FF0000"/>
                </a:solidFill>
                <a:latin typeface="Arial"/>
                <a:cs typeface="Arial"/>
              </a:rPr>
              <a:t>2</a:t>
            </a:r>
            <a:endParaRPr sz="450">
              <a:latin typeface="Arial"/>
              <a:cs typeface="Arial"/>
            </a:endParaRPr>
          </a:p>
        </p:txBody>
      </p:sp>
      <p:pic>
        <p:nvPicPr>
          <p:cNvPr id="8" name="object 8"/>
          <p:cNvPicPr/>
          <p:nvPr/>
        </p:nvPicPr>
        <p:blipFill>
          <a:blip r:embed="rId2" cstate="print"/>
          <a:stretch>
            <a:fillRect/>
          </a:stretch>
        </p:blipFill>
        <p:spPr>
          <a:xfrm>
            <a:off x="2660910" y="1464519"/>
            <a:ext cx="5208358" cy="3835692"/>
          </a:xfrm>
          <a:prstGeom prst="rect">
            <a:avLst/>
          </a:prstGeom>
        </p:spPr>
      </p:pic>
      <p:sp>
        <p:nvSpPr>
          <p:cNvPr id="9" name="object 9"/>
          <p:cNvSpPr txBox="1"/>
          <p:nvPr/>
        </p:nvSpPr>
        <p:spPr>
          <a:xfrm>
            <a:off x="3474605" y="3531603"/>
            <a:ext cx="179705" cy="83820"/>
          </a:xfrm>
          <a:prstGeom prst="rect">
            <a:avLst/>
          </a:prstGeom>
        </p:spPr>
        <p:txBody>
          <a:bodyPr vert="horz" wrap="square" lIns="0" tIns="16510" rIns="0" bIns="0" rtlCol="0">
            <a:spAutoFit/>
          </a:bodyPr>
          <a:lstStyle/>
          <a:p>
            <a:pPr marL="12700">
              <a:lnSpc>
                <a:spcPct val="100000"/>
              </a:lnSpc>
              <a:spcBef>
                <a:spcPts val="130"/>
              </a:spcBef>
            </a:pPr>
            <a:r>
              <a:rPr sz="350" i="1" spc="15" dirty="0">
                <a:solidFill>
                  <a:srgbClr val="FF0000"/>
                </a:solidFill>
                <a:latin typeface="Arial"/>
                <a:cs typeface="Arial"/>
              </a:rPr>
              <a:t>Breeze</a:t>
            </a:r>
            <a:endParaRPr sz="350">
              <a:latin typeface="Arial"/>
              <a:cs typeface="Arial"/>
            </a:endParaRPr>
          </a:p>
        </p:txBody>
      </p:sp>
      <p:sp>
        <p:nvSpPr>
          <p:cNvPr id="66" name="object 66"/>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67" name="object 6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30</a:t>
            </a:fld>
            <a:endParaRPr spc="45" dirty="0"/>
          </a:p>
        </p:txBody>
      </p:sp>
      <p:sp>
        <p:nvSpPr>
          <p:cNvPr id="10" name="object 10"/>
          <p:cNvSpPr txBox="1"/>
          <p:nvPr/>
        </p:nvSpPr>
        <p:spPr>
          <a:xfrm>
            <a:off x="3497579" y="3231311"/>
            <a:ext cx="136525" cy="111125"/>
          </a:xfrm>
          <a:prstGeom prst="rect">
            <a:avLst/>
          </a:prstGeom>
        </p:spPr>
        <p:txBody>
          <a:bodyPr vert="horz" wrap="square" lIns="0" tIns="13970" rIns="0" bIns="0" rtlCol="0">
            <a:spAutoFit/>
          </a:bodyPr>
          <a:lstStyle/>
          <a:p>
            <a:pPr marL="12700">
              <a:lnSpc>
                <a:spcPct val="100000"/>
              </a:lnSpc>
              <a:spcBef>
                <a:spcPts val="110"/>
              </a:spcBef>
            </a:pPr>
            <a:r>
              <a:rPr sz="550" b="1" spc="5" dirty="0">
                <a:solidFill>
                  <a:srgbClr val="FF0000"/>
                </a:solidFill>
                <a:latin typeface="Arial"/>
                <a:cs typeface="Arial"/>
              </a:rPr>
              <a:t>PIT</a:t>
            </a:r>
            <a:endParaRPr sz="550">
              <a:latin typeface="Arial"/>
              <a:cs typeface="Arial"/>
            </a:endParaRPr>
          </a:p>
        </p:txBody>
      </p:sp>
      <p:sp>
        <p:nvSpPr>
          <p:cNvPr id="11" name="object 11"/>
          <p:cNvSpPr txBox="1"/>
          <p:nvPr/>
        </p:nvSpPr>
        <p:spPr>
          <a:xfrm>
            <a:off x="5658345" y="2478873"/>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1</a:t>
            </a:r>
            <a:endParaRPr sz="450">
              <a:latin typeface="Arial"/>
              <a:cs typeface="Arial"/>
            </a:endParaRPr>
          </a:p>
        </p:txBody>
      </p:sp>
      <p:sp>
        <p:nvSpPr>
          <p:cNvPr id="12" name="object 12"/>
          <p:cNvSpPr txBox="1"/>
          <p:nvPr/>
        </p:nvSpPr>
        <p:spPr>
          <a:xfrm>
            <a:off x="5999450" y="2478873"/>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2</a:t>
            </a:r>
            <a:endParaRPr sz="450">
              <a:latin typeface="Arial"/>
              <a:cs typeface="Arial"/>
            </a:endParaRPr>
          </a:p>
        </p:txBody>
      </p:sp>
      <p:sp>
        <p:nvSpPr>
          <p:cNvPr id="13" name="object 13"/>
          <p:cNvSpPr txBox="1"/>
          <p:nvPr/>
        </p:nvSpPr>
        <p:spPr>
          <a:xfrm>
            <a:off x="6340555" y="2478873"/>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3</a:t>
            </a:r>
            <a:endParaRPr sz="450">
              <a:latin typeface="Arial"/>
              <a:cs typeface="Arial"/>
            </a:endParaRPr>
          </a:p>
        </p:txBody>
      </p:sp>
      <p:sp>
        <p:nvSpPr>
          <p:cNvPr id="14" name="object 14"/>
          <p:cNvSpPr txBox="1"/>
          <p:nvPr/>
        </p:nvSpPr>
        <p:spPr>
          <a:xfrm>
            <a:off x="5430387" y="2253301"/>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1</a:t>
            </a:r>
            <a:endParaRPr sz="450">
              <a:latin typeface="Arial"/>
              <a:cs typeface="Arial"/>
            </a:endParaRPr>
          </a:p>
        </p:txBody>
      </p:sp>
      <p:sp>
        <p:nvSpPr>
          <p:cNvPr id="15" name="object 15"/>
          <p:cNvSpPr txBox="1"/>
          <p:nvPr/>
        </p:nvSpPr>
        <p:spPr>
          <a:xfrm>
            <a:off x="5430387" y="1912196"/>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2</a:t>
            </a:r>
            <a:endParaRPr sz="450">
              <a:latin typeface="Arial"/>
              <a:cs typeface="Arial"/>
            </a:endParaRPr>
          </a:p>
        </p:txBody>
      </p:sp>
      <p:sp>
        <p:nvSpPr>
          <p:cNvPr id="16" name="object 16"/>
          <p:cNvSpPr txBox="1"/>
          <p:nvPr/>
        </p:nvSpPr>
        <p:spPr>
          <a:xfrm>
            <a:off x="5938151" y="2205076"/>
            <a:ext cx="179705" cy="83820"/>
          </a:xfrm>
          <a:prstGeom prst="rect">
            <a:avLst/>
          </a:prstGeom>
        </p:spPr>
        <p:txBody>
          <a:bodyPr vert="horz" wrap="square" lIns="0" tIns="16510" rIns="0" bIns="0" rtlCol="0">
            <a:spAutoFit/>
          </a:bodyPr>
          <a:lstStyle/>
          <a:p>
            <a:pPr marL="12700">
              <a:lnSpc>
                <a:spcPct val="100000"/>
              </a:lnSpc>
              <a:spcBef>
                <a:spcPts val="130"/>
              </a:spcBef>
            </a:pPr>
            <a:r>
              <a:rPr sz="350" i="1" spc="15" dirty="0">
                <a:solidFill>
                  <a:srgbClr val="0000FF"/>
                </a:solidFill>
                <a:latin typeface="Arial"/>
                <a:cs typeface="Arial"/>
              </a:rPr>
              <a:t>Breeze</a:t>
            </a:r>
            <a:endParaRPr sz="350">
              <a:latin typeface="Arial"/>
              <a:cs typeface="Arial"/>
            </a:endParaRPr>
          </a:p>
        </p:txBody>
      </p:sp>
      <p:sp>
        <p:nvSpPr>
          <p:cNvPr id="17" name="object 17"/>
          <p:cNvSpPr txBox="1"/>
          <p:nvPr/>
        </p:nvSpPr>
        <p:spPr>
          <a:xfrm>
            <a:off x="5620016" y="1904771"/>
            <a:ext cx="136525" cy="111125"/>
          </a:xfrm>
          <a:prstGeom prst="rect">
            <a:avLst/>
          </a:prstGeom>
        </p:spPr>
        <p:txBody>
          <a:bodyPr vert="horz" wrap="square" lIns="0" tIns="13970" rIns="0" bIns="0" rtlCol="0">
            <a:spAutoFit/>
          </a:bodyPr>
          <a:lstStyle/>
          <a:p>
            <a:pPr marL="12700">
              <a:lnSpc>
                <a:spcPct val="100000"/>
              </a:lnSpc>
              <a:spcBef>
                <a:spcPts val="110"/>
              </a:spcBef>
            </a:pPr>
            <a:r>
              <a:rPr sz="550" b="1" spc="5" dirty="0">
                <a:solidFill>
                  <a:srgbClr val="0000FF"/>
                </a:solidFill>
                <a:latin typeface="Arial"/>
                <a:cs typeface="Arial"/>
              </a:rPr>
              <a:t>PIT</a:t>
            </a:r>
            <a:endParaRPr sz="550">
              <a:latin typeface="Arial"/>
              <a:cs typeface="Arial"/>
            </a:endParaRPr>
          </a:p>
        </p:txBody>
      </p:sp>
      <p:sp>
        <p:nvSpPr>
          <p:cNvPr id="18" name="object 18"/>
          <p:cNvSpPr txBox="1"/>
          <p:nvPr/>
        </p:nvSpPr>
        <p:spPr>
          <a:xfrm>
            <a:off x="5184584" y="5321438"/>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1</a:t>
            </a:r>
            <a:endParaRPr sz="450">
              <a:latin typeface="Arial"/>
              <a:cs typeface="Arial"/>
            </a:endParaRPr>
          </a:p>
        </p:txBody>
      </p:sp>
      <p:sp>
        <p:nvSpPr>
          <p:cNvPr id="19" name="object 19"/>
          <p:cNvSpPr txBox="1"/>
          <p:nvPr/>
        </p:nvSpPr>
        <p:spPr>
          <a:xfrm>
            <a:off x="5525689" y="5321438"/>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2</a:t>
            </a:r>
            <a:endParaRPr sz="450">
              <a:latin typeface="Arial"/>
              <a:cs typeface="Arial"/>
            </a:endParaRPr>
          </a:p>
        </p:txBody>
      </p:sp>
      <p:sp>
        <p:nvSpPr>
          <p:cNvPr id="20" name="object 20"/>
          <p:cNvSpPr txBox="1"/>
          <p:nvPr/>
        </p:nvSpPr>
        <p:spPr>
          <a:xfrm>
            <a:off x="5866794" y="5321438"/>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3</a:t>
            </a:r>
            <a:endParaRPr sz="450">
              <a:latin typeface="Arial"/>
              <a:cs typeface="Arial"/>
            </a:endParaRPr>
          </a:p>
        </p:txBody>
      </p:sp>
      <p:sp>
        <p:nvSpPr>
          <p:cNvPr id="21" name="object 21"/>
          <p:cNvSpPr txBox="1"/>
          <p:nvPr/>
        </p:nvSpPr>
        <p:spPr>
          <a:xfrm>
            <a:off x="4956627" y="5095866"/>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1</a:t>
            </a:r>
            <a:endParaRPr sz="450">
              <a:latin typeface="Arial"/>
              <a:cs typeface="Arial"/>
            </a:endParaRPr>
          </a:p>
        </p:txBody>
      </p:sp>
      <p:sp>
        <p:nvSpPr>
          <p:cNvPr id="22" name="object 22"/>
          <p:cNvSpPr txBox="1"/>
          <p:nvPr/>
        </p:nvSpPr>
        <p:spPr>
          <a:xfrm>
            <a:off x="5464390" y="5047641"/>
            <a:ext cx="179705" cy="83820"/>
          </a:xfrm>
          <a:prstGeom prst="rect">
            <a:avLst/>
          </a:prstGeom>
        </p:spPr>
        <p:txBody>
          <a:bodyPr vert="horz" wrap="square" lIns="0" tIns="16510" rIns="0" bIns="0" rtlCol="0">
            <a:spAutoFit/>
          </a:bodyPr>
          <a:lstStyle/>
          <a:p>
            <a:pPr marL="12700">
              <a:lnSpc>
                <a:spcPct val="100000"/>
              </a:lnSpc>
              <a:spcBef>
                <a:spcPts val="130"/>
              </a:spcBef>
            </a:pPr>
            <a:r>
              <a:rPr sz="350" i="1" spc="15" dirty="0">
                <a:solidFill>
                  <a:srgbClr val="0000FF"/>
                </a:solidFill>
                <a:latin typeface="Arial"/>
                <a:cs typeface="Arial"/>
              </a:rPr>
              <a:t>Breeze</a:t>
            </a:r>
            <a:endParaRPr sz="350">
              <a:latin typeface="Arial"/>
              <a:cs typeface="Arial"/>
            </a:endParaRPr>
          </a:p>
        </p:txBody>
      </p:sp>
      <p:sp>
        <p:nvSpPr>
          <p:cNvPr id="23" name="object 23"/>
          <p:cNvSpPr txBox="1"/>
          <p:nvPr/>
        </p:nvSpPr>
        <p:spPr>
          <a:xfrm>
            <a:off x="4956627" y="4747335"/>
            <a:ext cx="325755" cy="111125"/>
          </a:xfrm>
          <a:prstGeom prst="rect">
            <a:avLst/>
          </a:prstGeom>
        </p:spPr>
        <p:txBody>
          <a:bodyPr vert="horz" wrap="square" lIns="0" tIns="13970" rIns="0" bIns="0" rtlCol="0">
            <a:spAutoFit/>
          </a:bodyPr>
          <a:lstStyle/>
          <a:p>
            <a:pPr marL="12700">
              <a:lnSpc>
                <a:spcPct val="100000"/>
              </a:lnSpc>
              <a:spcBef>
                <a:spcPts val="110"/>
              </a:spcBef>
              <a:tabLst>
                <a:tab pos="201930" algn="l"/>
              </a:tabLst>
            </a:pPr>
            <a:r>
              <a:rPr sz="675" spc="15" baseline="6172" dirty="0">
                <a:solidFill>
                  <a:srgbClr val="0000FF"/>
                </a:solidFill>
                <a:latin typeface="Arial"/>
                <a:cs typeface="Arial"/>
              </a:rPr>
              <a:t>2	</a:t>
            </a:r>
            <a:r>
              <a:rPr sz="550" b="1" spc="5" dirty="0">
                <a:solidFill>
                  <a:srgbClr val="0000FF"/>
                </a:solidFill>
                <a:latin typeface="Arial"/>
                <a:cs typeface="Arial"/>
              </a:rPr>
              <a:t>PIT</a:t>
            </a:r>
            <a:endParaRPr sz="550">
              <a:latin typeface="Arial"/>
              <a:cs typeface="Arial"/>
            </a:endParaRPr>
          </a:p>
        </p:txBody>
      </p:sp>
      <p:sp>
        <p:nvSpPr>
          <p:cNvPr id="24" name="object 24"/>
          <p:cNvSpPr txBox="1"/>
          <p:nvPr/>
        </p:nvSpPr>
        <p:spPr>
          <a:xfrm>
            <a:off x="5487365" y="4747335"/>
            <a:ext cx="136525" cy="111125"/>
          </a:xfrm>
          <a:prstGeom prst="rect">
            <a:avLst/>
          </a:prstGeom>
        </p:spPr>
        <p:txBody>
          <a:bodyPr vert="horz" wrap="square" lIns="0" tIns="13970" rIns="0" bIns="0" rtlCol="0">
            <a:spAutoFit/>
          </a:bodyPr>
          <a:lstStyle/>
          <a:p>
            <a:pPr marL="12700">
              <a:lnSpc>
                <a:spcPct val="100000"/>
              </a:lnSpc>
              <a:spcBef>
                <a:spcPts val="110"/>
              </a:spcBef>
            </a:pPr>
            <a:r>
              <a:rPr sz="550" b="1" spc="5" dirty="0">
                <a:solidFill>
                  <a:srgbClr val="0000FF"/>
                </a:solidFill>
                <a:latin typeface="Arial"/>
                <a:cs typeface="Arial"/>
              </a:rPr>
              <a:t>PIT</a:t>
            </a:r>
            <a:endParaRPr sz="550">
              <a:latin typeface="Arial"/>
              <a:cs typeface="Arial"/>
            </a:endParaRPr>
          </a:p>
        </p:txBody>
      </p:sp>
      <p:sp>
        <p:nvSpPr>
          <p:cNvPr id="25" name="object 25"/>
          <p:cNvSpPr txBox="1"/>
          <p:nvPr/>
        </p:nvSpPr>
        <p:spPr>
          <a:xfrm>
            <a:off x="5828474" y="5088444"/>
            <a:ext cx="136525" cy="111125"/>
          </a:xfrm>
          <a:prstGeom prst="rect">
            <a:avLst/>
          </a:prstGeom>
        </p:spPr>
        <p:txBody>
          <a:bodyPr vert="horz" wrap="square" lIns="0" tIns="13970" rIns="0" bIns="0" rtlCol="0">
            <a:spAutoFit/>
          </a:bodyPr>
          <a:lstStyle/>
          <a:p>
            <a:pPr marL="12700">
              <a:lnSpc>
                <a:spcPct val="100000"/>
              </a:lnSpc>
              <a:spcBef>
                <a:spcPts val="110"/>
              </a:spcBef>
            </a:pPr>
            <a:r>
              <a:rPr sz="550" b="1" spc="5" dirty="0">
                <a:solidFill>
                  <a:srgbClr val="0000FF"/>
                </a:solidFill>
                <a:latin typeface="Arial"/>
                <a:cs typeface="Arial"/>
              </a:rPr>
              <a:t>PIT</a:t>
            </a:r>
            <a:endParaRPr sz="550">
              <a:latin typeface="Arial"/>
              <a:cs typeface="Arial"/>
            </a:endParaRPr>
          </a:p>
        </p:txBody>
      </p:sp>
      <p:sp>
        <p:nvSpPr>
          <p:cNvPr id="26" name="object 26"/>
          <p:cNvSpPr txBox="1"/>
          <p:nvPr/>
        </p:nvSpPr>
        <p:spPr>
          <a:xfrm>
            <a:off x="3479063" y="4942432"/>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FF0000"/>
                </a:solidFill>
                <a:latin typeface="Arial"/>
                <a:cs typeface="Arial"/>
              </a:rPr>
              <a:t>1</a:t>
            </a:r>
            <a:endParaRPr sz="450">
              <a:latin typeface="Arial"/>
              <a:cs typeface="Arial"/>
            </a:endParaRPr>
          </a:p>
        </p:txBody>
      </p:sp>
      <p:sp>
        <p:nvSpPr>
          <p:cNvPr id="27" name="object 27"/>
          <p:cNvSpPr txBox="1"/>
          <p:nvPr/>
        </p:nvSpPr>
        <p:spPr>
          <a:xfrm>
            <a:off x="3820159" y="4942432"/>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FF0000"/>
                </a:solidFill>
                <a:latin typeface="Arial"/>
                <a:cs typeface="Arial"/>
              </a:rPr>
              <a:t>2</a:t>
            </a:r>
            <a:endParaRPr sz="450">
              <a:latin typeface="Arial"/>
              <a:cs typeface="Arial"/>
            </a:endParaRPr>
          </a:p>
        </p:txBody>
      </p:sp>
      <p:sp>
        <p:nvSpPr>
          <p:cNvPr id="28" name="object 28"/>
          <p:cNvSpPr txBox="1"/>
          <p:nvPr/>
        </p:nvSpPr>
        <p:spPr>
          <a:xfrm>
            <a:off x="4161264" y="4942432"/>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FF0000"/>
                </a:solidFill>
                <a:latin typeface="Arial"/>
                <a:cs typeface="Arial"/>
              </a:rPr>
              <a:t>3</a:t>
            </a:r>
            <a:endParaRPr sz="450">
              <a:latin typeface="Arial"/>
              <a:cs typeface="Arial"/>
            </a:endParaRPr>
          </a:p>
        </p:txBody>
      </p:sp>
      <p:sp>
        <p:nvSpPr>
          <p:cNvPr id="29" name="object 29"/>
          <p:cNvSpPr txBox="1"/>
          <p:nvPr/>
        </p:nvSpPr>
        <p:spPr>
          <a:xfrm>
            <a:off x="3251097" y="4716860"/>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FF0000"/>
                </a:solidFill>
                <a:latin typeface="Arial"/>
                <a:cs typeface="Arial"/>
              </a:rPr>
              <a:t>1</a:t>
            </a:r>
            <a:endParaRPr sz="450">
              <a:latin typeface="Arial"/>
              <a:cs typeface="Arial"/>
            </a:endParaRPr>
          </a:p>
        </p:txBody>
      </p:sp>
      <p:sp>
        <p:nvSpPr>
          <p:cNvPr id="30" name="object 30"/>
          <p:cNvSpPr txBox="1"/>
          <p:nvPr/>
        </p:nvSpPr>
        <p:spPr>
          <a:xfrm>
            <a:off x="3251097" y="4375754"/>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FF0000"/>
                </a:solidFill>
                <a:latin typeface="Arial"/>
                <a:cs typeface="Arial"/>
              </a:rPr>
              <a:t>2</a:t>
            </a:r>
            <a:endParaRPr sz="450">
              <a:latin typeface="Arial"/>
              <a:cs typeface="Arial"/>
            </a:endParaRPr>
          </a:p>
        </p:txBody>
      </p:sp>
      <p:sp>
        <p:nvSpPr>
          <p:cNvPr id="31" name="object 31"/>
          <p:cNvSpPr txBox="1"/>
          <p:nvPr/>
        </p:nvSpPr>
        <p:spPr>
          <a:xfrm>
            <a:off x="3758856" y="4668622"/>
            <a:ext cx="179705" cy="83820"/>
          </a:xfrm>
          <a:prstGeom prst="rect">
            <a:avLst/>
          </a:prstGeom>
        </p:spPr>
        <p:txBody>
          <a:bodyPr vert="horz" wrap="square" lIns="0" tIns="16510" rIns="0" bIns="0" rtlCol="0">
            <a:spAutoFit/>
          </a:bodyPr>
          <a:lstStyle/>
          <a:p>
            <a:pPr marL="12700">
              <a:lnSpc>
                <a:spcPct val="100000"/>
              </a:lnSpc>
              <a:spcBef>
                <a:spcPts val="130"/>
              </a:spcBef>
            </a:pPr>
            <a:r>
              <a:rPr sz="350" i="1" spc="15" dirty="0">
                <a:solidFill>
                  <a:srgbClr val="FF0000"/>
                </a:solidFill>
                <a:latin typeface="Arial"/>
                <a:cs typeface="Arial"/>
              </a:rPr>
              <a:t>Breeze</a:t>
            </a:r>
            <a:endParaRPr sz="350">
              <a:latin typeface="Arial"/>
              <a:cs typeface="Arial"/>
            </a:endParaRPr>
          </a:p>
        </p:txBody>
      </p:sp>
      <p:sp>
        <p:nvSpPr>
          <p:cNvPr id="32" name="object 32"/>
          <p:cNvSpPr txBox="1"/>
          <p:nvPr/>
        </p:nvSpPr>
        <p:spPr>
          <a:xfrm>
            <a:off x="3781831" y="4368329"/>
            <a:ext cx="136525" cy="111125"/>
          </a:xfrm>
          <a:prstGeom prst="rect">
            <a:avLst/>
          </a:prstGeom>
        </p:spPr>
        <p:txBody>
          <a:bodyPr vert="horz" wrap="square" lIns="0" tIns="13970" rIns="0" bIns="0" rtlCol="0">
            <a:spAutoFit/>
          </a:bodyPr>
          <a:lstStyle/>
          <a:p>
            <a:pPr marL="12700">
              <a:lnSpc>
                <a:spcPct val="100000"/>
              </a:lnSpc>
              <a:spcBef>
                <a:spcPts val="110"/>
              </a:spcBef>
            </a:pPr>
            <a:r>
              <a:rPr sz="550" b="1" spc="5" dirty="0">
                <a:solidFill>
                  <a:srgbClr val="FF0000"/>
                </a:solidFill>
                <a:latin typeface="Arial"/>
                <a:cs typeface="Arial"/>
              </a:rPr>
              <a:t>PIT</a:t>
            </a:r>
            <a:endParaRPr sz="550">
              <a:latin typeface="Arial"/>
              <a:cs typeface="Arial"/>
            </a:endParaRPr>
          </a:p>
        </p:txBody>
      </p:sp>
      <p:sp>
        <p:nvSpPr>
          <p:cNvPr id="33" name="object 33"/>
          <p:cNvSpPr txBox="1"/>
          <p:nvPr/>
        </p:nvSpPr>
        <p:spPr>
          <a:xfrm>
            <a:off x="4122940" y="4709438"/>
            <a:ext cx="136525" cy="111125"/>
          </a:xfrm>
          <a:prstGeom prst="rect">
            <a:avLst/>
          </a:prstGeom>
        </p:spPr>
        <p:txBody>
          <a:bodyPr vert="horz" wrap="square" lIns="0" tIns="13970" rIns="0" bIns="0" rtlCol="0">
            <a:spAutoFit/>
          </a:bodyPr>
          <a:lstStyle/>
          <a:p>
            <a:pPr marL="12700">
              <a:lnSpc>
                <a:spcPct val="100000"/>
              </a:lnSpc>
              <a:spcBef>
                <a:spcPts val="110"/>
              </a:spcBef>
            </a:pPr>
            <a:r>
              <a:rPr sz="550" b="1" spc="5" dirty="0">
                <a:solidFill>
                  <a:srgbClr val="FF0000"/>
                </a:solidFill>
                <a:latin typeface="Arial"/>
                <a:cs typeface="Arial"/>
              </a:rPr>
              <a:t>PIT</a:t>
            </a:r>
            <a:endParaRPr sz="550">
              <a:latin typeface="Arial"/>
              <a:cs typeface="Arial"/>
            </a:endParaRPr>
          </a:p>
        </p:txBody>
      </p:sp>
      <p:sp>
        <p:nvSpPr>
          <p:cNvPr id="34" name="object 34"/>
          <p:cNvSpPr txBox="1"/>
          <p:nvPr/>
        </p:nvSpPr>
        <p:spPr>
          <a:xfrm>
            <a:off x="3952811" y="2573628"/>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FF0000"/>
                </a:solidFill>
                <a:latin typeface="Arial"/>
                <a:cs typeface="Arial"/>
              </a:rPr>
              <a:t>1</a:t>
            </a:r>
            <a:endParaRPr sz="450">
              <a:latin typeface="Arial"/>
              <a:cs typeface="Arial"/>
            </a:endParaRPr>
          </a:p>
        </p:txBody>
      </p:sp>
      <p:sp>
        <p:nvSpPr>
          <p:cNvPr id="35" name="object 35"/>
          <p:cNvSpPr txBox="1"/>
          <p:nvPr/>
        </p:nvSpPr>
        <p:spPr>
          <a:xfrm>
            <a:off x="4293916" y="2573628"/>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FF0000"/>
                </a:solidFill>
                <a:latin typeface="Arial"/>
                <a:cs typeface="Arial"/>
              </a:rPr>
              <a:t>2</a:t>
            </a:r>
            <a:endParaRPr sz="450">
              <a:latin typeface="Arial"/>
              <a:cs typeface="Arial"/>
            </a:endParaRPr>
          </a:p>
        </p:txBody>
      </p:sp>
      <p:sp>
        <p:nvSpPr>
          <p:cNvPr id="36" name="object 36"/>
          <p:cNvSpPr txBox="1"/>
          <p:nvPr/>
        </p:nvSpPr>
        <p:spPr>
          <a:xfrm>
            <a:off x="4635022" y="2573628"/>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FF0000"/>
                </a:solidFill>
                <a:latin typeface="Arial"/>
                <a:cs typeface="Arial"/>
              </a:rPr>
              <a:t>3</a:t>
            </a:r>
            <a:endParaRPr sz="450">
              <a:latin typeface="Arial"/>
              <a:cs typeface="Arial"/>
            </a:endParaRPr>
          </a:p>
        </p:txBody>
      </p:sp>
      <p:sp>
        <p:nvSpPr>
          <p:cNvPr id="37" name="object 37"/>
          <p:cNvSpPr txBox="1"/>
          <p:nvPr/>
        </p:nvSpPr>
        <p:spPr>
          <a:xfrm>
            <a:off x="3724855" y="2348055"/>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FF0000"/>
                </a:solidFill>
                <a:latin typeface="Arial"/>
                <a:cs typeface="Arial"/>
              </a:rPr>
              <a:t>1</a:t>
            </a:r>
            <a:endParaRPr sz="450">
              <a:latin typeface="Arial"/>
              <a:cs typeface="Arial"/>
            </a:endParaRPr>
          </a:p>
        </p:txBody>
      </p:sp>
      <p:sp>
        <p:nvSpPr>
          <p:cNvPr id="38" name="object 38"/>
          <p:cNvSpPr txBox="1"/>
          <p:nvPr/>
        </p:nvSpPr>
        <p:spPr>
          <a:xfrm>
            <a:off x="3724855" y="2006949"/>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FF0000"/>
                </a:solidFill>
                <a:latin typeface="Arial"/>
                <a:cs typeface="Arial"/>
              </a:rPr>
              <a:t>2</a:t>
            </a:r>
            <a:endParaRPr sz="450">
              <a:latin typeface="Arial"/>
              <a:cs typeface="Arial"/>
            </a:endParaRPr>
          </a:p>
        </p:txBody>
      </p:sp>
      <p:sp>
        <p:nvSpPr>
          <p:cNvPr id="39" name="object 39"/>
          <p:cNvSpPr txBox="1"/>
          <p:nvPr/>
        </p:nvSpPr>
        <p:spPr>
          <a:xfrm>
            <a:off x="4232618" y="2299830"/>
            <a:ext cx="179705" cy="83820"/>
          </a:xfrm>
          <a:prstGeom prst="rect">
            <a:avLst/>
          </a:prstGeom>
        </p:spPr>
        <p:txBody>
          <a:bodyPr vert="horz" wrap="square" lIns="0" tIns="16510" rIns="0" bIns="0" rtlCol="0">
            <a:spAutoFit/>
          </a:bodyPr>
          <a:lstStyle/>
          <a:p>
            <a:pPr marL="12700">
              <a:lnSpc>
                <a:spcPct val="100000"/>
              </a:lnSpc>
              <a:spcBef>
                <a:spcPts val="130"/>
              </a:spcBef>
            </a:pPr>
            <a:r>
              <a:rPr sz="350" i="1" spc="15" dirty="0">
                <a:solidFill>
                  <a:srgbClr val="FF0000"/>
                </a:solidFill>
                <a:latin typeface="Arial"/>
                <a:cs typeface="Arial"/>
              </a:rPr>
              <a:t>Breeze</a:t>
            </a:r>
            <a:endParaRPr sz="350">
              <a:latin typeface="Arial"/>
              <a:cs typeface="Arial"/>
            </a:endParaRPr>
          </a:p>
        </p:txBody>
      </p:sp>
      <p:sp>
        <p:nvSpPr>
          <p:cNvPr id="40" name="object 40"/>
          <p:cNvSpPr txBox="1"/>
          <p:nvPr/>
        </p:nvSpPr>
        <p:spPr>
          <a:xfrm>
            <a:off x="4596701" y="2340634"/>
            <a:ext cx="136525" cy="111125"/>
          </a:xfrm>
          <a:prstGeom prst="rect">
            <a:avLst/>
          </a:prstGeom>
        </p:spPr>
        <p:txBody>
          <a:bodyPr vert="horz" wrap="square" lIns="0" tIns="13970" rIns="0" bIns="0" rtlCol="0">
            <a:spAutoFit/>
          </a:bodyPr>
          <a:lstStyle/>
          <a:p>
            <a:pPr marL="12700">
              <a:lnSpc>
                <a:spcPct val="100000"/>
              </a:lnSpc>
              <a:spcBef>
                <a:spcPts val="110"/>
              </a:spcBef>
            </a:pPr>
            <a:r>
              <a:rPr sz="550" b="1" spc="5" dirty="0">
                <a:solidFill>
                  <a:srgbClr val="FF0000"/>
                </a:solidFill>
                <a:latin typeface="Arial"/>
                <a:cs typeface="Arial"/>
              </a:rPr>
              <a:t>PIT</a:t>
            </a:r>
            <a:endParaRPr sz="550">
              <a:latin typeface="Arial"/>
              <a:cs typeface="Arial"/>
            </a:endParaRPr>
          </a:p>
        </p:txBody>
      </p:sp>
      <p:sp>
        <p:nvSpPr>
          <p:cNvPr id="41" name="object 41"/>
          <p:cNvSpPr txBox="1"/>
          <p:nvPr/>
        </p:nvSpPr>
        <p:spPr>
          <a:xfrm>
            <a:off x="6511111" y="3710659"/>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1</a:t>
            </a:r>
            <a:endParaRPr sz="450">
              <a:latin typeface="Arial"/>
              <a:cs typeface="Arial"/>
            </a:endParaRPr>
          </a:p>
        </p:txBody>
      </p:sp>
      <p:sp>
        <p:nvSpPr>
          <p:cNvPr id="42" name="object 42"/>
          <p:cNvSpPr txBox="1"/>
          <p:nvPr/>
        </p:nvSpPr>
        <p:spPr>
          <a:xfrm>
            <a:off x="6852226" y="3710659"/>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2</a:t>
            </a:r>
            <a:endParaRPr sz="450">
              <a:latin typeface="Arial"/>
              <a:cs typeface="Arial"/>
            </a:endParaRPr>
          </a:p>
        </p:txBody>
      </p:sp>
      <p:sp>
        <p:nvSpPr>
          <p:cNvPr id="43" name="object 43"/>
          <p:cNvSpPr txBox="1"/>
          <p:nvPr/>
        </p:nvSpPr>
        <p:spPr>
          <a:xfrm>
            <a:off x="7193322" y="3710659"/>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3</a:t>
            </a:r>
            <a:endParaRPr sz="450">
              <a:latin typeface="Arial"/>
              <a:cs typeface="Arial"/>
            </a:endParaRPr>
          </a:p>
        </p:txBody>
      </p:sp>
      <p:sp>
        <p:nvSpPr>
          <p:cNvPr id="44" name="object 44"/>
          <p:cNvSpPr txBox="1"/>
          <p:nvPr/>
        </p:nvSpPr>
        <p:spPr>
          <a:xfrm>
            <a:off x="6283161" y="3485087"/>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1</a:t>
            </a:r>
            <a:endParaRPr sz="450">
              <a:latin typeface="Arial"/>
              <a:cs typeface="Arial"/>
            </a:endParaRPr>
          </a:p>
        </p:txBody>
      </p:sp>
      <p:sp>
        <p:nvSpPr>
          <p:cNvPr id="45" name="object 45"/>
          <p:cNvSpPr txBox="1"/>
          <p:nvPr/>
        </p:nvSpPr>
        <p:spPr>
          <a:xfrm>
            <a:off x="6283161" y="3143972"/>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2</a:t>
            </a:r>
            <a:endParaRPr sz="450">
              <a:latin typeface="Arial"/>
              <a:cs typeface="Arial"/>
            </a:endParaRPr>
          </a:p>
        </p:txBody>
      </p:sp>
      <p:sp>
        <p:nvSpPr>
          <p:cNvPr id="46" name="object 46"/>
          <p:cNvSpPr txBox="1"/>
          <p:nvPr/>
        </p:nvSpPr>
        <p:spPr>
          <a:xfrm>
            <a:off x="6790918" y="3436849"/>
            <a:ext cx="179705" cy="83820"/>
          </a:xfrm>
          <a:prstGeom prst="rect">
            <a:avLst/>
          </a:prstGeom>
        </p:spPr>
        <p:txBody>
          <a:bodyPr vert="horz" wrap="square" lIns="0" tIns="16510" rIns="0" bIns="0" rtlCol="0">
            <a:spAutoFit/>
          </a:bodyPr>
          <a:lstStyle/>
          <a:p>
            <a:pPr marL="12700">
              <a:lnSpc>
                <a:spcPct val="100000"/>
              </a:lnSpc>
              <a:spcBef>
                <a:spcPts val="130"/>
              </a:spcBef>
            </a:pPr>
            <a:r>
              <a:rPr sz="350" i="1" spc="15" dirty="0">
                <a:solidFill>
                  <a:srgbClr val="0000FF"/>
                </a:solidFill>
                <a:latin typeface="Arial"/>
                <a:cs typeface="Arial"/>
              </a:rPr>
              <a:t>Breeze</a:t>
            </a:r>
            <a:endParaRPr sz="350">
              <a:latin typeface="Arial"/>
              <a:cs typeface="Arial"/>
            </a:endParaRPr>
          </a:p>
        </p:txBody>
      </p:sp>
      <p:sp>
        <p:nvSpPr>
          <p:cNvPr id="47" name="object 47"/>
          <p:cNvSpPr txBox="1"/>
          <p:nvPr/>
        </p:nvSpPr>
        <p:spPr>
          <a:xfrm>
            <a:off x="6472783" y="3136556"/>
            <a:ext cx="136525" cy="111125"/>
          </a:xfrm>
          <a:prstGeom prst="rect">
            <a:avLst/>
          </a:prstGeom>
        </p:spPr>
        <p:txBody>
          <a:bodyPr vert="horz" wrap="square" lIns="0" tIns="13970" rIns="0" bIns="0" rtlCol="0">
            <a:spAutoFit/>
          </a:bodyPr>
          <a:lstStyle/>
          <a:p>
            <a:pPr marL="12700">
              <a:lnSpc>
                <a:spcPct val="100000"/>
              </a:lnSpc>
              <a:spcBef>
                <a:spcPts val="110"/>
              </a:spcBef>
            </a:pPr>
            <a:r>
              <a:rPr sz="550" b="1" spc="5" dirty="0">
                <a:solidFill>
                  <a:srgbClr val="0000FF"/>
                </a:solidFill>
                <a:latin typeface="Arial"/>
                <a:cs typeface="Arial"/>
              </a:rPr>
              <a:t>PIT</a:t>
            </a:r>
            <a:endParaRPr sz="550">
              <a:latin typeface="Arial"/>
              <a:cs typeface="Arial"/>
            </a:endParaRPr>
          </a:p>
        </p:txBody>
      </p:sp>
      <p:sp>
        <p:nvSpPr>
          <p:cNvPr id="48" name="object 48"/>
          <p:cNvSpPr txBox="1"/>
          <p:nvPr/>
        </p:nvSpPr>
        <p:spPr>
          <a:xfrm>
            <a:off x="7155002" y="3477665"/>
            <a:ext cx="136525" cy="111125"/>
          </a:xfrm>
          <a:prstGeom prst="rect">
            <a:avLst/>
          </a:prstGeom>
        </p:spPr>
        <p:txBody>
          <a:bodyPr vert="horz" wrap="square" lIns="0" tIns="13970" rIns="0" bIns="0" rtlCol="0">
            <a:spAutoFit/>
          </a:bodyPr>
          <a:lstStyle/>
          <a:p>
            <a:pPr marL="12700">
              <a:lnSpc>
                <a:spcPct val="100000"/>
              </a:lnSpc>
              <a:spcBef>
                <a:spcPts val="110"/>
              </a:spcBef>
            </a:pPr>
            <a:r>
              <a:rPr sz="550" b="1" spc="5" dirty="0">
                <a:solidFill>
                  <a:srgbClr val="0000FF"/>
                </a:solidFill>
                <a:latin typeface="Arial"/>
                <a:cs typeface="Arial"/>
              </a:rPr>
              <a:t>PIT</a:t>
            </a:r>
            <a:endParaRPr sz="550">
              <a:latin typeface="Arial"/>
              <a:cs typeface="Arial"/>
            </a:endParaRPr>
          </a:p>
        </p:txBody>
      </p:sp>
      <p:sp>
        <p:nvSpPr>
          <p:cNvPr id="49" name="object 49"/>
          <p:cNvSpPr txBox="1"/>
          <p:nvPr/>
        </p:nvSpPr>
        <p:spPr>
          <a:xfrm>
            <a:off x="6700634" y="4847678"/>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1</a:t>
            </a:r>
            <a:endParaRPr sz="450">
              <a:latin typeface="Arial"/>
              <a:cs typeface="Arial"/>
            </a:endParaRPr>
          </a:p>
        </p:txBody>
      </p:sp>
      <p:sp>
        <p:nvSpPr>
          <p:cNvPr id="50" name="object 50"/>
          <p:cNvSpPr txBox="1"/>
          <p:nvPr/>
        </p:nvSpPr>
        <p:spPr>
          <a:xfrm>
            <a:off x="7041729" y="4847678"/>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2</a:t>
            </a:r>
            <a:endParaRPr sz="450">
              <a:latin typeface="Arial"/>
              <a:cs typeface="Arial"/>
            </a:endParaRPr>
          </a:p>
        </p:txBody>
      </p:sp>
      <p:sp>
        <p:nvSpPr>
          <p:cNvPr id="51" name="object 51"/>
          <p:cNvSpPr txBox="1"/>
          <p:nvPr/>
        </p:nvSpPr>
        <p:spPr>
          <a:xfrm>
            <a:off x="7382835" y="4847678"/>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3</a:t>
            </a:r>
            <a:endParaRPr sz="450">
              <a:latin typeface="Arial"/>
              <a:cs typeface="Arial"/>
            </a:endParaRPr>
          </a:p>
        </p:txBody>
      </p:sp>
      <p:sp>
        <p:nvSpPr>
          <p:cNvPr id="52" name="object 52"/>
          <p:cNvSpPr txBox="1"/>
          <p:nvPr/>
        </p:nvSpPr>
        <p:spPr>
          <a:xfrm>
            <a:off x="6472667" y="4622106"/>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1</a:t>
            </a:r>
            <a:endParaRPr sz="450">
              <a:latin typeface="Arial"/>
              <a:cs typeface="Arial"/>
            </a:endParaRPr>
          </a:p>
        </p:txBody>
      </p:sp>
      <p:sp>
        <p:nvSpPr>
          <p:cNvPr id="53" name="object 53"/>
          <p:cNvSpPr txBox="1"/>
          <p:nvPr/>
        </p:nvSpPr>
        <p:spPr>
          <a:xfrm>
            <a:off x="6472667" y="4280991"/>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2</a:t>
            </a:r>
            <a:endParaRPr sz="450">
              <a:latin typeface="Arial"/>
              <a:cs typeface="Arial"/>
            </a:endParaRPr>
          </a:p>
        </p:txBody>
      </p:sp>
      <p:sp>
        <p:nvSpPr>
          <p:cNvPr id="54" name="object 54"/>
          <p:cNvSpPr txBox="1"/>
          <p:nvPr/>
        </p:nvSpPr>
        <p:spPr>
          <a:xfrm>
            <a:off x="6980428" y="4573880"/>
            <a:ext cx="179705" cy="83820"/>
          </a:xfrm>
          <a:prstGeom prst="rect">
            <a:avLst/>
          </a:prstGeom>
        </p:spPr>
        <p:txBody>
          <a:bodyPr vert="horz" wrap="square" lIns="0" tIns="16510" rIns="0" bIns="0" rtlCol="0">
            <a:spAutoFit/>
          </a:bodyPr>
          <a:lstStyle/>
          <a:p>
            <a:pPr marL="12700">
              <a:lnSpc>
                <a:spcPct val="100000"/>
              </a:lnSpc>
              <a:spcBef>
                <a:spcPts val="130"/>
              </a:spcBef>
            </a:pPr>
            <a:r>
              <a:rPr sz="350" i="1" spc="15" dirty="0">
                <a:solidFill>
                  <a:srgbClr val="0000FF"/>
                </a:solidFill>
                <a:latin typeface="Arial"/>
                <a:cs typeface="Arial"/>
              </a:rPr>
              <a:t>Breeze</a:t>
            </a:r>
            <a:endParaRPr sz="350">
              <a:latin typeface="Arial"/>
              <a:cs typeface="Arial"/>
            </a:endParaRPr>
          </a:p>
        </p:txBody>
      </p:sp>
      <p:sp>
        <p:nvSpPr>
          <p:cNvPr id="55" name="object 55"/>
          <p:cNvSpPr txBox="1"/>
          <p:nvPr/>
        </p:nvSpPr>
        <p:spPr>
          <a:xfrm>
            <a:off x="6662293" y="4273574"/>
            <a:ext cx="136525" cy="111125"/>
          </a:xfrm>
          <a:prstGeom prst="rect">
            <a:avLst/>
          </a:prstGeom>
        </p:spPr>
        <p:txBody>
          <a:bodyPr vert="horz" wrap="square" lIns="0" tIns="13970" rIns="0" bIns="0" rtlCol="0">
            <a:spAutoFit/>
          </a:bodyPr>
          <a:lstStyle/>
          <a:p>
            <a:pPr marL="12700">
              <a:lnSpc>
                <a:spcPct val="100000"/>
              </a:lnSpc>
              <a:spcBef>
                <a:spcPts val="110"/>
              </a:spcBef>
            </a:pPr>
            <a:r>
              <a:rPr sz="550" b="1" spc="5" dirty="0">
                <a:solidFill>
                  <a:srgbClr val="0000FF"/>
                </a:solidFill>
                <a:latin typeface="Arial"/>
                <a:cs typeface="Arial"/>
              </a:rPr>
              <a:t>PIT</a:t>
            </a:r>
            <a:endParaRPr sz="550">
              <a:latin typeface="Arial"/>
              <a:cs typeface="Arial"/>
            </a:endParaRPr>
          </a:p>
        </p:txBody>
      </p:sp>
      <p:sp>
        <p:nvSpPr>
          <p:cNvPr id="56" name="object 56"/>
          <p:cNvSpPr txBox="1"/>
          <p:nvPr/>
        </p:nvSpPr>
        <p:spPr>
          <a:xfrm>
            <a:off x="7003401" y="4273574"/>
            <a:ext cx="136525" cy="111125"/>
          </a:xfrm>
          <a:prstGeom prst="rect">
            <a:avLst/>
          </a:prstGeom>
        </p:spPr>
        <p:txBody>
          <a:bodyPr vert="horz" wrap="square" lIns="0" tIns="13970" rIns="0" bIns="0" rtlCol="0">
            <a:spAutoFit/>
          </a:bodyPr>
          <a:lstStyle/>
          <a:p>
            <a:pPr marL="12700">
              <a:lnSpc>
                <a:spcPct val="100000"/>
              </a:lnSpc>
              <a:spcBef>
                <a:spcPts val="110"/>
              </a:spcBef>
            </a:pPr>
            <a:r>
              <a:rPr sz="550" b="1" spc="5" dirty="0">
                <a:solidFill>
                  <a:srgbClr val="0000FF"/>
                </a:solidFill>
                <a:latin typeface="Arial"/>
                <a:cs typeface="Arial"/>
              </a:rPr>
              <a:t>PIT</a:t>
            </a:r>
            <a:endParaRPr sz="550">
              <a:latin typeface="Arial"/>
              <a:cs typeface="Arial"/>
            </a:endParaRPr>
          </a:p>
        </p:txBody>
      </p:sp>
      <p:sp>
        <p:nvSpPr>
          <p:cNvPr id="57" name="object 57"/>
          <p:cNvSpPr txBox="1"/>
          <p:nvPr/>
        </p:nvSpPr>
        <p:spPr>
          <a:xfrm>
            <a:off x="4805578" y="3900156"/>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1</a:t>
            </a:r>
            <a:endParaRPr sz="450">
              <a:latin typeface="Arial"/>
              <a:cs typeface="Arial"/>
            </a:endParaRPr>
          </a:p>
        </p:txBody>
      </p:sp>
      <p:sp>
        <p:nvSpPr>
          <p:cNvPr id="58" name="object 58"/>
          <p:cNvSpPr txBox="1"/>
          <p:nvPr/>
        </p:nvSpPr>
        <p:spPr>
          <a:xfrm>
            <a:off x="5146683" y="3900156"/>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2</a:t>
            </a:r>
            <a:endParaRPr sz="450">
              <a:latin typeface="Arial"/>
              <a:cs typeface="Arial"/>
            </a:endParaRPr>
          </a:p>
        </p:txBody>
      </p:sp>
      <p:sp>
        <p:nvSpPr>
          <p:cNvPr id="59" name="object 59"/>
          <p:cNvSpPr txBox="1"/>
          <p:nvPr/>
        </p:nvSpPr>
        <p:spPr>
          <a:xfrm>
            <a:off x="5487788" y="3900156"/>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3</a:t>
            </a:r>
            <a:endParaRPr sz="450">
              <a:latin typeface="Arial"/>
              <a:cs typeface="Arial"/>
            </a:endParaRPr>
          </a:p>
        </p:txBody>
      </p:sp>
      <p:sp>
        <p:nvSpPr>
          <p:cNvPr id="60" name="object 60"/>
          <p:cNvSpPr txBox="1"/>
          <p:nvPr/>
        </p:nvSpPr>
        <p:spPr>
          <a:xfrm>
            <a:off x="4577621" y="3674583"/>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1</a:t>
            </a:r>
            <a:endParaRPr sz="450">
              <a:latin typeface="Arial"/>
              <a:cs typeface="Arial"/>
            </a:endParaRPr>
          </a:p>
        </p:txBody>
      </p:sp>
      <p:sp>
        <p:nvSpPr>
          <p:cNvPr id="61" name="object 61"/>
          <p:cNvSpPr txBox="1"/>
          <p:nvPr/>
        </p:nvSpPr>
        <p:spPr>
          <a:xfrm>
            <a:off x="4577621" y="3333470"/>
            <a:ext cx="59055" cy="97790"/>
          </a:xfrm>
          <a:prstGeom prst="rect">
            <a:avLst/>
          </a:prstGeom>
        </p:spPr>
        <p:txBody>
          <a:bodyPr vert="horz" wrap="square" lIns="0" tIns="15240" rIns="0" bIns="0" rtlCol="0">
            <a:spAutoFit/>
          </a:bodyPr>
          <a:lstStyle/>
          <a:p>
            <a:pPr marL="12700">
              <a:lnSpc>
                <a:spcPct val="100000"/>
              </a:lnSpc>
              <a:spcBef>
                <a:spcPts val="120"/>
              </a:spcBef>
            </a:pPr>
            <a:r>
              <a:rPr sz="450" spc="10" dirty="0">
                <a:solidFill>
                  <a:srgbClr val="0000FF"/>
                </a:solidFill>
                <a:latin typeface="Arial"/>
                <a:cs typeface="Arial"/>
              </a:rPr>
              <a:t>2</a:t>
            </a:r>
            <a:endParaRPr sz="450">
              <a:latin typeface="Arial"/>
              <a:cs typeface="Arial"/>
            </a:endParaRPr>
          </a:p>
        </p:txBody>
      </p:sp>
      <p:sp>
        <p:nvSpPr>
          <p:cNvPr id="62" name="object 62"/>
          <p:cNvSpPr txBox="1"/>
          <p:nvPr/>
        </p:nvSpPr>
        <p:spPr>
          <a:xfrm>
            <a:off x="5085384" y="3626358"/>
            <a:ext cx="179705" cy="83820"/>
          </a:xfrm>
          <a:prstGeom prst="rect">
            <a:avLst/>
          </a:prstGeom>
        </p:spPr>
        <p:txBody>
          <a:bodyPr vert="horz" wrap="square" lIns="0" tIns="16510" rIns="0" bIns="0" rtlCol="0">
            <a:spAutoFit/>
          </a:bodyPr>
          <a:lstStyle/>
          <a:p>
            <a:pPr marL="12700">
              <a:lnSpc>
                <a:spcPct val="100000"/>
              </a:lnSpc>
              <a:spcBef>
                <a:spcPts val="130"/>
              </a:spcBef>
            </a:pPr>
            <a:r>
              <a:rPr sz="350" i="1" spc="15" dirty="0">
                <a:solidFill>
                  <a:srgbClr val="0000FF"/>
                </a:solidFill>
                <a:latin typeface="Arial"/>
                <a:cs typeface="Arial"/>
              </a:rPr>
              <a:t>Breeze</a:t>
            </a:r>
            <a:endParaRPr sz="350">
              <a:latin typeface="Arial"/>
              <a:cs typeface="Arial"/>
            </a:endParaRPr>
          </a:p>
        </p:txBody>
      </p:sp>
      <p:sp>
        <p:nvSpPr>
          <p:cNvPr id="63" name="object 63"/>
          <p:cNvSpPr txBox="1"/>
          <p:nvPr/>
        </p:nvSpPr>
        <p:spPr>
          <a:xfrm>
            <a:off x="2884792" y="2538191"/>
            <a:ext cx="311785" cy="294640"/>
          </a:xfrm>
          <a:prstGeom prst="rect">
            <a:avLst/>
          </a:prstGeom>
        </p:spPr>
        <p:txBody>
          <a:bodyPr vert="horz" wrap="square" lIns="0" tIns="13970" rIns="0" bIns="0" rtlCol="0">
            <a:spAutoFit/>
          </a:bodyPr>
          <a:lstStyle/>
          <a:p>
            <a:pPr marL="12700">
              <a:lnSpc>
                <a:spcPct val="100000"/>
              </a:lnSpc>
              <a:spcBef>
                <a:spcPts val="110"/>
              </a:spcBef>
            </a:pPr>
            <a:r>
              <a:rPr sz="1750" i="1" spc="5" dirty="0">
                <a:solidFill>
                  <a:srgbClr val="FF0000"/>
                </a:solidFill>
                <a:latin typeface="Times New Roman"/>
                <a:cs typeface="Times New Roman"/>
              </a:rPr>
              <a:t>KB</a:t>
            </a:r>
            <a:endParaRPr sz="1750">
              <a:latin typeface="Times New Roman"/>
              <a:cs typeface="Times New Roman"/>
            </a:endParaRPr>
          </a:p>
        </p:txBody>
      </p:sp>
      <p:sp>
        <p:nvSpPr>
          <p:cNvPr id="64" name="object 64"/>
          <p:cNvSpPr txBox="1"/>
          <p:nvPr/>
        </p:nvSpPr>
        <p:spPr>
          <a:xfrm>
            <a:off x="7284161" y="2298738"/>
            <a:ext cx="104139" cy="213995"/>
          </a:xfrm>
          <a:prstGeom prst="rect">
            <a:avLst/>
          </a:prstGeom>
        </p:spPr>
        <p:txBody>
          <a:bodyPr vert="horz" wrap="square" lIns="0" tIns="17145" rIns="0" bIns="0" rtlCol="0">
            <a:spAutoFit/>
          </a:bodyPr>
          <a:lstStyle/>
          <a:p>
            <a:pPr marL="12700">
              <a:lnSpc>
                <a:spcPct val="100000"/>
              </a:lnSpc>
              <a:spcBef>
                <a:spcPts val="135"/>
              </a:spcBef>
            </a:pPr>
            <a:r>
              <a:rPr sz="1200" spc="15" dirty="0">
                <a:solidFill>
                  <a:srgbClr val="A42A2A"/>
                </a:solidFill>
                <a:latin typeface="Times New Roman"/>
                <a:cs typeface="Times New Roman"/>
              </a:rPr>
              <a:t>2</a:t>
            </a:r>
            <a:endParaRPr sz="1200" dirty="0">
              <a:latin typeface="Times New Roman"/>
              <a:cs typeface="Times New Roman"/>
            </a:endParaRPr>
          </a:p>
        </p:txBody>
      </p:sp>
      <p:sp>
        <p:nvSpPr>
          <p:cNvPr id="65" name="object 65"/>
          <p:cNvSpPr txBox="1"/>
          <p:nvPr/>
        </p:nvSpPr>
        <p:spPr>
          <a:xfrm>
            <a:off x="1092200" y="5750780"/>
            <a:ext cx="4520565" cy="850900"/>
          </a:xfrm>
          <a:prstGeom prst="rect">
            <a:avLst/>
          </a:prstGeom>
        </p:spPr>
        <p:txBody>
          <a:bodyPr vert="horz" wrap="square" lIns="0" tIns="14604" rIns="0" bIns="0" rtlCol="0">
            <a:spAutoFit/>
          </a:bodyPr>
          <a:lstStyle/>
          <a:p>
            <a:pPr marL="50800">
              <a:lnSpc>
                <a:spcPct val="100000"/>
              </a:lnSpc>
              <a:spcBef>
                <a:spcPts val="114"/>
              </a:spcBef>
            </a:pPr>
            <a:r>
              <a:rPr sz="2050" i="1" spc="310" dirty="0">
                <a:solidFill>
                  <a:srgbClr val="990099"/>
                </a:solidFill>
                <a:latin typeface="Georgia"/>
                <a:cs typeface="Georgia"/>
              </a:rPr>
              <a:t>KB</a:t>
            </a:r>
            <a:r>
              <a:rPr sz="2050" i="1" spc="254" dirty="0">
                <a:solidFill>
                  <a:srgbClr val="990099"/>
                </a:solidFill>
                <a:latin typeface="Georgia"/>
                <a:cs typeface="Georgia"/>
              </a:rPr>
              <a:t> </a:t>
            </a:r>
            <a:r>
              <a:rPr sz="2050" spc="484" dirty="0">
                <a:latin typeface="Calibri"/>
                <a:cs typeface="Calibri"/>
              </a:rPr>
              <a:t>=</a:t>
            </a:r>
            <a:r>
              <a:rPr sz="2050" spc="160" dirty="0">
                <a:latin typeface="Calibri"/>
                <a:cs typeface="Calibri"/>
              </a:rPr>
              <a:t> </a:t>
            </a:r>
            <a:r>
              <a:rPr sz="2050" spc="-90" dirty="0">
                <a:latin typeface="Calibri"/>
                <a:cs typeface="Calibri"/>
              </a:rPr>
              <a:t>wumpus-world</a:t>
            </a:r>
            <a:r>
              <a:rPr sz="2050" spc="185" dirty="0">
                <a:latin typeface="Calibri"/>
                <a:cs typeface="Calibri"/>
              </a:rPr>
              <a:t> </a:t>
            </a:r>
            <a:r>
              <a:rPr sz="2050" spc="-75" dirty="0">
                <a:latin typeface="Calibri"/>
                <a:cs typeface="Calibri"/>
              </a:rPr>
              <a:t>rules</a:t>
            </a:r>
            <a:r>
              <a:rPr sz="2050" spc="180" dirty="0">
                <a:latin typeface="Calibri"/>
                <a:cs typeface="Calibri"/>
              </a:rPr>
              <a:t> </a:t>
            </a:r>
            <a:r>
              <a:rPr sz="2050" spc="484" dirty="0">
                <a:latin typeface="Calibri"/>
                <a:cs typeface="Calibri"/>
              </a:rPr>
              <a:t>+</a:t>
            </a:r>
            <a:r>
              <a:rPr sz="2050" spc="170" dirty="0">
                <a:latin typeface="Calibri"/>
                <a:cs typeface="Calibri"/>
              </a:rPr>
              <a:t> </a:t>
            </a:r>
            <a:r>
              <a:rPr sz="2050" spc="-65" dirty="0">
                <a:latin typeface="Calibri"/>
                <a:cs typeface="Calibri"/>
              </a:rPr>
              <a:t>observations</a:t>
            </a:r>
            <a:endParaRPr sz="2050">
              <a:latin typeface="Calibri"/>
              <a:cs typeface="Calibri"/>
            </a:endParaRPr>
          </a:p>
          <a:p>
            <a:pPr marL="50800">
              <a:lnSpc>
                <a:spcPct val="100000"/>
              </a:lnSpc>
              <a:spcBef>
                <a:spcPts val="1560"/>
              </a:spcBef>
            </a:pPr>
            <a:r>
              <a:rPr sz="2050" i="1" spc="55" dirty="0">
                <a:solidFill>
                  <a:srgbClr val="990099"/>
                </a:solidFill>
                <a:latin typeface="Georgia"/>
                <a:cs typeface="Georgia"/>
              </a:rPr>
              <a:t>α</a:t>
            </a:r>
            <a:r>
              <a:rPr sz="2100" spc="67" baseline="-11904" dirty="0">
                <a:solidFill>
                  <a:srgbClr val="990099"/>
                </a:solidFill>
                <a:latin typeface="PMingLiU"/>
                <a:cs typeface="PMingLiU"/>
              </a:rPr>
              <a:t>2</a:t>
            </a:r>
            <a:r>
              <a:rPr sz="2100" baseline="-11904" dirty="0">
                <a:solidFill>
                  <a:srgbClr val="990099"/>
                </a:solidFill>
                <a:latin typeface="PMingLiU"/>
                <a:cs typeface="PMingLiU"/>
              </a:rPr>
              <a:t> </a:t>
            </a:r>
            <a:r>
              <a:rPr sz="2100" spc="-44" baseline="-11904" dirty="0">
                <a:solidFill>
                  <a:srgbClr val="990099"/>
                </a:solidFill>
                <a:latin typeface="PMingLiU"/>
                <a:cs typeface="PMingLiU"/>
              </a:rPr>
              <a:t> </a:t>
            </a:r>
            <a:r>
              <a:rPr sz="2050" spc="484" dirty="0">
                <a:latin typeface="Calibri"/>
                <a:cs typeface="Calibri"/>
              </a:rPr>
              <a:t>=</a:t>
            </a:r>
            <a:r>
              <a:rPr sz="2050" spc="180" dirty="0">
                <a:latin typeface="Calibri"/>
                <a:cs typeface="Calibri"/>
              </a:rPr>
              <a:t> </a:t>
            </a:r>
            <a:r>
              <a:rPr sz="2050" spc="-25" dirty="0">
                <a:latin typeface="Calibri"/>
                <a:cs typeface="Calibri"/>
              </a:rPr>
              <a:t>“[2,2]</a:t>
            </a:r>
            <a:r>
              <a:rPr sz="2050" spc="180" dirty="0">
                <a:latin typeface="Calibri"/>
                <a:cs typeface="Calibri"/>
              </a:rPr>
              <a:t> </a:t>
            </a:r>
            <a:r>
              <a:rPr sz="2050" spc="-35" dirty="0">
                <a:latin typeface="Calibri"/>
                <a:cs typeface="Calibri"/>
              </a:rPr>
              <a:t>i</a:t>
            </a:r>
            <a:r>
              <a:rPr sz="2050" spc="-45" dirty="0">
                <a:latin typeface="Calibri"/>
                <a:cs typeface="Calibri"/>
              </a:rPr>
              <a:t>s</a:t>
            </a:r>
            <a:r>
              <a:rPr sz="2050" spc="180" dirty="0">
                <a:latin typeface="Calibri"/>
                <a:cs typeface="Calibri"/>
              </a:rPr>
              <a:t> </a:t>
            </a:r>
            <a:r>
              <a:rPr sz="2050" spc="-30" dirty="0">
                <a:latin typeface="Calibri"/>
                <a:cs typeface="Calibri"/>
              </a:rPr>
              <a:t>safe”,</a:t>
            </a:r>
            <a:r>
              <a:rPr sz="2050" spc="180" dirty="0">
                <a:latin typeface="Calibri"/>
                <a:cs typeface="Calibri"/>
              </a:rPr>
              <a:t> </a:t>
            </a:r>
            <a:r>
              <a:rPr sz="2050" i="1" spc="430" dirty="0">
                <a:solidFill>
                  <a:srgbClr val="990099"/>
                </a:solidFill>
                <a:latin typeface="Georgia"/>
                <a:cs typeface="Georgia"/>
              </a:rPr>
              <a:t>K</a:t>
            </a:r>
            <a:r>
              <a:rPr sz="2050" i="1" spc="195" dirty="0">
                <a:solidFill>
                  <a:srgbClr val="990099"/>
                </a:solidFill>
                <a:latin typeface="Georgia"/>
                <a:cs typeface="Georgia"/>
              </a:rPr>
              <a:t>B</a:t>
            </a:r>
            <a:r>
              <a:rPr sz="2050" i="1" spc="185" dirty="0">
                <a:solidFill>
                  <a:srgbClr val="990099"/>
                </a:solidFill>
                <a:latin typeface="Georgia"/>
                <a:cs typeface="Georgia"/>
              </a:rPr>
              <a:t> </a:t>
            </a:r>
            <a:r>
              <a:rPr sz="2050" spc="-545" dirty="0">
                <a:solidFill>
                  <a:srgbClr val="990099"/>
                </a:solidFill>
                <a:latin typeface="Lucida Sans Unicode"/>
                <a:cs typeface="Lucida Sans Unicode"/>
              </a:rPr>
              <a:t>|</a:t>
            </a:r>
            <a:r>
              <a:rPr sz="2050" spc="-5" dirty="0">
                <a:solidFill>
                  <a:srgbClr val="990099"/>
                </a:solidFill>
                <a:latin typeface="Tahoma"/>
                <a:cs typeface="Tahoma"/>
              </a:rPr>
              <a:t>=</a:t>
            </a:r>
            <a:r>
              <a:rPr sz="2050" spc="-65" dirty="0">
                <a:solidFill>
                  <a:srgbClr val="990099"/>
                </a:solidFill>
                <a:latin typeface="Tahoma"/>
                <a:cs typeface="Tahoma"/>
              </a:rPr>
              <a:t> </a:t>
            </a:r>
            <a:r>
              <a:rPr sz="2050" i="1" spc="75" dirty="0">
                <a:solidFill>
                  <a:srgbClr val="990099"/>
                </a:solidFill>
                <a:latin typeface="Georgia"/>
                <a:cs typeface="Georgia"/>
              </a:rPr>
              <a:t>α</a:t>
            </a:r>
            <a:r>
              <a:rPr sz="2100" spc="67" baseline="-11904" dirty="0">
                <a:solidFill>
                  <a:srgbClr val="990099"/>
                </a:solidFill>
                <a:latin typeface="PMingLiU"/>
                <a:cs typeface="PMingLiU"/>
              </a:rPr>
              <a:t>2</a:t>
            </a:r>
            <a:endParaRPr sz="2100" baseline="-11904">
              <a:latin typeface="PMingLiU"/>
              <a:cs typeface="PMingLiU"/>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31</a:t>
            </a:fld>
            <a:endParaRPr spc="45" dirty="0"/>
          </a:p>
        </p:txBody>
      </p:sp>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marL="3175" algn="ctr">
              <a:lnSpc>
                <a:spcPts val="2635"/>
              </a:lnSpc>
            </a:pPr>
            <a:r>
              <a:rPr spc="155" dirty="0"/>
              <a:t>Inference</a:t>
            </a:r>
          </a:p>
        </p:txBody>
      </p:sp>
      <p:sp>
        <p:nvSpPr>
          <p:cNvPr id="3" name="object 3"/>
          <p:cNvSpPr txBox="1"/>
          <p:nvPr/>
        </p:nvSpPr>
        <p:spPr>
          <a:xfrm>
            <a:off x="1079487" y="1379943"/>
            <a:ext cx="8750313" cy="3829124"/>
          </a:xfrm>
          <a:prstGeom prst="rect">
            <a:avLst/>
          </a:prstGeom>
        </p:spPr>
        <p:txBody>
          <a:bodyPr vert="horz" wrap="square" lIns="0" tIns="14604" rIns="0" bIns="0" rtlCol="0">
            <a:spAutoFit/>
          </a:bodyPr>
          <a:lstStyle/>
          <a:p>
            <a:pPr marL="406400" indent="-342900">
              <a:lnSpc>
                <a:spcPct val="100000"/>
              </a:lnSpc>
              <a:spcBef>
                <a:spcPts val="114"/>
              </a:spcBef>
              <a:buFont typeface="Wingdings" panose="05000000000000000000" pitchFamily="2" charset="2"/>
              <a:buChar char="q"/>
            </a:pPr>
            <a:r>
              <a:rPr sz="2050" i="1" spc="310" dirty="0">
                <a:solidFill>
                  <a:srgbClr val="990099"/>
                </a:solidFill>
                <a:latin typeface="Georgia"/>
                <a:cs typeface="Georgia"/>
              </a:rPr>
              <a:t>KB</a:t>
            </a:r>
            <a:r>
              <a:rPr sz="2050" i="1" spc="185" dirty="0">
                <a:solidFill>
                  <a:srgbClr val="990099"/>
                </a:solidFill>
                <a:latin typeface="Georgia"/>
                <a:cs typeface="Georgia"/>
              </a:rPr>
              <a:t> </a:t>
            </a:r>
            <a:r>
              <a:rPr lang="en-GB" sz="2050" spc="185" dirty="0">
                <a:solidFill>
                  <a:srgbClr val="990099"/>
                </a:solidFill>
                <a:latin typeface="Cambria Math" panose="02040503050406030204" pitchFamily="18" charset="0"/>
                <a:ea typeface="Cambria Math" panose="02040503050406030204" pitchFamily="18" charset="0"/>
                <a:cs typeface="Georgia"/>
              </a:rPr>
              <a:t>⊢</a:t>
            </a:r>
            <a:r>
              <a:rPr sz="2100" i="1" spc="-682" baseline="-11904" dirty="0" err="1">
                <a:solidFill>
                  <a:srgbClr val="990099"/>
                </a:solidFill>
                <a:latin typeface="Trebuchet MS"/>
                <a:cs typeface="Trebuchet MS"/>
              </a:rPr>
              <a:t>i</a:t>
            </a:r>
            <a:r>
              <a:rPr sz="2100" i="1" spc="315" baseline="-11904" dirty="0">
                <a:solidFill>
                  <a:srgbClr val="990099"/>
                </a:solidFill>
                <a:latin typeface="Trebuchet MS"/>
                <a:cs typeface="Trebuchet MS"/>
              </a:rPr>
              <a:t> </a:t>
            </a:r>
            <a:r>
              <a:rPr lang="en-GB" sz="2100" i="1" spc="315" baseline="-11904" dirty="0">
                <a:solidFill>
                  <a:srgbClr val="990099"/>
                </a:solidFill>
                <a:latin typeface="Trebuchet MS"/>
                <a:cs typeface="Trebuchet MS"/>
              </a:rPr>
              <a:t> </a:t>
            </a:r>
            <a:r>
              <a:rPr sz="2050" i="1" spc="60" dirty="0">
                <a:solidFill>
                  <a:srgbClr val="990099"/>
                </a:solidFill>
                <a:latin typeface="Georgia"/>
                <a:cs typeface="Georgia"/>
              </a:rPr>
              <a:t>α</a:t>
            </a:r>
            <a:r>
              <a:rPr sz="2050" i="1" spc="165" dirty="0">
                <a:solidFill>
                  <a:srgbClr val="990099"/>
                </a:solidFill>
                <a:latin typeface="Georgia"/>
                <a:cs typeface="Georgia"/>
              </a:rPr>
              <a:t> </a:t>
            </a:r>
            <a:r>
              <a:rPr sz="2050" spc="484" dirty="0">
                <a:latin typeface="Calibri"/>
                <a:cs typeface="Calibri"/>
              </a:rPr>
              <a:t>=</a:t>
            </a:r>
            <a:r>
              <a:rPr sz="2050" spc="190" dirty="0">
                <a:latin typeface="Calibri"/>
                <a:cs typeface="Calibri"/>
              </a:rPr>
              <a:t> </a:t>
            </a:r>
            <a:r>
              <a:rPr sz="2050" spc="-85" dirty="0">
                <a:latin typeface="Calibri"/>
                <a:cs typeface="Calibri"/>
              </a:rPr>
              <a:t>sentence</a:t>
            </a:r>
            <a:r>
              <a:rPr sz="2050" spc="195" dirty="0">
                <a:latin typeface="Calibri"/>
                <a:cs typeface="Calibri"/>
              </a:rPr>
              <a:t> </a:t>
            </a:r>
            <a:r>
              <a:rPr sz="2050" i="1" spc="60" dirty="0">
                <a:solidFill>
                  <a:srgbClr val="990099"/>
                </a:solidFill>
                <a:latin typeface="Georgia"/>
                <a:cs typeface="Georgia"/>
              </a:rPr>
              <a:t>α</a:t>
            </a:r>
            <a:r>
              <a:rPr sz="2050" i="1" spc="165" dirty="0">
                <a:solidFill>
                  <a:srgbClr val="990099"/>
                </a:solidFill>
                <a:latin typeface="Georgia"/>
                <a:cs typeface="Georgia"/>
              </a:rPr>
              <a:t> </a:t>
            </a:r>
            <a:r>
              <a:rPr sz="2050" spc="-45" dirty="0">
                <a:latin typeface="Calibri"/>
                <a:cs typeface="Calibri"/>
              </a:rPr>
              <a:t>can</a:t>
            </a:r>
            <a:r>
              <a:rPr sz="2050" spc="180" dirty="0">
                <a:latin typeface="Calibri"/>
                <a:cs typeface="Calibri"/>
              </a:rPr>
              <a:t> </a:t>
            </a:r>
            <a:r>
              <a:rPr sz="2050" spc="-95" dirty="0">
                <a:latin typeface="Calibri"/>
                <a:cs typeface="Calibri"/>
              </a:rPr>
              <a:t>be</a:t>
            </a:r>
            <a:r>
              <a:rPr sz="2050" spc="195" dirty="0">
                <a:latin typeface="Calibri"/>
                <a:cs typeface="Calibri"/>
              </a:rPr>
              <a:t> </a:t>
            </a:r>
            <a:r>
              <a:rPr sz="2050" spc="-85" dirty="0">
                <a:latin typeface="Calibri"/>
                <a:cs typeface="Calibri"/>
              </a:rPr>
              <a:t>derived</a:t>
            </a:r>
            <a:r>
              <a:rPr sz="2050" spc="220" dirty="0">
                <a:latin typeface="Calibri"/>
                <a:cs typeface="Calibri"/>
              </a:rPr>
              <a:t> </a:t>
            </a:r>
            <a:r>
              <a:rPr sz="2050" spc="-85" dirty="0">
                <a:latin typeface="Calibri"/>
                <a:cs typeface="Calibri"/>
              </a:rPr>
              <a:t>from</a:t>
            </a:r>
            <a:r>
              <a:rPr sz="2050" spc="215" dirty="0">
                <a:latin typeface="Calibri"/>
                <a:cs typeface="Calibri"/>
              </a:rPr>
              <a:t> </a:t>
            </a:r>
            <a:r>
              <a:rPr sz="2050" i="1" spc="310" dirty="0">
                <a:solidFill>
                  <a:srgbClr val="990099"/>
                </a:solidFill>
                <a:latin typeface="Georgia"/>
                <a:cs typeface="Georgia"/>
              </a:rPr>
              <a:t>KB</a:t>
            </a:r>
            <a:r>
              <a:rPr sz="2050" i="1" spc="260" dirty="0">
                <a:solidFill>
                  <a:srgbClr val="990099"/>
                </a:solidFill>
                <a:latin typeface="Georgia"/>
                <a:cs typeface="Georgia"/>
              </a:rPr>
              <a:t> </a:t>
            </a:r>
            <a:r>
              <a:rPr sz="2050" spc="-85" dirty="0">
                <a:latin typeface="Calibri"/>
                <a:cs typeface="Calibri"/>
              </a:rPr>
              <a:t>by</a:t>
            </a:r>
            <a:r>
              <a:rPr sz="2050" spc="195" dirty="0">
                <a:latin typeface="Calibri"/>
                <a:cs typeface="Calibri"/>
              </a:rPr>
              <a:t> </a:t>
            </a:r>
            <a:r>
              <a:rPr sz="2050" spc="-90" dirty="0">
                <a:latin typeface="Calibri"/>
                <a:cs typeface="Calibri"/>
              </a:rPr>
              <a:t>procedure</a:t>
            </a:r>
            <a:r>
              <a:rPr sz="2050" spc="195" dirty="0">
                <a:latin typeface="Calibri"/>
                <a:cs typeface="Calibri"/>
              </a:rPr>
              <a:t> </a:t>
            </a:r>
            <a:r>
              <a:rPr sz="2050" i="1" spc="80" dirty="0">
                <a:solidFill>
                  <a:srgbClr val="990099"/>
                </a:solidFill>
                <a:latin typeface="Georgia"/>
                <a:cs typeface="Georgia"/>
              </a:rPr>
              <a:t>i</a:t>
            </a:r>
            <a:endParaRPr sz="2050" dirty="0">
              <a:latin typeface="Georgia"/>
              <a:cs typeface="Georgia"/>
            </a:endParaRPr>
          </a:p>
          <a:p>
            <a:pPr marL="863600" marR="2181225" lvl="1" indent="-342900">
              <a:lnSpc>
                <a:spcPct val="101499"/>
              </a:lnSpc>
              <a:spcBef>
                <a:spcPts val="1505"/>
              </a:spcBef>
              <a:buFont typeface="Wingdings" panose="05000000000000000000" pitchFamily="2" charset="2"/>
              <a:buChar char="ü"/>
            </a:pPr>
            <a:r>
              <a:rPr sz="2050" spc="-85" dirty="0">
                <a:latin typeface="Calibri"/>
                <a:cs typeface="Calibri"/>
              </a:rPr>
              <a:t>Consequences</a:t>
            </a:r>
            <a:r>
              <a:rPr sz="2050" spc="-80" dirty="0">
                <a:latin typeface="Calibri"/>
                <a:cs typeface="Calibri"/>
              </a:rPr>
              <a:t> </a:t>
            </a:r>
            <a:r>
              <a:rPr sz="2050" spc="-75" dirty="0">
                <a:latin typeface="Calibri"/>
                <a:cs typeface="Calibri"/>
              </a:rPr>
              <a:t>of</a:t>
            </a:r>
            <a:r>
              <a:rPr sz="2050" spc="-70" dirty="0">
                <a:latin typeface="Calibri"/>
                <a:cs typeface="Calibri"/>
              </a:rPr>
              <a:t> </a:t>
            </a:r>
            <a:r>
              <a:rPr sz="2050" i="1" spc="310" dirty="0">
                <a:solidFill>
                  <a:srgbClr val="990099"/>
                </a:solidFill>
                <a:latin typeface="Georgia"/>
                <a:cs typeface="Georgia"/>
              </a:rPr>
              <a:t>KB </a:t>
            </a:r>
            <a:r>
              <a:rPr sz="2050" spc="-105" dirty="0">
                <a:latin typeface="Calibri"/>
                <a:cs typeface="Calibri"/>
              </a:rPr>
              <a:t>are</a:t>
            </a:r>
            <a:r>
              <a:rPr sz="2050" spc="-100" dirty="0">
                <a:latin typeface="Calibri"/>
                <a:cs typeface="Calibri"/>
              </a:rPr>
              <a:t> </a:t>
            </a:r>
            <a:r>
              <a:rPr sz="2050" spc="-55" dirty="0">
                <a:latin typeface="Calibri"/>
                <a:cs typeface="Calibri"/>
              </a:rPr>
              <a:t>a</a:t>
            </a:r>
            <a:r>
              <a:rPr sz="2050" spc="-50" dirty="0">
                <a:latin typeface="Calibri"/>
                <a:cs typeface="Calibri"/>
              </a:rPr>
              <a:t> </a:t>
            </a:r>
            <a:r>
              <a:rPr sz="2050" spc="-45" dirty="0">
                <a:latin typeface="Calibri"/>
                <a:cs typeface="Calibri"/>
              </a:rPr>
              <a:t>haystack;</a:t>
            </a:r>
            <a:r>
              <a:rPr sz="2050" spc="-40" dirty="0">
                <a:latin typeface="Calibri"/>
                <a:cs typeface="Calibri"/>
              </a:rPr>
              <a:t> </a:t>
            </a:r>
            <a:r>
              <a:rPr sz="2050" i="1" spc="60" dirty="0">
                <a:solidFill>
                  <a:srgbClr val="990099"/>
                </a:solidFill>
                <a:latin typeface="Georgia"/>
                <a:cs typeface="Georgia"/>
              </a:rPr>
              <a:t>α </a:t>
            </a:r>
            <a:r>
              <a:rPr sz="2050" spc="-40" dirty="0">
                <a:latin typeface="Calibri"/>
                <a:cs typeface="Calibri"/>
              </a:rPr>
              <a:t>is</a:t>
            </a:r>
            <a:r>
              <a:rPr sz="2050" spc="-35" dirty="0">
                <a:latin typeface="Calibri"/>
                <a:cs typeface="Calibri"/>
              </a:rPr>
              <a:t> </a:t>
            </a:r>
            <a:r>
              <a:rPr sz="2050" spc="-55" dirty="0">
                <a:latin typeface="Calibri"/>
                <a:cs typeface="Calibri"/>
              </a:rPr>
              <a:t>a</a:t>
            </a:r>
            <a:r>
              <a:rPr sz="2050" spc="-50" dirty="0">
                <a:latin typeface="Calibri"/>
                <a:cs typeface="Calibri"/>
              </a:rPr>
              <a:t> </a:t>
            </a:r>
            <a:r>
              <a:rPr sz="2050" spc="-95" dirty="0">
                <a:latin typeface="Calibri"/>
                <a:cs typeface="Calibri"/>
              </a:rPr>
              <a:t>needle.</a:t>
            </a:r>
            <a:endParaRPr lang="en-GB" sz="2050" spc="-95" dirty="0">
              <a:latin typeface="Calibri"/>
              <a:cs typeface="Calibri"/>
            </a:endParaRPr>
          </a:p>
          <a:p>
            <a:pPr marL="863600" marR="2181225" lvl="1" indent="-342900">
              <a:lnSpc>
                <a:spcPct val="101499"/>
              </a:lnSpc>
              <a:spcBef>
                <a:spcPts val="1505"/>
              </a:spcBef>
              <a:buFont typeface="Wingdings" panose="05000000000000000000" pitchFamily="2" charset="2"/>
              <a:buChar char="ü"/>
            </a:pPr>
            <a:r>
              <a:rPr sz="2050" spc="-30" dirty="0">
                <a:latin typeface="Calibri"/>
                <a:cs typeface="Calibri"/>
              </a:rPr>
              <a:t>Entailment</a:t>
            </a:r>
            <a:r>
              <a:rPr sz="2050" spc="160" dirty="0">
                <a:latin typeface="Calibri"/>
                <a:cs typeface="Calibri"/>
              </a:rPr>
              <a:t> </a:t>
            </a:r>
            <a:r>
              <a:rPr sz="2050" spc="484" dirty="0">
                <a:latin typeface="Calibri"/>
                <a:cs typeface="Calibri"/>
              </a:rPr>
              <a:t>=</a:t>
            </a:r>
            <a:r>
              <a:rPr sz="2050" spc="185" dirty="0">
                <a:latin typeface="Calibri"/>
                <a:cs typeface="Calibri"/>
              </a:rPr>
              <a:t> </a:t>
            </a:r>
            <a:r>
              <a:rPr sz="2050" spc="-110" dirty="0">
                <a:latin typeface="Calibri"/>
                <a:cs typeface="Calibri"/>
              </a:rPr>
              <a:t>needle</a:t>
            </a:r>
            <a:r>
              <a:rPr sz="2050" spc="200" dirty="0">
                <a:latin typeface="Calibri"/>
                <a:cs typeface="Calibri"/>
              </a:rPr>
              <a:t> </a:t>
            </a:r>
            <a:r>
              <a:rPr sz="2050" spc="-50" dirty="0">
                <a:latin typeface="Calibri"/>
                <a:cs typeface="Calibri"/>
              </a:rPr>
              <a:t>in</a:t>
            </a:r>
            <a:r>
              <a:rPr sz="2050" spc="200" dirty="0">
                <a:latin typeface="Calibri"/>
                <a:cs typeface="Calibri"/>
              </a:rPr>
              <a:t> </a:t>
            </a:r>
            <a:r>
              <a:rPr sz="2050" spc="-45" dirty="0">
                <a:latin typeface="Calibri"/>
                <a:cs typeface="Calibri"/>
              </a:rPr>
              <a:t>haystack;</a:t>
            </a:r>
            <a:r>
              <a:rPr sz="2050" spc="225" dirty="0">
                <a:latin typeface="Calibri"/>
                <a:cs typeface="Calibri"/>
              </a:rPr>
              <a:t> </a:t>
            </a:r>
            <a:r>
              <a:rPr sz="2050" spc="-90" dirty="0">
                <a:latin typeface="Calibri"/>
                <a:cs typeface="Calibri"/>
              </a:rPr>
              <a:t>inference</a:t>
            </a:r>
            <a:r>
              <a:rPr sz="2050" spc="245" dirty="0">
                <a:latin typeface="Calibri"/>
                <a:cs typeface="Calibri"/>
              </a:rPr>
              <a:t> </a:t>
            </a:r>
            <a:r>
              <a:rPr sz="2050" spc="484" dirty="0">
                <a:latin typeface="Calibri"/>
                <a:cs typeface="Calibri"/>
              </a:rPr>
              <a:t>=</a:t>
            </a:r>
            <a:r>
              <a:rPr sz="2050" spc="185" dirty="0">
                <a:latin typeface="Calibri"/>
                <a:cs typeface="Calibri"/>
              </a:rPr>
              <a:t> </a:t>
            </a:r>
            <a:r>
              <a:rPr sz="2050" spc="-45" dirty="0">
                <a:latin typeface="Calibri"/>
                <a:cs typeface="Calibri"/>
              </a:rPr>
              <a:t>finding</a:t>
            </a:r>
            <a:r>
              <a:rPr sz="2050" spc="170" dirty="0">
                <a:latin typeface="Calibri"/>
                <a:cs typeface="Calibri"/>
              </a:rPr>
              <a:t> </a:t>
            </a:r>
            <a:r>
              <a:rPr sz="2050" spc="-10" dirty="0">
                <a:latin typeface="Calibri"/>
                <a:cs typeface="Calibri"/>
              </a:rPr>
              <a:t>it</a:t>
            </a:r>
            <a:endParaRPr sz="2050" dirty="0">
              <a:latin typeface="Calibri"/>
              <a:cs typeface="Calibri"/>
            </a:endParaRPr>
          </a:p>
          <a:p>
            <a:pPr marL="406400" indent="-342900">
              <a:lnSpc>
                <a:spcPct val="100000"/>
              </a:lnSpc>
              <a:spcBef>
                <a:spcPts val="1580"/>
              </a:spcBef>
              <a:buFont typeface="Wingdings" panose="05000000000000000000" pitchFamily="2" charset="2"/>
              <a:buChar char="Ø"/>
            </a:pPr>
            <a:r>
              <a:rPr sz="2050" spc="-60" dirty="0">
                <a:solidFill>
                  <a:srgbClr val="00007E"/>
                </a:solidFill>
                <a:latin typeface="Calibri"/>
                <a:cs typeface="Calibri"/>
              </a:rPr>
              <a:t>Soundness</a:t>
            </a:r>
            <a:r>
              <a:rPr sz="2050" spc="-60" dirty="0">
                <a:latin typeface="Calibri"/>
                <a:cs typeface="Calibri"/>
              </a:rPr>
              <a:t>:</a:t>
            </a:r>
            <a:r>
              <a:rPr sz="2050" spc="-5" dirty="0">
                <a:latin typeface="Calibri"/>
                <a:cs typeface="Calibri"/>
              </a:rPr>
              <a:t> </a:t>
            </a:r>
            <a:r>
              <a:rPr sz="2050" i="1" spc="80" dirty="0">
                <a:solidFill>
                  <a:srgbClr val="990099"/>
                </a:solidFill>
                <a:latin typeface="Georgia"/>
                <a:cs typeface="Georgia"/>
              </a:rPr>
              <a:t>i</a:t>
            </a:r>
            <a:r>
              <a:rPr sz="2050" i="1" spc="140" dirty="0">
                <a:solidFill>
                  <a:srgbClr val="990099"/>
                </a:solidFill>
                <a:latin typeface="Georgia"/>
                <a:cs typeface="Georgia"/>
              </a:rPr>
              <a:t> </a:t>
            </a:r>
            <a:r>
              <a:rPr sz="2050" spc="-40" dirty="0">
                <a:latin typeface="Calibri"/>
                <a:cs typeface="Calibri"/>
              </a:rPr>
              <a:t>is</a:t>
            </a:r>
            <a:r>
              <a:rPr sz="2050" spc="180" dirty="0">
                <a:latin typeface="Calibri"/>
                <a:cs typeface="Calibri"/>
              </a:rPr>
              <a:t> </a:t>
            </a:r>
            <a:r>
              <a:rPr sz="2050" spc="-80" dirty="0">
                <a:latin typeface="Calibri"/>
                <a:cs typeface="Calibri"/>
              </a:rPr>
              <a:t>sound</a:t>
            </a:r>
            <a:r>
              <a:rPr sz="2050" spc="185" dirty="0">
                <a:latin typeface="Calibri"/>
                <a:cs typeface="Calibri"/>
              </a:rPr>
              <a:t> </a:t>
            </a:r>
            <a:r>
              <a:rPr sz="2050" spc="-35" dirty="0">
                <a:latin typeface="Calibri"/>
                <a:cs typeface="Calibri"/>
              </a:rPr>
              <a:t>if</a:t>
            </a:r>
            <a:endParaRPr sz="2050" dirty="0">
              <a:latin typeface="Calibri"/>
              <a:cs typeface="Calibri"/>
            </a:endParaRPr>
          </a:p>
          <a:p>
            <a:pPr marL="795020">
              <a:lnSpc>
                <a:spcPct val="100000"/>
              </a:lnSpc>
              <a:spcBef>
                <a:spcPts val="20"/>
              </a:spcBef>
            </a:pPr>
            <a:r>
              <a:rPr sz="2050" spc="-120" dirty="0">
                <a:latin typeface="Calibri"/>
                <a:cs typeface="Calibri"/>
              </a:rPr>
              <a:t>whenever</a:t>
            </a:r>
            <a:r>
              <a:rPr sz="2050" spc="-100" dirty="0">
                <a:latin typeface="Calibri"/>
                <a:cs typeface="Calibri"/>
              </a:rPr>
              <a:t> </a:t>
            </a:r>
            <a:r>
              <a:rPr sz="2050" i="1" spc="310" dirty="0">
                <a:solidFill>
                  <a:srgbClr val="990099"/>
                </a:solidFill>
                <a:latin typeface="Georgia"/>
                <a:cs typeface="Georgia"/>
              </a:rPr>
              <a:t>KB</a:t>
            </a:r>
            <a:r>
              <a:rPr lang="en-GB" sz="2050" spc="310" dirty="0">
                <a:solidFill>
                  <a:srgbClr val="990099"/>
                </a:solidFill>
                <a:latin typeface="Cambria Math" panose="02040503050406030204" pitchFamily="18" charset="0"/>
                <a:ea typeface="Cambria Math" panose="02040503050406030204" pitchFamily="18" charset="0"/>
                <a:cs typeface="Georgia"/>
              </a:rPr>
              <a:t>⊢</a:t>
            </a:r>
            <a:r>
              <a:rPr sz="2100" i="1" spc="-682" baseline="-11904" dirty="0" err="1">
                <a:solidFill>
                  <a:srgbClr val="990099"/>
                </a:solidFill>
                <a:latin typeface="Trebuchet MS"/>
                <a:cs typeface="Trebuchet MS"/>
              </a:rPr>
              <a:t>i</a:t>
            </a:r>
            <a:r>
              <a:rPr sz="2100" i="1" spc="307" baseline="-11904" dirty="0">
                <a:solidFill>
                  <a:srgbClr val="990099"/>
                </a:solidFill>
                <a:latin typeface="Trebuchet MS"/>
                <a:cs typeface="Trebuchet MS"/>
              </a:rPr>
              <a:t> </a:t>
            </a:r>
            <a:r>
              <a:rPr lang="en-GB" sz="2100" i="1" spc="307" baseline="-11904" dirty="0">
                <a:solidFill>
                  <a:srgbClr val="990099"/>
                </a:solidFill>
                <a:latin typeface="Trebuchet MS"/>
                <a:cs typeface="Trebuchet MS"/>
              </a:rPr>
              <a:t> </a:t>
            </a:r>
            <a:r>
              <a:rPr sz="2050" i="1" spc="45" dirty="0">
                <a:solidFill>
                  <a:srgbClr val="990099"/>
                </a:solidFill>
                <a:latin typeface="Georgia"/>
                <a:cs typeface="Georgia"/>
              </a:rPr>
              <a:t>α</a:t>
            </a:r>
            <a:r>
              <a:rPr sz="2050" spc="45" dirty="0">
                <a:latin typeface="Calibri"/>
                <a:cs typeface="Calibri"/>
              </a:rPr>
              <a:t>,</a:t>
            </a:r>
            <a:r>
              <a:rPr sz="2050" spc="190" dirty="0">
                <a:latin typeface="Calibri"/>
                <a:cs typeface="Calibri"/>
              </a:rPr>
              <a:t> </a:t>
            </a:r>
            <a:r>
              <a:rPr sz="2050" spc="-5" dirty="0">
                <a:latin typeface="Calibri"/>
                <a:cs typeface="Calibri"/>
              </a:rPr>
              <a:t>it</a:t>
            </a:r>
            <a:r>
              <a:rPr sz="2050" spc="200" dirty="0">
                <a:latin typeface="Calibri"/>
                <a:cs typeface="Calibri"/>
              </a:rPr>
              <a:t> </a:t>
            </a:r>
            <a:r>
              <a:rPr sz="2050" spc="-40" dirty="0">
                <a:latin typeface="Calibri"/>
                <a:cs typeface="Calibri"/>
              </a:rPr>
              <a:t>is</a:t>
            </a:r>
            <a:r>
              <a:rPr sz="2050" spc="195" dirty="0">
                <a:latin typeface="Calibri"/>
                <a:cs typeface="Calibri"/>
              </a:rPr>
              <a:t> </a:t>
            </a:r>
            <a:r>
              <a:rPr sz="2050" spc="-60" dirty="0">
                <a:latin typeface="Calibri"/>
                <a:cs typeface="Calibri"/>
              </a:rPr>
              <a:t>also</a:t>
            </a:r>
            <a:r>
              <a:rPr sz="2050" spc="180" dirty="0">
                <a:latin typeface="Calibri"/>
                <a:cs typeface="Calibri"/>
              </a:rPr>
              <a:t> </a:t>
            </a:r>
            <a:r>
              <a:rPr sz="2050" spc="-80" dirty="0">
                <a:latin typeface="Calibri"/>
                <a:cs typeface="Calibri"/>
              </a:rPr>
              <a:t>true</a:t>
            </a:r>
            <a:r>
              <a:rPr sz="2050" spc="220" dirty="0">
                <a:latin typeface="Calibri"/>
                <a:cs typeface="Calibri"/>
              </a:rPr>
              <a:t> </a:t>
            </a:r>
            <a:r>
              <a:rPr sz="2050" spc="-35" dirty="0">
                <a:latin typeface="Calibri"/>
                <a:cs typeface="Calibri"/>
              </a:rPr>
              <a:t>that</a:t>
            </a:r>
            <a:r>
              <a:rPr sz="2050" spc="220" dirty="0">
                <a:latin typeface="Calibri"/>
                <a:cs typeface="Calibri"/>
              </a:rPr>
              <a:t> </a:t>
            </a:r>
            <a:r>
              <a:rPr sz="2050" i="1" spc="310" dirty="0">
                <a:solidFill>
                  <a:srgbClr val="990099"/>
                </a:solidFill>
                <a:latin typeface="Georgia"/>
                <a:cs typeface="Georgia"/>
              </a:rPr>
              <a:t>KB</a:t>
            </a:r>
            <a:r>
              <a:rPr sz="2050" i="1" spc="190" dirty="0">
                <a:solidFill>
                  <a:srgbClr val="990099"/>
                </a:solidFill>
                <a:latin typeface="Georgia"/>
                <a:cs typeface="Georgia"/>
              </a:rPr>
              <a:t> </a:t>
            </a:r>
            <a:r>
              <a:rPr lang="en-GB" sz="2050" spc="-5" dirty="0">
                <a:solidFill>
                  <a:srgbClr val="990099"/>
                </a:solidFill>
                <a:latin typeface="Cambria Math" panose="02040503050406030204" pitchFamily="18" charset="0"/>
                <a:ea typeface="Cambria Math" panose="02040503050406030204" pitchFamily="18" charset="0"/>
                <a:cs typeface="Tahoma"/>
              </a:rPr>
              <a:t>⊨</a:t>
            </a:r>
            <a:r>
              <a:rPr sz="2050" spc="-70" dirty="0">
                <a:solidFill>
                  <a:srgbClr val="990099"/>
                </a:solidFill>
                <a:latin typeface="Tahoma"/>
                <a:cs typeface="Tahoma"/>
              </a:rPr>
              <a:t> </a:t>
            </a:r>
            <a:r>
              <a:rPr sz="2050" i="1" spc="60" dirty="0">
                <a:solidFill>
                  <a:srgbClr val="990099"/>
                </a:solidFill>
                <a:latin typeface="Georgia"/>
                <a:cs typeface="Georgia"/>
              </a:rPr>
              <a:t>α</a:t>
            </a:r>
            <a:endParaRPr sz="2050" dirty="0">
              <a:latin typeface="Georgia"/>
              <a:cs typeface="Georgia"/>
            </a:endParaRPr>
          </a:p>
          <a:p>
            <a:pPr marL="406400" indent="-342900">
              <a:lnSpc>
                <a:spcPct val="100000"/>
              </a:lnSpc>
              <a:spcBef>
                <a:spcPts val="1575"/>
              </a:spcBef>
              <a:buFont typeface="Wingdings" panose="05000000000000000000" pitchFamily="2" charset="2"/>
              <a:buChar char="Ø"/>
            </a:pPr>
            <a:r>
              <a:rPr sz="2050" spc="-70" dirty="0">
                <a:solidFill>
                  <a:srgbClr val="00007E"/>
                </a:solidFill>
                <a:latin typeface="Calibri"/>
                <a:cs typeface="Calibri"/>
              </a:rPr>
              <a:t>Completeness</a:t>
            </a:r>
            <a:r>
              <a:rPr sz="2050" spc="-70" dirty="0">
                <a:latin typeface="Calibri"/>
                <a:cs typeface="Calibri"/>
              </a:rPr>
              <a:t>:</a:t>
            </a:r>
            <a:r>
              <a:rPr sz="2050" spc="30" dirty="0">
                <a:latin typeface="Calibri"/>
                <a:cs typeface="Calibri"/>
              </a:rPr>
              <a:t> </a:t>
            </a:r>
            <a:r>
              <a:rPr sz="2050" i="1" spc="80" dirty="0">
                <a:solidFill>
                  <a:srgbClr val="990099"/>
                </a:solidFill>
                <a:latin typeface="Georgia"/>
                <a:cs typeface="Georgia"/>
              </a:rPr>
              <a:t>i</a:t>
            </a:r>
            <a:r>
              <a:rPr sz="2050" i="1" spc="145" dirty="0">
                <a:solidFill>
                  <a:srgbClr val="990099"/>
                </a:solidFill>
                <a:latin typeface="Georgia"/>
                <a:cs typeface="Georgia"/>
              </a:rPr>
              <a:t> </a:t>
            </a:r>
            <a:r>
              <a:rPr sz="2050" spc="-40" dirty="0">
                <a:latin typeface="Calibri"/>
                <a:cs typeface="Calibri"/>
              </a:rPr>
              <a:t>is</a:t>
            </a:r>
            <a:r>
              <a:rPr sz="2050" spc="185" dirty="0">
                <a:latin typeface="Calibri"/>
                <a:cs typeface="Calibri"/>
              </a:rPr>
              <a:t> </a:t>
            </a:r>
            <a:r>
              <a:rPr sz="2050" spc="-75" dirty="0">
                <a:latin typeface="Calibri"/>
                <a:cs typeface="Calibri"/>
              </a:rPr>
              <a:t>complete</a:t>
            </a:r>
            <a:r>
              <a:rPr sz="2050" spc="185" dirty="0">
                <a:latin typeface="Calibri"/>
                <a:cs typeface="Calibri"/>
              </a:rPr>
              <a:t> </a:t>
            </a:r>
            <a:r>
              <a:rPr sz="2050" spc="-35" dirty="0">
                <a:latin typeface="Calibri"/>
                <a:cs typeface="Calibri"/>
              </a:rPr>
              <a:t>if</a:t>
            </a:r>
            <a:endParaRPr sz="2050" dirty="0">
              <a:latin typeface="Calibri"/>
              <a:cs typeface="Calibri"/>
            </a:endParaRPr>
          </a:p>
          <a:p>
            <a:pPr algn="ctr">
              <a:lnSpc>
                <a:spcPct val="100000"/>
              </a:lnSpc>
              <a:spcBef>
                <a:spcPts val="25"/>
              </a:spcBef>
            </a:pPr>
            <a:r>
              <a:rPr sz="2050" spc="-120" dirty="0">
                <a:latin typeface="Calibri"/>
                <a:cs typeface="Calibri"/>
              </a:rPr>
              <a:t>whenever</a:t>
            </a:r>
            <a:r>
              <a:rPr sz="2050" spc="45" dirty="0">
                <a:latin typeface="Calibri"/>
                <a:cs typeface="Calibri"/>
              </a:rPr>
              <a:t> </a:t>
            </a:r>
            <a:r>
              <a:rPr sz="2050" i="1" spc="310" dirty="0">
                <a:solidFill>
                  <a:srgbClr val="990099"/>
                </a:solidFill>
                <a:latin typeface="Georgia"/>
                <a:cs typeface="Georgia"/>
              </a:rPr>
              <a:t>KB</a:t>
            </a:r>
            <a:r>
              <a:rPr sz="2050" i="1" spc="-25" dirty="0">
                <a:solidFill>
                  <a:srgbClr val="990099"/>
                </a:solidFill>
                <a:latin typeface="Georgia"/>
                <a:cs typeface="Georgia"/>
              </a:rPr>
              <a:t> </a:t>
            </a:r>
            <a:r>
              <a:rPr lang="en-GB" sz="2050" spc="-5" dirty="0">
                <a:solidFill>
                  <a:srgbClr val="990099"/>
                </a:solidFill>
                <a:latin typeface="Tahoma"/>
                <a:ea typeface="Cambria Math" panose="02040503050406030204" pitchFamily="18" charset="0"/>
                <a:cs typeface="Tahoma"/>
              </a:rPr>
              <a:t>⊨ </a:t>
            </a:r>
            <a:r>
              <a:rPr sz="2050" i="1" spc="40" dirty="0">
                <a:solidFill>
                  <a:srgbClr val="990099"/>
                </a:solidFill>
                <a:latin typeface="Georgia"/>
                <a:cs typeface="Georgia"/>
              </a:rPr>
              <a:t>α</a:t>
            </a:r>
            <a:r>
              <a:rPr sz="2050" spc="40" dirty="0">
                <a:latin typeface="Calibri"/>
                <a:cs typeface="Calibri"/>
              </a:rPr>
              <a:t>,</a:t>
            </a:r>
            <a:r>
              <a:rPr sz="2050" spc="10" dirty="0">
                <a:latin typeface="Calibri"/>
                <a:cs typeface="Calibri"/>
              </a:rPr>
              <a:t> </a:t>
            </a:r>
            <a:r>
              <a:rPr sz="2050" spc="-5" dirty="0">
                <a:latin typeface="Calibri"/>
                <a:cs typeface="Calibri"/>
              </a:rPr>
              <a:t>it</a:t>
            </a:r>
            <a:r>
              <a:rPr sz="2050" spc="10" dirty="0">
                <a:latin typeface="Calibri"/>
                <a:cs typeface="Calibri"/>
              </a:rPr>
              <a:t> </a:t>
            </a:r>
            <a:r>
              <a:rPr sz="2050" spc="-40" dirty="0">
                <a:latin typeface="Calibri"/>
                <a:cs typeface="Calibri"/>
              </a:rPr>
              <a:t>is</a:t>
            </a:r>
            <a:r>
              <a:rPr sz="2050" spc="15" dirty="0">
                <a:latin typeface="Calibri"/>
                <a:cs typeface="Calibri"/>
              </a:rPr>
              <a:t> </a:t>
            </a:r>
            <a:r>
              <a:rPr sz="2050" spc="-60" dirty="0">
                <a:latin typeface="Calibri"/>
                <a:cs typeface="Calibri"/>
              </a:rPr>
              <a:t>also</a:t>
            </a:r>
            <a:r>
              <a:rPr sz="2050" spc="-5" dirty="0">
                <a:latin typeface="Calibri"/>
                <a:cs typeface="Calibri"/>
              </a:rPr>
              <a:t> </a:t>
            </a:r>
            <a:r>
              <a:rPr sz="2050" spc="-80" dirty="0">
                <a:latin typeface="Calibri"/>
                <a:cs typeface="Calibri"/>
              </a:rPr>
              <a:t>true</a:t>
            </a:r>
            <a:r>
              <a:rPr sz="2050" spc="30" dirty="0">
                <a:latin typeface="Calibri"/>
                <a:cs typeface="Calibri"/>
              </a:rPr>
              <a:t> </a:t>
            </a:r>
            <a:r>
              <a:rPr sz="2050" spc="-35" dirty="0">
                <a:latin typeface="Calibri"/>
                <a:cs typeface="Calibri"/>
              </a:rPr>
              <a:t>that</a:t>
            </a:r>
            <a:r>
              <a:rPr sz="2050" spc="25" dirty="0">
                <a:latin typeface="Calibri"/>
                <a:cs typeface="Calibri"/>
              </a:rPr>
              <a:t> </a:t>
            </a:r>
            <a:r>
              <a:rPr sz="2050" i="1" spc="310" dirty="0">
                <a:solidFill>
                  <a:srgbClr val="990099"/>
                </a:solidFill>
                <a:latin typeface="Georgia"/>
                <a:cs typeface="Georgia"/>
              </a:rPr>
              <a:t>KB</a:t>
            </a:r>
            <a:r>
              <a:rPr sz="2050" i="1" spc="-25" dirty="0">
                <a:solidFill>
                  <a:srgbClr val="990099"/>
                </a:solidFill>
                <a:latin typeface="Georgia"/>
                <a:cs typeface="Georgia"/>
              </a:rPr>
              <a:t> </a:t>
            </a:r>
            <a:r>
              <a:rPr lang="en-GB" sz="2050" spc="-25" dirty="0">
                <a:solidFill>
                  <a:srgbClr val="990099"/>
                </a:solidFill>
                <a:latin typeface="Cambria Math" panose="02040503050406030204" pitchFamily="18" charset="0"/>
                <a:ea typeface="Cambria Math" panose="02040503050406030204" pitchFamily="18" charset="0"/>
                <a:cs typeface="Georgia"/>
              </a:rPr>
              <a:t>⊢</a:t>
            </a:r>
            <a:r>
              <a:rPr sz="2100" spc="-682" baseline="-11904" dirty="0" err="1">
                <a:solidFill>
                  <a:srgbClr val="990099"/>
                </a:solidFill>
                <a:latin typeface="Trebuchet MS"/>
                <a:cs typeface="Trebuchet MS"/>
              </a:rPr>
              <a:t>i</a:t>
            </a:r>
            <a:r>
              <a:rPr sz="2100" i="1" spc="-150" baseline="-11904" dirty="0">
                <a:solidFill>
                  <a:srgbClr val="990099"/>
                </a:solidFill>
                <a:latin typeface="Trebuchet MS"/>
                <a:cs typeface="Trebuchet MS"/>
              </a:rPr>
              <a:t> </a:t>
            </a:r>
            <a:r>
              <a:rPr lang="en-GB" sz="2100" i="1" spc="-150" baseline="-11904" dirty="0">
                <a:solidFill>
                  <a:srgbClr val="990099"/>
                </a:solidFill>
                <a:latin typeface="Trebuchet MS"/>
                <a:cs typeface="Trebuchet MS"/>
              </a:rPr>
              <a:t> </a:t>
            </a:r>
            <a:r>
              <a:rPr sz="2050" i="1" spc="60" dirty="0">
                <a:solidFill>
                  <a:srgbClr val="990099"/>
                </a:solidFill>
                <a:latin typeface="Georgia"/>
                <a:cs typeface="Georgia"/>
              </a:rPr>
              <a:t>α</a:t>
            </a:r>
            <a:endParaRPr sz="2050" dirty="0">
              <a:latin typeface="Georgia"/>
              <a:cs typeface="Georgia"/>
            </a:endParaRPr>
          </a:p>
          <a:p>
            <a:pPr marL="405765" marR="98425" indent="-342900">
              <a:lnSpc>
                <a:spcPct val="101499"/>
              </a:lnSpc>
              <a:spcBef>
                <a:spcPts val="1430"/>
              </a:spcBef>
              <a:buFont typeface="Wingdings" panose="05000000000000000000" pitchFamily="2" charset="2"/>
              <a:buChar char="q"/>
            </a:pPr>
            <a:r>
              <a:rPr sz="2050" spc="45" dirty="0">
                <a:latin typeface="Calibri"/>
                <a:cs typeface="Calibri"/>
              </a:rPr>
              <a:t>That</a:t>
            </a:r>
            <a:r>
              <a:rPr sz="2050" spc="260" dirty="0">
                <a:latin typeface="Calibri"/>
                <a:cs typeface="Calibri"/>
              </a:rPr>
              <a:t> </a:t>
            </a:r>
            <a:r>
              <a:rPr sz="2050" spc="-20" dirty="0">
                <a:latin typeface="Calibri"/>
                <a:cs typeface="Calibri"/>
              </a:rPr>
              <a:t>is,</a:t>
            </a:r>
            <a:r>
              <a:rPr sz="2050" spc="275" dirty="0">
                <a:latin typeface="Calibri"/>
                <a:cs typeface="Calibri"/>
              </a:rPr>
              <a:t> </a:t>
            </a:r>
            <a:r>
              <a:rPr sz="2050" spc="-80" dirty="0">
                <a:latin typeface="Calibri"/>
                <a:cs typeface="Calibri"/>
              </a:rPr>
              <a:t>the</a:t>
            </a:r>
            <a:r>
              <a:rPr sz="2050" spc="265" dirty="0">
                <a:latin typeface="Calibri"/>
                <a:cs typeface="Calibri"/>
              </a:rPr>
              <a:t> </a:t>
            </a:r>
            <a:r>
              <a:rPr sz="2050" spc="-90" dirty="0">
                <a:latin typeface="Calibri"/>
                <a:cs typeface="Calibri"/>
              </a:rPr>
              <a:t>procedure</a:t>
            </a:r>
            <a:r>
              <a:rPr sz="2050" spc="250" dirty="0">
                <a:latin typeface="Calibri"/>
                <a:cs typeface="Calibri"/>
              </a:rPr>
              <a:t> </a:t>
            </a:r>
            <a:r>
              <a:rPr sz="2050" spc="-50" dirty="0">
                <a:latin typeface="Calibri"/>
                <a:cs typeface="Calibri"/>
              </a:rPr>
              <a:t>will</a:t>
            </a:r>
            <a:r>
              <a:rPr sz="2050" spc="265" dirty="0">
                <a:latin typeface="Calibri"/>
                <a:cs typeface="Calibri"/>
              </a:rPr>
              <a:t> </a:t>
            </a:r>
            <a:r>
              <a:rPr sz="2050" spc="-100" dirty="0">
                <a:latin typeface="Calibri"/>
                <a:cs typeface="Calibri"/>
              </a:rPr>
              <a:t>answer</a:t>
            </a:r>
            <a:r>
              <a:rPr sz="2050" spc="229" dirty="0">
                <a:latin typeface="Calibri"/>
                <a:cs typeface="Calibri"/>
              </a:rPr>
              <a:t> </a:t>
            </a:r>
            <a:r>
              <a:rPr sz="2050" spc="-55" dirty="0">
                <a:latin typeface="Calibri"/>
                <a:cs typeface="Calibri"/>
              </a:rPr>
              <a:t>any</a:t>
            </a:r>
            <a:r>
              <a:rPr sz="2050" spc="235" dirty="0">
                <a:latin typeface="Calibri"/>
                <a:cs typeface="Calibri"/>
              </a:rPr>
              <a:t> </a:t>
            </a:r>
            <a:r>
              <a:rPr sz="2050" spc="-75" dirty="0">
                <a:latin typeface="Calibri"/>
                <a:cs typeface="Calibri"/>
              </a:rPr>
              <a:t>question</a:t>
            </a:r>
            <a:r>
              <a:rPr sz="2050" spc="290" dirty="0">
                <a:latin typeface="Calibri"/>
                <a:cs typeface="Calibri"/>
              </a:rPr>
              <a:t> </a:t>
            </a:r>
            <a:r>
              <a:rPr sz="2050" spc="-120" dirty="0">
                <a:latin typeface="Calibri"/>
                <a:cs typeface="Calibri"/>
              </a:rPr>
              <a:t>whose</a:t>
            </a:r>
            <a:r>
              <a:rPr sz="2050" spc="-65" dirty="0">
                <a:latin typeface="Calibri"/>
                <a:cs typeface="Calibri"/>
              </a:rPr>
              <a:t> </a:t>
            </a:r>
            <a:r>
              <a:rPr sz="2050" spc="-100" dirty="0">
                <a:latin typeface="Calibri"/>
                <a:cs typeface="Calibri"/>
              </a:rPr>
              <a:t>answer</a:t>
            </a:r>
            <a:r>
              <a:rPr sz="2050" spc="220" dirty="0">
                <a:latin typeface="Calibri"/>
                <a:cs typeface="Calibri"/>
              </a:rPr>
              <a:t> </a:t>
            </a:r>
            <a:r>
              <a:rPr sz="2050" spc="-85" dirty="0">
                <a:latin typeface="Calibri"/>
                <a:cs typeface="Calibri"/>
              </a:rPr>
              <a:t>follows</a:t>
            </a:r>
            <a:r>
              <a:rPr sz="2050" spc="265" dirty="0">
                <a:latin typeface="Calibri"/>
                <a:cs typeface="Calibri"/>
              </a:rPr>
              <a:t> </a:t>
            </a:r>
            <a:r>
              <a:rPr sz="2050" spc="-85" dirty="0">
                <a:latin typeface="Calibri"/>
                <a:cs typeface="Calibri"/>
              </a:rPr>
              <a:t>from </a:t>
            </a:r>
            <a:r>
              <a:rPr sz="2050" spc="-450" dirty="0">
                <a:latin typeface="Calibri"/>
                <a:cs typeface="Calibri"/>
              </a:rPr>
              <a:t> </a:t>
            </a:r>
            <a:r>
              <a:rPr sz="2050" spc="-75" dirty="0">
                <a:latin typeface="Calibri"/>
                <a:cs typeface="Calibri"/>
              </a:rPr>
              <a:t>what</a:t>
            </a:r>
            <a:r>
              <a:rPr sz="2050" spc="204" dirty="0">
                <a:latin typeface="Calibri"/>
                <a:cs typeface="Calibri"/>
              </a:rPr>
              <a:t> </a:t>
            </a:r>
            <a:r>
              <a:rPr sz="2050" spc="-40" dirty="0">
                <a:latin typeface="Calibri"/>
                <a:cs typeface="Calibri"/>
              </a:rPr>
              <a:t>is</a:t>
            </a:r>
            <a:r>
              <a:rPr sz="2050" spc="190" dirty="0">
                <a:latin typeface="Calibri"/>
                <a:cs typeface="Calibri"/>
              </a:rPr>
              <a:t> </a:t>
            </a:r>
            <a:r>
              <a:rPr sz="2050" spc="-90" dirty="0">
                <a:latin typeface="Calibri"/>
                <a:cs typeface="Calibri"/>
              </a:rPr>
              <a:t>known</a:t>
            </a:r>
            <a:r>
              <a:rPr sz="2050" spc="185" dirty="0">
                <a:latin typeface="Calibri"/>
                <a:cs typeface="Calibri"/>
              </a:rPr>
              <a:t> </a:t>
            </a:r>
            <a:r>
              <a:rPr sz="2050" spc="-85" dirty="0">
                <a:latin typeface="Calibri"/>
                <a:cs typeface="Calibri"/>
              </a:rPr>
              <a:t>by</a:t>
            </a:r>
            <a:r>
              <a:rPr sz="2050" spc="180" dirty="0">
                <a:latin typeface="Calibri"/>
                <a:cs typeface="Calibri"/>
              </a:rPr>
              <a:t> </a:t>
            </a:r>
            <a:r>
              <a:rPr sz="2050" spc="-80" dirty="0">
                <a:latin typeface="Calibri"/>
                <a:cs typeface="Calibri"/>
              </a:rPr>
              <a:t>the</a:t>
            </a:r>
            <a:r>
              <a:rPr sz="2050" spc="210" dirty="0">
                <a:latin typeface="Calibri"/>
                <a:cs typeface="Calibri"/>
              </a:rPr>
              <a:t> </a:t>
            </a:r>
            <a:r>
              <a:rPr sz="2050" i="1" spc="250" dirty="0">
                <a:solidFill>
                  <a:srgbClr val="990099"/>
                </a:solidFill>
                <a:latin typeface="Georgia"/>
                <a:cs typeface="Georgia"/>
              </a:rPr>
              <a:t>KB</a:t>
            </a:r>
            <a:r>
              <a:rPr sz="2050" spc="250" dirty="0">
                <a:latin typeface="Calibri"/>
                <a:cs typeface="Calibri"/>
              </a:rPr>
              <a:t>.</a:t>
            </a:r>
            <a:endParaRPr sz="2050" dirty="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32</a:t>
            </a:fld>
            <a:endParaRPr spc="45"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tabLst>
                <a:tab pos="3228340" algn="l"/>
              </a:tabLst>
            </a:pPr>
            <a:r>
              <a:rPr spc="170" dirty="0"/>
              <a:t>Propositional</a:t>
            </a:r>
            <a:r>
              <a:rPr spc="430" dirty="0"/>
              <a:t> </a:t>
            </a:r>
            <a:r>
              <a:rPr spc="130" dirty="0"/>
              <a:t>logic:	</a:t>
            </a:r>
            <a:r>
              <a:rPr spc="240" dirty="0"/>
              <a:t>Syntax</a:t>
            </a:r>
          </a:p>
        </p:txBody>
      </p:sp>
      <p:sp>
        <p:nvSpPr>
          <p:cNvPr id="3" name="object 3"/>
          <p:cNvSpPr txBox="1"/>
          <p:nvPr/>
        </p:nvSpPr>
        <p:spPr>
          <a:xfrm>
            <a:off x="1086310" y="1385845"/>
            <a:ext cx="8210089" cy="3612526"/>
          </a:xfrm>
          <a:prstGeom prst="rect">
            <a:avLst/>
          </a:prstGeom>
        </p:spPr>
        <p:txBody>
          <a:bodyPr vert="horz" wrap="square" lIns="0" tIns="14604" rIns="0" bIns="0" rtlCol="0">
            <a:spAutoFit/>
          </a:bodyPr>
          <a:lstStyle/>
          <a:p>
            <a:pPr marL="393700" indent="-342900">
              <a:lnSpc>
                <a:spcPct val="100000"/>
              </a:lnSpc>
              <a:spcBef>
                <a:spcPts val="114"/>
              </a:spcBef>
              <a:buFont typeface="Wingdings" panose="05000000000000000000" pitchFamily="2" charset="2"/>
              <a:buChar char="q"/>
            </a:pPr>
            <a:r>
              <a:rPr sz="2050" spc="-45" dirty="0">
                <a:latin typeface="Calibri"/>
                <a:cs typeface="Calibri"/>
              </a:rPr>
              <a:t>Propositional</a:t>
            </a:r>
            <a:r>
              <a:rPr sz="2050" spc="265" dirty="0">
                <a:latin typeface="Calibri"/>
                <a:cs typeface="Calibri"/>
              </a:rPr>
              <a:t> </a:t>
            </a:r>
            <a:r>
              <a:rPr sz="2050" spc="-35" dirty="0">
                <a:latin typeface="Calibri"/>
                <a:cs typeface="Calibri"/>
              </a:rPr>
              <a:t>logic</a:t>
            </a:r>
            <a:r>
              <a:rPr sz="2050" spc="210" dirty="0">
                <a:latin typeface="Calibri"/>
                <a:cs typeface="Calibri"/>
              </a:rPr>
              <a:t> </a:t>
            </a:r>
            <a:r>
              <a:rPr sz="2050" spc="-40" dirty="0">
                <a:latin typeface="Calibri"/>
                <a:cs typeface="Calibri"/>
              </a:rPr>
              <a:t>is</a:t>
            </a:r>
            <a:r>
              <a:rPr sz="2050" spc="195" dirty="0">
                <a:latin typeface="Calibri"/>
                <a:cs typeface="Calibri"/>
              </a:rPr>
              <a:t> </a:t>
            </a:r>
            <a:r>
              <a:rPr sz="2050" spc="-80" dirty="0">
                <a:latin typeface="Calibri"/>
                <a:cs typeface="Calibri"/>
              </a:rPr>
              <a:t>the</a:t>
            </a:r>
            <a:r>
              <a:rPr sz="2050" spc="215" dirty="0">
                <a:latin typeface="Calibri"/>
                <a:cs typeface="Calibri"/>
              </a:rPr>
              <a:t> </a:t>
            </a:r>
            <a:r>
              <a:rPr sz="2050" spc="-60" dirty="0">
                <a:latin typeface="Calibri"/>
                <a:cs typeface="Calibri"/>
              </a:rPr>
              <a:t>simplest</a:t>
            </a:r>
            <a:r>
              <a:rPr sz="2050" spc="210" dirty="0">
                <a:latin typeface="Calibri"/>
                <a:cs typeface="Calibri"/>
              </a:rPr>
              <a:t> </a:t>
            </a:r>
            <a:r>
              <a:rPr sz="2050" spc="-40" dirty="0">
                <a:latin typeface="Calibri"/>
                <a:cs typeface="Calibri"/>
              </a:rPr>
              <a:t>logic—illustrates</a:t>
            </a:r>
            <a:r>
              <a:rPr sz="2050" spc="315" dirty="0">
                <a:latin typeface="Calibri"/>
                <a:cs typeface="Calibri"/>
              </a:rPr>
              <a:t> </a:t>
            </a:r>
            <a:r>
              <a:rPr sz="2050" spc="-45" dirty="0">
                <a:latin typeface="Calibri"/>
                <a:cs typeface="Calibri"/>
              </a:rPr>
              <a:t>basic</a:t>
            </a:r>
            <a:r>
              <a:rPr sz="2050" spc="204" dirty="0">
                <a:latin typeface="Calibri"/>
                <a:cs typeface="Calibri"/>
              </a:rPr>
              <a:t> </a:t>
            </a:r>
            <a:r>
              <a:rPr sz="2050" spc="-80" dirty="0">
                <a:latin typeface="Calibri"/>
                <a:cs typeface="Calibri"/>
              </a:rPr>
              <a:t>ideas</a:t>
            </a:r>
            <a:r>
              <a:rPr sz="2050" spc="30" dirty="0">
                <a:latin typeface="Calibri"/>
                <a:cs typeface="Calibri"/>
              </a:rPr>
              <a:t> </a:t>
            </a:r>
            <a:endParaRPr lang="en-GB" sz="2050" spc="30" dirty="0">
              <a:latin typeface="Calibri"/>
              <a:cs typeface="Calibri"/>
            </a:endParaRPr>
          </a:p>
          <a:p>
            <a:pPr marL="50800">
              <a:lnSpc>
                <a:spcPct val="100000"/>
              </a:lnSpc>
              <a:spcBef>
                <a:spcPts val="114"/>
              </a:spcBef>
            </a:pPr>
            <a:endParaRPr lang="en-GB" sz="2050" spc="20" dirty="0">
              <a:latin typeface="Calibri"/>
              <a:cs typeface="Calibri"/>
            </a:endParaRPr>
          </a:p>
          <a:p>
            <a:pPr marL="850900" lvl="1" indent="-342900">
              <a:spcBef>
                <a:spcPts val="114"/>
              </a:spcBef>
              <a:buFont typeface="Wingdings" panose="05000000000000000000" pitchFamily="2" charset="2"/>
              <a:buChar char="Ø"/>
            </a:pPr>
            <a:r>
              <a:rPr sz="2050" spc="20" dirty="0">
                <a:latin typeface="Calibri"/>
                <a:cs typeface="Calibri"/>
              </a:rPr>
              <a:t>The</a:t>
            </a:r>
            <a:r>
              <a:rPr lang="en-GB" sz="2050" spc="20" dirty="0">
                <a:latin typeface="Calibri"/>
                <a:cs typeface="Calibri"/>
              </a:rPr>
              <a:t> </a:t>
            </a:r>
            <a:r>
              <a:rPr sz="2050" spc="-70" dirty="0">
                <a:latin typeface="Calibri"/>
                <a:cs typeface="Calibri"/>
              </a:rPr>
              <a:t>proposition</a:t>
            </a:r>
            <a:r>
              <a:rPr sz="2050" spc="250" dirty="0">
                <a:latin typeface="Calibri"/>
                <a:cs typeface="Calibri"/>
              </a:rPr>
              <a:t> </a:t>
            </a:r>
            <a:r>
              <a:rPr sz="2050" spc="-65" dirty="0">
                <a:latin typeface="Calibri"/>
                <a:cs typeface="Calibri"/>
              </a:rPr>
              <a:t>symbols</a:t>
            </a:r>
            <a:r>
              <a:rPr sz="2050" spc="204" dirty="0">
                <a:latin typeface="Calibri"/>
                <a:cs typeface="Calibri"/>
              </a:rPr>
              <a:t> </a:t>
            </a:r>
            <a:r>
              <a:rPr sz="2050" i="1" spc="40" dirty="0">
                <a:solidFill>
                  <a:srgbClr val="990099"/>
                </a:solidFill>
                <a:latin typeface="Georgia"/>
                <a:cs typeface="Georgia"/>
              </a:rPr>
              <a:t>P</a:t>
            </a:r>
            <a:r>
              <a:rPr sz="2100" spc="60" baseline="-11904" dirty="0">
                <a:solidFill>
                  <a:srgbClr val="990099"/>
                </a:solidFill>
                <a:latin typeface="PMingLiU"/>
                <a:cs typeface="PMingLiU"/>
              </a:rPr>
              <a:t>1</a:t>
            </a:r>
            <a:r>
              <a:rPr sz="2050" spc="40" dirty="0">
                <a:latin typeface="Calibri"/>
                <a:cs typeface="Calibri"/>
              </a:rPr>
              <a:t>,</a:t>
            </a:r>
            <a:r>
              <a:rPr sz="2050" spc="190" dirty="0">
                <a:latin typeface="Calibri"/>
                <a:cs typeface="Calibri"/>
              </a:rPr>
              <a:t> </a:t>
            </a:r>
            <a:r>
              <a:rPr sz="2050" i="1" spc="45" dirty="0">
                <a:solidFill>
                  <a:srgbClr val="990099"/>
                </a:solidFill>
                <a:latin typeface="Georgia"/>
                <a:cs typeface="Georgia"/>
              </a:rPr>
              <a:t>P</a:t>
            </a:r>
            <a:r>
              <a:rPr sz="2100" spc="67" baseline="-11904" dirty="0">
                <a:solidFill>
                  <a:srgbClr val="990099"/>
                </a:solidFill>
                <a:latin typeface="PMingLiU"/>
                <a:cs typeface="PMingLiU"/>
              </a:rPr>
              <a:t>2</a:t>
            </a:r>
            <a:r>
              <a:rPr sz="2100" spc="480" baseline="-11904" dirty="0">
                <a:solidFill>
                  <a:srgbClr val="990099"/>
                </a:solidFill>
                <a:latin typeface="PMingLiU"/>
                <a:cs typeface="PMingLiU"/>
              </a:rPr>
              <a:t> </a:t>
            </a:r>
            <a:r>
              <a:rPr sz="2050" spc="-50" dirty="0">
                <a:latin typeface="Calibri"/>
                <a:cs typeface="Calibri"/>
              </a:rPr>
              <a:t>etc</a:t>
            </a:r>
            <a:r>
              <a:rPr sz="2050" spc="200" dirty="0">
                <a:latin typeface="Calibri"/>
                <a:cs typeface="Calibri"/>
              </a:rPr>
              <a:t> </a:t>
            </a:r>
            <a:r>
              <a:rPr sz="2050" spc="-90" dirty="0">
                <a:latin typeface="Calibri"/>
                <a:cs typeface="Calibri"/>
              </a:rPr>
              <a:t>are</a:t>
            </a:r>
            <a:r>
              <a:rPr sz="2050" spc="165" dirty="0">
                <a:latin typeface="Calibri"/>
                <a:cs typeface="Calibri"/>
              </a:rPr>
              <a:t> </a:t>
            </a:r>
            <a:r>
              <a:rPr sz="2050" spc="-85" dirty="0">
                <a:solidFill>
                  <a:srgbClr val="0000FF"/>
                </a:solidFill>
                <a:latin typeface="Calibri"/>
                <a:cs typeface="Calibri"/>
              </a:rPr>
              <a:t>sentences</a:t>
            </a:r>
            <a:endParaRPr sz="2050" dirty="0">
              <a:solidFill>
                <a:srgbClr val="0000FF"/>
              </a:solidFill>
              <a:latin typeface="Calibri"/>
              <a:cs typeface="Calibri"/>
            </a:endParaRPr>
          </a:p>
          <a:p>
            <a:pPr marL="850900" lvl="1" indent="-342900">
              <a:spcBef>
                <a:spcPts val="1605"/>
              </a:spcBef>
              <a:buFont typeface="Wingdings" panose="05000000000000000000" pitchFamily="2" charset="2"/>
              <a:buChar char="Ø"/>
            </a:pPr>
            <a:r>
              <a:rPr sz="2050" spc="-10" dirty="0">
                <a:latin typeface="Calibri"/>
                <a:cs typeface="Calibri"/>
              </a:rPr>
              <a:t>If</a:t>
            </a:r>
            <a:r>
              <a:rPr sz="2050" spc="180" dirty="0">
                <a:latin typeface="Calibri"/>
                <a:cs typeface="Calibri"/>
              </a:rPr>
              <a:t> </a:t>
            </a:r>
            <a:r>
              <a:rPr sz="2050" i="1" spc="90" dirty="0">
                <a:solidFill>
                  <a:srgbClr val="990099"/>
                </a:solidFill>
                <a:latin typeface="Georgia"/>
                <a:cs typeface="Georgia"/>
              </a:rPr>
              <a:t>S</a:t>
            </a:r>
            <a:r>
              <a:rPr sz="2050" i="1" spc="270" dirty="0">
                <a:solidFill>
                  <a:srgbClr val="990099"/>
                </a:solidFill>
                <a:latin typeface="Georgia"/>
                <a:cs typeface="Georgia"/>
              </a:rPr>
              <a:t> </a:t>
            </a:r>
            <a:r>
              <a:rPr sz="2050" spc="-40" dirty="0">
                <a:latin typeface="Calibri"/>
                <a:cs typeface="Calibri"/>
              </a:rPr>
              <a:t>is</a:t>
            </a:r>
            <a:r>
              <a:rPr sz="2050" spc="195" dirty="0">
                <a:latin typeface="Calibri"/>
                <a:cs typeface="Calibri"/>
              </a:rPr>
              <a:t> </a:t>
            </a:r>
            <a:r>
              <a:rPr sz="2050" spc="-55" dirty="0">
                <a:latin typeface="Calibri"/>
                <a:cs typeface="Calibri"/>
              </a:rPr>
              <a:t>a</a:t>
            </a:r>
            <a:r>
              <a:rPr sz="2050" spc="180" dirty="0">
                <a:latin typeface="Calibri"/>
                <a:cs typeface="Calibri"/>
              </a:rPr>
              <a:t> </a:t>
            </a:r>
            <a:r>
              <a:rPr sz="2050" spc="-75" dirty="0">
                <a:latin typeface="Calibri"/>
                <a:cs typeface="Calibri"/>
              </a:rPr>
              <a:t>sentence,</a:t>
            </a:r>
            <a:r>
              <a:rPr sz="2050" spc="195" dirty="0">
                <a:latin typeface="Calibri"/>
                <a:cs typeface="Calibri"/>
              </a:rPr>
              <a:t> </a:t>
            </a:r>
            <a:r>
              <a:rPr sz="2050" spc="-80" dirty="0">
                <a:solidFill>
                  <a:srgbClr val="990099"/>
                </a:solidFill>
                <a:latin typeface="Lucida Sans Unicode"/>
                <a:cs typeface="Lucida Sans Unicode"/>
              </a:rPr>
              <a:t>¬</a:t>
            </a:r>
            <a:r>
              <a:rPr sz="2050" i="1" spc="-80" dirty="0">
                <a:solidFill>
                  <a:srgbClr val="990099"/>
                </a:solidFill>
                <a:latin typeface="Georgia"/>
                <a:cs typeface="Georgia"/>
              </a:rPr>
              <a:t>S</a:t>
            </a:r>
            <a:r>
              <a:rPr sz="2050" i="1" spc="265" dirty="0">
                <a:solidFill>
                  <a:srgbClr val="990099"/>
                </a:solidFill>
                <a:latin typeface="Georgia"/>
                <a:cs typeface="Georgia"/>
              </a:rPr>
              <a:t> </a:t>
            </a:r>
            <a:r>
              <a:rPr sz="2050" spc="-40" dirty="0">
                <a:latin typeface="Calibri"/>
                <a:cs typeface="Calibri"/>
              </a:rPr>
              <a:t>is</a:t>
            </a:r>
            <a:r>
              <a:rPr sz="2050" spc="200" dirty="0">
                <a:latin typeface="Calibri"/>
                <a:cs typeface="Calibri"/>
              </a:rPr>
              <a:t> </a:t>
            </a:r>
            <a:r>
              <a:rPr sz="2050" spc="-55" dirty="0">
                <a:latin typeface="Calibri"/>
                <a:cs typeface="Calibri"/>
              </a:rPr>
              <a:t>a</a:t>
            </a:r>
            <a:r>
              <a:rPr sz="2050" spc="175" dirty="0">
                <a:latin typeface="Calibri"/>
                <a:cs typeface="Calibri"/>
              </a:rPr>
              <a:t> </a:t>
            </a:r>
            <a:r>
              <a:rPr sz="2050" spc="-85" dirty="0">
                <a:latin typeface="Calibri"/>
                <a:cs typeface="Calibri"/>
              </a:rPr>
              <a:t>sentence</a:t>
            </a:r>
            <a:r>
              <a:rPr sz="2050" spc="195" dirty="0">
                <a:latin typeface="Calibri"/>
                <a:cs typeface="Calibri"/>
              </a:rPr>
              <a:t> </a:t>
            </a:r>
            <a:r>
              <a:rPr sz="2050" spc="-25" dirty="0">
                <a:solidFill>
                  <a:srgbClr val="0000FF"/>
                </a:solidFill>
                <a:latin typeface="Calibri"/>
                <a:cs typeface="Calibri"/>
              </a:rPr>
              <a:t>(negation)</a:t>
            </a:r>
            <a:endParaRPr sz="2050" dirty="0">
              <a:solidFill>
                <a:srgbClr val="0000FF"/>
              </a:solidFill>
              <a:latin typeface="Calibri"/>
              <a:cs typeface="Calibri"/>
            </a:endParaRPr>
          </a:p>
          <a:p>
            <a:pPr marL="850900" marR="862965" lvl="1" indent="-342900">
              <a:lnSpc>
                <a:spcPts val="4020"/>
              </a:lnSpc>
              <a:spcBef>
                <a:spcPts val="350"/>
              </a:spcBef>
              <a:buFont typeface="Wingdings" panose="05000000000000000000" pitchFamily="2" charset="2"/>
              <a:buChar char="Ø"/>
            </a:pPr>
            <a:r>
              <a:rPr sz="2050" spc="-10" dirty="0">
                <a:latin typeface="Calibri"/>
                <a:cs typeface="Calibri"/>
              </a:rPr>
              <a:t>If </a:t>
            </a:r>
            <a:r>
              <a:rPr sz="2050" i="1" spc="90" dirty="0">
                <a:solidFill>
                  <a:srgbClr val="990099"/>
                </a:solidFill>
                <a:latin typeface="Georgia"/>
                <a:cs typeface="Georgia"/>
              </a:rPr>
              <a:t>S</a:t>
            </a:r>
            <a:r>
              <a:rPr sz="2100" spc="67" baseline="-11904" dirty="0">
                <a:solidFill>
                  <a:srgbClr val="990099"/>
                </a:solidFill>
                <a:latin typeface="PMingLiU"/>
                <a:cs typeface="PMingLiU"/>
              </a:rPr>
              <a:t>1</a:t>
            </a:r>
            <a:r>
              <a:rPr sz="2100" spc="-60" baseline="-11904" dirty="0">
                <a:solidFill>
                  <a:srgbClr val="990099"/>
                </a:solidFill>
                <a:latin typeface="PMingLiU"/>
                <a:cs typeface="PMingLiU"/>
              </a:rPr>
              <a:t> </a:t>
            </a:r>
            <a:r>
              <a:rPr sz="2050" spc="-70" dirty="0">
                <a:latin typeface="Calibri"/>
                <a:cs typeface="Calibri"/>
              </a:rPr>
              <a:t>and</a:t>
            </a:r>
            <a:r>
              <a:rPr sz="2050" dirty="0">
                <a:latin typeface="Calibri"/>
                <a:cs typeface="Calibri"/>
              </a:rPr>
              <a:t> </a:t>
            </a:r>
            <a:r>
              <a:rPr sz="2050" i="1" spc="90" dirty="0">
                <a:solidFill>
                  <a:srgbClr val="990099"/>
                </a:solidFill>
                <a:latin typeface="Georgia"/>
                <a:cs typeface="Georgia"/>
              </a:rPr>
              <a:t>S</a:t>
            </a:r>
            <a:r>
              <a:rPr sz="2100" spc="67" baseline="-11904" dirty="0">
                <a:solidFill>
                  <a:srgbClr val="990099"/>
                </a:solidFill>
                <a:latin typeface="PMingLiU"/>
                <a:cs typeface="PMingLiU"/>
              </a:rPr>
              <a:t>2</a:t>
            </a:r>
            <a:r>
              <a:rPr sz="2100" spc="-60" baseline="-11904" dirty="0">
                <a:solidFill>
                  <a:srgbClr val="990099"/>
                </a:solidFill>
                <a:latin typeface="PMingLiU"/>
                <a:cs typeface="PMingLiU"/>
              </a:rPr>
              <a:t> </a:t>
            </a:r>
            <a:r>
              <a:rPr sz="2050" spc="-90" dirty="0">
                <a:latin typeface="Calibri"/>
                <a:cs typeface="Calibri"/>
              </a:rPr>
              <a:t>are</a:t>
            </a:r>
            <a:r>
              <a:rPr sz="2050" spc="5" dirty="0">
                <a:latin typeface="Calibri"/>
                <a:cs typeface="Calibri"/>
              </a:rPr>
              <a:t> </a:t>
            </a:r>
            <a:r>
              <a:rPr sz="2050" spc="-70" dirty="0">
                <a:latin typeface="Calibri"/>
                <a:cs typeface="Calibri"/>
              </a:rPr>
              <a:t>sentences,</a:t>
            </a:r>
            <a:r>
              <a:rPr sz="2050" dirty="0">
                <a:latin typeface="Calibri"/>
                <a:cs typeface="Calibri"/>
              </a:rPr>
              <a:t> </a:t>
            </a:r>
            <a:r>
              <a:rPr sz="2050" i="1" spc="90" dirty="0">
                <a:solidFill>
                  <a:srgbClr val="990099"/>
                </a:solidFill>
                <a:latin typeface="Georgia"/>
                <a:cs typeface="Georgia"/>
              </a:rPr>
              <a:t>S</a:t>
            </a:r>
            <a:r>
              <a:rPr sz="2100" spc="67" baseline="-11904" dirty="0">
                <a:solidFill>
                  <a:srgbClr val="990099"/>
                </a:solidFill>
                <a:latin typeface="PMingLiU"/>
                <a:cs typeface="PMingLiU"/>
              </a:rPr>
              <a:t>1</a:t>
            </a:r>
            <a:r>
              <a:rPr sz="2100" spc="-60"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80" dirty="0">
                <a:solidFill>
                  <a:srgbClr val="990099"/>
                </a:solidFill>
                <a:latin typeface="Lucida Sans Unicode"/>
                <a:cs typeface="Lucida Sans Unicode"/>
              </a:rPr>
              <a:t> </a:t>
            </a:r>
            <a:r>
              <a:rPr sz="2050" i="1" spc="85" dirty="0">
                <a:solidFill>
                  <a:srgbClr val="990099"/>
                </a:solidFill>
                <a:latin typeface="Georgia"/>
                <a:cs typeface="Georgia"/>
              </a:rPr>
              <a:t>S</a:t>
            </a:r>
            <a:r>
              <a:rPr sz="2100" spc="67" baseline="-11904" dirty="0">
                <a:solidFill>
                  <a:srgbClr val="990099"/>
                </a:solidFill>
                <a:latin typeface="PMingLiU"/>
                <a:cs typeface="PMingLiU"/>
              </a:rPr>
              <a:t>2</a:t>
            </a:r>
            <a:r>
              <a:rPr sz="2100" spc="-60" baseline="-11904" dirty="0">
                <a:solidFill>
                  <a:srgbClr val="990099"/>
                </a:solidFill>
                <a:latin typeface="PMingLiU"/>
                <a:cs typeface="PMingLiU"/>
              </a:rPr>
              <a:t> </a:t>
            </a:r>
            <a:r>
              <a:rPr sz="2050" spc="-35" dirty="0">
                <a:latin typeface="Calibri"/>
                <a:cs typeface="Calibri"/>
              </a:rPr>
              <a:t>i</a:t>
            </a:r>
            <a:r>
              <a:rPr sz="2050" spc="-45" dirty="0">
                <a:latin typeface="Calibri"/>
                <a:cs typeface="Calibri"/>
              </a:rPr>
              <a:t>s</a:t>
            </a:r>
            <a:r>
              <a:rPr sz="2050" spc="10" dirty="0">
                <a:latin typeface="Calibri"/>
                <a:cs typeface="Calibri"/>
              </a:rPr>
              <a:t> </a:t>
            </a:r>
            <a:r>
              <a:rPr sz="2050" spc="-55" dirty="0">
                <a:latin typeface="Calibri"/>
                <a:cs typeface="Calibri"/>
              </a:rPr>
              <a:t>a</a:t>
            </a:r>
            <a:r>
              <a:rPr sz="2050" spc="5" dirty="0">
                <a:latin typeface="Calibri"/>
                <a:cs typeface="Calibri"/>
              </a:rPr>
              <a:t> </a:t>
            </a:r>
            <a:r>
              <a:rPr sz="2050" spc="-85" dirty="0">
                <a:latin typeface="Calibri"/>
                <a:cs typeface="Calibri"/>
              </a:rPr>
              <a:t>sentence</a:t>
            </a:r>
            <a:r>
              <a:rPr sz="2050" dirty="0">
                <a:latin typeface="Calibri"/>
                <a:cs typeface="Calibri"/>
              </a:rPr>
              <a:t> </a:t>
            </a:r>
            <a:r>
              <a:rPr sz="2050" spc="125" dirty="0">
                <a:solidFill>
                  <a:srgbClr val="0000FF"/>
                </a:solidFill>
                <a:latin typeface="Calibri"/>
                <a:cs typeface="Calibri"/>
              </a:rPr>
              <a:t>(</a:t>
            </a:r>
            <a:r>
              <a:rPr sz="2050" spc="-45" dirty="0">
                <a:solidFill>
                  <a:srgbClr val="0000FF"/>
                </a:solidFill>
                <a:latin typeface="Calibri"/>
                <a:cs typeface="Calibri"/>
              </a:rPr>
              <a:t>conjunctio</a:t>
            </a:r>
            <a:r>
              <a:rPr sz="2050" spc="-65" dirty="0">
                <a:solidFill>
                  <a:srgbClr val="0000FF"/>
                </a:solidFill>
                <a:latin typeface="Calibri"/>
                <a:cs typeface="Calibri"/>
              </a:rPr>
              <a:t>n</a:t>
            </a:r>
            <a:r>
              <a:rPr sz="2050" spc="110" dirty="0">
                <a:solidFill>
                  <a:srgbClr val="0000FF"/>
                </a:solidFill>
                <a:latin typeface="Calibri"/>
                <a:cs typeface="Calibri"/>
              </a:rPr>
              <a:t>)  </a:t>
            </a:r>
            <a:endParaRPr lang="en-GB" sz="2050" spc="110" dirty="0">
              <a:solidFill>
                <a:srgbClr val="0000FF"/>
              </a:solidFill>
              <a:latin typeface="Calibri"/>
              <a:cs typeface="Calibri"/>
            </a:endParaRPr>
          </a:p>
          <a:p>
            <a:pPr marL="850900" marR="862965" lvl="1" indent="-342900">
              <a:lnSpc>
                <a:spcPts val="4020"/>
              </a:lnSpc>
              <a:spcBef>
                <a:spcPts val="350"/>
              </a:spcBef>
              <a:buFont typeface="Wingdings" panose="05000000000000000000" pitchFamily="2" charset="2"/>
              <a:buChar char="Ø"/>
            </a:pPr>
            <a:r>
              <a:rPr sz="2050" spc="-10" dirty="0">
                <a:latin typeface="Calibri"/>
                <a:cs typeface="Calibri"/>
              </a:rPr>
              <a:t>If</a:t>
            </a:r>
            <a:r>
              <a:rPr sz="2050" dirty="0">
                <a:latin typeface="Calibri"/>
                <a:cs typeface="Calibri"/>
              </a:rPr>
              <a:t> </a:t>
            </a:r>
            <a:r>
              <a:rPr sz="2050" i="1" spc="65" dirty="0">
                <a:solidFill>
                  <a:srgbClr val="990099"/>
                </a:solidFill>
                <a:latin typeface="Georgia"/>
                <a:cs typeface="Georgia"/>
              </a:rPr>
              <a:t>S</a:t>
            </a:r>
            <a:r>
              <a:rPr sz="2100" spc="97" baseline="-11904" dirty="0">
                <a:solidFill>
                  <a:srgbClr val="990099"/>
                </a:solidFill>
                <a:latin typeface="PMingLiU"/>
                <a:cs typeface="PMingLiU"/>
              </a:rPr>
              <a:t>1</a:t>
            </a:r>
            <a:r>
              <a:rPr sz="2100" spc="-60" baseline="-11904" dirty="0">
                <a:solidFill>
                  <a:srgbClr val="990099"/>
                </a:solidFill>
                <a:latin typeface="PMingLiU"/>
                <a:cs typeface="PMingLiU"/>
              </a:rPr>
              <a:t> </a:t>
            </a:r>
            <a:r>
              <a:rPr sz="2050" spc="-70" dirty="0">
                <a:latin typeface="Calibri"/>
                <a:cs typeface="Calibri"/>
              </a:rPr>
              <a:t>and</a:t>
            </a:r>
            <a:r>
              <a:rPr sz="2050" spc="5" dirty="0">
                <a:latin typeface="Calibri"/>
                <a:cs typeface="Calibri"/>
              </a:rPr>
              <a:t> </a:t>
            </a:r>
            <a:r>
              <a:rPr sz="2050" i="1" spc="65" dirty="0">
                <a:solidFill>
                  <a:srgbClr val="990099"/>
                </a:solidFill>
                <a:latin typeface="Georgia"/>
                <a:cs typeface="Georgia"/>
              </a:rPr>
              <a:t>S</a:t>
            </a:r>
            <a:r>
              <a:rPr sz="2100" spc="97" baseline="-11904" dirty="0">
                <a:solidFill>
                  <a:srgbClr val="990099"/>
                </a:solidFill>
                <a:latin typeface="PMingLiU"/>
                <a:cs typeface="PMingLiU"/>
              </a:rPr>
              <a:t>2</a:t>
            </a:r>
            <a:r>
              <a:rPr sz="2100" spc="-60" baseline="-11904" dirty="0">
                <a:solidFill>
                  <a:srgbClr val="990099"/>
                </a:solidFill>
                <a:latin typeface="PMingLiU"/>
                <a:cs typeface="PMingLiU"/>
              </a:rPr>
              <a:t> </a:t>
            </a:r>
            <a:r>
              <a:rPr sz="2050" spc="-90" dirty="0">
                <a:latin typeface="Calibri"/>
                <a:cs typeface="Calibri"/>
              </a:rPr>
              <a:t>are</a:t>
            </a:r>
            <a:r>
              <a:rPr sz="2050" spc="10" dirty="0">
                <a:latin typeface="Calibri"/>
                <a:cs typeface="Calibri"/>
              </a:rPr>
              <a:t> </a:t>
            </a:r>
            <a:r>
              <a:rPr sz="2050" spc="-70" dirty="0">
                <a:latin typeface="Calibri"/>
                <a:cs typeface="Calibri"/>
              </a:rPr>
              <a:t>sentences,</a:t>
            </a:r>
            <a:r>
              <a:rPr sz="2050" dirty="0">
                <a:latin typeface="Calibri"/>
                <a:cs typeface="Calibri"/>
              </a:rPr>
              <a:t> </a:t>
            </a:r>
            <a:r>
              <a:rPr sz="2050" i="1" spc="65" dirty="0">
                <a:solidFill>
                  <a:srgbClr val="990099"/>
                </a:solidFill>
                <a:latin typeface="Georgia"/>
                <a:cs typeface="Georgia"/>
              </a:rPr>
              <a:t>S</a:t>
            </a:r>
            <a:r>
              <a:rPr sz="2100" spc="97" baseline="-11904" dirty="0">
                <a:solidFill>
                  <a:srgbClr val="990099"/>
                </a:solidFill>
                <a:latin typeface="PMingLiU"/>
                <a:cs typeface="PMingLiU"/>
              </a:rPr>
              <a:t>1</a:t>
            </a:r>
            <a:r>
              <a:rPr sz="2100" spc="-60"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75" dirty="0">
                <a:solidFill>
                  <a:srgbClr val="990099"/>
                </a:solidFill>
                <a:latin typeface="Lucida Sans Unicode"/>
                <a:cs typeface="Lucida Sans Unicode"/>
              </a:rPr>
              <a:t> </a:t>
            </a:r>
            <a:r>
              <a:rPr sz="2050" i="1" spc="65" dirty="0">
                <a:solidFill>
                  <a:srgbClr val="990099"/>
                </a:solidFill>
                <a:latin typeface="Georgia"/>
                <a:cs typeface="Georgia"/>
              </a:rPr>
              <a:t>S</a:t>
            </a:r>
            <a:r>
              <a:rPr sz="2100" spc="97" baseline="-11904" dirty="0">
                <a:solidFill>
                  <a:srgbClr val="990099"/>
                </a:solidFill>
                <a:latin typeface="PMingLiU"/>
                <a:cs typeface="PMingLiU"/>
              </a:rPr>
              <a:t>2</a:t>
            </a:r>
            <a:r>
              <a:rPr sz="2100" spc="-60" baseline="-11904" dirty="0">
                <a:solidFill>
                  <a:srgbClr val="990099"/>
                </a:solidFill>
                <a:latin typeface="PMingLiU"/>
                <a:cs typeface="PMingLiU"/>
              </a:rPr>
              <a:t> </a:t>
            </a:r>
            <a:r>
              <a:rPr sz="2050" spc="-40" dirty="0">
                <a:latin typeface="Calibri"/>
                <a:cs typeface="Calibri"/>
              </a:rPr>
              <a:t>is</a:t>
            </a:r>
            <a:r>
              <a:rPr sz="2050" spc="15" dirty="0">
                <a:latin typeface="Calibri"/>
                <a:cs typeface="Calibri"/>
              </a:rPr>
              <a:t> </a:t>
            </a:r>
            <a:r>
              <a:rPr sz="2050" spc="-55" dirty="0">
                <a:latin typeface="Calibri"/>
                <a:cs typeface="Calibri"/>
              </a:rPr>
              <a:t>a</a:t>
            </a:r>
            <a:r>
              <a:rPr sz="2050" spc="5" dirty="0">
                <a:latin typeface="Calibri"/>
                <a:cs typeface="Calibri"/>
              </a:rPr>
              <a:t> </a:t>
            </a:r>
            <a:r>
              <a:rPr sz="2050" spc="-85" dirty="0">
                <a:latin typeface="Calibri"/>
                <a:cs typeface="Calibri"/>
              </a:rPr>
              <a:t>sentence</a:t>
            </a:r>
            <a:r>
              <a:rPr sz="2050" spc="5" dirty="0">
                <a:latin typeface="Calibri"/>
                <a:cs typeface="Calibri"/>
              </a:rPr>
              <a:t> </a:t>
            </a:r>
            <a:r>
              <a:rPr sz="2050" spc="-20" dirty="0">
                <a:solidFill>
                  <a:srgbClr val="0000FF"/>
                </a:solidFill>
                <a:latin typeface="Calibri"/>
                <a:cs typeface="Calibri"/>
              </a:rPr>
              <a:t>(disjunction)</a:t>
            </a:r>
            <a:endParaRPr sz="2050" dirty="0">
              <a:solidFill>
                <a:srgbClr val="0000FF"/>
              </a:solidFill>
              <a:latin typeface="Calibri"/>
              <a:cs typeface="Calibri"/>
            </a:endParaRPr>
          </a:p>
          <a:p>
            <a:pPr marL="850900" marR="43180" lvl="1" indent="-342900">
              <a:lnSpc>
                <a:spcPts val="4020"/>
              </a:lnSpc>
              <a:buFont typeface="Wingdings" panose="05000000000000000000" pitchFamily="2" charset="2"/>
              <a:buChar char="Ø"/>
            </a:pPr>
            <a:r>
              <a:rPr sz="2050" spc="-10" dirty="0">
                <a:latin typeface="Calibri"/>
                <a:cs typeface="Calibri"/>
              </a:rPr>
              <a:t>If</a:t>
            </a:r>
            <a:r>
              <a:rPr sz="2050" dirty="0">
                <a:latin typeface="Calibri"/>
                <a:cs typeface="Calibri"/>
              </a:rPr>
              <a:t> </a:t>
            </a:r>
            <a:r>
              <a:rPr sz="2050" i="1" spc="65" dirty="0">
                <a:solidFill>
                  <a:srgbClr val="990099"/>
                </a:solidFill>
                <a:latin typeface="Georgia"/>
                <a:cs typeface="Georgia"/>
              </a:rPr>
              <a:t>S</a:t>
            </a:r>
            <a:r>
              <a:rPr sz="2100" spc="97" baseline="-11904" dirty="0">
                <a:solidFill>
                  <a:srgbClr val="990099"/>
                </a:solidFill>
                <a:latin typeface="PMingLiU"/>
                <a:cs typeface="PMingLiU"/>
              </a:rPr>
              <a:t>1</a:t>
            </a:r>
            <a:r>
              <a:rPr sz="2100" spc="-60" baseline="-11904" dirty="0">
                <a:solidFill>
                  <a:srgbClr val="990099"/>
                </a:solidFill>
                <a:latin typeface="PMingLiU"/>
                <a:cs typeface="PMingLiU"/>
              </a:rPr>
              <a:t> </a:t>
            </a:r>
            <a:r>
              <a:rPr sz="2050" spc="-70" dirty="0">
                <a:latin typeface="Calibri"/>
                <a:cs typeface="Calibri"/>
              </a:rPr>
              <a:t>and</a:t>
            </a:r>
            <a:r>
              <a:rPr sz="2050" spc="5" dirty="0">
                <a:latin typeface="Calibri"/>
                <a:cs typeface="Calibri"/>
              </a:rPr>
              <a:t> </a:t>
            </a:r>
            <a:r>
              <a:rPr sz="2050" i="1" spc="65" dirty="0">
                <a:solidFill>
                  <a:srgbClr val="990099"/>
                </a:solidFill>
                <a:latin typeface="Georgia"/>
                <a:cs typeface="Georgia"/>
              </a:rPr>
              <a:t>S</a:t>
            </a:r>
            <a:r>
              <a:rPr sz="2100" spc="97" baseline="-11904" dirty="0">
                <a:solidFill>
                  <a:srgbClr val="990099"/>
                </a:solidFill>
                <a:latin typeface="PMingLiU"/>
                <a:cs typeface="PMingLiU"/>
              </a:rPr>
              <a:t>2</a:t>
            </a:r>
            <a:r>
              <a:rPr sz="2100" spc="-60" baseline="-11904" dirty="0">
                <a:solidFill>
                  <a:srgbClr val="990099"/>
                </a:solidFill>
                <a:latin typeface="PMingLiU"/>
                <a:cs typeface="PMingLiU"/>
              </a:rPr>
              <a:t> </a:t>
            </a:r>
            <a:r>
              <a:rPr sz="2050" spc="-90" dirty="0">
                <a:latin typeface="Calibri"/>
                <a:cs typeface="Calibri"/>
              </a:rPr>
              <a:t>are</a:t>
            </a:r>
            <a:r>
              <a:rPr sz="2050" spc="5" dirty="0">
                <a:latin typeface="Calibri"/>
                <a:cs typeface="Calibri"/>
              </a:rPr>
              <a:t> </a:t>
            </a:r>
            <a:r>
              <a:rPr sz="2050" spc="-70" dirty="0">
                <a:latin typeface="Calibri"/>
                <a:cs typeface="Calibri"/>
              </a:rPr>
              <a:t>sentences,</a:t>
            </a:r>
            <a:r>
              <a:rPr sz="2050" spc="5" dirty="0">
                <a:latin typeface="Calibri"/>
                <a:cs typeface="Calibri"/>
              </a:rPr>
              <a:t> </a:t>
            </a:r>
            <a:r>
              <a:rPr sz="2050" i="1" spc="65" dirty="0">
                <a:solidFill>
                  <a:srgbClr val="990099"/>
                </a:solidFill>
                <a:latin typeface="Georgia"/>
                <a:cs typeface="Georgia"/>
              </a:rPr>
              <a:t>S</a:t>
            </a:r>
            <a:r>
              <a:rPr sz="2100" spc="97" baseline="-11904" dirty="0">
                <a:solidFill>
                  <a:srgbClr val="990099"/>
                </a:solidFill>
                <a:latin typeface="PMingLiU"/>
                <a:cs typeface="PMingLiU"/>
              </a:rPr>
              <a:t>1</a:t>
            </a:r>
            <a:r>
              <a:rPr sz="2100" spc="-60" baseline="-11904" dirty="0">
                <a:solidFill>
                  <a:srgbClr val="990099"/>
                </a:solidFill>
                <a:latin typeface="PMingLiU"/>
                <a:cs typeface="PMingLiU"/>
              </a:rPr>
              <a:t> </a:t>
            </a:r>
            <a:r>
              <a:rPr sz="2050" spc="140" dirty="0">
                <a:solidFill>
                  <a:srgbClr val="990099"/>
                </a:solidFill>
                <a:latin typeface="Lucida Sans Unicode"/>
                <a:cs typeface="Lucida Sans Unicode"/>
              </a:rPr>
              <a:t>⇒</a:t>
            </a:r>
            <a:r>
              <a:rPr sz="2050" spc="-175" dirty="0">
                <a:solidFill>
                  <a:srgbClr val="990099"/>
                </a:solidFill>
                <a:latin typeface="Lucida Sans Unicode"/>
                <a:cs typeface="Lucida Sans Unicode"/>
              </a:rPr>
              <a:t> </a:t>
            </a:r>
            <a:r>
              <a:rPr sz="2050" i="1" spc="65" dirty="0">
                <a:solidFill>
                  <a:srgbClr val="990099"/>
                </a:solidFill>
                <a:latin typeface="Georgia"/>
                <a:cs typeface="Georgia"/>
              </a:rPr>
              <a:t>S</a:t>
            </a:r>
            <a:r>
              <a:rPr sz="2100" spc="97" baseline="-11904" dirty="0">
                <a:solidFill>
                  <a:srgbClr val="990099"/>
                </a:solidFill>
                <a:latin typeface="PMingLiU"/>
                <a:cs typeface="PMingLiU"/>
              </a:rPr>
              <a:t>2</a:t>
            </a:r>
            <a:r>
              <a:rPr sz="2100" spc="-60" baseline="-11904" dirty="0">
                <a:solidFill>
                  <a:srgbClr val="990099"/>
                </a:solidFill>
                <a:latin typeface="PMingLiU"/>
                <a:cs typeface="PMingLiU"/>
              </a:rPr>
              <a:t> </a:t>
            </a:r>
            <a:r>
              <a:rPr sz="2050" spc="-40" dirty="0">
                <a:latin typeface="Calibri"/>
                <a:cs typeface="Calibri"/>
              </a:rPr>
              <a:t>is</a:t>
            </a:r>
            <a:r>
              <a:rPr sz="2050" spc="10" dirty="0">
                <a:latin typeface="Calibri"/>
                <a:cs typeface="Calibri"/>
              </a:rPr>
              <a:t> </a:t>
            </a:r>
            <a:r>
              <a:rPr sz="2050" spc="-55" dirty="0">
                <a:latin typeface="Calibri"/>
                <a:cs typeface="Calibri"/>
              </a:rPr>
              <a:t>a</a:t>
            </a:r>
            <a:r>
              <a:rPr sz="2050" spc="10" dirty="0">
                <a:latin typeface="Calibri"/>
                <a:cs typeface="Calibri"/>
              </a:rPr>
              <a:t> </a:t>
            </a:r>
            <a:r>
              <a:rPr sz="2050" spc="-85" dirty="0">
                <a:latin typeface="Calibri"/>
                <a:cs typeface="Calibri"/>
              </a:rPr>
              <a:t>sentence</a:t>
            </a:r>
            <a:r>
              <a:rPr sz="2050" dirty="0">
                <a:latin typeface="Calibri"/>
                <a:cs typeface="Calibri"/>
              </a:rPr>
              <a:t> </a:t>
            </a:r>
            <a:r>
              <a:rPr spc="10" dirty="0">
                <a:solidFill>
                  <a:srgbClr val="0000FF"/>
                </a:solidFill>
                <a:latin typeface="Arial" panose="020B0604020202020204" pitchFamily="34" charset="0"/>
                <a:cs typeface="Arial" panose="020B0604020202020204" pitchFamily="34" charset="0"/>
              </a:rPr>
              <a:t>(</a:t>
            </a:r>
            <a:r>
              <a:rPr b="0" spc="10" dirty="0">
                <a:solidFill>
                  <a:srgbClr val="0000FF"/>
                </a:solidFill>
                <a:latin typeface="Arial" panose="020B0604020202020204" pitchFamily="34" charset="0"/>
                <a:cs typeface="Arial" panose="020B0604020202020204" pitchFamily="34" charset="0"/>
              </a:rPr>
              <a:t>material</a:t>
            </a:r>
            <a:r>
              <a:rPr b="0" spc="105" dirty="0">
                <a:solidFill>
                  <a:srgbClr val="0000FF"/>
                </a:solidFill>
                <a:latin typeface="Arial" panose="020B0604020202020204" pitchFamily="34" charset="0"/>
                <a:cs typeface="Arial" panose="020B0604020202020204" pitchFamily="34" charset="0"/>
              </a:rPr>
              <a:t> </a:t>
            </a:r>
            <a:r>
              <a:rPr spc="-30" dirty="0">
                <a:solidFill>
                  <a:srgbClr val="0000FF"/>
                </a:solidFill>
                <a:latin typeface="Arial" panose="020B0604020202020204" pitchFamily="34" charset="0"/>
                <a:cs typeface="Arial" panose="020B0604020202020204" pitchFamily="34" charset="0"/>
              </a:rPr>
              <a:t>implication) </a:t>
            </a:r>
            <a:r>
              <a:rPr spc="-450" dirty="0">
                <a:solidFill>
                  <a:srgbClr val="0000FF"/>
                </a:solidFill>
                <a:latin typeface="Arial" panose="020B0604020202020204" pitchFamily="34" charset="0"/>
                <a:cs typeface="Arial" panose="020B0604020202020204" pitchFamily="34" charset="0"/>
              </a:rPr>
              <a:t> </a:t>
            </a:r>
            <a:endParaRPr lang="en-GB" spc="-450" dirty="0">
              <a:solidFill>
                <a:srgbClr val="0000FF"/>
              </a:solidFill>
              <a:latin typeface="Arial" panose="020B0604020202020204" pitchFamily="34" charset="0"/>
              <a:cs typeface="Arial" panose="020B0604020202020204" pitchFamily="34" charset="0"/>
            </a:endParaRPr>
          </a:p>
          <a:p>
            <a:pPr marL="850900" marR="43180" lvl="1" indent="-342900">
              <a:lnSpc>
                <a:spcPts val="4020"/>
              </a:lnSpc>
              <a:buFont typeface="Wingdings" panose="05000000000000000000" pitchFamily="2" charset="2"/>
              <a:buChar char="Ø"/>
            </a:pPr>
            <a:r>
              <a:rPr sz="2050" spc="-10" dirty="0">
                <a:latin typeface="Calibri"/>
                <a:cs typeface="Calibri"/>
              </a:rPr>
              <a:t>If</a:t>
            </a:r>
            <a:r>
              <a:rPr sz="2050" dirty="0">
                <a:latin typeface="Calibri"/>
                <a:cs typeface="Calibri"/>
              </a:rPr>
              <a:t> </a:t>
            </a:r>
            <a:r>
              <a:rPr sz="2050" i="1" spc="65" dirty="0">
                <a:solidFill>
                  <a:srgbClr val="990099"/>
                </a:solidFill>
                <a:latin typeface="Georgia"/>
                <a:cs typeface="Georgia"/>
              </a:rPr>
              <a:t>S</a:t>
            </a:r>
            <a:r>
              <a:rPr sz="2100" spc="97" baseline="-11904" dirty="0">
                <a:solidFill>
                  <a:srgbClr val="990099"/>
                </a:solidFill>
                <a:latin typeface="PMingLiU"/>
                <a:cs typeface="PMingLiU"/>
              </a:rPr>
              <a:t>1</a:t>
            </a:r>
            <a:r>
              <a:rPr sz="2100" spc="-60" baseline="-11904" dirty="0">
                <a:solidFill>
                  <a:srgbClr val="990099"/>
                </a:solidFill>
                <a:latin typeface="PMingLiU"/>
                <a:cs typeface="PMingLiU"/>
              </a:rPr>
              <a:t> </a:t>
            </a:r>
            <a:r>
              <a:rPr sz="2050" spc="-70" dirty="0">
                <a:latin typeface="Calibri"/>
                <a:cs typeface="Calibri"/>
              </a:rPr>
              <a:t>and</a:t>
            </a:r>
            <a:r>
              <a:rPr sz="2050" spc="5" dirty="0">
                <a:latin typeface="Calibri"/>
                <a:cs typeface="Calibri"/>
              </a:rPr>
              <a:t> </a:t>
            </a:r>
            <a:r>
              <a:rPr sz="2050" i="1" spc="65" dirty="0">
                <a:solidFill>
                  <a:srgbClr val="990099"/>
                </a:solidFill>
                <a:latin typeface="Georgia"/>
                <a:cs typeface="Georgia"/>
              </a:rPr>
              <a:t>S</a:t>
            </a:r>
            <a:r>
              <a:rPr sz="2100" spc="97" baseline="-11904" dirty="0">
                <a:solidFill>
                  <a:srgbClr val="990099"/>
                </a:solidFill>
                <a:latin typeface="PMingLiU"/>
                <a:cs typeface="PMingLiU"/>
              </a:rPr>
              <a:t>2</a:t>
            </a:r>
            <a:r>
              <a:rPr sz="2100" spc="-60" baseline="-11904" dirty="0">
                <a:solidFill>
                  <a:srgbClr val="990099"/>
                </a:solidFill>
                <a:latin typeface="PMingLiU"/>
                <a:cs typeface="PMingLiU"/>
              </a:rPr>
              <a:t> </a:t>
            </a:r>
            <a:r>
              <a:rPr sz="2050" spc="-90" dirty="0">
                <a:latin typeface="Calibri"/>
                <a:cs typeface="Calibri"/>
              </a:rPr>
              <a:t>are</a:t>
            </a:r>
            <a:r>
              <a:rPr sz="2050" spc="10" dirty="0">
                <a:latin typeface="Calibri"/>
                <a:cs typeface="Calibri"/>
              </a:rPr>
              <a:t> </a:t>
            </a:r>
            <a:r>
              <a:rPr sz="2050" spc="-70" dirty="0">
                <a:latin typeface="Calibri"/>
                <a:cs typeface="Calibri"/>
              </a:rPr>
              <a:t>sentences,</a:t>
            </a:r>
            <a:r>
              <a:rPr sz="2050" spc="5" dirty="0">
                <a:latin typeface="Calibri"/>
                <a:cs typeface="Calibri"/>
              </a:rPr>
              <a:t> </a:t>
            </a:r>
            <a:r>
              <a:rPr sz="2050" i="1" spc="65" dirty="0">
                <a:solidFill>
                  <a:srgbClr val="990099"/>
                </a:solidFill>
                <a:latin typeface="Georgia"/>
                <a:cs typeface="Georgia"/>
              </a:rPr>
              <a:t>S</a:t>
            </a:r>
            <a:r>
              <a:rPr sz="2100" spc="97" baseline="-11904" dirty="0">
                <a:solidFill>
                  <a:srgbClr val="990099"/>
                </a:solidFill>
                <a:latin typeface="PMingLiU"/>
                <a:cs typeface="PMingLiU"/>
              </a:rPr>
              <a:t>1</a:t>
            </a:r>
            <a:r>
              <a:rPr sz="2100" spc="-60" baseline="-11904" dirty="0">
                <a:solidFill>
                  <a:srgbClr val="990099"/>
                </a:solidFill>
                <a:latin typeface="PMingLiU"/>
                <a:cs typeface="PMingLiU"/>
              </a:rPr>
              <a:t> </a:t>
            </a:r>
            <a:r>
              <a:rPr sz="2050" spc="-405" dirty="0">
                <a:solidFill>
                  <a:srgbClr val="990099"/>
                </a:solidFill>
                <a:latin typeface="Lucida Sans Unicode"/>
                <a:cs typeface="Lucida Sans Unicode"/>
              </a:rPr>
              <a:t>⇔</a:t>
            </a:r>
            <a:r>
              <a:rPr sz="2050" spc="-180" dirty="0">
                <a:solidFill>
                  <a:srgbClr val="990099"/>
                </a:solidFill>
                <a:latin typeface="Lucida Sans Unicode"/>
                <a:cs typeface="Lucida Sans Unicode"/>
              </a:rPr>
              <a:t> </a:t>
            </a:r>
            <a:r>
              <a:rPr sz="2050" i="1" spc="65" dirty="0">
                <a:solidFill>
                  <a:srgbClr val="990099"/>
                </a:solidFill>
                <a:latin typeface="Georgia"/>
                <a:cs typeface="Georgia"/>
              </a:rPr>
              <a:t>S</a:t>
            </a:r>
            <a:r>
              <a:rPr sz="2100" spc="97" baseline="-11904" dirty="0">
                <a:solidFill>
                  <a:srgbClr val="990099"/>
                </a:solidFill>
                <a:latin typeface="PMingLiU"/>
                <a:cs typeface="PMingLiU"/>
              </a:rPr>
              <a:t>2</a:t>
            </a:r>
            <a:r>
              <a:rPr sz="2100" spc="-52" baseline="-11904" dirty="0">
                <a:solidFill>
                  <a:srgbClr val="990099"/>
                </a:solidFill>
                <a:latin typeface="PMingLiU"/>
                <a:cs typeface="PMingLiU"/>
              </a:rPr>
              <a:t> </a:t>
            </a:r>
            <a:r>
              <a:rPr sz="2050" spc="-40" dirty="0">
                <a:latin typeface="Calibri"/>
                <a:cs typeface="Calibri"/>
              </a:rPr>
              <a:t>is</a:t>
            </a:r>
            <a:r>
              <a:rPr sz="2050" spc="10" dirty="0">
                <a:latin typeface="Calibri"/>
                <a:cs typeface="Calibri"/>
              </a:rPr>
              <a:t> </a:t>
            </a:r>
            <a:r>
              <a:rPr sz="2050" spc="-55" dirty="0">
                <a:latin typeface="Calibri"/>
                <a:cs typeface="Calibri"/>
              </a:rPr>
              <a:t>a</a:t>
            </a:r>
            <a:r>
              <a:rPr sz="2050" spc="10" dirty="0">
                <a:latin typeface="Calibri"/>
                <a:cs typeface="Calibri"/>
              </a:rPr>
              <a:t> </a:t>
            </a:r>
            <a:r>
              <a:rPr sz="2050" spc="-85" dirty="0">
                <a:latin typeface="Calibri"/>
                <a:cs typeface="Calibri"/>
              </a:rPr>
              <a:t>sentence</a:t>
            </a:r>
            <a:r>
              <a:rPr sz="2050" spc="5" dirty="0">
                <a:latin typeface="Calibri"/>
                <a:cs typeface="Calibri"/>
              </a:rPr>
              <a:t> </a:t>
            </a:r>
            <a:r>
              <a:rPr sz="2050" spc="10" dirty="0">
                <a:solidFill>
                  <a:srgbClr val="0000FF"/>
                </a:solidFill>
                <a:latin typeface="Arial" panose="020B0604020202020204" pitchFamily="34" charset="0"/>
                <a:cs typeface="Arial" panose="020B0604020202020204" pitchFamily="34" charset="0"/>
              </a:rPr>
              <a:t>(</a:t>
            </a:r>
            <a:r>
              <a:rPr sz="1700" b="0" spc="10" dirty="0">
                <a:solidFill>
                  <a:srgbClr val="0000FF"/>
                </a:solidFill>
                <a:latin typeface="Arial" panose="020B0604020202020204" pitchFamily="34" charset="0"/>
                <a:cs typeface="Arial" panose="020B0604020202020204" pitchFamily="34" charset="0"/>
              </a:rPr>
              <a:t>material</a:t>
            </a:r>
            <a:r>
              <a:rPr sz="1700" b="0" spc="100" dirty="0">
                <a:solidFill>
                  <a:srgbClr val="0000FF"/>
                </a:solidFill>
                <a:latin typeface="Arial" panose="020B0604020202020204" pitchFamily="34" charset="0"/>
                <a:cs typeface="Arial" panose="020B0604020202020204" pitchFamily="34" charset="0"/>
              </a:rPr>
              <a:t> </a:t>
            </a:r>
            <a:r>
              <a:rPr sz="1700" b="0" spc="10" dirty="0">
                <a:solidFill>
                  <a:srgbClr val="0000FF"/>
                </a:solidFill>
                <a:latin typeface="Arial" panose="020B0604020202020204" pitchFamily="34" charset="0"/>
                <a:cs typeface="Arial" panose="020B0604020202020204" pitchFamily="34" charset="0"/>
              </a:rPr>
              <a:t>equivalence</a:t>
            </a:r>
            <a:r>
              <a:rPr sz="2050" spc="10" dirty="0">
                <a:solidFill>
                  <a:srgbClr val="0000FF"/>
                </a:solidFill>
                <a:latin typeface="Arial" panose="020B0604020202020204" pitchFamily="34" charset="0"/>
                <a:cs typeface="Arial" panose="020B0604020202020204" pitchFamily="34" charset="0"/>
              </a:rPr>
              <a:t>)</a:t>
            </a:r>
            <a:endParaRPr sz="2050" dirty="0">
              <a:solidFill>
                <a:srgbClr val="0000FF"/>
              </a:solidFill>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33</a:t>
            </a:fld>
            <a:endParaRPr spc="45"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tabLst>
                <a:tab pos="3229610" algn="l"/>
              </a:tabLst>
            </a:pPr>
            <a:r>
              <a:rPr spc="170" dirty="0"/>
              <a:t>Propositional</a:t>
            </a:r>
            <a:r>
              <a:rPr spc="434" dirty="0"/>
              <a:t> </a:t>
            </a:r>
            <a:r>
              <a:rPr spc="130" dirty="0"/>
              <a:t>logic:	</a:t>
            </a:r>
            <a:r>
              <a:rPr spc="175" dirty="0"/>
              <a:t>Semantics</a:t>
            </a:r>
          </a:p>
        </p:txBody>
      </p:sp>
      <p:sp>
        <p:nvSpPr>
          <p:cNvPr id="3" name="object 3"/>
          <p:cNvSpPr txBox="1"/>
          <p:nvPr/>
        </p:nvSpPr>
        <p:spPr>
          <a:xfrm>
            <a:off x="1130300" y="1410429"/>
            <a:ext cx="7790180" cy="330218"/>
          </a:xfrm>
          <a:prstGeom prst="rect">
            <a:avLst/>
          </a:prstGeom>
        </p:spPr>
        <p:txBody>
          <a:bodyPr vert="horz" wrap="square" lIns="0" tIns="14604" rIns="0" bIns="0" rtlCol="0">
            <a:spAutoFit/>
          </a:bodyPr>
          <a:lstStyle/>
          <a:p>
            <a:pPr marL="355600" indent="-342900">
              <a:lnSpc>
                <a:spcPct val="100000"/>
              </a:lnSpc>
              <a:spcBef>
                <a:spcPts val="114"/>
              </a:spcBef>
              <a:buFont typeface="Wingdings" panose="05000000000000000000" pitchFamily="2" charset="2"/>
              <a:buChar char="q"/>
            </a:pPr>
            <a:r>
              <a:rPr sz="2050" spc="5" dirty="0">
                <a:latin typeface="Calibri"/>
                <a:cs typeface="Calibri"/>
              </a:rPr>
              <a:t>Each</a:t>
            </a:r>
            <a:r>
              <a:rPr sz="2050" spc="155" dirty="0">
                <a:latin typeface="Calibri"/>
                <a:cs typeface="Calibri"/>
              </a:rPr>
              <a:t> </a:t>
            </a:r>
            <a:r>
              <a:rPr sz="2050" spc="-85" dirty="0">
                <a:latin typeface="Calibri"/>
                <a:cs typeface="Calibri"/>
              </a:rPr>
              <a:t>model</a:t>
            </a:r>
            <a:r>
              <a:rPr sz="2050" spc="200" dirty="0">
                <a:latin typeface="Calibri"/>
                <a:cs typeface="Calibri"/>
              </a:rPr>
              <a:t> </a:t>
            </a:r>
            <a:r>
              <a:rPr sz="2050" spc="-60" dirty="0">
                <a:latin typeface="Calibri"/>
                <a:cs typeface="Calibri"/>
              </a:rPr>
              <a:t>specifies</a:t>
            </a:r>
            <a:r>
              <a:rPr sz="2050" spc="190" dirty="0">
                <a:latin typeface="Calibri"/>
                <a:cs typeface="Calibri"/>
              </a:rPr>
              <a:t> </a:t>
            </a:r>
            <a:r>
              <a:rPr sz="2050" spc="-50" dirty="0">
                <a:latin typeface="Calibri"/>
                <a:cs typeface="Calibri"/>
              </a:rPr>
              <a:t>true/false</a:t>
            </a:r>
            <a:r>
              <a:rPr sz="2050" spc="240" dirty="0">
                <a:latin typeface="Calibri"/>
                <a:cs typeface="Calibri"/>
              </a:rPr>
              <a:t> </a:t>
            </a:r>
            <a:r>
              <a:rPr sz="2050" spc="-90" dirty="0">
                <a:latin typeface="Calibri"/>
                <a:cs typeface="Calibri"/>
              </a:rPr>
              <a:t>for</a:t>
            </a:r>
            <a:r>
              <a:rPr sz="2050" spc="175" dirty="0">
                <a:latin typeface="Calibri"/>
                <a:cs typeface="Calibri"/>
              </a:rPr>
              <a:t> </a:t>
            </a:r>
            <a:r>
              <a:rPr sz="2050" spc="-75" dirty="0">
                <a:latin typeface="Calibri"/>
                <a:cs typeface="Calibri"/>
              </a:rPr>
              <a:t>each</a:t>
            </a:r>
            <a:r>
              <a:rPr sz="2050" spc="175" dirty="0">
                <a:latin typeface="Calibri"/>
                <a:cs typeface="Calibri"/>
              </a:rPr>
              <a:t> </a:t>
            </a:r>
            <a:r>
              <a:rPr sz="2050" spc="-65" dirty="0">
                <a:latin typeface="Calibri"/>
                <a:cs typeface="Calibri"/>
              </a:rPr>
              <a:t>proposition</a:t>
            </a:r>
            <a:r>
              <a:rPr sz="2050" spc="180" dirty="0">
                <a:latin typeface="Calibri"/>
                <a:cs typeface="Calibri"/>
              </a:rPr>
              <a:t> </a:t>
            </a:r>
            <a:r>
              <a:rPr sz="2050" spc="-60" dirty="0">
                <a:latin typeface="Calibri"/>
                <a:cs typeface="Calibri"/>
              </a:rPr>
              <a:t>symbol</a:t>
            </a:r>
            <a:endParaRPr sz="2050" dirty="0">
              <a:latin typeface="Calibri"/>
              <a:cs typeface="Calibri"/>
            </a:endParaRPr>
          </a:p>
        </p:txBody>
      </p:sp>
      <p:sp>
        <p:nvSpPr>
          <p:cNvPr id="4" name="object 4"/>
          <p:cNvSpPr txBox="1"/>
          <p:nvPr/>
        </p:nvSpPr>
        <p:spPr>
          <a:xfrm>
            <a:off x="1206496" y="1904204"/>
            <a:ext cx="435609" cy="340360"/>
          </a:xfrm>
          <a:prstGeom prst="rect">
            <a:avLst/>
          </a:prstGeom>
        </p:spPr>
        <p:txBody>
          <a:bodyPr vert="horz" wrap="square" lIns="0" tIns="14604" rIns="0" bIns="0" rtlCol="0">
            <a:spAutoFit/>
          </a:bodyPr>
          <a:lstStyle/>
          <a:p>
            <a:pPr marL="12700">
              <a:lnSpc>
                <a:spcPct val="100000"/>
              </a:lnSpc>
              <a:spcBef>
                <a:spcPts val="114"/>
              </a:spcBef>
            </a:pPr>
            <a:r>
              <a:rPr sz="2050" spc="50" dirty="0">
                <a:latin typeface="Calibri"/>
                <a:cs typeface="Calibri"/>
              </a:rPr>
              <a:t>E.g.</a:t>
            </a:r>
            <a:endParaRPr sz="2050">
              <a:latin typeface="Calibri"/>
              <a:cs typeface="Calibri"/>
            </a:endParaRPr>
          </a:p>
        </p:txBody>
      </p:sp>
      <p:sp>
        <p:nvSpPr>
          <p:cNvPr id="5" name="object 5"/>
          <p:cNvSpPr txBox="1"/>
          <p:nvPr/>
        </p:nvSpPr>
        <p:spPr>
          <a:xfrm>
            <a:off x="1740407" y="1943829"/>
            <a:ext cx="1950085" cy="617855"/>
          </a:xfrm>
          <a:prstGeom prst="rect">
            <a:avLst/>
          </a:prstGeom>
        </p:spPr>
        <p:txBody>
          <a:bodyPr vert="horz" wrap="square" lIns="0" tIns="14604" rIns="0" bIns="0" rtlCol="0">
            <a:spAutoFit/>
          </a:bodyPr>
          <a:lstStyle/>
          <a:p>
            <a:pPr marL="78740">
              <a:lnSpc>
                <a:spcPts val="2320"/>
              </a:lnSpc>
              <a:spcBef>
                <a:spcPts val="114"/>
              </a:spcBef>
              <a:tabLst>
                <a:tab pos="711200" algn="l"/>
                <a:tab pos="1409065" algn="l"/>
              </a:tabLst>
            </a:pPr>
            <a:r>
              <a:rPr sz="3075" i="1" spc="7" baseline="8130" dirty="0">
                <a:solidFill>
                  <a:srgbClr val="990099"/>
                </a:solidFill>
                <a:latin typeface="Georgia"/>
                <a:cs typeface="Georgia"/>
              </a:rPr>
              <a:t>P</a:t>
            </a:r>
            <a:r>
              <a:rPr sz="1400" spc="5" dirty="0">
                <a:solidFill>
                  <a:srgbClr val="990099"/>
                </a:solidFill>
                <a:latin typeface="PMingLiU"/>
                <a:cs typeface="PMingLiU"/>
              </a:rPr>
              <a:t>1</a:t>
            </a:r>
            <a:r>
              <a:rPr sz="1400" i="1" spc="5" dirty="0">
                <a:solidFill>
                  <a:srgbClr val="990099"/>
                </a:solidFill>
                <a:latin typeface="Trebuchet MS"/>
                <a:cs typeface="Trebuchet MS"/>
              </a:rPr>
              <a:t>,</a:t>
            </a:r>
            <a:r>
              <a:rPr sz="1400" spc="5" dirty="0">
                <a:solidFill>
                  <a:srgbClr val="990099"/>
                </a:solidFill>
                <a:latin typeface="PMingLiU"/>
                <a:cs typeface="PMingLiU"/>
              </a:rPr>
              <a:t>2	</a:t>
            </a:r>
            <a:r>
              <a:rPr sz="3075" i="1" spc="7" baseline="8130" dirty="0">
                <a:solidFill>
                  <a:srgbClr val="990099"/>
                </a:solidFill>
                <a:latin typeface="Georgia"/>
                <a:cs typeface="Georgia"/>
              </a:rPr>
              <a:t>P</a:t>
            </a:r>
            <a:r>
              <a:rPr sz="1400" spc="5" dirty="0">
                <a:solidFill>
                  <a:srgbClr val="990099"/>
                </a:solidFill>
                <a:latin typeface="PMingLiU"/>
                <a:cs typeface="PMingLiU"/>
              </a:rPr>
              <a:t>2</a:t>
            </a:r>
            <a:r>
              <a:rPr sz="1400" i="1" spc="5" dirty="0">
                <a:solidFill>
                  <a:srgbClr val="990099"/>
                </a:solidFill>
                <a:latin typeface="Trebuchet MS"/>
                <a:cs typeface="Trebuchet MS"/>
              </a:rPr>
              <a:t>,</a:t>
            </a:r>
            <a:r>
              <a:rPr sz="1400" spc="5" dirty="0">
                <a:solidFill>
                  <a:srgbClr val="990099"/>
                </a:solidFill>
                <a:latin typeface="PMingLiU"/>
                <a:cs typeface="PMingLiU"/>
              </a:rPr>
              <a:t>2	</a:t>
            </a:r>
            <a:r>
              <a:rPr sz="3075" i="1" spc="7" baseline="8130" dirty="0">
                <a:solidFill>
                  <a:srgbClr val="990099"/>
                </a:solidFill>
                <a:latin typeface="Georgia"/>
                <a:cs typeface="Georgia"/>
              </a:rPr>
              <a:t>P</a:t>
            </a:r>
            <a:r>
              <a:rPr sz="1400" spc="5" dirty="0">
                <a:solidFill>
                  <a:srgbClr val="990099"/>
                </a:solidFill>
                <a:latin typeface="PMingLiU"/>
                <a:cs typeface="PMingLiU"/>
              </a:rPr>
              <a:t>3</a:t>
            </a:r>
            <a:r>
              <a:rPr sz="1400" i="1" spc="5" dirty="0">
                <a:solidFill>
                  <a:srgbClr val="990099"/>
                </a:solidFill>
                <a:latin typeface="Trebuchet MS"/>
                <a:cs typeface="Trebuchet MS"/>
              </a:rPr>
              <a:t>,</a:t>
            </a:r>
            <a:r>
              <a:rPr sz="1400" spc="5" dirty="0">
                <a:solidFill>
                  <a:srgbClr val="990099"/>
                </a:solidFill>
                <a:latin typeface="PMingLiU"/>
                <a:cs typeface="PMingLiU"/>
              </a:rPr>
              <a:t>1</a:t>
            </a:r>
            <a:endParaRPr sz="1400">
              <a:latin typeface="PMingLiU"/>
              <a:cs typeface="PMingLiU"/>
            </a:endParaRPr>
          </a:p>
          <a:p>
            <a:pPr marL="38100">
              <a:lnSpc>
                <a:spcPts val="2320"/>
              </a:lnSpc>
              <a:tabLst>
                <a:tab pos="669925" algn="l"/>
                <a:tab pos="1301750" algn="l"/>
              </a:tabLst>
            </a:pPr>
            <a:r>
              <a:rPr sz="2050" i="1" spc="-5" dirty="0">
                <a:solidFill>
                  <a:srgbClr val="990099"/>
                </a:solidFill>
                <a:latin typeface="Georgia"/>
                <a:cs typeface="Georgia"/>
              </a:rPr>
              <a:t>true	true	</a:t>
            </a:r>
            <a:r>
              <a:rPr sz="2050" i="1" spc="100" dirty="0">
                <a:solidFill>
                  <a:srgbClr val="990099"/>
                </a:solidFill>
                <a:latin typeface="Georgia"/>
                <a:cs typeface="Georgia"/>
              </a:rPr>
              <a:t>false</a:t>
            </a:r>
            <a:endParaRPr sz="2050">
              <a:latin typeface="Georgia"/>
              <a:cs typeface="Georgia"/>
            </a:endParaRPr>
          </a:p>
        </p:txBody>
      </p:sp>
      <p:sp>
        <p:nvSpPr>
          <p:cNvPr id="6" name="object 6"/>
          <p:cNvSpPr txBox="1"/>
          <p:nvPr/>
        </p:nvSpPr>
        <p:spPr>
          <a:xfrm>
            <a:off x="1130300" y="2719544"/>
            <a:ext cx="7790180" cy="850900"/>
          </a:xfrm>
          <a:prstGeom prst="rect">
            <a:avLst/>
          </a:prstGeom>
        </p:spPr>
        <p:txBody>
          <a:bodyPr vert="horz" wrap="square" lIns="0" tIns="14604" rIns="0" bIns="0" rtlCol="0">
            <a:spAutoFit/>
          </a:bodyPr>
          <a:lstStyle/>
          <a:p>
            <a:pPr marL="12700">
              <a:lnSpc>
                <a:spcPct val="100000"/>
              </a:lnSpc>
              <a:spcBef>
                <a:spcPts val="114"/>
              </a:spcBef>
            </a:pPr>
            <a:r>
              <a:rPr sz="2050" spc="10" dirty="0">
                <a:latin typeface="Calibri"/>
                <a:cs typeface="Calibri"/>
              </a:rPr>
              <a:t>(With</a:t>
            </a:r>
            <a:r>
              <a:rPr sz="2050" spc="175" dirty="0">
                <a:latin typeface="Calibri"/>
                <a:cs typeface="Calibri"/>
              </a:rPr>
              <a:t> </a:t>
            </a:r>
            <a:r>
              <a:rPr sz="2050" spc="-95" dirty="0">
                <a:latin typeface="Calibri"/>
                <a:cs typeface="Calibri"/>
              </a:rPr>
              <a:t>these</a:t>
            </a:r>
            <a:r>
              <a:rPr sz="2050" spc="210" dirty="0">
                <a:latin typeface="Calibri"/>
                <a:cs typeface="Calibri"/>
              </a:rPr>
              <a:t> </a:t>
            </a:r>
            <a:r>
              <a:rPr sz="2050" spc="-50" dirty="0">
                <a:latin typeface="Calibri"/>
                <a:cs typeface="Calibri"/>
              </a:rPr>
              <a:t>symbols,</a:t>
            </a:r>
            <a:r>
              <a:rPr sz="2050" spc="204" dirty="0">
                <a:latin typeface="Calibri"/>
                <a:cs typeface="Calibri"/>
              </a:rPr>
              <a:t> </a:t>
            </a:r>
            <a:r>
              <a:rPr sz="2050" spc="-70" dirty="0">
                <a:latin typeface="Calibri"/>
                <a:cs typeface="Calibri"/>
              </a:rPr>
              <a:t>8</a:t>
            </a:r>
            <a:r>
              <a:rPr sz="2050" spc="175" dirty="0">
                <a:latin typeface="Calibri"/>
                <a:cs typeface="Calibri"/>
              </a:rPr>
              <a:t> </a:t>
            </a:r>
            <a:r>
              <a:rPr sz="2050" spc="-65" dirty="0">
                <a:latin typeface="Calibri"/>
                <a:cs typeface="Calibri"/>
              </a:rPr>
              <a:t>possible</a:t>
            </a:r>
            <a:r>
              <a:rPr sz="2050" spc="185" dirty="0">
                <a:latin typeface="Calibri"/>
                <a:cs typeface="Calibri"/>
              </a:rPr>
              <a:t> </a:t>
            </a:r>
            <a:r>
              <a:rPr sz="2050" spc="-70" dirty="0">
                <a:latin typeface="Calibri"/>
                <a:cs typeface="Calibri"/>
              </a:rPr>
              <a:t>models,</a:t>
            </a:r>
            <a:r>
              <a:rPr sz="2050" spc="200" dirty="0">
                <a:latin typeface="Calibri"/>
                <a:cs typeface="Calibri"/>
              </a:rPr>
              <a:t> </a:t>
            </a:r>
            <a:r>
              <a:rPr sz="2050" spc="-45" dirty="0">
                <a:latin typeface="Calibri"/>
                <a:cs typeface="Calibri"/>
              </a:rPr>
              <a:t>can</a:t>
            </a:r>
            <a:r>
              <a:rPr sz="2050" spc="185" dirty="0">
                <a:latin typeface="Calibri"/>
                <a:cs typeface="Calibri"/>
              </a:rPr>
              <a:t> </a:t>
            </a:r>
            <a:r>
              <a:rPr sz="2050" spc="-100" dirty="0">
                <a:latin typeface="Calibri"/>
                <a:cs typeface="Calibri"/>
              </a:rPr>
              <a:t>be</a:t>
            </a:r>
            <a:r>
              <a:rPr sz="2050" spc="185" dirty="0">
                <a:latin typeface="Calibri"/>
                <a:cs typeface="Calibri"/>
              </a:rPr>
              <a:t> </a:t>
            </a:r>
            <a:r>
              <a:rPr sz="2050" spc="-90" dirty="0">
                <a:latin typeface="Calibri"/>
                <a:cs typeface="Calibri"/>
              </a:rPr>
              <a:t>enumerated</a:t>
            </a:r>
            <a:r>
              <a:rPr sz="2050" spc="175" dirty="0">
                <a:latin typeface="Calibri"/>
                <a:cs typeface="Calibri"/>
              </a:rPr>
              <a:t> </a:t>
            </a:r>
            <a:r>
              <a:rPr sz="2050" spc="-40" dirty="0">
                <a:latin typeface="Calibri"/>
                <a:cs typeface="Calibri"/>
              </a:rPr>
              <a:t>automatically.)</a:t>
            </a:r>
            <a:endParaRPr sz="2050" dirty="0">
              <a:latin typeface="Calibri"/>
              <a:cs typeface="Calibri"/>
            </a:endParaRPr>
          </a:p>
          <a:p>
            <a:pPr marL="355600" indent="-342900">
              <a:lnSpc>
                <a:spcPct val="100000"/>
              </a:lnSpc>
              <a:spcBef>
                <a:spcPts val="1560"/>
              </a:spcBef>
              <a:buFont typeface="Wingdings" panose="05000000000000000000" pitchFamily="2" charset="2"/>
              <a:buChar char="q"/>
            </a:pPr>
            <a:r>
              <a:rPr sz="2050" spc="-45" dirty="0">
                <a:latin typeface="Calibri"/>
                <a:cs typeface="Calibri"/>
              </a:rPr>
              <a:t>Rules</a:t>
            </a:r>
            <a:r>
              <a:rPr sz="2050" spc="200" dirty="0">
                <a:latin typeface="Calibri"/>
                <a:cs typeface="Calibri"/>
              </a:rPr>
              <a:t> </a:t>
            </a:r>
            <a:r>
              <a:rPr sz="2050" spc="-90" dirty="0">
                <a:latin typeface="Calibri"/>
                <a:cs typeface="Calibri"/>
              </a:rPr>
              <a:t>for</a:t>
            </a:r>
            <a:r>
              <a:rPr sz="2050" spc="185" dirty="0">
                <a:latin typeface="Calibri"/>
                <a:cs typeface="Calibri"/>
              </a:rPr>
              <a:t> </a:t>
            </a:r>
            <a:r>
              <a:rPr sz="2050" spc="-45" dirty="0">
                <a:latin typeface="Calibri"/>
                <a:cs typeface="Calibri"/>
              </a:rPr>
              <a:t>evaluating</a:t>
            </a:r>
            <a:r>
              <a:rPr sz="2050" spc="165" dirty="0">
                <a:latin typeface="Calibri"/>
                <a:cs typeface="Calibri"/>
              </a:rPr>
              <a:t> </a:t>
            </a:r>
            <a:r>
              <a:rPr sz="2050" spc="-45" dirty="0">
                <a:latin typeface="Calibri"/>
                <a:cs typeface="Calibri"/>
              </a:rPr>
              <a:t>truth</a:t>
            </a:r>
            <a:r>
              <a:rPr sz="2050" spc="215" dirty="0">
                <a:latin typeface="Calibri"/>
                <a:cs typeface="Calibri"/>
              </a:rPr>
              <a:t> </a:t>
            </a:r>
            <a:r>
              <a:rPr sz="2050" spc="-65" dirty="0">
                <a:latin typeface="Calibri"/>
                <a:cs typeface="Calibri"/>
              </a:rPr>
              <a:t>with</a:t>
            </a:r>
            <a:r>
              <a:rPr sz="2050" spc="200" dirty="0">
                <a:latin typeface="Calibri"/>
                <a:cs typeface="Calibri"/>
              </a:rPr>
              <a:t> </a:t>
            </a:r>
            <a:r>
              <a:rPr sz="2050" spc="-70" dirty="0">
                <a:latin typeface="Calibri"/>
                <a:cs typeface="Calibri"/>
              </a:rPr>
              <a:t>respect</a:t>
            </a:r>
            <a:r>
              <a:rPr sz="2050" spc="190" dirty="0">
                <a:latin typeface="Calibri"/>
                <a:cs typeface="Calibri"/>
              </a:rPr>
              <a:t> </a:t>
            </a:r>
            <a:r>
              <a:rPr sz="2050" spc="-55" dirty="0">
                <a:latin typeface="Calibri"/>
                <a:cs typeface="Calibri"/>
              </a:rPr>
              <a:t>to</a:t>
            </a:r>
            <a:r>
              <a:rPr sz="2050" spc="180" dirty="0">
                <a:latin typeface="Calibri"/>
                <a:cs typeface="Calibri"/>
              </a:rPr>
              <a:t> </a:t>
            </a:r>
            <a:r>
              <a:rPr sz="2050" spc="-55" dirty="0">
                <a:latin typeface="Calibri"/>
                <a:cs typeface="Calibri"/>
              </a:rPr>
              <a:t>a</a:t>
            </a:r>
            <a:r>
              <a:rPr sz="2050" spc="190" dirty="0">
                <a:latin typeface="Calibri"/>
                <a:cs typeface="Calibri"/>
              </a:rPr>
              <a:t> </a:t>
            </a:r>
            <a:r>
              <a:rPr sz="2050" spc="-85" dirty="0">
                <a:latin typeface="Calibri"/>
                <a:cs typeface="Calibri"/>
              </a:rPr>
              <a:t>model</a:t>
            </a:r>
            <a:r>
              <a:rPr sz="2050" spc="190" dirty="0">
                <a:latin typeface="Calibri"/>
                <a:cs typeface="Calibri"/>
              </a:rPr>
              <a:t> </a:t>
            </a:r>
            <a:r>
              <a:rPr sz="2050" i="1" spc="-30" dirty="0">
                <a:solidFill>
                  <a:srgbClr val="990099"/>
                </a:solidFill>
                <a:latin typeface="Georgia"/>
                <a:cs typeface="Georgia"/>
              </a:rPr>
              <a:t>m</a:t>
            </a:r>
            <a:r>
              <a:rPr sz="2050" spc="-30" dirty="0">
                <a:latin typeface="Calibri"/>
                <a:cs typeface="Calibri"/>
              </a:rPr>
              <a:t>:</a:t>
            </a:r>
            <a:endParaRPr sz="2050" dirty="0">
              <a:latin typeface="Calibri"/>
              <a:cs typeface="Calibri"/>
            </a:endParaRPr>
          </a:p>
        </p:txBody>
      </p:sp>
      <p:sp>
        <p:nvSpPr>
          <p:cNvPr id="7" name="object 7"/>
          <p:cNvSpPr txBox="1"/>
          <p:nvPr/>
        </p:nvSpPr>
        <p:spPr>
          <a:xfrm>
            <a:off x="1919732" y="3708620"/>
            <a:ext cx="358775" cy="340360"/>
          </a:xfrm>
          <a:prstGeom prst="rect">
            <a:avLst/>
          </a:prstGeom>
        </p:spPr>
        <p:txBody>
          <a:bodyPr vert="horz" wrap="square" lIns="0" tIns="14604" rIns="0" bIns="0" rtlCol="0">
            <a:spAutoFit/>
          </a:bodyPr>
          <a:lstStyle/>
          <a:p>
            <a:pPr marL="12700">
              <a:lnSpc>
                <a:spcPct val="100000"/>
              </a:lnSpc>
              <a:spcBef>
                <a:spcPts val="114"/>
              </a:spcBef>
            </a:pPr>
            <a:r>
              <a:rPr sz="2050" spc="-254" dirty="0">
                <a:solidFill>
                  <a:srgbClr val="990099"/>
                </a:solidFill>
                <a:latin typeface="Lucida Sans Unicode"/>
                <a:cs typeface="Lucida Sans Unicode"/>
              </a:rPr>
              <a:t>¬</a:t>
            </a:r>
            <a:r>
              <a:rPr sz="2050" i="1" spc="90" dirty="0">
                <a:solidFill>
                  <a:srgbClr val="990099"/>
                </a:solidFill>
                <a:latin typeface="Georgia"/>
                <a:cs typeface="Georgia"/>
              </a:rPr>
              <a:t>S</a:t>
            </a:r>
            <a:endParaRPr sz="2050">
              <a:latin typeface="Georgia"/>
              <a:cs typeface="Georgia"/>
            </a:endParaRPr>
          </a:p>
        </p:txBody>
      </p:sp>
      <p:sp>
        <p:nvSpPr>
          <p:cNvPr id="8" name="object 8"/>
          <p:cNvSpPr txBox="1"/>
          <p:nvPr/>
        </p:nvSpPr>
        <p:spPr>
          <a:xfrm>
            <a:off x="2419110" y="3708620"/>
            <a:ext cx="1000125" cy="1922780"/>
          </a:xfrm>
          <a:prstGeom prst="rect">
            <a:avLst/>
          </a:prstGeom>
        </p:spPr>
        <p:txBody>
          <a:bodyPr vert="horz" wrap="square" lIns="0" tIns="10795" rIns="0" bIns="0" rtlCol="0">
            <a:spAutoFit/>
          </a:bodyPr>
          <a:lstStyle/>
          <a:p>
            <a:pPr marL="12700" marR="5080" indent="22860" algn="just">
              <a:lnSpc>
                <a:spcPct val="101299"/>
              </a:lnSpc>
              <a:spcBef>
                <a:spcPts val="85"/>
              </a:spcBef>
            </a:pPr>
            <a:r>
              <a:rPr sz="2050" spc="-40" dirty="0">
                <a:latin typeface="Calibri"/>
                <a:cs typeface="Calibri"/>
              </a:rPr>
              <a:t>is </a:t>
            </a:r>
            <a:r>
              <a:rPr sz="2050" spc="-80" dirty="0">
                <a:latin typeface="Calibri"/>
                <a:cs typeface="Calibri"/>
              </a:rPr>
              <a:t>true </a:t>
            </a:r>
            <a:r>
              <a:rPr sz="2050" spc="-55" dirty="0">
                <a:latin typeface="Calibri"/>
                <a:cs typeface="Calibri"/>
              </a:rPr>
              <a:t>iff </a:t>
            </a:r>
            <a:r>
              <a:rPr sz="2050" spc="-50" dirty="0">
                <a:latin typeface="Calibri"/>
                <a:cs typeface="Calibri"/>
              </a:rPr>
              <a:t> </a:t>
            </a:r>
            <a:r>
              <a:rPr sz="2050" spc="-40" dirty="0">
                <a:latin typeface="Calibri"/>
                <a:cs typeface="Calibri"/>
              </a:rPr>
              <a:t>is </a:t>
            </a:r>
            <a:r>
              <a:rPr sz="2050" spc="-80" dirty="0">
                <a:latin typeface="Calibri"/>
                <a:cs typeface="Calibri"/>
              </a:rPr>
              <a:t>true </a:t>
            </a:r>
            <a:r>
              <a:rPr sz="2050" spc="-55" dirty="0">
                <a:latin typeface="Calibri"/>
                <a:cs typeface="Calibri"/>
              </a:rPr>
              <a:t>iff </a:t>
            </a:r>
            <a:r>
              <a:rPr sz="2050" spc="-50" dirty="0">
                <a:latin typeface="Calibri"/>
                <a:cs typeface="Calibri"/>
              </a:rPr>
              <a:t> </a:t>
            </a:r>
            <a:r>
              <a:rPr sz="2050" spc="-40" dirty="0">
                <a:latin typeface="Calibri"/>
                <a:cs typeface="Calibri"/>
              </a:rPr>
              <a:t>is </a:t>
            </a:r>
            <a:r>
              <a:rPr sz="2050" spc="-80" dirty="0">
                <a:latin typeface="Calibri"/>
                <a:cs typeface="Calibri"/>
              </a:rPr>
              <a:t>true </a:t>
            </a:r>
            <a:r>
              <a:rPr sz="2050" spc="-55" dirty="0">
                <a:latin typeface="Calibri"/>
                <a:cs typeface="Calibri"/>
              </a:rPr>
              <a:t>iff </a:t>
            </a:r>
            <a:r>
              <a:rPr sz="2050" spc="-50" dirty="0">
                <a:latin typeface="Calibri"/>
                <a:cs typeface="Calibri"/>
              </a:rPr>
              <a:t> </a:t>
            </a:r>
            <a:r>
              <a:rPr sz="2050" spc="-40" dirty="0">
                <a:latin typeface="Calibri"/>
                <a:cs typeface="Calibri"/>
              </a:rPr>
              <a:t>is </a:t>
            </a:r>
            <a:r>
              <a:rPr sz="2050" spc="-80" dirty="0">
                <a:latin typeface="Calibri"/>
                <a:cs typeface="Calibri"/>
              </a:rPr>
              <a:t>true </a:t>
            </a:r>
            <a:r>
              <a:rPr sz="2050" spc="-55" dirty="0">
                <a:latin typeface="Calibri"/>
                <a:cs typeface="Calibri"/>
              </a:rPr>
              <a:t>iff </a:t>
            </a:r>
            <a:r>
              <a:rPr sz="2050" spc="-50" dirty="0">
                <a:latin typeface="Calibri"/>
                <a:cs typeface="Calibri"/>
              </a:rPr>
              <a:t> </a:t>
            </a:r>
            <a:r>
              <a:rPr sz="2050" spc="-40" dirty="0">
                <a:latin typeface="Calibri"/>
                <a:cs typeface="Calibri"/>
              </a:rPr>
              <a:t>is </a:t>
            </a:r>
            <a:r>
              <a:rPr sz="2050" spc="-70" dirty="0">
                <a:latin typeface="Calibri"/>
                <a:cs typeface="Calibri"/>
              </a:rPr>
              <a:t>false </a:t>
            </a:r>
            <a:r>
              <a:rPr sz="2050" spc="-55" dirty="0">
                <a:latin typeface="Calibri"/>
                <a:cs typeface="Calibri"/>
              </a:rPr>
              <a:t>iff </a:t>
            </a:r>
            <a:r>
              <a:rPr sz="2050" spc="-50" dirty="0">
                <a:latin typeface="Calibri"/>
                <a:cs typeface="Calibri"/>
              </a:rPr>
              <a:t> </a:t>
            </a:r>
            <a:r>
              <a:rPr sz="2050" spc="-40" dirty="0">
                <a:latin typeface="Calibri"/>
                <a:cs typeface="Calibri"/>
              </a:rPr>
              <a:t>is</a:t>
            </a:r>
            <a:r>
              <a:rPr sz="2050" spc="150" dirty="0">
                <a:latin typeface="Calibri"/>
                <a:cs typeface="Calibri"/>
              </a:rPr>
              <a:t> </a:t>
            </a:r>
            <a:r>
              <a:rPr sz="2050" spc="-80" dirty="0">
                <a:latin typeface="Calibri"/>
                <a:cs typeface="Calibri"/>
              </a:rPr>
              <a:t>true</a:t>
            </a:r>
            <a:r>
              <a:rPr sz="2050" spc="180" dirty="0">
                <a:latin typeface="Calibri"/>
                <a:cs typeface="Calibri"/>
              </a:rPr>
              <a:t> </a:t>
            </a:r>
            <a:r>
              <a:rPr sz="2050" spc="-55" dirty="0">
                <a:latin typeface="Calibri"/>
                <a:cs typeface="Calibri"/>
              </a:rPr>
              <a:t>iff</a:t>
            </a:r>
            <a:endParaRPr sz="2050">
              <a:latin typeface="Calibri"/>
              <a:cs typeface="Calibri"/>
            </a:endParaRPr>
          </a:p>
        </p:txBody>
      </p:sp>
      <p:sp>
        <p:nvSpPr>
          <p:cNvPr id="9" name="object 9"/>
          <p:cNvSpPr txBox="1"/>
          <p:nvPr/>
        </p:nvSpPr>
        <p:spPr>
          <a:xfrm>
            <a:off x="3508260" y="3708620"/>
            <a:ext cx="2884805" cy="1922780"/>
          </a:xfrm>
          <a:prstGeom prst="rect">
            <a:avLst/>
          </a:prstGeom>
        </p:spPr>
        <p:txBody>
          <a:bodyPr vert="horz" wrap="square" lIns="0" tIns="14604" rIns="0" bIns="0" rtlCol="0">
            <a:spAutoFit/>
          </a:bodyPr>
          <a:lstStyle/>
          <a:p>
            <a:pPr marL="480059">
              <a:lnSpc>
                <a:spcPct val="100000"/>
              </a:lnSpc>
              <a:spcBef>
                <a:spcPts val="114"/>
              </a:spcBef>
              <a:tabLst>
                <a:tab pos="1233805" algn="l"/>
              </a:tabLst>
            </a:pPr>
            <a:r>
              <a:rPr sz="2050" i="1" spc="90" dirty="0">
                <a:solidFill>
                  <a:srgbClr val="990099"/>
                </a:solidFill>
                <a:latin typeface="Georgia"/>
                <a:cs typeface="Georgia"/>
              </a:rPr>
              <a:t>S	</a:t>
            </a:r>
            <a:r>
              <a:rPr sz="2050" spc="-40" dirty="0">
                <a:latin typeface="Calibri"/>
                <a:cs typeface="Calibri"/>
              </a:rPr>
              <a:t>is</a:t>
            </a:r>
            <a:r>
              <a:rPr sz="2050" spc="140" dirty="0">
                <a:latin typeface="Calibri"/>
                <a:cs typeface="Calibri"/>
              </a:rPr>
              <a:t> </a:t>
            </a:r>
            <a:r>
              <a:rPr sz="2050" spc="-75" dirty="0">
                <a:latin typeface="Calibri"/>
                <a:cs typeface="Calibri"/>
              </a:rPr>
              <a:t>false</a:t>
            </a:r>
            <a:endParaRPr sz="2050" dirty="0">
              <a:latin typeface="Calibri"/>
              <a:cs typeface="Calibri"/>
            </a:endParaRPr>
          </a:p>
          <a:p>
            <a:pPr marL="439420">
              <a:lnSpc>
                <a:spcPct val="100000"/>
              </a:lnSpc>
              <a:spcBef>
                <a:spcPts val="35"/>
              </a:spcBef>
              <a:tabLst>
                <a:tab pos="1235710" algn="l"/>
              </a:tabLst>
            </a:pPr>
            <a:r>
              <a:rPr sz="2050" i="1" spc="70" dirty="0">
                <a:solidFill>
                  <a:srgbClr val="990099"/>
                </a:solidFill>
                <a:latin typeface="Georgia"/>
                <a:cs typeface="Georgia"/>
              </a:rPr>
              <a:t>S</a:t>
            </a:r>
            <a:r>
              <a:rPr sz="2100" spc="104" baseline="-11904" dirty="0">
                <a:solidFill>
                  <a:srgbClr val="990099"/>
                </a:solidFill>
                <a:latin typeface="PMingLiU"/>
                <a:cs typeface="PMingLiU"/>
              </a:rPr>
              <a:t>1	</a:t>
            </a:r>
            <a:r>
              <a:rPr sz="2050" spc="-40" dirty="0">
                <a:latin typeface="Calibri"/>
                <a:cs typeface="Calibri"/>
              </a:rPr>
              <a:t>is</a:t>
            </a:r>
            <a:r>
              <a:rPr sz="2050" spc="155" dirty="0">
                <a:latin typeface="Calibri"/>
                <a:cs typeface="Calibri"/>
              </a:rPr>
              <a:t> </a:t>
            </a:r>
            <a:r>
              <a:rPr sz="2050" spc="-80" dirty="0">
                <a:latin typeface="Calibri"/>
                <a:cs typeface="Calibri"/>
              </a:rPr>
              <a:t>true</a:t>
            </a:r>
            <a:r>
              <a:rPr sz="2050" spc="175" dirty="0">
                <a:latin typeface="Calibri"/>
                <a:cs typeface="Calibri"/>
              </a:rPr>
              <a:t> </a:t>
            </a:r>
            <a:r>
              <a:rPr dirty="0">
                <a:latin typeface="Arial" panose="020B0604020202020204" pitchFamily="34" charset="0"/>
                <a:cs typeface="Arial" panose="020B0604020202020204" pitchFamily="34" charset="0"/>
              </a:rPr>
              <a:t>and</a:t>
            </a:r>
          </a:p>
          <a:p>
            <a:pPr marL="439420">
              <a:lnSpc>
                <a:spcPct val="100000"/>
              </a:lnSpc>
              <a:spcBef>
                <a:spcPts val="25"/>
              </a:spcBef>
              <a:tabLst>
                <a:tab pos="1235710" algn="l"/>
              </a:tabLst>
            </a:pPr>
            <a:r>
              <a:rPr sz="2050" i="1" spc="70" dirty="0">
                <a:solidFill>
                  <a:srgbClr val="990099"/>
                </a:solidFill>
                <a:latin typeface="Georgia"/>
                <a:cs typeface="Georgia"/>
              </a:rPr>
              <a:t>S</a:t>
            </a:r>
            <a:r>
              <a:rPr sz="2100" spc="104" baseline="-11904" dirty="0">
                <a:solidFill>
                  <a:srgbClr val="990099"/>
                </a:solidFill>
                <a:latin typeface="PMingLiU"/>
                <a:cs typeface="PMingLiU"/>
              </a:rPr>
              <a:t>1	</a:t>
            </a:r>
            <a:r>
              <a:rPr sz="2050" spc="-40" dirty="0">
                <a:latin typeface="Calibri"/>
                <a:cs typeface="Calibri"/>
              </a:rPr>
              <a:t>is</a:t>
            </a:r>
            <a:r>
              <a:rPr sz="2050" spc="155" dirty="0">
                <a:latin typeface="Calibri"/>
                <a:cs typeface="Calibri"/>
              </a:rPr>
              <a:t> </a:t>
            </a:r>
            <a:r>
              <a:rPr sz="2050" spc="-80" dirty="0">
                <a:latin typeface="Calibri"/>
                <a:cs typeface="Calibri"/>
              </a:rPr>
              <a:t>true</a:t>
            </a:r>
            <a:r>
              <a:rPr sz="2050" spc="180" dirty="0">
                <a:latin typeface="Calibri"/>
                <a:cs typeface="Calibri"/>
              </a:rPr>
              <a:t> </a:t>
            </a:r>
            <a:r>
              <a:rPr dirty="0">
                <a:latin typeface="Arial" panose="020B0604020202020204" pitchFamily="34" charset="0"/>
                <a:cs typeface="Arial" panose="020B0604020202020204" pitchFamily="34" charset="0"/>
              </a:rPr>
              <a:t>or</a:t>
            </a:r>
          </a:p>
          <a:p>
            <a:pPr marL="439420">
              <a:lnSpc>
                <a:spcPct val="100000"/>
              </a:lnSpc>
              <a:spcBef>
                <a:spcPts val="35"/>
              </a:spcBef>
              <a:tabLst>
                <a:tab pos="1235710" algn="l"/>
              </a:tabLst>
            </a:pPr>
            <a:r>
              <a:rPr sz="2050" i="1" spc="70" dirty="0">
                <a:solidFill>
                  <a:srgbClr val="990099"/>
                </a:solidFill>
                <a:latin typeface="Georgia"/>
                <a:cs typeface="Georgia"/>
              </a:rPr>
              <a:t>S</a:t>
            </a:r>
            <a:r>
              <a:rPr sz="2100" spc="104" baseline="-11904" dirty="0">
                <a:solidFill>
                  <a:srgbClr val="990099"/>
                </a:solidFill>
                <a:latin typeface="PMingLiU"/>
                <a:cs typeface="PMingLiU"/>
              </a:rPr>
              <a:t>1	</a:t>
            </a:r>
            <a:r>
              <a:rPr sz="2050" spc="-40" dirty="0">
                <a:latin typeface="Calibri"/>
                <a:cs typeface="Calibri"/>
              </a:rPr>
              <a:t>is</a:t>
            </a:r>
            <a:r>
              <a:rPr sz="2050" spc="150" dirty="0">
                <a:latin typeface="Calibri"/>
                <a:cs typeface="Calibri"/>
              </a:rPr>
              <a:t> </a:t>
            </a:r>
            <a:r>
              <a:rPr sz="2050" spc="-70" dirty="0">
                <a:latin typeface="Calibri"/>
                <a:cs typeface="Calibri"/>
              </a:rPr>
              <a:t>false</a:t>
            </a:r>
            <a:r>
              <a:rPr sz="2050" spc="180" dirty="0">
                <a:latin typeface="Calibri"/>
                <a:cs typeface="Calibri"/>
              </a:rPr>
              <a:t> </a:t>
            </a:r>
            <a:r>
              <a:rPr dirty="0">
                <a:latin typeface="Arial" panose="020B0604020202020204" pitchFamily="34" charset="0"/>
                <a:cs typeface="Arial" panose="020B0604020202020204" pitchFamily="34" charset="0"/>
              </a:rPr>
              <a:t>or</a:t>
            </a:r>
          </a:p>
          <a:p>
            <a:pPr marL="438150">
              <a:lnSpc>
                <a:spcPct val="100000"/>
              </a:lnSpc>
              <a:spcBef>
                <a:spcPts val="35"/>
              </a:spcBef>
              <a:tabLst>
                <a:tab pos="1235710" algn="l"/>
              </a:tabLst>
            </a:pPr>
            <a:r>
              <a:rPr sz="2050" i="1" spc="75" dirty="0">
                <a:solidFill>
                  <a:srgbClr val="990099"/>
                </a:solidFill>
                <a:latin typeface="Georgia"/>
                <a:cs typeface="Georgia"/>
              </a:rPr>
              <a:t>S</a:t>
            </a:r>
            <a:r>
              <a:rPr sz="2100" spc="112" baseline="-11904" dirty="0">
                <a:solidFill>
                  <a:srgbClr val="990099"/>
                </a:solidFill>
                <a:latin typeface="PMingLiU"/>
                <a:cs typeface="PMingLiU"/>
              </a:rPr>
              <a:t>1	</a:t>
            </a:r>
            <a:r>
              <a:rPr sz="2050" spc="-40" dirty="0">
                <a:latin typeface="Calibri"/>
                <a:cs typeface="Calibri"/>
              </a:rPr>
              <a:t>is</a:t>
            </a:r>
            <a:r>
              <a:rPr sz="2050" spc="155" dirty="0">
                <a:latin typeface="Calibri"/>
                <a:cs typeface="Calibri"/>
              </a:rPr>
              <a:t> </a:t>
            </a:r>
            <a:r>
              <a:rPr sz="2050" spc="-80" dirty="0">
                <a:latin typeface="Calibri"/>
                <a:cs typeface="Calibri"/>
              </a:rPr>
              <a:t>true</a:t>
            </a:r>
            <a:r>
              <a:rPr sz="2050" spc="175" dirty="0">
                <a:latin typeface="Calibri"/>
                <a:cs typeface="Calibri"/>
              </a:rPr>
              <a:t> </a:t>
            </a:r>
            <a:r>
              <a:rPr dirty="0">
                <a:latin typeface="Arial" panose="020B0604020202020204" pitchFamily="34" charset="0"/>
                <a:cs typeface="Arial" panose="020B0604020202020204" pitchFamily="34" charset="0"/>
              </a:rPr>
              <a:t>and</a:t>
            </a:r>
          </a:p>
          <a:p>
            <a:pPr marL="50800">
              <a:lnSpc>
                <a:spcPct val="100000"/>
              </a:lnSpc>
              <a:spcBef>
                <a:spcPts val="25"/>
              </a:spcBef>
              <a:tabLst>
                <a:tab pos="435609" algn="l"/>
                <a:tab pos="829944" algn="l"/>
                <a:tab pos="1235710" algn="l"/>
                <a:tab pos="2585085" algn="l"/>
              </a:tabLst>
            </a:pPr>
            <a:r>
              <a:rPr sz="2050" i="1" spc="70" dirty="0">
                <a:solidFill>
                  <a:srgbClr val="990099"/>
                </a:solidFill>
                <a:latin typeface="Georgia"/>
                <a:cs typeface="Georgia"/>
              </a:rPr>
              <a:t>S</a:t>
            </a:r>
            <a:r>
              <a:rPr sz="2100" spc="104" baseline="-11904" dirty="0">
                <a:solidFill>
                  <a:srgbClr val="990099"/>
                </a:solidFill>
                <a:latin typeface="PMingLiU"/>
                <a:cs typeface="PMingLiU"/>
              </a:rPr>
              <a:t>1	</a:t>
            </a:r>
            <a:r>
              <a:rPr sz="2050" spc="140" dirty="0">
                <a:solidFill>
                  <a:srgbClr val="990099"/>
                </a:solidFill>
                <a:latin typeface="Lucida Sans Unicode"/>
                <a:cs typeface="Lucida Sans Unicode"/>
              </a:rPr>
              <a:t>⇒	</a:t>
            </a:r>
            <a:r>
              <a:rPr sz="2050" i="1" spc="70" dirty="0">
                <a:solidFill>
                  <a:srgbClr val="990099"/>
                </a:solidFill>
                <a:latin typeface="Georgia"/>
                <a:cs typeface="Georgia"/>
              </a:rPr>
              <a:t>S</a:t>
            </a:r>
            <a:r>
              <a:rPr sz="2100" spc="104" baseline="-11904" dirty="0">
                <a:solidFill>
                  <a:srgbClr val="990099"/>
                </a:solidFill>
                <a:latin typeface="PMingLiU"/>
                <a:cs typeface="PMingLiU"/>
              </a:rPr>
              <a:t>2	</a:t>
            </a:r>
            <a:r>
              <a:rPr sz="2050" spc="-40" dirty="0">
                <a:latin typeface="Calibri"/>
                <a:cs typeface="Calibri"/>
              </a:rPr>
              <a:t>is</a:t>
            </a:r>
            <a:r>
              <a:rPr sz="2050" spc="185" dirty="0">
                <a:latin typeface="Calibri"/>
                <a:cs typeface="Calibri"/>
              </a:rPr>
              <a:t> </a:t>
            </a:r>
            <a:r>
              <a:rPr sz="2050" spc="-80" dirty="0">
                <a:latin typeface="Calibri"/>
                <a:cs typeface="Calibri"/>
              </a:rPr>
              <a:t>true</a:t>
            </a:r>
            <a:r>
              <a:rPr sz="2050" spc="215" dirty="0">
                <a:latin typeface="Calibri"/>
                <a:cs typeface="Calibri"/>
              </a:rPr>
              <a:t> </a:t>
            </a:r>
            <a:r>
              <a:rPr dirty="0">
                <a:latin typeface="Arial" panose="020B0604020202020204" pitchFamily="34" charset="0"/>
                <a:cs typeface="Arial" panose="020B0604020202020204" pitchFamily="34" charset="0"/>
              </a:rPr>
              <a:t>and</a:t>
            </a:r>
            <a:r>
              <a:rPr sz="2050" spc="305" dirty="0">
                <a:solidFill>
                  <a:srgbClr val="7E0000"/>
                </a:solidFill>
                <a:latin typeface="PMingLiU"/>
                <a:cs typeface="PMingLiU"/>
              </a:rPr>
              <a:t>	</a:t>
            </a:r>
            <a:r>
              <a:rPr sz="2050" i="1" spc="70" dirty="0">
                <a:solidFill>
                  <a:srgbClr val="990099"/>
                </a:solidFill>
                <a:latin typeface="Georgia"/>
                <a:cs typeface="Georgia"/>
              </a:rPr>
              <a:t>S</a:t>
            </a:r>
            <a:r>
              <a:rPr sz="2100" spc="104" baseline="-11904" dirty="0">
                <a:solidFill>
                  <a:srgbClr val="990099"/>
                </a:solidFill>
                <a:latin typeface="PMingLiU"/>
                <a:cs typeface="PMingLiU"/>
              </a:rPr>
              <a:t>2</a:t>
            </a:r>
            <a:endParaRPr sz="2100" baseline="-11904" dirty="0">
              <a:latin typeface="PMingLiU"/>
              <a:cs typeface="PMingLiU"/>
            </a:endParaRPr>
          </a:p>
        </p:txBody>
      </p:sp>
      <p:sp>
        <p:nvSpPr>
          <p:cNvPr id="10" name="object 10"/>
          <p:cNvSpPr txBox="1"/>
          <p:nvPr/>
        </p:nvSpPr>
        <p:spPr>
          <a:xfrm>
            <a:off x="1443227" y="4025613"/>
            <a:ext cx="869950" cy="340360"/>
          </a:xfrm>
          <a:prstGeom prst="rect">
            <a:avLst/>
          </a:prstGeom>
        </p:spPr>
        <p:txBody>
          <a:bodyPr vert="horz" wrap="square" lIns="0" tIns="14604" rIns="0" bIns="0" rtlCol="0">
            <a:spAutoFit/>
          </a:bodyPr>
          <a:lstStyle/>
          <a:p>
            <a:pPr marL="38100">
              <a:lnSpc>
                <a:spcPct val="100000"/>
              </a:lnSpc>
              <a:spcBef>
                <a:spcPts val="114"/>
              </a:spcBef>
            </a:pPr>
            <a:r>
              <a:rPr sz="2050" i="1" spc="90" dirty="0">
                <a:solidFill>
                  <a:srgbClr val="990099"/>
                </a:solidFill>
                <a:latin typeface="Georgia"/>
                <a:cs typeface="Georgia"/>
              </a:rPr>
              <a:t>S</a:t>
            </a:r>
            <a:r>
              <a:rPr sz="2100" spc="67" baseline="-11904" dirty="0">
                <a:solidFill>
                  <a:srgbClr val="990099"/>
                </a:solidFill>
                <a:latin typeface="PMingLiU"/>
                <a:cs typeface="PMingLiU"/>
              </a:rPr>
              <a:t>1</a:t>
            </a:r>
            <a:r>
              <a:rPr sz="2100" spc="217"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95" dirty="0">
                <a:solidFill>
                  <a:srgbClr val="990099"/>
                </a:solidFill>
                <a:latin typeface="Georgia"/>
                <a:cs typeface="Georgia"/>
              </a:rPr>
              <a:t>S</a:t>
            </a:r>
            <a:r>
              <a:rPr sz="2100" spc="67" baseline="-11904" dirty="0">
                <a:solidFill>
                  <a:srgbClr val="990099"/>
                </a:solidFill>
                <a:latin typeface="PMingLiU"/>
                <a:cs typeface="PMingLiU"/>
              </a:rPr>
              <a:t>2</a:t>
            </a:r>
            <a:endParaRPr sz="2100" baseline="-11904">
              <a:latin typeface="PMingLiU"/>
              <a:cs typeface="PMingLiU"/>
            </a:endParaRPr>
          </a:p>
        </p:txBody>
      </p:sp>
      <p:sp>
        <p:nvSpPr>
          <p:cNvPr id="11" name="object 11"/>
          <p:cNvSpPr txBox="1"/>
          <p:nvPr/>
        </p:nvSpPr>
        <p:spPr>
          <a:xfrm>
            <a:off x="6427723" y="4025613"/>
            <a:ext cx="1576070" cy="1605280"/>
          </a:xfrm>
          <a:prstGeom prst="rect">
            <a:avLst/>
          </a:prstGeom>
        </p:spPr>
        <p:txBody>
          <a:bodyPr vert="horz" wrap="square" lIns="0" tIns="14604" rIns="0" bIns="0" rtlCol="0">
            <a:spAutoFit/>
          </a:bodyPr>
          <a:lstStyle/>
          <a:p>
            <a:pPr marL="53975">
              <a:lnSpc>
                <a:spcPct val="100000"/>
              </a:lnSpc>
              <a:spcBef>
                <a:spcPts val="114"/>
              </a:spcBef>
              <a:tabLst>
                <a:tab pos="850265" algn="l"/>
              </a:tabLst>
            </a:pPr>
            <a:r>
              <a:rPr sz="2050" i="1" spc="70" dirty="0">
                <a:solidFill>
                  <a:srgbClr val="990099"/>
                </a:solidFill>
                <a:latin typeface="Georgia"/>
                <a:cs typeface="Georgia"/>
              </a:rPr>
              <a:t>S</a:t>
            </a:r>
            <a:r>
              <a:rPr sz="2100" spc="104" baseline="-11904" dirty="0">
                <a:solidFill>
                  <a:srgbClr val="990099"/>
                </a:solidFill>
                <a:latin typeface="PMingLiU"/>
                <a:cs typeface="PMingLiU"/>
              </a:rPr>
              <a:t>2	</a:t>
            </a:r>
            <a:r>
              <a:rPr sz="2050" spc="-40" dirty="0">
                <a:latin typeface="Calibri"/>
                <a:cs typeface="Calibri"/>
              </a:rPr>
              <a:t>is</a:t>
            </a:r>
            <a:r>
              <a:rPr sz="2050" spc="90" dirty="0">
                <a:latin typeface="Calibri"/>
                <a:cs typeface="Calibri"/>
              </a:rPr>
              <a:t> </a:t>
            </a:r>
            <a:r>
              <a:rPr sz="2050" spc="-80" dirty="0">
                <a:latin typeface="Calibri"/>
                <a:cs typeface="Calibri"/>
              </a:rPr>
              <a:t>true</a:t>
            </a:r>
            <a:endParaRPr sz="2050" dirty="0">
              <a:latin typeface="Calibri"/>
              <a:cs typeface="Calibri"/>
            </a:endParaRPr>
          </a:p>
          <a:p>
            <a:pPr marL="53975">
              <a:lnSpc>
                <a:spcPct val="100000"/>
              </a:lnSpc>
              <a:spcBef>
                <a:spcPts val="25"/>
              </a:spcBef>
              <a:tabLst>
                <a:tab pos="850265" algn="l"/>
              </a:tabLst>
            </a:pPr>
            <a:r>
              <a:rPr sz="2050" i="1" spc="70" dirty="0">
                <a:solidFill>
                  <a:srgbClr val="990099"/>
                </a:solidFill>
                <a:latin typeface="Georgia"/>
                <a:cs typeface="Georgia"/>
              </a:rPr>
              <a:t>S</a:t>
            </a:r>
            <a:r>
              <a:rPr sz="2100" spc="104" baseline="-11904" dirty="0">
                <a:solidFill>
                  <a:srgbClr val="990099"/>
                </a:solidFill>
                <a:latin typeface="PMingLiU"/>
                <a:cs typeface="PMingLiU"/>
              </a:rPr>
              <a:t>2	</a:t>
            </a:r>
            <a:r>
              <a:rPr sz="2050" spc="-40" dirty="0">
                <a:latin typeface="Calibri"/>
                <a:cs typeface="Calibri"/>
              </a:rPr>
              <a:t>is</a:t>
            </a:r>
            <a:r>
              <a:rPr sz="2050" spc="90" dirty="0">
                <a:latin typeface="Calibri"/>
                <a:cs typeface="Calibri"/>
              </a:rPr>
              <a:t> </a:t>
            </a:r>
            <a:r>
              <a:rPr sz="2050" spc="-80" dirty="0">
                <a:latin typeface="Calibri"/>
                <a:cs typeface="Calibri"/>
              </a:rPr>
              <a:t>true</a:t>
            </a:r>
            <a:endParaRPr sz="2050" dirty="0">
              <a:latin typeface="Calibri"/>
              <a:cs typeface="Calibri"/>
            </a:endParaRPr>
          </a:p>
          <a:p>
            <a:pPr marL="53975">
              <a:lnSpc>
                <a:spcPct val="100000"/>
              </a:lnSpc>
              <a:spcBef>
                <a:spcPts val="35"/>
              </a:spcBef>
              <a:tabLst>
                <a:tab pos="850265" algn="l"/>
              </a:tabLst>
            </a:pPr>
            <a:r>
              <a:rPr sz="2050" i="1" spc="70" dirty="0">
                <a:solidFill>
                  <a:srgbClr val="990099"/>
                </a:solidFill>
                <a:latin typeface="Georgia"/>
                <a:cs typeface="Georgia"/>
              </a:rPr>
              <a:t>S</a:t>
            </a:r>
            <a:r>
              <a:rPr sz="2100" spc="104" baseline="-11904" dirty="0">
                <a:solidFill>
                  <a:srgbClr val="990099"/>
                </a:solidFill>
                <a:latin typeface="PMingLiU"/>
                <a:cs typeface="PMingLiU"/>
              </a:rPr>
              <a:t>2	</a:t>
            </a:r>
            <a:r>
              <a:rPr sz="2050" spc="-40" dirty="0">
                <a:latin typeface="Calibri"/>
                <a:cs typeface="Calibri"/>
              </a:rPr>
              <a:t>is</a:t>
            </a:r>
            <a:r>
              <a:rPr sz="2050" spc="90" dirty="0">
                <a:latin typeface="Calibri"/>
                <a:cs typeface="Calibri"/>
              </a:rPr>
              <a:t> </a:t>
            </a:r>
            <a:r>
              <a:rPr sz="2050" spc="-80" dirty="0">
                <a:latin typeface="Calibri"/>
                <a:cs typeface="Calibri"/>
              </a:rPr>
              <a:t>true</a:t>
            </a:r>
            <a:endParaRPr sz="2050" dirty="0">
              <a:latin typeface="Calibri"/>
              <a:cs typeface="Calibri"/>
            </a:endParaRPr>
          </a:p>
          <a:p>
            <a:pPr marL="53975">
              <a:lnSpc>
                <a:spcPct val="100000"/>
              </a:lnSpc>
              <a:spcBef>
                <a:spcPts val="35"/>
              </a:spcBef>
              <a:tabLst>
                <a:tab pos="850265" algn="l"/>
              </a:tabLst>
            </a:pPr>
            <a:r>
              <a:rPr sz="2050" i="1" spc="70" dirty="0">
                <a:solidFill>
                  <a:srgbClr val="990099"/>
                </a:solidFill>
                <a:latin typeface="Georgia"/>
                <a:cs typeface="Georgia"/>
              </a:rPr>
              <a:t>S</a:t>
            </a:r>
            <a:r>
              <a:rPr sz="2100" spc="104" baseline="-11904" dirty="0">
                <a:solidFill>
                  <a:srgbClr val="990099"/>
                </a:solidFill>
                <a:latin typeface="PMingLiU"/>
                <a:cs typeface="PMingLiU"/>
              </a:rPr>
              <a:t>2	</a:t>
            </a:r>
            <a:r>
              <a:rPr sz="2050" spc="-40" dirty="0">
                <a:latin typeface="Calibri"/>
                <a:cs typeface="Calibri"/>
              </a:rPr>
              <a:t>is</a:t>
            </a:r>
            <a:r>
              <a:rPr sz="2050" spc="125" dirty="0">
                <a:latin typeface="Calibri"/>
                <a:cs typeface="Calibri"/>
              </a:rPr>
              <a:t> </a:t>
            </a:r>
            <a:r>
              <a:rPr sz="2050" spc="-75" dirty="0">
                <a:latin typeface="Calibri"/>
                <a:cs typeface="Calibri"/>
              </a:rPr>
              <a:t>false</a:t>
            </a:r>
            <a:endParaRPr sz="2050" dirty="0">
              <a:latin typeface="Calibri"/>
              <a:cs typeface="Calibri"/>
            </a:endParaRPr>
          </a:p>
          <a:p>
            <a:pPr marL="50800">
              <a:lnSpc>
                <a:spcPct val="100000"/>
              </a:lnSpc>
              <a:spcBef>
                <a:spcPts val="25"/>
              </a:spcBef>
              <a:tabLst>
                <a:tab pos="445134" algn="l"/>
                <a:tab pos="850265" algn="l"/>
              </a:tabLst>
            </a:pPr>
            <a:r>
              <a:rPr sz="2050" spc="140" dirty="0">
                <a:solidFill>
                  <a:srgbClr val="990099"/>
                </a:solidFill>
                <a:latin typeface="Lucida Sans Unicode"/>
                <a:cs typeface="Lucida Sans Unicode"/>
              </a:rPr>
              <a:t>⇒	</a:t>
            </a:r>
            <a:r>
              <a:rPr sz="2050" i="1" spc="70" dirty="0">
                <a:solidFill>
                  <a:srgbClr val="990099"/>
                </a:solidFill>
                <a:latin typeface="Georgia"/>
                <a:cs typeface="Georgia"/>
              </a:rPr>
              <a:t>S</a:t>
            </a:r>
            <a:r>
              <a:rPr sz="2100" spc="104" baseline="-11904" dirty="0">
                <a:solidFill>
                  <a:srgbClr val="990099"/>
                </a:solidFill>
                <a:latin typeface="PMingLiU"/>
                <a:cs typeface="PMingLiU"/>
              </a:rPr>
              <a:t>1	</a:t>
            </a:r>
            <a:r>
              <a:rPr sz="2050" spc="-40" dirty="0">
                <a:latin typeface="Calibri"/>
                <a:cs typeface="Calibri"/>
              </a:rPr>
              <a:t>is</a:t>
            </a:r>
            <a:r>
              <a:rPr sz="2050" spc="135" dirty="0">
                <a:latin typeface="Calibri"/>
                <a:cs typeface="Calibri"/>
              </a:rPr>
              <a:t> </a:t>
            </a:r>
            <a:r>
              <a:rPr sz="2050" spc="-80" dirty="0">
                <a:latin typeface="Calibri"/>
                <a:cs typeface="Calibri"/>
              </a:rPr>
              <a:t>true</a:t>
            </a:r>
            <a:endParaRPr sz="2050" dirty="0">
              <a:latin typeface="Calibri"/>
              <a:cs typeface="Calibri"/>
            </a:endParaRPr>
          </a:p>
        </p:txBody>
      </p:sp>
      <p:sp>
        <p:nvSpPr>
          <p:cNvPr id="12" name="object 12"/>
          <p:cNvSpPr txBox="1"/>
          <p:nvPr/>
        </p:nvSpPr>
        <p:spPr>
          <a:xfrm>
            <a:off x="1443227" y="4341080"/>
            <a:ext cx="869950" cy="340360"/>
          </a:xfrm>
          <a:prstGeom prst="rect">
            <a:avLst/>
          </a:prstGeom>
        </p:spPr>
        <p:txBody>
          <a:bodyPr vert="horz" wrap="square" lIns="0" tIns="14604" rIns="0" bIns="0" rtlCol="0">
            <a:spAutoFit/>
          </a:bodyPr>
          <a:lstStyle/>
          <a:p>
            <a:pPr marL="38100">
              <a:lnSpc>
                <a:spcPct val="100000"/>
              </a:lnSpc>
              <a:spcBef>
                <a:spcPts val="114"/>
              </a:spcBef>
            </a:pPr>
            <a:r>
              <a:rPr sz="2050" i="1" spc="90" dirty="0">
                <a:solidFill>
                  <a:srgbClr val="990099"/>
                </a:solidFill>
                <a:latin typeface="Georgia"/>
                <a:cs typeface="Georgia"/>
              </a:rPr>
              <a:t>S</a:t>
            </a:r>
            <a:r>
              <a:rPr sz="2100" spc="67" baseline="-11904" dirty="0">
                <a:solidFill>
                  <a:srgbClr val="990099"/>
                </a:solidFill>
                <a:latin typeface="PMingLiU"/>
                <a:cs typeface="PMingLiU"/>
              </a:rPr>
              <a:t>1</a:t>
            </a:r>
            <a:r>
              <a:rPr sz="2100" spc="217"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95" dirty="0">
                <a:solidFill>
                  <a:srgbClr val="990099"/>
                </a:solidFill>
                <a:latin typeface="Georgia"/>
                <a:cs typeface="Georgia"/>
              </a:rPr>
              <a:t>S</a:t>
            </a:r>
            <a:r>
              <a:rPr sz="2100" spc="67" baseline="-11904" dirty="0">
                <a:solidFill>
                  <a:srgbClr val="990099"/>
                </a:solidFill>
                <a:latin typeface="PMingLiU"/>
                <a:cs typeface="PMingLiU"/>
              </a:rPr>
              <a:t>2</a:t>
            </a:r>
            <a:endParaRPr sz="2100" baseline="-11904">
              <a:latin typeface="PMingLiU"/>
              <a:cs typeface="PMingLiU"/>
            </a:endParaRPr>
          </a:p>
        </p:txBody>
      </p:sp>
      <p:sp>
        <p:nvSpPr>
          <p:cNvPr id="13" name="object 13"/>
          <p:cNvSpPr txBox="1"/>
          <p:nvPr/>
        </p:nvSpPr>
        <p:spPr>
          <a:xfrm>
            <a:off x="1210055" y="4658073"/>
            <a:ext cx="1102995" cy="340360"/>
          </a:xfrm>
          <a:prstGeom prst="rect">
            <a:avLst/>
          </a:prstGeom>
        </p:spPr>
        <p:txBody>
          <a:bodyPr vert="horz" wrap="square" lIns="0" tIns="14604" rIns="0" bIns="0" rtlCol="0">
            <a:spAutoFit/>
          </a:bodyPr>
          <a:lstStyle/>
          <a:p>
            <a:pPr marL="38100">
              <a:lnSpc>
                <a:spcPct val="100000"/>
              </a:lnSpc>
              <a:spcBef>
                <a:spcPts val="114"/>
              </a:spcBef>
              <a:tabLst>
                <a:tab pos="421640" algn="l"/>
                <a:tab pos="815975" algn="l"/>
              </a:tabLst>
            </a:pPr>
            <a:r>
              <a:rPr sz="2050" i="1" spc="65" dirty="0">
                <a:solidFill>
                  <a:srgbClr val="990099"/>
                </a:solidFill>
                <a:latin typeface="Georgia"/>
                <a:cs typeface="Georgia"/>
              </a:rPr>
              <a:t>S</a:t>
            </a:r>
            <a:r>
              <a:rPr sz="2100" spc="97" baseline="-11904" dirty="0">
                <a:solidFill>
                  <a:srgbClr val="990099"/>
                </a:solidFill>
                <a:latin typeface="PMingLiU"/>
                <a:cs typeface="PMingLiU"/>
              </a:rPr>
              <a:t>1	</a:t>
            </a:r>
            <a:r>
              <a:rPr sz="2050" spc="140" dirty="0">
                <a:solidFill>
                  <a:srgbClr val="990099"/>
                </a:solidFill>
                <a:latin typeface="Lucida Sans Unicode"/>
                <a:cs typeface="Lucida Sans Unicode"/>
              </a:rPr>
              <a:t>⇒	</a:t>
            </a:r>
            <a:r>
              <a:rPr sz="2050" i="1" spc="70" dirty="0">
                <a:solidFill>
                  <a:srgbClr val="990099"/>
                </a:solidFill>
                <a:latin typeface="Georgia"/>
                <a:cs typeface="Georgia"/>
              </a:rPr>
              <a:t>S</a:t>
            </a:r>
            <a:r>
              <a:rPr sz="2100" spc="104" baseline="-11904" dirty="0">
                <a:solidFill>
                  <a:srgbClr val="990099"/>
                </a:solidFill>
                <a:latin typeface="PMingLiU"/>
                <a:cs typeface="PMingLiU"/>
              </a:rPr>
              <a:t>2</a:t>
            </a:r>
            <a:endParaRPr sz="2100" baseline="-11904">
              <a:latin typeface="PMingLiU"/>
              <a:cs typeface="PMingLiU"/>
            </a:endParaRPr>
          </a:p>
        </p:txBody>
      </p:sp>
      <p:sp>
        <p:nvSpPr>
          <p:cNvPr id="14" name="object 14"/>
          <p:cNvSpPr txBox="1"/>
          <p:nvPr/>
        </p:nvSpPr>
        <p:spPr>
          <a:xfrm>
            <a:off x="1181100" y="4975064"/>
            <a:ext cx="1133475" cy="655955"/>
          </a:xfrm>
          <a:prstGeom prst="rect">
            <a:avLst/>
          </a:prstGeom>
        </p:spPr>
        <p:txBody>
          <a:bodyPr vert="horz" wrap="square" lIns="0" tIns="14604" rIns="0" bIns="0" rtlCol="0">
            <a:spAutoFit/>
          </a:bodyPr>
          <a:lstStyle/>
          <a:p>
            <a:pPr marL="725170">
              <a:lnSpc>
                <a:spcPct val="100000"/>
              </a:lnSpc>
              <a:spcBef>
                <a:spcPts val="114"/>
              </a:spcBef>
            </a:pPr>
            <a:r>
              <a:rPr sz="2050" spc="-30" dirty="0">
                <a:latin typeface="Calibri"/>
                <a:cs typeface="Calibri"/>
              </a:rPr>
              <a:t>i.e.,</a:t>
            </a:r>
            <a:endParaRPr sz="2050">
              <a:latin typeface="Calibri"/>
              <a:cs typeface="Calibri"/>
            </a:endParaRPr>
          </a:p>
          <a:p>
            <a:pPr marL="38100">
              <a:lnSpc>
                <a:spcPct val="100000"/>
              </a:lnSpc>
              <a:spcBef>
                <a:spcPts val="25"/>
              </a:spcBef>
              <a:tabLst>
                <a:tab pos="436880" algn="l"/>
                <a:tab pos="845185" algn="l"/>
              </a:tabLst>
            </a:pPr>
            <a:r>
              <a:rPr sz="2050" i="1" spc="65" dirty="0">
                <a:solidFill>
                  <a:srgbClr val="990099"/>
                </a:solidFill>
                <a:latin typeface="Georgia"/>
                <a:cs typeface="Georgia"/>
              </a:rPr>
              <a:t>S</a:t>
            </a:r>
            <a:r>
              <a:rPr sz="2100" spc="97" baseline="-11904" dirty="0">
                <a:solidFill>
                  <a:srgbClr val="990099"/>
                </a:solidFill>
                <a:latin typeface="PMingLiU"/>
                <a:cs typeface="PMingLiU"/>
              </a:rPr>
              <a:t>1	</a:t>
            </a:r>
            <a:r>
              <a:rPr sz="2050" spc="-405" dirty="0">
                <a:solidFill>
                  <a:srgbClr val="990099"/>
                </a:solidFill>
                <a:latin typeface="Lucida Sans Unicode"/>
                <a:cs typeface="Lucida Sans Unicode"/>
              </a:rPr>
              <a:t>⇔	</a:t>
            </a:r>
            <a:r>
              <a:rPr sz="2050" i="1" spc="70" dirty="0">
                <a:solidFill>
                  <a:srgbClr val="990099"/>
                </a:solidFill>
                <a:latin typeface="Georgia"/>
                <a:cs typeface="Georgia"/>
              </a:rPr>
              <a:t>S</a:t>
            </a:r>
            <a:r>
              <a:rPr sz="2100" spc="104" baseline="-11904" dirty="0">
                <a:solidFill>
                  <a:srgbClr val="990099"/>
                </a:solidFill>
                <a:latin typeface="PMingLiU"/>
                <a:cs typeface="PMingLiU"/>
              </a:rPr>
              <a:t>2</a:t>
            </a:r>
            <a:endParaRPr sz="2100" baseline="-11904">
              <a:latin typeface="PMingLiU"/>
              <a:cs typeface="PMingLiU"/>
            </a:endParaRPr>
          </a:p>
        </p:txBody>
      </p:sp>
      <p:sp>
        <p:nvSpPr>
          <p:cNvPr id="15" name="object 15"/>
          <p:cNvSpPr txBox="1"/>
          <p:nvPr/>
        </p:nvSpPr>
        <p:spPr>
          <a:xfrm>
            <a:off x="1104895" y="5775166"/>
            <a:ext cx="8953505" cy="986808"/>
          </a:xfrm>
          <a:prstGeom prst="rect">
            <a:avLst/>
          </a:prstGeom>
        </p:spPr>
        <p:txBody>
          <a:bodyPr vert="horz" wrap="square" lIns="0" tIns="14604" rIns="0" bIns="0" rtlCol="0">
            <a:spAutoFit/>
          </a:bodyPr>
          <a:lstStyle/>
          <a:p>
            <a:pPr marL="381000" indent="-342900">
              <a:lnSpc>
                <a:spcPct val="100000"/>
              </a:lnSpc>
              <a:spcBef>
                <a:spcPts val="114"/>
              </a:spcBef>
              <a:buFont typeface="Wingdings" panose="05000000000000000000" pitchFamily="2" charset="2"/>
              <a:buChar char="q"/>
            </a:pPr>
            <a:r>
              <a:rPr sz="2050" spc="-40" dirty="0">
                <a:latin typeface="Calibri"/>
                <a:cs typeface="Calibri"/>
              </a:rPr>
              <a:t>Simple</a:t>
            </a:r>
            <a:r>
              <a:rPr sz="2050" spc="185" dirty="0">
                <a:latin typeface="Calibri"/>
                <a:cs typeface="Calibri"/>
              </a:rPr>
              <a:t> </a:t>
            </a:r>
            <a:r>
              <a:rPr sz="2050" spc="-75" dirty="0">
                <a:latin typeface="Calibri"/>
                <a:cs typeface="Calibri"/>
              </a:rPr>
              <a:t>recursive</a:t>
            </a:r>
            <a:r>
              <a:rPr sz="2050" spc="200" dirty="0">
                <a:latin typeface="Calibri"/>
                <a:cs typeface="Calibri"/>
              </a:rPr>
              <a:t> </a:t>
            </a:r>
            <a:r>
              <a:rPr sz="2050" spc="-80" dirty="0">
                <a:latin typeface="Calibri"/>
                <a:cs typeface="Calibri"/>
              </a:rPr>
              <a:t>process</a:t>
            </a:r>
            <a:r>
              <a:rPr sz="2050" spc="204" dirty="0">
                <a:latin typeface="Calibri"/>
                <a:cs typeface="Calibri"/>
              </a:rPr>
              <a:t> </a:t>
            </a:r>
            <a:r>
              <a:rPr sz="2050" spc="-65" dirty="0">
                <a:latin typeface="Calibri"/>
                <a:cs typeface="Calibri"/>
              </a:rPr>
              <a:t>evaluates</a:t>
            </a:r>
            <a:r>
              <a:rPr sz="2050" spc="190" dirty="0">
                <a:latin typeface="Calibri"/>
                <a:cs typeface="Calibri"/>
              </a:rPr>
              <a:t> </a:t>
            </a:r>
            <a:r>
              <a:rPr sz="2050" spc="-65" dirty="0">
                <a:latin typeface="Calibri"/>
                <a:cs typeface="Calibri"/>
              </a:rPr>
              <a:t>an</a:t>
            </a:r>
            <a:r>
              <a:rPr sz="2050" spc="175" dirty="0">
                <a:latin typeface="Calibri"/>
                <a:cs typeface="Calibri"/>
              </a:rPr>
              <a:t> </a:t>
            </a:r>
            <a:r>
              <a:rPr sz="2050" spc="-60" dirty="0">
                <a:latin typeface="Calibri"/>
                <a:cs typeface="Calibri"/>
              </a:rPr>
              <a:t>arbitrary</a:t>
            </a:r>
            <a:r>
              <a:rPr sz="2050" spc="200" dirty="0">
                <a:latin typeface="Calibri"/>
                <a:cs typeface="Calibri"/>
              </a:rPr>
              <a:t> </a:t>
            </a:r>
            <a:r>
              <a:rPr sz="2050" spc="-75" dirty="0">
                <a:latin typeface="Calibri"/>
                <a:cs typeface="Calibri"/>
              </a:rPr>
              <a:t>sentence</a:t>
            </a:r>
            <a:endParaRPr lang="en-GB" sz="2050" spc="-75" dirty="0">
              <a:latin typeface="Calibri"/>
              <a:cs typeface="Calibri"/>
            </a:endParaRPr>
          </a:p>
          <a:p>
            <a:pPr marL="38100">
              <a:lnSpc>
                <a:spcPct val="100000"/>
              </a:lnSpc>
              <a:spcBef>
                <a:spcPts val="114"/>
              </a:spcBef>
            </a:pPr>
            <a:r>
              <a:rPr sz="2050" spc="190" dirty="0">
                <a:latin typeface="Calibri"/>
                <a:cs typeface="Calibri"/>
              </a:rPr>
              <a:t> </a:t>
            </a:r>
            <a:endParaRPr lang="en-GB" sz="2050" spc="190" dirty="0">
              <a:latin typeface="Calibri"/>
              <a:cs typeface="Calibri"/>
            </a:endParaRPr>
          </a:p>
          <a:p>
            <a:pPr marL="38100">
              <a:lnSpc>
                <a:spcPct val="100000"/>
              </a:lnSpc>
              <a:spcBef>
                <a:spcPts val="114"/>
              </a:spcBef>
            </a:pPr>
            <a:r>
              <a:rPr lang="en-GB" sz="2050" spc="-20" dirty="0">
                <a:latin typeface="Calibri"/>
                <a:cs typeface="Calibri"/>
              </a:rPr>
              <a:t>      </a:t>
            </a:r>
            <a:r>
              <a:rPr lang="en-GB" sz="2050" i="1" spc="-20" dirty="0">
                <a:latin typeface="Calibri"/>
                <a:cs typeface="Calibri"/>
              </a:rPr>
              <a:t>Example:</a:t>
            </a:r>
            <a:r>
              <a:rPr lang="en-GB" sz="2050" spc="-20" dirty="0">
                <a:latin typeface="Calibri"/>
                <a:cs typeface="Calibri"/>
              </a:rPr>
              <a:t>   </a:t>
            </a:r>
            <a:r>
              <a:rPr sz="2050" spc="-254" dirty="0">
                <a:solidFill>
                  <a:srgbClr val="990099"/>
                </a:solidFill>
                <a:latin typeface="Lucida Sans Unicode"/>
                <a:cs typeface="Lucida Sans Unicode"/>
              </a:rPr>
              <a:t>¬</a:t>
            </a:r>
            <a:r>
              <a:rPr sz="2050" i="1" spc="55" dirty="0">
                <a:solidFill>
                  <a:srgbClr val="990099"/>
                </a:solidFill>
                <a:latin typeface="Georgia"/>
                <a:cs typeface="Georgia"/>
              </a:rPr>
              <a:t>P</a:t>
            </a:r>
            <a:r>
              <a:rPr sz="2100" spc="67" baseline="-11904" dirty="0">
                <a:solidFill>
                  <a:srgbClr val="990099"/>
                </a:solidFill>
                <a:latin typeface="PMingLiU"/>
                <a:cs typeface="PMingLiU"/>
              </a:rPr>
              <a:t>1</a:t>
            </a:r>
            <a:r>
              <a:rPr sz="2100" i="1" spc="-179" baseline="-11904" dirty="0">
                <a:solidFill>
                  <a:srgbClr val="990099"/>
                </a:solidFill>
                <a:latin typeface="Trebuchet MS"/>
                <a:cs typeface="Trebuchet MS"/>
              </a:rPr>
              <a:t>,</a:t>
            </a:r>
            <a:r>
              <a:rPr sz="2100" spc="67" baseline="-11904" dirty="0">
                <a:solidFill>
                  <a:srgbClr val="990099"/>
                </a:solidFill>
                <a:latin typeface="PMingLiU"/>
                <a:cs typeface="PMingLiU"/>
              </a:rPr>
              <a:t>2</a:t>
            </a:r>
            <a:r>
              <a:rPr sz="2100" spc="179"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85" dirty="0">
                <a:solidFill>
                  <a:srgbClr val="990099"/>
                </a:solidFill>
                <a:latin typeface="Lucida Sans Unicode"/>
                <a:cs typeface="Lucida Sans Unicode"/>
              </a:rPr>
              <a:t> </a:t>
            </a:r>
            <a:r>
              <a:rPr sz="2050" spc="-55" dirty="0">
                <a:solidFill>
                  <a:srgbClr val="990099"/>
                </a:solidFill>
                <a:latin typeface="Tahoma"/>
                <a:cs typeface="Tahoma"/>
              </a:rPr>
              <a:t>(</a:t>
            </a:r>
            <a:r>
              <a:rPr sz="2050" i="1" spc="55" dirty="0">
                <a:solidFill>
                  <a:srgbClr val="990099"/>
                </a:solidFill>
                <a:latin typeface="Georgia"/>
                <a:cs typeface="Georgia"/>
              </a:rPr>
              <a:t>P</a:t>
            </a:r>
            <a:r>
              <a:rPr sz="2100" spc="67" baseline="-11904" dirty="0">
                <a:solidFill>
                  <a:srgbClr val="990099"/>
                </a:solidFill>
                <a:latin typeface="PMingLiU"/>
                <a:cs typeface="PMingLiU"/>
              </a:rPr>
              <a:t>2</a:t>
            </a:r>
            <a:r>
              <a:rPr sz="2100" i="1" spc="-179" baseline="-11904" dirty="0">
                <a:solidFill>
                  <a:srgbClr val="990099"/>
                </a:solidFill>
                <a:latin typeface="Trebuchet MS"/>
                <a:cs typeface="Trebuchet MS"/>
              </a:rPr>
              <a:t>,</a:t>
            </a:r>
            <a:r>
              <a:rPr sz="2100" spc="67" baseline="-11904" dirty="0">
                <a:solidFill>
                  <a:srgbClr val="990099"/>
                </a:solidFill>
                <a:latin typeface="PMingLiU"/>
                <a:cs typeface="PMingLiU"/>
              </a:rPr>
              <a:t>2</a:t>
            </a:r>
            <a:r>
              <a:rPr sz="2100" spc="179"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55" dirty="0">
                <a:solidFill>
                  <a:srgbClr val="990099"/>
                </a:solidFill>
                <a:latin typeface="Georgia"/>
                <a:cs typeface="Georgia"/>
              </a:rPr>
              <a:t>P</a:t>
            </a:r>
            <a:r>
              <a:rPr sz="2100" spc="67" baseline="-11904" dirty="0">
                <a:solidFill>
                  <a:srgbClr val="990099"/>
                </a:solidFill>
                <a:latin typeface="PMingLiU"/>
                <a:cs typeface="PMingLiU"/>
              </a:rPr>
              <a:t>3</a:t>
            </a:r>
            <a:r>
              <a:rPr sz="2100" i="1" spc="-179" baseline="-11904" dirty="0">
                <a:solidFill>
                  <a:srgbClr val="990099"/>
                </a:solidFill>
                <a:latin typeface="Trebuchet MS"/>
                <a:cs typeface="Trebuchet MS"/>
              </a:rPr>
              <a:t>,</a:t>
            </a:r>
            <a:r>
              <a:rPr sz="2100" spc="127" baseline="-11904" dirty="0">
                <a:solidFill>
                  <a:srgbClr val="990099"/>
                </a:solidFill>
                <a:latin typeface="PMingLiU"/>
                <a:cs typeface="PMingLiU"/>
              </a:rPr>
              <a:t>1</a:t>
            </a:r>
            <a:r>
              <a:rPr sz="2050" spc="-55" dirty="0">
                <a:solidFill>
                  <a:srgbClr val="990099"/>
                </a:solidFill>
                <a:latin typeface="Tahoma"/>
                <a:cs typeface="Tahoma"/>
              </a:rPr>
              <a:t>)</a:t>
            </a:r>
            <a:r>
              <a:rPr sz="2050" spc="5" dirty="0">
                <a:solidFill>
                  <a:srgbClr val="990099"/>
                </a:solidFill>
                <a:latin typeface="Tahoma"/>
                <a:cs typeface="Tahoma"/>
              </a:rPr>
              <a:t> </a:t>
            </a:r>
            <a:r>
              <a:rPr sz="2050" spc="484" dirty="0">
                <a:latin typeface="Calibri"/>
                <a:cs typeface="Calibri"/>
              </a:rPr>
              <a:t>=</a:t>
            </a:r>
            <a:r>
              <a:rPr sz="2050" spc="170" dirty="0">
                <a:latin typeface="Calibri"/>
                <a:cs typeface="Calibri"/>
              </a:rPr>
              <a:t> </a:t>
            </a:r>
            <a:r>
              <a:rPr sz="2050" i="1" spc="-10" dirty="0">
                <a:solidFill>
                  <a:srgbClr val="990099"/>
                </a:solidFill>
                <a:latin typeface="Georgia"/>
                <a:cs typeface="Georgia"/>
              </a:rPr>
              <a:t>t</a:t>
            </a:r>
            <a:r>
              <a:rPr sz="2050" i="1" spc="50" dirty="0">
                <a:solidFill>
                  <a:srgbClr val="990099"/>
                </a:solidFill>
                <a:latin typeface="Georgia"/>
                <a:cs typeface="Georgia"/>
              </a:rPr>
              <a:t>r</a:t>
            </a:r>
            <a:r>
              <a:rPr sz="2050" i="1" spc="-30" dirty="0">
                <a:solidFill>
                  <a:srgbClr val="990099"/>
                </a:solidFill>
                <a:latin typeface="Georgia"/>
                <a:cs typeface="Georgia"/>
              </a:rPr>
              <a:t>ue</a:t>
            </a:r>
            <a:r>
              <a:rPr sz="2050" i="1" spc="-45" dirty="0">
                <a:solidFill>
                  <a:srgbClr val="990099"/>
                </a:solidFill>
                <a:latin typeface="Georgia"/>
                <a:cs typeface="Georgi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55" dirty="0">
                <a:solidFill>
                  <a:srgbClr val="990099"/>
                </a:solidFill>
                <a:latin typeface="Tahoma"/>
                <a:cs typeface="Tahoma"/>
              </a:rPr>
              <a:t>(</a:t>
            </a:r>
            <a:r>
              <a:rPr sz="2050" i="1" spc="530" dirty="0">
                <a:solidFill>
                  <a:srgbClr val="990099"/>
                </a:solidFill>
                <a:latin typeface="Georgia"/>
                <a:cs typeface="Georgia"/>
              </a:rPr>
              <a:t>f</a:t>
            </a:r>
            <a:r>
              <a:rPr sz="2050" i="1" spc="-65" dirty="0">
                <a:solidFill>
                  <a:srgbClr val="990099"/>
                </a:solidFill>
                <a:latin typeface="Georgia"/>
                <a:cs typeface="Georgia"/>
              </a:rPr>
              <a:t>a</a:t>
            </a:r>
            <a:r>
              <a:rPr sz="2050" i="1" spc="5" dirty="0">
                <a:solidFill>
                  <a:srgbClr val="990099"/>
                </a:solidFill>
                <a:latin typeface="Georgia"/>
                <a:cs typeface="Georgia"/>
              </a:rPr>
              <a:t>ls</a:t>
            </a:r>
            <a:r>
              <a:rPr sz="2050" i="1" spc="20" dirty="0">
                <a:solidFill>
                  <a:srgbClr val="990099"/>
                </a:solidFill>
                <a:latin typeface="Georgia"/>
                <a:cs typeface="Georgia"/>
              </a:rPr>
              <a:t>e</a:t>
            </a:r>
            <a:r>
              <a:rPr sz="2050" i="1" spc="-35" dirty="0">
                <a:solidFill>
                  <a:srgbClr val="990099"/>
                </a:solidFill>
                <a:latin typeface="Georgia"/>
                <a:cs typeface="Georgi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10" dirty="0">
                <a:solidFill>
                  <a:srgbClr val="990099"/>
                </a:solidFill>
                <a:latin typeface="Georgia"/>
                <a:cs typeface="Georgia"/>
              </a:rPr>
              <a:t>t</a:t>
            </a:r>
            <a:r>
              <a:rPr sz="2050" i="1" spc="50" dirty="0">
                <a:solidFill>
                  <a:srgbClr val="990099"/>
                </a:solidFill>
                <a:latin typeface="Georgia"/>
                <a:cs typeface="Georgia"/>
              </a:rPr>
              <a:t>r</a:t>
            </a:r>
            <a:r>
              <a:rPr sz="2050" i="1" spc="-35" dirty="0">
                <a:solidFill>
                  <a:srgbClr val="990099"/>
                </a:solidFill>
                <a:latin typeface="Georgia"/>
                <a:cs typeface="Georgia"/>
              </a:rPr>
              <a:t>ue</a:t>
            </a:r>
            <a:r>
              <a:rPr sz="2050" spc="-55" dirty="0">
                <a:solidFill>
                  <a:srgbClr val="990099"/>
                </a:solidFill>
                <a:latin typeface="Tahoma"/>
                <a:cs typeface="Tahoma"/>
              </a:rPr>
              <a:t>)</a:t>
            </a:r>
            <a:r>
              <a:rPr sz="2050" spc="-295" dirty="0">
                <a:solidFill>
                  <a:srgbClr val="990099"/>
                </a:solidFill>
                <a:latin typeface="Tahoma"/>
                <a:cs typeface="Tahoma"/>
              </a:rPr>
              <a:t> </a:t>
            </a:r>
            <a:r>
              <a:rPr sz="2050" spc="-5" dirty="0">
                <a:solidFill>
                  <a:srgbClr val="990099"/>
                </a:solidFill>
                <a:latin typeface="Tahoma"/>
                <a:cs typeface="Tahoma"/>
              </a:rPr>
              <a:t>=</a:t>
            </a:r>
            <a:r>
              <a:rPr sz="2050" spc="-305" dirty="0">
                <a:solidFill>
                  <a:srgbClr val="990099"/>
                </a:solidFill>
                <a:latin typeface="Tahoma"/>
                <a:cs typeface="Tahoma"/>
              </a:rPr>
              <a:t> </a:t>
            </a:r>
            <a:r>
              <a:rPr sz="2050" i="1" spc="-10" dirty="0">
                <a:solidFill>
                  <a:srgbClr val="990099"/>
                </a:solidFill>
                <a:latin typeface="Georgia"/>
                <a:cs typeface="Georgia"/>
              </a:rPr>
              <a:t>t</a:t>
            </a:r>
            <a:r>
              <a:rPr sz="2050" i="1" spc="50" dirty="0">
                <a:solidFill>
                  <a:srgbClr val="990099"/>
                </a:solidFill>
                <a:latin typeface="Georgia"/>
                <a:cs typeface="Georgia"/>
              </a:rPr>
              <a:t>r</a:t>
            </a:r>
            <a:r>
              <a:rPr sz="2050" i="1" spc="-30" dirty="0">
                <a:solidFill>
                  <a:srgbClr val="990099"/>
                </a:solidFill>
                <a:latin typeface="Georgia"/>
                <a:cs typeface="Georgia"/>
              </a:rPr>
              <a:t>ue</a:t>
            </a:r>
            <a:r>
              <a:rPr sz="2050" i="1" spc="-45" dirty="0">
                <a:solidFill>
                  <a:srgbClr val="990099"/>
                </a:solidFill>
                <a:latin typeface="Georgia"/>
                <a:cs typeface="Georgi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10" dirty="0">
                <a:solidFill>
                  <a:srgbClr val="990099"/>
                </a:solidFill>
                <a:latin typeface="Georgia"/>
                <a:cs typeface="Georgia"/>
              </a:rPr>
              <a:t>t</a:t>
            </a:r>
            <a:r>
              <a:rPr sz="2050" i="1" spc="50" dirty="0">
                <a:solidFill>
                  <a:srgbClr val="990099"/>
                </a:solidFill>
                <a:latin typeface="Georgia"/>
                <a:cs typeface="Georgia"/>
              </a:rPr>
              <a:t>r</a:t>
            </a:r>
            <a:r>
              <a:rPr sz="2050" i="1" spc="-30" dirty="0">
                <a:solidFill>
                  <a:srgbClr val="990099"/>
                </a:solidFill>
                <a:latin typeface="Georgia"/>
                <a:cs typeface="Georgia"/>
              </a:rPr>
              <a:t>ue</a:t>
            </a:r>
            <a:r>
              <a:rPr sz="2050" i="1" spc="-155" dirty="0">
                <a:solidFill>
                  <a:srgbClr val="990099"/>
                </a:solidFill>
                <a:latin typeface="Georgia"/>
                <a:cs typeface="Georgia"/>
              </a:rPr>
              <a:t> </a:t>
            </a:r>
            <a:r>
              <a:rPr sz="2050" spc="-5" dirty="0">
                <a:solidFill>
                  <a:srgbClr val="990099"/>
                </a:solidFill>
                <a:latin typeface="Tahoma"/>
                <a:cs typeface="Tahoma"/>
              </a:rPr>
              <a:t>=</a:t>
            </a:r>
            <a:r>
              <a:rPr sz="2050" spc="-305" dirty="0">
                <a:solidFill>
                  <a:srgbClr val="990099"/>
                </a:solidFill>
                <a:latin typeface="Tahoma"/>
                <a:cs typeface="Tahoma"/>
              </a:rPr>
              <a:t> </a:t>
            </a:r>
            <a:r>
              <a:rPr sz="2050" i="1" spc="-10" dirty="0">
                <a:solidFill>
                  <a:srgbClr val="990099"/>
                </a:solidFill>
                <a:latin typeface="Georgia"/>
                <a:cs typeface="Georgia"/>
              </a:rPr>
              <a:t>t</a:t>
            </a:r>
            <a:r>
              <a:rPr sz="2050" i="1" spc="50" dirty="0">
                <a:solidFill>
                  <a:srgbClr val="990099"/>
                </a:solidFill>
                <a:latin typeface="Georgia"/>
                <a:cs typeface="Georgia"/>
              </a:rPr>
              <a:t>r</a:t>
            </a:r>
            <a:r>
              <a:rPr sz="2050" i="1" spc="-30" dirty="0">
                <a:solidFill>
                  <a:srgbClr val="990099"/>
                </a:solidFill>
                <a:latin typeface="Georgia"/>
                <a:cs typeface="Georgia"/>
              </a:rPr>
              <a:t>ue</a:t>
            </a:r>
            <a:endParaRPr sz="2050" dirty="0">
              <a:latin typeface="Georgia"/>
              <a:cs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34</a:t>
            </a:fld>
            <a:endParaRPr spc="45" dirty="0"/>
          </a:p>
        </p:txBody>
      </p:sp>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marR="635" algn="ctr">
              <a:lnSpc>
                <a:spcPts val="2635"/>
              </a:lnSpc>
            </a:pPr>
            <a:r>
              <a:rPr spc="215" dirty="0"/>
              <a:t>Truth</a:t>
            </a:r>
            <a:r>
              <a:rPr spc="405" dirty="0"/>
              <a:t> </a:t>
            </a:r>
            <a:r>
              <a:rPr spc="150" dirty="0"/>
              <a:t>tables</a:t>
            </a:r>
            <a:r>
              <a:rPr spc="375" dirty="0"/>
              <a:t> </a:t>
            </a:r>
            <a:r>
              <a:rPr spc="120" dirty="0"/>
              <a:t>for</a:t>
            </a:r>
            <a:r>
              <a:rPr spc="390" dirty="0"/>
              <a:t> </a:t>
            </a:r>
            <a:r>
              <a:rPr spc="140" dirty="0"/>
              <a:t>connectives</a:t>
            </a:r>
          </a:p>
        </p:txBody>
      </p:sp>
      <p:graphicFrame>
        <p:nvGraphicFramePr>
          <p:cNvPr id="3" name="object 3"/>
          <p:cNvGraphicFramePr>
            <a:graphicFrameLocks noGrp="1"/>
          </p:cNvGraphicFramePr>
          <p:nvPr/>
        </p:nvGraphicFramePr>
        <p:xfrm>
          <a:off x="1139799" y="1464716"/>
          <a:ext cx="7774937" cy="1612900"/>
        </p:xfrm>
        <a:graphic>
          <a:graphicData uri="http://schemas.openxmlformats.org/drawingml/2006/table">
            <a:tbl>
              <a:tblPr firstRow="1" bandRow="1">
                <a:tableStyleId>{2D5ABB26-0587-4C30-8999-92F81FD0307C}</a:tableStyleId>
              </a:tblPr>
              <a:tblGrid>
                <a:gridCol w="909955">
                  <a:extLst>
                    <a:ext uri="{9D8B030D-6E8A-4147-A177-3AD203B41FA5}">
                      <a16:colId xmlns:a16="http://schemas.microsoft.com/office/drawing/2014/main" val="20000"/>
                    </a:ext>
                  </a:extLst>
                </a:gridCol>
                <a:gridCol w="965834">
                  <a:extLst>
                    <a:ext uri="{9D8B030D-6E8A-4147-A177-3AD203B41FA5}">
                      <a16:colId xmlns:a16="http://schemas.microsoft.com/office/drawing/2014/main" val="20001"/>
                    </a:ext>
                  </a:extLst>
                </a:gridCol>
                <a:gridCol w="1121410">
                  <a:extLst>
                    <a:ext uri="{9D8B030D-6E8A-4147-A177-3AD203B41FA5}">
                      <a16:colId xmlns:a16="http://schemas.microsoft.com/office/drawing/2014/main" val="20002"/>
                    </a:ext>
                  </a:extLst>
                </a:gridCol>
                <a:gridCol w="1286510">
                  <a:extLst>
                    <a:ext uri="{9D8B030D-6E8A-4147-A177-3AD203B41FA5}">
                      <a16:colId xmlns:a16="http://schemas.microsoft.com/office/drawing/2014/main" val="20003"/>
                    </a:ext>
                  </a:extLst>
                </a:gridCol>
                <a:gridCol w="1286510">
                  <a:extLst>
                    <a:ext uri="{9D8B030D-6E8A-4147-A177-3AD203B41FA5}">
                      <a16:colId xmlns:a16="http://schemas.microsoft.com/office/drawing/2014/main" val="20004"/>
                    </a:ext>
                  </a:extLst>
                </a:gridCol>
                <a:gridCol w="1102359">
                  <a:extLst>
                    <a:ext uri="{9D8B030D-6E8A-4147-A177-3AD203B41FA5}">
                      <a16:colId xmlns:a16="http://schemas.microsoft.com/office/drawing/2014/main" val="20005"/>
                    </a:ext>
                  </a:extLst>
                </a:gridCol>
                <a:gridCol w="1102359">
                  <a:extLst>
                    <a:ext uri="{9D8B030D-6E8A-4147-A177-3AD203B41FA5}">
                      <a16:colId xmlns:a16="http://schemas.microsoft.com/office/drawing/2014/main" val="20006"/>
                    </a:ext>
                  </a:extLst>
                </a:gridCol>
              </a:tblGrid>
              <a:tr h="322580">
                <a:tc>
                  <a:txBody>
                    <a:bodyPr/>
                    <a:lstStyle/>
                    <a:p>
                      <a:pPr marR="26034" algn="ctr">
                        <a:lnSpc>
                          <a:spcPts val="2175"/>
                        </a:lnSpc>
                      </a:pPr>
                      <a:r>
                        <a:rPr sz="2050" i="1" dirty="0">
                          <a:latin typeface="Georgia"/>
                          <a:cs typeface="Georgia"/>
                        </a:rPr>
                        <a:t>P</a:t>
                      </a:r>
                      <a:endParaRPr sz="2050">
                        <a:latin typeface="Georgia"/>
                        <a:cs typeface="Georg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3655" algn="ctr">
                        <a:lnSpc>
                          <a:spcPts val="2175"/>
                        </a:lnSpc>
                      </a:pPr>
                      <a:r>
                        <a:rPr sz="2050" i="1" dirty="0">
                          <a:latin typeface="Georgia"/>
                          <a:cs typeface="Georgia"/>
                        </a:rPr>
                        <a:t>Q</a:t>
                      </a:r>
                      <a:endParaRPr sz="2050">
                        <a:latin typeface="Georgia"/>
                        <a:cs typeface="Georg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2860" algn="ctr">
                        <a:lnSpc>
                          <a:spcPts val="2175"/>
                        </a:lnSpc>
                      </a:pPr>
                      <a:r>
                        <a:rPr sz="2050" spc="-100" dirty="0">
                          <a:latin typeface="Lucida Sans Unicode"/>
                          <a:cs typeface="Lucida Sans Unicode"/>
                        </a:rPr>
                        <a:t>¬</a:t>
                      </a:r>
                      <a:r>
                        <a:rPr sz="2050" i="1" spc="-100" dirty="0">
                          <a:latin typeface="Georgia"/>
                          <a:cs typeface="Georgia"/>
                        </a:rPr>
                        <a:t>P</a:t>
                      </a:r>
                      <a:endParaRPr sz="2050">
                        <a:latin typeface="Georgia"/>
                        <a:cs typeface="Georg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0" algn="ctr">
                        <a:lnSpc>
                          <a:spcPts val="2175"/>
                        </a:lnSpc>
                      </a:pPr>
                      <a:r>
                        <a:rPr sz="2050" i="1" dirty="0">
                          <a:latin typeface="Georgia"/>
                          <a:cs typeface="Georgia"/>
                        </a:rPr>
                        <a:t>P </a:t>
                      </a:r>
                      <a:r>
                        <a:rPr sz="2050" i="1" spc="-245" dirty="0">
                          <a:latin typeface="Georgia"/>
                          <a:cs typeface="Georgia"/>
                        </a:rPr>
                        <a:t> </a:t>
                      </a:r>
                      <a:r>
                        <a:rPr sz="2050" dirty="0">
                          <a:latin typeface="Lucida Sans Unicode"/>
                          <a:cs typeface="Lucida Sans Unicode"/>
                        </a:rPr>
                        <a:t>∧</a:t>
                      </a:r>
                      <a:r>
                        <a:rPr sz="2050" spc="-195" dirty="0">
                          <a:latin typeface="Lucida Sans Unicode"/>
                          <a:cs typeface="Lucida Sans Unicode"/>
                        </a:rPr>
                        <a:t> </a:t>
                      </a:r>
                      <a:r>
                        <a:rPr sz="2050" i="1" dirty="0">
                          <a:latin typeface="Georgia"/>
                          <a:cs typeface="Georgia"/>
                        </a:rPr>
                        <a:t>Q</a:t>
                      </a:r>
                      <a:endParaRPr sz="2050">
                        <a:latin typeface="Georgia"/>
                        <a:cs typeface="Georg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gn="ctr">
                        <a:lnSpc>
                          <a:spcPts val="2175"/>
                        </a:lnSpc>
                      </a:pPr>
                      <a:r>
                        <a:rPr sz="2050" i="1" dirty="0">
                          <a:latin typeface="Georgia"/>
                          <a:cs typeface="Georgia"/>
                        </a:rPr>
                        <a:t>P</a:t>
                      </a:r>
                      <a:r>
                        <a:rPr sz="2050" i="1" spc="240" dirty="0">
                          <a:latin typeface="Georgia"/>
                          <a:cs typeface="Georgia"/>
                        </a:rPr>
                        <a:t> </a:t>
                      </a:r>
                      <a:r>
                        <a:rPr sz="2050" dirty="0">
                          <a:latin typeface="Lucida Sans Unicode"/>
                          <a:cs typeface="Lucida Sans Unicode"/>
                        </a:rPr>
                        <a:t>∨</a:t>
                      </a:r>
                      <a:r>
                        <a:rPr sz="2050" spc="-195" dirty="0">
                          <a:latin typeface="Lucida Sans Unicode"/>
                          <a:cs typeface="Lucida Sans Unicode"/>
                        </a:rPr>
                        <a:t> </a:t>
                      </a:r>
                      <a:r>
                        <a:rPr sz="2050" i="1" dirty="0">
                          <a:latin typeface="Georgia"/>
                          <a:cs typeface="Georgia"/>
                        </a:rPr>
                        <a:t>Q</a:t>
                      </a:r>
                      <a:endParaRPr sz="2050">
                        <a:latin typeface="Georgia"/>
                        <a:cs typeface="Georg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0" algn="ctr">
                        <a:lnSpc>
                          <a:spcPts val="2175"/>
                        </a:lnSpc>
                      </a:pPr>
                      <a:r>
                        <a:rPr sz="2050" i="1" dirty="0">
                          <a:latin typeface="Georgia"/>
                          <a:cs typeface="Georgia"/>
                        </a:rPr>
                        <a:t>P</a:t>
                      </a:r>
                      <a:r>
                        <a:rPr sz="2050" i="1" spc="-215" dirty="0">
                          <a:latin typeface="Georgia"/>
                          <a:cs typeface="Georgia"/>
                        </a:rPr>
                        <a:t> </a:t>
                      </a:r>
                      <a:r>
                        <a:rPr sz="2050" spc="-5" dirty="0">
                          <a:latin typeface="Lucida Sans Unicode"/>
                          <a:cs typeface="Lucida Sans Unicode"/>
                        </a:rPr>
                        <a:t>⇒</a:t>
                      </a:r>
                      <a:r>
                        <a:rPr sz="2050" i="1" dirty="0">
                          <a:latin typeface="Georgia"/>
                          <a:cs typeface="Georgia"/>
                        </a:rPr>
                        <a:t>Q</a:t>
                      </a:r>
                      <a:endParaRPr sz="2050">
                        <a:latin typeface="Georgia"/>
                        <a:cs typeface="Georg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3815" algn="ctr">
                        <a:lnSpc>
                          <a:spcPts val="2175"/>
                        </a:lnSpc>
                      </a:pPr>
                      <a:r>
                        <a:rPr sz="2050" i="1" dirty="0">
                          <a:latin typeface="Georgia"/>
                          <a:cs typeface="Georgia"/>
                        </a:rPr>
                        <a:t>P</a:t>
                      </a:r>
                      <a:r>
                        <a:rPr sz="2050" i="1" spc="-215" dirty="0">
                          <a:latin typeface="Georgia"/>
                          <a:cs typeface="Georgia"/>
                        </a:rPr>
                        <a:t> </a:t>
                      </a:r>
                      <a:r>
                        <a:rPr sz="2050" spc="-5" dirty="0">
                          <a:latin typeface="Lucida Sans Unicode"/>
                          <a:cs typeface="Lucida Sans Unicode"/>
                        </a:rPr>
                        <a:t>⇔</a:t>
                      </a:r>
                      <a:r>
                        <a:rPr sz="2050" i="1" dirty="0">
                          <a:latin typeface="Georgia"/>
                          <a:cs typeface="Georgia"/>
                        </a:rPr>
                        <a:t>Q</a:t>
                      </a:r>
                      <a:endParaRPr sz="2050">
                        <a:latin typeface="Georgia"/>
                        <a:cs typeface="Georgi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21310">
                <a:tc>
                  <a:txBody>
                    <a:bodyPr/>
                    <a:lstStyle/>
                    <a:p>
                      <a:pPr marR="8255" algn="ctr">
                        <a:lnSpc>
                          <a:spcPts val="2210"/>
                        </a:lnSpc>
                      </a:pPr>
                      <a:r>
                        <a:rPr sz="2050" i="1" spc="10" dirty="0">
                          <a:solidFill>
                            <a:srgbClr val="004B00"/>
                          </a:solidFill>
                          <a:latin typeface="Times New Roman"/>
                          <a:cs typeface="Times New Roman"/>
                        </a:rPr>
                        <a:t>false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11430" algn="ctr">
                        <a:lnSpc>
                          <a:spcPts val="2210"/>
                        </a:lnSpc>
                      </a:pPr>
                      <a:r>
                        <a:rPr sz="2050" i="1" spc="10" dirty="0">
                          <a:solidFill>
                            <a:srgbClr val="004B00"/>
                          </a:solidFill>
                          <a:latin typeface="Times New Roman"/>
                          <a:cs typeface="Times New Roman"/>
                        </a:rPr>
                        <a:t>false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34290" algn="ctr">
                        <a:lnSpc>
                          <a:spcPts val="2210"/>
                        </a:lnSpc>
                      </a:pPr>
                      <a:r>
                        <a:rPr sz="2050" i="1" spc="55" dirty="0">
                          <a:solidFill>
                            <a:srgbClr val="B30000"/>
                          </a:solidFill>
                          <a:latin typeface="Times New Roman"/>
                          <a:cs typeface="Times New Roman"/>
                        </a:rPr>
                        <a:t>true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23495" algn="ctr">
                        <a:lnSpc>
                          <a:spcPts val="2210"/>
                        </a:lnSpc>
                      </a:pPr>
                      <a:r>
                        <a:rPr sz="2050" i="1" spc="10" dirty="0">
                          <a:solidFill>
                            <a:srgbClr val="004B00"/>
                          </a:solidFill>
                          <a:latin typeface="Times New Roman"/>
                          <a:cs typeface="Times New Roman"/>
                        </a:rPr>
                        <a:t>false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21590" algn="ctr">
                        <a:lnSpc>
                          <a:spcPts val="2210"/>
                        </a:lnSpc>
                      </a:pPr>
                      <a:r>
                        <a:rPr sz="2050" i="1" spc="10" dirty="0">
                          <a:solidFill>
                            <a:srgbClr val="004B00"/>
                          </a:solidFill>
                          <a:latin typeface="Times New Roman"/>
                          <a:cs typeface="Times New Roman"/>
                        </a:rPr>
                        <a:t>false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20320" algn="ctr">
                        <a:lnSpc>
                          <a:spcPts val="2210"/>
                        </a:lnSpc>
                      </a:pPr>
                      <a:r>
                        <a:rPr sz="2050" i="1" spc="55" dirty="0">
                          <a:solidFill>
                            <a:srgbClr val="B30000"/>
                          </a:solidFill>
                          <a:latin typeface="Times New Roman"/>
                          <a:cs typeface="Times New Roman"/>
                        </a:rPr>
                        <a:t>true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19050" algn="ctr">
                        <a:lnSpc>
                          <a:spcPts val="2210"/>
                        </a:lnSpc>
                      </a:pPr>
                      <a:r>
                        <a:rPr sz="2050" i="1" spc="55" dirty="0">
                          <a:solidFill>
                            <a:srgbClr val="B30000"/>
                          </a:solidFill>
                          <a:latin typeface="Times New Roman"/>
                          <a:cs typeface="Times New Roman"/>
                        </a:rPr>
                        <a:t>true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315595">
                <a:tc>
                  <a:txBody>
                    <a:bodyPr/>
                    <a:lstStyle/>
                    <a:p>
                      <a:pPr marR="8255" algn="ctr">
                        <a:lnSpc>
                          <a:spcPts val="2175"/>
                        </a:lnSpc>
                      </a:pPr>
                      <a:r>
                        <a:rPr sz="2050" i="1" spc="10" dirty="0">
                          <a:solidFill>
                            <a:srgbClr val="004B00"/>
                          </a:solidFill>
                          <a:latin typeface="Times New Roman"/>
                          <a:cs typeface="Times New Roman"/>
                        </a:rPr>
                        <a:t>false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9525" algn="ctr">
                        <a:lnSpc>
                          <a:spcPts val="2175"/>
                        </a:lnSpc>
                      </a:pPr>
                      <a:r>
                        <a:rPr sz="2050" i="1" spc="55" dirty="0">
                          <a:solidFill>
                            <a:srgbClr val="B30000"/>
                          </a:solidFill>
                          <a:latin typeface="Times New Roman"/>
                          <a:cs typeface="Times New Roman"/>
                        </a:rPr>
                        <a:t>true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34925" algn="ctr">
                        <a:lnSpc>
                          <a:spcPts val="2175"/>
                        </a:lnSpc>
                      </a:pPr>
                      <a:r>
                        <a:rPr sz="2050" i="1" spc="55" dirty="0">
                          <a:solidFill>
                            <a:srgbClr val="B30000"/>
                          </a:solidFill>
                          <a:latin typeface="Times New Roman"/>
                          <a:cs typeface="Times New Roman"/>
                        </a:rPr>
                        <a:t>true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24130" algn="ctr">
                        <a:lnSpc>
                          <a:spcPts val="2175"/>
                        </a:lnSpc>
                      </a:pPr>
                      <a:r>
                        <a:rPr sz="2050" i="1" spc="10" dirty="0">
                          <a:solidFill>
                            <a:srgbClr val="004B00"/>
                          </a:solidFill>
                          <a:latin typeface="Times New Roman"/>
                          <a:cs typeface="Times New Roman"/>
                        </a:rPr>
                        <a:t>false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20955" algn="ctr">
                        <a:lnSpc>
                          <a:spcPts val="2175"/>
                        </a:lnSpc>
                      </a:pPr>
                      <a:r>
                        <a:rPr sz="2050" i="1" spc="55" dirty="0">
                          <a:solidFill>
                            <a:srgbClr val="B30000"/>
                          </a:solidFill>
                          <a:latin typeface="Times New Roman"/>
                          <a:cs typeface="Times New Roman"/>
                        </a:rPr>
                        <a:t>true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21590" algn="ctr">
                        <a:lnSpc>
                          <a:spcPts val="2175"/>
                        </a:lnSpc>
                      </a:pPr>
                      <a:r>
                        <a:rPr sz="2050" i="1" spc="55" dirty="0">
                          <a:solidFill>
                            <a:srgbClr val="B30000"/>
                          </a:solidFill>
                          <a:latin typeface="Times New Roman"/>
                          <a:cs typeface="Times New Roman"/>
                        </a:rPr>
                        <a:t>true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22860" algn="ctr">
                        <a:lnSpc>
                          <a:spcPts val="2175"/>
                        </a:lnSpc>
                      </a:pPr>
                      <a:r>
                        <a:rPr sz="2050" i="1" spc="10" dirty="0">
                          <a:solidFill>
                            <a:srgbClr val="004B00"/>
                          </a:solidFill>
                          <a:latin typeface="Times New Roman"/>
                          <a:cs typeface="Times New Roman"/>
                        </a:rPr>
                        <a:t>false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315595">
                <a:tc>
                  <a:txBody>
                    <a:bodyPr/>
                    <a:lstStyle/>
                    <a:p>
                      <a:pPr marR="10160" algn="ctr">
                        <a:lnSpc>
                          <a:spcPts val="2170"/>
                        </a:lnSpc>
                      </a:pPr>
                      <a:r>
                        <a:rPr sz="2050" i="1" spc="55" dirty="0">
                          <a:solidFill>
                            <a:srgbClr val="B30000"/>
                          </a:solidFill>
                          <a:latin typeface="Times New Roman"/>
                          <a:cs typeface="Times New Roman"/>
                        </a:rPr>
                        <a:t>true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12065" algn="ctr">
                        <a:lnSpc>
                          <a:spcPts val="2170"/>
                        </a:lnSpc>
                      </a:pPr>
                      <a:r>
                        <a:rPr sz="2050" i="1" spc="10" dirty="0">
                          <a:solidFill>
                            <a:srgbClr val="004B00"/>
                          </a:solidFill>
                          <a:latin typeface="Times New Roman"/>
                          <a:cs typeface="Times New Roman"/>
                        </a:rPr>
                        <a:t>false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36195" algn="ctr">
                        <a:lnSpc>
                          <a:spcPts val="2170"/>
                        </a:lnSpc>
                      </a:pPr>
                      <a:r>
                        <a:rPr sz="2050" i="1" spc="10" dirty="0">
                          <a:solidFill>
                            <a:srgbClr val="004B00"/>
                          </a:solidFill>
                          <a:latin typeface="Times New Roman"/>
                          <a:cs typeface="Times New Roman"/>
                        </a:rPr>
                        <a:t>false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23495" algn="ctr">
                        <a:lnSpc>
                          <a:spcPts val="2170"/>
                        </a:lnSpc>
                      </a:pPr>
                      <a:r>
                        <a:rPr sz="2050" i="1" spc="10" dirty="0">
                          <a:solidFill>
                            <a:srgbClr val="004B00"/>
                          </a:solidFill>
                          <a:latin typeface="Times New Roman"/>
                          <a:cs typeface="Times New Roman"/>
                        </a:rPr>
                        <a:t>false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20320" algn="ctr">
                        <a:lnSpc>
                          <a:spcPts val="2170"/>
                        </a:lnSpc>
                      </a:pPr>
                      <a:r>
                        <a:rPr sz="2050" i="1" spc="55" dirty="0">
                          <a:solidFill>
                            <a:srgbClr val="B30000"/>
                          </a:solidFill>
                          <a:latin typeface="Times New Roman"/>
                          <a:cs typeface="Times New Roman"/>
                        </a:rPr>
                        <a:t>true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22860" algn="ctr">
                        <a:lnSpc>
                          <a:spcPts val="2170"/>
                        </a:lnSpc>
                      </a:pPr>
                      <a:r>
                        <a:rPr sz="2050" i="1" spc="10" dirty="0">
                          <a:solidFill>
                            <a:srgbClr val="004B00"/>
                          </a:solidFill>
                          <a:latin typeface="Times New Roman"/>
                          <a:cs typeface="Times New Roman"/>
                        </a:rPr>
                        <a:t>false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a:txBody>
                    <a:bodyPr/>
                    <a:lstStyle/>
                    <a:p>
                      <a:pPr marL="20955" algn="ctr">
                        <a:lnSpc>
                          <a:spcPts val="2170"/>
                        </a:lnSpc>
                      </a:pPr>
                      <a:r>
                        <a:rPr sz="2050" i="1" spc="10" dirty="0">
                          <a:solidFill>
                            <a:srgbClr val="004B00"/>
                          </a:solidFill>
                          <a:latin typeface="Times New Roman"/>
                          <a:cs typeface="Times New Roman"/>
                        </a:rPr>
                        <a:t>false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3"/>
                  </a:ext>
                </a:extLst>
              </a:tr>
              <a:tr h="337820">
                <a:tc>
                  <a:txBody>
                    <a:bodyPr/>
                    <a:lstStyle/>
                    <a:p>
                      <a:pPr marR="10160" algn="ctr">
                        <a:lnSpc>
                          <a:spcPts val="2175"/>
                        </a:lnSpc>
                      </a:pPr>
                      <a:r>
                        <a:rPr sz="2050" i="1" spc="55" dirty="0">
                          <a:solidFill>
                            <a:srgbClr val="B30000"/>
                          </a:solidFill>
                          <a:latin typeface="Times New Roman"/>
                          <a:cs typeface="Times New Roman"/>
                        </a:rPr>
                        <a:t>true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10795" algn="ctr">
                        <a:lnSpc>
                          <a:spcPts val="2175"/>
                        </a:lnSpc>
                      </a:pPr>
                      <a:r>
                        <a:rPr sz="2050" i="1" spc="55" dirty="0">
                          <a:solidFill>
                            <a:srgbClr val="B30000"/>
                          </a:solidFill>
                          <a:latin typeface="Times New Roman"/>
                          <a:cs typeface="Times New Roman"/>
                        </a:rPr>
                        <a:t>true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37465" algn="ctr">
                        <a:lnSpc>
                          <a:spcPts val="2175"/>
                        </a:lnSpc>
                      </a:pPr>
                      <a:r>
                        <a:rPr sz="2050" i="1" spc="10" dirty="0">
                          <a:solidFill>
                            <a:srgbClr val="004B00"/>
                          </a:solidFill>
                          <a:latin typeface="Times New Roman"/>
                          <a:cs typeface="Times New Roman"/>
                        </a:rPr>
                        <a:t>false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22860" algn="ctr">
                        <a:lnSpc>
                          <a:spcPts val="2175"/>
                        </a:lnSpc>
                      </a:pPr>
                      <a:r>
                        <a:rPr sz="2050" i="1" spc="55" dirty="0">
                          <a:solidFill>
                            <a:srgbClr val="B30000"/>
                          </a:solidFill>
                          <a:latin typeface="Times New Roman"/>
                          <a:cs typeface="Times New Roman"/>
                        </a:rPr>
                        <a:t>true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22225" algn="ctr">
                        <a:lnSpc>
                          <a:spcPts val="2175"/>
                        </a:lnSpc>
                      </a:pPr>
                      <a:r>
                        <a:rPr sz="2050" i="1" spc="55" dirty="0">
                          <a:solidFill>
                            <a:srgbClr val="B30000"/>
                          </a:solidFill>
                          <a:latin typeface="Times New Roman"/>
                          <a:cs typeface="Times New Roman"/>
                        </a:rPr>
                        <a:t>true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22860" algn="ctr">
                        <a:lnSpc>
                          <a:spcPts val="2175"/>
                        </a:lnSpc>
                      </a:pPr>
                      <a:r>
                        <a:rPr sz="2050" i="1" spc="55" dirty="0">
                          <a:solidFill>
                            <a:srgbClr val="B30000"/>
                          </a:solidFill>
                          <a:latin typeface="Times New Roman"/>
                          <a:cs typeface="Times New Roman"/>
                        </a:rPr>
                        <a:t>true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22225" algn="ctr">
                        <a:lnSpc>
                          <a:spcPts val="2175"/>
                        </a:lnSpc>
                      </a:pPr>
                      <a:r>
                        <a:rPr sz="2050" i="1" spc="55" dirty="0">
                          <a:solidFill>
                            <a:srgbClr val="B30000"/>
                          </a:solidFill>
                          <a:latin typeface="Times New Roman"/>
                          <a:cs typeface="Times New Roman"/>
                        </a:rPr>
                        <a:t>true</a:t>
                      </a:r>
                      <a:endParaRPr sz="205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35</a:t>
            </a:fld>
            <a:endParaRPr spc="45"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35"/>
              </a:lnSpc>
            </a:pPr>
            <a:r>
              <a:rPr spc="229" dirty="0"/>
              <a:t>Wumpus</a:t>
            </a:r>
            <a:r>
              <a:rPr spc="365" dirty="0"/>
              <a:t> </a:t>
            </a:r>
            <a:r>
              <a:rPr spc="114" dirty="0"/>
              <a:t>world</a:t>
            </a:r>
            <a:r>
              <a:rPr spc="400" dirty="0"/>
              <a:t> </a:t>
            </a:r>
            <a:r>
              <a:rPr lang="en-GB" spc="125" dirty="0"/>
              <a:t>description</a:t>
            </a:r>
            <a:endParaRPr spc="125" dirty="0"/>
          </a:p>
        </p:txBody>
      </p:sp>
      <p:sp>
        <p:nvSpPr>
          <p:cNvPr id="3" name="object 3"/>
          <p:cNvSpPr txBox="1"/>
          <p:nvPr/>
        </p:nvSpPr>
        <p:spPr>
          <a:xfrm>
            <a:off x="1058067" y="1418003"/>
            <a:ext cx="7832921" cy="1520287"/>
          </a:xfrm>
          <a:prstGeom prst="rect">
            <a:avLst/>
          </a:prstGeom>
        </p:spPr>
        <p:txBody>
          <a:bodyPr vert="horz" wrap="square" lIns="0" tIns="14604" rIns="0" bIns="0" rtlCol="0">
            <a:spAutoFit/>
          </a:bodyPr>
          <a:lstStyle/>
          <a:p>
            <a:pPr marL="38100">
              <a:lnSpc>
                <a:spcPct val="100000"/>
              </a:lnSpc>
              <a:spcBef>
                <a:spcPts val="114"/>
              </a:spcBef>
            </a:pPr>
            <a:r>
              <a:rPr lang="en-GB" sz="2050" i="1" spc="15" dirty="0">
                <a:latin typeface="Calibri"/>
                <a:cs typeface="Calibri"/>
              </a:rPr>
              <a:t>Example: </a:t>
            </a:r>
            <a:r>
              <a:rPr sz="2050" spc="15" dirty="0">
                <a:latin typeface="Calibri"/>
                <a:cs typeface="Calibri"/>
              </a:rPr>
              <a:t>Let</a:t>
            </a:r>
            <a:r>
              <a:rPr sz="2050" spc="170" dirty="0">
                <a:latin typeface="Calibri"/>
                <a:cs typeface="Calibri"/>
              </a:rPr>
              <a:t> </a:t>
            </a:r>
            <a:r>
              <a:rPr sz="2050" i="1" spc="55" dirty="0">
                <a:solidFill>
                  <a:srgbClr val="990099"/>
                </a:solidFill>
                <a:latin typeface="Georgia"/>
                <a:cs typeface="Georgia"/>
              </a:rPr>
              <a:t>P</a:t>
            </a:r>
            <a:r>
              <a:rPr sz="2100" i="1" spc="-7" baseline="-11904" dirty="0">
                <a:solidFill>
                  <a:srgbClr val="990099"/>
                </a:solidFill>
                <a:latin typeface="Trebuchet MS"/>
                <a:cs typeface="Trebuchet MS"/>
              </a:rPr>
              <a:t>i,j</a:t>
            </a:r>
            <a:r>
              <a:rPr sz="2100" i="1" baseline="-11904" dirty="0">
                <a:solidFill>
                  <a:srgbClr val="990099"/>
                </a:solidFill>
                <a:latin typeface="Trebuchet MS"/>
                <a:cs typeface="Trebuchet MS"/>
              </a:rPr>
              <a:t> </a:t>
            </a:r>
            <a:r>
              <a:rPr sz="2100" i="1" spc="-112" baseline="-11904" dirty="0">
                <a:solidFill>
                  <a:srgbClr val="990099"/>
                </a:solidFill>
                <a:latin typeface="Trebuchet MS"/>
                <a:cs typeface="Trebuchet MS"/>
              </a:rPr>
              <a:t> </a:t>
            </a:r>
            <a:r>
              <a:rPr sz="2050" spc="-40" dirty="0">
                <a:latin typeface="Calibri"/>
                <a:cs typeface="Calibri"/>
              </a:rPr>
              <a:t>b</a:t>
            </a:r>
            <a:r>
              <a:rPr sz="2050" spc="-160" dirty="0">
                <a:latin typeface="Calibri"/>
                <a:cs typeface="Calibri"/>
              </a:rPr>
              <a:t>e</a:t>
            </a:r>
            <a:r>
              <a:rPr sz="2050" spc="195" dirty="0">
                <a:latin typeface="Calibri"/>
                <a:cs typeface="Calibri"/>
              </a:rPr>
              <a:t> </a:t>
            </a:r>
            <a:r>
              <a:rPr sz="2050" spc="-75" dirty="0">
                <a:latin typeface="Calibri"/>
                <a:cs typeface="Calibri"/>
              </a:rPr>
              <a:t>tru</a:t>
            </a:r>
            <a:r>
              <a:rPr sz="2050" spc="-80" dirty="0">
                <a:latin typeface="Calibri"/>
                <a:cs typeface="Calibri"/>
              </a:rPr>
              <a:t>e</a:t>
            </a:r>
            <a:r>
              <a:rPr sz="2050" spc="204" dirty="0">
                <a:latin typeface="Calibri"/>
                <a:cs typeface="Calibri"/>
              </a:rPr>
              <a:t> </a:t>
            </a:r>
            <a:r>
              <a:rPr sz="2050" spc="-30" dirty="0">
                <a:latin typeface="Calibri"/>
                <a:cs typeface="Calibri"/>
              </a:rPr>
              <a:t>i</a:t>
            </a:r>
            <a:r>
              <a:rPr sz="2050" spc="-25" dirty="0">
                <a:latin typeface="Calibri"/>
                <a:cs typeface="Calibri"/>
              </a:rPr>
              <a:t>f</a:t>
            </a:r>
            <a:r>
              <a:rPr sz="2050" spc="190" dirty="0">
                <a:latin typeface="Calibri"/>
                <a:cs typeface="Calibri"/>
              </a:rPr>
              <a:t> </a:t>
            </a:r>
            <a:r>
              <a:rPr sz="2050" spc="-95" dirty="0">
                <a:latin typeface="Calibri"/>
                <a:cs typeface="Calibri"/>
              </a:rPr>
              <a:t>ther</a:t>
            </a:r>
            <a:r>
              <a:rPr sz="2050" spc="-100" dirty="0">
                <a:latin typeface="Calibri"/>
                <a:cs typeface="Calibri"/>
              </a:rPr>
              <a:t>e</a:t>
            </a:r>
            <a:r>
              <a:rPr sz="2050" spc="215" dirty="0">
                <a:latin typeface="Calibri"/>
                <a:cs typeface="Calibri"/>
              </a:rPr>
              <a:t> </a:t>
            </a:r>
            <a:r>
              <a:rPr sz="2050" spc="-35" dirty="0">
                <a:latin typeface="Calibri"/>
                <a:cs typeface="Calibri"/>
              </a:rPr>
              <a:t>i</a:t>
            </a:r>
            <a:r>
              <a:rPr sz="2050" spc="-45" dirty="0">
                <a:latin typeface="Calibri"/>
                <a:cs typeface="Calibri"/>
              </a:rPr>
              <a:t>s</a:t>
            </a:r>
            <a:r>
              <a:rPr sz="2050" spc="180" dirty="0">
                <a:latin typeface="Calibri"/>
                <a:cs typeface="Calibri"/>
              </a:rPr>
              <a:t> </a:t>
            </a:r>
            <a:r>
              <a:rPr sz="2050" spc="-55" dirty="0">
                <a:latin typeface="Calibri"/>
                <a:cs typeface="Calibri"/>
              </a:rPr>
              <a:t>a</a:t>
            </a:r>
            <a:r>
              <a:rPr sz="2050" spc="185" dirty="0">
                <a:latin typeface="Calibri"/>
                <a:cs typeface="Calibri"/>
              </a:rPr>
              <a:t> </a:t>
            </a:r>
            <a:r>
              <a:rPr sz="2050" spc="-30" dirty="0">
                <a:latin typeface="Calibri"/>
                <a:cs typeface="Calibri"/>
              </a:rPr>
              <a:t>pi</a:t>
            </a:r>
            <a:r>
              <a:rPr sz="2050" spc="-25" dirty="0">
                <a:latin typeface="Calibri"/>
                <a:cs typeface="Calibri"/>
              </a:rPr>
              <a:t>t</a:t>
            </a:r>
            <a:r>
              <a:rPr sz="2050" spc="185" dirty="0">
                <a:latin typeface="Calibri"/>
                <a:cs typeface="Calibri"/>
              </a:rPr>
              <a:t> </a:t>
            </a:r>
            <a:r>
              <a:rPr sz="2050" spc="-40" dirty="0">
                <a:latin typeface="Calibri"/>
                <a:cs typeface="Calibri"/>
              </a:rPr>
              <a:t>i</a:t>
            </a:r>
            <a:r>
              <a:rPr sz="2050" spc="-65" dirty="0">
                <a:latin typeface="Calibri"/>
                <a:cs typeface="Calibri"/>
              </a:rPr>
              <a:t>n</a:t>
            </a:r>
            <a:r>
              <a:rPr sz="2050" spc="180" dirty="0">
                <a:latin typeface="Calibri"/>
                <a:cs typeface="Calibri"/>
              </a:rPr>
              <a:t> </a:t>
            </a:r>
            <a:r>
              <a:rPr sz="2050" spc="-275" dirty="0">
                <a:solidFill>
                  <a:srgbClr val="990099"/>
                </a:solidFill>
                <a:latin typeface="Tahoma"/>
                <a:cs typeface="Tahoma"/>
              </a:rPr>
              <a:t>[</a:t>
            </a:r>
            <a:r>
              <a:rPr sz="2050" i="1" spc="45" dirty="0">
                <a:solidFill>
                  <a:srgbClr val="990099"/>
                </a:solidFill>
                <a:latin typeface="Georgia"/>
                <a:cs typeface="Georgia"/>
              </a:rPr>
              <a:t>i,</a:t>
            </a:r>
            <a:r>
              <a:rPr sz="2050" i="1" spc="-160" dirty="0">
                <a:solidFill>
                  <a:srgbClr val="990099"/>
                </a:solidFill>
                <a:latin typeface="Georgia"/>
                <a:cs typeface="Georgia"/>
              </a:rPr>
              <a:t> </a:t>
            </a:r>
            <a:r>
              <a:rPr sz="2050" i="1" spc="360" dirty="0">
                <a:solidFill>
                  <a:srgbClr val="990099"/>
                </a:solidFill>
                <a:latin typeface="Georgia"/>
                <a:cs typeface="Georgia"/>
              </a:rPr>
              <a:t>j</a:t>
            </a:r>
            <a:r>
              <a:rPr sz="2050" spc="-275" dirty="0">
                <a:solidFill>
                  <a:srgbClr val="990099"/>
                </a:solidFill>
                <a:latin typeface="Tahoma"/>
                <a:cs typeface="Tahoma"/>
              </a:rPr>
              <a:t>]</a:t>
            </a:r>
            <a:r>
              <a:rPr lang="en-GB" sz="2050" spc="20" dirty="0">
                <a:solidFill>
                  <a:srgbClr val="990099"/>
                </a:solidFill>
                <a:latin typeface="Calibri"/>
                <a:cs typeface="Calibri"/>
              </a:rPr>
              <a:t> </a:t>
            </a:r>
            <a:r>
              <a:rPr lang="en-GB" sz="2050" spc="20" dirty="0">
                <a:latin typeface="Calibri"/>
                <a:cs typeface="Calibri"/>
              </a:rPr>
              <a:t>and</a:t>
            </a:r>
            <a:r>
              <a:rPr lang="en-GB" sz="2050" spc="20" dirty="0">
                <a:solidFill>
                  <a:srgbClr val="990099"/>
                </a:solidFill>
                <a:latin typeface="Calibri"/>
                <a:cs typeface="Calibri"/>
              </a:rPr>
              <a:t> l</a:t>
            </a:r>
            <a:r>
              <a:rPr sz="2050" spc="15" dirty="0">
                <a:latin typeface="Calibri"/>
                <a:cs typeface="Calibri"/>
              </a:rPr>
              <a:t>et</a:t>
            </a:r>
            <a:r>
              <a:rPr sz="2050" spc="170" dirty="0">
                <a:latin typeface="Calibri"/>
                <a:cs typeface="Calibri"/>
              </a:rPr>
              <a:t> </a:t>
            </a:r>
            <a:r>
              <a:rPr sz="2050" i="1" spc="45" dirty="0">
                <a:solidFill>
                  <a:srgbClr val="990099"/>
                </a:solidFill>
                <a:latin typeface="Georgia"/>
                <a:cs typeface="Georgia"/>
              </a:rPr>
              <a:t>B</a:t>
            </a:r>
            <a:r>
              <a:rPr sz="2100" i="1" spc="67" baseline="-11904" dirty="0">
                <a:solidFill>
                  <a:srgbClr val="990099"/>
                </a:solidFill>
                <a:latin typeface="Trebuchet MS"/>
                <a:cs typeface="Trebuchet MS"/>
              </a:rPr>
              <a:t>i,j</a:t>
            </a:r>
            <a:r>
              <a:rPr sz="2100" i="1" spc="532" baseline="-11904" dirty="0">
                <a:solidFill>
                  <a:srgbClr val="990099"/>
                </a:solidFill>
                <a:latin typeface="Trebuchet MS"/>
                <a:cs typeface="Trebuchet MS"/>
              </a:rPr>
              <a:t> </a:t>
            </a:r>
            <a:r>
              <a:rPr sz="2050" spc="-100" dirty="0">
                <a:latin typeface="Calibri"/>
                <a:cs typeface="Calibri"/>
              </a:rPr>
              <a:t>be</a:t>
            </a:r>
            <a:r>
              <a:rPr sz="2050" spc="195" dirty="0">
                <a:latin typeface="Calibri"/>
                <a:cs typeface="Calibri"/>
              </a:rPr>
              <a:t> </a:t>
            </a:r>
            <a:r>
              <a:rPr sz="2050" spc="-80" dirty="0">
                <a:latin typeface="Calibri"/>
                <a:cs typeface="Calibri"/>
              </a:rPr>
              <a:t>true</a:t>
            </a:r>
            <a:r>
              <a:rPr sz="2050" spc="190" dirty="0">
                <a:latin typeface="Calibri"/>
                <a:cs typeface="Calibri"/>
              </a:rPr>
              <a:t> </a:t>
            </a:r>
            <a:r>
              <a:rPr sz="2050" spc="-30" dirty="0">
                <a:latin typeface="Calibri"/>
                <a:cs typeface="Calibri"/>
              </a:rPr>
              <a:t>if</a:t>
            </a:r>
            <a:r>
              <a:rPr sz="2050" spc="190" dirty="0">
                <a:latin typeface="Calibri"/>
                <a:cs typeface="Calibri"/>
              </a:rPr>
              <a:t> </a:t>
            </a:r>
            <a:r>
              <a:rPr sz="2050" spc="-95" dirty="0">
                <a:latin typeface="Calibri"/>
                <a:cs typeface="Calibri"/>
              </a:rPr>
              <a:t>there</a:t>
            </a:r>
            <a:r>
              <a:rPr sz="2050" spc="215" dirty="0">
                <a:latin typeface="Calibri"/>
                <a:cs typeface="Calibri"/>
              </a:rPr>
              <a:t> </a:t>
            </a:r>
            <a:r>
              <a:rPr sz="2050" spc="-40" dirty="0">
                <a:latin typeface="Calibri"/>
                <a:cs typeface="Calibri"/>
              </a:rPr>
              <a:t>is</a:t>
            </a:r>
            <a:r>
              <a:rPr sz="2050" spc="180" dirty="0">
                <a:latin typeface="Calibri"/>
                <a:cs typeface="Calibri"/>
              </a:rPr>
              <a:t> </a:t>
            </a:r>
            <a:r>
              <a:rPr sz="2050" spc="-55" dirty="0">
                <a:latin typeface="Calibri"/>
                <a:cs typeface="Calibri"/>
              </a:rPr>
              <a:t>a</a:t>
            </a:r>
            <a:r>
              <a:rPr sz="2050" spc="185" dirty="0">
                <a:latin typeface="Calibri"/>
                <a:cs typeface="Calibri"/>
              </a:rPr>
              <a:t> </a:t>
            </a:r>
            <a:r>
              <a:rPr sz="2050" spc="-110" dirty="0">
                <a:latin typeface="Calibri"/>
                <a:cs typeface="Calibri"/>
              </a:rPr>
              <a:t>breeze</a:t>
            </a:r>
            <a:r>
              <a:rPr sz="2050" spc="185" dirty="0">
                <a:latin typeface="Calibri"/>
                <a:cs typeface="Calibri"/>
              </a:rPr>
              <a:t> </a:t>
            </a:r>
            <a:r>
              <a:rPr sz="2050" spc="-50" dirty="0">
                <a:latin typeface="Calibri"/>
                <a:cs typeface="Calibri"/>
              </a:rPr>
              <a:t>in</a:t>
            </a:r>
            <a:r>
              <a:rPr sz="2050" spc="190" dirty="0">
                <a:latin typeface="Calibri"/>
                <a:cs typeface="Calibri"/>
              </a:rPr>
              <a:t> </a:t>
            </a:r>
            <a:r>
              <a:rPr sz="2050" spc="-65" dirty="0">
                <a:solidFill>
                  <a:srgbClr val="990099"/>
                </a:solidFill>
                <a:latin typeface="Tahoma"/>
                <a:cs typeface="Tahoma"/>
              </a:rPr>
              <a:t>[</a:t>
            </a:r>
            <a:r>
              <a:rPr sz="2050" i="1" spc="-65" dirty="0">
                <a:solidFill>
                  <a:srgbClr val="990099"/>
                </a:solidFill>
                <a:latin typeface="Georgia"/>
                <a:cs typeface="Georgia"/>
              </a:rPr>
              <a:t>i,</a:t>
            </a:r>
            <a:r>
              <a:rPr sz="2050" i="1" spc="-160" dirty="0">
                <a:solidFill>
                  <a:srgbClr val="990099"/>
                </a:solidFill>
                <a:latin typeface="Georgia"/>
                <a:cs typeface="Georgia"/>
              </a:rPr>
              <a:t> </a:t>
            </a:r>
            <a:r>
              <a:rPr sz="2050" i="1" spc="35" dirty="0">
                <a:solidFill>
                  <a:srgbClr val="990099"/>
                </a:solidFill>
                <a:latin typeface="Georgia"/>
                <a:cs typeface="Georgia"/>
              </a:rPr>
              <a:t>j</a:t>
            </a:r>
            <a:r>
              <a:rPr sz="2050" spc="35" dirty="0">
                <a:solidFill>
                  <a:srgbClr val="990099"/>
                </a:solidFill>
                <a:latin typeface="Tahoma"/>
                <a:cs typeface="Tahoma"/>
              </a:rPr>
              <a:t>]</a:t>
            </a:r>
            <a:r>
              <a:rPr sz="2050" spc="35" dirty="0">
                <a:latin typeface="Calibri"/>
                <a:cs typeface="Calibri"/>
              </a:rPr>
              <a:t>.</a:t>
            </a:r>
            <a:r>
              <a:rPr lang="en-GB" sz="2050" dirty="0">
                <a:latin typeface="Calibri"/>
                <a:cs typeface="Calibri"/>
              </a:rPr>
              <a:t> </a:t>
            </a:r>
            <a:r>
              <a:rPr lang="en-GB" sz="3075" spc="-67" baseline="8130" dirty="0">
                <a:latin typeface="Arial" panose="020B0604020202020204" pitchFamily="34" charset="0"/>
                <a:cs typeface="Arial" panose="020B0604020202020204" pitchFamily="34" charset="0"/>
              </a:rPr>
              <a:t>Then the following sentences are true in the Wumpus world</a:t>
            </a:r>
          </a:p>
          <a:p>
            <a:pPr marL="383540">
              <a:lnSpc>
                <a:spcPct val="100000"/>
              </a:lnSpc>
              <a:spcBef>
                <a:spcPts val="1875"/>
              </a:spcBef>
            </a:pPr>
            <a:r>
              <a:rPr sz="3075" spc="-67" baseline="8130" dirty="0">
                <a:solidFill>
                  <a:srgbClr val="990099"/>
                </a:solidFill>
                <a:latin typeface="Lucida Sans Unicode"/>
                <a:cs typeface="Lucida Sans Unicode"/>
              </a:rPr>
              <a:t>¬</a:t>
            </a:r>
            <a:r>
              <a:rPr sz="3075" i="1" spc="-67" baseline="8130" dirty="0">
                <a:solidFill>
                  <a:srgbClr val="990099"/>
                </a:solidFill>
                <a:latin typeface="Georgia"/>
                <a:cs typeface="Georgia"/>
              </a:rPr>
              <a:t>P</a:t>
            </a:r>
            <a:r>
              <a:rPr sz="1400" spc="-45" dirty="0">
                <a:solidFill>
                  <a:srgbClr val="990099"/>
                </a:solidFill>
                <a:latin typeface="Palatino Linotype" panose="02040502050505030304" pitchFamily="18" charset="0"/>
                <a:cs typeface="PMingLiU"/>
              </a:rPr>
              <a:t>1</a:t>
            </a:r>
            <a:r>
              <a:rPr sz="1400" i="1" spc="-45" dirty="0">
                <a:solidFill>
                  <a:srgbClr val="990099"/>
                </a:solidFill>
                <a:latin typeface="Palatino Linotype" panose="02040502050505030304" pitchFamily="18" charset="0"/>
                <a:cs typeface="Trebuchet MS"/>
              </a:rPr>
              <a:t>,</a:t>
            </a:r>
            <a:r>
              <a:rPr sz="1400" spc="-45" dirty="0">
                <a:solidFill>
                  <a:srgbClr val="990099"/>
                </a:solidFill>
                <a:latin typeface="Palatino Linotype" panose="02040502050505030304" pitchFamily="18" charset="0"/>
                <a:cs typeface="PMingLiU"/>
              </a:rPr>
              <a:t>1</a:t>
            </a:r>
            <a:endParaRPr sz="1400" dirty="0">
              <a:latin typeface="Palatino Linotype" panose="02040502050505030304" pitchFamily="18" charset="0"/>
              <a:cs typeface="PMingLiU"/>
            </a:endParaRPr>
          </a:p>
        </p:txBody>
      </p:sp>
      <p:sp>
        <p:nvSpPr>
          <p:cNvPr id="4" name="object 4"/>
          <p:cNvSpPr txBox="1"/>
          <p:nvPr/>
        </p:nvSpPr>
        <p:spPr>
          <a:xfrm>
            <a:off x="1295400" y="3448274"/>
            <a:ext cx="676275" cy="340360"/>
          </a:xfrm>
          <a:prstGeom prst="rect">
            <a:avLst/>
          </a:prstGeom>
        </p:spPr>
        <p:txBody>
          <a:bodyPr vert="horz" wrap="square" lIns="0" tIns="14604" rIns="0" bIns="0" rtlCol="0">
            <a:spAutoFit/>
          </a:bodyPr>
          <a:lstStyle/>
          <a:p>
            <a:pPr marL="38100">
              <a:lnSpc>
                <a:spcPct val="100000"/>
              </a:lnSpc>
              <a:spcBef>
                <a:spcPts val="114"/>
              </a:spcBef>
            </a:pPr>
            <a:r>
              <a:rPr sz="3075" spc="-30" baseline="8130" dirty="0">
                <a:solidFill>
                  <a:srgbClr val="990099"/>
                </a:solidFill>
                <a:latin typeface="Lucida Sans Unicode"/>
                <a:cs typeface="Lucida Sans Unicode"/>
              </a:rPr>
              <a:t>¬</a:t>
            </a:r>
            <a:r>
              <a:rPr sz="3075" i="1" spc="-30" baseline="8130" dirty="0">
                <a:solidFill>
                  <a:srgbClr val="990099"/>
                </a:solidFill>
                <a:latin typeface="Georgia"/>
                <a:cs typeface="Georgia"/>
              </a:rPr>
              <a:t>B</a:t>
            </a:r>
            <a:r>
              <a:rPr sz="1400" spc="-20" dirty="0">
                <a:solidFill>
                  <a:srgbClr val="990099"/>
                </a:solidFill>
                <a:latin typeface="Palatino Linotype" panose="02040502050505030304" pitchFamily="18" charset="0"/>
                <a:cs typeface="PMingLiU"/>
              </a:rPr>
              <a:t>1</a:t>
            </a:r>
            <a:r>
              <a:rPr sz="1400" i="1" spc="-20" dirty="0">
                <a:solidFill>
                  <a:srgbClr val="990099"/>
                </a:solidFill>
                <a:latin typeface="Palatino Linotype" panose="02040502050505030304" pitchFamily="18" charset="0"/>
                <a:cs typeface="Trebuchet MS"/>
              </a:rPr>
              <a:t>,</a:t>
            </a:r>
            <a:r>
              <a:rPr sz="1400" spc="-20" dirty="0">
                <a:solidFill>
                  <a:srgbClr val="990099"/>
                </a:solidFill>
                <a:latin typeface="Palatino Linotype" panose="02040502050505030304" pitchFamily="18" charset="0"/>
                <a:cs typeface="PMingLiU"/>
              </a:rPr>
              <a:t>1</a:t>
            </a:r>
            <a:endParaRPr sz="1400" dirty="0">
              <a:latin typeface="Palatino Linotype" panose="02040502050505030304" pitchFamily="18" charset="0"/>
              <a:cs typeface="PMingLiU"/>
            </a:endParaRPr>
          </a:p>
        </p:txBody>
      </p:sp>
      <p:sp>
        <p:nvSpPr>
          <p:cNvPr id="5" name="object 5"/>
          <p:cNvSpPr txBox="1"/>
          <p:nvPr/>
        </p:nvSpPr>
        <p:spPr>
          <a:xfrm>
            <a:off x="1058067" y="3618454"/>
            <a:ext cx="4222750" cy="1354858"/>
          </a:xfrm>
          <a:prstGeom prst="rect">
            <a:avLst/>
          </a:prstGeom>
        </p:spPr>
        <p:txBody>
          <a:bodyPr vert="horz" wrap="square" lIns="0" tIns="170815" rIns="0" bIns="0" rtlCol="0">
            <a:spAutoFit/>
          </a:bodyPr>
          <a:lstStyle/>
          <a:p>
            <a:pPr>
              <a:lnSpc>
                <a:spcPct val="100000"/>
              </a:lnSpc>
              <a:spcBef>
                <a:spcPts val="1345"/>
              </a:spcBef>
            </a:pPr>
            <a:r>
              <a:rPr lang="en-GB" sz="2000" spc="45" dirty="0">
                <a:latin typeface="Calibri"/>
                <a:cs typeface="Calibri"/>
              </a:rPr>
              <a:t>“No breeze in [1,1]</a:t>
            </a:r>
            <a:r>
              <a:rPr lang="en-GB" sz="2000" spc="-65" dirty="0">
                <a:latin typeface="Calibri"/>
                <a:cs typeface="Calibri"/>
              </a:rPr>
              <a:t>”</a:t>
            </a:r>
            <a:endParaRPr lang="en-GB" sz="2000" i="1" spc="60" baseline="8130" dirty="0">
              <a:solidFill>
                <a:srgbClr val="990099"/>
              </a:solidFill>
              <a:latin typeface="Georgia"/>
              <a:cs typeface="Georgia"/>
            </a:endParaRPr>
          </a:p>
          <a:p>
            <a:pPr marL="446405">
              <a:lnSpc>
                <a:spcPct val="100000"/>
              </a:lnSpc>
              <a:spcBef>
                <a:spcPts val="1345"/>
              </a:spcBef>
            </a:pPr>
            <a:r>
              <a:rPr lang="en-GB" sz="3075" i="1" spc="60" baseline="8130" dirty="0">
                <a:solidFill>
                  <a:srgbClr val="990099"/>
                </a:solidFill>
                <a:latin typeface="Georgia"/>
                <a:cs typeface="Georgia"/>
              </a:rPr>
              <a:t>B</a:t>
            </a:r>
            <a:r>
              <a:rPr sz="1400" spc="40" dirty="0">
                <a:solidFill>
                  <a:srgbClr val="990099"/>
                </a:solidFill>
                <a:latin typeface="Palatino Linotype" panose="02040502050505030304" pitchFamily="18" charset="0"/>
                <a:cs typeface="PMingLiU"/>
              </a:rPr>
              <a:t>2</a:t>
            </a:r>
            <a:r>
              <a:rPr sz="1400" i="1" spc="40" dirty="0">
                <a:solidFill>
                  <a:srgbClr val="990099"/>
                </a:solidFill>
                <a:latin typeface="Palatino Linotype" panose="02040502050505030304" pitchFamily="18" charset="0"/>
                <a:cs typeface="Trebuchet MS"/>
              </a:rPr>
              <a:t>,</a:t>
            </a:r>
            <a:r>
              <a:rPr sz="1400" spc="40" dirty="0">
                <a:solidFill>
                  <a:srgbClr val="990099"/>
                </a:solidFill>
                <a:latin typeface="Palatino Linotype" panose="02040502050505030304" pitchFamily="18" charset="0"/>
                <a:cs typeface="PMingLiU"/>
              </a:rPr>
              <a:t>1</a:t>
            </a:r>
            <a:endParaRPr sz="1400" dirty="0">
              <a:latin typeface="Palatino Linotype" panose="02040502050505030304" pitchFamily="18" charset="0"/>
              <a:cs typeface="PMingLiU"/>
            </a:endParaRPr>
          </a:p>
          <a:p>
            <a:pPr marL="38100">
              <a:lnSpc>
                <a:spcPct val="100000"/>
              </a:lnSpc>
              <a:spcBef>
                <a:spcPts val="600"/>
              </a:spcBef>
            </a:pPr>
            <a:r>
              <a:rPr lang="en-GB" sz="2050" spc="-65" dirty="0">
                <a:latin typeface="Calibri"/>
                <a:cs typeface="Calibri"/>
              </a:rPr>
              <a:t>“Breeze in [2,1]”</a:t>
            </a:r>
            <a:endParaRPr sz="2050" dirty="0">
              <a:latin typeface="Calibri"/>
              <a:cs typeface="Calibri"/>
            </a:endParaRPr>
          </a:p>
        </p:txBody>
      </p:sp>
      <p:sp>
        <p:nvSpPr>
          <p:cNvPr id="8" name="TextBox 7">
            <a:extLst>
              <a:ext uri="{FF2B5EF4-FFF2-40B4-BE49-F238E27FC236}">
                <a16:creationId xmlns:a16="http://schemas.microsoft.com/office/drawing/2014/main" id="{1B219D2A-976B-47B7-AE6C-9F6CA93E5799}"/>
              </a:ext>
            </a:extLst>
          </p:cNvPr>
          <p:cNvSpPr txBox="1"/>
          <p:nvPr/>
        </p:nvSpPr>
        <p:spPr>
          <a:xfrm>
            <a:off x="1058067" y="2849783"/>
            <a:ext cx="4352133" cy="400110"/>
          </a:xfrm>
          <a:prstGeom prst="rect">
            <a:avLst/>
          </a:prstGeom>
          <a:noFill/>
        </p:spPr>
        <p:txBody>
          <a:bodyPr wrap="square" rtlCol="0">
            <a:spAutoFit/>
          </a:bodyPr>
          <a:lstStyle/>
          <a:p>
            <a:r>
              <a:rPr lang="en-GB" sz="2000" dirty="0">
                <a:latin typeface="+mj-lt"/>
              </a:rPr>
              <a:t>“No pit in [1,1]”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36</a:t>
            </a:fld>
            <a:endParaRPr spc="45"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229" dirty="0"/>
              <a:t>Wumpus</a:t>
            </a:r>
            <a:r>
              <a:rPr spc="365" dirty="0"/>
              <a:t> </a:t>
            </a:r>
            <a:r>
              <a:rPr spc="114" dirty="0"/>
              <a:t>world</a:t>
            </a:r>
            <a:r>
              <a:rPr spc="400" dirty="0"/>
              <a:t> </a:t>
            </a:r>
            <a:r>
              <a:rPr spc="125" dirty="0"/>
              <a:t>sentences</a:t>
            </a:r>
          </a:p>
        </p:txBody>
      </p:sp>
      <p:sp>
        <p:nvSpPr>
          <p:cNvPr id="3" name="object 3"/>
          <p:cNvSpPr txBox="1"/>
          <p:nvPr/>
        </p:nvSpPr>
        <p:spPr>
          <a:xfrm>
            <a:off x="1104900" y="1410429"/>
            <a:ext cx="4552315" cy="1207770"/>
          </a:xfrm>
          <a:prstGeom prst="rect">
            <a:avLst/>
          </a:prstGeom>
        </p:spPr>
        <p:txBody>
          <a:bodyPr vert="horz" wrap="square" lIns="0" tIns="14604" rIns="0" bIns="0" rtlCol="0">
            <a:spAutoFit/>
          </a:bodyPr>
          <a:lstStyle/>
          <a:p>
            <a:pPr marL="38100">
              <a:lnSpc>
                <a:spcPct val="100000"/>
              </a:lnSpc>
              <a:spcBef>
                <a:spcPts val="114"/>
              </a:spcBef>
            </a:pPr>
            <a:r>
              <a:rPr sz="2050" spc="15" dirty="0">
                <a:latin typeface="Calibri"/>
                <a:cs typeface="Calibri"/>
              </a:rPr>
              <a:t>Let</a:t>
            </a:r>
            <a:r>
              <a:rPr sz="2050" spc="170" dirty="0">
                <a:latin typeface="Calibri"/>
                <a:cs typeface="Calibri"/>
              </a:rPr>
              <a:t> </a:t>
            </a:r>
            <a:r>
              <a:rPr sz="2050" i="1" spc="55" dirty="0">
                <a:solidFill>
                  <a:srgbClr val="990099"/>
                </a:solidFill>
                <a:latin typeface="Georgia"/>
                <a:cs typeface="Georgia"/>
              </a:rPr>
              <a:t>P</a:t>
            </a:r>
            <a:r>
              <a:rPr sz="2100" i="1" spc="-7" baseline="-11904" dirty="0">
                <a:solidFill>
                  <a:srgbClr val="990099"/>
                </a:solidFill>
                <a:latin typeface="Trebuchet MS"/>
                <a:cs typeface="Trebuchet MS"/>
              </a:rPr>
              <a:t>i,j</a:t>
            </a:r>
            <a:r>
              <a:rPr sz="2100" i="1" baseline="-11904" dirty="0">
                <a:solidFill>
                  <a:srgbClr val="990099"/>
                </a:solidFill>
                <a:latin typeface="Trebuchet MS"/>
                <a:cs typeface="Trebuchet MS"/>
              </a:rPr>
              <a:t> </a:t>
            </a:r>
            <a:r>
              <a:rPr sz="2100" i="1" spc="-112" baseline="-11904" dirty="0">
                <a:solidFill>
                  <a:srgbClr val="990099"/>
                </a:solidFill>
                <a:latin typeface="Trebuchet MS"/>
                <a:cs typeface="Trebuchet MS"/>
              </a:rPr>
              <a:t> </a:t>
            </a:r>
            <a:r>
              <a:rPr sz="2050" spc="-40" dirty="0">
                <a:latin typeface="Calibri"/>
                <a:cs typeface="Calibri"/>
              </a:rPr>
              <a:t>b</a:t>
            </a:r>
            <a:r>
              <a:rPr sz="2050" spc="-160" dirty="0">
                <a:latin typeface="Calibri"/>
                <a:cs typeface="Calibri"/>
              </a:rPr>
              <a:t>e</a:t>
            </a:r>
            <a:r>
              <a:rPr sz="2050" spc="195" dirty="0">
                <a:latin typeface="Calibri"/>
                <a:cs typeface="Calibri"/>
              </a:rPr>
              <a:t> </a:t>
            </a:r>
            <a:r>
              <a:rPr sz="2050" spc="-75" dirty="0">
                <a:latin typeface="Calibri"/>
                <a:cs typeface="Calibri"/>
              </a:rPr>
              <a:t>tru</a:t>
            </a:r>
            <a:r>
              <a:rPr sz="2050" spc="-80" dirty="0">
                <a:latin typeface="Calibri"/>
                <a:cs typeface="Calibri"/>
              </a:rPr>
              <a:t>e</a:t>
            </a:r>
            <a:r>
              <a:rPr sz="2050" spc="204" dirty="0">
                <a:latin typeface="Calibri"/>
                <a:cs typeface="Calibri"/>
              </a:rPr>
              <a:t> </a:t>
            </a:r>
            <a:r>
              <a:rPr sz="2050" spc="-30" dirty="0">
                <a:latin typeface="Calibri"/>
                <a:cs typeface="Calibri"/>
              </a:rPr>
              <a:t>i</a:t>
            </a:r>
            <a:r>
              <a:rPr sz="2050" spc="-25" dirty="0">
                <a:latin typeface="Calibri"/>
                <a:cs typeface="Calibri"/>
              </a:rPr>
              <a:t>f</a:t>
            </a:r>
            <a:r>
              <a:rPr sz="2050" spc="190" dirty="0">
                <a:latin typeface="Calibri"/>
                <a:cs typeface="Calibri"/>
              </a:rPr>
              <a:t> </a:t>
            </a:r>
            <a:r>
              <a:rPr sz="2050" spc="-95" dirty="0">
                <a:latin typeface="Calibri"/>
                <a:cs typeface="Calibri"/>
              </a:rPr>
              <a:t>ther</a:t>
            </a:r>
            <a:r>
              <a:rPr sz="2050" spc="-100" dirty="0">
                <a:latin typeface="Calibri"/>
                <a:cs typeface="Calibri"/>
              </a:rPr>
              <a:t>e</a:t>
            </a:r>
            <a:r>
              <a:rPr sz="2050" spc="215" dirty="0">
                <a:latin typeface="Calibri"/>
                <a:cs typeface="Calibri"/>
              </a:rPr>
              <a:t> </a:t>
            </a:r>
            <a:r>
              <a:rPr sz="2050" spc="-35" dirty="0">
                <a:latin typeface="Calibri"/>
                <a:cs typeface="Calibri"/>
              </a:rPr>
              <a:t>i</a:t>
            </a:r>
            <a:r>
              <a:rPr sz="2050" spc="-45" dirty="0">
                <a:latin typeface="Calibri"/>
                <a:cs typeface="Calibri"/>
              </a:rPr>
              <a:t>s</a:t>
            </a:r>
            <a:r>
              <a:rPr sz="2050" spc="180" dirty="0">
                <a:latin typeface="Calibri"/>
                <a:cs typeface="Calibri"/>
              </a:rPr>
              <a:t> </a:t>
            </a:r>
            <a:r>
              <a:rPr sz="2050" spc="-55" dirty="0">
                <a:latin typeface="Calibri"/>
                <a:cs typeface="Calibri"/>
              </a:rPr>
              <a:t>a</a:t>
            </a:r>
            <a:r>
              <a:rPr sz="2050" spc="185" dirty="0">
                <a:latin typeface="Calibri"/>
                <a:cs typeface="Calibri"/>
              </a:rPr>
              <a:t> </a:t>
            </a:r>
            <a:r>
              <a:rPr sz="2050" spc="-30" dirty="0">
                <a:latin typeface="Calibri"/>
                <a:cs typeface="Calibri"/>
              </a:rPr>
              <a:t>pi</a:t>
            </a:r>
            <a:r>
              <a:rPr sz="2050" spc="-25" dirty="0">
                <a:latin typeface="Calibri"/>
                <a:cs typeface="Calibri"/>
              </a:rPr>
              <a:t>t</a:t>
            </a:r>
            <a:r>
              <a:rPr sz="2050" spc="185" dirty="0">
                <a:latin typeface="Calibri"/>
                <a:cs typeface="Calibri"/>
              </a:rPr>
              <a:t> </a:t>
            </a:r>
            <a:r>
              <a:rPr sz="2050" spc="-40" dirty="0">
                <a:latin typeface="Calibri"/>
                <a:cs typeface="Calibri"/>
              </a:rPr>
              <a:t>i</a:t>
            </a:r>
            <a:r>
              <a:rPr sz="2050" spc="-65" dirty="0">
                <a:latin typeface="Calibri"/>
                <a:cs typeface="Calibri"/>
              </a:rPr>
              <a:t>n</a:t>
            </a:r>
            <a:r>
              <a:rPr sz="2050" spc="180" dirty="0">
                <a:latin typeface="Calibri"/>
                <a:cs typeface="Calibri"/>
              </a:rPr>
              <a:t> </a:t>
            </a:r>
            <a:r>
              <a:rPr sz="2050" spc="-275" dirty="0">
                <a:solidFill>
                  <a:srgbClr val="990099"/>
                </a:solidFill>
                <a:latin typeface="Tahoma"/>
                <a:cs typeface="Tahoma"/>
              </a:rPr>
              <a:t>[</a:t>
            </a:r>
            <a:r>
              <a:rPr sz="2050" i="1" spc="45" dirty="0">
                <a:solidFill>
                  <a:srgbClr val="990099"/>
                </a:solidFill>
                <a:latin typeface="Georgia"/>
                <a:cs typeface="Georgia"/>
              </a:rPr>
              <a:t>i,</a:t>
            </a:r>
            <a:r>
              <a:rPr sz="2050" i="1" spc="-160" dirty="0">
                <a:solidFill>
                  <a:srgbClr val="990099"/>
                </a:solidFill>
                <a:latin typeface="Georgia"/>
                <a:cs typeface="Georgia"/>
              </a:rPr>
              <a:t> </a:t>
            </a:r>
            <a:r>
              <a:rPr sz="2050" i="1" spc="360" dirty="0">
                <a:solidFill>
                  <a:srgbClr val="990099"/>
                </a:solidFill>
                <a:latin typeface="Georgia"/>
                <a:cs typeface="Georgia"/>
              </a:rPr>
              <a:t>j</a:t>
            </a:r>
            <a:r>
              <a:rPr sz="2050" spc="-275" dirty="0">
                <a:solidFill>
                  <a:srgbClr val="990099"/>
                </a:solidFill>
                <a:latin typeface="Tahoma"/>
                <a:cs typeface="Tahoma"/>
              </a:rPr>
              <a:t>]</a:t>
            </a:r>
            <a:r>
              <a:rPr sz="2050" spc="20" dirty="0">
                <a:latin typeface="Calibri"/>
                <a:cs typeface="Calibri"/>
              </a:rPr>
              <a:t>.</a:t>
            </a:r>
            <a:endParaRPr sz="2050">
              <a:latin typeface="Calibri"/>
              <a:cs typeface="Calibri"/>
            </a:endParaRPr>
          </a:p>
          <a:p>
            <a:pPr marL="38100">
              <a:lnSpc>
                <a:spcPct val="100000"/>
              </a:lnSpc>
              <a:spcBef>
                <a:spcPts val="35"/>
              </a:spcBef>
            </a:pPr>
            <a:r>
              <a:rPr sz="2050" spc="15" dirty="0">
                <a:latin typeface="Calibri"/>
                <a:cs typeface="Calibri"/>
              </a:rPr>
              <a:t>Let</a:t>
            </a:r>
            <a:r>
              <a:rPr sz="2050" spc="170" dirty="0">
                <a:latin typeface="Calibri"/>
                <a:cs typeface="Calibri"/>
              </a:rPr>
              <a:t> </a:t>
            </a:r>
            <a:r>
              <a:rPr sz="2050" i="1" spc="45" dirty="0">
                <a:solidFill>
                  <a:srgbClr val="990099"/>
                </a:solidFill>
                <a:latin typeface="Georgia"/>
                <a:cs typeface="Georgia"/>
              </a:rPr>
              <a:t>B</a:t>
            </a:r>
            <a:r>
              <a:rPr sz="2100" i="1" spc="67" baseline="-11904" dirty="0">
                <a:solidFill>
                  <a:srgbClr val="990099"/>
                </a:solidFill>
                <a:latin typeface="Trebuchet MS"/>
                <a:cs typeface="Trebuchet MS"/>
              </a:rPr>
              <a:t>i,j</a:t>
            </a:r>
            <a:r>
              <a:rPr sz="2100" i="1" spc="532" baseline="-11904" dirty="0">
                <a:solidFill>
                  <a:srgbClr val="990099"/>
                </a:solidFill>
                <a:latin typeface="Trebuchet MS"/>
                <a:cs typeface="Trebuchet MS"/>
              </a:rPr>
              <a:t> </a:t>
            </a:r>
            <a:r>
              <a:rPr sz="2050" spc="-100" dirty="0">
                <a:latin typeface="Calibri"/>
                <a:cs typeface="Calibri"/>
              </a:rPr>
              <a:t>be</a:t>
            </a:r>
            <a:r>
              <a:rPr sz="2050" spc="195" dirty="0">
                <a:latin typeface="Calibri"/>
                <a:cs typeface="Calibri"/>
              </a:rPr>
              <a:t> </a:t>
            </a:r>
            <a:r>
              <a:rPr sz="2050" spc="-80" dirty="0">
                <a:latin typeface="Calibri"/>
                <a:cs typeface="Calibri"/>
              </a:rPr>
              <a:t>true</a:t>
            </a:r>
            <a:r>
              <a:rPr sz="2050" spc="190" dirty="0">
                <a:latin typeface="Calibri"/>
                <a:cs typeface="Calibri"/>
              </a:rPr>
              <a:t> </a:t>
            </a:r>
            <a:r>
              <a:rPr sz="2050" spc="-30" dirty="0">
                <a:latin typeface="Calibri"/>
                <a:cs typeface="Calibri"/>
              </a:rPr>
              <a:t>if</a:t>
            </a:r>
            <a:r>
              <a:rPr sz="2050" spc="190" dirty="0">
                <a:latin typeface="Calibri"/>
                <a:cs typeface="Calibri"/>
              </a:rPr>
              <a:t> </a:t>
            </a:r>
            <a:r>
              <a:rPr sz="2050" spc="-95" dirty="0">
                <a:latin typeface="Calibri"/>
                <a:cs typeface="Calibri"/>
              </a:rPr>
              <a:t>there</a:t>
            </a:r>
            <a:r>
              <a:rPr sz="2050" spc="215" dirty="0">
                <a:latin typeface="Calibri"/>
                <a:cs typeface="Calibri"/>
              </a:rPr>
              <a:t> </a:t>
            </a:r>
            <a:r>
              <a:rPr sz="2050" spc="-40" dirty="0">
                <a:latin typeface="Calibri"/>
                <a:cs typeface="Calibri"/>
              </a:rPr>
              <a:t>is</a:t>
            </a:r>
            <a:r>
              <a:rPr sz="2050" spc="180" dirty="0">
                <a:latin typeface="Calibri"/>
                <a:cs typeface="Calibri"/>
              </a:rPr>
              <a:t> </a:t>
            </a:r>
            <a:r>
              <a:rPr sz="2050" spc="-55" dirty="0">
                <a:latin typeface="Calibri"/>
                <a:cs typeface="Calibri"/>
              </a:rPr>
              <a:t>a</a:t>
            </a:r>
            <a:r>
              <a:rPr sz="2050" spc="185" dirty="0">
                <a:latin typeface="Calibri"/>
                <a:cs typeface="Calibri"/>
              </a:rPr>
              <a:t> </a:t>
            </a:r>
            <a:r>
              <a:rPr sz="2050" spc="-110" dirty="0">
                <a:latin typeface="Calibri"/>
                <a:cs typeface="Calibri"/>
              </a:rPr>
              <a:t>breeze</a:t>
            </a:r>
            <a:r>
              <a:rPr sz="2050" spc="185" dirty="0">
                <a:latin typeface="Calibri"/>
                <a:cs typeface="Calibri"/>
              </a:rPr>
              <a:t> </a:t>
            </a:r>
            <a:r>
              <a:rPr sz="2050" spc="-50" dirty="0">
                <a:latin typeface="Calibri"/>
                <a:cs typeface="Calibri"/>
              </a:rPr>
              <a:t>in</a:t>
            </a:r>
            <a:r>
              <a:rPr sz="2050" spc="190" dirty="0">
                <a:latin typeface="Calibri"/>
                <a:cs typeface="Calibri"/>
              </a:rPr>
              <a:t> </a:t>
            </a:r>
            <a:r>
              <a:rPr sz="2050" spc="-65" dirty="0">
                <a:solidFill>
                  <a:srgbClr val="990099"/>
                </a:solidFill>
                <a:latin typeface="Tahoma"/>
                <a:cs typeface="Tahoma"/>
              </a:rPr>
              <a:t>[</a:t>
            </a:r>
            <a:r>
              <a:rPr sz="2050" i="1" spc="-65" dirty="0">
                <a:solidFill>
                  <a:srgbClr val="990099"/>
                </a:solidFill>
                <a:latin typeface="Georgia"/>
                <a:cs typeface="Georgia"/>
              </a:rPr>
              <a:t>i,</a:t>
            </a:r>
            <a:r>
              <a:rPr sz="2050" i="1" spc="-160" dirty="0">
                <a:solidFill>
                  <a:srgbClr val="990099"/>
                </a:solidFill>
                <a:latin typeface="Georgia"/>
                <a:cs typeface="Georgia"/>
              </a:rPr>
              <a:t> </a:t>
            </a:r>
            <a:r>
              <a:rPr sz="2050" i="1" spc="35" dirty="0">
                <a:solidFill>
                  <a:srgbClr val="990099"/>
                </a:solidFill>
                <a:latin typeface="Georgia"/>
                <a:cs typeface="Georgia"/>
              </a:rPr>
              <a:t>j</a:t>
            </a:r>
            <a:r>
              <a:rPr sz="2050" spc="35" dirty="0">
                <a:solidFill>
                  <a:srgbClr val="990099"/>
                </a:solidFill>
                <a:latin typeface="Tahoma"/>
                <a:cs typeface="Tahoma"/>
              </a:rPr>
              <a:t>]</a:t>
            </a:r>
            <a:r>
              <a:rPr sz="2050" spc="35" dirty="0">
                <a:latin typeface="Calibri"/>
                <a:cs typeface="Calibri"/>
              </a:rPr>
              <a:t>.</a:t>
            </a:r>
            <a:endParaRPr sz="2050">
              <a:latin typeface="Calibri"/>
              <a:cs typeface="Calibri"/>
            </a:endParaRPr>
          </a:p>
          <a:p>
            <a:pPr marL="383540">
              <a:lnSpc>
                <a:spcPct val="100000"/>
              </a:lnSpc>
              <a:spcBef>
                <a:spcPts val="1875"/>
              </a:spcBef>
            </a:pPr>
            <a:r>
              <a:rPr sz="3075" spc="-67" baseline="8130" dirty="0">
                <a:solidFill>
                  <a:srgbClr val="990099"/>
                </a:solidFill>
                <a:latin typeface="Lucida Sans Unicode"/>
                <a:cs typeface="Lucida Sans Unicode"/>
              </a:rPr>
              <a:t>¬</a:t>
            </a:r>
            <a:r>
              <a:rPr sz="3075" i="1" spc="-67" baseline="8130" dirty="0">
                <a:solidFill>
                  <a:srgbClr val="990099"/>
                </a:solidFill>
                <a:latin typeface="Georgia"/>
                <a:cs typeface="Georgia"/>
              </a:rPr>
              <a:t>P</a:t>
            </a:r>
            <a:r>
              <a:rPr sz="1400" spc="-45" dirty="0">
                <a:solidFill>
                  <a:srgbClr val="990099"/>
                </a:solidFill>
                <a:latin typeface="PMingLiU"/>
                <a:cs typeface="PMingLiU"/>
              </a:rPr>
              <a:t>1</a:t>
            </a:r>
            <a:r>
              <a:rPr sz="1400" i="1" spc="-45" dirty="0">
                <a:solidFill>
                  <a:srgbClr val="990099"/>
                </a:solidFill>
                <a:latin typeface="Trebuchet MS"/>
                <a:cs typeface="Trebuchet MS"/>
              </a:rPr>
              <a:t>,</a:t>
            </a:r>
            <a:r>
              <a:rPr sz="1400" spc="-45" dirty="0">
                <a:solidFill>
                  <a:srgbClr val="990099"/>
                </a:solidFill>
                <a:latin typeface="PMingLiU"/>
                <a:cs typeface="PMingLiU"/>
              </a:rPr>
              <a:t>1</a:t>
            </a:r>
            <a:endParaRPr sz="1400">
              <a:latin typeface="PMingLiU"/>
              <a:cs typeface="PMingLiU"/>
            </a:endParaRPr>
          </a:p>
        </p:txBody>
      </p:sp>
      <p:sp>
        <p:nvSpPr>
          <p:cNvPr id="4" name="object 4"/>
          <p:cNvSpPr txBox="1"/>
          <p:nvPr/>
        </p:nvSpPr>
        <p:spPr>
          <a:xfrm>
            <a:off x="1421891" y="2631152"/>
            <a:ext cx="676275" cy="340360"/>
          </a:xfrm>
          <a:prstGeom prst="rect">
            <a:avLst/>
          </a:prstGeom>
        </p:spPr>
        <p:txBody>
          <a:bodyPr vert="horz" wrap="square" lIns="0" tIns="14604" rIns="0" bIns="0" rtlCol="0">
            <a:spAutoFit/>
          </a:bodyPr>
          <a:lstStyle/>
          <a:p>
            <a:pPr marL="38100">
              <a:lnSpc>
                <a:spcPct val="100000"/>
              </a:lnSpc>
              <a:spcBef>
                <a:spcPts val="114"/>
              </a:spcBef>
            </a:pPr>
            <a:r>
              <a:rPr sz="3075" spc="-30" baseline="8130" dirty="0">
                <a:solidFill>
                  <a:srgbClr val="990099"/>
                </a:solidFill>
                <a:latin typeface="Lucida Sans Unicode"/>
                <a:cs typeface="Lucida Sans Unicode"/>
              </a:rPr>
              <a:t>¬</a:t>
            </a:r>
            <a:r>
              <a:rPr sz="3075" i="1" spc="-30" baseline="8130" dirty="0">
                <a:solidFill>
                  <a:srgbClr val="990099"/>
                </a:solidFill>
                <a:latin typeface="Georgia"/>
                <a:cs typeface="Georgia"/>
              </a:rPr>
              <a:t>B</a:t>
            </a:r>
            <a:r>
              <a:rPr sz="1400" spc="-20" dirty="0">
                <a:solidFill>
                  <a:srgbClr val="990099"/>
                </a:solidFill>
                <a:latin typeface="PMingLiU"/>
                <a:cs typeface="PMingLiU"/>
              </a:rPr>
              <a:t>1</a:t>
            </a:r>
            <a:r>
              <a:rPr sz="1400" i="1" spc="-20" dirty="0">
                <a:solidFill>
                  <a:srgbClr val="990099"/>
                </a:solidFill>
                <a:latin typeface="Trebuchet MS"/>
                <a:cs typeface="Trebuchet MS"/>
              </a:rPr>
              <a:t>,</a:t>
            </a:r>
            <a:r>
              <a:rPr sz="1400" spc="-20" dirty="0">
                <a:solidFill>
                  <a:srgbClr val="990099"/>
                </a:solidFill>
                <a:latin typeface="PMingLiU"/>
                <a:cs typeface="PMingLiU"/>
              </a:rPr>
              <a:t>1</a:t>
            </a:r>
            <a:endParaRPr sz="1400">
              <a:latin typeface="PMingLiU"/>
              <a:cs typeface="PMingLiU"/>
            </a:endParaRPr>
          </a:p>
        </p:txBody>
      </p:sp>
      <p:sp>
        <p:nvSpPr>
          <p:cNvPr id="5" name="object 5"/>
          <p:cNvSpPr txBox="1"/>
          <p:nvPr/>
        </p:nvSpPr>
        <p:spPr>
          <a:xfrm>
            <a:off x="1187196" y="2830226"/>
            <a:ext cx="4222750" cy="967740"/>
          </a:xfrm>
          <a:prstGeom prst="rect">
            <a:avLst/>
          </a:prstGeom>
        </p:spPr>
        <p:txBody>
          <a:bodyPr vert="horz" wrap="square" lIns="0" tIns="170815" rIns="0" bIns="0" rtlCol="0">
            <a:spAutoFit/>
          </a:bodyPr>
          <a:lstStyle/>
          <a:p>
            <a:pPr marL="446405">
              <a:lnSpc>
                <a:spcPct val="100000"/>
              </a:lnSpc>
              <a:spcBef>
                <a:spcPts val="1345"/>
              </a:spcBef>
            </a:pPr>
            <a:r>
              <a:rPr sz="3075" i="1" spc="60" baseline="8130" dirty="0">
                <a:solidFill>
                  <a:srgbClr val="990099"/>
                </a:solidFill>
                <a:latin typeface="Georgia"/>
                <a:cs typeface="Georgia"/>
              </a:rPr>
              <a:t>B</a:t>
            </a:r>
            <a:r>
              <a:rPr sz="1400" spc="40" dirty="0">
                <a:solidFill>
                  <a:srgbClr val="990099"/>
                </a:solidFill>
                <a:latin typeface="PMingLiU"/>
                <a:cs typeface="PMingLiU"/>
              </a:rPr>
              <a:t>2</a:t>
            </a:r>
            <a:r>
              <a:rPr sz="1400" i="1" spc="40" dirty="0">
                <a:solidFill>
                  <a:srgbClr val="990099"/>
                </a:solidFill>
                <a:latin typeface="Trebuchet MS"/>
                <a:cs typeface="Trebuchet MS"/>
              </a:rPr>
              <a:t>,</a:t>
            </a:r>
            <a:r>
              <a:rPr sz="1400" spc="40" dirty="0">
                <a:solidFill>
                  <a:srgbClr val="990099"/>
                </a:solidFill>
                <a:latin typeface="PMingLiU"/>
                <a:cs typeface="PMingLiU"/>
              </a:rPr>
              <a:t>1</a:t>
            </a:r>
            <a:endParaRPr sz="1400">
              <a:latin typeface="PMingLiU"/>
              <a:cs typeface="PMingLiU"/>
            </a:endParaRPr>
          </a:p>
          <a:p>
            <a:pPr marL="38100">
              <a:lnSpc>
                <a:spcPct val="100000"/>
              </a:lnSpc>
              <a:spcBef>
                <a:spcPts val="1245"/>
              </a:spcBef>
            </a:pPr>
            <a:r>
              <a:rPr sz="2050" spc="45" dirty="0">
                <a:latin typeface="Calibri"/>
                <a:cs typeface="Calibri"/>
              </a:rPr>
              <a:t>“Pits</a:t>
            </a:r>
            <a:r>
              <a:rPr sz="2050" spc="175" dirty="0">
                <a:latin typeface="Calibri"/>
                <a:cs typeface="Calibri"/>
              </a:rPr>
              <a:t> </a:t>
            </a:r>
            <a:r>
              <a:rPr sz="2050" spc="-70" dirty="0">
                <a:latin typeface="Calibri"/>
                <a:cs typeface="Calibri"/>
              </a:rPr>
              <a:t>cause</a:t>
            </a:r>
            <a:r>
              <a:rPr sz="2050" spc="180" dirty="0">
                <a:latin typeface="Calibri"/>
                <a:cs typeface="Calibri"/>
              </a:rPr>
              <a:t> </a:t>
            </a:r>
            <a:r>
              <a:rPr sz="2050" spc="-105" dirty="0">
                <a:latin typeface="Calibri"/>
                <a:cs typeface="Calibri"/>
              </a:rPr>
              <a:t>breezes</a:t>
            </a:r>
            <a:r>
              <a:rPr sz="2050" spc="190" dirty="0">
                <a:latin typeface="Calibri"/>
                <a:cs typeface="Calibri"/>
              </a:rPr>
              <a:t> </a:t>
            </a:r>
            <a:r>
              <a:rPr sz="2050" spc="-50" dirty="0">
                <a:latin typeface="Calibri"/>
                <a:cs typeface="Calibri"/>
              </a:rPr>
              <a:t>in</a:t>
            </a:r>
            <a:r>
              <a:rPr sz="2050" spc="190" dirty="0">
                <a:latin typeface="Calibri"/>
                <a:cs typeface="Calibri"/>
              </a:rPr>
              <a:t> </a:t>
            </a:r>
            <a:r>
              <a:rPr sz="2050" spc="-50" dirty="0">
                <a:latin typeface="Calibri"/>
                <a:cs typeface="Calibri"/>
              </a:rPr>
              <a:t>adjacent</a:t>
            </a:r>
            <a:r>
              <a:rPr sz="2050" spc="160" dirty="0">
                <a:latin typeface="Calibri"/>
                <a:cs typeface="Calibri"/>
              </a:rPr>
              <a:t> </a:t>
            </a:r>
            <a:r>
              <a:rPr sz="2050" spc="-65" dirty="0">
                <a:latin typeface="Calibri"/>
                <a:cs typeface="Calibri"/>
              </a:rPr>
              <a:t>squares”</a:t>
            </a:r>
            <a:endParaRPr sz="2050">
              <a:latin typeface="Calibri"/>
              <a:cs typeface="Calibri"/>
            </a:endParaRPr>
          </a:p>
        </p:txBody>
      </p:sp>
      <p:sp>
        <p:nvSpPr>
          <p:cNvPr id="6" name="object 6"/>
          <p:cNvSpPr txBox="1"/>
          <p:nvPr/>
        </p:nvSpPr>
        <p:spPr>
          <a:xfrm>
            <a:off x="1421886" y="3968655"/>
            <a:ext cx="501015" cy="732790"/>
          </a:xfrm>
          <a:prstGeom prst="rect">
            <a:avLst/>
          </a:prstGeom>
        </p:spPr>
        <p:txBody>
          <a:bodyPr vert="horz" wrap="square" lIns="0" tIns="12065" rIns="0" bIns="0" rtlCol="0">
            <a:spAutoFit/>
          </a:bodyPr>
          <a:lstStyle/>
          <a:p>
            <a:pPr marL="38100" marR="30480">
              <a:lnSpc>
                <a:spcPct val="113199"/>
              </a:lnSpc>
              <a:spcBef>
                <a:spcPts val="95"/>
              </a:spcBef>
            </a:pPr>
            <a:r>
              <a:rPr sz="3075" i="1" spc="284" baseline="8130" dirty="0">
                <a:solidFill>
                  <a:srgbClr val="990099"/>
                </a:solidFill>
                <a:latin typeface="Georgia"/>
                <a:cs typeface="Georgia"/>
              </a:rPr>
              <a:t>B</a:t>
            </a:r>
            <a:r>
              <a:rPr sz="1400" spc="45" dirty="0">
                <a:solidFill>
                  <a:srgbClr val="990099"/>
                </a:solidFill>
                <a:latin typeface="PMingLiU"/>
                <a:cs typeface="PMingLiU"/>
              </a:rPr>
              <a:t>1</a:t>
            </a:r>
            <a:r>
              <a:rPr sz="1400" i="1" spc="-120" dirty="0">
                <a:solidFill>
                  <a:srgbClr val="990099"/>
                </a:solidFill>
                <a:latin typeface="Trebuchet MS"/>
                <a:cs typeface="Trebuchet MS"/>
              </a:rPr>
              <a:t>,</a:t>
            </a:r>
            <a:r>
              <a:rPr sz="1400" spc="30" dirty="0">
                <a:solidFill>
                  <a:srgbClr val="990099"/>
                </a:solidFill>
                <a:latin typeface="PMingLiU"/>
                <a:cs typeface="PMingLiU"/>
              </a:rPr>
              <a:t>1  </a:t>
            </a:r>
            <a:r>
              <a:rPr sz="3075" i="1" spc="284" baseline="8130" dirty="0">
                <a:solidFill>
                  <a:srgbClr val="990099"/>
                </a:solidFill>
                <a:latin typeface="Georgia"/>
                <a:cs typeface="Georgia"/>
              </a:rPr>
              <a:t>B</a:t>
            </a:r>
            <a:r>
              <a:rPr sz="1400" spc="45" dirty="0">
                <a:solidFill>
                  <a:srgbClr val="990099"/>
                </a:solidFill>
                <a:latin typeface="PMingLiU"/>
                <a:cs typeface="PMingLiU"/>
              </a:rPr>
              <a:t>2</a:t>
            </a:r>
            <a:r>
              <a:rPr sz="1400" i="1" spc="-120" dirty="0">
                <a:solidFill>
                  <a:srgbClr val="990099"/>
                </a:solidFill>
                <a:latin typeface="Trebuchet MS"/>
                <a:cs typeface="Trebuchet MS"/>
              </a:rPr>
              <a:t>,</a:t>
            </a:r>
            <a:r>
              <a:rPr sz="1400" spc="45" dirty="0">
                <a:solidFill>
                  <a:srgbClr val="990099"/>
                </a:solidFill>
                <a:latin typeface="PMingLiU"/>
                <a:cs typeface="PMingLiU"/>
              </a:rPr>
              <a:t>1</a:t>
            </a:r>
            <a:endParaRPr sz="1400">
              <a:latin typeface="PMingLiU"/>
              <a:cs typeface="PMingLiU"/>
            </a:endParaRPr>
          </a:p>
        </p:txBody>
      </p:sp>
      <p:sp>
        <p:nvSpPr>
          <p:cNvPr id="7" name="object 7"/>
          <p:cNvSpPr txBox="1"/>
          <p:nvPr/>
        </p:nvSpPr>
        <p:spPr>
          <a:xfrm>
            <a:off x="2148332" y="3929030"/>
            <a:ext cx="288290" cy="732790"/>
          </a:xfrm>
          <a:prstGeom prst="rect">
            <a:avLst/>
          </a:prstGeom>
        </p:spPr>
        <p:txBody>
          <a:bodyPr vert="horz" wrap="square" lIns="0" tIns="53340" rIns="0" bIns="0" rtlCol="0">
            <a:spAutoFit/>
          </a:bodyPr>
          <a:lstStyle/>
          <a:p>
            <a:pPr marL="12700">
              <a:lnSpc>
                <a:spcPct val="100000"/>
              </a:lnSpc>
              <a:spcBef>
                <a:spcPts val="420"/>
              </a:spcBef>
            </a:pPr>
            <a:r>
              <a:rPr sz="2050" spc="-405" dirty="0">
                <a:solidFill>
                  <a:srgbClr val="990099"/>
                </a:solidFill>
                <a:latin typeface="Lucida Sans Unicode"/>
                <a:cs typeface="Lucida Sans Unicode"/>
              </a:rPr>
              <a:t>⇔</a:t>
            </a:r>
            <a:endParaRPr sz="2050">
              <a:latin typeface="Lucida Sans Unicode"/>
              <a:cs typeface="Lucida Sans Unicode"/>
            </a:endParaRPr>
          </a:p>
          <a:p>
            <a:pPr marL="12700">
              <a:lnSpc>
                <a:spcPct val="100000"/>
              </a:lnSpc>
              <a:spcBef>
                <a:spcPts val="325"/>
              </a:spcBef>
            </a:pPr>
            <a:r>
              <a:rPr sz="2050" spc="-405" dirty="0">
                <a:solidFill>
                  <a:srgbClr val="990099"/>
                </a:solidFill>
                <a:latin typeface="Lucida Sans Unicode"/>
                <a:cs typeface="Lucida Sans Unicode"/>
              </a:rPr>
              <a:t>⇔</a:t>
            </a:r>
            <a:endParaRPr sz="2050">
              <a:latin typeface="Lucida Sans Unicode"/>
              <a:cs typeface="Lucida Sans Unicode"/>
            </a:endParaRPr>
          </a:p>
        </p:txBody>
      </p:sp>
      <p:sp>
        <p:nvSpPr>
          <p:cNvPr id="8" name="object 8"/>
          <p:cNvSpPr txBox="1"/>
          <p:nvPr/>
        </p:nvSpPr>
        <p:spPr>
          <a:xfrm>
            <a:off x="2657618" y="3968655"/>
            <a:ext cx="2045970" cy="732790"/>
          </a:xfrm>
          <a:prstGeom prst="rect">
            <a:avLst/>
          </a:prstGeom>
        </p:spPr>
        <p:txBody>
          <a:bodyPr vert="horz" wrap="square" lIns="0" tIns="53340" rIns="0" bIns="0" rtlCol="0">
            <a:spAutoFit/>
          </a:bodyPr>
          <a:lstStyle/>
          <a:p>
            <a:pPr marL="38100">
              <a:lnSpc>
                <a:spcPct val="100000"/>
              </a:lnSpc>
              <a:spcBef>
                <a:spcPts val="420"/>
              </a:spcBef>
            </a:pPr>
            <a:r>
              <a:rPr sz="3075" spc="-82" baseline="8130" dirty="0">
                <a:solidFill>
                  <a:srgbClr val="990099"/>
                </a:solidFill>
                <a:latin typeface="Tahoma"/>
                <a:cs typeface="Tahoma"/>
              </a:rPr>
              <a:t>(</a:t>
            </a:r>
            <a:r>
              <a:rPr sz="3075" i="1" spc="82" baseline="8130" dirty="0">
                <a:solidFill>
                  <a:srgbClr val="990099"/>
                </a:solidFill>
                <a:latin typeface="Georgia"/>
                <a:cs typeface="Georgia"/>
              </a:rPr>
              <a:t>P</a:t>
            </a:r>
            <a:r>
              <a:rPr sz="1400" spc="45" dirty="0">
                <a:solidFill>
                  <a:srgbClr val="990099"/>
                </a:solidFill>
                <a:latin typeface="PMingLiU"/>
                <a:cs typeface="PMingLiU"/>
              </a:rPr>
              <a:t>1</a:t>
            </a:r>
            <a:r>
              <a:rPr sz="1400" i="1" spc="-120" dirty="0">
                <a:solidFill>
                  <a:srgbClr val="990099"/>
                </a:solidFill>
                <a:latin typeface="Trebuchet MS"/>
                <a:cs typeface="Trebuchet MS"/>
              </a:rPr>
              <a:t>,</a:t>
            </a:r>
            <a:r>
              <a:rPr sz="1400" spc="45" dirty="0">
                <a:solidFill>
                  <a:srgbClr val="990099"/>
                </a:solidFill>
                <a:latin typeface="PMingLiU"/>
                <a:cs typeface="PMingLiU"/>
              </a:rPr>
              <a:t>2</a:t>
            </a:r>
            <a:r>
              <a:rPr sz="1400" spc="130" dirty="0">
                <a:solidFill>
                  <a:srgbClr val="990099"/>
                </a:solidFill>
                <a:latin typeface="PMingLiU"/>
                <a:cs typeface="PMingLiU"/>
              </a:rPr>
              <a:t> </a:t>
            </a:r>
            <a:r>
              <a:rPr sz="3075" spc="-382" baseline="8130" dirty="0">
                <a:solidFill>
                  <a:srgbClr val="990099"/>
                </a:solidFill>
                <a:latin typeface="Lucida Sans Unicode"/>
                <a:cs typeface="Lucida Sans Unicode"/>
              </a:rPr>
              <a:t>∨</a:t>
            </a:r>
            <a:r>
              <a:rPr sz="3075" spc="-292" baseline="8130" dirty="0">
                <a:solidFill>
                  <a:srgbClr val="990099"/>
                </a:solidFill>
                <a:latin typeface="Lucida Sans Unicode"/>
                <a:cs typeface="Lucida Sans Unicode"/>
              </a:rPr>
              <a:t> </a:t>
            </a:r>
            <a:r>
              <a:rPr sz="3075" i="1" spc="82" baseline="8130" dirty="0">
                <a:solidFill>
                  <a:srgbClr val="990099"/>
                </a:solidFill>
                <a:latin typeface="Georgia"/>
                <a:cs typeface="Georgia"/>
              </a:rPr>
              <a:t>P</a:t>
            </a:r>
            <a:r>
              <a:rPr sz="1400" spc="45" dirty="0">
                <a:solidFill>
                  <a:srgbClr val="990099"/>
                </a:solidFill>
                <a:latin typeface="PMingLiU"/>
                <a:cs typeface="PMingLiU"/>
              </a:rPr>
              <a:t>2</a:t>
            </a:r>
            <a:r>
              <a:rPr sz="1400" i="1" spc="-120" dirty="0">
                <a:solidFill>
                  <a:srgbClr val="990099"/>
                </a:solidFill>
                <a:latin typeface="Trebuchet MS"/>
                <a:cs typeface="Trebuchet MS"/>
              </a:rPr>
              <a:t>,</a:t>
            </a:r>
            <a:r>
              <a:rPr sz="1400" spc="70" dirty="0">
                <a:solidFill>
                  <a:srgbClr val="990099"/>
                </a:solidFill>
                <a:latin typeface="PMingLiU"/>
                <a:cs typeface="PMingLiU"/>
              </a:rPr>
              <a:t>1</a:t>
            </a:r>
            <a:r>
              <a:rPr sz="3075" spc="-82" baseline="8130" dirty="0">
                <a:solidFill>
                  <a:srgbClr val="990099"/>
                </a:solidFill>
                <a:latin typeface="Tahoma"/>
                <a:cs typeface="Tahoma"/>
              </a:rPr>
              <a:t>)</a:t>
            </a:r>
            <a:endParaRPr sz="3075" baseline="8130">
              <a:latin typeface="Tahoma"/>
              <a:cs typeface="Tahoma"/>
            </a:endParaRPr>
          </a:p>
          <a:p>
            <a:pPr marL="38100">
              <a:lnSpc>
                <a:spcPct val="100000"/>
              </a:lnSpc>
              <a:spcBef>
                <a:spcPts val="325"/>
              </a:spcBef>
            </a:pPr>
            <a:r>
              <a:rPr sz="3075" spc="-82" baseline="8130" dirty="0">
                <a:solidFill>
                  <a:srgbClr val="990099"/>
                </a:solidFill>
                <a:latin typeface="Tahoma"/>
                <a:cs typeface="Tahoma"/>
              </a:rPr>
              <a:t>(</a:t>
            </a:r>
            <a:r>
              <a:rPr sz="3075" i="1" spc="82" baseline="8130" dirty="0">
                <a:solidFill>
                  <a:srgbClr val="990099"/>
                </a:solidFill>
                <a:latin typeface="Georgia"/>
                <a:cs typeface="Georgia"/>
              </a:rPr>
              <a:t>P</a:t>
            </a:r>
            <a:r>
              <a:rPr sz="1400" spc="45" dirty="0">
                <a:solidFill>
                  <a:srgbClr val="990099"/>
                </a:solidFill>
                <a:latin typeface="PMingLiU"/>
                <a:cs typeface="PMingLiU"/>
              </a:rPr>
              <a:t>1</a:t>
            </a:r>
            <a:r>
              <a:rPr sz="1400" i="1" spc="-120" dirty="0">
                <a:solidFill>
                  <a:srgbClr val="990099"/>
                </a:solidFill>
                <a:latin typeface="Trebuchet MS"/>
                <a:cs typeface="Trebuchet MS"/>
              </a:rPr>
              <a:t>,</a:t>
            </a:r>
            <a:r>
              <a:rPr sz="1400" spc="45" dirty="0">
                <a:solidFill>
                  <a:srgbClr val="990099"/>
                </a:solidFill>
                <a:latin typeface="PMingLiU"/>
                <a:cs typeface="PMingLiU"/>
              </a:rPr>
              <a:t>1</a:t>
            </a:r>
            <a:r>
              <a:rPr sz="1400" spc="130" dirty="0">
                <a:solidFill>
                  <a:srgbClr val="990099"/>
                </a:solidFill>
                <a:latin typeface="PMingLiU"/>
                <a:cs typeface="PMingLiU"/>
              </a:rPr>
              <a:t> </a:t>
            </a:r>
            <a:r>
              <a:rPr sz="3075" spc="-382" baseline="8130" dirty="0">
                <a:solidFill>
                  <a:srgbClr val="990099"/>
                </a:solidFill>
                <a:latin typeface="Lucida Sans Unicode"/>
                <a:cs typeface="Lucida Sans Unicode"/>
              </a:rPr>
              <a:t>∨</a:t>
            </a:r>
            <a:r>
              <a:rPr sz="3075" spc="-292" baseline="8130" dirty="0">
                <a:solidFill>
                  <a:srgbClr val="990099"/>
                </a:solidFill>
                <a:latin typeface="Lucida Sans Unicode"/>
                <a:cs typeface="Lucida Sans Unicode"/>
              </a:rPr>
              <a:t> </a:t>
            </a:r>
            <a:r>
              <a:rPr sz="3075" i="1" spc="82" baseline="8130" dirty="0">
                <a:solidFill>
                  <a:srgbClr val="990099"/>
                </a:solidFill>
                <a:latin typeface="Georgia"/>
                <a:cs typeface="Georgia"/>
              </a:rPr>
              <a:t>P</a:t>
            </a:r>
            <a:r>
              <a:rPr sz="1400" spc="45" dirty="0">
                <a:solidFill>
                  <a:srgbClr val="990099"/>
                </a:solidFill>
                <a:latin typeface="PMingLiU"/>
                <a:cs typeface="PMingLiU"/>
              </a:rPr>
              <a:t>2</a:t>
            </a:r>
            <a:r>
              <a:rPr sz="1400" i="1" spc="-120" dirty="0">
                <a:solidFill>
                  <a:srgbClr val="990099"/>
                </a:solidFill>
                <a:latin typeface="Trebuchet MS"/>
                <a:cs typeface="Trebuchet MS"/>
              </a:rPr>
              <a:t>,</a:t>
            </a:r>
            <a:r>
              <a:rPr sz="1400" spc="45" dirty="0">
                <a:solidFill>
                  <a:srgbClr val="990099"/>
                </a:solidFill>
                <a:latin typeface="PMingLiU"/>
                <a:cs typeface="PMingLiU"/>
              </a:rPr>
              <a:t>2</a:t>
            </a:r>
            <a:r>
              <a:rPr sz="1400" spc="120" dirty="0">
                <a:solidFill>
                  <a:srgbClr val="990099"/>
                </a:solidFill>
                <a:latin typeface="PMingLiU"/>
                <a:cs typeface="PMingLiU"/>
              </a:rPr>
              <a:t> </a:t>
            </a:r>
            <a:r>
              <a:rPr sz="3075" spc="-382" baseline="8130" dirty="0">
                <a:solidFill>
                  <a:srgbClr val="990099"/>
                </a:solidFill>
                <a:latin typeface="Lucida Sans Unicode"/>
                <a:cs typeface="Lucida Sans Unicode"/>
              </a:rPr>
              <a:t>∨</a:t>
            </a:r>
            <a:r>
              <a:rPr sz="3075" spc="-292" baseline="8130" dirty="0">
                <a:solidFill>
                  <a:srgbClr val="990099"/>
                </a:solidFill>
                <a:latin typeface="Lucida Sans Unicode"/>
                <a:cs typeface="Lucida Sans Unicode"/>
              </a:rPr>
              <a:t> </a:t>
            </a:r>
            <a:r>
              <a:rPr sz="3075" i="1" spc="82" baseline="8130" dirty="0">
                <a:solidFill>
                  <a:srgbClr val="990099"/>
                </a:solidFill>
                <a:latin typeface="Georgia"/>
                <a:cs typeface="Georgia"/>
              </a:rPr>
              <a:t>P</a:t>
            </a:r>
            <a:r>
              <a:rPr sz="1400" spc="45" dirty="0">
                <a:solidFill>
                  <a:srgbClr val="990099"/>
                </a:solidFill>
                <a:latin typeface="PMingLiU"/>
                <a:cs typeface="PMingLiU"/>
              </a:rPr>
              <a:t>3</a:t>
            </a:r>
            <a:r>
              <a:rPr sz="1400" i="1" spc="-120" dirty="0">
                <a:solidFill>
                  <a:srgbClr val="990099"/>
                </a:solidFill>
                <a:latin typeface="Trebuchet MS"/>
                <a:cs typeface="Trebuchet MS"/>
              </a:rPr>
              <a:t>,</a:t>
            </a:r>
            <a:r>
              <a:rPr sz="1400" spc="85" dirty="0">
                <a:solidFill>
                  <a:srgbClr val="990099"/>
                </a:solidFill>
                <a:latin typeface="PMingLiU"/>
                <a:cs typeface="PMingLiU"/>
              </a:rPr>
              <a:t>1</a:t>
            </a:r>
            <a:r>
              <a:rPr sz="3075" spc="-82" baseline="8130" dirty="0">
                <a:solidFill>
                  <a:srgbClr val="990099"/>
                </a:solidFill>
                <a:latin typeface="Tahoma"/>
                <a:cs typeface="Tahoma"/>
              </a:rPr>
              <a:t>)</a:t>
            </a:r>
            <a:endParaRPr sz="3075" baseline="8130">
              <a:latin typeface="Tahoma"/>
              <a:cs typeface="Tahoma"/>
            </a:endParaRPr>
          </a:p>
        </p:txBody>
      </p:sp>
      <p:sp>
        <p:nvSpPr>
          <p:cNvPr id="9" name="object 9"/>
          <p:cNvSpPr txBox="1"/>
          <p:nvPr/>
        </p:nvSpPr>
        <p:spPr>
          <a:xfrm>
            <a:off x="1212596" y="4831808"/>
            <a:ext cx="6337935" cy="330218"/>
          </a:xfrm>
          <a:prstGeom prst="rect">
            <a:avLst/>
          </a:prstGeom>
        </p:spPr>
        <p:txBody>
          <a:bodyPr vert="horz" wrap="square" lIns="0" tIns="14604" rIns="0" bIns="0" rtlCol="0">
            <a:spAutoFit/>
          </a:bodyPr>
          <a:lstStyle/>
          <a:p>
            <a:pPr marL="12700">
              <a:lnSpc>
                <a:spcPct val="100000"/>
              </a:lnSpc>
              <a:spcBef>
                <a:spcPts val="114"/>
              </a:spcBef>
            </a:pPr>
            <a:r>
              <a:rPr sz="2050" spc="105" dirty="0">
                <a:latin typeface="Calibri"/>
                <a:cs typeface="Calibri"/>
              </a:rPr>
              <a:t>“A</a:t>
            </a:r>
            <a:r>
              <a:rPr sz="2050" spc="170" dirty="0">
                <a:latin typeface="Calibri"/>
                <a:cs typeface="Calibri"/>
              </a:rPr>
              <a:t> </a:t>
            </a:r>
            <a:r>
              <a:rPr sz="2050" spc="-90" dirty="0">
                <a:latin typeface="Calibri"/>
                <a:cs typeface="Calibri"/>
              </a:rPr>
              <a:t>square</a:t>
            </a:r>
            <a:r>
              <a:rPr sz="2050" spc="180" dirty="0">
                <a:latin typeface="Calibri"/>
                <a:cs typeface="Calibri"/>
              </a:rPr>
              <a:t> </a:t>
            </a:r>
            <a:r>
              <a:rPr sz="2050" spc="-40" dirty="0">
                <a:latin typeface="Calibri"/>
                <a:cs typeface="Calibri"/>
              </a:rPr>
              <a:t>is</a:t>
            </a:r>
            <a:r>
              <a:rPr sz="2050" spc="195" dirty="0">
                <a:latin typeface="Calibri"/>
                <a:cs typeface="Calibri"/>
              </a:rPr>
              <a:t> </a:t>
            </a:r>
            <a:r>
              <a:rPr sz="2050" spc="-90" dirty="0">
                <a:latin typeface="Calibri"/>
                <a:cs typeface="Calibri"/>
              </a:rPr>
              <a:t>breezy</a:t>
            </a:r>
            <a:r>
              <a:rPr sz="2050" spc="180" dirty="0">
                <a:latin typeface="Calibri"/>
                <a:cs typeface="Calibri"/>
              </a:rPr>
              <a:t> </a:t>
            </a:r>
            <a:r>
              <a:rPr sz="2050" dirty="0">
                <a:solidFill>
                  <a:srgbClr val="7E0000"/>
                </a:solidFill>
                <a:latin typeface="Palatino Linotype" panose="02040502050505030304" pitchFamily="18" charset="0"/>
                <a:cs typeface="PMingLiU"/>
              </a:rPr>
              <a:t>if and only if </a:t>
            </a:r>
            <a:r>
              <a:rPr sz="2050" spc="-95" dirty="0">
                <a:latin typeface="Calibri"/>
                <a:cs typeface="Calibri"/>
              </a:rPr>
              <a:t>there</a:t>
            </a:r>
            <a:r>
              <a:rPr sz="2050" spc="215" dirty="0">
                <a:latin typeface="Calibri"/>
                <a:cs typeface="Calibri"/>
              </a:rPr>
              <a:t> </a:t>
            </a:r>
            <a:r>
              <a:rPr sz="2050" spc="-40" dirty="0">
                <a:latin typeface="Calibri"/>
                <a:cs typeface="Calibri"/>
              </a:rPr>
              <a:t>is</a:t>
            </a:r>
            <a:r>
              <a:rPr sz="2050" spc="180" dirty="0">
                <a:latin typeface="Calibri"/>
                <a:cs typeface="Calibri"/>
              </a:rPr>
              <a:t> </a:t>
            </a:r>
            <a:r>
              <a:rPr sz="2050" spc="-65" dirty="0">
                <a:latin typeface="Calibri"/>
                <a:cs typeface="Calibri"/>
              </a:rPr>
              <a:t>an</a:t>
            </a:r>
            <a:r>
              <a:rPr sz="2050" spc="180" dirty="0">
                <a:latin typeface="Calibri"/>
                <a:cs typeface="Calibri"/>
              </a:rPr>
              <a:t> </a:t>
            </a:r>
            <a:r>
              <a:rPr sz="2050" spc="-50" dirty="0">
                <a:latin typeface="Calibri"/>
                <a:cs typeface="Calibri"/>
              </a:rPr>
              <a:t>adjacent</a:t>
            </a:r>
            <a:r>
              <a:rPr sz="2050" spc="150" dirty="0">
                <a:latin typeface="Calibri"/>
                <a:cs typeface="Calibri"/>
              </a:rPr>
              <a:t> </a:t>
            </a:r>
            <a:r>
              <a:rPr sz="2050" spc="5" dirty="0">
                <a:latin typeface="Calibri"/>
                <a:cs typeface="Calibri"/>
              </a:rPr>
              <a:t>pit”</a:t>
            </a:r>
            <a:endParaRPr sz="2050" dirty="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37</a:t>
            </a:fld>
            <a:endParaRPr spc="45" dirty="0"/>
          </a:p>
        </p:txBody>
      </p:sp>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marR="1270" algn="ctr">
              <a:lnSpc>
                <a:spcPts val="2635"/>
              </a:lnSpc>
            </a:pPr>
            <a:r>
              <a:rPr spc="215" dirty="0"/>
              <a:t>Truth</a:t>
            </a:r>
            <a:r>
              <a:rPr spc="405" dirty="0"/>
              <a:t> </a:t>
            </a:r>
            <a:r>
              <a:rPr spc="150" dirty="0"/>
              <a:t>tables</a:t>
            </a:r>
            <a:r>
              <a:rPr spc="375" dirty="0"/>
              <a:t> </a:t>
            </a:r>
            <a:r>
              <a:rPr spc="120" dirty="0"/>
              <a:t>for</a:t>
            </a:r>
            <a:r>
              <a:rPr spc="395" dirty="0"/>
              <a:t> </a:t>
            </a:r>
            <a:r>
              <a:rPr spc="125" dirty="0"/>
              <a:t>inference</a:t>
            </a:r>
          </a:p>
        </p:txBody>
      </p:sp>
      <p:graphicFrame>
        <p:nvGraphicFramePr>
          <p:cNvPr id="3" name="object 3"/>
          <p:cNvGraphicFramePr>
            <a:graphicFrameLocks noGrp="1"/>
          </p:cNvGraphicFramePr>
          <p:nvPr/>
        </p:nvGraphicFramePr>
        <p:xfrm>
          <a:off x="1139799" y="1464716"/>
          <a:ext cx="7771763" cy="3112770"/>
        </p:xfrm>
        <a:graphic>
          <a:graphicData uri="http://schemas.openxmlformats.org/drawingml/2006/table">
            <a:tbl>
              <a:tblPr firstRow="1" bandRow="1">
                <a:tableStyleId>{2D5ABB26-0587-4C30-8999-92F81FD0307C}</a:tableStyleId>
              </a:tblPr>
              <a:tblGrid>
                <a:gridCol w="589915">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607060">
                  <a:extLst>
                    <a:ext uri="{9D8B030D-6E8A-4147-A177-3AD203B41FA5}">
                      <a16:colId xmlns:a16="http://schemas.microsoft.com/office/drawing/2014/main" val="20006"/>
                    </a:ext>
                  </a:extLst>
                </a:gridCol>
                <a:gridCol w="6070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gridCol w="594360">
                  <a:extLst>
                    <a:ext uri="{9D8B030D-6E8A-4147-A177-3AD203B41FA5}">
                      <a16:colId xmlns:a16="http://schemas.microsoft.com/office/drawing/2014/main" val="20009"/>
                    </a:ext>
                  </a:extLst>
                </a:gridCol>
                <a:gridCol w="594359">
                  <a:extLst>
                    <a:ext uri="{9D8B030D-6E8A-4147-A177-3AD203B41FA5}">
                      <a16:colId xmlns:a16="http://schemas.microsoft.com/office/drawing/2014/main" val="20010"/>
                    </a:ext>
                  </a:extLst>
                </a:gridCol>
                <a:gridCol w="607059">
                  <a:extLst>
                    <a:ext uri="{9D8B030D-6E8A-4147-A177-3AD203B41FA5}">
                      <a16:colId xmlns:a16="http://schemas.microsoft.com/office/drawing/2014/main" val="20011"/>
                    </a:ext>
                  </a:extLst>
                </a:gridCol>
                <a:gridCol w="605790">
                  <a:extLst>
                    <a:ext uri="{9D8B030D-6E8A-4147-A177-3AD203B41FA5}">
                      <a16:colId xmlns:a16="http://schemas.microsoft.com/office/drawing/2014/main" val="20012"/>
                    </a:ext>
                  </a:extLst>
                </a:gridCol>
              </a:tblGrid>
              <a:tr h="283210">
                <a:tc>
                  <a:txBody>
                    <a:bodyPr/>
                    <a:lstStyle/>
                    <a:p>
                      <a:pPr marL="117475">
                        <a:lnSpc>
                          <a:spcPts val="2010"/>
                        </a:lnSpc>
                        <a:spcBef>
                          <a:spcPts val="120"/>
                        </a:spcBef>
                      </a:pPr>
                      <a:r>
                        <a:rPr sz="2550" i="1" spc="7" baseline="8169" dirty="0">
                          <a:latin typeface="Georgia"/>
                          <a:cs typeface="Georgia"/>
                        </a:rPr>
                        <a:t>B</a:t>
                      </a:r>
                      <a:r>
                        <a:rPr sz="1200" spc="5" dirty="0">
                          <a:latin typeface="Times New Roman"/>
                          <a:cs typeface="Times New Roman"/>
                        </a:rPr>
                        <a:t>1</a:t>
                      </a:r>
                      <a:r>
                        <a:rPr sz="1200" i="1" spc="5" dirty="0">
                          <a:latin typeface="Trebuchet MS"/>
                          <a:cs typeface="Trebuchet MS"/>
                        </a:rPr>
                        <a:t>,</a:t>
                      </a:r>
                      <a:r>
                        <a:rPr sz="1200" spc="5" dirty="0">
                          <a:latin typeface="Times New Roman"/>
                          <a:cs typeface="Times New Roman"/>
                        </a:rPr>
                        <a:t>1</a:t>
                      </a:r>
                      <a:endParaRPr sz="1200">
                        <a:latin typeface="Times New Roman"/>
                        <a:cs typeface="Times New Roman"/>
                      </a:endParaRPr>
                    </a:p>
                  </a:txBody>
                  <a:tcPr marL="0" marR="0" marT="152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920">
                        <a:lnSpc>
                          <a:spcPts val="2010"/>
                        </a:lnSpc>
                        <a:spcBef>
                          <a:spcPts val="120"/>
                        </a:spcBef>
                      </a:pPr>
                      <a:r>
                        <a:rPr sz="2550" i="1" spc="7" baseline="8169" dirty="0">
                          <a:latin typeface="Georgia"/>
                          <a:cs typeface="Georgia"/>
                        </a:rPr>
                        <a:t>B</a:t>
                      </a:r>
                      <a:r>
                        <a:rPr sz="1200" spc="5" dirty="0">
                          <a:latin typeface="Times New Roman"/>
                          <a:cs typeface="Times New Roman"/>
                        </a:rPr>
                        <a:t>2</a:t>
                      </a:r>
                      <a:r>
                        <a:rPr sz="1200" i="1" spc="5" dirty="0">
                          <a:latin typeface="Trebuchet MS"/>
                          <a:cs typeface="Trebuchet MS"/>
                        </a:rPr>
                        <a:t>,</a:t>
                      </a:r>
                      <a:r>
                        <a:rPr sz="1200" spc="5" dirty="0">
                          <a:latin typeface="Times New Roman"/>
                          <a:cs typeface="Times New Roman"/>
                        </a:rPr>
                        <a:t>1</a:t>
                      </a:r>
                      <a:endParaRPr sz="1200">
                        <a:latin typeface="Times New Roman"/>
                        <a:cs typeface="Times New Roman"/>
                      </a:endParaRPr>
                    </a:p>
                  </a:txBody>
                  <a:tcPr marL="0" marR="0" marT="152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33985">
                        <a:lnSpc>
                          <a:spcPts val="2010"/>
                        </a:lnSpc>
                        <a:spcBef>
                          <a:spcPts val="120"/>
                        </a:spcBef>
                      </a:pPr>
                      <a:r>
                        <a:rPr sz="2550" i="1" spc="-37" baseline="8169" dirty="0">
                          <a:latin typeface="Georgia"/>
                          <a:cs typeface="Georgia"/>
                        </a:rPr>
                        <a:t>P</a:t>
                      </a:r>
                      <a:r>
                        <a:rPr sz="1200" spc="-25" dirty="0">
                          <a:latin typeface="Times New Roman"/>
                          <a:cs typeface="Times New Roman"/>
                        </a:rPr>
                        <a:t>1</a:t>
                      </a:r>
                      <a:r>
                        <a:rPr sz="1200" i="1" spc="-25" dirty="0">
                          <a:latin typeface="Trebuchet MS"/>
                          <a:cs typeface="Trebuchet MS"/>
                        </a:rPr>
                        <a:t>,</a:t>
                      </a:r>
                      <a:r>
                        <a:rPr sz="1200" spc="-25" dirty="0">
                          <a:latin typeface="Times New Roman"/>
                          <a:cs typeface="Times New Roman"/>
                        </a:rPr>
                        <a:t>1</a:t>
                      </a:r>
                      <a:endParaRPr sz="1200">
                        <a:latin typeface="Times New Roman"/>
                        <a:cs typeface="Times New Roman"/>
                      </a:endParaRPr>
                    </a:p>
                  </a:txBody>
                  <a:tcPr marL="0" marR="0" marT="152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33985">
                        <a:lnSpc>
                          <a:spcPts val="2010"/>
                        </a:lnSpc>
                        <a:spcBef>
                          <a:spcPts val="120"/>
                        </a:spcBef>
                      </a:pPr>
                      <a:r>
                        <a:rPr sz="2550" i="1" spc="-37" baseline="8169" dirty="0">
                          <a:latin typeface="Georgia"/>
                          <a:cs typeface="Georgia"/>
                        </a:rPr>
                        <a:t>P</a:t>
                      </a:r>
                      <a:r>
                        <a:rPr sz="1200" spc="-25" dirty="0">
                          <a:latin typeface="Times New Roman"/>
                          <a:cs typeface="Times New Roman"/>
                        </a:rPr>
                        <a:t>1</a:t>
                      </a:r>
                      <a:r>
                        <a:rPr sz="1200" i="1" spc="-25" dirty="0">
                          <a:latin typeface="Trebuchet MS"/>
                          <a:cs typeface="Trebuchet MS"/>
                        </a:rPr>
                        <a:t>,</a:t>
                      </a:r>
                      <a:r>
                        <a:rPr sz="1200" spc="-25" dirty="0">
                          <a:latin typeface="Times New Roman"/>
                          <a:cs typeface="Times New Roman"/>
                        </a:rPr>
                        <a:t>2</a:t>
                      </a:r>
                      <a:endParaRPr sz="1200">
                        <a:latin typeface="Times New Roman"/>
                        <a:cs typeface="Times New Roman"/>
                      </a:endParaRPr>
                    </a:p>
                  </a:txBody>
                  <a:tcPr marL="0" marR="0" marT="152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33985">
                        <a:lnSpc>
                          <a:spcPts val="2010"/>
                        </a:lnSpc>
                        <a:spcBef>
                          <a:spcPts val="120"/>
                        </a:spcBef>
                      </a:pPr>
                      <a:r>
                        <a:rPr sz="2550" i="1" spc="-37" baseline="8169" dirty="0">
                          <a:latin typeface="Georgia"/>
                          <a:cs typeface="Georgia"/>
                        </a:rPr>
                        <a:t>P</a:t>
                      </a:r>
                      <a:r>
                        <a:rPr sz="1200" spc="-25" dirty="0">
                          <a:latin typeface="Times New Roman"/>
                          <a:cs typeface="Times New Roman"/>
                        </a:rPr>
                        <a:t>2</a:t>
                      </a:r>
                      <a:r>
                        <a:rPr sz="1200" i="1" spc="-25" dirty="0">
                          <a:latin typeface="Trebuchet MS"/>
                          <a:cs typeface="Trebuchet MS"/>
                        </a:rPr>
                        <a:t>,</a:t>
                      </a:r>
                      <a:r>
                        <a:rPr sz="1200" spc="-25" dirty="0">
                          <a:latin typeface="Times New Roman"/>
                          <a:cs typeface="Times New Roman"/>
                        </a:rPr>
                        <a:t>1</a:t>
                      </a:r>
                      <a:endParaRPr sz="1200">
                        <a:latin typeface="Times New Roman"/>
                        <a:cs typeface="Times New Roman"/>
                      </a:endParaRPr>
                    </a:p>
                  </a:txBody>
                  <a:tcPr marL="0" marR="0" marT="152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33985">
                        <a:lnSpc>
                          <a:spcPts val="2010"/>
                        </a:lnSpc>
                        <a:spcBef>
                          <a:spcPts val="120"/>
                        </a:spcBef>
                      </a:pPr>
                      <a:r>
                        <a:rPr sz="2550" i="1" spc="-37" baseline="8169" dirty="0">
                          <a:latin typeface="Georgia"/>
                          <a:cs typeface="Georgia"/>
                        </a:rPr>
                        <a:t>P</a:t>
                      </a:r>
                      <a:r>
                        <a:rPr sz="1200" spc="-25" dirty="0">
                          <a:latin typeface="Times New Roman"/>
                          <a:cs typeface="Times New Roman"/>
                        </a:rPr>
                        <a:t>2</a:t>
                      </a:r>
                      <a:r>
                        <a:rPr sz="1200" i="1" spc="-25" dirty="0">
                          <a:latin typeface="Trebuchet MS"/>
                          <a:cs typeface="Trebuchet MS"/>
                        </a:rPr>
                        <a:t>,</a:t>
                      </a:r>
                      <a:r>
                        <a:rPr sz="1200" spc="-25" dirty="0">
                          <a:latin typeface="Times New Roman"/>
                          <a:cs typeface="Times New Roman"/>
                        </a:rPr>
                        <a:t>2</a:t>
                      </a:r>
                      <a:endParaRPr sz="1200">
                        <a:latin typeface="Times New Roman"/>
                        <a:cs typeface="Times New Roman"/>
                      </a:endParaRPr>
                    </a:p>
                  </a:txBody>
                  <a:tcPr marL="0" marR="0" marT="152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33985">
                        <a:lnSpc>
                          <a:spcPts val="2010"/>
                        </a:lnSpc>
                        <a:spcBef>
                          <a:spcPts val="120"/>
                        </a:spcBef>
                      </a:pPr>
                      <a:r>
                        <a:rPr sz="2550" i="1" spc="-37" baseline="8169" dirty="0">
                          <a:latin typeface="Georgia"/>
                          <a:cs typeface="Georgia"/>
                        </a:rPr>
                        <a:t>P</a:t>
                      </a:r>
                      <a:r>
                        <a:rPr sz="1200" spc="-25" dirty="0">
                          <a:latin typeface="Times New Roman"/>
                          <a:cs typeface="Times New Roman"/>
                        </a:rPr>
                        <a:t>3</a:t>
                      </a:r>
                      <a:r>
                        <a:rPr sz="1200" i="1" spc="-25" dirty="0">
                          <a:latin typeface="Trebuchet MS"/>
                          <a:cs typeface="Trebuchet MS"/>
                        </a:rPr>
                        <a:t>,</a:t>
                      </a:r>
                      <a:r>
                        <a:rPr sz="1200" spc="-25" dirty="0">
                          <a:latin typeface="Times New Roman"/>
                          <a:cs typeface="Times New Roman"/>
                        </a:rPr>
                        <a:t>1</a:t>
                      </a:r>
                      <a:endParaRPr sz="1200">
                        <a:latin typeface="Times New Roman"/>
                        <a:cs typeface="Times New Roman"/>
                      </a:endParaRPr>
                    </a:p>
                  </a:txBody>
                  <a:tcPr marL="0" marR="0" marT="152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91135">
                        <a:lnSpc>
                          <a:spcPts val="1900"/>
                        </a:lnSpc>
                      </a:pPr>
                      <a:r>
                        <a:rPr sz="1700" i="1" spc="35" dirty="0">
                          <a:latin typeface="Georgia"/>
                          <a:cs typeface="Georgia"/>
                        </a:rPr>
                        <a:t>R</a:t>
                      </a:r>
                      <a:r>
                        <a:rPr sz="1800" spc="52" baseline="-11574" dirty="0">
                          <a:latin typeface="Times New Roman"/>
                          <a:cs typeface="Times New Roman"/>
                        </a:rPr>
                        <a:t>1</a:t>
                      </a:r>
                      <a:endParaRPr sz="1800" baseline="-11574">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78435">
                        <a:lnSpc>
                          <a:spcPts val="1900"/>
                        </a:lnSpc>
                      </a:pPr>
                      <a:r>
                        <a:rPr sz="1700" i="1" spc="35" dirty="0">
                          <a:latin typeface="Georgia"/>
                          <a:cs typeface="Georgia"/>
                        </a:rPr>
                        <a:t>R</a:t>
                      </a:r>
                      <a:r>
                        <a:rPr sz="1800" spc="52" baseline="-11574" dirty="0">
                          <a:latin typeface="Times New Roman"/>
                          <a:cs typeface="Times New Roman"/>
                        </a:rPr>
                        <a:t>2</a:t>
                      </a:r>
                      <a:endParaRPr sz="1800" baseline="-11574">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78435">
                        <a:lnSpc>
                          <a:spcPts val="1900"/>
                        </a:lnSpc>
                      </a:pPr>
                      <a:r>
                        <a:rPr sz="1700" i="1" spc="35" dirty="0">
                          <a:latin typeface="Georgia"/>
                          <a:cs typeface="Georgia"/>
                        </a:rPr>
                        <a:t>R</a:t>
                      </a:r>
                      <a:r>
                        <a:rPr sz="1800" spc="52" baseline="-11574" dirty="0">
                          <a:latin typeface="Times New Roman"/>
                          <a:cs typeface="Times New Roman"/>
                        </a:rPr>
                        <a:t>3</a:t>
                      </a:r>
                      <a:endParaRPr sz="1800" baseline="-11574">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78435">
                        <a:lnSpc>
                          <a:spcPts val="1900"/>
                        </a:lnSpc>
                      </a:pPr>
                      <a:r>
                        <a:rPr sz="1700" i="1" spc="35" dirty="0">
                          <a:latin typeface="Georgia"/>
                          <a:cs typeface="Georgia"/>
                        </a:rPr>
                        <a:t>R</a:t>
                      </a:r>
                      <a:r>
                        <a:rPr sz="1800" spc="52" baseline="-11574" dirty="0">
                          <a:latin typeface="Times New Roman"/>
                          <a:cs typeface="Times New Roman"/>
                        </a:rPr>
                        <a:t>4</a:t>
                      </a:r>
                      <a:endParaRPr sz="1800" baseline="-11574">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78435">
                        <a:lnSpc>
                          <a:spcPts val="1900"/>
                        </a:lnSpc>
                      </a:pPr>
                      <a:r>
                        <a:rPr sz="1700" i="1" spc="35" dirty="0">
                          <a:latin typeface="Georgia"/>
                          <a:cs typeface="Georgia"/>
                        </a:rPr>
                        <a:t>R</a:t>
                      </a:r>
                      <a:r>
                        <a:rPr sz="1800" spc="52" baseline="-11574" dirty="0">
                          <a:latin typeface="Times New Roman"/>
                          <a:cs typeface="Times New Roman"/>
                        </a:rPr>
                        <a:t>5</a:t>
                      </a:r>
                      <a:endParaRPr sz="1800" baseline="-11574">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4145">
                        <a:lnSpc>
                          <a:spcPts val="1900"/>
                        </a:lnSpc>
                      </a:pPr>
                      <a:r>
                        <a:rPr sz="1700" i="1" spc="150" dirty="0">
                          <a:latin typeface="Times New Roman"/>
                          <a:cs typeface="Times New Roman"/>
                        </a:rPr>
                        <a:t>KB</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129030">
                <a:tc>
                  <a:txBody>
                    <a:bodyPr/>
                    <a:lstStyle/>
                    <a:p>
                      <a:pPr marL="80645">
                        <a:lnSpc>
                          <a:spcPts val="1900"/>
                        </a:lnSpc>
                      </a:pPr>
                      <a:r>
                        <a:rPr sz="1700" i="1" spc="5" dirty="0">
                          <a:latin typeface="Times New Roman"/>
                          <a:cs typeface="Times New Roman"/>
                        </a:rPr>
                        <a:t>false</a:t>
                      </a:r>
                      <a:endParaRPr sz="1700">
                        <a:latin typeface="Times New Roman"/>
                        <a:cs typeface="Times New Roman"/>
                      </a:endParaRPr>
                    </a:p>
                    <a:p>
                      <a:pPr marL="80645">
                        <a:lnSpc>
                          <a:spcPct val="100000"/>
                        </a:lnSpc>
                        <a:spcBef>
                          <a:spcPts val="155"/>
                        </a:spcBef>
                      </a:pPr>
                      <a:r>
                        <a:rPr sz="1700" i="1" spc="5" dirty="0">
                          <a:latin typeface="Times New Roman"/>
                          <a:cs typeface="Times New Roman"/>
                        </a:rPr>
                        <a:t>false</a:t>
                      </a:r>
                      <a:endParaRPr sz="1700">
                        <a:latin typeface="Times New Roman"/>
                        <a:cs typeface="Times New Roman"/>
                      </a:endParaRPr>
                    </a:p>
                    <a:p>
                      <a:pPr marL="3810" algn="ctr">
                        <a:lnSpc>
                          <a:spcPct val="100000"/>
                        </a:lnSpc>
                        <a:spcBef>
                          <a:spcPts val="145"/>
                        </a:spcBef>
                      </a:pPr>
                      <a:r>
                        <a:rPr sz="1700" dirty="0">
                          <a:latin typeface="Tahoma"/>
                          <a:cs typeface="Tahoma"/>
                        </a:rPr>
                        <a:t>.</a:t>
                      </a:r>
                      <a:endParaRPr sz="1700">
                        <a:latin typeface="Tahoma"/>
                        <a:cs typeface="Tahoma"/>
                      </a:endParaRPr>
                    </a:p>
                    <a:p>
                      <a:pPr marL="80645">
                        <a:lnSpc>
                          <a:spcPct val="100000"/>
                        </a:lnSpc>
                        <a:spcBef>
                          <a:spcPts val="155"/>
                        </a:spcBef>
                      </a:pPr>
                      <a:r>
                        <a:rPr sz="1700" i="1" spc="5" dirty="0">
                          <a:latin typeface="Times New Roman"/>
                          <a:cs typeface="Times New Roman"/>
                        </a:rPr>
                        <a:t>false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4455">
                        <a:lnSpc>
                          <a:spcPts val="1900"/>
                        </a:lnSpc>
                      </a:pPr>
                      <a:r>
                        <a:rPr sz="1700" i="1" spc="5" dirty="0">
                          <a:latin typeface="Times New Roman"/>
                          <a:cs typeface="Times New Roman"/>
                        </a:rPr>
                        <a:t>false</a:t>
                      </a:r>
                      <a:endParaRPr sz="1700">
                        <a:latin typeface="Times New Roman"/>
                        <a:cs typeface="Times New Roman"/>
                      </a:endParaRPr>
                    </a:p>
                    <a:p>
                      <a:pPr marL="84455">
                        <a:lnSpc>
                          <a:spcPct val="100000"/>
                        </a:lnSpc>
                        <a:spcBef>
                          <a:spcPts val="155"/>
                        </a:spcBef>
                      </a:pPr>
                      <a:r>
                        <a:rPr sz="1700" i="1" spc="5" dirty="0">
                          <a:latin typeface="Times New Roman"/>
                          <a:cs typeface="Times New Roman"/>
                        </a:rPr>
                        <a:t>false</a:t>
                      </a:r>
                      <a:endParaRPr sz="1700">
                        <a:latin typeface="Times New Roman"/>
                        <a:cs typeface="Times New Roman"/>
                      </a:endParaRPr>
                    </a:p>
                    <a:p>
                      <a:pPr marL="8255" algn="ctr">
                        <a:lnSpc>
                          <a:spcPct val="100000"/>
                        </a:lnSpc>
                        <a:spcBef>
                          <a:spcPts val="145"/>
                        </a:spcBef>
                      </a:pPr>
                      <a:r>
                        <a:rPr sz="1700" dirty="0">
                          <a:latin typeface="Tahoma"/>
                          <a:cs typeface="Tahoma"/>
                        </a:rPr>
                        <a:t>.</a:t>
                      </a:r>
                      <a:endParaRPr sz="1700">
                        <a:latin typeface="Tahoma"/>
                        <a:cs typeface="Tahoma"/>
                      </a:endParaRPr>
                    </a:p>
                    <a:p>
                      <a:pPr marL="104139">
                        <a:lnSpc>
                          <a:spcPct val="100000"/>
                        </a:lnSpc>
                        <a:spcBef>
                          <a:spcPts val="155"/>
                        </a:spcBef>
                      </a:pPr>
                      <a:r>
                        <a:rPr sz="1700" i="1" spc="50" dirty="0">
                          <a:latin typeface="Times New Roman"/>
                          <a:cs typeface="Times New Roman"/>
                        </a:rPr>
                        <a:t>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3820">
                        <a:lnSpc>
                          <a:spcPts val="1900"/>
                        </a:lnSpc>
                      </a:pPr>
                      <a:r>
                        <a:rPr sz="1700" i="1" spc="5" dirty="0">
                          <a:latin typeface="Times New Roman"/>
                          <a:cs typeface="Times New Roman"/>
                        </a:rPr>
                        <a:t>false</a:t>
                      </a:r>
                      <a:endParaRPr sz="1700">
                        <a:latin typeface="Times New Roman"/>
                        <a:cs typeface="Times New Roman"/>
                      </a:endParaRPr>
                    </a:p>
                    <a:p>
                      <a:pPr marL="83820">
                        <a:lnSpc>
                          <a:spcPct val="100000"/>
                        </a:lnSpc>
                        <a:spcBef>
                          <a:spcPts val="155"/>
                        </a:spcBef>
                      </a:pPr>
                      <a:r>
                        <a:rPr sz="1700" i="1" spc="5" dirty="0">
                          <a:latin typeface="Times New Roman"/>
                          <a:cs typeface="Times New Roman"/>
                        </a:rPr>
                        <a:t>false</a:t>
                      </a:r>
                      <a:endParaRPr sz="1700">
                        <a:latin typeface="Times New Roman"/>
                        <a:cs typeface="Times New Roman"/>
                      </a:endParaRPr>
                    </a:p>
                    <a:p>
                      <a:pPr marL="8255" algn="ctr">
                        <a:lnSpc>
                          <a:spcPct val="100000"/>
                        </a:lnSpc>
                        <a:spcBef>
                          <a:spcPts val="145"/>
                        </a:spcBef>
                      </a:pPr>
                      <a:r>
                        <a:rPr sz="1700" dirty="0">
                          <a:latin typeface="Tahoma"/>
                          <a:cs typeface="Tahoma"/>
                        </a:rPr>
                        <a:t>.</a:t>
                      </a:r>
                      <a:endParaRPr sz="1700">
                        <a:latin typeface="Tahoma"/>
                        <a:cs typeface="Tahoma"/>
                      </a:endParaRPr>
                    </a:p>
                    <a:p>
                      <a:pPr marL="84455">
                        <a:lnSpc>
                          <a:spcPct val="100000"/>
                        </a:lnSpc>
                        <a:spcBef>
                          <a:spcPts val="155"/>
                        </a:spcBef>
                      </a:pPr>
                      <a:r>
                        <a:rPr sz="1700" i="1" spc="5" dirty="0">
                          <a:latin typeface="Times New Roman"/>
                          <a:cs typeface="Times New Roman"/>
                        </a:rPr>
                        <a:t>false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3185">
                        <a:lnSpc>
                          <a:spcPts val="1900"/>
                        </a:lnSpc>
                      </a:pPr>
                      <a:r>
                        <a:rPr sz="1700" i="1" spc="5" dirty="0">
                          <a:latin typeface="Times New Roman"/>
                          <a:cs typeface="Times New Roman"/>
                        </a:rPr>
                        <a:t>false</a:t>
                      </a:r>
                      <a:endParaRPr sz="1700">
                        <a:latin typeface="Times New Roman"/>
                        <a:cs typeface="Times New Roman"/>
                      </a:endParaRPr>
                    </a:p>
                    <a:p>
                      <a:pPr marL="83185">
                        <a:lnSpc>
                          <a:spcPct val="100000"/>
                        </a:lnSpc>
                        <a:spcBef>
                          <a:spcPts val="155"/>
                        </a:spcBef>
                      </a:pPr>
                      <a:r>
                        <a:rPr sz="1700" i="1" spc="5" dirty="0">
                          <a:latin typeface="Times New Roman"/>
                          <a:cs typeface="Times New Roman"/>
                        </a:rPr>
                        <a:t>false</a:t>
                      </a:r>
                      <a:endParaRPr sz="1700">
                        <a:latin typeface="Times New Roman"/>
                        <a:cs typeface="Times New Roman"/>
                      </a:endParaRPr>
                    </a:p>
                    <a:p>
                      <a:pPr marL="8255" algn="ctr">
                        <a:lnSpc>
                          <a:spcPct val="100000"/>
                        </a:lnSpc>
                        <a:spcBef>
                          <a:spcPts val="145"/>
                        </a:spcBef>
                      </a:pPr>
                      <a:r>
                        <a:rPr sz="1700" dirty="0">
                          <a:latin typeface="Tahoma"/>
                          <a:cs typeface="Tahoma"/>
                        </a:rPr>
                        <a:t>.</a:t>
                      </a:r>
                      <a:endParaRPr sz="1700">
                        <a:latin typeface="Tahoma"/>
                        <a:cs typeface="Tahoma"/>
                      </a:endParaRPr>
                    </a:p>
                    <a:p>
                      <a:pPr marL="83820">
                        <a:lnSpc>
                          <a:spcPct val="100000"/>
                        </a:lnSpc>
                        <a:spcBef>
                          <a:spcPts val="155"/>
                        </a:spcBef>
                      </a:pPr>
                      <a:r>
                        <a:rPr sz="1700" i="1" spc="5" dirty="0">
                          <a:latin typeface="Times New Roman"/>
                          <a:cs typeface="Times New Roman"/>
                        </a:rPr>
                        <a:t>false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2550">
                        <a:lnSpc>
                          <a:spcPts val="1900"/>
                        </a:lnSpc>
                      </a:pPr>
                      <a:r>
                        <a:rPr sz="1700" i="1" spc="5" dirty="0">
                          <a:latin typeface="Times New Roman"/>
                          <a:cs typeface="Times New Roman"/>
                        </a:rPr>
                        <a:t>false</a:t>
                      </a:r>
                      <a:endParaRPr sz="1700">
                        <a:latin typeface="Times New Roman"/>
                        <a:cs typeface="Times New Roman"/>
                      </a:endParaRPr>
                    </a:p>
                    <a:p>
                      <a:pPr marL="82550">
                        <a:lnSpc>
                          <a:spcPct val="100000"/>
                        </a:lnSpc>
                        <a:spcBef>
                          <a:spcPts val="155"/>
                        </a:spcBef>
                      </a:pPr>
                      <a:r>
                        <a:rPr sz="1700" i="1" spc="5" dirty="0">
                          <a:latin typeface="Times New Roman"/>
                          <a:cs typeface="Times New Roman"/>
                        </a:rPr>
                        <a:t>false</a:t>
                      </a:r>
                      <a:endParaRPr sz="1700">
                        <a:latin typeface="Times New Roman"/>
                        <a:cs typeface="Times New Roman"/>
                      </a:endParaRPr>
                    </a:p>
                    <a:p>
                      <a:pPr marL="8255" algn="ctr">
                        <a:lnSpc>
                          <a:spcPct val="100000"/>
                        </a:lnSpc>
                        <a:spcBef>
                          <a:spcPts val="145"/>
                        </a:spcBef>
                      </a:pPr>
                      <a:r>
                        <a:rPr sz="1700" dirty="0">
                          <a:latin typeface="Tahoma"/>
                          <a:cs typeface="Tahoma"/>
                        </a:rPr>
                        <a:t>.</a:t>
                      </a:r>
                      <a:endParaRPr sz="1700">
                        <a:latin typeface="Tahoma"/>
                        <a:cs typeface="Tahoma"/>
                      </a:endParaRPr>
                    </a:p>
                    <a:p>
                      <a:pPr marL="83185">
                        <a:lnSpc>
                          <a:spcPct val="100000"/>
                        </a:lnSpc>
                        <a:spcBef>
                          <a:spcPts val="155"/>
                        </a:spcBef>
                      </a:pPr>
                      <a:r>
                        <a:rPr sz="1700" i="1" spc="5" dirty="0">
                          <a:latin typeface="Times New Roman"/>
                          <a:cs typeface="Times New Roman"/>
                        </a:rPr>
                        <a:t>false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1915">
                        <a:lnSpc>
                          <a:spcPts val="1900"/>
                        </a:lnSpc>
                      </a:pPr>
                      <a:r>
                        <a:rPr sz="1700" i="1" spc="5" dirty="0">
                          <a:latin typeface="Times New Roman"/>
                          <a:cs typeface="Times New Roman"/>
                        </a:rPr>
                        <a:t>false</a:t>
                      </a:r>
                      <a:endParaRPr sz="1700">
                        <a:latin typeface="Times New Roman"/>
                        <a:cs typeface="Times New Roman"/>
                      </a:endParaRPr>
                    </a:p>
                    <a:p>
                      <a:pPr marL="81915">
                        <a:lnSpc>
                          <a:spcPct val="100000"/>
                        </a:lnSpc>
                        <a:spcBef>
                          <a:spcPts val="155"/>
                        </a:spcBef>
                      </a:pPr>
                      <a:r>
                        <a:rPr sz="1700" i="1" spc="5" dirty="0">
                          <a:latin typeface="Times New Roman"/>
                          <a:cs typeface="Times New Roman"/>
                        </a:rPr>
                        <a:t>false</a:t>
                      </a:r>
                      <a:endParaRPr sz="1700">
                        <a:latin typeface="Times New Roman"/>
                        <a:cs typeface="Times New Roman"/>
                      </a:endParaRPr>
                    </a:p>
                    <a:p>
                      <a:pPr marL="5080" algn="ctr">
                        <a:lnSpc>
                          <a:spcPct val="100000"/>
                        </a:lnSpc>
                        <a:spcBef>
                          <a:spcPts val="145"/>
                        </a:spcBef>
                      </a:pPr>
                      <a:r>
                        <a:rPr sz="1700" dirty="0">
                          <a:latin typeface="Tahoma"/>
                          <a:cs typeface="Tahoma"/>
                        </a:rPr>
                        <a:t>.</a:t>
                      </a:r>
                      <a:endParaRPr sz="1700">
                        <a:latin typeface="Tahoma"/>
                        <a:cs typeface="Tahoma"/>
                      </a:endParaRPr>
                    </a:p>
                    <a:p>
                      <a:pPr marL="81915">
                        <a:lnSpc>
                          <a:spcPct val="100000"/>
                        </a:lnSpc>
                        <a:spcBef>
                          <a:spcPts val="155"/>
                        </a:spcBef>
                      </a:pPr>
                      <a:r>
                        <a:rPr sz="1700" i="1" spc="5" dirty="0">
                          <a:latin typeface="Times New Roman"/>
                          <a:cs typeface="Times New Roman"/>
                        </a:rPr>
                        <a:t>false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1280">
                        <a:lnSpc>
                          <a:spcPts val="1900"/>
                        </a:lnSpc>
                      </a:pPr>
                      <a:r>
                        <a:rPr sz="1700" i="1" spc="5" dirty="0">
                          <a:latin typeface="Times New Roman"/>
                          <a:cs typeface="Times New Roman"/>
                        </a:rPr>
                        <a:t>false</a:t>
                      </a:r>
                      <a:endParaRPr sz="1700">
                        <a:latin typeface="Times New Roman"/>
                        <a:cs typeface="Times New Roman"/>
                      </a:endParaRPr>
                    </a:p>
                    <a:p>
                      <a:pPr marL="100965">
                        <a:lnSpc>
                          <a:spcPct val="100000"/>
                        </a:lnSpc>
                        <a:spcBef>
                          <a:spcPts val="155"/>
                        </a:spcBef>
                      </a:pPr>
                      <a:r>
                        <a:rPr sz="1700" i="1" spc="50" dirty="0">
                          <a:latin typeface="Times New Roman"/>
                          <a:cs typeface="Times New Roman"/>
                        </a:rPr>
                        <a:t>true</a:t>
                      </a:r>
                      <a:endParaRPr sz="1700">
                        <a:latin typeface="Times New Roman"/>
                        <a:cs typeface="Times New Roman"/>
                      </a:endParaRPr>
                    </a:p>
                    <a:p>
                      <a:pPr algn="ctr">
                        <a:lnSpc>
                          <a:spcPct val="100000"/>
                        </a:lnSpc>
                        <a:spcBef>
                          <a:spcPts val="145"/>
                        </a:spcBef>
                      </a:pPr>
                      <a:r>
                        <a:rPr sz="1700" dirty="0">
                          <a:latin typeface="Tahoma"/>
                          <a:cs typeface="Tahoma"/>
                        </a:rPr>
                        <a:t>.</a:t>
                      </a:r>
                      <a:endParaRPr sz="1700">
                        <a:latin typeface="Tahoma"/>
                        <a:cs typeface="Tahoma"/>
                      </a:endParaRPr>
                    </a:p>
                    <a:p>
                      <a:pPr marL="81280">
                        <a:lnSpc>
                          <a:spcPct val="100000"/>
                        </a:lnSpc>
                        <a:spcBef>
                          <a:spcPts val="155"/>
                        </a:spcBef>
                      </a:pPr>
                      <a:r>
                        <a:rPr sz="1700" i="1" spc="5" dirty="0">
                          <a:latin typeface="Times New Roman"/>
                          <a:cs typeface="Times New Roman"/>
                        </a:rPr>
                        <a:t>false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3664">
                        <a:lnSpc>
                          <a:spcPts val="1900"/>
                        </a:lnSpc>
                      </a:pPr>
                      <a:r>
                        <a:rPr sz="1700" i="1" spc="50" dirty="0">
                          <a:latin typeface="Times New Roman"/>
                          <a:cs typeface="Times New Roman"/>
                        </a:rPr>
                        <a:t>true</a:t>
                      </a:r>
                      <a:endParaRPr sz="1700">
                        <a:latin typeface="Times New Roman"/>
                        <a:cs typeface="Times New Roman"/>
                      </a:endParaRPr>
                    </a:p>
                    <a:p>
                      <a:pPr marL="113664">
                        <a:lnSpc>
                          <a:spcPct val="100000"/>
                        </a:lnSpc>
                        <a:spcBef>
                          <a:spcPts val="155"/>
                        </a:spcBef>
                      </a:pPr>
                      <a:r>
                        <a:rPr sz="1700" i="1" spc="50" dirty="0">
                          <a:latin typeface="Times New Roman"/>
                          <a:cs typeface="Times New Roman"/>
                        </a:rPr>
                        <a:t>true</a:t>
                      </a:r>
                      <a:endParaRPr sz="1700">
                        <a:latin typeface="Times New Roman"/>
                        <a:cs typeface="Times New Roman"/>
                      </a:endParaRPr>
                    </a:p>
                    <a:p>
                      <a:pPr marL="18415" algn="ctr">
                        <a:lnSpc>
                          <a:spcPct val="100000"/>
                        </a:lnSpc>
                        <a:spcBef>
                          <a:spcPts val="145"/>
                        </a:spcBef>
                      </a:pPr>
                      <a:r>
                        <a:rPr sz="1700" dirty="0">
                          <a:latin typeface="Tahoma"/>
                          <a:cs typeface="Tahoma"/>
                        </a:rPr>
                        <a:t>.</a:t>
                      </a:r>
                      <a:endParaRPr sz="1700">
                        <a:latin typeface="Tahoma"/>
                        <a:cs typeface="Tahoma"/>
                      </a:endParaRPr>
                    </a:p>
                    <a:p>
                      <a:pPr marL="113664">
                        <a:lnSpc>
                          <a:spcPct val="100000"/>
                        </a:lnSpc>
                        <a:spcBef>
                          <a:spcPts val="155"/>
                        </a:spcBef>
                      </a:pPr>
                      <a:r>
                        <a:rPr sz="1700" i="1" spc="50" dirty="0">
                          <a:latin typeface="Times New Roman"/>
                          <a:cs typeface="Times New Roman"/>
                        </a:rPr>
                        <a:t>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0330">
                        <a:lnSpc>
                          <a:spcPts val="1900"/>
                        </a:lnSpc>
                      </a:pPr>
                      <a:r>
                        <a:rPr sz="1700" i="1" spc="50" dirty="0">
                          <a:latin typeface="Times New Roman"/>
                          <a:cs typeface="Times New Roman"/>
                        </a:rPr>
                        <a:t>true</a:t>
                      </a:r>
                      <a:endParaRPr sz="1700">
                        <a:latin typeface="Times New Roman"/>
                        <a:cs typeface="Times New Roman"/>
                      </a:endParaRPr>
                    </a:p>
                    <a:p>
                      <a:pPr marL="100330">
                        <a:lnSpc>
                          <a:spcPct val="100000"/>
                        </a:lnSpc>
                        <a:spcBef>
                          <a:spcPts val="155"/>
                        </a:spcBef>
                      </a:pPr>
                      <a:r>
                        <a:rPr sz="1700" i="1" spc="50" dirty="0">
                          <a:latin typeface="Times New Roman"/>
                          <a:cs typeface="Times New Roman"/>
                        </a:rPr>
                        <a:t>true</a:t>
                      </a:r>
                      <a:endParaRPr sz="1700">
                        <a:latin typeface="Times New Roman"/>
                        <a:cs typeface="Times New Roman"/>
                      </a:endParaRPr>
                    </a:p>
                    <a:p>
                      <a:pPr marL="5080" algn="ctr">
                        <a:lnSpc>
                          <a:spcPct val="100000"/>
                        </a:lnSpc>
                        <a:spcBef>
                          <a:spcPts val="145"/>
                        </a:spcBef>
                      </a:pPr>
                      <a:r>
                        <a:rPr sz="1700" dirty="0">
                          <a:latin typeface="Tahoma"/>
                          <a:cs typeface="Tahoma"/>
                        </a:rPr>
                        <a:t>.</a:t>
                      </a:r>
                      <a:endParaRPr sz="1700">
                        <a:latin typeface="Tahoma"/>
                        <a:cs typeface="Tahoma"/>
                      </a:endParaRPr>
                    </a:p>
                    <a:p>
                      <a:pPr marL="100330">
                        <a:lnSpc>
                          <a:spcPct val="100000"/>
                        </a:lnSpc>
                        <a:spcBef>
                          <a:spcPts val="155"/>
                        </a:spcBef>
                      </a:pPr>
                      <a:r>
                        <a:rPr sz="1700" i="1" spc="50" dirty="0">
                          <a:latin typeface="Times New Roman"/>
                          <a:cs typeface="Times New Roman"/>
                        </a:rPr>
                        <a:t>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9695">
                        <a:lnSpc>
                          <a:spcPts val="1900"/>
                        </a:lnSpc>
                      </a:pPr>
                      <a:r>
                        <a:rPr sz="1700" i="1" spc="50" dirty="0">
                          <a:latin typeface="Times New Roman"/>
                          <a:cs typeface="Times New Roman"/>
                        </a:rPr>
                        <a:t>true</a:t>
                      </a:r>
                      <a:endParaRPr sz="1700">
                        <a:latin typeface="Times New Roman"/>
                        <a:cs typeface="Times New Roman"/>
                      </a:endParaRPr>
                    </a:p>
                    <a:p>
                      <a:pPr marL="78740">
                        <a:lnSpc>
                          <a:spcPct val="100000"/>
                        </a:lnSpc>
                        <a:spcBef>
                          <a:spcPts val="155"/>
                        </a:spcBef>
                      </a:pPr>
                      <a:r>
                        <a:rPr sz="1700" i="1" spc="5" dirty="0">
                          <a:latin typeface="Times New Roman"/>
                          <a:cs typeface="Times New Roman"/>
                        </a:rPr>
                        <a:t>false</a:t>
                      </a:r>
                      <a:endParaRPr sz="1700">
                        <a:latin typeface="Times New Roman"/>
                        <a:cs typeface="Times New Roman"/>
                      </a:endParaRPr>
                    </a:p>
                    <a:p>
                      <a:pPr marL="5080" algn="ctr">
                        <a:lnSpc>
                          <a:spcPct val="100000"/>
                        </a:lnSpc>
                        <a:spcBef>
                          <a:spcPts val="145"/>
                        </a:spcBef>
                      </a:pPr>
                      <a:r>
                        <a:rPr sz="1700" dirty="0">
                          <a:latin typeface="Tahoma"/>
                          <a:cs typeface="Tahoma"/>
                        </a:rPr>
                        <a:t>.</a:t>
                      </a:r>
                      <a:endParaRPr sz="1700">
                        <a:latin typeface="Tahoma"/>
                        <a:cs typeface="Tahoma"/>
                      </a:endParaRPr>
                    </a:p>
                    <a:p>
                      <a:pPr marL="78740">
                        <a:lnSpc>
                          <a:spcPct val="100000"/>
                        </a:lnSpc>
                        <a:spcBef>
                          <a:spcPts val="155"/>
                        </a:spcBef>
                      </a:pPr>
                      <a:r>
                        <a:rPr sz="1700" i="1" spc="5" dirty="0">
                          <a:latin typeface="Times New Roman"/>
                          <a:cs typeface="Times New Roman"/>
                        </a:rPr>
                        <a:t>false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9060">
                        <a:lnSpc>
                          <a:spcPts val="1900"/>
                        </a:lnSpc>
                      </a:pPr>
                      <a:r>
                        <a:rPr sz="1700" i="1" spc="50" dirty="0">
                          <a:latin typeface="Times New Roman"/>
                          <a:cs typeface="Times New Roman"/>
                        </a:rPr>
                        <a:t>true</a:t>
                      </a:r>
                      <a:endParaRPr sz="1700">
                        <a:latin typeface="Times New Roman"/>
                        <a:cs typeface="Times New Roman"/>
                      </a:endParaRPr>
                    </a:p>
                    <a:p>
                      <a:pPr marL="99060">
                        <a:lnSpc>
                          <a:spcPct val="100000"/>
                        </a:lnSpc>
                        <a:spcBef>
                          <a:spcPts val="155"/>
                        </a:spcBef>
                      </a:pPr>
                      <a:r>
                        <a:rPr sz="1700" i="1" spc="50" dirty="0">
                          <a:latin typeface="Times New Roman"/>
                          <a:cs typeface="Times New Roman"/>
                        </a:rPr>
                        <a:t>true</a:t>
                      </a:r>
                      <a:endParaRPr sz="1700">
                        <a:latin typeface="Times New Roman"/>
                        <a:cs typeface="Times New Roman"/>
                      </a:endParaRPr>
                    </a:p>
                    <a:p>
                      <a:pPr marL="5080" algn="ctr">
                        <a:lnSpc>
                          <a:spcPct val="100000"/>
                        </a:lnSpc>
                        <a:spcBef>
                          <a:spcPts val="145"/>
                        </a:spcBef>
                      </a:pPr>
                      <a:r>
                        <a:rPr sz="1700" dirty="0">
                          <a:latin typeface="Tahoma"/>
                          <a:cs typeface="Tahoma"/>
                        </a:rPr>
                        <a:t>.</a:t>
                      </a:r>
                      <a:endParaRPr sz="1700">
                        <a:latin typeface="Tahoma"/>
                        <a:cs typeface="Tahoma"/>
                      </a:endParaRPr>
                    </a:p>
                    <a:p>
                      <a:pPr marL="99060">
                        <a:lnSpc>
                          <a:spcPct val="100000"/>
                        </a:lnSpc>
                        <a:spcBef>
                          <a:spcPts val="155"/>
                        </a:spcBef>
                      </a:pPr>
                      <a:r>
                        <a:rPr sz="1700" i="1" spc="50" dirty="0">
                          <a:latin typeface="Times New Roman"/>
                          <a:cs typeface="Times New Roman"/>
                        </a:rPr>
                        <a:t>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7470">
                        <a:lnSpc>
                          <a:spcPts val="1900"/>
                        </a:lnSpc>
                      </a:pPr>
                      <a:r>
                        <a:rPr sz="1700" i="1" spc="5" dirty="0">
                          <a:latin typeface="Times New Roman"/>
                          <a:cs typeface="Times New Roman"/>
                        </a:rPr>
                        <a:t>false</a:t>
                      </a:r>
                      <a:endParaRPr sz="1700">
                        <a:latin typeface="Times New Roman"/>
                        <a:cs typeface="Times New Roman"/>
                      </a:endParaRPr>
                    </a:p>
                    <a:p>
                      <a:pPr marL="77470">
                        <a:lnSpc>
                          <a:spcPct val="100000"/>
                        </a:lnSpc>
                        <a:spcBef>
                          <a:spcPts val="155"/>
                        </a:spcBef>
                      </a:pPr>
                      <a:r>
                        <a:rPr sz="1700" i="1" spc="5" dirty="0">
                          <a:latin typeface="Times New Roman"/>
                          <a:cs typeface="Times New Roman"/>
                        </a:rPr>
                        <a:t>false</a:t>
                      </a:r>
                      <a:endParaRPr sz="1700">
                        <a:latin typeface="Times New Roman"/>
                        <a:cs typeface="Times New Roman"/>
                      </a:endParaRPr>
                    </a:p>
                    <a:p>
                      <a:pPr algn="ctr">
                        <a:lnSpc>
                          <a:spcPct val="100000"/>
                        </a:lnSpc>
                        <a:spcBef>
                          <a:spcPts val="145"/>
                        </a:spcBef>
                      </a:pPr>
                      <a:r>
                        <a:rPr sz="1700" dirty="0">
                          <a:latin typeface="Tahoma"/>
                          <a:cs typeface="Tahoma"/>
                        </a:rPr>
                        <a:t>.</a:t>
                      </a:r>
                      <a:endParaRPr sz="1700">
                        <a:latin typeface="Tahoma"/>
                        <a:cs typeface="Tahoma"/>
                      </a:endParaRPr>
                    </a:p>
                    <a:p>
                      <a:pPr marL="99060">
                        <a:lnSpc>
                          <a:spcPct val="100000"/>
                        </a:lnSpc>
                        <a:spcBef>
                          <a:spcPts val="155"/>
                        </a:spcBef>
                      </a:pPr>
                      <a:r>
                        <a:rPr sz="1700" i="1" spc="50" dirty="0">
                          <a:latin typeface="Times New Roman"/>
                          <a:cs typeface="Times New Roman"/>
                        </a:rPr>
                        <a:t>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0170">
                        <a:lnSpc>
                          <a:spcPts val="1900"/>
                        </a:lnSpc>
                      </a:pPr>
                      <a:r>
                        <a:rPr sz="1700" i="1" spc="5" dirty="0">
                          <a:latin typeface="Times New Roman"/>
                          <a:cs typeface="Times New Roman"/>
                        </a:rPr>
                        <a:t>false</a:t>
                      </a:r>
                      <a:endParaRPr sz="1700">
                        <a:latin typeface="Times New Roman"/>
                        <a:cs typeface="Times New Roman"/>
                      </a:endParaRPr>
                    </a:p>
                    <a:p>
                      <a:pPr marL="90170">
                        <a:lnSpc>
                          <a:spcPct val="100000"/>
                        </a:lnSpc>
                        <a:spcBef>
                          <a:spcPts val="155"/>
                        </a:spcBef>
                      </a:pPr>
                      <a:r>
                        <a:rPr sz="1700" i="1" spc="5" dirty="0">
                          <a:latin typeface="Times New Roman"/>
                          <a:cs typeface="Times New Roman"/>
                        </a:rPr>
                        <a:t>false</a:t>
                      </a:r>
                      <a:endParaRPr sz="1700">
                        <a:latin typeface="Times New Roman"/>
                        <a:cs typeface="Times New Roman"/>
                      </a:endParaRPr>
                    </a:p>
                    <a:p>
                      <a:pPr marL="19685" algn="ctr">
                        <a:lnSpc>
                          <a:spcPct val="100000"/>
                        </a:lnSpc>
                        <a:spcBef>
                          <a:spcPts val="145"/>
                        </a:spcBef>
                      </a:pPr>
                      <a:r>
                        <a:rPr sz="1700" dirty="0">
                          <a:latin typeface="Tahoma"/>
                          <a:cs typeface="Tahoma"/>
                        </a:rPr>
                        <a:t>.</a:t>
                      </a:r>
                      <a:endParaRPr sz="1700">
                        <a:latin typeface="Tahoma"/>
                        <a:cs typeface="Tahoma"/>
                      </a:endParaRPr>
                    </a:p>
                    <a:p>
                      <a:pPr marL="90170">
                        <a:lnSpc>
                          <a:spcPct val="100000"/>
                        </a:lnSpc>
                        <a:spcBef>
                          <a:spcPts val="155"/>
                        </a:spcBef>
                      </a:pPr>
                      <a:r>
                        <a:rPr sz="1700" i="1" spc="5" dirty="0">
                          <a:latin typeface="Times New Roman"/>
                          <a:cs typeface="Times New Roman"/>
                        </a:rPr>
                        <a:t>false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850265">
                <a:tc>
                  <a:txBody>
                    <a:bodyPr/>
                    <a:lstStyle/>
                    <a:p>
                      <a:pPr marL="80645">
                        <a:lnSpc>
                          <a:spcPts val="1900"/>
                        </a:lnSpc>
                      </a:pPr>
                      <a:r>
                        <a:rPr sz="1700" i="1" spc="5" dirty="0">
                          <a:solidFill>
                            <a:srgbClr val="004B00"/>
                          </a:solidFill>
                          <a:latin typeface="Times New Roman"/>
                          <a:cs typeface="Times New Roman"/>
                        </a:rPr>
                        <a:t>false</a:t>
                      </a:r>
                      <a:endParaRPr sz="1700">
                        <a:latin typeface="Times New Roman"/>
                        <a:cs typeface="Times New Roman"/>
                      </a:endParaRPr>
                    </a:p>
                    <a:p>
                      <a:pPr marL="80645" marR="86360">
                        <a:lnSpc>
                          <a:spcPts val="2200"/>
                        </a:lnSpc>
                        <a:spcBef>
                          <a:spcPts val="80"/>
                        </a:spcBef>
                      </a:pPr>
                      <a:r>
                        <a:rPr sz="1700" i="1" spc="-5" dirty="0">
                          <a:solidFill>
                            <a:srgbClr val="004B00"/>
                          </a:solidFill>
                          <a:latin typeface="Times New Roman"/>
                          <a:cs typeface="Times New Roman"/>
                        </a:rPr>
                        <a:t>false  false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4139">
                        <a:lnSpc>
                          <a:spcPts val="1900"/>
                        </a:lnSpc>
                      </a:pPr>
                      <a:r>
                        <a:rPr sz="1700" i="1" spc="50" dirty="0">
                          <a:solidFill>
                            <a:srgbClr val="B30000"/>
                          </a:solidFill>
                          <a:latin typeface="Times New Roman"/>
                          <a:cs typeface="Times New Roman"/>
                        </a:rPr>
                        <a:t>true</a:t>
                      </a:r>
                      <a:endParaRPr sz="1700">
                        <a:latin typeface="Times New Roman"/>
                        <a:cs typeface="Times New Roman"/>
                      </a:endParaRPr>
                    </a:p>
                    <a:p>
                      <a:pPr marL="104139" marR="105410">
                        <a:lnSpc>
                          <a:spcPts val="2200"/>
                        </a:lnSpc>
                        <a:spcBef>
                          <a:spcPts val="80"/>
                        </a:spcBef>
                      </a:pPr>
                      <a:r>
                        <a:rPr sz="1700" i="1" dirty="0">
                          <a:solidFill>
                            <a:srgbClr val="B30000"/>
                          </a:solidFill>
                          <a:latin typeface="Times New Roman"/>
                          <a:cs typeface="Times New Roman"/>
                        </a:rPr>
                        <a:t>true  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4455">
                        <a:lnSpc>
                          <a:spcPts val="1900"/>
                        </a:lnSpc>
                      </a:pPr>
                      <a:r>
                        <a:rPr sz="1700" i="1" spc="5" dirty="0">
                          <a:solidFill>
                            <a:srgbClr val="004B00"/>
                          </a:solidFill>
                          <a:latin typeface="Times New Roman"/>
                          <a:cs typeface="Times New Roman"/>
                        </a:rPr>
                        <a:t>false</a:t>
                      </a:r>
                      <a:endParaRPr sz="1700">
                        <a:latin typeface="Times New Roman"/>
                        <a:cs typeface="Times New Roman"/>
                      </a:endParaRPr>
                    </a:p>
                    <a:p>
                      <a:pPr marL="84455" marR="87630">
                        <a:lnSpc>
                          <a:spcPts val="2200"/>
                        </a:lnSpc>
                        <a:spcBef>
                          <a:spcPts val="80"/>
                        </a:spcBef>
                      </a:pPr>
                      <a:r>
                        <a:rPr sz="1700" i="1" spc="-5" dirty="0">
                          <a:solidFill>
                            <a:srgbClr val="004B00"/>
                          </a:solidFill>
                          <a:latin typeface="Times New Roman"/>
                          <a:cs typeface="Times New Roman"/>
                        </a:rPr>
                        <a:t>false  false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3820">
                        <a:lnSpc>
                          <a:spcPts val="1900"/>
                        </a:lnSpc>
                      </a:pPr>
                      <a:r>
                        <a:rPr sz="1700" i="1" spc="5" dirty="0">
                          <a:solidFill>
                            <a:srgbClr val="004B00"/>
                          </a:solidFill>
                          <a:latin typeface="Times New Roman"/>
                          <a:cs typeface="Times New Roman"/>
                        </a:rPr>
                        <a:t>false</a:t>
                      </a:r>
                      <a:endParaRPr sz="1700">
                        <a:latin typeface="Times New Roman"/>
                        <a:cs typeface="Times New Roman"/>
                      </a:endParaRPr>
                    </a:p>
                    <a:p>
                      <a:pPr marL="83820" marR="88265">
                        <a:lnSpc>
                          <a:spcPts val="2200"/>
                        </a:lnSpc>
                        <a:spcBef>
                          <a:spcPts val="80"/>
                        </a:spcBef>
                      </a:pPr>
                      <a:r>
                        <a:rPr sz="1700" i="1" spc="-5" dirty="0">
                          <a:solidFill>
                            <a:srgbClr val="004B00"/>
                          </a:solidFill>
                          <a:latin typeface="Times New Roman"/>
                          <a:cs typeface="Times New Roman"/>
                        </a:rPr>
                        <a:t>false  false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3185">
                        <a:lnSpc>
                          <a:spcPts val="1900"/>
                        </a:lnSpc>
                      </a:pPr>
                      <a:r>
                        <a:rPr sz="1700" i="1" spc="5" dirty="0">
                          <a:solidFill>
                            <a:srgbClr val="004B00"/>
                          </a:solidFill>
                          <a:latin typeface="Times New Roman"/>
                          <a:cs typeface="Times New Roman"/>
                        </a:rPr>
                        <a:t>false</a:t>
                      </a:r>
                      <a:endParaRPr sz="1700">
                        <a:latin typeface="Times New Roman"/>
                        <a:cs typeface="Times New Roman"/>
                      </a:endParaRPr>
                    </a:p>
                    <a:p>
                      <a:pPr marL="83185" marR="88900">
                        <a:lnSpc>
                          <a:spcPts val="2200"/>
                        </a:lnSpc>
                        <a:spcBef>
                          <a:spcPts val="80"/>
                        </a:spcBef>
                      </a:pPr>
                      <a:r>
                        <a:rPr sz="1700" i="1" spc="-5" dirty="0">
                          <a:solidFill>
                            <a:srgbClr val="004B00"/>
                          </a:solidFill>
                          <a:latin typeface="Times New Roman"/>
                          <a:cs typeface="Times New Roman"/>
                        </a:rPr>
                        <a:t>false  false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1915">
                        <a:lnSpc>
                          <a:spcPts val="1900"/>
                        </a:lnSpc>
                      </a:pPr>
                      <a:r>
                        <a:rPr sz="1700" i="1" spc="5" dirty="0">
                          <a:solidFill>
                            <a:srgbClr val="004B00"/>
                          </a:solidFill>
                          <a:latin typeface="Times New Roman"/>
                          <a:cs typeface="Times New Roman"/>
                        </a:rPr>
                        <a:t>false</a:t>
                      </a:r>
                      <a:endParaRPr sz="1700">
                        <a:latin typeface="Times New Roman"/>
                        <a:cs typeface="Times New Roman"/>
                      </a:endParaRPr>
                    </a:p>
                    <a:p>
                      <a:pPr marL="102235" marR="107950">
                        <a:lnSpc>
                          <a:spcPts val="2200"/>
                        </a:lnSpc>
                        <a:spcBef>
                          <a:spcPts val="80"/>
                        </a:spcBef>
                      </a:pPr>
                      <a:r>
                        <a:rPr sz="1700" i="1" dirty="0">
                          <a:solidFill>
                            <a:srgbClr val="B30000"/>
                          </a:solidFill>
                          <a:latin typeface="Times New Roman"/>
                          <a:cs typeface="Times New Roman"/>
                        </a:rPr>
                        <a:t>true  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1600">
                        <a:lnSpc>
                          <a:spcPts val="1900"/>
                        </a:lnSpc>
                      </a:pPr>
                      <a:r>
                        <a:rPr sz="1700" i="1" spc="50" dirty="0">
                          <a:solidFill>
                            <a:srgbClr val="B30000"/>
                          </a:solidFill>
                          <a:latin typeface="Times New Roman"/>
                          <a:cs typeface="Times New Roman"/>
                        </a:rPr>
                        <a:t>true</a:t>
                      </a:r>
                      <a:endParaRPr sz="1700">
                        <a:latin typeface="Times New Roman"/>
                        <a:cs typeface="Times New Roman"/>
                      </a:endParaRPr>
                    </a:p>
                    <a:p>
                      <a:pPr marL="101600" marR="102870" indent="-20320">
                        <a:lnSpc>
                          <a:spcPts val="2200"/>
                        </a:lnSpc>
                        <a:spcBef>
                          <a:spcPts val="80"/>
                        </a:spcBef>
                      </a:pPr>
                      <a:r>
                        <a:rPr sz="1700" i="1" spc="-5" dirty="0">
                          <a:solidFill>
                            <a:srgbClr val="004B00"/>
                          </a:solidFill>
                          <a:latin typeface="Times New Roman"/>
                          <a:cs typeface="Times New Roman"/>
                        </a:rPr>
                        <a:t>false  </a:t>
                      </a:r>
                      <a:r>
                        <a:rPr sz="1700" i="1" spc="50" dirty="0">
                          <a:solidFill>
                            <a:srgbClr val="B30000"/>
                          </a:solidFill>
                          <a:latin typeface="Times New Roman"/>
                          <a:cs typeface="Times New Roman"/>
                        </a:rPr>
                        <a:t>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3664">
                        <a:lnSpc>
                          <a:spcPts val="1900"/>
                        </a:lnSpc>
                      </a:pPr>
                      <a:r>
                        <a:rPr sz="1700" i="1" spc="50" dirty="0">
                          <a:latin typeface="Times New Roman"/>
                          <a:cs typeface="Times New Roman"/>
                        </a:rPr>
                        <a:t>true</a:t>
                      </a:r>
                      <a:endParaRPr sz="1700">
                        <a:latin typeface="Times New Roman"/>
                        <a:cs typeface="Times New Roman"/>
                      </a:endParaRPr>
                    </a:p>
                    <a:p>
                      <a:pPr marL="114300" marR="108585" indent="-635">
                        <a:lnSpc>
                          <a:spcPts val="2200"/>
                        </a:lnSpc>
                        <a:spcBef>
                          <a:spcPts val="80"/>
                        </a:spcBef>
                      </a:pPr>
                      <a:r>
                        <a:rPr sz="1700" i="1" dirty="0">
                          <a:latin typeface="Times New Roman"/>
                          <a:cs typeface="Times New Roman"/>
                        </a:rPr>
                        <a:t>true  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0330">
                        <a:lnSpc>
                          <a:spcPts val="1900"/>
                        </a:lnSpc>
                      </a:pPr>
                      <a:r>
                        <a:rPr sz="1700" i="1" spc="50" dirty="0">
                          <a:latin typeface="Times New Roman"/>
                          <a:cs typeface="Times New Roman"/>
                        </a:rPr>
                        <a:t>true</a:t>
                      </a:r>
                      <a:endParaRPr sz="1700">
                        <a:latin typeface="Times New Roman"/>
                        <a:cs typeface="Times New Roman"/>
                      </a:endParaRPr>
                    </a:p>
                    <a:p>
                      <a:pPr marL="100965" marR="109220" indent="-635">
                        <a:lnSpc>
                          <a:spcPts val="2200"/>
                        </a:lnSpc>
                        <a:spcBef>
                          <a:spcPts val="80"/>
                        </a:spcBef>
                      </a:pPr>
                      <a:r>
                        <a:rPr sz="1700" i="1" dirty="0">
                          <a:latin typeface="Times New Roman"/>
                          <a:cs typeface="Times New Roman"/>
                        </a:rPr>
                        <a:t>true  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0330">
                        <a:lnSpc>
                          <a:spcPts val="1900"/>
                        </a:lnSpc>
                      </a:pPr>
                      <a:r>
                        <a:rPr sz="1700" i="1" spc="50" dirty="0">
                          <a:latin typeface="Times New Roman"/>
                          <a:cs typeface="Times New Roman"/>
                        </a:rPr>
                        <a:t>true</a:t>
                      </a:r>
                      <a:endParaRPr sz="1700">
                        <a:latin typeface="Times New Roman"/>
                        <a:cs typeface="Times New Roman"/>
                      </a:endParaRPr>
                    </a:p>
                    <a:p>
                      <a:pPr marL="100330" marR="109220" indent="-635">
                        <a:lnSpc>
                          <a:spcPts val="2200"/>
                        </a:lnSpc>
                        <a:spcBef>
                          <a:spcPts val="80"/>
                        </a:spcBef>
                      </a:pPr>
                      <a:r>
                        <a:rPr sz="1700" i="1" dirty="0">
                          <a:latin typeface="Times New Roman"/>
                          <a:cs typeface="Times New Roman"/>
                        </a:rPr>
                        <a:t>true  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9695">
                        <a:lnSpc>
                          <a:spcPts val="1900"/>
                        </a:lnSpc>
                      </a:pPr>
                      <a:r>
                        <a:rPr sz="1700" i="1" spc="50" dirty="0">
                          <a:latin typeface="Times New Roman"/>
                          <a:cs typeface="Times New Roman"/>
                        </a:rPr>
                        <a:t>true</a:t>
                      </a:r>
                      <a:endParaRPr sz="1700">
                        <a:latin typeface="Times New Roman"/>
                        <a:cs typeface="Times New Roman"/>
                      </a:endParaRPr>
                    </a:p>
                    <a:p>
                      <a:pPr marL="100330" marR="109855" indent="-635">
                        <a:lnSpc>
                          <a:spcPts val="2200"/>
                        </a:lnSpc>
                        <a:spcBef>
                          <a:spcPts val="80"/>
                        </a:spcBef>
                      </a:pPr>
                      <a:r>
                        <a:rPr sz="1700" i="1" dirty="0">
                          <a:latin typeface="Times New Roman"/>
                          <a:cs typeface="Times New Roman"/>
                        </a:rPr>
                        <a:t>true  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9695">
                        <a:lnSpc>
                          <a:spcPts val="1900"/>
                        </a:lnSpc>
                      </a:pPr>
                      <a:r>
                        <a:rPr sz="1700" i="1" spc="50" dirty="0">
                          <a:latin typeface="Times New Roman"/>
                          <a:cs typeface="Times New Roman"/>
                        </a:rPr>
                        <a:t>true</a:t>
                      </a:r>
                      <a:endParaRPr sz="1700">
                        <a:latin typeface="Times New Roman"/>
                        <a:cs typeface="Times New Roman"/>
                      </a:endParaRPr>
                    </a:p>
                    <a:p>
                      <a:pPr marL="99695" marR="123189" indent="-635">
                        <a:lnSpc>
                          <a:spcPts val="2200"/>
                        </a:lnSpc>
                        <a:spcBef>
                          <a:spcPts val="80"/>
                        </a:spcBef>
                      </a:pPr>
                      <a:r>
                        <a:rPr sz="1700" i="1" dirty="0">
                          <a:latin typeface="Times New Roman"/>
                          <a:cs typeface="Times New Roman"/>
                        </a:rPr>
                        <a:t>true  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0489">
                        <a:lnSpc>
                          <a:spcPts val="1900"/>
                        </a:lnSpc>
                      </a:pPr>
                      <a:r>
                        <a:rPr sz="1700" i="1" u="sng" spc="50" dirty="0">
                          <a:solidFill>
                            <a:srgbClr val="990099"/>
                          </a:solidFill>
                          <a:uFill>
                            <a:solidFill>
                              <a:srgbClr val="980098"/>
                            </a:solidFill>
                          </a:uFill>
                          <a:latin typeface="Times New Roman"/>
                          <a:cs typeface="Times New Roman"/>
                        </a:rPr>
                        <a:t>true</a:t>
                      </a:r>
                      <a:endParaRPr sz="1700">
                        <a:latin typeface="Times New Roman"/>
                        <a:cs typeface="Times New Roman"/>
                      </a:endParaRPr>
                    </a:p>
                    <a:p>
                      <a:pPr marL="110489" marR="110489" indent="-635">
                        <a:lnSpc>
                          <a:spcPts val="2200"/>
                        </a:lnSpc>
                        <a:spcBef>
                          <a:spcPts val="80"/>
                        </a:spcBef>
                      </a:pPr>
                      <a:r>
                        <a:rPr sz="1700" i="1" u="sng" dirty="0">
                          <a:solidFill>
                            <a:srgbClr val="990099"/>
                          </a:solidFill>
                          <a:uFill>
                            <a:solidFill>
                              <a:srgbClr val="980098"/>
                            </a:solidFill>
                          </a:uFill>
                          <a:latin typeface="Times New Roman"/>
                          <a:cs typeface="Times New Roman"/>
                        </a:rPr>
                        <a:t>true </a:t>
                      </a:r>
                      <a:r>
                        <a:rPr sz="1700" i="1" dirty="0">
                          <a:solidFill>
                            <a:srgbClr val="990099"/>
                          </a:solidFill>
                          <a:latin typeface="Times New Roman"/>
                          <a:cs typeface="Times New Roman"/>
                        </a:rPr>
                        <a:t> </a:t>
                      </a:r>
                      <a:r>
                        <a:rPr sz="1700" i="1" u="sng" dirty="0">
                          <a:solidFill>
                            <a:srgbClr val="990099"/>
                          </a:solidFill>
                          <a:uFill>
                            <a:solidFill>
                              <a:srgbClr val="980098"/>
                            </a:solidFill>
                          </a:uFill>
                          <a:latin typeface="Times New Roman"/>
                          <a:cs typeface="Times New Roman"/>
                        </a:rPr>
                        <a:t>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850265">
                <a:tc>
                  <a:txBody>
                    <a:bodyPr/>
                    <a:lstStyle/>
                    <a:p>
                      <a:pPr marR="5715" algn="ctr">
                        <a:lnSpc>
                          <a:spcPts val="1900"/>
                        </a:lnSpc>
                      </a:pPr>
                      <a:r>
                        <a:rPr sz="1700" i="1" spc="5" dirty="0">
                          <a:latin typeface="Times New Roman"/>
                          <a:cs typeface="Times New Roman"/>
                        </a:rPr>
                        <a:t>false</a:t>
                      </a:r>
                      <a:endParaRPr sz="1700">
                        <a:latin typeface="Times New Roman"/>
                        <a:cs typeface="Times New Roman"/>
                      </a:endParaRPr>
                    </a:p>
                    <a:p>
                      <a:pPr marL="3810" algn="ctr">
                        <a:lnSpc>
                          <a:spcPct val="100000"/>
                        </a:lnSpc>
                        <a:spcBef>
                          <a:spcPts val="155"/>
                        </a:spcBef>
                      </a:pPr>
                      <a:r>
                        <a:rPr sz="1700" dirty="0">
                          <a:latin typeface="Tahoma"/>
                          <a:cs typeface="Tahoma"/>
                        </a:rPr>
                        <a:t>.</a:t>
                      </a:r>
                      <a:endParaRPr sz="1700">
                        <a:latin typeface="Tahoma"/>
                        <a:cs typeface="Tahoma"/>
                      </a:endParaRPr>
                    </a:p>
                    <a:p>
                      <a:pPr marR="3810" algn="ctr">
                        <a:lnSpc>
                          <a:spcPct val="100000"/>
                        </a:lnSpc>
                        <a:spcBef>
                          <a:spcPts val="145"/>
                        </a:spcBef>
                      </a:pPr>
                      <a:r>
                        <a:rPr sz="1700" i="1" spc="50" dirty="0">
                          <a:latin typeface="Times New Roman"/>
                          <a:cs typeface="Times New Roman"/>
                        </a:rPr>
                        <a:t>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635" algn="ctr">
                        <a:lnSpc>
                          <a:spcPts val="1900"/>
                        </a:lnSpc>
                      </a:pPr>
                      <a:r>
                        <a:rPr sz="1700" i="1" spc="50" dirty="0">
                          <a:latin typeface="Times New Roman"/>
                          <a:cs typeface="Times New Roman"/>
                        </a:rPr>
                        <a:t>true</a:t>
                      </a:r>
                      <a:endParaRPr sz="1700">
                        <a:latin typeface="Times New Roman"/>
                        <a:cs typeface="Times New Roman"/>
                      </a:endParaRPr>
                    </a:p>
                    <a:p>
                      <a:pPr marL="8255" algn="ctr">
                        <a:lnSpc>
                          <a:spcPct val="100000"/>
                        </a:lnSpc>
                        <a:spcBef>
                          <a:spcPts val="155"/>
                        </a:spcBef>
                      </a:pPr>
                      <a:r>
                        <a:rPr sz="1700" dirty="0">
                          <a:latin typeface="Tahoma"/>
                          <a:cs typeface="Tahoma"/>
                        </a:rPr>
                        <a:t>.</a:t>
                      </a:r>
                      <a:endParaRPr sz="1700">
                        <a:latin typeface="Tahoma"/>
                        <a:cs typeface="Tahoma"/>
                      </a:endParaRPr>
                    </a:p>
                    <a:p>
                      <a:pPr algn="ctr">
                        <a:lnSpc>
                          <a:spcPct val="100000"/>
                        </a:lnSpc>
                        <a:spcBef>
                          <a:spcPts val="145"/>
                        </a:spcBef>
                      </a:pPr>
                      <a:r>
                        <a:rPr sz="1700" i="1" spc="50" dirty="0">
                          <a:latin typeface="Times New Roman"/>
                          <a:cs typeface="Times New Roman"/>
                        </a:rPr>
                        <a:t>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3175" algn="ctr">
                        <a:lnSpc>
                          <a:spcPts val="1900"/>
                        </a:lnSpc>
                      </a:pPr>
                      <a:r>
                        <a:rPr sz="1700" i="1" spc="5" dirty="0">
                          <a:latin typeface="Times New Roman"/>
                          <a:cs typeface="Times New Roman"/>
                        </a:rPr>
                        <a:t>false</a:t>
                      </a:r>
                      <a:endParaRPr sz="1700">
                        <a:latin typeface="Times New Roman"/>
                        <a:cs typeface="Times New Roman"/>
                      </a:endParaRPr>
                    </a:p>
                    <a:p>
                      <a:pPr marL="8255" algn="ctr">
                        <a:lnSpc>
                          <a:spcPct val="100000"/>
                        </a:lnSpc>
                        <a:spcBef>
                          <a:spcPts val="155"/>
                        </a:spcBef>
                      </a:pPr>
                      <a:r>
                        <a:rPr sz="1700" dirty="0">
                          <a:latin typeface="Tahoma"/>
                          <a:cs typeface="Tahoma"/>
                        </a:rPr>
                        <a:t>.</a:t>
                      </a:r>
                      <a:endParaRPr sz="1700">
                        <a:latin typeface="Tahoma"/>
                        <a:cs typeface="Tahoma"/>
                      </a:endParaRPr>
                    </a:p>
                    <a:p>
                      <a:pPr marR="1270" algn="ctr">
                        <a:lnSpc>
                          <a:spcPct val="100000"/>
                        </a:lnSpc>
                        <a:spcBef>
                          <a:spcPts val="145"/>
                        </a:spcBef>
                      </a:pPr>
                      <a:r>
                        <a:rPr sz="1700" i="1" spc="50" dirty="0">
                          <a:latin typeface="Times New Roman"/>
                          <a:cs typeface="Times New Roman"/>
                        </a:rPr>
                        <a:t>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4445" algn="ctr">
                        <a:lnSpc>
                          <a:spcPts val="1900"/>
                        </a:lnSpc>
                      </a:pPr>
                      <a:r>
                        <a:rPr sz="1700" i="1" spc="5" dirty="0">
                          <a:latin typeface="Times New Roman"/>
                          <a:cs typeface="Times New Roman"/>
                        </a:rPr>
                        <a:t>false</a:t>
                      </a:r>
                      <a:endParaRPr sz="1700">
                        <a:latin typeface="Times New Roman"/>
                        <a:cs typeface="Times New Roman"/>
                      </a:endParaRPr>
                    </a:p>
                    <a:p>
                      <a:pPr marL="8255" algn="ctr">
                        <a:lnSpc>
                          <a:spcPct val="100000"/>
                        </a:lnSpc>
                        <a:spcBef>
                          <a:spcPts val="155"/>
                        </a:spcBef>
                      </a:pPr>
                      <a:r>
                        <a:rPr sz="1700" dirty="0">
                          <a:latin typeface="Tahoma"/>
                          <a:cs typeface="Tahoma"/>
                        </a:rPr>
                        <a:t>.</a:t>
                      </a:r>
                      <a:endParaRPr sz="1700">
                        <a:latin typeface="Tahoma"/>
                        <a:cs typeface="Tahoma"/>
                      </a:endParaRPr>
                    </a:p>
                    <a:p>
                      <a:pPr marR="1905" algn="ctr">
                        <a:lnSpc>
                          <a:spcPct val="100000"/>
                        </a:lnSpc>
                        <a:spcBef>
                          <a:spcPts val="145"/>
                        </a:spcBef>
                      </a:pPr>
                      <a:r>
                        <a:rPr sz="1700" i="1" spc="50" dirty="0">
                          <a:latin typeface="Times New Roman"/>
                          <a:cs typeface="Times New Roman"/>
                        </a:rPr>
                        <a:t>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4445" algn="ctr">
                        <a:lnSpc>
                          <a:spcPts val="1900"/>
                        </a:lnSpc>
                      </a:pPr>
                      <a:r>
                        <a:rPr sz="1700" i="1" spc="50" dirty="0">
                          <a:latin typeface="Times New Roman"/>
                          <a:cs typeface="Times New Roman"/>
                        </a:rPr>
                        <a:t>true</a:t>
                      </a:r>
                      <a:endParaRPr sz="1700">
                        <a:latin typeface="Times New Roman"/>
                        <a:cs typeface="Times New Roman"/>
                      </a:endParaRPr>
                    </a:p>
                    <a:p>
                      <a:pPr marL="8255" algn="ctr">
                        <a:lnSpc>
                          <a:spcPct val="100000"/>
                        </a:lnSpc>
                        <a:spcBef>
                          <a:spcPts val="155"/>
                        </a:spcBef>
                      </a:pPr>
                      <a:r>
                        <a:rPr sz="1700" dirty="0">
                          <a:latin typeface="Tahoma"/>
                          <a:cs typeface="Tahoma"/>
                        </a:rPr>
                        <a:t>.</a:t>
                      </a:r>
                      <a:endParaRPr sz="1700">
                        <a:latin typeface="Tahoma"/>
                        <a:cs typeface="Tahoma"/>
                      </a:endParaRPr>
                    </a:p>
                    <a:p>
                      <a:pPr marR="2540" algn="ctr">
                        <a:lnSpc>
                          <a:spcPct val="100000"/>
                        </a:lnSpc>
                        <a:spcBef>
                          <a:spcPts val="145"/>
                        </a:spcBef>
                      </a:pPr>
                      <a:r>
                        <a:rPr sz="1700" i="1" spc="50" dirty="0">
                          <a:latin typeface="Times New Roman"/>
                          <a:cs typeface="Times New Roman"/>
                        </a:rPr>
                        <a:t>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6350" algn="ctr">
                        <a:lnSpc>
                          <a:spcPts val="1900"/>
                        </a:lnSpc>
                      </a:pPr>
                      <a:r>
                        <a:rPr sz="1700" i="1" spc="5" dirty="0">
                          <a:latin typeface="Times New Roman"/>
                          <a:cs typeface="Times New Roman"/>
                        </a:rPr>
                        <a:t>false</a:t>
                      </a:r>
                      <a:endParaRPr sz="1700">
                        <a:latin typeface="Times New Roman"/>
                        <a:cs typeface="Times New Roman"/>
                      </a:endParaRPr>
                    </a:p>
                    <a:p>
                      <a:pPr marL="5080" algn="ctr">
                        <a:lnSpc>
                          <a:spcPct val="100000"/>
                        </a:lnSpc>
                        <a:spcBef>
                          <a:spcPts val="155"/>
                        </a:spcBef>
                      </a:pPr>
                      <a:r>
                        <a:rPr sz="1700" dirty="0">
                          <a:latin typeface="Tahoma"/>
                          <a:cs typeface="Tahoma"/>
                        </a:rPr>
                        <a:t>.</a:t>
                      </a:r>
                      <a:endParaRPr sz="1700">
                        <a:latin typeface="Tahoma"/>
                        <a:cs typeface="Tahoma"/>
                      </a:endParaRPr>
                    </a:p>
                    <a:p>
                      <a:pPr marR="3175" algn="ctr">
                        <a:lnSpc>
                          <a:spcPct val="100000"/>
                        </a:lnSpc>
                        <a:spcBef>
                          <a:spcPts val="145"/>
                        </a:spcBef>
                      </a:pPr>
                      <a:r>
                        <a:rPr sz="1700" i="1" spc="50" dirty="0">
                          <a:latin typeface="Times New Roman"/>
                          <a:cs typeface="Times New Roman"/>
                        </a:rPr>
                        <a:t>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20955" algn="ctr">
                        <a:lnSpc>
                          <a:spcPts val="1900"/>
                        </a:lnSpc>
                      </a:pPr>
                      <a:r>
                        <a:rPr sz="1700" i="1" spc="5" dirty="0">
                          <a:latin typeface="Times New Roman"/>
                          <a:cs typeface="Times New Roman"/>
                        </a:rPr>
                        <a:t>false</a:t>
                      </a:r>
                      <a:endParaRPr sz="1700">
                        <a:latin typeface="Times New Roman"/>
                        <a:cs typeface="Times New Roman"/>
                      </a:endParaRPr>
                    </a:p>
                    <a:p>
                      <a:pPr algn="ctr">
                        <a:lnSpc>
                          <a:spcPct val="100000"/>
                        </a:lnSpc>
                        <a:spcBef>
                          <a:spcPts val="155"/>
                        </a:spcBef>
                      </a:pPr>
                      <a:r>
                        <a:rPr sz="1700" dirty="0">
                          <a:latin typeface="Tahoma"/>
                          <a:cs typeface="Tahoma"/>
                        </a:rPr>
                        <a:t>.</a:t>
                      </a:r>
                      <a:endParaRPr sz="1700">
                        <a:latin typeface="Tahoma"/>
                        <a:cs typeface="Tahoma"/>
                      </a:endParaRPr>
                    </a:p>
                    <a:p>
                      <a:pPr marR="17145" algn="ctr">
                        <a:lnSpc>
                          <a:spcPct val="100000"/>
                        </a:lnSpc>
                        <a:spcBef>
                          <a:spcPts val="145"/>
                        </a:spcBef>
                      </a:pPr>
                      <a:r>
                        <a:rPr sz="1700" i="1" spc="50" dirty="0">
                          <a:latin typeface="Times New Roman"/>
                          <a:cs typeface="Times New Roman"/>
                        </a:rPr>
                        <a:t>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900"/>
                        </a:lnSpc>
                      </a:pPr>
                      <a:r>
                        <a:rPr sz="1700" i="1" spc="50" dirty="0">
                          <a:latin typeface="Times New Roman"/>
                          <a:cs typeface="Times New Roman"/>
                        </a:rPr>
                        <a:t>true</a:t>
                      </a:r>
                      <a:endParaRPr sz="1700">
                        <a:latin typeface="Times New Roman"/>
                        <a:cs typeface="Times New Roman"/>
                      </a:endParaRPr>
                    </a:p>
                    <a:p>
                      <a:pPr marL="18415" algn="ctr">
                        <a:lnSpc>
                          <a:spcPct val="100000"/>
                        </a:lnSpc>
                        <a:spcBef>
                          <a:spcPts val="155"/>
                        </a:spcBef>
                      </a:pPr>
                      <a:r>
                        <a:rPr sz="1700" dirty="0">
                          <a:latin typeface="Tahoma"/>
                          <a:cs typeface="Tahoma"/>
                        </a:rPr>
                        <a:t>.</a:t>
                      </a:r>
                      <a:endParaRPr sz="1700">
                        <a:latin typeface="Tahoma"/>
                        <a:cs typeface="Tahoma"/>
                      </a:endParaRPr>
                    </a:p>
                    <a:p>
                      <a:pPr algn="ctr">
                        <a:lnSpc>
                          <a:spcPct val="100000"/>
                        </a:lnSpc>
                        <a:spcBef>
                          <a:spcPts val="145"/>
                        </a:spcBef>
                      </a:pPr>
                      <a:r>
                        <a:rPr sz="1700" i="1" spc="5" dirty="0">
                          <a:latin typeface="Times New Roman"/>
                          <a:cs typeface="Times New Roman"/>
                        </a:rPr>
                        <a:t>false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2700" algn="ctr">
                        <a:lnSpc>
                          <a:spcPts val="1900"/>
                        </a:lnSpc>
                      </a:pPr>
                      <a:r>
                        <a:rPr sz="1700" i="1" spc="5" dirty="0">
                          <a:latin typeface="Times New Roman"/>
                          <a:cs typeface="Times New Roman"/>
                        </a:rPr>
                        <a:t>false</a:t>
                      </a:r>
                      <a:endParaRPr sz="1700">
                        <a:latin typeface="Times New Roman"/>
                        <a:cs typeface="Times New Roman"/>
                      </a:endParaRPr>
                    </a:p>
                    <a:p>
                      <a:pPr marL="5080" algn="ctr">
                        <a:lnSpc>
                          <a:spcPct val="100000"/>
                        </a:lnSpc>
                        <a:spcBef>
                          <a:spcPts val="155"/>
                        </a:spcBef>
                      </a:pPr>
                      <a:r>
                        <a:rPr sz="1700" dirty="0">
                          <a:latin typeface="Tahoma"/>
                          <a:cs typeface="Tahoma"/>
                        </a:rPr>
                        <a:t>.</a:t>
                      </a:r>
                      <a:endParaRPr sz="1700">
                        <a:latin typeface="Tahoma"/>
                        <a:cs typeface="Tahoma"/>
                      </a:endParaRPr>
                    </a:p>
                    <a:p>
                      <a:pPr marR="6350" algn="ctr">
                        <a:lnSpc>
                          <a:spcPct val="100000"/>
                        </a:lnSpc>
                        <a:spcBef>
                          <a:spcPts val="145"/>
                        </a:spcBef>
                      </a:pPr>
                      <a:r>
                        <a:rPr sz="1700" i="1" spc="50" dirty="0">
                          <a:latin typeface="Times New Roman"/>
                          <a:cs typeface="Times New Roman"/>
                        </a:rPr>
                        <a:t>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3970" algn="ctr">
                        <a:lnSpc>
                          <a:spcPts val="1900"/>
                        </a:lnSpc>
                      </a:pPr>
                      <a:r>
                        <a:rPr sz="1700" i="1" spc="5" dirty="0">
                          <a:latin typeface="Times New Roman"/>
                          <a:cs typeface="Times New Roman"/>
                        </a:rPr>
                        <a:t>false</a:t>
                      </a:r>
                      <a:endParaRPr sz="1700">
                        <a:latin typeface="Times New Roman"/>
                        <a:cs typeface="Times New Roman"/>
                      </a:endParaRPr>
                    </a:p>
                    <a:p>
                      <a:pPr marL="5080" algn="ctr">
                        <a:lnSpc>
                          <a:spcPct val="100000"/>
                        </a:lnSpc>
                        <a:spcBef>
                          <a:spcPts val="155"/>
                        </a:spcBef>
                      </a:pPr>
                      <a:r>
                        <a:rPr sz="1700" dirty="0">
                          <a:latin typeface="Tahoma"/>
                          <a:cs typeface="Tahoma"/>
                        </a:rPr>
                        <a:t>.</a:t>
                      </a:r>
                      <a:endParaRPr sz="1700">
                        <a:latin typeface="Tahoma"/>
                        <a:cs typeface="Tahoma"/>
                      </a:endParaRPr>
                    </a:p>
                    <a:p>
                      <a:pPr marR="6985" algn="ctr">
                        <a:lnSpc>
                          <a:spcPct val="100000"/>
                        </a:lnSpc>
                        <a:spcBef>
                          <a:spcPts val="145"/>
                        </a:spcBef>
                      </a:pPr>
                      <a:r>
                        <a:rPr sz="1700" i="1" spc="50" dirty="0">
                          <a:latin typeface="Times New Roman"/>
                          <a:cs typeface="Times New Roman"/>
                        </a:rPr>
                        <a:t>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0795" algn="ctr">
                        <a:lnSpc>
                          <a:spcPts val="1900"/>
                        </a:lnSpc>
                      </a:pPr>
                      <a:r>
                        <a:rPr sz="1700" i="1" spc="50" dirty="0">
                          <a:latin typeface="Times New Roman"/>
                          <a:cs typeface="Times New Roman"/>
                        </a:rPr>
                        <a:t>true</a:t>
                      </a:r>
                      <a:endParaRPr sz="1700">
                        <a:latin typeface="Times New Roman"/>
                        <a:cs typeface="Times New Roman"/>
                      </a:endParaRPr>
                    </a:p>
                    <a:p>
                      <a:pPr marL="5080" algn="ctr">
                        <a:lnSpc>
                          <a:spcPct val="100000"/>
                        </a:lnSpc>
                        <a:spcBef>
                          <a:spcPts val="155"/>
                        </a:spcBef>
                      </a:pPr>
                      <a:r>
                        <a:rPr sz="1700" dirty="0">
                          <a:latin typeface="Tahoma"/>
                          <a:cs typeface="Tahoma"/>
                        </a:rPr>
                        <a:t>.</a:t>
                      </a:r>
                      <a:endParaRPr sz="1700">
                        <a:latin typeface="Tahoma"/>
                        <a:cs typeface="Tahoma"/>
                      </a:endParaRPr>
                    </a:p>
                    <a:p>
                      <a:pPr marR="12065" algn="ctr">
                        <a:lnSpc>
                          <a:spcPct val="100000"/>
                        </a:lnSpc>
                        <a:spcBef>
                          <a:spcPts val="145"/>
                        </a:spcBef>
                      </a:pPr>
                      <a:r>
                        <a:rPr sz="1700" i="1" spc="5" dirty="0">
                          <a:latin typeface="Times New Roman"/>
                          <a:cs typeface="Times New Roman"/>
                        </a:rPr>
                        <a:t>false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24765" algn="ctr">
                        <a:lnSpc>
                          <a:spcPts val="1900"/>
                        </a:lnSpc>
                      </a:pPr>
                      <a:r>
                        <a:rPr sz="1700" i="1" spc="50" dirty="0">
                          <a:latin typeface="Times New Roman"/>
                          <a:cs typeface="Times New Roman"/>
                        </a:rPr>
                        <a:t>true</a:t>
                      </a:r>
                      <a:endParaRPr sz="1700">
                        <a:latin typeface="Times New Roman"/>
                        <a:cs typeface="Times New Roman"/>
                      </a:endParaRPr>
                    </a:p>
                    <a:p>
                      <a:pPr algn="ctr">
                        <a:lnSpc>
                          <a:spcPct val="100000"/>
                        </a:lnSpc>
                        <a:spcBef>
                          <a:spcPts val="155"/>
                        </a:spcBef>
                      </a:pPr>
                      <a:r>
                        <a:rPr sz="1700" dirty="0">
                          <a:latin typeface="Tahoma"/>
                          <a:cs typeface="Tahoma"/>
                        </a:rPr>
                        <a:t>.</a:t>
                      </a:r>
                      <a:endParaRPr sz="1700">
                        <a:latin typeface="Tahoma"/>
                        <a:cs typeface="Tahoma"/>
                      </a:endParaRPr>
                    </a:p>
                    <a:p>
                      <a:pPr marR="22225" algn="ctr">
                        <a:lnSpc>
                          <a:spcPct val="100000"/>
                        </a:lnSpc>
                        <a:spcBef>
                          <a:spcPts val="145"/>
                        </a:spcBef>
                      </a:pPr>
                      <a:r>
                        <a:rPr sz="1700" i="1" spc="50" dirty="0">
                          <a:latin typeface="Times New Roman"/>
                          <a:cs typeface="Times New Roman"/>
                        </a:rPr>
                        <a:t>true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2540" algn="ctr">
                        <a:lnSpc>
                          <a:spcPts val="1900"/>
                        </a:lnSpc>
                      </a:pPr>
                      <a:r>
                        <a:rPr sz="1700" i="1" spc="5" dirty="0">
                          <a:latin typeface="Times New Roman"/>
                          <a:cs typeface="Times New Roman"/>
                        </a:rPr>
                        <a:t>false</a:t>
                      </a:r>
                      <a:endParaRPr sz="1700">
                        <a:latin typeface="Times New Roman"/>
                        <a:cs typeface="Times New Roman"/>
                      </a:endParaRPr>
                    </a:p>
                    <a:p>
                      <a:pPr marL="19685" algn="ctr">
                        <a:lnSpc>
                          <a:spcPct val="100000"/>
                        </a:lnSpc>
                        <a:spcBef>
                          <a:spcPts val="155"/>
                        </a:spcBef>
                      </a:pPr>
                      <a:r>
                        <a:rPr sz="1700" dirty="0">
                          <a:latin typeface="Tahoma"/>
                          <a:cs typeface="Tahoma"/>
                        </a:rPr>
                        <a:t>.</a:t>
                      </a:r>
                      <a:endParaRPr sz="1700">
                        <a:latin typeface="Tahoma"/>
                        <a:cs typeface="Tahoma"/>
                      </a:endParaRPr>
                    </a:p>
                    <a:p>
                      <a:pPr algn="ctr">
                        <a:lnSpc>
                          <a:spcPct val="100000"/>
                        </a:lnSpc>
                        <a:spcBef>
                          <a:spcPts val="145"/>
                        </a:spcBef>
                      </a:pPr>
                      <a:r>
                        <a:rPr sz="1700" i="1" spc="5" dirty="0">
                          <a:latin typeface="Times New Roman"/>
                          <a:cs typeface="Times New Roman"/>
                        </a:rPr>
                        <a:t>false</a:t>
                      </a: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bl>
          </a:graphicData>
        </a:graphic>
      </p:graphicFrame>
      <p:sp>
        <p:nvSpPr>
          <p:cNvPr id="4" name="object 4"/>
          <p:cNvSpPr txBox="1"/>
          <p:nvPr/>
        </p:nvSpPr>
        <p:spPr>
          <a:xfrm>
            <a:off x="1130292" y="4712936"/>
            <a:ext cx="5368290" cy="657860"/>
          </a:xfrm>
          <a:prstGeom prst="rect">
            <a:avLst/>
          </a:prstGeom>
        </p:spPr>
        <p:txBody>
          <a:bodyPr vert="horz" wrap="square" lIns="0" tIns="10160" rIns="0" bIns="0" rtlCol="0">
            <a:spAutoFit/>
          </a:bodyPr>
          <a:lstStyle/>
          <a:p>
            <a:pPr marL="12700" marR="5080">
              <a:lnSpc>
                <a:spcPct val="101499"/>
              </a:lnSpc>
              <a:spcBef>
                <a:spcPts val="80"/>
              </a:spcBef>
            </a:pPr>
            <a:r>
              <a:rPr sz="2050" spc="-55" dirty="0">
                <a:latin typeface="Calibri"/>
                <a:cs typeface="Calibri"/>
              </a:rPr>
              <a:t>Enumerate</a:t>
            </a:r>
            <a:r>
              <a:rPr sz="2050" spc="140" dirty="0">
                <a:latin typeface="Calibri"/>
                <a:cs typeface="Calibri"/>
              </a:rPr>
              <a:t> </a:t>
            </a:r>
            <a:r>
              <a:rPr sz="2050" spc="-110" dirty="0">
                <a:latin typeface="Calibri"/>
                <a:cs typeface="Calibri"/>
              </a:rPr>
              <a:t>rows</a:t>
            </a:r>
            <a:r>
              <a:rPr sz="2050" spc="175" dirty="0">
                <a:latin typeface="Calibri"/>
                <a:cs typeface="Calibri"/>
              </a:rPr>
              <a:t> </a:t>
            </a:r>
            <a:r>
              <a:rPr sz="2050" spc="-55" dirty="0">
                <a:latin typeface="Calibri"/>
                <a:cs typeface="Calibri"/>
              </a:rPr>
              <a:t>(different</a:t>
            </a:r>
            <a:r>
              <a:rPr sz="2050" spc="185" dirty="0">
                <a:latin typeface="Calibri"/>
                <a:cs typeface="Calibri"/>
              </a:rPr>
              <a:t> </a:t>
            </a:r>
            <a:r>
              <a:rPr sz="2050" spc="-60" dirty="0">
                <a:latin typeface="Calibri"/>
                <a:cs typeface="Calibri"/>
              </a:rPr>
              <a:t>assignments</a:t>
            </a:r>
            <a:r>
              <a:rPr sz="2050" spc="145" dirty="0">
                <a:latin typeface="Calibri"/>
                <a:cs typeface="Calibri"/>
              </a:rPr>
              <a:t> </a:t>
            </a:r>
            <a:r>
              <a:rPr sz="2050" spc="-55" dirty="0">
                <a:latin typeface="Calibri"/>
                <a:cs typeface="Calibri"/>
              </a:rPr>
              <a:t>to</a:t>
            </a:r>
            <a:r>
              <a:rPr sz="2050" spc="180" dirty="0">
                <a:latin typeface="Calibri"/>
                <a:cs typeface="Calibri"/>
              </a:rPr>
              <a:t> </a:t>
            </a:r>
            <a:r>
              <a:rPr sz="2050" spc="-30" dirty="0">
                <a:latin typeface="Calibri"/>
                <a:cs typeface="Calibri"/>
              </a:rPr>
              <a:t>symbols), </a:t>
            </a:r>
            <a:r>
              <a:rPr sz="2050" spc="-450" dirty="0">
                <a:latin typeface="Calibri"/>
                <a:cs typeface="Calibri"/>
              </a:rPr>
              <a:t> </a:t>
            </a:r>
            <a:r>
              <a:rPr sz="2050" spc="-30" dirty="0">
                <a:latin typeface="Calibri"/>
                <a:cs typeface="Calibri"/>
              </a:rPr>
              <a:t>if</a:t>
            </a:r>
            <a:r>
              <a:rPr sz="2050" spc="185" dirty="0">
                <a:latin typeface="Calibri"/>
                <a:cs typeface="Calibri"/>
              </a:rPr>
              <a:t> </a:t>
            </a:r>
            <a:r>
              <a:rPr sz="2050" spc="225" dirty="0">
                <a:solidFill>
                  <a:srgbClr val="990099"/>
                </a:solidFill>
                <a:latin typeface="Calibri"/>
                <a:cs typeface="Calibri"/>
              </a:rPr>
              <a:t>KB</a:t>
            </a:r>
            <a:r>
              <a:rPr sz="2050" spc="185" dirty="0">
                <a:solidFill>
                  <a:srgbClr val="990099"/>
                </a:solidFill>
                <a:latin typeface="Calibri"/>
                <a:cs typeface="Calibri"/>
              </a:rPr>
              <a:t> </a:t>
            </a:r>
            <a:r>
              <a:rPr sz="2050" spc="-40" dirty="0">
                <a:latin typeface="Calibri"/>
                <a:cs typeface="Calibri"/>
              </a:rPr>
              <a:t>is</a:t>
            </a:r>
            <a:r>
              <a:rPr sz="2050" spc="180" dirty="0">
                <a:latin typeface="Calibri"/>
                <a:cs typeface="Calibri"/>
              </a:rPr>
              <a:t> </a:t>
            </a:r>
            <a:r>
              <a:rPr sz="2050" spc="-80" dirty="0">
                <a:latin typeface="Calibri"/>
                <a:cs typeface="Calibri"/>
              </a:rPr>
              <a:t>true</a:t>
            </a:r>
            <a:r>
              <a:rPr sz="2050" spc="204" dirty="0">
                <a:latin typeface="Calibri"/>
                <a:cs typeface="Calibri"/>
              </a:rPr>
              <a:t> </a:t>
            </a:r>
            <a:r>
              <a:rPr sz="2050" spc="-50" dirty="0">
                <a:latin typeface="Calibri"/>
                <a:cs typeface="Calibri"/>
              </a:rPr>
              <a:t>in</a:t>
            </a:r>
            <a:r>
              <a:rPr sz="2050" spc="180" dirty="0">
                <a:latin typeface="Calibri"/>
                <a:cs typeface="Calibri"/>
              </a:rPr>
              <a:t> </a:t>
            </a:r>
            <a:r>
              <a:rPr sz="2050" spc="-90" dirty="0">
                <a:latin typeface="Calibri"/>
                <a:cs typeface="Calibri"/>
              </a:rPr>
              <a:t>row,</a:t>
            </a:r>
            <a:r>
              <a:rPr sz="2050" spc="180" dirty="0">
                <a:latin typeface="Calibri"/>
                <a:cs typeface="Calibri"/>
              </a:rPr>
              <a:t> </a:t>
            </a:r>
            <a:r>
              <a:rPr sz="2050" spc="-45" dirty="0">
                <a:latin typeface="Calibri"/>
                <a:cs typeface="Calibri"/>
              </a:rPr>
              <a:t>check</a:t>
            </a:r>
            <a:r>
              <a:rPr sz="2050" spc="180" dirty="0">
                <a:latin typeface="Calibri"/>
                <a:cs typeface="Calibri"/>
              </a:rPr>
              <a:t> </a:t>
            </a:r>
            <a:r>
              <a:rPr sz="2050" spc="-35" dirty="0">
                <a:latin typeface="Calibri"/>
                <a:cs typeface="Calibri"/>
              </a:rPr>
              <a:t>that</a:t>
            </a:r>
            <a:r>
              <a:rPr sz="2050" spc="195" dirty="0">
                <a:latin typeface="Calibri"/>
                <a:cs typeface="Calibri"/>
              </a:rPr>
              <a:t> </a:t>
            </a:r>
            <a:r>
              <a:rPr sz="2050" i="1" spc="60" dirty="0">
                <a:solidFill>
                  <a:srgbClr val="990099"/>
                </a:solidFill>
                <a:latin typeface="Georgia"/>
                <a:cs typeface="Georgia"/>
              </a:rPr>
              <a:t>α</a:t>
            </a:r>
            <a:r>
              <a:rPr sz="2050" i="1" spc="160" dirty="0">
                <a:solidFill>
                  <a:srgbClr val="990099"/>
                </a:solidFill>
                <a:latin typeface="Georgia"/>
                <a:cs typeface="Georgia"/>
              </a:rPr>
              <a:t> </a:t>
            </a:r>
            <a:r>
              <a:rPr sz="2050" spc="-40" dirty="0">
                <a:latin typeface="Calibri"/>
                <a:cs typeface="Calibri"/>
              </a:rPr>
              <a:t>is</a:t>
            </a:r>
            <a:r>
              <a:rPr sz="2050" spc="195" dirty="0">
                <a:latin typeface="Calibri"/>
                <a:cs typeface="Calibri"/>
              </a:rPr>
              <a:t> </a:t>
            </a:r>
            <a:r>
              <a:rPr sz="2050" spc="-60" dirty="0">
                <a:latin typeface="Calibri"/>
                <a:cs typeface="Calibri"/>
              </a:rPr>
              <a:t>too</a:t>
            </a:r>
            <a:endParaRPr sz="205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155" dirty="0"/>
              <a:t>Inference</a:t>
            </a:r>
            <a:r>
              <a:rPr spc="340" dirty="0"/>
              <a:t> </a:t>
            </a:r>
            <a:r>
              <a:rPr spc="195" dirty="0"/>
              <a:t>by</a:t>
            </a:r>
            <a:r>
              <a:rPr spc="385" dirty="0"/>
              <a:t> </a:t>
            </a:r>
            <a:r>
              <a:rPr spc="160" dirty="0"/>
              <a:t>enumeration</a:t>
            </a:r>
          </a:p>
        </p:txBody>
      </p:sp>
      <p:grpSp>
        <p:nvGrpSpPr>
          <p:cNvPr id="3" name="object 3"/>
          <p:cNvGrpSpPr/>
          <p:nvPr/>
        </p:nvGrpSpPr>
        <p:grpSpPr>
          <a:xfrm>
            <a:off x="1188567" y="1905152"/>
            <a:ext cx="7774305" cy="4343400"/>
            <a:chOff x="1188567" y="1905152"/>
            <a:chExt cx="7774305" cy="4343400"/>
          </a:xfrm>
        </p:grpSpPr>
        <p:sp>
          <p:nvSpPr>
            <p:cNvPr id="4" name="object 4"/>
            <p:cNvSpPr/>
            <p:nvPr/>
          </p:nvSpPr>
          <p:spPr>
            <a:xfrm>
              <a:off x="1188567" y="1912010"/>
              <a:ext cx="7772400" cy="0"/>
            </a:xfrm>
            <a:custGeom>
              <a:avLst/>
              <a:gdLst/>
              <a:ahLst/>
              <a:cxnLst/>
              <a:rect l="l" t="t" r="r" b="b"/>
              <a:pathLst>
                <a:path w="7772400">
                  <a:moveTo>
                    <a:pt x="0" y="0"/>
                  </a:moveTo>
                  <a:lnTo>
                    <a:pt x="7772400" y="0"/>
                  </a:lnTo>
                </a:path>
              </a:pathLst>
            </a:custGeom>
            <a:ln w="13716">
              <a:solidFill>
                <a:srgbClr val="000000"/>
              </a:solidFill>
            </a:ln>
          </p:spPr>
          <p:txBody>
            <a:bodyPr wrap="square" lIns="0" tIns="0" rIns="0" bIns="0" rtlCol="0"/>
            <a:lstStyle/>
            <a:p>
              <a:endParaRPr/>
            </a:p>
          </p:txBody>
        </p:sp>
        <p:sp>
          <p:nvSpPr>
            <p:cNvPr id="5" name="object 5"/>
            <p:cNvSpPr/>
            <p:nvPr/>
          </p:nvSpPr>
          <p:spPr>
            <a:xfrm>
              <a:off x="1195425" y="1918868"/>
              <a:ext cx="0" cy="4318000"/>
            </a:xfrm>
            <a:custGeom>
              <a:avLst/>
              <a:gdLst/>
              <a:ahLst/>
              <a:cxnLst/>
              <a:rect l="l" t="t" r="r" b="b"/>
              <a:pathLst>
                <a:path h="4318000">
                  <a:moveTo>
                    <a:pt x="0" y="4317491"/>
                  </a:moveTo>
                  <a:lnTo>
                    <a:pt x="0" y="0"/>
                  </a:lnTo>
                </a:path>
              </a:pathLst>
            </a:custGeom>
            <a:ln w="13716">
              <a:solidFill>
                <a:srgbClr val="000000"/>
              </a:solidFill>
            </a:ln>
          </p:spPr>
          <p:txBody>
            <a:bodyPr wrap="square" lIns="0" tIns="0" rIns="0" bIns="0" rtlCol="0"/>
            <a:lstStyle/>
            <a:p>
              <a:endParaRPr/>
            </a:p>
          </p:txBody>
        </p:sp>
        <p:sp>
          <p:nvSpPr>
            <p:cNvPr id="6" name="object 6"/>
            <p:cNvSpPr/>
            <p:nvPr/>
          </p:nvSpPr>
          <p:spPr>
            <a:xfrm>
              <a:off x="1351635" y="3665372"/>
              <a:ext cx="7317105" cy="0"/>
            </a:xfrm>
            <a:custGeom>
              <a:avLst/>
              <a:gdLst/>
              <a:ahLst/>
              <a:cxnLst/>
              <a:rect l="l" t="t" r="r" b="b"/>
              <a:pathLst>
                <a:path w="7317105">
                  <a:moveTo>
                    <a:pt x="0" y="0"/>
                  </a:moveTo>
                  <a:lnTo>
                    <a:pt x="7316723" y="0"/>
                  </a:lnTo>
                </a:path>
              </a:pathLst>
            </a:custGeom>
            <a:ln w="3175">
              <a:solidFill>
                <a:srgbClr val="000000"/>
              </a:solidFill>
            </a:ln>
          </p:spPr>
          <p:txBody>
            <a:bodyPr wrap="square" lIns="0" tIns="0" rIns="0" bIns="0" rtlCol="0"/>
            <a:lstStyle/>
            <a:p>
              <a:endParaRPr/>
            </a:p>
          </p:txBody>
        </p:sp>
        <p:sp>
          <p:nvSpPr>
            <p:cNvPr id="7" name="object 7"/>
            <p:cNvSpPr/>
            <p:nvPr/>
          </p:nvSpPr>
          <p:spPr>
            <a:xfrm>
              <a:off x="1188567" y="1918868"/>
              <a:ext cx="7772400" cy="4323080"/>
            </a:xfrm>
            <a:custGeom>
              <a:avLst/>
              <a:gdLst/>
              <a:ahLst/>
              <a:cxnLst/>
              <a:rect l="l" t="t" r="r" b="b"/>
              <a:pathLst>
                <a:path w="7772400" h="4323080">
                  <a:moveTo>
                    <a:pt x="7767066" y="4317491"/>
                  </a:moveTo>
                  <a:lnTo>
                    <a:pt x="7767066" y="0"/>
                  </a:lnTo>
                </a:path>
                <a:path w="7772400" h="4323080">
                  <a:moveTo>
                    <a:pt x="0" y="4322826"/>
                  </a:moveTo>
                  <a:lnTo>
                    <a:pt x="7772400" y="4322826"/>
                  </a:lnTo>
                </a:path>
              </a:pathLst>
            </a:custGeom>
            <a:ln w="13716">
              <a:solidFill>
                <a:srgbClr val="000000"/>
              </a:solidFill>
            </a:ln>
          </p:spPr>
          <p:txBody>
            <a:bodyPr wrap="square" lIns="0" tIns="0" rIns="0" bIns="0" rtlCol="0"/>
            <a:lstStyle/>
            <a:p>
              <a:endParaRPr/>
            </a:p>
          </p:txBody>
        </p:sp>
      </p:grpSp>
      <p:sp>
        <p:nvSpPr>
          <p:cNvPr id="8" name="object 8"/>
          <p:cNvSpPr txBox="1"/>
          <p:nvPr/>
        </p:nvSpPr>
        <p:spPr>
          <a:xfrm>
            <a:off x="1092200" y="1372329"/>
            <a:ext cx="7268845" cy="5345430"/>
          </a:xfrm>
          <a:prstGeom prst="rect">
            <a:avLst/>
          </a:prstGeom>
        </p:spPr>
        <p:txBody>
          <a:bodyPr vert="horz" wrap="square" lIns="0" tIns="14604" rIns="0" bIns="0" rtlCol="0">
            <a:spAutoFit/>
          </a:bodyPr>
          <a:lstStyle/>
          <a:p>
            <a:pPr marL="50165">
              <a:lnSpc>
                <a:spcPct val="100000"/>
              </a:lnSpc>
              <a:spcBef>
                <a:spcPts val="114"/>
              </a:spcBef>
            </a:pPr>
            <a:r>
              <a:rPr sz="2050" spc="-30" dirty="0">
                <a:latin typeface="Calibri"/>
                <a:cs typeface="Calibri"/>
              </a:rPr>
              <a:t>Depth-first</a:t>
            </a:r>
            <a:r>
              <a:rPr sz="2050" spc="155" dirty="0">
                <a:latin typeface="Calibri"/>
                <a:cs typeface="Calibri"/>
              </a:rPr>
              <a:t> </a:t>
            </a:r>
            <a:r>
              <a:rPr sz="2050" spc="-80" dirty="0">
                <a:latin typeface="Calibri"/>
                <a:cs typeface="Calibri"/>
              </a:rPr>
              <a:t>enumeration</a:t>
            </a:r>
            <a:r>
              <a:rPr sz="2050" spc="180" dirty="0">
                <a:latin typeface="Calibri"/>
                <a:cs typeface="Calibri"/>
              </a:rPr>
              <a:t> </a:t>
            </a:r>
            <a:r>
              <a:rPr sz="2050" spc="-75" dirty="0">
                <a:latin typeface="Calibri"/>
                <a:cs typeface="Calibri"/>
              </a:rPr>
              <a:t>of</a:t>
            </a:r>
            <a:r>
              <a:rPr sz="2050" spc="175" dirty="0">
                <a:latin typeface="Calibri"/>
                <a:cs typeface="Calibri"/>
              </a:rPr>
              <a:t> </a:t>
            </a:r>
            <a:r>
              <a:rPr sz="2050" spc="-25" dirty="0">
                <a:latin typeface="Calibri"/>
                <a:cs typeface="Calibri"/>
              </a:rPr>
              <a:t>all</a:t>
            </a:r>
            <a:r>
              <a:rPr sz="2050" spc="175" dirty="0">
                <a:latin typeface="Calibri"/>
                <a:cs typeface="Calibri"/>
              </a:rPr>
              <a:t> </a:t>
            </a:r>
            <a:r>
              <a:rPr sz="2050" spc="-85" dirty="0">
                <a:latin typeface="Calibri"/>
                <a:cs typeface="Calibri"/>
              </a:rPr>
              <a:t>models</a:t>
            </a:r>
            <a:r>
              <a:rPr sz="2050" spc="210" dirty="0">
                <a:latin typeface="Calibri"/>
                <a:cs typeface="Calibri"/>
              </a:rPr>
              <a:t> </a:t>
            </a:r>
            <a:r>
              <a:rPr sz="2050" spc="-40" dirty="0">
                <a:latin typeface="Calibri"/>
                <a:cs typeface="Calibri"/>
              </a:rPr>
              <a:t>is</a:t>
            </a:r>
            <a:r>
              <a:rPr sz="2050" spc="185" dirty="0">
                <a:latin typeface="Calibri"/>
                <a:cs typeface="Calibri"/>
              </a:rPr>
              <a:t> </a:t>
            </a:r>
            <a:r>
              <a:rPr sz="2050" spc="-80" dirty="0">
                <a:latin typeface="Calibri"/>
                <a:cs typeface="Calibri"/>
              </a:rPr>
              <a:t>sound</a:t>
            </a:r>
            <a:r>
              <a:rPr sz="2050" spc="185" dirty="0">
                <a:latin typeface="Calibri"/>
                <a:cs typeface="Calibri"/>
              </a:rPr>
              <a:t> </a:t>
            </a:r>
            <a:r>
              <a:rPr sz="2050" spc="-70" dirty="0">
                <a:latin typeface="Calibri"/>
                <a:cs typeface="Calibri"/>
              </a:rPr>
              <a:t>and</a:t>
            </a:r>
            <a:r>
              <a:rPr sz="2050" spc="170" dirty="0">
                <a:latin typeface="Calibri"/>
                <a:cs typeface="Calibri"/>
              </a:rPr>
              <a:t> </a:t>
            </a:r>
            <a:r>
              <a:rPr sz="2050" spc="-75" dirty="0">
                <a:latin typeface="Calibri"/>
                <a:cs typeface="Calibri"/>
              </a:rPr>
              <a:t>complete</a:t>
            </a:r>
            <a:endParaRPr sz="2050" dirty="0">
              <a:latin typeface="Calibri"/>
              <a:cs typeface="Calibri"/>
            </a:endParaRPr>
          </a:p>
          <a:p>
            <a:pPr>
              <a:lnSpc>
                <a:spcPct val="100000"/>
              </a:lnSpc>
              <a:spcBef>
                <a:spcPts val="30"/>
              </a:spcBef>
            </a:pPr>
            <a:endParaRPr sz="1950" dirty="0">
              <a:latin typeface="Palatino Linotype" panose="02040502050505030304" pitchFamily="18" charset="0"/>
              <a:cs typeface="Calibri"/>
            </a:endParaRPr>
          </a:p>
          <a:p>
            <a:pPr marL="259079">
              <a:lnSpc>
                <a:spcPct val="100000"/>
              </a:lnSpc>
              <a:spcBef>
                <a:spcPts val="5"/>
              </a:spcBef>
            </a:pPr>
            <a:r>
              <a:rPr sz="1700" dirty="0">
                <a:solidFill>
                  <a:srgbClr val="00007E"/>
                </a:solidFill>
                <a:latin typeface="Palatino Linotype" panose="02040502050505030304" pitchFamily="18" charset="0"/>
                <a:cs typeface="PMingLiU"/>
              </a:rPr>
              <a:t>function </a:t>
            </a:r>
            <a:r>
              <a:rPr sz="1700" dirty="0">
                <a:solidFill>
                  <a:srgbClr val="B30000"/>
                </a:solidFill>
                <a:latin typeface="Palatino Linotype" panose="02040502050505030304" pitchFamily="18" charset="0"/>
                <a:cs typeface="PMingLiU"/>
              </a:rPr>
              <a:t>TT-Entails?</a:t>
            </a:r>
            <a:r>
              <a:rPr sz="1700" dirty="0">
                <a:latin typeface="Palatino Linotype" panose="02040502050505030304" pitchFamily="18" charset="0"/>
                <a:cs typeface="Tahoma"/>
              </a:rPr>
              <a:t>(</a:t>
            </a:r>
            <a:r>
              <a:rPr sz="1700" i="1" dirty="0">
                <a:solidFill>
                  <a:srgbClr val="004B00"/>
                </a:solidFill>
                <a:latin typeface="Times New Roman"/>
                <a:cs typeface="Times New Roman"/>
              </a:rPr>
              <a:t>KB</a:t>
            </a:r>
            <a:r>
              <a:rPr sz="1700" dirty="0">
                <a:solidFill>
                  <a:srgbClr val="004B00"/>
                </a:solidFill>
                <a:latin typeface="Tahoma"/>
                <a:cs typeface="Tahoma"/>
              </a:rPr>
              <a:t>, </a:t>
            </a:r>
            <a:r>
              <a:rPr sz="1700" i="1" dirty="0">
                <a:solidFill>
                  <a:srgbClr val="004B00"/>
                </a:solidFill>
                <a:latin typeface="Georgia"/>
                <a:cs typeface="Georgia"/>
              </a:rPr>
              <a:t>α</a:t>
            </a:r>
            <a:r>
              <a:rPr sz="1700" dirty="0">
                <a:latin typeface="Tahoma"/>
                <a:cs typeface="Tahoma"/>
              </a:rPr>
              <a:t>) </a:t>
            </a:r>
            <a:r>
              <a:rPr sz="1700" dirty="0">
                <a:solidFill>
                  <a:srgbClr val="00007E"/>
                </a:solidFill>
                <a:latin typeface="Palatino Linotype" panose="02040502050505030304" pitchFamily="18" charset="0"/>
                <a:cs typeface="PMingLiU"/>
              </a:rPr>
              <a:t>returns</a:t>
            </a:r>
            <a:r>
              <a:rPr sz="1700" dirty="0">
                <a:solidFill>
                  <a:srgbClr val="00007E"/>
                </a:solidFill>
                <a:latin typeface="PMingLiU"/>
                <a:cs typeface="PMingLiU"/>
              </a:rPr>
              <a:t> </a:t>
            </a:r>
            <a:r>
              <a:rPr sz="1700" i="1" dirty="0">
                <a:solidFill>
                  <a:srgbClr val="004B00"/>
                </a:solidFill>
                <a:latin typeface="Times New Roman"/>
                <a:cs typeface="Times New Roman"/>
              </a:rPr>
              <a:t>true </a:t>
            </a:r>
            <a:r>
              <a:rPr sz="1700" dirty="0">
                <a:latin typeface="Tahoma"/>
                <a:cs typeface="Tahoma"/>
              </a:rPr>
              <a:t>or </a:t>
            </a:r>
            <a:r>
              <a:rPr sz="1700" i="1" dirty="0">
                <a:solidFill>
                  <a:srgbClr val="004B00"/>
                </a:solidFill>
                <a:latin typeface="Times New Roman"/>
                <a:cs typeface="Times New Roman"/>
              </a:rPr>
              <a:t>false</a:t>
            </a:r>
            <a:endParaRPr sz="1700" dirty="0">
              <a:latin typeface="Times New Roman"/>
              <a:cs typeface="Times New Roman"/>
            </a:endParaRPr>
          </a:p>
          <a:p>
            <a:pPr marL="532130">
              <a:lnSpc>
                <a:spcPct val="100000"/>
              </a:lnSpc>
              <a:spcBef>
                <a:spcPts val="155"/>
              </a:spcBef>
            </a:pPr>
            <a:r>
              <a:rPr sz="1700" dirty="0">
                <a:solidFill>
                  <a:srgbClr val="00007E"/>
                </a:solidFill>
                <a:latin typeface="Palatino Linotype" panose="02040502050505030304" pitchFamily="18" charset="0"/>
                <a:cs typeface="PMingLiU"/>
              </a:rPr>
              <a:t>inputs</a:t>
            </a:r>
            <a:r>
              <a:rPr sz="1700" dirty="0">
                <a:latin typeface="Palatino Linotype" panose="02040502050505030304" pitchFamily="18" charset="0"/>
                <a:cs typeface="Tahoma"/>
              </a:rPr>
              <a:t>: </a:t>
            </a:r>
            <a:r>
              <a:rPr sz="1700" i="1" dirty="0">
                <a:solidFill>
                  <a:srgbClr val="004B00"/>
                </a:solidFill>
                <a:latin typeface="Times New Roman"/>
                <a:cs typeface="Times New Roman"/>
              </a:rPr>
              <a:t>KB</a:t>
            </a:r>
            <a:r>
              <a:rPr sz="1700" dirty="0">
                <a:latin typeface="Tahoma"/>
                <a:cs typeface="Tahoma"/>
              </a:rPr>
              <a:t>, the knowledge base, a sentence in propositional logic</a:t>
            </a:r>
          </a:p>
          <a:p>
            <a:pPr marL="1351915">
              <a:lnSpc>
                <a:spcPct val="100000"/>
              </a:lnSpc>
              <a:spcBef>
                <a:spcPts val="145"/>
              </a:spcBef>
            </a:pPr>
            <a:r>
              <a:rPr sz="1700" i="1" dirty="0">
                <a:solidFill>
                  <a:srgbClr val="004B00"/>
                </a:solidFill>
                <a:latin typeface="Georgia"/>
                <a:cs typeface="Georgia"/>
              </a:rPr>
              <a:t>α</a:t>
            </a:r>
            <a:r>
              <a:rPr sz="1700" dirty="0">
                <a:latin typeface="Tahoma"/>
                <a:cs typeface="Tahoma"/>
              </a:rPr>
              <a:t>, the query, a sentence in propositional logic</a:t>
            </a:r>
          </a:p>
          <a:p>
            <a:pPr marL="532130">
              <a:lnSpc>
                <a:spcPct val="100000"/>
              </a:lnSpc>
              <a:spcBef>
                <a:spcPts val="875"/>
              </a:spcBef>
            </a:pPr>
            <a:r>
              <a:rPr sz="1700" i="1" dirty="0">
                <a:solidFill>
                  <a:srgbClr val="004B00"/>
                </a:solidFill>
                <a:latin typeface="Times New Roman"/>
                <a:cs typeface="Times New Roman"/>
              </a:rPr>
              <a:t>symbols </a:t>
            </a:r>
            <a:r>
              <a:rPr sz="1700" dirty="0">
                <a:latin typeface="Cambria"/>
                <a:cs typeface="Cambria"/>
              </a:rPr>
              <a:t>← </a:t>
            </a:r>
            <a:r>
              <a:rPr sz="1700" dirty="0">
                <a:latin typeface="Tahoma"/>
                <a:cs typeface="Tahoma"/>
              </a:rPr>
              <a:t>a list of the proposition symbols in </a:t>
            </a:r>
            <a:r>
              <a:rPr sz="1700" i="1" dirty="0">
                <a:solidFill>
                  <a:srgbClr val="004B00"/>
                </a:solidFill>
                <a:latin typeface="Times New Roman"/>
                <a:cs typeface="Times New Roman"/>
              </a:rPr>
              <a:t>KB </a:t>
            </a:r>
            <a:r>
              <a:rPr sz="1700" dirty="0">
                <a:latin typeface="Tahoma"/>
                <a:cs typeface="Tahoma"/>
              </a:rPr>
              <a:t>and </a:t>
            </a:r>
            <a:r>
              <a:rPr sz="1700" i="1" dirty="0">
                <a:latin typeface="Georgia"/>
                <a:cs typeface="Georgia"/>
              </a:rPr>
              <a:t>α</a:t>
            </a:r>
            <a:endParaRPr sz="1700" dirty="0">
              <a:latin typeface="Georgia"/>
              <a:cs typeface="Georgia"/>
            </a:endParaRPr>
          </a:p>
          <a:p>
            <a:pPr marL="532130">
              <a:lnSpc>
                <a:spcPct val="100000"/>
              </a:lnSpc>
              <a:spcBef>
                <a:spcPts val="155"/>
              </a:spcBef>
            </a:pPr>
            <a:r>
              <a:rPr sz="1700" dirty="0">
                <a:solidFill>
                  <a:srgbClr val="00007E"/>
                </a:solidFill>
                <a:latin typeface="Palatino Linotype" panose="02040502050505030304" pitchFamily="18" charset="0"/>
                <a:cs typeface="PMingLiU"/>
              </a:rPr>
              <a:t>return </a:t>
            </a:r>
            <a:r>
              <a:rPr sz="1700" dirty="0">
                <a:latin typeface="Palatino Linotype" panose="02040502050505030304" pitchFamily="18" charset="0"/>
                <a:cs typeface="PMingLiU"/>
              </a:rPr>
              <a:t>TT-Check-All</a:t>
            </a:r>
            <a:r>
              <a:rPr sz="1700" dirty="0">
                <a:latin typeface="Tahoma"/>
                <a:cs typeface="Tahoma"/>
              </a:rPr>
              <a:t>(</a:t>
            </a:r>
            <a:r>
              <a:rPr sz="1700" i="1" dirty="0">
                <a:solidFill>
                  <a:srgbClr val="004B00"/>
                </a:solidFill>
                <a:latin typeface="Times New Roman"/>
                <a:cs typeface="Times New Roman"/>
              </a:rPr>
              <a:t>KB</a:t>
            </a:r>
            <a:r>
              <a:rPr sz="1700" dirty="0">
                <a:latin typeface="Tahoma"/>
                <a:cs typeface="Tahoma"/>
              </a:rPr>
              <a:t>, </a:t>
            </a:r>
            <a:r>
              <a:rPr sz="1700" i="1" dirty="0">
                <a:latin typeface="Georgia"/>
                <a:cs typeface="Georgia"/>
              </a:rPr>
              <a:t>α</a:t>
            </a:r>
            <a:r>
              <a:rPr sz="1700" dirty="0">
                <a:latin typeface="Tahoma"/>
                <a:cs typeface="Tahoma"/>
              </a:rPr>
              <a:t>, </a:t>
            </a:r>
            <a:r>
              <a:rPr sz="1700" i="1" dirty="0">
                <a:solidFill>
                  <a:srgbClr val="004B00"/>
                </a:solidFill>
                <a:latin typeface="Times New Roman"/>
                <a:cs typeface="Times New Roman"/>
              </a:rPr>
              <a:t>symbols</a:t>
            </a:r>
            <a:r>
              <a:rPr sz="1700" dirty="0">
                <a:latin typeface="Tahoma"/>
                <a:cs typeface="Tahoma"/>
              </a:rPr>
              <a:t>, </a:t>
            </a:r>
            <a:r>
              <a:rPr sz="1700" dirty="0">
                <a:latin typeface="Myriad Pro Cond"/>
                <a:cs typeface="Myriad Pro Cond"/>
              </a:rPr>
              <a:t>[ ]</a:t>
            </a:r>
            <a:r>
              <a:rPr sz="1700" dirty="0">
                <a:latin typeface="Tahoma"/>
                <a:cs typeface="Tahoma"/>
              </a:rPr>
              <a:t>)</a:t>
            </a:r>
          </a:p>
          <a:p>
            <a:pPr>
              <a:lnSpc>
                <a:spcPct val="100000"/>
              </a:lnSpc>
              <a:spcBef>
                <a:spcPts val="45"/>
              </a:spcBef>
            </a:pPr>
            <a:endParaRPr sz="1900" dirty="0">
              <a:latin typeface="Tahoma"/>
              <a:cs typeface="Tahoma"/>
            </a:endParaRPr>
          </a:p>
          <a:p>
            <a:pPr marL="259079">
              <a:lnSpc>
                <a:spcPct val="100000"/>
              </a:lnSpc>
            </a:pPr>
            <a:r>
              <a:rPr sz="1700" dirty="0">
                <a:solidFill>
                  <a:srgbClr val="00007E"/>
                </a:solidFill>
                <a:latin typeface="Palatino Linotype" panose="02040502050505030304" pitchFamily="18" charset="0"/>
                <a:cs typeface="PMingLiU"/>
              </a:rPr>
              <a:t>function </a:t>
            </a:r>
            <a:r>
              <a:rPr sz="1700" dirty="0">
                <a:solidFill>
                  <a:srgbClr val="B30000"/>
                </a:solidFill>
                <a:latin typeface="Palatino Linotype" panose="02040502050505030304" pitchFamily="18" charset="0"/>
                <a:cs typeface="PMingLiU"/>
              </a:rPr>
              <a:t>TT-Check-All</a:t>
            </a:r>
            <a:r>
              <a:rPr sz="1700" dirty="0">
                <a:latin typeface="Tahoma"/>
                <a:cs typeface="Tahoma"/>
              </a:rPr>
              <a:t>(</a:t>
            </a:r>
            <a:r>
              <a:rPr sz="1700" i="1" dirty="0">
                <a:solidFill>
                  <a:srgbClr val="004B00"/>
                </a:solidFill>
                <a:latin typeface="Times New Roman"/>
                <a:cs typeface="Times New Roman"/>
              </a:rPr>
              <a:t>KB</a:t>
            </a:r>
            <a:r>
              <a:rPr sz="1700" dirty="0">
                <a:solidFill>
                  <a:srgbClr val="004B00"/>
                </a:solidFill>
                <a:latin typeface="Tahoma"/>
                <a:cs typeface="Tahoma"/>
              </a:rPr>
              <a:t>, </a:t>
            </a:r>
            <a:r>
              <a:rPr sz="1700" i="1" dirty="0">
                <a:solidFill>
                  <a:srgbClr val="004B00"/>
                </a:solidFill>
                <a:latin typeface="Georgia"/>
                <a:cs typeface="Georgia"/>
              </a:rPr>
              <a:t>α</a:t>
            </a:r>
            <a:r>
              <a:rPr sz="1700" dirty="0">
                <a:solidFill>
                  <a:srgbClr val="004B00"/>
                </a:solidFill>
                <a:latin typeface="Tahoma"/>
                <a:cs typeface="Tahoma"/>
              </a:rPr>
              <a:t>, </a:t>
            </a:r>
            <a:r>
              <a:rPr sz="1700" i="1" dirty="0">
                <a:solidFill>
                  <a:srgbClr val="004B00"/>
                </a:solidFill>
                <a:latin typeface="Times New Roman"/>
                <a:cs typeface="Times New Roman"/>
              </a:rPr>
              <a:t>symbols</a:t>
            </a:r>
            <a:r>
              <a:rPr sz="1700" dirty="0">
                <a:solidFill>
                  <a:srgbClr val="004B00"/>
                </a:solidFill>
                <a:latin typeface="Tahoma"/>
                <a:cs typeface="Tahoma"/>
              </a:rPr>
              <a:t>, </a:t>
            </a:r>
            <a:r>
              <a:rPr sz="1700" i="1" dirty="0">
                <a:solidFill>
                  <a:srgbClr val="004B00"/>
                </a:solidFill>
                <a:latin typeface="Times New Roman"/>
                <a:cs typeface="Times New Roman"/>
              </a:rPr>
              <a:t>model</a:t>
            </a:r>
            <a:r>
              <a:rPr sz="1700" dirty="0">
                <a:latin typeface="Tahoma"/>
                <a:cs typeface="Tahoma"/>
              </a:rPr>
              <a:t>) </a:t>
            </a:r>
            <a:r>
              <a:rPr sz="1700" dirty="0">
                <a:solidFill>
                  <a:srgbClr val="00007E"/>
                </a:solidFill>
                <a:latin typeface="Palatino Linotype" panose="02040502050505030304" pitchFamily="18" charset="0"/>
                <a:cs typeface="PMingLiU"/>
              </a:rPr>
              <a:t>returns</a:t>
            </a:r>
            <a:r>
              <a:rPr sz="1700" dirty="0">
                <a:solidFill>
                  <a:srgbClr val="00007E"/>
                </a:solidFill>
                <a:latin typeface="PMingLiU"/>
                <a:cs typeface="PMingLiU"/>
              </a:rPr>
              <a:t> </a:t>
            </a:r>
            <a:r>
              <a:rPr sz="1700" i="1" dirty="0">
                <a:solidFill>
                  <a:srgbClr val="004B00"/>
                </a:solidFill>
                <a:latin typeface="Times New Roman"/>
                <a:cs typeface="Times New Roman"/>
              </a:rPr>
              <a:t>true </a:t>
            </a:r>
            <a:r>
              <a:rPr sz="1700" dirty="0">
                <a:latin typeface="Tahoma"/>
                <a:cs typeface="Tahoma"/>
              </a:rPr>
              <a:t>or </a:t>
            </a:r>
            <a:r>
              <a:rPr sz="1700" i="1" dirty="0">
                <a:solidFill>
                  <a:srgbClr val="004B00"/>
                </a:solidFill>
                <a:latin typeface="Times New Roman"/>
                <a:cs typeface="Times New Roman"/>
              </a:rPr>
              <a:t>false</a:t>
            </a:r>
            <a:endParaRPr sz="1700" dirty="0">
              <a:latin typeface="Times New Roman"/>
              <a:cs typeface="Times New Roman"/>
            </a:endParaRPr>
          </a:p>
          <a:p>
            <a:pPr marL="532130">
              <a:lnSpc>
                <a:spcPct val="100000"/>
              </a:lnSpc>
              <a:spcBef>
                <a:spcPts val="145"/>
              </a:spcBef>
            </a:pPr>
            <a:r>
              <a:rPr sz="1700" dirty="0">
                <a:solidFill>
                  <a:srgbClr val="00007E"/>
                </a:solidFill>
                <a:latin typeface="Palatino Linotype" panose="02040502050505030304" pitchFamily="18" charset="0"/>
                <a:cs typeface="PMingLiU"/>
              </a:rPr>
              <a:t>if </a:t>
            </a:r>
            <a:r>
              <a:rPr sz="1700" dirty="0">
                <a:latin typeface="Palatino Linotype" panose="02040502050505030304" pitchFamily="18" charset="0"/>
                <a:cs typeface="PMingLiU"/>
              </a:rPr>
              <a:t>Empty?</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symbols</a:t>
            </a:r>
            <a:r>
              <a:rPr sz="1700" dirty="0">
                <a:latin typeface="Palatino Linotype" panose="02040502050505030304" pitchFamily="18" charset="0"/>
                <a:cs typeface="Tahoma"/>
              </a:rPr>
              <a:t>) </a:t>
            </a:r>
            <a:r>
              <a:rPr sz="1700" dirty="0">
                <a:solidFill>
                  <a:srgbClr val="00007E"/>
                </a:solidFill>
                <a:latin typeface="Palatino Linotype" panose="02040502050505030304" pitchFamily="18" charset="0"/>
                <a:cs typeface="PMingLiU"/>
              </a:rPr>
              <a:t>then</a:t>
            </a:r>
            <a:endParaRPr sz="1700" dirty="0">
              <a:latin typeface="Palatino Linotype" panose="02040502050505030304" pitchFamily="18" charset="0"/>
              <a:cs typeface="PMingLiU"/>
            </a:endParaRPr>
          </a:p>
          <a:p>
            <a:pPr marL="943610">
              <a:lnSpc>
                <a:spcPct val="100000"/>
              </a:lnSpc>
              <a:spcBef>
                <a:spcPts val="155"/>
              </a:spcBef>
            </a:pPr>
            <a:r>
              <a:rPr sz="1700" dirty="0">
                <a:solidFill>
                  <a:srgbClr val="00007E"/>
                </a:solidFill>
                <a:latin typeface="Palatino Linotype" panose="02040502050505030304" pitchFamily="18" charset="0"/>
                <a:cs typeface="PMingLiU"/>
              </a:rPr>
              <a:t>if </a:t>
            </a:r>
            <a:r>
              <a:rPr sz="1700" dirty="0">
                <a:latin typeface="Palatino Linotype" panose="02040502050505030304" pitchFamily="18" charset="0"/>
                <a:cs typeface="PMingLiU"/>
              </a:rPr>
              <a:t>PL-True?</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KB</a:t>
            </a:r>
            <a:r>
              <a:rPr sz="1700" dirty="0">
                <a:latin typeface="Palatino Linotype" panose="02040502050505030304" pitchFamily="18" charset="0"/>
                <a:cs typeface="Tahoma"/>
              </a:rPr>
              <a:t>, </a:t>
            </a:r>
            <a:r>
              <a:rPr sz="1700" i="1" dirty="0">
                <a:solidFill>
                  <a:srgbClr val="004B00"/>
                </a:solidFill>
                <a:latin typeface="Palatino Linotype" panose="02040502050505030304" pitchFamily="18" charset="0"/>
                <a:cs typeface="Times New Roman"/>
              </a:rPr>
              <a:t>model</a:t>
            </a:r>
            <a:r>
              <a:rPr sz="1700" dirty="0">
                <a:latin typeface="Palatino Linotype" panose="02040502050505030304" pitchFamily="18" charset="0"/>
                <a:cs typeface="Tahoma"/>
              </a:rPr>
              <a:t>) </a:t>
            </a:r>
            <a:r>
              <a:rPr sz="1700" dirty="0">
                <a:solidFill>
                  <a:srgbClr val="00007E"/>
                </a:solidFill>
                <a:latin typeface="Palatino Linotype" panose="02040502050505030304" pitchFamily="18" charset="0"/>
                <a:cs typeface="PMingLiU"/>
              </a:rPr>
              <a:t>then return </a:t>
            </a:r>
            <a:r>
              <a:rPr sz="1700" dirty="0">
                <a:latin typeface="Palatino Linotype" panose="02040502050505030304" pitchFamily="18" charset="0"/>
                <a:cs typeface="PMingLiU"/>
              </a:rPr>
              <a:t>PL-True?</a:t>
            </a:r>
            <a:r>
              <a:rPr sz="1700" dirty="0">
                <a:latin typeface="Palatino Linotype" panose="02040502050505030304" pitchFamily="18" charset="0"/>
                <a:cs typeface="Tahoma"/>
              </a:rPr>
              <a:t>(</a:t>
            </a:r>
            <a:r>
              <a:rPr sz="1700" i="1" dirty="0">
                <a:latin typeface="Palatino Linotype" panose="02040502050505030304" pitchFamily="18" charset="0"/>
                <a:cs typeface="Georgia"/>
              </a:rPr>
              <a:t>α</a:t>
            </a:r>
            <a:r>
              <a:rPr sz="1700" dirty="0">
                <a:latin typeface="Palatino Linotype" panose="02040502050505030304" pitchFamily="18" charset="0"/>
                <a:cs typeface="Tahoma"/>
              </a:rPr>
              <a:t>, </a:t>
            </a:r>
            <a:r>
              <a:rPr sz="1700" i="1" dirty="0">
                <a:solidFill>
                  <a:srgbClr val="004B00"/>
                </a:solidFill>
                <a:latin typeface="Palatino Linotype" panose="02040502050505030304" pitchFamily="18" charset="0"/>
                <a:cs typeface="Times New Roman"/>
              </a:rPr>
              <a:t>model</a:t>
            </a:r>
            <a:r>
              <a:rPr sz="1700" dirty="0">
                <a:latin typeface="Palatino Linotype" panose="02040502050505030304" pitchFamily="18" charset="0"/>
                <a:cs typeface="Tahoma"/>
              </a:rPr>
              <a:t>)</a:t>
            </a:r>
          </a:p>
          <a:p>
            <a:pPr marL="943610">
              <a:lnSpc>
                <a:spcPct val="100000"/>
              </a:lnSpc>
              <a:spcBef>
                <a:spcPts val="160"/>
              </a:spcBef>
            </a:pPr>
            <a:r>
              <a:rPr sz="1700" dirty="0">
                <a:solidFill>
                  <a:srgbClr val="00007E"/>
                </a:solidFill>
                <a:latin typeface="Palatino Linotype" panose="02040502050505030304" pitchFamily="18" charset="0"/>
                <a:cs typeface="PMingLiU"/>
              </a:rPr>
              <a:t>else return </a:t>
            </a:r>
            <a:r>
              <a:rPr sz="1700" i="1" dirty="0">
                <a:solidFill>
                  <a:srgbClr val="004B00"/>
                </a:solidFill>
                <a:latin typeface="Palatino Linotype" panose="02040502050505030304" pitchFamily="18" charset="0"/>
                <a:cs typeface="Times New Roman"/>
              </a:rPr>
              <a:t>true</a:t>
            </a:r>
            <a:endParaRPr sz="1700" dirty="0">
              <a:latin typeface="Palatino Linotype" panose="02040502050505030304" pitchFamily="18" charset="0"/>
              <a:cs typeface="Times New Roman"/>
            </a:endParaRPr>
          </a:p>
          <a:p>
            <a:pPr marL="532130">
              <a:lnSpc>
                <a:spcPct val="100000"/>
              </a:lnSpc>
              <a:spcBef>
                <a:spcPts val="140"/>
              </a:spcBef>
            </a:pPr>
            <a:r>
              <a:rPr sz="1700" dirty="0">
                <a:solidFill>
                  <a:srgbClr val="00007E"/>
                </a:solidFill>
                <a:latin typeface="Palatino Linotype" panose="02040502050505030304" pitchFamily="18" charset="0"/>
                <a:cs typeface="PMingLiU"/>
              </a:rPr>
              <a:t>else do</a:t>
            </a:r>
            <a:endParaRPr sz="1700" dirty="0">
              <a:latin typeface="Palatino Linotype" panose="02040502050505030304" pitchFamily="18" charset="0"/>
              <a:cs typeface="PMingLiU"/>
            </a:endParaRPr>
          </a:p>
          <a:p>
            <a:pPr marL="943610">
              <a:lnSpc>
                <a:spcPct val="100000"/>
              </a:lnSpc>
              <a:spcBef>
                <a:spcPts val="160"/>
              </a:spcBef>
            </a:pPr>
            <a:r>
              <a:rPr sz="1700" i="1" dirty="0">
                <a:latin typeface="Palatino Linotype" panose="02040502050505030304" pitchFamily="18" charset="0"/>
                <a:cs typeface="Georgia"/>
              </a:rPr>
              <a:t>P </a:t>
            </a:r>
            <a:r>
              <a:rPr sz="1700" dirty="0">
                <a:latin typeface="Palatino Linotype" panose="02040502050505030304" pitchFamily="18" charset="0"/>
                <a:cs typeface="Cambria"/>
              </a:rPr>
              <a:t>← </a:t>
            </a:r>
            <a:r>
              <a:rPr sz="1700" dirty="0">
                <a:latin typeface="Palatino Linotype" panose="02040502050505030304" pitchFamily="18" charset="0"/>
                <a:cs typeface="PMingLiU"/>
              </a:rPr>
              <a:t>First</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symbols</a:t>
            </a:r>
            <a:r>
              <a:rPr sz="1700" dirty="0">
                <a:latin typeface="Palatino Linotype" panose="02040502050505030304" pitchFamily="18" charset="0"/>
                <a:cs typeface="Tahoma"/>
              </a:rPr>
              <a:t>); </a:t>
            </a:r>
            <a:r>
              <a:rPr sz="1700" i="1" dirty="0">
                <a:solidFill>
                  <a:srgbClr val="004B00"/>
                </a:solidFill>
                <a:latin typeface="Palatino Linotype" panose="02040502050505030304" pitchFamily="18" charset="0"/>
                <a:cs typeface="Times New Roman"/>
              </a:rPr>
              <a:t>rest </a:t>
            </a:r>
            <a:r>
              <a:rPr sz="1700" dirty="0">
                <a:latin typeface="Palatino Linotype" panose="02040502050505030304" pitchFamily="18" charset="0"/>
                <a:cs typeface="Cambria"/>
              </a:rPr>
              <a:t>← </a:t>
            </a:r>
            <a:r>
              <a:rPr sz="1700" dirty="0">
                <a:latin typeface="Palatino Linotype" panose="02040502050505030304" pitchFamily="18" charset="0"/>
                <a:cs typeface="PMingLiU"/>
              </a:rPr>
              <a:t>Rest</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symbols</a:t>
            </a:r>
            <a:r>
              <a:rPr sz="1700" dirty="0">
                <a:latin typeface="Palatino Linotype" panose="02040502050505030304" pitchFamily="18" charset="0"/>
                <a:cs typeface="Tahoma"/>
              </a:rPr>
              <a:t>)</a:t>
            </a:r>
          </a:p>
          <a:p>
            <a:pPr marL="943610">
              <a:lnSpc>
                <a:spcPct val="100000"/>
              </a:lnSpc>
              <a:spcBef>
                <a:spcPts val="155"/>
              </a:spcBef>
            </a:pPr>
            <a:r>
              <a:rPr sz="1700" dirty="0">
                <a:solidFill>
                  <a:srgbClr val="00007E"/>
                </a:solidFill>
                <a:latin typeface="Palatino Linotype" panose="02040502050505030304" pitchFamily="18" charset="0"/>
                <a:cs typeface="PMingLiU"/>
              </a:rPr>
              <a:t>return </a:t>
            </a:r>
            <a:r>
              <a:rPr sz="1700" dirty="0">
                <a:latin typeface="Palatino Linotype" panose="02040502050505030304" pitchFamily="18" charset="0"/>
                <a:cs typeface="PMingLiU"/>
              </a:rPr>
              <a:t>TT-Check-All</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KB</a:t>
            </a:r>
            <a:r>
              <a:rPr sz="1700" dirty="0">
                <a:latin typeface="Palatino Linotype" panose="02040502050505030304" pitchFamily="18" charset="0"/>
                <a:cs typeface="Tahoma"/>
              </a:rPr>
              <a:t>, </a:t>
            </a:r>
            <a:r>
              <a:rPr sz="1700" i="1" dirty="0">
                <a:latin typeface="Palatino Linotype" panose="02040502050505030304" pitchFamily="18" charset="0"/>
                <a:cs typeface="Georgia"/>
              </a:rPr>
              <a:t>α</a:t>
            </a:r>
            <a:r>
              <a:rPr sz="1700" dirty="0">
                <a:latin typeface="Palatino Linotype" panose="02040502050505030304" pitchFamily="18" charset="0"/>
                <a:cs typeface="Tahoma"/>
              </a:rPr>
              <a:t>, </a:t>
            </a:r>
            <a:r>
              <a:rPr sz="1700" i="1" dirty="0">
                <a:solidFill>
                  <a:srgbClr val="004B00"/>
                </a:solidFill>
                <a:latin typeface="Palatino Linotype" panose="02040502050505030304" pitchFamily="18" charset="0"/>
                <a:cs typeface="Times New Roman"/>
              </a:rPr>
              <a:t>rest</a:t>
            </a:r>
            <a:r>
              <a:rPr sz="1700" dirty="0">
                <a:latin typeface="Palatino Linotype" panose="02040502050505030304" pitchFamily="18" charset="0"/>
                <a:cs typeface="Tahoma"/>
              </a:rPr>
              <a:t>, </a:t>
            </a:r>
            <a:r>
              <a:rPr sz="1700" dirty="0">
                <a:latin typeface="Palatino Linotype" panose="02040502050505030304" pitchFamily="18" charset="0"/>
                <a:cs typeface="PMingLiU"/>
              </a:rPr>
              <a:t>Extend</a:t>
            </a:r>
            <a:r>
              <a:rPr sz="1700" dirty="0">
                <a:latin typeface="Palatino Linotype" panose="02040502050505030304" pitchFamily="18" charset="0"/>
                <a:cs typeface="Tahoma"/>
              </a:rPr>
              <a:t>(</a:t>
            </a:r>
            <a:r>
              <a:rPr sz="1700" i="1" dirty="0">
                <a:latin typeface="Palatino Linotype" panose="02040502050505030304" pitchFamily="18" charset="0"/>
                <a:cs typeface="Georgia"/>
              </a:rPr>
              <a:t>P , </a:t>
            </a:r>
            <a:r>
              <a:rPr sz="1700" i="1" dirty="0">
                <a:solidFill>
                  <a:srgbClr val="004B00"/>
                </a:solidFill>
                <a:latin typeface="Palatino Linotype" panose="02040502050505030304" pitchFamily="18" charset="0"/>
                <a:cs typeface="Times New Roman"/>
              </a:rPr>
              <a:t>true</a:t>
            </a:r>
            <a:r>
              <a:rPr sz="1700" i="1" dirty="0">
                <a:latin typeface="Palatino Linotype" panose="02040502050505030304" pitchFamily="18" charset="0"/>
                <a:cs typeface="Georgia"/>
              </a:rPr>
              <a:t>, </a:t>
            </a:r>
            <a:r>
              <a:rPr sz="1700" i="1" dirty="0">
                <a:solidFill>
                  <a:srgbClr val="004B00"/>
                </a:solidFill>
                <a:latin typeface="Palatino Linotype" panose="02040502050505030304" pitchFamily="18" charset="0"/>
                <a:cs typeface="Times New Roman"/>
              </a:rPr>
              <a:t>model </a:t>
            </a:r>
            <a:r>
              <a:rPr sz="1700" dirty="0">
                <a:latin typeface="Palatino Linotype" panose="02040502050505030304" pitchFamily="18" charset="0"/>
                <a:cs typeface="Tahoma"/>
              </a:rPr>
              <a:t>)) </a:t>
            </a:r>
            <a:r>
              <a:rPr sz="1700" dirty="0">
                <a:solidFill>
                  <a:srgbClr val="00007E"/>
                </a:solidFill>
                <a:latin typeface="Palatino Linotype" panose="02040502050505030304" pitchFamily="18" charset="0"/>
                <a:cs typeface="PMingLiU"/>
              </a:rPr>
              <a:t>and</a:t>
            </a:r>
            <a:endParaRPr sz="1700" dirty="0">
              <a:latin typeface="Palatino Linotype" panose="02040502050505030304" pitchFamily="18" charset="0"/>
              <a:cs typeface="PMingLiU"/>
            </a:endParaRPr>
          </a:p>
          <a:p>
            <a:pPr marL="1835150">
              <a:lnSpc>
                <a:spcPct val="100000"/>
              </a:lnSpc>
              <a:spcBef>
                <a:spcPts val="145"/>
              </a:spcBef>
            </a:pPr>
            <a:r>
              <a:rPr sz="1700" dirty="0">
                <a:latin typeface="Palatino Linotype" panose="02040502050505030304" pitchFamily="18" charset="0"/>
                <a:cs typeface="PMingLiU"/>
              </a:rPr>
              <a:t>TT-Check-All</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KB</a:t>
            </a:r>
            <a:r>
              <a:rPr sz="1700" dirty="0">
                <a:latin typeface="Palatino Linotype" panose="02040502050505030304" pitchFamily="18" charset="0"/>
                <a:cs typeface="Tahoma"/>
              </a:rPr>
              <a:t>, </a:t>
            </a:r>
            <a:r>
              <a:rPr sz="1700" i="1" dirty="0">
                <a:latin typeface="Palatino Linotype" panose="02040502050505030304" pitchFamily="18" charset="0"/>
                <a:cs typeface="Georgia"/>
              </a:rPr>
              <a:t>α</a:t>
            </a:r>
            <a:r>
              <a:rPr sz="1700" dirty="0">
                <a:latin typeface="Palatino Linotype" panose="02040502050505030304" pitchFamily="18" charset="0"/>
                <a:cs typeface="Tahoma"/>
              </a:rPr>
              <a:t>, </a:t>
            </a:r>
            <a:r>
              <a:rPr sz="1700" i="1" dirty="0">
                <a:solidFill>
                  <a:srgbClr val="004B00"/>
                </a:solidFill>
                <a:latin typeface="Palatino Linotype" panose="02040502050505030304" pitchFamily="18" charset="0"/>
                <a:cs typeface="Times New Roman"/>
              </a:rPr>
              <a:t>rest</a:t>
            </a:r>
            <a:r>
              <a:rPr sz="1700" dirty="0">
                <a:latin typeface="Palatino Linotype" panose="02040502050505030304" pitchFamily="18" charset="0"/>
                <a:cs typeface="Tahoma"/>
              </a:rPr>
              <a:t>, </a:t>
            </a:r>
            <a:r>
              <a:rPr sz="1700" dirty="0">
                <a:latin typeface="Palatino Linotype" panose="02040502050505030304" pitchFamily="18" charset="0"/>
                <a:cs typeface="PMingLiU"/>
              </a:rPr>
              <a:t>Extend</a:t>
            </a:r>
            <a:r>
              <a:rPr sz="1700" dirty="0">
                <a:latin typeface="Palatino Linotype" panose="02040502050505030304" pitchFamily="18" charset="0"/>
                <a:cs typeface="Tahoma"/>
              </a:rPr>
              <a:t>(</a:t>
            </a:r>
            <a:r>
              <a:rPr sz="1700" i="1" dirty="0">
                <a:latin typeface="Palatino Linotype" panose="02040502050505030304" pitchFamily="18" charset="0"/>
                <a:cs typeface="Georgia"/>
              </a:rPr>
              <a:t>P , </a:t>
            </a:r>
            <a:r>
              <a:rPr sz="1700" i="1" dirty="0">
                <a:solidFill>
                  <a:srgbClr val="004B00"/>
                </a:solidFill>
                <a:latin typeface="Palatino Linotype" panose="02040502050505030304" pitchFamily="18" charset="0"/>
                <a:cs typeface="Times New Roman"/>
              </a:rPr>
              <a:t>false</a:t>
            </a:r>
            <a:r>
              <a:rPr sz="1700" i="1" dirty="0">
                <a:latin typeface="Palatino Linotype" panose="02040502050505030304" pitchFamily="18" charset="0"/>
                <a:cs typeface="Georgia"/>
              </a:rPr>
              <a:t>, </a:t>
            </a:r>
            <a:r>
              <a:rPr sz="1700" i="1" dirty="0">
                <a:solidFill>
                  <a:srgbClr val="004B00"/>
                </a:solidFill>
                <a:latin typeface="Palatino Linotype" panose="02040502050505030304" pitchFamily="18" charset="0"/>
                <a:cs typeface="Times New Roman"/>
              </a:rPr>
              <a:t>model </a:t>
            </a:r>
            <a:r>
              <a:rPr sz="1700" dirty="0">
                <a:latin typeface="Palatino Linotype" panose="02040502050505030304" pitchFamily="18" charset="0"/>
                <a:cs typeface="Tahoma"/>
              </a:rPr>
              <a:t>))</a:t>
            </a:r>
          </a:p>
          <a:p>
            <a:pPr>
              <a:lnSpc>
                <a:spcPct val="100000"/>
              </a:lnSpc>
            </a:pPr>
            <a:endParaRPr sz="1700" dirty="0">
              <a:latin typeface="Tahoma"/>
              <a:cs typeface="Tahoma"/>
            </a:endParaRPr>
          </a:p>
          <a:p>
            <a:pPr marL="50800">
              <a:lnSpc>
                <a:spcPct val="100000"/>
              </a:lnSpc>
              <a:spcBef>
                <a:spcPts val="1230"/>
              </a:spcBef>
            </a:pPr>
            <a:r>
              <a:rPr sz="2050" i="1" spc="-10" dirty="0">
                <a:solidFill>
                  <a:srgbClr val="990099"/>
                </a:solidFill>
                <a:latin typeface="Georgia"/>
                <a:cs typeface="Georgia"/>
              </a:rPr>
              <a:t>O</a:t>
            </a:r>
            <a:r>
              <a:rPr sz="2050" spc="-10" dirty="0">
                <a:solidFill>
                  <a:srgbClr val="990099"/>
                </a:solidFill>
                <a:latin typeface="Tahoma"/>
                <a:cs typeface="Tahoma"/>
              </a:rPr>
              <a:t>(2</a:t>
            </a:r>
            <a:r>
              <a:rPr sz="2100" i="1" spc="-15" baseline="29761" dirty="0">
                <a:solidFill>
                  <a:srgbClr val="990099"/>
                </a:solidFill>
                <a:latin typeface="Trebuchet MS"/>
                <a:cs typeface="Trebuchet MS"/>
              </a:rPr>
              <a:t>n</a:t>
            </a:r>
            <a:r>
              <a:rPr sz="2050" spc="-10" dirty="0">
                <a:solidFill>
                  <a:srgbClr val="990099"/>
                </a:solidFill>
                <a:latin typeface="Tahoma"/>
                <a:cs typeface="Tahoma"/>
              </a:rPr>
              <a:t>) </a:t>
            </a:r>
            <a:r>
              <a:rPr sz="2050" spc="-90" dirty="0">
                <a:latin typeface="Calibri"/>
                <a:cs typeface="Calibri"/>
              </a:rPr>
              <a:t>for</a:t>
            </a:r>
            <a:r>
              <a:rPr sz="2050" spc="190" dirty="0">
                <a:latin typeface="Calibri"/>
                <a:cs typeface="Calibri"/>
              </a:rPr>
              <a:t> </a:t>
            </a:r>
            <a:r>
              <a:rPr sz="2050" i="1" spc="-5" dirty="0">
                <a:solidFill>
                  <a:srgbClr val="990099"/>
                </a:solidFill>
                <a:latin typeface="Georgia"/>
                <a:cs typeface="Georgia"/>
              </a:rPr>
              <a:t>n</a:t>
            </a:r>
            <a:r>
              <a:rPr sz="2050" i="1" spc="145" dirty="0">
                <a:solidFill>
                  <a:srgbClr val="990099"/>
                </a:solidFill>
                <a:latin typeface="Georgia"/>
                <a:cs typeface="Georgia"/>
              </a:rPr>
              <a:t> </a:t>
            </a:r>
            <a:r>
              <a:rPr sz="2050" spc="-55" dirty="0">
                <a:latin typeface="Calibri"/>
                <a:cs typeface="Calibri"/>
              </a:rPr>
              <a:t>symbols;</a:t>
            </a:r>
            <a:r>
              <a:rPr sz="2050" spc="200" dirty="0">
                <a:latin typeface="Calibri"/>
                <a:cs typeface="Calibri"/>
              </a:rPr>
              <a:t> </a:t>
            </a:r>
            <a:r>
              <a:rPr sz="2050" spc="-95" dirty="0">
                <a:latin typeface="Calibri"/>
                <a:cs typeface="Calibri"/>
              </a:rPr>
              <a:t>problem</a:t>
            </a:r>
            <a:r>
              <a:rPr sz="2050" spc="190" dirty="0">
                <a:latin typeface="Calibri"/>
                <a:cs typeface="Calibri"/>
              </a:rPr>
              <a:t> </a:t>
            </a:r>
            <a:r>
              <a:rPr sz="2050" spc="-40" dirty="0">
                <a:latin typeface="Calibri"/>
                <a:cs typeface="Calibri"/>
              </a:rPr>
              <a:t>is</a:t>
            </a:r>
            <a:r>
              <a:rPr sz="2050" spc="180" dirty="0">
                <a:latin typeface="Calibri"/>
                <a:cs typeface="Calibri"/>
              </a:rPr>
              <a:t> </a:t>
            </a:r>
            <a:r>
              <a:rPr sz="2050" dirty="0">
                <a:solidFill>
                  <a:srgbClr val="7E0000"/>
                </a:solidFill>
                <a:latin typeface="Palatino Linotype" panose="02040502050505030304" pitchFamily="18" charset="0"/>
                <a:cs typeface="PMingLiU"/>
              </a:rPr>
              <a:t>co-NP-complete</a:t>
            </a:r>
            <a:endParaRPr sz="2050" dirty="0">
              <a:latin typeface="Palatino Linotype" panose="02040502050505030304" pitchFamily="18" charset="0"/>
              <a:cs typeface="PMingLiU"/>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38</a:t>
            </a:fld>
            <a:endParaRPr spc="45"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175" dirty="0"/>
              <a:t>Logical</a:t>
            </a:r>
            <a:r>
              <a:rPr spc="345" dirty="0"/>
              <a:t> </a:t>
            </a:r>
            <a:r>
              <a:rPr spc="130" dirty="0"/>
              <a:t>equivalence</a:t>
            </a:r>
          </a:p>
        </p:txBody>
      </p:sp>
      <p:grpSp>
        <p:nvGrpSpPr>
          <p:cNvPr id="3" name="object 3"/>
          <p:cNvGrpSpPr/>
          <p:nvPr/>
        </p:nvGrpSpPr>
        <p:grpSpPr>
          <a:xfrm>
            <a:off x="1135862" y="2260117"/>
            <a:ext cx="7786370" cy="3865879"/>
            <a:chOff x="1135862" y="2260117"/>
            <a:chExt cx="7786370" cy="3865879"/>
          </a:xfrm>
        </p:grpSpPr>
        <p:sp>
          <p:nvSpPr>
            <p:cNvPr id="4" name="object 4"/>
            <p:cNvSpPr/>
            <p:nvPr/>
          </p:nvSpPr>
          <p:spPr>
            <a:xfrm>
              <a:off x="1142847" y="2267102"/>
              <a:ext cx="7772400" cy="0"/>
            </a:xfrm>
            <a:custGeom>
              <a:avLst/>
              <a:gdLst/>
              <a:ahLst/>
              <a:cxnLst/>
              <a:rect l="l" t="t" r="r" b="b"/>
              <a:pathLst>
                <a:path w="7772400">
                  <a:moveTo>
                    <a:pt x="0" y="0"/>
                  </a:moveTo>
                  <a:lnTo>
                    <a:pt x="7772400" y="0"/>
                  </a:lnTo>
                </a:path>
              </a:pathLst>
            </a:custGeom>
            <a:ln w="13716">
              <a:solidFill>
                <a:srgbClr val="000000"/>
              </a:solidFill>
            </a:ln>
          </p:spPr>
          <p:txBody>
            <a:bodyPr wrap="square" lIns="0" tIns="0" rIns="0" bIns="0" rtlCol="0"/>
            <a:lstStyle/>
            <a:p>
              <a:endParaRPr/>
            </a:p>
          </p:txBody>
        </p:sp>
        <p:sp>
          <p:nvSpPr>
            <p:cNvPr id="5" name="object 5"/>
            <p:cNvSpPr/>
            <p:nvPr/>
          </p:nvSpPr>
          <p:spPr>
            <a:xfrm>
              <a:off x="1149705" y="2272436"/>
              <a:ext cx="0" cy="3846829"/>
            </a:xfrm>
            <a:custGeom>
              <a:avLst/>
              <a:gdLst/>
              <a:ahLst/>
              <a:cxnLst/>
              <a:rect l="l" t="t" r="r" b="b"/>
              <a:pathLst>
                <a:path h="3846829">
                  <a:moveTo>
                    <a:pt x="0" y="3846576"/>
                  </a:moveTo>
                  <a:lnTo>
                    <a:pt x="0" y="0"/>
                  </a:lnTo>
                </a:path>
              </a:pathLst>
            </a:custGeom>
            <a:ln w="13716">
              <a:solidFill>
                <a:srgbClr val="000000"/>
              </a:solidFill>
            </a:ln>
          </p:spPr>
          <p:txBody>
            <a:bodyPr wrap="square" lIns="0" tIns="0" rIns="0" bIns="0" rtlCol="0"/>
            <a:lstStyle/>
            <a:p>
              <a:endParaRPr/>
            </a:p>
          </p:txBody>
        </p:sp>
      </p:grpSp>
      <p:sp>
        <p:nvSpPr>
          <p:cNvPr id="6" name="object 6"/>
          <p:cNvSpPr txBox="1"/>
          <p:nvPr/>
        </p:nvSpPr>
        <p:spPr>
          <a:xfrm>
            <a:off x="1130300" y="1396713"/>
            <a:ext cx="7821295" cy="4668520"/>
          </a:xfrm>
          <a:prstGeom prst="rect">
            <a:avLst/>
          </a:prstGeom>
        </p:spPr>
        <p:txBody>
          <a:bodyPr vert="horz" wrap="square" lIns="0" tIns="14604" rIns="0" bIns="0" rtlCol="0">
            <a:spAutoFit/>
          </a:bodyPr>
          <a:lstStyle/>
          <a:p>
            <a:pPr marL="12700">
              <a:lnSpc>
                <a:spcPct val="100000"/>
              </a:lnSpc>
              <a:spcBef>
                <a:spcPts val="114"/>
              </a:spcBef>
            </a:pPr>
            <a:r>
              <a:rPr sz="2050" dirty="0">
                <a:latin typeface="Calibri"/>
                <a:cs typeface="Calibri"/>
              </a:rPr>
              <a:t>Two</a:t>
            </a:r>
            <a:r>
              <a:rPr sz="2050" spc="180" dirty="0">
                <a:latin typeface="Calibri"/>
                <a:cs typeface="Calibri"/>
              </a:rPr>
              <a:t> </a:t>
            </a:r>
            <a:r>
              <a:rPr sz="2050" spc="-85" dirty="0">
                <a:latin typeface="Calibri"/>
                <a:cs typeface="Calibri"/>
              </a:rPr>
              <a:t>sentences</a:t>
            </a:r>
            <a:r>
              <a:rPr sz="2050" spc="185" dirty="0">
                <a:latin typeface="Calibri"/>
                <a:cs typeface="Calibri"/>
              </a:rPr>
              <a:t> </a:t>
            </a:r>
            <a:r>
              <a:rPr sz="2050" spc="-105" dirty="0">
                <a:latin typeface="Calibri"/>
                <a:cs typeface="Calibri"/>
              </a:rPr>
              <a:t>are</a:t>
            </a:r>
            <a:r>
              <a:rPr sz="2050" spc="175" dirty="0">
                <a:latin typeface="Calibri"/>
                <a:cs typeface="Calibri"/>
              </a:rPr>
              <a:t> </a:t>
            </a:r>
            <a:r>
              <a:rPr sz="2050" spc="-35" dirty="0">
                <a:solidFill>
                  <a:srgbClr val="00007E"/>
                </a:solidFill>
                <a:latin typeface="Calibri"/>
                <a:cs typeface="Calibri"/>
              </a:rPr>
              <a:t>logically</a:t>
            </a:r>
            <a:r>
              <a:rPr sz="2050" spc="229" dirty="0">
                <a:solidFill>
                  <a:srgbClr val="00007E"/>
                </a:solidFill>
                <a:latin typeface="Calibri"/>
                <a:cs typeface="Calibri"/>
              </a:rPr>
              <a:t> </a:t>
            </a:r>
            <a:r>
              <a:rPr sz="2050" spc="-65" dirty="0">
                <a:solidFill>
                  <a:srgbClr val="00007E"/>
                </a:solidFill>
                <a:latin typeface="Calibri"/>
                <a:cs typeface="Calibri"/>
              </a:rPr>
              <a:t>equivalent</a:t>
            </a:r>
            <a:r>
              <a:rPr sz="2050" spc="155" dirty="0">
                <a:solidFill>
                  <a:srgbClr val="00007E"/>
                </a:solidFill>
                <a:latin typeface="Calibri"/>
                <a:cs typeface="Calibri"/>
              </a:rPr>
              <a:t> </a:t>
            </a:r>
            <a:r>
              <a:rPr sz="2050" spc="-50" dirty="0">
                <a:latin typeface="Calibri"/>
                <a:cs typeface="Calibri"/>
              </a:rPr>
              <a:t>iff</a:t>
            </a:r>
            <a:r>
              <a:rPr sz="2050" spc="190" dirty="0">
                <a:latin typeface="Calibri"/>
                <a:cs typeface="Calibri"/>
              </a:rPr>
              <a:t> </a:t>
            </a:r>
            <a:r>
              <a:rPr sz="2050" spc="-80" dirty="0">
                <a:latin typeface="Calibri"/>
                <a:cs typeface="Calibri"/>
              </a:rPr>
              <a:t>true</a:t>
            </a:r>
            <a:r>
              <a:rPr sz="2050" spc="210" dirty="0">
                <a:latin typeface="Calibri"/>
                <a:cs typeface="Calibri"/>
              </a:rPr>
              <a:t> </a:t>
            </a:r>
            <a:r>
              <a:rPr sz="2050" spc="-50" dirty="0">
                <a:latin typeface="Calibri"/>
                <a:cs typeface="Calibri"/>
              </a:rPr>
              <a:t>in</a:t>
            </a:r>
            <a:r>
              <a:rPr sz="2050" spc="190" dirty="0">
                <a:latin typeface="Calibri"/>
                <a:cs typeface="Calibri"/>
              </a:rPr>
              <a:t> </a:t>
            </a:r>
            <a:r>
              <a:rPr sz="2050" spc="-95" dirty="0">
                <a:latin typeface="Calibri"/>
                <a:cs typeface="Calibri"/>
              </a:rPr>
              <a:t>same</a:t>
            </a:r>
            <a:r>
              <a:rPr sz="2050" spc="185" dirty="0">
                <a:latin typeface="Calibri"/>
                <a:cs typeface="Calibri"/>
              </a:rPr>
              <a:t> </a:t>
            </a:r>
            <a:r>
              <a:rPr sz="2050" spc="-75" dirty="0">
                <a:latin typeface="Calibri"/>
                <a:cs typeface="Calibri"/>
              </a:rPr>
              <a:t>models:</a:t>
            </a:r>
            <a:endParaRPr sz="2050">
              <a:latin typeface="Calibri"/>
              <a:cs typeface="Calibri"/>
            </a:endParaRPr>
          </a:p>
          <a:p>
            <a:pPr marL="377825">
              <a:lnSpc>
                <a:spcPct val="100000"/>
              </a:lnSpc>
              <a:spcBef>
                <a:spcPts val="25"/>
              </a:spcBef>
            </a:pPr>
            <a:r>
              <a:rPr sz="2050" i="1" spc="60" dirty="0">
                <a:solidFill>
                  <a:srgbClr val="990099"/>
                </a:solidFill>
                <a:latin typeface="Georgia"/>
                <a:cs typeface="Georgia"/>
              </a:rPr>
              <a:t>α</a:t>
            </a:r>
            <a:r>
              <a:rPr sz="2050" i="1" spc="85" dirty="0">
                <a:solidFill>
                  <a:srgbClr val="990099"/>
                </a:solidFill>
                <a:latin typeface="Georgia"/>
                <a:cs typeface="Georgia"/>
              </a:rPr>
              <a:t> </a:t>
            </a:r>
            <a:r>
              <a:rPr sz="2050" spc="-25" dirty="0">
                <a:solidFill>
                  <a:srgbClr val="990099"/>
                </a:solidFill>
                <a:latin typeface="Lucida Sans Unicode"/>
                <a:cs typeface="Lucida Sans Unicode"/>
              </a:rPr>
              <a:t>≡</a:t>
            </a:r>
            <a:r>
              <a:rPr sz="2050" spc="-75" dirty="0">
                <a:solidFill>
                  <a:srgbClr val="990099"/>
                </a:solidFill>
                <a:latin typeface="Lucida Sans Unicode"/>
                <a:cs typeface="Lucida Sans Unicode"/>
              </a:rPr>
              <a:t> </a:t>
            </a:r>
            <a:r>
              <a:rPr sz="2050" i="1" spc="-20" dirty="0">
                <a:solidFill>
                  <a:srgbClr val="990099"/>
                </a:solidFill>
                <a:latin typeface="Georgia"/>
                <a:cs typeface="Georgia"/>
              </a:rPr>
              <a:t>β</a:t>
            </a:r>
            <a:r>
              <a:rPr sz="2050" i="1" dirty="0">
                <a:solidFill>
                  <a:srgbClr val="990099"/>
                </a:solidFill>
                <a:latin typeface="Georgia"/>
                <a:cs typeface="Georgia"/>
              </a:rPr>
              <a:t> </a:t>
            </a:r>
            <a:r>
              <a:rPr sz="2050" i="1" spc="-229" dirty="0">
                <a:solidFill>
                  <a:srgbClr val="990099"/>
                </a:solidFill>
                <a:latin typeface="Georgia"/>
                <a:cs typeface="Georgia"/>
              </a:rPr>
              <a:t> </a:t>
            </a:r>
            <a:r>
              <a:rPr sz="2050" spc="-30" dirty="0">
                <a:latin typeface="Calibri"/>
                <a:cs typeface="Calibri"/>
              </a:rPr>
              <a:t>i</a:t>
            </a:r>
            <a:r>
              <a:rPr sz="2050" spc="-25" dirty="0">
                <a:latin typeface="Calibri"/>
                <a:cs typeface="Calibri"/>
              </a:rPr>
              <a:t>f</a:t>
            </a:r>
            <a:r>
              <a:rPr sz="2050" spc="175" dirty="0">
                <a:latin typeface="Calibri"/>
                <a:cs typeface="Calibri"/>
              </a:rPr>
              <a:t> </a:t>
            </a:r>
            <a:r>
              <a:rPr sz="2050" spc="-70" dirty="0">
                <a:latin typeface="Calibri"/>
                <a:cs typeface="Calibri"/>
              </a:rPr>
              <a:t>and</a:t>
            </a:r>
            <a:r>
              <a:rPr sz="2050" spc="185" dirty="0">
                <a:latin typeface="Calibri"/>
                <a:cs typeface="Calibri"/>
              </a:rPr>
              <a:t> </a:t>
            </a:r>
            <a:r>
              <a:rPr sz="2050" spc="-60" dirty="0">
                <a:latin typeface="Calibri"/>
                <a:cs typeface="Calibri"/>
              </a:rPr>
              <a:t>only</a:t>
            </a:r>
            <a:r>
              <a:rPr sz="2050" spc="180" dirty="0">
                <a:latin typeface="Calibri"/>
                <a:cs typeface="Calibri"/>
              </a:rPr>
              <a:t> </a:t>
            </a:r>
            <a:r>
              <a:rPr sz="2050" spc="-30" dirty="0">
                <a:latin typeface="Calibri"/>
                <a:cs typeface="Calibri"/>
              </a:rPr>
              <a:t>i</a:t>
            </a:r>
            <a:r>
              <a:rPr sz="2050" spc="-25" dirty="0">
                <a:latin typeface="Calibri"/>
                <a:cs typeface="Calibri"/>
              </a:rPr>
              <a:t>f</a:t>
            </a:r>
            <a:r>
              <a:rPr sz="2050" spc="175" dirty="0">
                <a:latin typeface="Calibri"/>
                <a:cs typeface="Calibri"/>
              </a:rPr>
              <a:t> </a:t>
            </a:r>
            <a:r>
              <a:rPr sz="2050" i="1" spc="60" dirty="0">
                <a:solidFill>
                  <a:srgbClr val="990099"/>
                </a:solidFill>
                <a:latin typeface="Georgia"/>
                <a:cs typeface="Georgia"/>
              </a:rPr>
              <a:t>α</a:t>
            </a:r>
            <a:r>
              <a:rPr sz="2050" i="1" spc="85" dirty="0">
                <a:solidFill>
                  <a:srgbClr val="990099"/>
                </a:solidFill>
                <a:latin typeface="Georgia"/>
                <a:cs typeface="Georgia"/>
              </a:rPr>
              <a:t> </a:t>
            </a:r>
            <a:r>
              <a:rPr sz="2050" spc="-545" dirty="0">
                <a:solidFill>
                  <a:srgbClr val="990099"/>
                </a:solidFill>
                <a:latin typeface="Lucida Sans Unicode"/>
                <a:cs typeface="Lucida Sans Unicode"/>
              </a:rPr>
              <a:t>|</a:t>
            </a:r>
            <a:r>
              <a:rPr sz="2050" spc="-5" dirty="0">
                <a:solidFill>
                  <a:srgbClr val="990099"/>
                </a:solidFill>
                <a:latin typeface="Tahoma"/>
                <a:cs typeface="Tahoma"/>
              </a:rPr>
              <a:t>=</a:t>
            </a:r>
            <a:r>
              <a:rPr sz="2050" spc="-65" dirty="0">
                <a:solidFill>
                  <a:srgbClr val="990099"/>
                </a:solidFill>
                <a:latin typeface="Tahoma"/>
                <a:cs typeface="Tahoma"/>
              </a:rPr>
              <a:t> </a:t>
            </a:r>
            <a:r>
              <a:rPr sz="2050" i="1" spc="-20" dirty="0">
                <a:solidFill>
                  <a:srgbClr val="990099"/>
                </a:solidFill>
                <a:latin typeface="Georgia"/>
                <a:cs typeface="Georgia"/>
              </a:rPr>
              <a:t>β</a:t>
            </a:r>
            <a:r>
              <a:rPr sz="2050" i="1" dirty="0">
                <a:solidFill>
                  <a:srgbClr val="990099"/>
                </a:solidFill>
                <a:latin typeface="Georgia"/>
                <a:cs typeface="Georgia"/>
              </a:rPr>
              <a:t> </a:t>
            </a:r>
            <a:r>
              <a:rPr sz="2050" i="1" spc="-229" dirty="0">
                <a:solidFill>
                  <a:srgbClr val="990099"/>
                </a:solidFill>
                <a:latin typeface="Georgia"/>
                <a:cs typeface="Georgia"/>
              </a:rPr>
              <a:t> </a:t>
            </a:r>
            <a:r>
              <a:rPr sz="2050" spc="-70" dirty="0">
                <a:latin typeface="Calibri"/>
                <a:cs typeface="Calibri"/>
              </a:rPr>
              <a:t>and</a:t>
            </a:r>
            <a:r>
              <a:rPr sz="2050" spc="170" dirty="0">
                <a:latin typeface="Calibri"/>
                <a:cs typeface="Calibri"/>
              </a:rPr>
              <a:t> </a:t>
            </a:r>
            <a:r>
              <a:rPr sz="2050" i="1" spc="-20" dirty="0">
                <a:solidFill>
                  <a:srgbClr val="990099"/>
                </a:solidFill>
                <a:latin typeface="Georgia"/>
                <a:cs typeface="Georgia"/>
              </a:rPr>
              <a:t>β</a:t>
            </a:r>
            <a:r>
              <a:rPr sz="2050" i="1" spc="195" dirty="0">
                <a:solidFill>
                  <a:srgbClr val="990099"/>
                </a:solidFill>
                <a:latin typeface="Georgia"/>
                <a:cs typeface="Georgia"/>
              </a:rPr>
              <a:t> </a:t>
            </a:r>
            <a:r>
              <a:rPr sz="2050" spc="-545" dirty="0">
                <a:solidFill>
                  <a:srgbClr val="990099"/>
                </a:solidFill>
                <a:latin typeface="Lucida Sans Unicode"/>
                <a:cs typeface="Lucida Sans Unicode"/>
              </a:rPr>
              <a:t>|</a:t>
            </a:r>
            <a:r>
              <a:rPr sz="2050" spc="-5" dirty="0">
                <a:solidFill>
                  <a:srgbClr val="990099"/>
                </a:solidFill>
                <a:latin typeface="Tahoma"/>
                <a:cs typeface="Tahoma"/>
              </a:rPr>
              <a:t>=</a:t>
            </a:r>
            <a:r>
              <a:rPr sz="2050" spc="-65" dirty="0">
                <a:solidFill>
                  <a:srgbClr val="990099"/>
                </a:solidFill>
                <a:latin typeface="Tahoma"/>
                <a:cs typeface="Tahoma"/>
              </a:rPr>
              <a:t> </a:t>
            </a:r>
            <a:r>
              <a:rPr sz="2050" i="1" spc="60" dirty="0">
                <a:solidFill>
                  <a:srgbClr val="990099"/>
                </a:solidFill>
                <a:latin typeface="Georgia"/>
                <a:cs typeface="Georgia"/>
              </a:rPr>
              <a:t>α</a:t>
            </a:r>
            <a:endParaRPr sz="2050">
              <a:latin typeface="Georgia"/>
              <a:cs typeface="Georgia"/>
            </a:endParaRPr>
          </a:p>
          <a:p>
            <a:pPr marL="1245235">
              <a:lnSpc>
                <a:spcPct val="100000"/>
              </a:lnSpc>
              <a:spcBef>
                <a:spcPts val="1725"/>
              </a:spcBef>
              <a:tabLst>
                <a:tab pos="3552825" algn="l"/>
              </a:tabLst>
            </a:pPr>
            <a:r>
              <a:rPr sz="2050" dirty="0">
                <a:latin typeface="Tahoma"/>
                <a:cs typeface="Tahoma"/>
              </a:rPr>
              <a:t>(</a:t>
            </a:r>
            <a:r>
              <a:rPr sz="2050" i="1" dirty="0">
                <a:latin typeface="Georgia"/>
                <a:cs typeface="Georgia"/>
              </a:rPr>
              <a:t>α</a:t>
            </a:r>
            <a:r>
              <a:rPr sz="2050" i="1" spc="-20" dirty="0">
                <a:latin typeface="Georgia"/>
                <a:cs typeface="Georgia"/>
              </a:rPr>
              <a:t> </a:t>
            </a:r>
            <a:r>
              <a:rPr sz="2050" spc="-254" dirty="0">
                <a:latin typeface="Lucida Sans Unicode"/>
                <a:cs typeface="Lucida Sans Unicode"/>
              </a:rPr>
              <a:t>∧</a:t>
            </a:r>
            <a:r>
              <a:rPr sz="2050" spc="-190" dirty="0">
                <a:latin typeface="Lucida Sans Unicode"/>
                <a:cs typeface="Lucida Sans Unicode"/>
              </a:rPr>
              <a:t> </a:t>
            </a:r>
            <a:r>
              <a:rPr sz="2050" i="1" spc="20" dirty="0">
                <a:latin typeface="Georgia"/>
                <a:cs typeface="Georgia"/>
              </a:rPr>
              <a:t>β</a:t>
            </a:r>
            <a:r>
              <a:rPr sz="2050" spc="20" dirty="0">
                <a:latin typeface="Tahoma"/>
                <a:cs typeface="Tahoma"/>
              </a:rPr>
              <a:t>)</a:t>
            </a:r>
            <a:r>
              <a:rPr sz="2050" spc="355" dirty="0">
                <a:latin typeface="Tahoma"/>
                <a:cs typeface="Tahoma"/>
              </a:rPr>
              <a:t> </a:t>
            </a:r>
            <a:r>
              <a:rPr sz="2050" spc="-25" dirty="0">
                <a:latin typeface="Lucida Sans Unicode"/>
                <a:cs typeface="Lucida Sans Unicode"/>
              </a:rPr>
              <a:t>≡</a:t>
            </a:r>
            <a:r>
              <a:rPr sz="2050" spc="340" dirty="0">
                <a:latin typeface="Lucida Sans Unicode"/>
                <a:cs typeface="Lucida Sans Unicode"/>
              </a:rPr>
              <a:t> </a:t>
            </a:r>
            <a:r>
              <a:rPr sz="2050" spc="-40" dirty="0">
                <a:latin typeface="Tahoma"/>
                <a:cs typeface="Tahoma"/>
              </a:rPr>
              <a:t>(</a:t>
            </a:r>
            <a:r>
              <a:rPr sz="2050" i="1" spc="-40" dirty="0">
                <a:latin typeface="Georgia"/>
                <a:cs typeface="Georgia"/>
              </a:rPr>
              <a:t>β</a:t>
            </a:r>
            <a:r>
              <a:rPr sz="2050" i="1" spc="75" dirty="0">
                <a:latin typeface="Georgia"/>
                <a:cs typeface="Georgia"/>
              </a:rPr>
              <a:t> </a:t>
            </a:r>
            <a:r>
              <a:rPr sz="2050" spc="-254" dirty="0">
                <a:latin typeface="Lucida Sans Unicode"/>
                <a:cs typeface="Lucida Sans Unicode"/>
              </a:rPr>
              <a:t>∧</a:t>
            </a:r>
            <a:r>
              <a:rPr sz="2050" spc="-190" dirty="0">
                <a:latin typeface="Lucida Sans Unicode"/>
                <a:cs typeface="Lucida Sans Unicode"/>
              </a:rPr>
              <a:t> </a:t>
            </a:r>
            <a:r>
              <a:rPr sz="2050" i="1" spc="5" dirty="0">
                <a:latin typeface="Georgia"/>
                <a:cs typeface="Georgia"/>
              </a:rPr>
              <a:t>α</a:t>
            </a:r>
            <a:r>
              <a:rPr sz="2050" spc="5" dirty="0">
                <a:latin typeface="Tahoma"/>
                <a:cs typeface="Tahoma"/>
              </a:rPr>
              <a:t>)	</a:t>
            </a:r>
            <a:r>
              <a:rPr sz="2050" spc="-45" dirty="0">
                <a:latin typeface="Calibri"/>
                <a:cs typeface="Calibri"/>
              </a:rPr>
              <a:t>commutativity</a:t>
            </a:r>
            <a:r>
              <a:rPr sz="2050" spc="170" dirty="0">
                <a:latin typeface="Calibri"/>
                <a:cs typeface="Calibri"/>
              </a:rPr>
              <a:t> </a:t>
            </a:r>
            <a:r>
              <a:rPr sz="2050" spc="-75" dirty="0">
                <a:latin typeface="Calibri"/>
                <a:cs typeface="Calibri"/>
              </a:rPr>
              <a:t>of</a:t>
            </a:r>
            <a:r>
              <a:rPr sz="2050" spc="165" dirty="0">
                <a:latin typeface="Calibri"/>
                <a:cs typeface="Calibri"/>
              </a:rPr>
              <a:t> </a:t>
            </a:r>
            <a:r>
              <a:rPr sz="2050" spc="-254" dirty="0">
                <a:latin typeface="Lucida Sans Unicode"/>
                <a:cs typeface="Lucida Sans Unicode"/>
              </a:rPr>
              <a:t>∧</a:t>
            </a:r>
            <a:endParaRPr sz="2050">
              <a:latin typeface="Lucida Sans Unicode"/>
              <a:cs typeface="Lucida Sans Unicode"/>
            </a:endParaRPr>
          </a:p>
          <a:p>
            <a:pPr marL="620395" marR="1861185" indent="624205">
              <a:lnSpc>
                <a:spcPct val="101200"/>
              </a:lnSpc>
              <a:spcBef>
                <a:spcPts val="10"/>
              </a:spcBef>
              <a:tabLst>
                <a:tab pos="2173605" algn="l"/>
                <a:tab pos="3552825" algn="l"/>
                <a:tab pos="4176395" algn="l"/>
              </a:tabLst>
            </a:pPr>
            <a:r>
              <a:rPr sz="2050" dirty="0">
                <a:latin typeface="Tahoma"/>
                <a:cs typeface="Tahoma"/>
              </a:rPr>
              <a:t>(</a:t>
            </a:r>
            <a:r>
              <a:rPr sz="2050" i="1" dirty="0">
                <a:latin typeface="Georgia"/>
                <a:cs typeface="Georgia"/>
              </a:rPr>
              <a:t>α</a:t>
            </a:r>
            <a:r>
              <a:rPr sz="2050" i="1" spc="-20" dirty="0">
                <a:latin typeface="Georgia"/>
                <a:cs typeface="Georgia"/>
              </a:rPr>
              <a:t> </a:t>
            </a:r>
            <a:r>
              <a:rPr sz="2050" spc="-254" dirty="0">
                <a:latin typeface="Lucida Sans Unicode"/>
                <a:cs typeface="Lucida Sans Unicode"/>
              </a:rPr>
              <a:t>∨</a:t>
            </a:r>
            <a:r>
              <a:rPr sz="2050" spc="-190" dirty="0">
                <a:latin typeface="Lucida Sans Unicode"/>
                <a:cs typeface="Lucida Sans Unicode"/>
              </a:rPr>
              <a:t> </a:t>
            </a:r>
            <a:r>
              <a:rPr sz="2050" i="1" spc="20" dirty="0">
                <a:latin typeface="Georgia"/>
                <a:cs typeface="Georgia"/>
              </a:rPr>
              <a:t>β</a:t>
            </a:r>
            <a:r>
              <a:rPr sz="2050" spc="20" dirty="0">
                <a:latin typeface="Tahoma"/>
                <a:cs typeface="Tahoma"/>
              </a:rPr>
              <a:t>)</a:t>
            </a:r>
            <a:r>
              <a:rPr sz="2050" spc="355" dirty="0">
                <a:latin typeface="Tahoma"/>
                <a:cs typeface="Tahoma"/>
              </a:rPr>
              <a:t> </a:t>
            </a:r>
            <a:r>
              <a:rPr sz="2050" spc="-25" dirty="0">
                <a:latin typeface="Lucida Sans Unicode"/>
                <a:cs typeface="Lucida Sans Unicode"/>
              </a:rPr>
              <a:t>≡</a:t>
            </a:r>
            <a:r>
              <a:rPr sz="2050" spc="340" dirty="0">
                <a:latin typeface="Lucida Sans Unicode"/>
                <a:cs typeface="Lucida Sans Unicode"/>
              </a:rPr>
              <a:t> </a:t>
            </a:r>
            <a:r>
              <a:rPr sz="2050" spc="-40" dirty="0">
                <a:latin typeface="Tahoma"/>
                <a:cs typeface="Tahoma"/>
              </a:rPr>
              <a:t>(</a:t>
            </a:r>
            <a:r>
              <a:rPr sz="2050" i="1" spc="-40" dirty="0">
                <a:latin typeface="Georgia"/>
                <a:cs typeface="Georgia"/>
              </a:rPr>
              <a:t>β</a:t>
            </a:r>
            <a:r>
              <a:rPr sz="2050" i="1" spc="75" dirty="0">
                <a:latin typeface="Georgia"/>
                <a:cs typeface="Georgia"/>
              </a:rPr>
              <a:t> </a:t>
            </a:r>
            <a:r>
              <a:rPr sz="2050" spc="-254" dirty="0">
                <a:latin typeface="Lucida Sans Unicode"/>
                <a:cs typeface="Lucida Sans Unicode"/>
              </a:rPr>
              <a:t>∨</a:t>
            </a:r>
            <a:r>
              <a:rPr sz="2050" spc="-190" dirty="0">
                <a:latin typeface="Lucida Sans Unicode"/>
                <a:cs typeface="Lucida Sans Unicode"/>
              </a:rPr>
              <a:t> </a:t>
            </a:r>
            <a:r>
              <a:rPr sz="2050" i="1" spc="5" dirty="0">
                <a:latin typeface="Georgia"/>
                <a:cs typeface="Georgia"/>
              </a:rPr>
              <a:t>α</a:t>
            </a:r>
            <a:r>
              <a:rPr sz="2050" spc="5" dirty="0">
                <a:latin typeface="Tahoma"/>
                <a:cs typeface="Tahoma"/>
              </a:rPr>
              <a:t>)	</a:t>
            </a:r>
            <a:r>
              <a:rPr sz="2050" spc="-45" dirty="0">
                <a:latin typeface="Calibri"/>
                <a:cs typeface="Calibri"/>
              </a:rPr>
              <a:t>commutativity</a:t>
            </a:r>
            <a:r>
              <a:rPr sz="2050" spc="395" dirty="0">
                <a:latin typeface="Calibri"/>
                <a:cs typeface="Calibri"/>
              </a:rPr>
              <a:t> </a:t>
            </a:r>
            <a:r>
              <a:rPr sz="2050" spc="-75" dirty="0">
                <a:latin typeface="Calibri"/>
                <a:cs typeface="Calibri"/>
              </a:rPr>
              <a:t>of</a:t>
            </a:r>
            <a:r>
              <a:rPr sz="2050" spc="385" dirty="0">
                <a:latin typeface="Calibri"/>
                <a:cs typeface="Calibri"/>
              </a:rPr>
              <a:t> </a:t>
            </a:r>
            <a:r>
              <a:rPr sz="2050" spc="-254" dirty="0">
                <a:latin typeface="Lucida Sans Unicode"/>
                <a:cs typeface="Lucida Sans Unicode"/>
              </a:rPr>
              <a:t>∨ </a:t>
            </a:r>
            <a:r>
              <a:rPr sz="2050" spc="-250" dirty="0">
                <a:latin typeface="Lucida Sans Unicode"/>
                <a:cs typeface="Lucida Sans Unicode"/>
              </a:rPr>
              <a:t> </a:t>
            </a:r>
            <a:r>
              <a:rPr sz="2050" spc="-20" dirty="0">
                <a:latin typeface="Tahoma"/>
                <a:cs typeface="Tahoma"/>
              </a:rPr>
              <a:t>((</a:t>
            </a:r>
            <a:r>
              <a:rPr sz="2050" i="1" spc="-20" dirty="0">
                <a:latin typeface="Georgia"/>
                <a:cs typeface="Georgia"/>
              </a:rPr>
              <a:t>α </a:t>
            </a:r>
            <a:r>
              <a:rPr sz="2050" spc="-254" dirty="0">
                <a:latin typeface="Lucida Sans Unicode"/>
                <a:cs typeface="Lucida Sans Unicode"/>
              </a:rPr>
              <a:t>∧</a:t>
            </a:r>
            <a:r>
              <a:rPr sz="2050" spc="-190" dirty="0">
                <a:latin typeface="Lucida Sans Unicode"/>
                <a:cs typeface="Lucida Sans Unicode"/>
              </a:rPr>
              <a:t> </a:t>
            </a:r>
            <a:r>
              <a:rPr sz="2050" i="1" spc="20" dirty="0">
                <a:latin typeface="Georgia"/>
                <a:cs typeface="Georgia"/>
              </a:rPr>
              <a:t>β</a:t>
            </a:r>
            <a:r>
              <a:rPr sz="2050" spc="20" dirty="0">
                <a:latin typeface="Tahoma"/>
                <a:cs typeface="Tahoma"/>
              </a:rPr>
              <a:t>)</a:t>
            </a:r>
            <a:r>
              <a:rPr sz="2050" spc="-180" dirty="0">
                <a:latin typeface="Tahoma"/>
                <a:cs typeface="Tahoma"/>
              </a:rPr>
              <a:t> </a:t>
            </a:r>
            <a:r>
              <a:rPr sz="2050" spc="-254" dirty="0">
                <a:latin typeface="Lucida Sans Unicode"/>
                <a:cs typeface="Lucida Sans Unicode"/>
              </a:rPr>
              <a:t>∧</a:t>
            </a:r>
            <a:r>
              <a:rPr sz="2050" spc="-190" dirty="0">
                <a:latin typeface="Lucida Sans Unicode"/>
                <a:cs typeface="Lucida Sans Unicode"/>
              </a:rPr>
              <a:t> </a:t>
            </a:r>
            <a:r>
              <a:rPr sz="2050" i="1" spc="25" dirty="0">
                <a:latin typeface="Georgia"/>
                <a:cs typeface="Georgia"/>
              </a:rPr>
              <a:t>γ</a:t>
            </a:r>
            <a:r>
              <a:rPr sz="2050" spc="25" dirty="0">
                <a:latin typeface="Tahoma"/>
                <a:cs typeface="Tahoma"/>
              </a:rPr>
              <a:t>)	</a:t>
            </a:r>
            <a:r>
              <a:rPr sz="2050" spc="-25" dirty="0">
                <a:latin typeface="Lucida Sans Unicode"/>
                <a:cs typeface="Lucida Sans Unicode"/>
              </a:rPr>
              <a:t>≡</a:t>
            </a:r>
            <a:r>
              <a:rPr sz="2050" spc="340" dirty="0">
                <a:latin typeface="Lucida Sans Unicode"/>
                <a:cs typeface="Lucida Sans Unicode"/>
              </a:rPr>
              <a:t> </a:t>
            </a:r>
            <a:r>
              <a:rPr sz="2050" dirty="0">
                <a:latin typeface="Tahoma"/>
                <a:cs typeface="Tahoma"/>
              </a:rPr>
              <a:t>(</a:t>
            </a:r>
            <a:r>
              <a:rPr sz="2050" i="1" dirty="0">
                <a:latin typeface="Georgia"/>
                <a:cs typeface="Georgia"/>
              </a:rPr>
              <a:t>α</a:t>
            </a:r>
            <a:r>
              <a:rPr sz="2050" i="1" spc="-15" dirty="0">
                <a:latin typeface="Georgia"/>
                <a:cs typeface="Georgia"/>
              </a:rPr>
              <a:t> </a:t>
            </a:r>
            <a:r>
              <a:rPr sz="2050" spc="-254" dirty="0">
                <a:latin typeface="Lucida Sans Unicode"/>
                <a:cs typeface="Lucida Sans Unicode"/>
              </a:rPr>
              <a:t>∧</a:t>
            </a:r>
            <a:r>
              <a:rPr sz="2050" spc="-195" dirty="0">
                <a:latin typeface="Lucida Sans Unicode"/>
                <a:cs typeface="Lucida Sans Unicode"/>
              </a:rPr>
              <a:t> </a:t>
            </a:r>
            <a:r>
              <a:rPr sz="2050" spc="-40" dirty="0">
                <a:latin typeface="Tahoma"/>
                <a:cs typeface="Tahoma"/>
              </a:rPr>
              <a:t>(</a:t>
            </a:r>
            <a:r>
              <a:rPr sz="2050" i="1" spc="-40" dirty="0">
                <a:latin typeface="Georgia"/>
                <a:cs typeface="Georgia"/>
              </a:rPr>
              <a:t>β</a:t>
            </a:r>
            <a:r>
              <a:rPr sz="2050" i="1" spc="80" dirty="0">
                <a:latin typeface="Georgia"/>
                <a:cs typeface="Georgia"/>
              </a:rPr>
              <a:t> </a:t>
            </a:r>
            <a:r>
              <a:rPr sz="2050" spc="-254" dirty="0">
                <a:latin typeface="Lucida Sans Unicode"/>
                <a:cs typeface="Lucida Sans Unicode"/>
              </a:rPr>
              <a:t>∧</a:t>
            </a:r>
            <a:r>
              <a:rPr sz="2050" spc="-195" dirty="0">
                <a:latin typeface="Lucida Sans Unicode"/>
                <a:cs typeface="Lucida Sans Unicode"/>
              </a:rPr>
              <a:t> </a:t>
            </a:r>
            <a:r>
              <a:rPr sz="2050" i="1" dirty="0">
                <a:latin typeface="Georgia"/>
                <a:cs typeface="Georgia"/>
              </a:rPr>
              <a:t>γ</a:t>
            </a:r>
            <a:r>
              <a:rPr sz="2050" dirty="0">
                <a:latin typeface="Tahoma"/>
                <a:cs typeface="Tahoma"/>
              </a:rPr>
              <a:t>))	</a:t>
            </a:r>
            <a:r>
              <a:rPr sz="2050" spc="-35" dirty="0">
                <a:latin typeface="Calibri"/>
                <a:cs typeface="Calibri"/>
              </a:rPr>
              <a:t>associativity</a:t>
            </a:r>
            <a:r>
              <a:rPr sz="2050" spc="165" dirty="0">
                <a:latin typeface="Calibri"/>
                <a:cs typeface="Calibri"/>
              </a:rPr>
              <a:t> </a:t>
            </a:r>
            <a:r>
              <a:rPr sz="2050" spc="-75" dirty="0">
                <a:latin typeface="Calibri"/>
                <a:cs typeface="Calibri"/>
              </a:rPr>
              <a:t>of</a:t>
            </a:r>
            <a:r>
              <a:rPr sz="2050" spc="135" dirty="0">
                <a:latin typeface="Calibri"/>
                <a:cs typeface="Calibri"/>
              </a:rPr>
              <a:t> </a:t>
            </a:r>
            <a:r>
              <a:rPr sz="2050" spc="-254" dirty="0">
                <a:latin typeface="Lucida Sans Unicode"/>
                <a:cs typeface="Lucida Sans Unicode"/>
              </a:rPr>
              <a:t>∧ </a:t>
            </a:r>
            <a:r>
              <a:rPr sz="2050" spc="-635" dirty="0">
                <a:latin typeface="Lucida Sans Unicode"/>
                <a:cs typeface="Lucida Sans Unicode"/>
              </a:rPr>
              <a:t> </a:t>
            </a:r>
            <a:r>
              <a:rPr sz="2050" spc="-20" dirty="0">
                <a:latin typeface="Tahoma"/>
                <a:cs typeface="Tahoma"/>
              </a:rPr>
              <a:t>((</a:t>
            </a:r>
            <a:r>
              <a:rPr sz="2050" i="1" spc="-20" dirty="0">
                <a:latin typeface="Georgia"/>
                <a:cs typeface="Georgia"/>
              </a:rPr>
              <a:t>α </a:t>
            </a:r>
            <a:r>
              <a:rPr sz="2050" spc="-254" dirty="0">
                <a:latin typeface="Lucida Sans Unicode"/>
                <a:cs typeface="Lucida Sans Unicode"/>
              </a:rPr>
              <a:t>∨</a:t>
            </a:r>
            <a:r>
              <a:rPr sz="2050" spc="-190" dirty="0">
                <a:latin typeface="Lucida Sans Unicode"/>
                <a:cs typeface="Lucida Sans Unicode"/>
              </a:rPr>
              <a:t> </a:t>
            </a:r>
            <a:r>
              <a:rPr sz="2050" i="1" spc="20" dirty="0">
                <a:latin typeface="Georgia"/>
                <a:cs typeface="Georgia"/>
              </a:rPr>
              <a:t>β</a:t>
            </a:r>
            <a:r>
              <a:rPr sz="2050" spc="20" dirty="0">
                <a:latin typeface="Tahoma"/>
                <a:cs typeface="Tahoma"/>
              </a:rPr>
              <a:t>)</a:t>
            </a:r>
            <a:r>
              <a:rPr sz="2050" spc="-180" dirty="0">
                <a:latin typeface="Tahoma"/>
                <a:cs typeface="Tahoma"/>
              </a:rPr>
              <a:t> </a:t>
            </a:r>
            <a:r>
              <a:rPr sz="2050" spc="-254" dirty="0">
                <a:latin typeface="Lucida Sans Unicode"/>
                <a:cs typeface="Lucida Sans Unicode"/>
              </a:rPr>
              <a:t>∨</a:t>
            </a:r>
            <a:r>
              <a:rPr sz="2050" spc="-190" dirty="0">
                <a:latin typeface="Lucida Sans Unicode"/>
                <a:cs typeface="Lucida Sans Unicode"/>
              </a:rPr>
              <a:t> </a:t>
            </a:r>
            <a:r>
              <a:rPr sz="2050" i="1" spc="25" dirty="0">
                <a:latin typeface="Georgia"/>
                <a:cs typeface="Georgia"/>
              </a:rPr>
              <a:t>γ</a:t>
            </a:r>
            <a:r>
              <a:rPr sz="2050" spc="25" dirty="0">
                <a:latin typeface="Tahoma"/>
                <a:cs typeface="Tahoma"/>
              </a:rPr>
              <a:t>)	</a:t>
            </a:r>
            <a:r>
              <a:rPr sz="2050" spc="-25" dirty="0">
                <a:latin typeface="Lucida Sans Unicode"/>
                <a:cs typeface="Lucida Sans Unicode"/>
              </a:rPr>
              <a:t>≡</a:t>
            </a:r>
            <a:r>
              <a:rPr sz="2050" spc="340" dirty="0">
                <a:latin typeface="Lucida Sans Unicode"/>
                <a:cs typeface="Lucida Sans Unicode"/>
              </a:rPr>
              <a:t> </a:t>
            </a:r>
            <a:r>
              <a:rPr sz="2050" dirty="0">
                <a:latin typeface="Tahoma"/>
                <a:cs typeface="Tahoma"/>
              </a:rPr>
              <a:t>(</a:t>
            </a:r>
            <a:r>
              <a:rPr sz="2050" i="1" dirty="0">
                <a:latin typeface="Georgia"/>
                <a:cs typeface="Georgia"/>
              </a:rPr>
              <a:t>α</a:t>
            </a:r>
            <a:r>
              <a:rPr sz="2050" i="1" spc="-15" dirty="0">
                <a:latin typeface="Georgia"/>
                <a:cs typeface="Georgia"/>
              </a:rPr>
              <a:t> </a:t>
            </a:r>
            <a:r>
              <a:rPr sz="2050" spc="-254" dirty="0">
                <a:latin typeface="Lucida Sans Unicode"/>
                <a:cs typeface="Lucida Sans Unicode"/>
              </a:rPr>
              <a:t>∨</a:t>
            </a:r>
            <a:r>
              <a:rPr sz="2050" spc="-195" dirty="0">
                <a:latin typeface="Lucida Sans Unicode"/>
                <a:cs typeface="Lucida Sans Unicode"/>
              </a:rPr>
              <a:t> </a:t>
            </a:r>
            <a:r>
              <a:rPr sz="2050" spc="-40" dirty="0">
                <a:latin typeface="Tahoma"/>
                <a:cs typeface="Tahoma"/>
              </a:rPr>
              <a:t>(</a:t>
            </a:r>
            <a:r>
              <a:rPr sz="2050" i="1" spc="-40" dirty="0">
                <a:latin typeface="Georgia"/>
                <a:cs typeface="Georgia"/>
              </a:rPr>
              <a:t>β</a:t>
            </a:r>
            <a:r>
              <a:rPr sz="2050" i="1" spc="80" dirty="0">
                <a:latin typeface="Georgia"/>
                <a:cs typeface="Georgia"/>
              </a:rPr>
              <a:t> </a:t>
            </a:r>
            <a:r>
              <a:rPr sz="2050" spc="-254" dirty="0">
                <a:latin typeface="Lucida Sans Unicode"/>
                <a:cs typeface="Lucida Sans Unicode"/>
              </a:rPr>
              <a:t>∨</a:t>
            </a:r>
            <a:r>
              <a:rPr sz="2050" spc="-195" dirty="0">
                <a:latin typeface="Lucida Sans Unicode"/>
                <a:cs typeface="Lucida Sans Unicode"/>
              </a:rPr>
              <a:t> </a:t>
            </a:r>
            <a:r>
              <a:rPr sz="2050" i="1" dirty="0">
                <a:latin typeface="Georgia"/>
                <a:cs typeface="Georgia"/>
              </a:rPr>
              <a:t>γ</a:t>
            </a:r>
            <a:r>
              <a:rPr sz="2050" dirty="0">
                <a:latin typeface="Tahoma"/>
                <a:cs typeface="Tahoma"/>
              </a:rPr>
              <a:t>))	</a:t>
            </a:r>
            <a:r>
              <a:rPr sz="2050" spc="-35" dirty="0">
                <a:latin typeface="Calibri"/>
                <a:cs typeface="Calibri"/>
              </a:rPr>
              <a:t>associativity</a:t>
            </a:r>
            <a:r>
              <a:rPr sz="2050" spc="165" dirty="0">
                <a:latin typeface="Calibri"/>
                <a:cs typeface="Calibri"/>
              </a:rPr>
              <a:t> </a:t>
            </a:r>
            <a:r>
              <a:rPr sz="2050" spc="-75" dirty="0">
                <a:latin typeface="Calibri"/>
                <a:cs typeface="Calibri"/>
              </a:rPr>
              <a:t>of</a:t>
            </a:r>
            <a:r>
              <a:rPr sz="2050" spc="135" dirty="0">
                <a:latin typeface="Calibri"/>
                <a:cs typeface="Calibri"/>
              </a:rPr>
              <a:t> </a:t>
            </a:r>
            <a:r>
              <a:rPr sz="2050" spc="-254" dirty="0">
                <a:latin typeface="Lucida Sans Unicode"/>
                <a:cs typeface="Lucida Sans Unicode"/>
              </a:rPr>
              <a:t>∨</a:t>
            </a:r>
            <a:endParaRPr sz="2050">
              <a:latin typeface="Lucida Sans Unicode"/>
              <a:cs typeface="Lucida Sans Unicode"/>
            </a:endParaRPr>
          </a:p>
          <a:p>
            <a:pPr marL="1347470">
              <a:lnSpc>
                <a:spcPct val="100000"/>
              </a:lnSpc>
              <a:spcBef>
                <a:spcPts val="35"/>
              </a:spcBef>
              <a:tabLst>
                <a:tab pos="2915920" algn="l"/>
              </a:tabLst>
            </a:pPr>
            <a:r>
              <a:rPr sz="2050" spc="-110" dirty="0">
                <a:latin typeface="Lucida Sans Unicode"/>
                <a:cs typeface="Lucida Sans Unicode"/>
              </a:rPr>
              <a:t>¬</a:t>
            </a:r>
            <a:r>
              <a:rPr sz="2050" spc="-110" dirty="0">
                <a:latin typeface="Tahoma"/>
                <a:cs typeface="Tahoma"/>
              </a:rPr>
              <a:t>(</a:t>
            </a:r>
            <a:r>
              <a:rPr sz="2050" spc="-110" dirty="0">
                <a:latin typeface="Lucida Sans Unicode"/>
                <a:cs typeface="Lucida Sans Unicode"/>
              </a:rPr>
              <a:t>¬</a:t>
            </a:r>
            <a:r>
              <a:rPr sz="2050" i="1" spc="-110" dirty="0">
                <a:latin typeface="Georgia"/>
                <a:cs typeface="Georgia"/>
              </a:rPr>
              <a:t>α</a:t>
            </a:r>
            <a:r>
              <a:rPr sz="2050" spc="-110" dirty="0">
                <a:latin typeface="Tahoma"/>
                <a:cs typeface="Tahoma"/>
              </a:rPr>
              <a:t>)</a:t>
            </a:r>
            <a:r>
              <a:rPr sz="2050" spc="350" dirty="0">
                <a:latin typeface="Tahoma"/>
                <a:cs typeface="Tahoma"/>
              </a:rPr>
              <a:t> </a:t>
            </a:r>
            <a:r>
              <a:rPr sz="2050" spc="-25" dirty="0">
                <a:latin typeface="Lucida Sans Unicode"/>
                <a:cs typeface="Lucida Sans Unicode"/>
              </a:rPr>
              <a:t>≡</a:t>
            </a:r>
            <a:r>
              <a:rPr sz="2050" spc="340" dirty="0">
                <a:latin typeface="Lucida Sans Unicode"/>
                <a:cs typeface="Lucida Sans Unicode"/>
              </a:rPr>
              <a:t> </a:t>
            </a:r>
            <a:r>
              <a:rPr sz="2050" i="1" spc="60" dirty="0">
                <a:latin typeface="Georgia"/>
                <a:cs typeface="Georgia"/>
              </a:rPr>
              <a:t>α	</a:t>
            </a:r>
            <a:r>
              <a:rPr sz="2050" spc="-70" dirty="0">
                <a:latin typeface="Calibri"/>
                <a:cs typeface="Calibri"/>
              </a:rPr>
              <a:t>double-negation</a:t>
            </a:r>
            <a:r>
              <a:rPr sz="2050" spc="195" dirty="0">
                <a:latin typeface="Calibri"/>
                <a:cs typeface="Calibri"/>
              </a:rPr>
              <a:t> </a:t>
            </a:r>
            <a:r>
              <a:rPr sz="2050" spc="-55" dirty="0">
                <a:latin typeface="Calibri"/>
                <a:cs typeface="Calibri"/>
              </a:rPr>
              <a:t>elimination</a:t>
            </a:r>
            <a:endParaRPr sz="2050">
              <a:latin typeface="Calibri"/>
              <a:cs typeface="Calibri"/>
            </a:endParaRPr>
          </a:p>
          <a:p>
            <a:pPr marL="1012190">
              <a:lnSpc>
                <a:spcPct val="100000"/>
              </a:lnSpc>
              <a:spcBef>
                <a:spcPts val="25"/>
              </a:spcBef>
              <a:tabLst>
                <a:tab pos="1402080" algn="l"/>
                <a:tab pos="1795145" algn="l"/>
                <a:tab pos="3061970" algn="l"/>
                <a:tab pos="3455035" algn="l"/>
                <a:tab pos="4134485" algn="l"/>
              </a:tabLst>
            </a:pPr>
            <a:r>
              <a:rPr sz="2050" dirty="0">
                <a:latin typeface="Tahoma"/>
                <a:cs typeface="Tahoma"/>
              </a:rPr>
              <a:t>(</a:t>
            </a:r>
            <a:r>
              <a:rPr sz="2050" i="1" dirty="0">
                <a:latin typeface="Georgia"/>
                <a:cs typeface="Georgia"/>
              </a:rPr>
              <a:t>α	</a:t>
            </a:r>
            <a:r>
              <a:rPr sz="2050" spc="140" dirty="0">
                <a:latin typeface="Lucida Sans Unicode"/>
                <a:cs typeface="Lucida Sans Unicode"/>
              </a:rPr>
              <a:t>⇒	</a:t>
            </a:r>
            <a:r>
              <a:rPr sz="2050" i="1" spc="20" dirty="0">
                <a:latin typeface="Georgia"/>
                <a:cs typeface="Georgia"/>
              </a:rPr>
              <a:t>β</a:t>
            </a:r>
            <a:r>
              <a:rPr sz="2050" spc="20" dirty="0">
                <a:latin typeface="Tahoma"/>
                <a:cs typeface="Tahoma"/>
              </a:rPr>
              <a:t>)</a:t>
            </a:r>
            <a:r>
              <a:rPr sz="2050" spc="350" dirty="0">
                <a:latin typeface="Tahoma"/>
                <a:cs typeface="Tahoma"/>
              </a:rPr>
              <a:t> </a:t>
            </a:r>
            <a:r>
              <a:rPr sz="2050" spc="-25" dirty="0">
                <a:latin typeface="Lucida Sans Unicode"/>
                <a:cs typeface="Lucida Sans Unicode"/>
              </a:rPr>
              <a:t>≡</a:t>
            </a:r>
            <a:r>
              <a:rPr sz="2050" spc="340" dirty="0">
                <a:latin typeface="Lucida Sans Unicode"/>
                <a:cs typeface="Lucida Sans Unicode"/>
              </a:rPr>
              <a:t> </a:t>
            </a:r>
            <a:r>
              <a:rPr sz="2050" spc="-110" dirty="0">
                <a:latin typeface="Tahoma"/>
                <a:cs typeface="Tahoma"/>
              </a:rPr>
              <a:t>(</a:t>
            </a:r>
            <a:r>
              <a:rPr sz="2050" spc="-110" dirty="0">
                <a:latin typeface="Lucida Sans Unicode"/>
                <a:cs typeface="Lucida Sans Unicode"/>
              </a:rPr>
              <a:t>¬</a:t>
            </a:r>
            <a:r>
              <a:rPr sz="2050" i="1" spc="-110" dirty="0">
                <a:latin typeface="Georgia"/>
                <a:cs typeface="Georgia"/>
              </a:rPr>
              <a:t>β	</a:t>
            </a:r>
            <a:r>
              <a:rPr sz="2050" spc="140" dirty="0">
                <a:latin typeface="Lucida Sans Unicode"/>
                <a:cs typeface="Lucida Sans Unicode"/>
              </a:rPr>
              <a:t>⇒	</a:t>
            </a:r>
            <a:r>
              <a:rPr sz="2050" spc="-80" dirty="0">
                <a:latin typeface="Lucida Sans Unicode"/>
                <a:cs typeface="Lucida Sans Unicode"/>
              </a:rPr>
              <a:t>¬</a:t>
            </a:r>
            <a:r>
              <a:rPr sz="2050" i="1" spc="-80" dirty="0">
                <a:latin typeface="Georgia"/>
                <a:cs typeface="Georgia"/>
              </a:rPr>
              <a:t>α</a:t>
            </a:r>
            <a:r>
              <a:rPr sz="2050" spc="-80" dirty="0">
                <a:latin typeface="Tahoma"/>
                <a:cs typeface="Tahoma"/>
              </a:rPr>
              <a:t>)	</a:t>
            </a:r>
            <a:r>
              <a:rPr sz="2050" spc="-50" dirty="0">
                <a:latin typeface="Calibri"/>
                <a:cs typeface="Calibri"/>
              </a:rPr>
              <a:t>contraposition</a:t>
            </a:r>
            <a:endParaRPr sz="2050">
              <a:latin typeface="Calibri"/>
              <a:cs typeface="Calibri"/>
            </a:endParaRPr>
          </a:p>
          <a:p>
            <a:pPr marL="1012190">
              <a:lnSpc>
                <a:spcPct val="100000"/>
              </a:lnSpc>
              <a:spcBef>
                <a:spcPts val="35"/>
              </a:spcBef>
              <a:tabLst>
                <a:tab pos="1402080" algn="l"/>
                <a:tab pos="1795145" algn="l"/>
                <a:tab pos="3727450" algn="l"/>
              </a:tabLst>
            </a:pPr>
            <a:r>
              <a:rPr sz="2050" dirty="0">
                <a:latin typeface="Tahoma"/>
                <a:cs typeface="Tahoma"/>
              </a:rPr>
              <a:t>(</a:t>
            </a:r>
            <a:r>
              <a:rPr sz="2050" i="1" dirty="0">
                <a:latin typeface="Georgia"/>
                <a:cs typeface="Georgia"/>
              </a:rPr>
              <a:t>α	</a:t>
            </a:r>
            <a:r>
              <a:rPr sz="2050" spc="140" dirty="0">
                <a:latin typeface="Lucida Sans Unicode"/>
                <a:cs typeface="Lucida Sans Unicode"/>
              </a:rPr>
              <a:t>⇒	</a:t>
            </a:r>
            <a:r>
              <a:rPr sz="2050" i="1" spc="20" dirty="0">
                <a:latin typeface="Georgia"/>
                <a:cs typeface="Georgia"/>
              </a:rPr>
              <a:t>β</a:t>
            </a:r>
            <a:r>
              <a:rPr sz="2050" spc="20" dirty="0">
                <a:latin typeface="Tahoma"/>
                <a:cs typeface="Tahoma"/>
              </a:rPr>
              <a:t>)</a:t>
            </a:r>
            <a:r>
              <a:rPr sz="2050" spc="355" dirty="0">
                <a:latin typeface="Tahoma"/>
                <a:cs typeface="Tahoma"/>
              </a:rPr>
              <a:t> </a:t>
            </a:r>
            <a:r>
              <a:rPr sz="2050" spc="-25" dirty="0">
                <a:latin typeface="Lucida Sans Unicode"/>
                <a:cs typeface="Lucida Sans Unicode"/>
              </a:rPr>
              <a:t>≡</a:t>
            </a:r>
            <a:r>
              <a:rPr sz="2050" spc="340" dirty="0">
                <a:latin typeface="Lucida Sans Unicode"/>
                <a:cs typeface="Lucida Sans Unicode"/>
              </a:rPr>
              <a:t> </a:t>
            </a:r>
            <a:r>
              <a:rPr sz="2050" spc="-85" dirty="0">
                <a:latin typeface="Tahoma"/>
                <a:cs typeface="Tahoma"/>
              </a:rPr>
              <a:t>(</a:t>
            </a:r>
            <a:r>
              <a:rPr sz="2050" spc="-85" dirty="0">
                <a:latin typeface="Lucida Sans Unicode"/>
                <a:cs typeface="Lucida Sans Unicode"/>
              </a:rPr>
              <a:t>¬</a:t>
            </a:r>
            <a:r>
              <a:rPr sz="2050" i="1" spc="-85" dirty="0">
                <a:latin typeface="Georgia"/>
                <a:cs typeface="Georgia"/>
              </a:rPr>
              <a:t>α</a:t>
            </a:r>
            <a:r>
              <a:rPr sz="2050" i="1" spc="-20" dirty="0">
                <a:latin typeface="Georgia"/>
                <a:cs typeface="Georgia"/>
              </a:rPr>
              <a:t> </a:t>
            </a:r>
            <a:r>
              <a:rPr sz="2050" spc="-254" dirty="0">
                <a:latin typeface="Lucida Sans Unicode"/>
                <a:cs typeface="Lucida Sans Unicode"/>
              </a:rPr>
              <a:t>∨</a:t>
            </a:r>
            <a:r>
              <a:rPr sz="2050" spc="-190" dirty="0">
                <a:latin typeface="Lucida Sans Unicode"/>
                <a:cs typeface="Lucida Sans Unicode"/>
              </a:rPr>
              <a:t> </a:t>
            </a:r>
            <a:r>
              <a:rPr sz="2050" i="1" spc="20" dirty="0">
                <a:latin typeface="Georgia"/>
                <a:cs typeface="Georgia"/>
              </a:rPr>
              <a:t>β</a:t>
            </a:r>
            <a:r>
              <a:rPr sz="2050" spc="20" dirty="0">
                <a:latin typeface="Tahoma"/>
                <a:cs typeface="Tahoma"/>
              </a:rPr>
              <a:t>)	</a:t>
            </a:r>
            <a:r>
              <a:rPr sz="2050" spc="-50" dirty="0">
                <a:latin typeface="Calibri"/>
                <a:cs typeface="Calibri"/>
              </a:rPr>
              <a:t>implication</a:t>
            </a:r>
            <a:r>
              <a:rPr sz="2050" spc="185" dirty="0">
                <a:latin typeface="Calibri"/>
                <a:cs typeface="Calibri"/>
              </a:rPr>
              <a:t> </a:t>
            </a:r>
            <a:r>
              <a:rPr sz="2050" spc="-55" dirty="0">
                <a:latin typeface="Calibri"/>
                <a:cs typeface="Calibri"/>
              </a:rPr>
              <a:t>elimination</a:t>
            </a:r>
            <a:endParaRPr sz="2050">
              <a:latin typeface="Calibri"/>
              <a:cs typeface="Calibri"/>
            </a:endParaRPr>
          </a:p>
          <a:p>
            <a:pPr marL="982980">
              <a:lnSpc>
                <a:spcPct val="100000"/>
              </a:lnSpc>
              <a:spcBef>
                <a:spcPts val="25"/>
              </a:spcBef>
              <a:tabLst>
                <a:tab pos="1386840" algn="l"/>
                <a:tab pos="1795145" algn="l"/>
                <a:tab pos="2986405" algn="l"/>
                <a:tab pos="3379470" algn="l"/>
                <a:tab pos="4306570" algn="l"/>
                <a:tab pos="4699635" algn="l"/>
                <a:tab pos="5296535" algn="l"/>
              </a:tabLst>
            </a:pPr>
            <a:r>
              <a:rPr sz="2050" dirty="0">
                <a:latin typeface="Tahoma"/>
                <a:cs typeface="Tahoma"/>
              </a:rPr>
              <a:t>(</a:t>
            </a:r>
            <a:r>
              <a:rPr sz="2050" i="1" dirty="0">
                <a:latin typeface="Georgia"/>
                <a:cs typeface="Georgia"/>
              </a:rPr>
              <a:t>α	</a:t>
            </a:r>
            <a:r>
              <a:rPr sz="2050" spc="-405" dirty="0">
                <a:latin typeface="Lucida Sans Unicode"/>
                <a:cs typeface="Lucida Sans Unicode"/>
              </a:rPr>
              <a:t>⇔	</a:t>
            </a:r>
            <a:r>
              <a:rPr sz="2050" i="1" spc="20" dirty="0">
                <a:latin typeface="Georgia"/>
                <a:cs typeface="Georgia"/>
              </a:rPr>
              <a:t>β</a:t>
            </a:r>
            <a:r>
              <a:rPr sz="2050" spc="20" dirty="0">
                <a:latin typeface="Tahoma"/>
                <a:cs typeface="Tahoma"/>
              </a:rPr>
              <a:t>)</a:t>
            </a:r>
            <a:r>
              <a:rPr sz="2050" spc="355" dirty="0">
                <a:latin typeface="Tahoma"/>
                <a:cs typeface="Tahoma"/>
              </a:rPr>
              <a:t> </a:t>
            </a:r>
            <a:r>
              <a:rPr sz="2050" spc="-25" dirty="0">
                <a:latin typeface="Lucida Sans Unicode"/>
                <a:cs typeface="Lucida Sans Unicode"/>
              </a:rPr>
              <a:t>≡</a:t>
            </a:r>
            <a:r>
              <a:rPr sz="2050" spc="340" dirty="0">
                <a:latin typeface="Lucida Sans Unicode"/>
                <a:cs typeface="Lucida Sans Unicode"/>
              </a:rPr>
              <a:t> </a:t>
            </a:r>
            <a:r>
              <a:rPr sz="2050" spc="-20" dirty="0">
                <a:latin typeface="Tahoma"/>
                <a:cs typeface="Tahoma"/>
              </a:rPr>
              <a:t>((</a:t>
            </a:r>
            <a:r>
              <a:rPr sz="2050" i="1" spc="-20" dirty="0">
                <a:latin typeface="Georgia"/>
                <a:cs typeface="Georgia"/>
              </a:rPr>
              <a:t>α	</a:t>
            </a:r>
            <a:r>
              <a:rPr sz="2050" spc="140" dirty="0">
                <a:latin typeface="Lucida Sans Unicode"/>
                <a:cs typeface="Lucida Sans Unicode"/>
              </a:rPr>
              <a:t>⇒	</a:t>
            </a:r>
            <a:r>
              <a:rPr sz="2050" i="1" spc="20" dirty="0">
                <a:latin typeface="Georgia"/>
                <a:cs typeface="Georgia"/>
              </a:rPr>
              <a:t>β</a:t>
            </a:r>
            <a:r>
              <a:rPr sz="2050" spc="20" dirty="0">
                <a:latin typeface="Tahoma"/>
                <a:cs typeface="Tahoma"/>
              </a:rPr>
              <a:t>)</a:t>
            </a:r>
            <a:r>
              <a:rPr sz="2050" spc="-180" dirty="0">
                <a:latin typeface="Tahoma"/>
                <a:cs typeface="Tahoma"/>
              </a:rPr>
              <a:t> </a:t>
            </a:r>
            <a:r>
              <a:rPr sz="2050" spc="-254" dirty="0">
                <a:latin typeface="Lucida Sans Unicode"/>
                <a:cs typeface="Lucida Sans Unicode"/>
              </a:rPr>
              <a:t>∧</a:t>
            </a:r>
            <a:r>
              <a:rPr sz="2050" spc="-195" dirty="0">
                <a:latin typeface="Lucida Sans Unicode"/>
                <a:cs typeface="Lucida Sans Unicode"/>
              </a:rPr>
              <a:t> </a:t>
            </a:r>
            <a:r>
              <a:rPr sz="2050" spc="-40" dirty="0">
                <a:latin typeface="Tahoma"/>
                <a:cs typeface="Tahoma"/>
              </a:rPr>
              <a:t>(</a:t>
            </a:r>
            <a:r>
              <a:rPr sz="2050" i="1" spc="-40" dirty="0">
                <a:latin typeface="Georgia"/>
                <a:cs typeface="Georgia"/>
              </a:rPr>
              <a:t>β	</a:t>
            </a:r>
            <a:r>
              <a:rPr sz="2050" spc="140" dirty="0">
                <a:latin typeface="Lucida Sans Unicode"/>
                <a:cs typeface="Lucida Sans Unicode"/>
              </a:rPr>
              <a:t>⇒	</a:t>
            </a:r>
            <a:r>
              <a:rPr sz="2050" i="1" spc="-15" dirty="0">
                <a:latin typeface="Georgia"/>
                <a:cs typeface="Georgia"/>
              </a:rPr>
              <a:t>α</a:t>
            </a:r>
            <a:r>
              <a:rPr sz="2050" spc="-15" dirty="0">
                <a:latin typeface="Tahoma"/>
                <a:cs typeface="Tahoma"/>
              </a:rPr>
              <a:t>))	</a:t>
            </a:r>
            <a:r>
              <a:rPr sz="2050" spc="-55" dirty="0">
                <a:latin typeface="Calibri"/>
                <a:cs typeface="Calibri"/>
              </a:rPr>
              <a:t>biconditional</a:t>
            </a:r>
            <a:r>
              <a:rPr sz="2050" spc="190" dirty="0">
                <a:latin typeface="Calibri"/>
                <a:cs typeface="Calibri"/>
              </a:rPr>
              <a:t> </a:t>
            </a:r>
            <a:r>
              <a:rPr sz="2050" spc="-55" dirty="0">
                <a:latin typeface="Calibri"/>
                <a:cs typeface="Calibri"/>
              </a:rPr>
              <a:t>elimination</a:t>
            </a:r>
            <a:endParaRPr sz="2050">
              <a:latin typeface="Calibri"/>
              <a:cs typeface="Calibri"/>
            </a:endParaRPr>
          </a:p>
          <a:p>
            <a:pPr marL="1069975">
              <a:lnSpc>
                <a:spcPct val="100000"/>
              </a:lnSpc>
              <a:spcBef>
                <a:spcPts val="35"/>
              </a:spcBef>
              <a:tabLst>
                <a:tab pos="3900804" algn="l"/>
              </a:tabLst>
            </a:pPr>
            <a:r>
              <a:rPr sz="2050" spc="-85" dirty="0">
                <a:latin typeface="Lucida Sans Unicode"/>
                <a:cs typeface="Lucida Sans Unicode"/>
              </a:rPr>
              <a:t>¬</a:t>
            </a:r>
            <a:r>
              <a:rPr sz="2050" spc="-85" dirty="0">
                <a:latin typeface="Tahoma"/>
                <a:cs typeface="Tahoma"/>
              </a:rPr>
              <a:t>(</a:t>
            </a:r>
            <a:r>
              <a:rPr sz="2050" i="1" spc="-85" dirty="0">
                <a:latin typeface="Georgia"/>
                <a:cs typeface="Georgia"/>
              </a:rPr>
              <a:t>α</a:t>
            </a:r>
            <a:r>
              <a:rPr sz="2050" i="1" spc="-20" dirty="0">
                <a:latin typeface="Georgia"/>
                <a:cs typeface="Georgia"/>
              </a:rPr>
              <a:t> </a:t>
            </a:r>
            <a:r>
              <a:rPr sz="2050" spc="-254" dirty="0">
                <a:latin typeface="Lucida Sans Unicode"/>
                <a:cs typeface="Lucida Sans Unicode"/>
              </a:rPr>
              <a:t>∧</a:t>
            </a:r>
            <a:r>
              <a:rPr sz="2050" spc="-190" dirty="0">
                <a:latin typeface="Lucida Sans Unicode"/>
                <a:cs typeface="Lucida Sans Unicode"/>
              </a:rPr>
              <a:t> </a:t>
            </a:r>
            <a:r>
              <a:rPr sz="2050" i="1" spc="20" dirty="0">
                <a:latin typeface="Georgia"/>
                <a:cs typeface="Georgia"/>
              </a:rPr>
              <a:t>β</a:t>
            </a:r>
            <a:r>
              <a:rPr sz="2050" spc="20" dirty="0">
                <a:latin typeface="Tahoma"/>
                <a:cs typeface="Tahoma"/>
              </a:rPr>
              <a:t>)</a:t>
            </a:r>
            <a:r>
              <a:rPr sz="2050" spc="355" dirty="0">
                <a:latin typeface="Tahoma"/>
                <a:cs typeface="Tahoma"/>
              </a:rPr>
              <a:t> </a:t>
            </a:r>
            <a:r>
              <a:rPr sz="2050" spc="-25" dirty="0">
                <a:latin typeface="Lucida Sans Unicode"/>
                <a:cs typeface="Lucida Sans Unicode"/>
              </a:rPr>
              <a:t>≡</a:t>
            </a:r>
            <a:r>
              <a:rPr sz="2050" spc="340" dirty="0">
                <a:latin typeface="Lucida Sans Unicode"/>
                <a:cs typeface="Lucida Sans Unicode"/>
              </a:rPr>
              <a:t> </a:t>
            </a:r>
            <a:r>
              <a:rPr sz="2050" spc="-85" dirty="0">
                <a:latin typeface="Tahoma"/>
                <a:cs typeface="Tahoma"/>
              </a:rPr>
              <a:t>(</a:t>
            </a:r>
            <a:r>
              <a:rPr sz="2050" spc="-85" dirty="0">
                <a:latin typeface="Lucida Sans Unicode"/>
                <a:cs typeface="Lucida Sans Unicode"/>
              </a:rPr>
              <a:t>¬</a:t>
            </a:r>
            <a:r>
              <a:rPr sz="2050" i="1" spc="-85" dirty="0">
                <a:latin typeface="Georgia"/>
                <a:cs typeface="Georgia"/>
              </a:rPr>
              <a:t>α</a:t>
            </a:r>
            <a:r>
              <a:rPr sz="2050" i="1" spc="-15" dirty="0">
                <a:latin typeface="Georgia"/>
                <a:cs typeface="Georgia"/>
              </a:rPr>
              <a:t> </a:t>
            </a:r>
            <a:r>
              <a:rPr sz="2050" spc="-254" dirty="0">
                <a:latin typeface="Lucida Sans Unicode"/>
                <a:cs typeface="Lucida Sans Unicode"/>
              </a:rPr>
              <a:t>∨</a:t>
            </a:r>
            <a:r>
              <a:rPr sz="2050" spc="-190" dirty="0">
                <a:latin typeface="Lucida Sans Unicode"/>
                <a:cs typeface="Lucida Sans Unicode"/>
              </a:rPr>
              <a:t> </a:t>
            </a:r>
            <a:r>
              <a:rPr sz="2050" spc="-70" dirty="0">
                <a:latin typeface="Lucida Sans Unicode"/>
                <a:cs typeface="Lucida Sans Unicode"/>
              </a:rPr>
              <a:t>¬</a:t>
            </a:r>
            <a:r>
              <a:rPr sz="2050" i="1" spc="-70" dirty="0">
                <a:latin typeface="Georgia"/>
                <a:cs typeface="Georgia"/>
              </a:rPr>
              <a:t>β</a:t>
            </a:r>
            <a:r>
              <a:rPr sz="2050" spc="-70" dirty="0">
                <a:latin typeface="Tahoma"/>
                <a:cs typeface="Tahoma"/>
              </a:rPr>
              <a:t>)	</a:t>
            </a:r>
            <a:r>
              <a:rPr sz="2050" spc="-10" dirty="0">
                <a:latin typeface="Calibri"/>
                <a:cs typeface="Calibri"/>
              </a:rPr>
              <a:t>De</a:t>
            </a:r>
            <a:r>
              <a:rPr sz="2050" spc="85" dirty="0">
                <a:latin typeface="Calibri"/>
                <a:cs typeface="Calibri"/>
              </a:rPr>
              <a:t> </a:t>
            </a:r>
            <a:r>
              <a:rPr sz="2050" spc="-70" dirty="0">
                <a:latin typeface="Calibri"/>
                <a:cs typeface="Calibri"/>
              </a:rPr>
              <a:t>Morgan</a:t>
            </a:r>
            <a:endParaRPr sz="2050">
              <a:latin typeface="Calibri"/>
              <a:cs typeface="Calibri"/>
            </a:endParaRPr>
          </a:p>
          <a:p>
            <a:pPr marL="1069975">
              <a:lnSpc>
                <a:spcPct val="100000"/>
              </a:lnSpc>
              <a:spcBef>
                <a:spcPts val="25"/>
              </a:spcBef>
              <a:tabLst>
                <a:tab pos="3900804" algn="l"/>
              </a:tabLst>
            </a:pPr>
            <a:r>
              <a:rPr sz="2050" spc="-85" dirty="0">
                <a:latin typeface="Lucida Sans Unicode"/>
                <a:cs typeface="Lucida Sans Unicode"/>
              </a:rPr>
              <a:t>¬</a:t>
            </a:r>
            <a:r>
              <a:rPr sz="2050" spc="-85" dirty="0">
                <a:latin typeface="Tahoma"/>
                <a:cs typeface="Tahoma"/>
              </a:rPr>
              <a:t>(</a:t>
            </a:r>
            <a:r>
              <a:rPr sz="2050" i="1" spc="-85" dirty="0">
                <a:latin typeface="Georgia"/>
                <a:cs typeface="Georgia"/>
              </a:rPr>
              <a:t>α</a:t>
            </a:r>
            <a:r>
              <a:rPr sz="2050" i="1" spc="-20" dirty="0">
                <a:latin typeface="Georgia"/>
                <a:cs typeface="Georgia"/>
              </a:rPr>
              <a:t> </a:t>
            </a:r>
            <a:r>
              <a:rPr sz="2050" spc="-254" dirty="0">
                <a:latin typeface="Lucida Sans Unicode"/>
                <a:cs typeface="Lucida Sans Unicode"/>
              </a:rPr>
              <a:t>∨</a:t>
            </a:r>
            <a:r>
              <a:rPr sz="2050" spc="-190" dirty="0">
                <a:latin typeface="Lucida Sans Unicode"/>
                <a:cs typeface="Lucida Sans Unicode"/>
              </a:rPr>
              <a:t> </a:t>
            </a:r>
            <a:r>
              <a:rPr sz="2050" i="1" spc="20" dirty="0">
                <a:latin typeface="Georgia"/>
                <a:cs typeface="Georgia"/>
              </a:rPr>
              <a:t>β</a:t>
            </a:r>
            <a:r>
              <a:rPr sz="2050" spc="20" dirty="0">
                <a:latin typeface="Tahoma"/>
                <a:cs typeface="Tahoma"/>
              </a:rPr>
              <a:t>)</a:t>
            </a:r>
            <a:r>
              <a:rPr sz="2050" spc="355" dirty="0">
                <a:latin typeface="Tahoma"/>
                <a:cs typeface="Tahoma"/>
              </a:rPr>
              <a:t> </a:t>
            </a:r>
            <a:r>
              <a:rPr sz="2050" spc="-25" dirty="0">
                <a:latin typeface="Lucida Sans Unicode"/>
                <a:cs typeface="Lucida Sans Unicode"/>
              </a:rPr>
              <a:t>≡</a:t>
            </a:r>
            <a:r>
              <a:rPr sz="2050" spc="340" dirty="0">
                <a:latin typeface="Lucida Sans Unicode"/>
                <a:cs typeface="Lucida Sans Unicode"/>
              </a:rPr>
              <a:t> </a:t>
            </a:r>
            <a:r>
              <a:rPr sz="2050" spc="-85" dirty="0">
                <a:latin typeface="Tahoma"/>
                <a:cs typeface="Tahoma"/>
              </a:rPr>
              <a:t>(</a:t>
            </a:r>
            <a:r>
              <a:rPr sz="2050" spc="-85" dirty="0">
                <a:latin typeface="Lucida Sans Unicode"/>
                <a:cs typeface="Lucida Sans Unicode"/>
              </a:rPr>
              <a:t>¬</a:t>
            </a:r>
            <a:r>
              <a:rPr sz="2050" i="1" spc="-85" dirty="0">
                <a:latin typeface="Georgia"/>
                <a:cs typeface="Georgia"/>
              </a:rPr>
              <a:t>α</a:t>
            </a:r>
            <a:r>
              <a:rPr sz="2050" i="1" spc="-15" dirty="0">
                <a:latin typeface="Georgia"/>
                <a:cs typeface="Georgia"/>
              </a:rPr>
              <a:t> </a:t>
            </a:r>
            <a:r>
              <a:rPr sz="2050" spc="-254" dirty="0">
                <a:latin typeface="Lucida Sans Unicode"/>
                <a:cs typeface="Lucida Sans Unicode"/>
              </a:rPr>
              <a:t>∧</a:t>
            </a:r>
            <a:r>
              <a:rPr sz="2050" spc="-190" dirty="0">
                <a:latin typeface="Lucida Sans Unicode"/>
                <a:cs typeface="Lucida Sans Unicode"/>
              </a:rPr>
              <a:t> </a:t>
            </a:r>
            <a:r>
              <a:rPr sz="2050" spc="-70" dirty="0">
                <a:latin typeface="Lucida Sans Unicode"/>
                <a:cs typeface="Lucida Sans Unicode"/>
              </a:rPr>
              <a:t>¬</a:t>
            </a:r>
            <a:r>
              <a:rPr sz="2050" i="1" spc="-70" dirty="0">
                <a:latin typeface="Georgia"/>
                <a:cs typeface="Georgia"/>
              </a:rPr>
              <a:t>β</a:t>
            </a:r>
            <a:r>
              <a:rPr sz="2050" spc="-70" dirty="0">
                <a:latin typeface="Tahoma"/>
                <a:cs typeface="Tahoma"/>
              </a:rPr>
              <a:t>)	</a:t>
            </a:r>
            <a:r>
              <a:rPr sz="2050" spc="-10" dirty="0">
                <a:latin typeface="Calibri"/>
                <a:cs typeface="Calibri"/>
              </a:rPr>
              <a:t>De</a:t>
            </a:r>
            <a:r>
              <a:rPr sz="2050" spc="85" dirty="0">
                <a:latin typeface="Calibri"/>
                <a:cs typeface="Calibri"/>
              </a:rPr>
              <a:t> </a:t>
            </a:r>
            <a:r>
              <a:rPr sz="2050" spc="-70" dirty="0">
                <a:latin typeface="Calibri"/>
                <a:cs typeface="Calibri"/>
              </a:rPr>
              <a:t>Morgan</a:t>
            </a:r>
            <a:endParaRPr sz="2050">
              <a:latin typeface="Calibri"/>
              <a:cs typeface="Calibri"/>
            </a:endParaRPr>
          </a:p>
          <a:p>
            <a:pPr marL="620395">
              <a:lnSpc>
                <a:spcPct val="100000"/>
              </a:lnSpc>
              <a:spcBef>
                <a:spcPts val="35"/>
              </a:spcBef>
              <a:tabLst>
                <a:tab pos="2173605" algn="l"/>
                <a:tab pos="4817745" algn="l"/>
                <a:tab pos="6517640" algn="l"/>
                <a:tab pos="6833234" algn="l"/>
              </a:tabLst>
            </a:pPr>
            <a:r>
              <a:rPr sz="2050" dirty="0">
                <a:latin typeface="Tahoma"/>
                <a:cs typeface="Tahoma"/>
              </a:rPr>
              <a:t>(</a:t>
            </a:r>
            <a:r>
              <a:rPr sz="2050" i="1" dirty="0">
                <a:latin typeface="Georgia"/>
                <a:cs typeface="Georgia"/>
              </a:rPr>
              <a:t>α</a:t>
            </a:r>
            <a:r>
              <a:rPr sz="2050" i="1" spc="-20" dirty="0">
                <a:latin typeface="Georgia"/>
                <a:cs typeface="Georgia"/>
              </a:rPr>
              <a:t> </a:t>
            </a:r>
            <a:r>
              <a:rPr sz="2050" spc="-254" dirty="0">
                <a:latin typeface="Lucida Sans Unicode"/>
                <a:cs typeface="Lucida Sans Unicode"/>
              </a:rPr>
              <a:t>∧</a:t>
            </a:r>
            <a:r>
              <a:rPr sz="2050" spc="-190" dirty="0">
                <a:latin typeface="Lucida Sans Unicode"/>
                <a:cs typeface="Lucida Sans Unicode"/>
              </a:rPr>
              <a:t> </a:t>
            </a:r>
            <a:r>
              <a:rPr sz="2050" spc="-40" dirty="0">
                <a:latin typeface="Tahoma"/>
                <a:cs typeface="Tahoma"/>
              </a:rPr>
              <a:t>(</a:t>
            </a:r>
            <a:r>
              <a:rPr sz="2050" i="1" spc="-40" dirty="0">
                <a:latin typeface="Georgia"/>
                <a:cs typeface="Georgia"/>
              </a:rPr>
              <a:t>β</a:t>
            </a:r>
            <a:r>
              <a:rPr sz="2050" i="1" spc="80" dirty="0">
                <a:latin typeface="Georgia"/>
                <a:cs typeface="Georgia"/>
              </a:rPr>
              <a:t> </a:t>
            </a:r>
            <a:r>
              <a:rPr sz="2050" spc="-254" dirty="0">
                <a:latin typeface="Lucida Sans Unicode"/>
                <a:cs typeface="Lucida Sans Unicode"/>
              </a:rPr>
              <a:t>∨</a:t>
            </a:r>
            <a:r>
              <a:rPr sz="2050" spc="-190" dirty="0">
                <a:latin typeface="Lucida Sans Unicode"/>
                <a:cs typeface="Lucida Sans Unicode"/>
              </a:rPr>
              <a:t> </a:t>
            </a:r>
            <a:r>
              <a:rPr sz="2050" i="1" dirty="0">
                <a:latin typeface="Georgia"/>
                <a:cs typeface="Georgia"/>
              </a:rPr>
              <a:t>γ</a:t>
            </a:r>
            <a:r>
              <a:rPr sz="2050" dirty="0">
                <a:latin typeface="Tahoma"/>
                <a:cs typeface="Tahoma"/>
              </a:rPr>
              <a:t>))	</a:t>
            </a:r>
            <a:r>
              <a:rPr sz="2050" spc="-25" dirty="0">
                <a:latin typeface="Lucida Sans Unicode"/>
                <a:cs typeface="Lucida Sans Unicode"/>
              </a:rPr>
              <a:t>≡</a:t>
            </a:r>
            <a:r>
              <a:rPr sz="2050" spc="340" dirty="0">
                <a:latin typeface="Lucida Sans Unicode"/>
                <a:cs typeface="Lucida Sans Unicode"/>
              </a:rPr>
              <a:t> </a:t>
            </a:r>
            <a:r>
              <a:rPr sz="2050" spc="-20" dirty="0">
                <a:latin typeface="Tahoma"/>
                <a:cs typeface="Tahoma"/>
              </a:rPr>
              <a:t>((</a:t>
            </a:r>
            <a:r>
              <a:rPr sz="2050" i="1" spc="-20" dirty="0">
                <a:latin typeface="Georgia"/>
                <a:cs typeface="Georgia"/>
              </a:rPr>
              <a:t>α </a:t>
            </a:r>
            <a:r>
              <a:rPr sz="2050" spc="-254" dirty="0">
                <a:latin typeface="Lucida Sans Unicode"/>
                <a:cs typeface="Lucida Sans Unicode"/>
              </a:rPr>
              <a:t>∧</a:t>
            </a:r>
            <a:r>
              <a:rPr sz="2050" spc="-190" dirty="0">
                <a:latin typeface="Lucida Sans Unicode"/>
                <a:cs typeface="Lucida Sans Unicode"/>
              </a:rPr>
              <a:t> </a:t>
            </a:r>
            <a:r>
              <a:rPr sz="2050" i="1" spc="20" dirty="0">
                <a:latin typeface="Georgia"/>
                <a:cs typeface="Georgia"/>
              </a:rPr>
              <a:t>β</a:t>
            </a:r>
            <a:r>
              <a:rPr sz="2050" spc="20" dirty="0">
                <a:latin typeface="Tahoma"/>
                <a:cs typeface="Tahoma"/>
              </a:rPr>
              <a:t>)</a:t>
            </a:r>
            <a:r>
              <a:rPr sz="2050" spc="-180" dirty="0">
                <a:latin typeface="Tahoma"/>
                <a:cs typeface="Tahoma"/>
              </a:rPr>
              <a:t> </a:t>
            </a:r>
            <a:r>
              <a:rPr sz="2050" spc="-254" dirty="0">
                <a:latin typeface="Lucida Sans Unicode"/>
                <a:cs typeface="Lucida Sans Unicode"/>
              </a:rPr>
              <a:t>∨</a:t>
            </a:r>
            <a:r>
              <a:rPr sz="2050" spc="-195" dirty="0">
                <a:latin typeface="Lucida Sans Unicode"/>
                <a:cs typeface="Lucida Sans Unicode"/>
              </a:rPr>
              <a:t> </a:t>
            </a:r>
            <a:r>
              <a:rPr sz="2050" dirty="0">
                <a:latin typeface="Tahoma"/>
                <a:cs typeface="Tahoma"/>
              </a:rPr>
              <a:t>(</a:t>
            </a:r>
            <a:r>
              <a:rPr sz="2050" i="1" dirty="0">
                <a:latin typeface="Georgia"/>
                <a:cs typeface="Georgia"/>
              </a:rPr>
              <a:t>α</a:t>
            </a:r>
            <a:r>
              <a:rPr sz="2050" i="1" spc="-15" dirty="0">
                <a:latin typeface="Georgia"/>
                <a:cs typeface="Georgia"/>
              </a:rPr>
              <a:t> </a:t>
            </a:r>
            <a:r>
              <a:rPr sz="2050" spc="-254" dirty="0">
                <a:latin typeface="Lucida Sans Unicode"/>
                <a:cs typeface="Lucida Sans Unicode"/>
              </a:rPr>
              <a:t>∧</a:t>
            </a:r>
            <a:r>
              <a:rPr sz="2050" spc="-190" dirty="0">
                <a:latin typeface="Lucida Sans Unicode"/>
                <a:cs typeface="Lucida Sans Unicode"/>
              </a:rPr>
              <a:t> </a:t>
            </a:r>
            <a:r>
              <a:rPr sz="2050" i="1" dirty="0">
                <a:latin typeface="Georgia"/>
                <a:cs typeface="Georgia"/>
              </a:rPr>
              <a:t>γ</a:t>
            </a:r>
            <a:r>
              <a:rPr sz="2050" dirty="0">
                <a:latin typeface="Tahoma"/>
                <a:cs typeface="Tahoma"/>
              </a:rPr>
              <a:t>))	</a:t>
            </a:r>
            <a:r>
              <a:rPr sz="2050" spc="-40" dirty="0">
                <a:latin typeface="Calibri"/>
                <a:cs typeface="Calibri"/>
              </a:rPr>
              <a:t>distributivity</a:t>
            </a:r>
            <a:r>
              <a:rPr sz="2050" spc="240" dirty="0">
                <a:latin typeface="Calibri"/>
                <a:cs typeface="Calibri"/>
              </a:rPr>
              <a:t> </a:t>
            </a:r>
            <a:r>
              <a:rPr sz="2050" spc="-75" dirty="0">
                <a:latin typeface="Calibri"/>
                <a:cs typeface="Calibri"/>
              </a:rPr>
              <a:t>of	</a:t>
            </a:r>
            <a:r>
              <a:rPr sz="2050" spc="-254" dirty="0">
                <a:latin typeface="Lucida Sans Unicode"/>
                <a:cs typeface="Lucida Sans Unicode"/>
              </a:rPr>
              <a:t>∧	</a:t>
            </a:r>
            <a:r>
              <a:rPr sz="2050" spc="-90" dirty="0">
                <a:latin typeface="Calibri"/>
                <a:cs typeface="Calibri"/>
              </a:rPr>
              <a:t>over</a:t>
            </a:r>
            <a:r>
              <a:rPr sz="2050" spc="95" dirty="0">
                <a:latin typeface="Calibri"/>
                <a:cs typeface="Calibri"/>
              </a:rPr>
              <a:t> </a:t>
            </a:r>
            <a:r>
              <a:rPr sz="2050" spc="-254" dirty="0">
                <a:latin typeface="Lucida Sans Unicode"/>
                <a:cs typeface="Lucida Sans Unicode"/>
              </a:rPr>
              <a:t>∨</a:t>
            </a:r>
            <a:endParaRPr sz="2050">
              <a:latin typeface="Lucida Sans Unicode"/>
              <a:cs typeface="Lucida Sans Unicode"/>
            </a:endParaRPr>
          </a:p>
          <a:p>
            <a:pPr marL="620395">
              <a:lnSpc>
                <a:spcPct val="100000"/>
              </a:lnSpc>
              <a:spcBef>
                <a:spcPts val="35"/>
              </a:spcBef>
              <a:tabLst>
                <a:tab pos="2173605" algn="l"/>
                <a:tab pos="4817745" algn="l"/>
                <a:tab pos="6517640" algn="l"/>
                <a:tab pos="6833234" algn="l"/>
              </a:tabLst>
            </a:pPr>
            <a:r>
              <a:rPr sz="2050" dirty="0">
                <a:latin typeface="Tahoma"/>
                <a:cs typeface="Tahoma"/>
              </a:rPr>
              <a:t>(</a:t>
            </a:r>
            <a:r>
              <a:rPr sz="2050" i="1" dirty="0">
                <a:latin typeface="Georgia"/>
                <a:cs typeface="Georgia"/>
              </a:rPr>
              <a:t>α</a:t>
            </a:r>
            <a:r>
              <a:rPr sz="2050" i="1" spc="-20" dirty="0">
                <a:latin typeface="Georgia"/>
                <a:cs typeface="Georgia"/>
              </a:rPr>
              <a:t> </a:t>
            </a:r>
            <a:r>
              <a:rPr sz="2050" spc="-254" dirty="0">
                <a:latin typeface="Lucida Sans Unicode"/>
                <a:cs typeface="Lucida Sans Unicode"/>
              </a:rPr>
              <a:t>∨</a:t>
            </a:r>
            <a:r>
              <a:rPr sz="2050" spc="-190" dirty="0">
                <a:latin typeface="Lucida Sans Unicode"/>
                <a:cs typeface="Lucida Sans Unicode"/>
              </a:rPr>
              <a:t> </a:t>
            </a:r>
            <a:r>
              <a:rPr sz="2050" spc="-40" dirty="0">
                <a:latin typeface="Tahoma"/>
                <a:cs typeface="Tahoma"/>
              </a:rPr>
              <a:t>(</a:t>
            </a:r>
            <a:r>
              <a:rPr sz="2050" i="1" spc="-40" dirty="0">
                <a:latin typeface="Georgia"/>
                <a:cs typeface="Georgia"/>
              </a:rPr>
              <a:t>β</a:t>
            </a:r>
            <a:r>
              <a:rPr sz="2050" i="1" spc="80" dirty="0">
                <a:latin typeface="Georgia"/>
                <a:cs typeface="Georgia"/>
              </a:rPr>
              <a:t> </a:t>
            </a:r>
            <a:r>
              <a:rPr sz="2050" spc="-254" dirty="0">
                <a:latin typeface="Lucida Sans Unicode"/>
                <a:cs typeface="Lucida Sans Unicode"/>
              </a:rPr>
              <a:t>∧</a:t>
            </a:r>
            <a:r>
              <a:rPr sz="2050" spc="-190" dirty="0">
                <a:latin typeface="Lucida Sans Unicode"/>
                <a:cs typeface="Lucida Sans Unicode"/>
              </a:rPr>
              <a:t> </a:t>
            </a:r>
            <a:r>
              <a:rPr sz="2050" i="1" dirty="0">
                <a:latin typeface="Georgia"/>
                <a:cs typeface="Georgia"/>
              </a:rPr>
              <a:t>γ</a:t>
            </a:r>
            <a:r>
              <a:rPr sz="2050" dirty="0">
                <a:latin typeface="Tahoma"/>
                <a:cs typeface="Tahoma"/>
              </a:rPr>
              <a:t>))	</a:t>
            </a:r>
            <a:r>
              <a:rPr sz="2050" spc="-25" dirty="0">
                <a:latin typeface="Lucida Sans Unicode"/>
                <a:cs typeface="Lucida Sans Unicode"/>
              </a:rPr>
              <a:t>≡</a:t>
            </a:r>
            <a:r>
              <a:rPr sz="2050" spc="340" dirty="0">
                <a:latin typeface="Lucida Sans Unicode"/>
                <a:cs typeface="Lucida Sans Unicode"/>
              </a:rPr>
              <a:t> </a:t>
            </a:r>
            <a:r>
              <a:rPr sz="2050" spc="-20" dirty="0">
                <a:latin typeface="Tahoma"/>
                <a:cs typeface="Tahoma"/>
              </a:rPr>
              <a:t>((</a:t>
            </a:r>
            <a:r>
              <a:rPr sz="2050" i="1" spc="-20" dirty="0">
                <a:latin typeface="Georgia"/>
                <a:cs typeface="Georgia"/>
              </a:rPr>
              <a:t>α </a:t>
            </a:r>
            <a:r>
              <a:rPr sz="2050" spc="-254" dirty="0">
                <a:latin typeface="Lucida Sans Unicode"/>
                <a:cs typeface="Lucida Sans Unicode"/>
              </a:rPr>
              <a:t>∨</a:t>
            </a:r>
            <a:r>
              <a:rPr sz="2050" spc="-190" dirty="0">
                <a:latin typeface="Lucida Sans Unicode"/>
                <a:cs typeface="Lucida Sans Unicode"/>
              </a:rPr>
              <a:t> </a:t>
            </a:r>
            <a:r>
              <a:rPr sz="2050" i="1" spc="20" dirty="0">
                <a:latin typeface="Georgia"/>
                <a:cs typeface="Georgia"/>
              </a:rPr>
              <a:t>β</a:t>
            </a:r>
            <a:r>
              <a:rPr sz="2050" spc="20" dirty="0">
                <a:latin typeface="Tahoma"/>
                <a:cs typeface="Tahoma"/>
              </a:rPr>
              <a:t>)</a:t>
            </a:r>
            <a:r>
              <a:rPr sz="2050" spc="-180" dirty="0">
                <a:latin typeface="Tahoma"/>
                <a:cs typeface="Tahoma"/>
              </a:rPr>
              <a:t> </a:t>
            </a:r>
            <a:r>
              <a:rPr sz="2050" spc="-254" dirty="0">
                <a:latin typeface="Lucida Sans Unicode"/>
                <a:cs typeface="Lucida Sans Unicode"/>
              </a:rPr>
              <a:t>∧</a:t>
            </a:r>
            <a:r>
              <a:rPr sz="2050" spc="-195" dirty="0">
                <a:latin typeface="Lucida Sans Unicode"/>
                <a:cs typeface="Lucida Sans Unicode"/>
              </a:rPr>
              <a:t> </a:t>
            </a:r>
            <a:r>
              <a:rPr sz="2050" dirty="0">
                <a:latin typeface="Tahoma"/>
                <a:cs typeface="Tahoma"/>
              </a:rPr>
              <a:t>(</a:t>
            </a:r>
            <a:r>
              <a:rPr sz="2050" i="1" dirty="0">
                <a:latin typeface="Georgia"/>
                <a:cs typeface="Georgia"/>
              </a:rPr>
              <a:t>α</a:t>
            </a:r>
            <a:r>
              <a:rPr sz="2050" i="1" spc="-15" dirty="0">
                <a:latin typeface="Georgia"/>
                <a:cs typeface="Georgia"/>
              </a:rPr>
              <a:t> </a:t>
            </a:r>
            <a:r>
              <a:rPr sz="2050" spc="-254" dirty="0">
                <a:latin typeface="Lucida Sans Unicode"/>
                <a:cs typeface="Lucida Sans Unicode"/>
              </a:rPr>
              <a:t>∨</a:t>
            </a:r>
            <a:r>
              <a:rPr sz="2050" spc="-190" dirty="0">
                <a:latin typeface="Lucida Sans Unicode"/>
                <a:cs typeface="Lucida Sans Unicode"/>
              </a:rPr>
              <a:t> </a:t>
            </a:r>
            <a:r>
              <a:rPr sz="2050" i="1" dirty="0">
                <a:latin typeface="Georgia"/>
                <a:cs typeface="Georgia"/>
              </a:rPr>
              <a:t>γ</a:t>
            </a:r>
            <a:r>
              <a:rPr sz="2050" dirty="0">
                <a:latin typeface="Tahoma"/>
                <a:cs typeface="Tahoma"/>
              </a:rPr>
              <a:t>))	</a:t>
            </a:r>
            <a:r>
              <a:rPr sz="2050" spc="-40" dirty="0">
                <a:latin typeface="Calibri"/>
                <a:cs typeface="Calibri"/>
              </a:rPr>
              <a:t>distributivity</a:t>
            </a:r>
            <a:r>
              <a:rPr sz="2050" spc="240" dirty="0">
                <a:latin typeface="Calibri"/>
                <a:cs typeface="Calibri"/>
              </a:rPr>
              <a:t> </a:t>
            </a:r>
            <a:r>
              <a:rPr sz="2050" spc="-75" dirty="0">
                <a:latin typeface="Calibri"/>
                <a:cs typeface="Calibri"/>
              </a:rPr>
              <a:t>of	</a:t>
            </a:r>
            <a:r>
              <a:rPr sz="2050" spc="-254" dirty="0">
                <a:latin typeface="Lucida Sans Unicode"/>
                <a:cs typeface="Lucida Sans Unicode"/>
              </a:rPr>
              <a:t>∨	</a:t>
            </a:r>
            <a:r>
              <a:rPr sz="2050" spc="-90" dirty="0">
                <a:latin typeface="Calibri"/>
                <a:cs typeface="Calibri"/>
              </a:rPr>
              <a:t>over</a:t>
            </a:r>
            <a:r>
              <a:rPr sz="2050" spc="95" dirty="0">
                <a:latin typeface="Calibri"/>
                <a:cs typeface="Calibri"/>
              </a:rPr>
              <a:t> </a:t>
            </a:r>
            <a:r>
              <a:rPr sz="2050" spc="-254" dirty="0">
                <a:latin typeface="Lucida Sans Unicode"/>
                <a:cs typeface="Lucida Sans Unicode"/>
              </a:rPr>
              <a:t>∧</a:t>
            </a:r>
            <a:endParaRPr sz="2050">
              <a:latin typeface="Lucida Sans Unicode"/>
              <a:cs typeface="Lucida Sans Unicode"/>
            </a:endParaRPr>
          </a:p>
        </p:txBody>
      </p:sp>
      <p:grpSp>
        <p:nvGrpSpPr>
          <p:cNvPr id="7" name="object 7"/>
          <p:cNvGrpSpPr/>
          <p:nvPr/>
        </p:nvGrpSpPr>
        <p:grpSpPr>
          <a:xfrm>
            <a:off x="1142847" y="2272436"/>
            <a:ext cx="7774305" cy="3858895"/>
            <a:chOff x="1142847" y="2272436"/>
            <a:chExt cx="7774305" cy="3858895"/>
          </a:xfrm>
        </p:grpSpPr>
        <p:sp>
          <p:nvSpPr>
            <p:cNvPr id="8" name="object 8"/>
            <p:cNvSpPr/>
            <p:nvPr/>
          </p:nvSpPr>
          <p:spPr>
            <a:xfrm>
              <a:off x="8909913" y="2272436"/>
              <a:ext cx="0" cy="3846829"/>
            </a:xfrm>
            <a:custGeom>
              <a:avLst/>
              <a:gdLst/>
              <a:ahLst/>
              <a:cxnLst/>
              <a:rect l="l" t="t" r="r" b="b"/>
              <a:pathLst>
                <a:path h="3846829">
                  <a:moveTo>
                    <a:pt x="0" y="3846576"/>
                  </a:moveTo>
                  <a:lnTo>
                    <a:pt x="0" y="0"/>
                  </a:lnTo>
                </a:path>
              </a:pathLst>
            </a:custGeom>
            <a:ln w="13716">
              <a:solidFill>
                <a:srgbClr val="000000"/>
              </a:solidFill>
            </a:ln>
          </p:spPr>
          <p:txBody>
            <a:bodyPr wrap="square" lIns="0" tIns="0" rIns="0" bIns="0" rtlCol="0"/>
            <a:lstStyle/>
            <a:p>
              <a:endParaRPr/>
            </a:p>
          </p:txBody>
        </p:sp>
        <p:sp>
          <p:nvSpPr>
            <p:cNvPr id="9" name="object 9"/>
            <p:cNvSpPr/>
            <p:nvPr/>
          </p:nvSpPr>
          <p:spPr>
            <a:xfrm>
              <a:off x="1142847" y="6124346"/>
              <a:ext cx="7772400" cy="0"/>
            </a:xfrm>
            <a:custGeom>
              <a:avLst/>
              <a:gdLst/>
              <a:ahLst/>
              <a:cxnLst/>
              <a:rect l="l" t="t" r="r" b="b"/>
              <a:pathLst>
                <a:path w="7772400">
                  <a:moveTo>
                    <a:pt x="0" y="0"/>
                  </a:moveTo>
                  <a:lnTo>
                    <a:pt x="7772400" y="0"/>
                  </a:lnTo>
                </a:path>
              </a:pathLst>
            </a:custGeom>
            <a:ln w="13716">
              <a:solidFill>
                <a:srgbClr val="000000"/>
              </a:solidFill>
            </a:ln>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39</a:t>
            </a:fld>
            <a:endParaRPr spc="4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8890" algn="ctr">
              <a:lnSpc>
                <a:spcPts val="2635"/>
              </a:lnSpc>
            </a:pPr>
            <a:r>
              <a:rPr spc="605" dirty="0"/>
              <a:t>A</a:t>
            </a:r>
            <a:r>
              <a:rPr spc="395" dirty="0"/>
              <a:t> </a:t>
            </a:r>
            <a:r>
              <a:rPr spc="140" dirty="0"/>
              <a:t>simple</a:t>
            </a:r>
            <a:r>
              <a:rPr spc="415" dirty="0"/>
              <a:t> </a:t>
            </a:r>
            <a:r>
              <a:rPr spc="130" dirty="0"/>
              <a:t>knowledge-based</a:t>
            </a:r>
            <a:r>
              <a:rPr spc="400" dirty="0"/>
              <a:t> </a:t>
            </a:r>
            <a:r>
              <a:rPr spc="160" dirty="0"/>
              <a:t>agent</a:t>
            </a:r>
          </a:p>
        </p:txBody>
      </p:sp>
      <p:grpSp>
        <p:nvGrpSpPr>
          <p:cNvPr id="3" name="object 3"/>
          <p:cNvGrpSpPr/>
          <p:nvPr/>
        </p:nvGrpSpPr>
        <p:grpSpPr>
          <a:xfrm>
            <a:off x="1191582" y="1447800"/>
            <a:ext cx="7774305" cy="2673350"/>
            <a:chOff x="1188567" y="1489100"/>
            <a:chExt cx="7774305" cy="2673350"/>
          </a:xfrm>
        </p:grpSpPr>
        <p:sp>
          <p:nvSpPr>
            <p:cNvPr id="4" name="object 4"/>
            <p:cNvSpPr/>
            <p:nvPr/>
          </p:nvSpPr>
          <p:spPr>
            <a:xfrm>
              <a:off x="1188567" y="1495958"/>
              <a:ext cx="7772400" cy="0"/>
            </a:xfrm>
            <a:custGeom>
              <a:avLst/>
              <a:gdLst/>
              <a:ahLst/>
              <a:cxnLst/>
              <a:rect l="l" t="t" r="r" b="b"/>
              <a:pathLst>
                <a:path w="7772400">
                  <a:moveTo>
                    <a:pt x="0" y="0"/>
                  </a:moveTo>
                  <a:lnTo>
                    <a:pt x="7772400" y="0"/>
                  </a:lnTo>
                </a:path>
              </a:pathLst>
            </a:custGeom>
            <a:ln w="13716">
              <a:solidFill>
                <a:srgbClr val="000000"/>
              </a:solidFill>
            </a:ln>
          </p:spPr>
          <p:txBody>
            <a:bodyPr wrap="square" lIns="0" tIns="0" rIns="0" bIns="0" rtlCol="0"/>
            <a:lstStyle/>
            <a:p>
              <a:endParaRPr/>
            </a:p>
          </p:txBody>
        </p:sp>
        <p:sp>
          <p:nvSpPr>
            <p:cNvPr id="5" name="object 5"/>
            <p:cNvSpPr/>
            <p:nvPr/>
          </p:nvSpPr>
          <p:spPr>
            <a:xfrm>
              <a:off x="1195425" y="1501292"/>
              <a:ext cx="0" cy="2649220"/>
            </a:xfrm>
            <a:custGeom>
              <a:avLst/>
              <a:gdLst/>
              <a:ahLst/>
              <a:cxnLst/>
              <a:rect l="l" t="t" r="r" b="b"/>
              <a:pathLst>
                <a:path h="2649220">
                  <a:moveTo>
                    <a:pt x="0" y="2648711"/>
                  </a:moveTo>
                  <a:lnTo>
                    <a:pt x="0" y="0"/>
                  </a:lnTo>
                </a:path>
              </a:pathLst>
            </a:custGeom>
            <a:ln w="13716">
              <a:solidFill>
                <a:srgbClr val="000000"/>
              </a:solidFill>
            </a:ln>
          </p:spPr>
          <p:txBody>
            <a:bodyPr wrap="square" lIns="0" tIns="0" rIns="0" bIns="0" rtlCol="0"/>
            <a:lstStyle/>
            <a:p>
              <a:endParaRPr/>
            </a:p>
          </p:txBody>
        </p:sp>
        <p:sp>
          <p:nvSpPr>
            <p:cNvPr id="6" name="object 6"/>
            <p:cNvSpPr/>
            <p:nvPr/>
          </p:nvSpPr>
          <p:spPr>
            <a:xfrm>
              <a:off x="8955633" y="1501292"/>
              <a:ext cx="0" cy="2649220"/>
            </a:xfrm>
            <a:custGeom>
              <a:avLst/>
              <a:gdLst/>
              <a:ahLst/>
              <a:cxnLst/>
              <a:rect l="l" t="t" r="r" b="b"/>
              <a:pathLst>
                <a:path h="2649220">
                  <a:moveTo>
                    <a:pt x="0" y="2648711"/>
                  </a:moveTo>
                  <a:lnTo>
                    <a:pt x="0" y="0"/>
                  </a:lnTo>
                </a:path>
              </a:pathLst>
            </a:custGeom>
            <a:ln w="13716">
              <a:solidFill>
                <a:srgbClr val="000000"/>
              </a:solidFill>
            </a:ln>
          </p:spPr>
          <p:txBody>
            <a:bodyPr wrap="square" lIns="0" tIns="0" rIns="0" bIns="0" rtlCol="0"/>
            <a:lstStyle/>
            <a:p>
              <a:endParaRPr/>
            </a:p>
          </p:txBody>
        </p:sp>
        <p:sp>
          <p:nvSpPr>
            <p:cNvPr id="7" name="object 7"/>
            <p:cNvSpPr/>
            <p:nvPr/>
          </p:nvSpPr>
          <p:spPr>
            <a:xfrm>
              <a:off x="1188567" y="4155338"/>
              <a:ext cx="7772400" cy="0"/>
            </a:xfrm>
            <a:custGeom>
              <a:avLst/>
              <a:gdLst/>
              <a:ahLst/>
              <a:cxnLst/>
              <a:rect l="l" t="t" r="r" b="b"/>
              <a:pathLst>
                <a:path w="7772400">
                  <a:moveTo>
                    <a:pt x="0" y="0"/>
                  </a:moveTo>
                  <a:lnTo>
                    <a:pt x="7772400" y="0"/>
                  </a:lnTo>
                </a:path>
              </a:pathLst>
            </a:custGeom>
            <a:ln w="13716">
              <a:solidFill>
                <a:srgbClr val="000000"/>
              </a:solidFill>
            </a:ln>
          </p:spPr>
          <p:txBody>
            <a:bodyPr wrap="square" lIns="0" tIns="0" rIns="0" bIns="0" rtlCol="0"/>
            <a:lstStyle/>
            <a:p>
              <a:endParaRPr/>
            </a:p>
          </p:txBody>
        </p:sp>
      </p:grpSp>
      <p:sp>
        <p:nvSpPr>
          <p:cNvPr id="8" name="object 8"/>
          <p:cNvSpPr txBox="1"/>
          <p:nvPr/>
        </p:nvSpPr>
        <p:spPr>
          <a:xfrm>
            <a:off x="1168754" y="1459992"/>
            <a:ext cx="11328045" cy="6843284"/>
          </a:xfrm>
          <a:prstGeom prst="rect">
            <a:avLst/>
          </a:prstGeom>
        </p:spPr>
        <p:txBody>
          <a:bodyPr vert="horz" wrap="square" lIns="0" tIns="30480" rIns="0" bIns="0" rtlCol="0">
            <a:spAutoFit/>
          </a:bodyPr>
          <a:lstStyle/>
          <a:p>
            <a:pPr marL="220979">
              <a:lnSpc>
                <a:spcPct val="100000"/>
              </a:lnSpc>
              <a:spcBef>
                <a:spcPts val="240"/>
              </a:spcBef>
            </a:pPr>
            <a:r>
              <a:rPr sz="1700" dirty="0">
                <a:solidFill>
                  <a:srgbClr val="00007E"/>
                </a:solidFill>
                <a:latin typeface="Palatino Linotype" panose="02040502050505030304" pitchFamily="18" charset="0"/>
                <a:cs typeface="PMingLiU"/>
              </a:rPr>
              <a:t>function </a:t>
            </a:r>
            <a:r>
              <a:rPr sz="1700" dirty="0">
                <a:solidFill>
                  <a:srgbClr val="B30000"/>
                </a:solidFill>
                <a:latin typeface="Palatino Linotype" panose="02040502050505030304" pitchFamily="18" charset="0"/>
                <a:cs typeface="PMingLiU"/>
              </a:rPr>
              <a:t>KB-Agent</a:t>
            </a:r>
            <a:r>
              <a:rPr sz="1700" dirty="0">
                <a:latin typeface="Palatino Linotype" panose="02040502050505030304" pitchFamily="18" charset="0"/>
                <a:cs typeface="Tahoma"/>
              </a:rPr>
              <a:t>( </a:t>
            </a:r>
            <a:r>
              <a:rPr sz="1700" i="1" dirty="0">
                <a:solidFill>
                  <a:srgbClr val="004B00"/>
                </a:solidFill>
                <a:latin typeface="Palatino Linotype" panose="02040502050505030304" pitchFamily="18" charset="0"/>
                <a:cs typeface="Times New Roman"/>
              </a:rPr>
              <a:t>percept</a:t>
            </a:r>
            <a:r>
              <a:rPr sz="1700" dirty="0">
                <a:latin typeface="Palatino Linotype" panose="02040502050505030304" pitchFamily="18" charset="0"/>
                <a:cs typeface="Tahoma"/>
              </a:rPr>
              <a:t>) </a:t>
            </a:r>
            <a:r>
              <a:rPr sz="1700" dirty="0">
                <a:solidFill>
                  <a:srgbClr val="00007E"/>
                </a:solidFill>
                <a:latin typeface="Palatino Linotype" panose="02040502050505030304" pitchFamily="18" charset="0"/>
                <a:cs typeface="PMingLiU"/>
              </a:rPr>
              <a:t>returns </a:t>
            </a:r>
            <a:r>
              <a:rPr sz="1700" dirty="0">
                <a:latin typeface="Palatino Linotype" panose="02040502050505030304" pitchFamily="18" charset="0"/>
                <a:cs typeface="Tahoma"/>
              </a:rPr>
              <a:t>an </a:t>
            </a:r>
            <a:r>
              <a:rPr sz="1700" i="1" dirty="0">
                <a:solidFill>
                  <a:srgbClr val="004B00"/>
                </a:solidFill>
                <a:latin typeface="Palatino Linotype" panose="02040502050505030304" pitchFamily="18" charset="0"/>
                <a:cs typeface="Times New Roman"/>
              </a:rPr>
              <a:t>action</a:t>
            </a:r>
            <a:endParaRPr sz="1700" dirty="0">
              <a:latin typeface="Palatino Linotype" panose="02040502050505030304" pitchFamily="18" charset="0"/>
              <a:cs typeface="Times New Roman"/>
            </a:endParaRPr>
          </a:p>
          <a:p>
            <a:pPr marL="494030">
              <a:lnSpc>
                <a:spcPct val="100000"/>
              </a:lnSpc>
              <a:spcBef>
                <a:spcPts val="145"/>
              </a:spcBef>
            </a:pPr>
            <a:r>
              <a:rPr sz="1700" dirty="0">
                <a:solidFill>
                  <a:srgbClr val="00007E"/>
                </a:solidFill>
                <a:latin typeface="Palatino Linotype" panose="02040502050505030304" pitchFamily="18" charset="0"/>
                <a:cs typeface="PMingLiU"/>
              </a:rPr>
              <a:t>static</a:t>
            </a:r>
            <a:r>
              <a:rPr sz="1700" dirty="0">
                <a:latin typeface="Palatino Linotype" panose="02040502050505030304" pitchFamily="18" charset="0"/>
                <a:cs typeface="Tahoma"/>
              </a:rPr>
              <a:t>: </a:t>
            </a:r>
            <a:r>
              <a:rPr lang="en-GB" sz="1700" dirty="0">
                <a:latin typeface="Palatino Linotype" panose="02040502050505030304" pitchFamily="18" charset="0"/>
                <a:cs typeface="Tahoma"/>
              </a:rPr>
              <a:t>   </a:t>
            </a:r>
            <a:r>
              <a:rPr sz="1700" i="1" dirty="0">
                <a:solidFill>
                  <a:srgbClr val="004B00"/>
                </a:solidFill>
                <a:latin typeface="Palatino Linotype" panose="02040502050505030304" pitchFamily="18" charset="0"/>
                <a:cs typeface="Times New Roman"/>
              </a:rPr>
              <a:t>KB</a:t>
            </a:r>
            <a:r>
              <a:rPr sz="1700" dirty="0">
                <a:latin typeface="Palatino Linotype" panose="02040502050505030304" pitchFamily="18" charset="0"/>
                <a:cs typeface="Tahoma"/>
              </a:rPr>
              <a:t>, a knowledge base</a:t>
            </a:r>
            <a:r>
              <a:rPr lang="en-GB" sz="1700" dirty="0">
                <a:latin typeface="Palatino Linotype" panose="02040502050505030304" pitchFamily="18" charset="0"/>
                <a:cs typeface="Tahoma"/>
              </a:rPr>
              <a:t>, contains facts and </a:t>
            </a:r>
            <a:endParaRPr sz="1700" dirty="0">
              <a:latin typeface="Palatino Linotype" panose="02040502050505030304" pitchFamily="18" charset="0"/>
              <a:cs typeface="Tahoma"/>
            </a:endParaRPr>
          </a:p>
          <a:p>
            <a:pPr marL="1282065">
              <a:lnSpc>
                <a:spcPct val="100000"/>
              </a:lnSpc>
              <a:spcBef>
                <a:spcPts val="160"/>
              </a:spcBef>
            </a:pPr>
            <a:r>
              <a:rPr sz="1700" i="1" dirty="0">
                <a:solidFill>
                  <a:srgbClr val="004B00"/>
                </a:solidFill>
                <a:latin typeface="Palatino Linotype" panose="02040502050505030304" pitchFamily="18" charset="0"/>
                <a:cs typeface="Times New Roman"/>
              </a:rPr>
              <a:t>t</a:t>
            </a:r>
            <a:r>
              <a:rPr sz="1700" dirty="0">
                <a:latin typeface="Palatino Linotype" panose="02040502050505030304" pitchFamily="18" charset="0"/>
                <a:cs typeface="Tahoma"/>
              </a:rPr>
              <a:t>, a counter, initially 0, indicating </a:t>
            </a:r>
            <a:r>
              <a:rPr sz="1600" dirty="0">
                <a:latin typeface="Palatino Linotype" panose="02040502050505030304" pitchFamily="18" charset="0"/>
                <a:cs typeface="Arial Narrow"/>
              </a:rPr>
              <a:t>step</a:t>
            </a:r>
          </a:p>
          <a:p>
            <a:pPr marL="493395" marR="5080">
              <a:lnSpc>
                <a:spcPct val="107400"/>
              </a:lnSpc>
              <a:spcBef>
                <a:spcPts val="685"/>
              </a:spcBef>
            </a:pPr>
            <a:r>
              <a:rPr sz="1700" dirty="0">
                <a:latin typeface="Palatino Linotype" panose="02040502050505030304" pitchFamily="18" charset="0"/>
                <a:cs typeface="PMingLiU"/>
              </a:rPr>
              <a:t>Tell</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KB</a:t>
            </a:r>
            <a:r>
              <a:rPr sz="1700" dirty="0">
                <a:latin typeface="Palatino Linotype" panose="02040502050505030304" pitchFamily="18" charset="0"/>
                <a:cs typeface="Tahoma"/>
              </a:rPr>
              <a:t>, </a:t>
            </a:r>
            <a:r>
              <a:rPr sz="1700" dirty="0">
                <a:latin typeface="Palatino Linotype" panose="02040502050505030304" pitchFamily="18" charset="0"/>
                <a:cs typeface="PMingLiU"/>
              </a:rPr>
              <a:t>Make-Percept-Sentence</a:t>
            </a:r>
            <a:r>
              <a:rPr sz="1700" dirty="0">
                <a:latin typeface="Palatino Linotype" panose="02040502050505030304" pitchFamily="18" charset="0"/>
                <a:cs typeface="Tahoma"/>
              </a:rPr>
              <a:t>( </a:t>
            </a:r>
            <a:r>
              <a:rPr sz="1700" i="1" dirty="0">
                <a:solidFill>
                  <a:srgbClr val="004B00"/>
                </a:solidFill>
                <a:latin typeface="Palatino Linotype" panose="02040502050505030304" pitchFamily="18" charset="0"/>
                <a:cs typeface="Times New Roman"/>
              </a:rPr>
              <a:t>percept</a:t>
            </a:r>
            <a:r>
              <a:rPr sz="1700" dirty="0">
                <a:latin typeface="Palatino Linotype" panose="02040502050505030304" pitchFamily="18" charset="0"/>
                <a:cs typeface="Tahoma"/>
              </a:rPr>
              <a:t>, </a:t>
            </a:r>
            <a:r>
              <a:rPr sz="1700" i="1" dirty="0">
                <a:solidFill>
                  <a:srgbClr val="004B00"/>
                </a:solidFill>
                <a:latin typeface="Palatino Linotype" panose="02040502050505030304" pitchFamily="18" charset="0"/>
                <a:cs typeface="Times New Roman"/>
              </a:rPr>
              <a:t>t</a:t>
            </a:r>
            <a:r>
              <a:rPr sz="1700" dirty="0">
                <a:latin typeface="Palatino Linotype" panose="02040502050505030304" pitchFamily="18" charset="0"/>
                <a:cs typeface="Tahoma"/>
              </a:rPr>
              <a:t>))  </a:t>
            </a:r>
            <a:endParaRPr lang="en-US" sz="1700" dirty="0">
              <a:latin typeface="Palatino Linotype" panose="02040502050505030304" pitchFamily="18" charset="0"/>
              <a:cs typeface="Tahoma"/>
            </a:endParaRPr>
          </a:p>
          <a:p>
            <a:pPr marL="493395" marR="5080">
              <a:lnSpc>
                <a:spcPct val="107400"/>
              </a:lnSpc>
              <a:spcBef>
                <a:spcPts val="685"/>
              </a:spcBef>
            </a:pPr>
            <a:r>
              <a:rPr sz="1700" i="1" dirty="0">
                <a:solidFill>
                  <a:srgbClr val="004B00"/>
                </a:solidFill>
                <a:latin typeface="Palatino Linotype" panose="02040502050505030304" pitchFamily="18" charset="0"/>
                <a:cs typeface="Times New Roman"/>
              </a:rPr>
              <a:t>action </a:t>
            </a:r>
            <a:r>
              <a:rPr sz="1700" dirty="0">
                <a:latin typeface="Palatino Linotype" panose="02040502050505030304" pitchFamily="18" charset="0"/>
                <a:cs typeface="Cambria"/>
              </a:rPr>
              <a:t>← </a:t>
            </a:r>
            <a:r>
              <a:rPr sz="1700" dirty="0">
                <a:latin typeface="Palatino Linotype" panose="02040502050505030304" pitchFamily="18" charset="0"/>
                <a:cs typeface="PMingLiU"/>
              </a:rPr>
              <a:t>Ask</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KB</a:t>
            </a:r>
            <a:r>
              <a:rPr sz="1700" dirty="0">
                <a:latin typeface="Palatino Linotype" panose="02040502050505030304" pitchFamily="18" charset="0"/>
                <a:cs typeface="Tahoma"/>
              </a:rPr>
              <a:t>, </a:t>
            </a:r>
            <a:r>
              <a:rPr sz="1700" dirty="0">
                <a:latin typeface="Palatino Linotype" panose="02040502050505030304" pitchFamily="18" charset="0"/>
                <a:cs typeface="PMingLiU"/>
              </a:rPr>
              <a:t>Make-Action-Query</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t</a:t>
            </a:r>
            <a:r>
              <a:rPr sz="1700" dirty="0">
                <a:latin typeface="Palatino Linotype" panose="02040502050505030304" pitchFamily="18" charset="0"/>
                <a:cs typeface="Tahoma"/>
              </a:rPr>
              <a:t>))  </a:t>
            </a:r>
            <a:endParaRPr lang="en-US" sz="1700" dirty="0">
              <a:latin typeface="Palatino Linotype" panose="02040502050505030304" pitchFamily="18" charset="0"/>
              <a:cs typeface="Tahoma"/>
            </a:endParaRPr>
          </a:p>
          <a:p>
            <a:pPr marL="493395" marR="5080">
              <a:lnSpc>
                <a:spcPct val="107400"/>
              </a:lnSpc>
              <a:spcBef>
                <a:spcPts val="685"/>
              </a:spcBef>
            </a:pPr>
            <a:r>
              <a:rPr sz="1700" dirty="0">
                <a:latin typeface="Palatino Linotype" panose="02040502050505030304" pitchFamily="18" charset="0"/>
                <a:cs typeface="PMingLiU"/>
              </a:rPr>
              <a:t>Tell</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KB</a:t>
            </a:r>
            <a:r>
              <a:rPr sz="1700" dirty="0">
                <a:latin typeface="Palatino Linotype" panose="02040502050505030304" pitchFamily="18" charset="0"/>
                <a:cs typeface="Tahoma"/>
              </a:rPr>
              <a:t>, </a:t>
            </a:r>
            <a:r>
              <a:rPr sz="1700" dirty="0">
                <a:latin typeface="Palatino Linotype" panose="02040502050505030304" pitchFamily="18" charset="0"/>
                <a:cs typeface="PMingLiU"/>
              </a:rPr>
              <a:t>Make-Action-Sentence</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action</a:t>
            </a:r>
            <a:r>
              <a:rPr sz="1700" dirty="0">
                <a:latin typeface="Palatino Linotype" panose="02040502050505030304" pitchFamily="18" charset="0"/>
                <a:cs typeface="Tahoma"/>
              </a:rPr>
              <a:t>, </a:t>
            </a:r>
            <a:r>
              <a:rPr sz="1700" i="1" dirty="0">
                <a:solidFill>
                  <a:srgbClr val="004B00"/>
                </a:solidFill>
                <a:latin typeface="Palatino Linotype" panose="02040502050505030304" pitchFamily="18" charset="0"/>
                <a:cs typeface="Times New Roman"/>
              </a:rPr>
              <a:t>t</a:t>
            </a:r>
            <a:r>
              <a:rPr sz="1700" dirty="0">
                <a:latin typeface="Palatino Linotype" panose="02040502050505030304" pitchFamily="18" charset="0"/>
                <a:cs typeface="Tahoma"/>
              </a:rPr>
              <a:t>))</a:t>
            </a:r>
          </a:p>
          <a:p>
            <a:pPr marL="493395">
              <a:lnSpc>
                <a:spcPct val="100000"/>
              </a:lnSpc>
              <a:spcBef>
                <a:spcPts val="150"/>
              </a:spcBef>
            </a:pPr>
            <a:r>
              <a:rPr sz="1700" i="1" dirty="0">
                <a:solidFill>
                  <a:srgbClr val="004B00"/>
                </a:solidFill>
                <a:latin typeface="Palatino Linotype" panose="02040502050505030304" pitchFamily="18" charset="0"/>
                <a:cs typeface="Times New Roman"/>
              </a:rPr>
              <a:t>t </a:t>
            </a:r>
            <a:r>
              <a:rPr sz="1700" dirty="0">
                <a:latin typeface="Palatino Linotype" panose="02040502050505030304" pitchFamily="18" charset="0"/>
                <a:cs typeface="Cambria"/>
              </a:rPr>
              <a:t>← </a:t>
            </a:r>
            <a:r>
              <a:rPr sz="1700" i="1" dirty="0">
                <a:solidFill>
                  <a:srgbClr val="004B00"/>
                </a:solidFill>
                <a:latin typeface="Palatino Linotype" panose="02040502050505030304" pitchFamily="18" charset="0"/>
                <a:cs typeface="Times New Roman"/>
              </a:rPr>
              <a:t>t </a:t>
            </a:r>
            <a:r>
              <a:rPr sz="1700" dirty="0">
                <a:latin typeface="Palatino Linotype" panose="02040502050505030304" pitchFamily="18" charset="0"/>
                <a:cs typeface="Tahoma"/>
              </a:rPr>
              <a:t>+ 1</a:t>
            </a:r>
          </a:p>
          <a:p>
            <a:pPr marL="493395">
              <a:lnSpc>
                <a:spcPct val="100000"/>
              </a:lnSpc>
              <a:spcBef>
                <a:spcPts val="150"/>
              </a:spcBef>
            </a:pPr>
            <a:r>
              <a:rPr sz="1700" dirty="0">
                <a:solidFill>
                  <a:srgbClr val="00007E"/>
                </a:solidFill>
                <a:latin typeface="Palatino Linotype" panose="02040502050505030304" pitchFamily="18" charset="0"/>
                <a:cs typeface="PMingLiU"/>
              </a:rPr>
              <a:t>return </a:t>
            </a:r>
            <a:r>
              <a:rPr sz="1700" i="1" dirty="0">
                <a:solidFill>
                  <a:srgbClr val="004B00"/>
                </a:solidFill>
                <a:latin typeface="Palatino Linotype" panose="02040502050505030304" pitchFamily="18" charset="0"/>
                <a:cs typeface="Times New Roman"/>
              </a:rPr>
              <a:t>action</a:t>
            </a:r>
            <a:endParaRPr sz="1700" dirty="0">
              <a:latin typeface="Palatino Linotype" panose="02040502050505030304" pitchFamily="18" charset="0"/>
              <a:cs typeface="Times New Roman"/>
            </a:endParaRPr>
          </a:p>
          <a:p>
            <a:pPr marL="378460" marR="1826260" indent="-365760">
              <a:lnSpc>
                <a:spcPct val="101099"/>
              </a:lnSpc>
              <a:spcBef>
                <a:spcPts val="1220"/>
              </a:spcBef>
              <a:spcAft>
                <a:spcPts val="600"/>
              </a:spcAft>
              <a:buFont typeface="Wingdings" panose="05000000000000000000" pitchFamily="2" charset="2"/>
              <a:buChar char="q"/>
            </a:pPr>
            <a:r>
              <a:rPr sz="2050" spc="20" dirty="0">
                <a:latin typeface="Calibri"/>
                <a:cs typeface="Calibri"/>
              </a:rPr>
              <a:t>The </a:t>
            </a:r>
            <a:r>
              <a:rPr sz="2050" spc="-55" dirty="0">
                <a:latin typeface="Calibri"/>
                <a:cs typeface="Calibri"/>
              </a:rPr>
              <a:t>agent</a:t>
            </a:r>
            <a:r>
              <a:rPr sz="2050" spc="-50" dirty="0">
                <a:latin typeface="Calibri"/>
                <a:cs typeface="Calibri"/>
              </a:rPr>
              <a:t> </a:t>
            </a:r>
            <a:r>
              <a:rPr sz="2050" spc="-60" dirty="0">
                <a:latin typeface="Calibri"/>
                <a:cs typeface="Calibri"/>
              </a:rPr>
              <a:t>must</a:t>
            </a:r>
            <a:r>
              <a:rPr sz="2050" spc="-55" dirty="0">
                <a:latin typeface="Calibri"/>
                <a:cs typeface="Calibri"/>
              </a:rPr>
              <a:t> </a:t>
            </a:r>
            <a:r>
              <a:rPr sz="2050" spc="-100" dirty="0">
                <a:latin typeface="Calibri"/>
                <a:cs typeface="Calibri"/>
              </a:rPr>
              <a:t>be</a:t>
            </a:r>
            <a:r>
              <a:rPr sz="2050" spc="-95" dirty="0">
                <a:latin typeface="Calibri"/>
                <a:cs typeface="Calibri"/>
              </a:rPr>
              <a:t> </a:t>
            </a:r>
            <a:r>
              <a:rPr sz="2050" spc="-75" dirty="0">
                <a:latin typeface="Calibri"/>
                <a:cs typeface="Calibri"/>
              </a:rPr>
              <a:t>able</a:t>
            </a:r>
            <a:r>
              <a:rPr sz="2050" spc="-70" dirty="0">
                <a:latin typeface="Calibri"/>
                <a:cs typeface="Calibri"/>
              </a:rPr>
              <a:t> </a:t>
            </a:r>
            <a:r>
              <a:rPr sz="2050" spc="-45" dirty="0">
                <a:latin typeface="Calibri"/>
                <a:cs typeface="Calibri"/>
              </a:rPr>
              <a:t>to:</a:t>
            </a:r>
            <a:endParaRPr lang="en-US" sz="2050" spc="-45" dirty="0">
              <a:latin typeface="Calibri"/>
              <a:cs typeface="Calibri"/>
            </a:endParaRPr>
          </a:p>
          <a:p>
            <a:pPr marL="835660" marR="1826260" lvl="1" indent="-365760">
              <a:lnSpc>
                <a:spcPct val="101099"/>
              </a:lnSpc>
              <a:buFont typeface="Wingdings" panose="05000000000000000000" pitchFamily="2" charset="2"/>
              <a:buChar char="ü"/>
            </a:pPr>
            <a:r>
              <a:rPr sz="2050" spc="-75" dirty="0">
                <a:latin typeface="Calibri"/>
                <a:cs typeface="Calibri"/>
              </a:rPr>
              <a:t>Represent</a:t>
            </a:r>
            <a:r>
              <a:rPr sz="2050" spc="200" dirty="0">
                <a:latin typeface="Calibri"/>
                <a:cs typeface="Calibri"/>
              </a:rPr>
              <a:t> </a:t>
            </a:r>
            <a:r>
              <a:rPr lang="en-GB" sz="2050" dirty="0">
                <a:latin typeface="Calibri"/>
                <a:cs typeface="Calibri"/>
              </a:rPr>
              <a:t>in its KB </a:t>
            </a:r>
            <a:r>
              <a:rPr lang="en-GB" sz="2050" dirty="0" err="1">
                <a:latin typeface="Calibri"/>
                <a:cs typeface="Calibri"/>
              </a:rPr>
              <a:t>percepts</a:t>
            </a:r>
            <a:r>
              <a:rPr lang="en-GB" sz="2050" dirty="0">
                <a:latin typeface="Calibri"/>
                <a:cs typeface="Calibri"/>
              </a:rPr>
              <a:t>, </a:t>
            </a:r>
            <a:r>
              <a:rPr sz="2050" spc="-40" dirty="0">
                <a:latin typeface="Calibri"/>
                <a:cs typeface="Calibri"/>
              </a:rPr>
              <a:t>states,</a:t>
            </a:r>
            <a:r>
              <a:rPr sz="2050" spc="180" dirty="0">
                <a:latin typeface="Calibri"/>
                <a:cs typeface="Calibri"/>
              </a:rPr>
              <a:t> </a:t>
            </a:r>
            <a:r>
              <a:rPr sz="2050" spc="-35" dirty="0">
                <a:latin typeface="Calibri"/>
                <a:cs typeface="Calibri"/>
              </a:rPr>
              <a:t>actions,</a:t>
            </a:r>
            <a:r>
              <a:rPr sz="2050" spc="150" dirty="0">
                <a:latin typeface="Calibri"/>
                <a:cs typeface="Calibri"/>
              </a:rPr>
              <a:t> </a:t>
            </a:r>
            <a:r>
              <a:rPr sz="2050" spc="-35" dirty="0">
                <a:latin typeface="Calibri"/>
                <a:cs typeface="Calibri"/>
              </a:rPr>
              <a:t>etc.</a:t>
            </a:r>
            <a:r>
              <a:rPr lang="en-US" sz="2050" spc="-35" dirty="0">
                <a:latin typeface="Calibri"/>
                <a:cs typeface="Calibri"/>
              </a:rPr>
              <a:t> (</a:t>
            </a:r>
            <a:r>
              <a:rPr lang="en-US" sz="2050" spc="-35" dirty="0">
                <a:solidFill>
                  <a:srgbClr val="0000CC"/>
                </a:solidFill>
                <a:latin typeface="Calibri"/>
                <a:cs typeface="Calibri"/>
              </a:rPr>
              <a:t>Knowledge Representation</a:t>
            </a:r>
            <a:r>
              <a:rPr lang="en-US" sz="2050" spc="-35" dirty="0">
                <a:latin typeface="Calibri"/>
                <a:cs typeface="Calibri"/>
              </a:rPr>
              <a:t>)</a:t>
            </a:r>
          </a:p>
          <a:p>
            <a:pPr marL="835660" marR="1826260" lvl="1" indent="-365760">
              <a:lnSpc>
                <a:spcPct val="101099"/>
              </a:lnSpc>
              <a:buFont typeface="Wingdings" panose="05000000000000000000" pitchFamily="2" charset="2"/>
              <a:buChar char="ü"/>
            </a:pPr>
            <a:r>
              <a:rPr sz="2050" spc="-60" dirty="0">
                <a:latin typeface="Calibri"/>
                <a:cs typeface="Calibri"/>
              </a:rPr>
              <a:t>Incorporate</a:t>
            </a:r>
            <a:r>
              <a:rPr sz="2050" spc="130" dirty="0">
                <a:latin typeface="Calibri"/>
                <a:cs typeface="Calibri"/>
              </a:rPr>
              <a:t> </a:t>
            </a:r>
            <a:r>
              <a:rPr lang="en-GB" sz="2050" dirty="0">
                <a:latin typeface="Calibri"/>
                <a:cs typeface="Calibri"/>
              </a:rPr>
              <a:t>in its KB </a:t>
            </a:r>
            <a:r>
              <a:rPr sz="2050" spc="-130" dirty="0">
                <a:latin typeface="Calibri"/>
                <a:cs typeface="Calibri"/>
              </a:rPr>
              <a:t>new</a:t>
            </a:r>
            <a:r>
              <a:rPr sz="2050" spc="185" dirty="0">
                <a:latin typeface="Calibri"/>
                <a:cs typeface="Calibri"/>
              </a:rPr>
              <a:t> </a:t>
            </a:r>
            <a:r>
              <a:rPr sz="2050" spc="-80" dirty="0">
                <a:latin typeface="Calibri"/>
                <a:cs typeface="Calibri"/>
              </a:rPr>
              <a:t>percepts</a:t>
            </a:r>
            <a:r>
              <a:rPr lang="en-US" sz="2050" spc="-80" dirty="0">
                <a:latin typeface="Calibri"/>
                <a:cs typeface="Calibri"/>
              </a:rPr>
              <a:t> (</a:t>
            </a:r>
            <a:r>
              <a:rPr lang="en-US" sz="2050" spc="-80" dirty="0">
                <a:solidFill>
                  <a:srgbClr val="0000CC"/>
                </a:solidFill>
                <a:latin typeface="Calibri"/>
                <a:cs typeface="Calibri"/>
              </a:rPr>
              <a:t>Knowledge Acquisition</a:t>
            </a:r>
            <a:r>
              <a:rPr lang="en-US" sz="2050" spc="-80" dirty="0">
                <a:latin typeface="Calibri"/>
                <a:cs typeface="Calibri"/>
              </a:rPr>
              <a:t>)</a:t>
            </a:r>
            <a:endParaRPr lang="en-US" sz="2050" dirty="0">
              <a:latin typeface="Calibri"/>
              <a:cs typeface="Calibri"/>
            </a:endParaRPr>
          </a:p>
          <a:p>
            <a:pPr marL="835660" marR="1826260" lvl="1" indent="-365760">
              <a:lnSpc>
                <a:spcPct val="101099"/>
              </a:lnSpc>
              <a:buFont typeface="Wingdings" panose="05000000000000000000" pitchFamily="2" charset="2"/>
              <a:buChar char="ü"/>
            </a:pPr>
            <a:r>
              <a:rPr sz="2050" spc="-55" dirty="0">
                <a:latin typeface="Calibri"/>
                <a:cs typeface="Calibri"/>
              </a:rPr>
              <a:t>Update</a:t>
            </a:r>
            <a:r>
              <a:rPr sz="2050" spc="190" dirty="0">
                <a:latin typeface="Calibri"/>
                <a:cs typeface="Calibri"/>
              </a:rPr>
              <a:t> </a:t>
            </a:r>
            <a:r>
              <a:rPr sz="2050" spc="-65" dirty="0">
                <a:latin typeface="Calibri"/>
                <a:cs typeface="Calibri"/>
              </a:rPr>
              <a:t>internal</a:t>
            </a:r>
            <a:r>
              <a:rPr sz="2050" spc="254" dirty="0">
                <a:latin typeface="Calibri"/>
                <a:cs typeface="Calibri"/>
              </a:rPr>
              <a:t> </a:t>
            </a:r>
            <a:r>
              <a:rPr sz="2050" spc="-80" dirty="0">
                <a:latin typeface="Calibri"/>
                <a:cs typeface="Calibri"/>
              </a:rPr>
              <a:t>representations</a:t>
            </a:r>
            <a:r>
              <a:rPr lang="en-US" sz="2050" spc="220" dirty="0">
                <a:latin typeface="Calibri"/>
                <a:cs typeface="Calibri"/>
              </a:rPr>
              <a:t> </a:t>
            </a:r>
            <a:r>
              <a:rPr sz="2050" spc="-75" dirty="0">
                <a:latin typeface="Calibri"/>
                <a:cs typeface="Calibri"/>
              </a:rPr>
              <a:t>of</a:t>
            </a:r>
            <a:r>
              <a:rPr sz="2050" spc="200" dirty="0">
                <a:latin typeface="Calibri"/>
                <a:cs typeface="Calibri"/>
              </a:rPr>
              <a:t> </a:t>
            </a:r>
            <a:r>
              <a:rPr sz="2050" spc="-80" dirty="0">
                <a:latin typeface="Calibri"/>
                <a:cs typeface="Calibri"/>
              </a:rPr>
              <a:t>the</a:t>
            </a:r>
            <a:r>
              <a:rPr sz="2050" spc="200" dirty="0">
                <a:latin typeface="Calibri"/>
                <a:cs typeface="Calibri"/>
              </a:rPr>
              <a:t> </a:t>
            </a:r>
            <a:r>
              <a:rPr sz="2050" spc="-90" dirty="0">
                <a:latin typeface="Calibri"/>
                <a:cs typeface="Calibri"/>
              </a:rPr>
              <a:t>world</a:t>
            </a:r>
            <a:r>
              <a:rPr lang="en-US" sz="2050" spc="-90" dirty="0">
                <a:latin typeface="Calibri"/>
                <a:cs typeface="Calibri"/>
              </a:rPr>
              <a:t> in the KB (</a:t>
            </a:r>
            <a:r>
              <a:rPr lang="en-US" sz="2050" spc="-90" dirty="0">
                <a:solidFill>
                  <a:srgbClr val="0000CC"/>
                </a:solidFill>
                <a:latin typeface="Calibri"/>
                <a:cs typeface="Calibri"/>
              </a:rPr>
              <a:t>Knowledge Update</a:t>
            </a:r>
            <a:r>
              <a:rPr lang="en-US" sz="2050" spc="-90" dirty="0">
                <a:latin typeface="Calibri"/>
                <a:cs typeface="Calibri"/>
              </a:rPr>
              <a:t>)</a:t>
            </a:r>
            <a:endParaRPr lang="en-US" sz="2050" dirty="0">
              <a:latin typeface="Calibri"/>
              <a:cs typeface="Calibri"/>
            </a:endParaRPr>
          </a:p>
          <a:p>
            <a:pPr marL="835660" marR="1826260" lvl="1" indent="-365760">
              <a:lnSpc>
                <a:spcPct val="101099"/>
              </a:lnSpc>
              <a:buFont typeface="Wingdings" panose="05000000000000000000" pitchFamily="2" charset="2"/>
              <a:buChar char="ü"/>
            </a:pPr>
            <a:r>
              <a:rPr sz="2050" spc="5" dirty="0">
                <a:latin typeface="Minion Pro"/>
                <a:cs typeface="Minion Pro"/>
              </a:rPr>
              <a:t>Infer</a:t>
            </a:r>
            <a:r>
              <a:rPr sz="2050" spc="170" dirty="0">
                <a:latin typeface="Minion Pro"/>
                <a:cs typeface="Minion Pro"/>
              </a:rPr>
              <a:t> </a:t>
            </a:r>
            <a:r>
              <a:rPr sz="2050" spc="-85" dirty="0">
                <a:latin typeface="Calibri"/>
                <a:cs typeface="Calibri"/>
              </a:rPr>
              <a:t>hidden</a:t>
            </a:r>
            <a:r>
              <a:rPr sz="2050" spc="220" dirty="0">
                <a:latin typeface="Calibri"/>
                <a:cs typeface="Calibri"/>
              </a:rPr>
              <a:t> </a:t>
            </a:r>
            <a:r>
              <a:rPr sz="2050" spc="-80" dirty="0">
                <a:latin typeface="Calibri"/>
                <a:cs typeface="Calibri"/>
              </a:rPr>
              <a:t>properties</a:t>
            </a:r>
            <a:r>
              <a:rPr sz="2050" spc="225" dirty="0">
                <a:latin typeface="Calibri"/>
                <a:cs typeface="Calibri"/>
              </a:rPr>
              <a:t> </a:t>
            </a:r>
            <a:r>
              <a:rPr sz="2050" spc="-75" dirty="0">
                <a:latin typeface="Calibri"/>
                <a:cs typeface="Calibri"/>
              </a:rPr>
              <a:t>of</a:t>
            </a:r>
            <a:r>
              <a:rPr sz="2050" spc="190" dirty="0">
                <a:latin typeface="Calibri"/>
                <a:cs typeface="Calibri"/>
              </a:rPr>
              <a:t> </a:t>
            </a:r>
            <a:r>
              <a:rPr sz="2050" spc="-80" dirty="0">
                <a:latin typeface="Calibri"/>
                <a:cs typeface="Calibri"/>
              </a:rPr>
              <a:t>the</a:t>
            </a:r>
            <a:r>
              <a:rPr sz="2050" spc="200" dirty="0">
                <a:latin typeface="Calibri"/>
                <a:cs typeface="Calibri"/>
              </a:rPr>
              <a:t> </a:t>
            </a:r>
            <a:r>
              <a:rPr sz="2050" spc="-90" dirty="0">
                <a:latin typeface="Calibri"/>
                <a:cs typeface="Calibri"/>
              </a:rPr>
              <a:t>world</a:t>
            </a:r>
            <a:r>
              <a:rPr lang="en-US" sz="2050" spc="-90" dirty="0">
                <a:latin typeface="Calibri"/>
                <a:cs typeface="Calibri"/>
              </a:rPr>
              <a:t> (</a:t>
            </a:r>
            <a:r>
              <a:rPr lang="en-US" sz="2050" spc="-90" dirty="0">
                <a:solidFill>
                  <a:srgbClr val="0000FF"/>
                </a:solidFill>
                <a:latin typeface="Calibri"/>
                <a:cs typeface="Calibri"/>
              </a:rPr>
              <a:t>Knowledge</a:t>
            </a:r>
            <a:r>
              <a:rPr lang="en-US" sz="2050" spc="-90" dirty="0">
                <a:latin typeface="Calibri"/>
                <a:cs typeface="Calibri"/>
              </a:rPr>
              <a:t> </a:t>
            </a:r>
            <a:r>
              <a:rPr lang="en-US" sz="2050" spc="-90" dirty="0">
                <a:solidFill>
                  <a:srgbClr val="0000CC"/>
                </a:solidFill>
                <a:latin typeface="Calibri"/>
                <a:cs typeface="Calibri"/>
              </a:rPr>
              <a:t>Inference</a:t>
            </a:r>
            <a:r>
              <a:rPr lang="en-US" sz="2050" spc="-90" dirty="0">
                <a:latin typeface="Calibri"/>
                <a:cs typeface="Calibri"/>
              </a:rPr>
              <a:t>)</a:t>
            </a:r>
            <a:endParaRPr lang="en-US" sz="2050" dirty="0">
              <a:latin typeface="Calibri"/>
              <a:cs typeface="Calibri"/>
            </a:endParaRPr>
          </a:p>
          <a:p>
            <a:pPr marL="835660" marR="1826260" lvl="1" indent="-365760">
              <a:lnSpc>
                <a:spcPct val="101099"/>
              </a:lnSpc>
              <a:buFont typeface="Wingdings" panose="05000000000000000000" pitchFamily="2" charset="2"/>
              <a:buChar char="ü"/>
            </a:pPr>
            <a:r>
              <a:rPr sz="2050" spc="5" dirty="0">
                <a:latin typeface="Minion Pro"/>
                <a:cs typeface="Minion Pro"/>
              </a:rPr>
              <a:t>Infer</a:t>
            </a:r>
            <a:r>
              <a:rPr sz="2050" spc="160" dirty="0">
                <a:latin typeface="Minion Pro"/>
                <a:cs typeface="Minion Pro"/>
              </a:rPr>
              <a:t> </a:t>
            </a:r>
            <a:r>
              <a:rPr sz="2050" spc="-65" dirty="0">
                <a:latin typeface="Calibri"/>
                <a:cs typeface="Calibri"/>
              </a:rPr>
              <a:t>appropriate</a:t>
            </a:r>
            <a:r>
              <a:rPr sz="2050" spc="145" dirty="0">
                <a:latin typeface="Calibri"/>
                <a:cs typeface="Calibri"/>
              </a:rPr>
              <a:t> </a:t>
            </a:r>
            <a:r>
              <a:rPr sz="2050" spc="-45" dirty="0">
                <a:latin typeface="Calibri"/>
                <a:cs typeface="Calibri"/>
              </a:rPr>
              <a:t>actions</a:t>
            </a:r>
            <a:r>
              <a:rPr lang="en-US" sz="2050" spc="-45" dirty="0">
                <a:latin typeface="Calibri"/>
                <a:cs typeface="Calibri"/>
              </a:rPr>
              <a:t> (</a:t>
            </a:r>
            <a:r>
              <a:rPr lang="en-US" sz="2050" spc="-45" dirty="0">
                <a:solidFill>
                  <a:srgbClr val="0000CC"/>
                </a:solidFill>
                <a:latin typeface="Calibri"/>
                <a:cs typeface="Calibri"/>
              </a:rPr>
              <a:t>Action Planning</a:t>
            </a:r>
            <a:r>
              <a:rPr lang="en-US" sz="2050" spc="-45" dirty="0">
                <a:latin typeface="Calibri"/>
                <a:cs typeface="Calibri"/>
              </a:rPr>
              <a:t>)</a:t>
            </a:r>
          </a:p>
          <a:p>
            <a:pPr marL="835660" marR="1826260" lvl="1" indent="-365760">
              <a:lnSpc>
                <a:spcPct val="101099"/>
              </a:lnSpc>
              <a:buFont typeface="Wingdings" panose="05000000000000000000" pitchFamily="2" charset="2"/>
              <a:buChar char="ü"/>
            </a:pPr>
            <a:r>
              <a:rPr lang="en-US" sz="2050" spc="-45" dirty="0">
                <a:latin typeface="Calibri"/>
                <a:cs typeface="Calibri"/>
              </a:rPr>
              <a:t>Update external world (</a:t>
            </a:r>
            <a:r>
              <a:rPr lang="en-US" sz="2050" spc="-45" dirty="0">
                <a:solidFill>
                  <a:srgbClr val="0000CC"/>
                </a:solidFill>
                <a:latin typeface="Calibri"/>
                <a:cs typeface="Calibri"/>
              </a:rPr>
              <a:t>Action Execution</a:t>
            </a:r>
            <a:r>
              <a:rPr lang="en-US" sz="2050" spc="-45" dirty="0">
                <a:latin typeface="Calibri"/>
                <a:cs typeface="Calibri"/>
              </a:rPr>
              <a:t>)</a:t>
            </a:r>
          </a:p>
          <a:p>
            <a:pPr marL="355600" marR="1826260" indent="-342900">
              <a:lnSpc>
                <a:spcPct val="101099"/>
              </a:lnSpc>
              <a:buFont typeface="Wingdings" panose="05000000000000000000" pitchFamily="2" charset="2"/>
              <a:buChar char="q"/>
            </a:pPr>
            <a:r>
              <a:rPr lang="en-US" sz="2050" spc="-45" dirty="0">
                <a:latin typeface="Calibri"/>
                <a:cs typeface="Calibri"/>
              </a:rPr>
              <a:t>In order to be rational it must follow certain logic</a:t>
            </a:r>
          </a:p>
          <a:p>
            <a:pPr marL="812800" marR="1826260" lvl="1" indent="-342900">
              <a:lnSpc>
                <a:spcPct val="101099"/>
              </a:lnSpc>
              <a:buFont typeface="Wingdings" panose="05000000000000000000" pitchFamily="2" charset="2"/>
              <a:buChar char="Ø"/>
            </a:pPr>
            <a:r>
              <a:rPr lang="en-US" sz="2050" spc="-45" dirty="0">
                <a:latin typeface="Calibri"/>
                <a:cs typeface="Calibri"/>
              </a:rPr>
              <a:t>Formal Logic</a:t>
            </a:r>
          </a:p>
          <a:p>
            <a:pPr marL="812800" marR="1826260" lvl="1" indent="-342900">
              <a:lnSpc>
                <a:spcPct val="101099"/>
              </a:lnSpc>
              <a:buFont typeface="Wingdings" panose="05000000000000000000" pitchFamily="2" charset="2"/>
              <a:buChar char="Ø"/>
            </a:pPr>
            <a:r>
              <a:rPr lang="en-US" sz="2050" spc="-45" dirty="0">
                <a:latin typeface="Calibri"/>
                <a:cs typeface="Calibri"/>
              </a:rPr>
              <a:t>Graph Theory</a:t>
            </a:r>
          </a:p>
          <a:p>
            <a:pPr marL="812800" marR="1826260" lvl="1" indent="-342900">
              <a:lnSpc>
                <a:spcPct val="101099"/>
              </a:lnSpc>
              <a:buFont typeface="Wingdings" panose="05000000000000000000" pitchFamily="2" charset="2"/>
              <a:buChar char="Ø"/>
            </a:pPr>
            <a:r>
              <a:rPr lang="en-US" sz="2050" spc="-45" dirty="0">
                <a:latin typeface="Calibri"/>
                <a:cs typeface="Calibri"/>
              </a:rPr>
              <a:t>Abstract Algebra, etc.</a:t>
            </a:r>
          </a:p>
          <a:p>
            <a:pPr marL="355600" marR="1826260" indent="-342900">
              <a:lnSpc>
                <a:spcPct val="101099"/>
              </a:lnSpc>
              <a:buFont typeface="Wingdings" panose="05000000000000000000" pitchFamily="2" charset="2"/>
              <a:buChar char="q"/>
            </a:pPr>
            <a:endParaRPr sz="2050" dirty="0">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4</a:t>
            </a:fld>
            <a:endParaRPr spc="45"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40</a:t>
            </a:fld>
            <a:endParaRPr spc="45"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185" dirty="0"/>
              <a:t>Validity</a:t>
            </a:r>
            <a:r>
              <a:rPr spc="405" dirty="0"/>
              <a:t> </a:t>
            </a:r>
            <a:r>
              <a:rPr spc="185" dirty="0"/>
              <a:t>and</a:t>
            </a:r>
            <a:r>
              <a:rPr spc="375" dirty="0"/>
              <a:t> </a:t>
            </a:r>
            <a:r>
              <a:rPr spc="135" dirty="0"/>
              <a:t>satisfiability</a:t>
            </a:r>
          </a:p>
        </p:txBody>
      </p:sp>
      <p:sp>
        <p:nvSpPr>
          <p:cNvPr id="3" name="object 3"/>
          <p:cNvSpPr txBox="1"/>
          <p:nvPr/>
        </p:nvSpPr>
        <p:spPr>
          <a:xfrm>
            <a:off x="1130283" y="1396713"/>
            <a:ext cx="8347204" cy="4440702"/>
          </a:xfrm>
          <a:prstGeom prst="rect">
            <a:avLst/>
          </a:prstGeom>
        </p:spPr>
        <p:txBody>
          <a:bodyPr vert="horz" wrap="square" lIns="0" tIns="14604" rIns="0" bIns="0" rtlCol="0">
            <a:spAutoFit/>
          </a:bodyPr>
          <a:lstStyle/>
          <a:p>
            <a:pPr marL="355600" indent="-342900">
              <a:lnSpc>
                <a:spcPct val="100000"/>
              </a:lnSpc>
              <a:spcBef>
                <a:spcPts val="114"/>
              </a:spcBef>
              <a:buFont typeface="Wingdings" panose="05000000000000000000" pitchFamily="2" charset="2"/>
              <a:buChar char="q"/>
            </a:pPr>
            <a:r>
              <a:rPr sz="2050" spc="105" dirty="0">
                <a:latin typeface="Calibri"/>
                <a:cs typeface="Calibri"/>
              </a:rPr>
              <a:t>A</a:t>
            </a:r>
            <a:r>
              <a:rPr sz="2050" spc="180" dirty="0">
                <a:latin typeface="Calibri"/>
                <a:cs typeface="Calibri"/>
              </a:rPr>
              <a:t> </a:t>
            </a:r>
            <a:r>
              <a:rPr sz="2050" spc="-85" dirty="0">
                <a:latin typeface="Calibri"/>
                <a:cs typeface="Calibri"/>
              </a:rPr>
              <a:t>sentence</a:t>
            </a:r>
            <a:r>
              <a:rPr sz="2050" spc="180" dirty="0">
                <a:latin typeface="Calibri"/>
                <a:cs typeface="Calibri"/>
              </a:rPr>
              <a:t> </a:t>
            </a:r>
            <a:r>
              <a:rPr sz="2050" spc="-40" dirty="0">
                <a:latin typeface="Calibri"/>
                <a:cs typeface="Calibri"/>
              </a:rPr>
              <a:t>is</a:t>
            </a:r>
            <a:r>
              <a:rPr sz="2050" spc="180" dirty="0">
                <a:latin typeface="Calibri"/>
                <a:cs typeface="Calibri"/>
              </a:rPr>
              <a:t> </a:t>
            </a:r>
            <a:r>
              <a:rPr sz="2050" spc="-45" dirty="0">
                <a:solidFill>
                  <a:srgbClr val="00007E"/>
                </a:solidFill>
                <a:latin typeface="Calibri"/>
                <a:cs typeface="Calibri"/>
              </a:rPr>
              <a:t>valid</a:t>
            </a:r>
            <a:r>
              <a:rPr sz="2050" spc="200" dirty="0">
                <a:solidFill>
                  <a:srgbClr val="00007E"/>
                </a:solidFill>
                <a:latin typeface="Calibri"/>
                <a:cs typeface="Calibri"/>
              </a:rPr>
              <a:t> </a:t>
            </a:r>
            <a:r>
              <a:rPr sz="2050" spc="-30" dirty="0">
                <a:latin typeface="Calibri"/>
                <a:cs typeface="Calibri"/>
              </a:rPr>
              <a:t>if</a:t>
            </a:r>
            <a:r>
              <a:rPr sz="2050" spc="190" dirty="0">
                <a:latin typeface="Calibri"/>
                <a:cs typeface="Calibri"/>
              </a:rPr>
              <a:t> </a:t>
            </a:r>
            <a:r>
              <a:rPr sz="2050" spc="-5" dirty="0">
                <a:latin typeface="Calibri"/>
                <a:cs typeface="Calibri"/>
              </a:rPr>
              <a:t>it</a:t>
            </a:r>
            <a:r>
              <a:rPr sz="2050" spc="175" dirty="0">
                <a:latin typeface="Calibri"/>
                <a:cs typeface="Calibri"/>
              </a:rPr>
              <a:t> </a:t>
            </a:r>
            <a:r>
              <a:rPr sz="2050" spc="-40" dirty="0">
                <a:latin typeface="Calibri"/>
                <a:cs typeface="Calibri"/>
              </a:rPr>
              <a:t>is</a:t>
            </a:r>
            <a:r>
              <a:rPr sz="2050" spc="195" dirty="0">
                <a:latin typeface="Calibri"/>
                <a:cs typeface="Calibri"/>
              </a:rPr>
              <a:t> </a:t>
            </a:r>
            <a:r>
              <a:rPr sz="2050" spc="-80" dirty="0">
                <a:latin typeface="Calibri"/>
                <a:cs typeface="Calibri"/>
              </a:rPr>
              <a:t>true</a:t>
            </a:r>
            <a:r>
              <a:rPr sz="2050" spc="200" dirty="0">
                <a:latin typeface="Calibri"/>
                <a:cs typeface="Calibri"/>
              </a:rPr>
              <a:t> </a:t>
            </a:r>
            <a:r>
              <a:rPr sz="2050" spc="-50" dirty="0">
                <a:latin typeface="Calibri"/>
                <a:cs typeface="Calibri"/>
              </a:rPr>
              <a:t>in</a:t>
            </a:r>
            <a:r>
              <a:rPr sz="2050" spc="180" dirty="0">
                <a:latin typeface="Calibri"/>
                <a:cs typeface="Calibri"/>
              </a:rPr>
              <a:t> </a:t>
            </a:r>
            <a:r>
              <a:rPr sz="2050" spc="160" dirty="0">
                <a:solidFill>
                  <a:srgbClr val="7E0000"/>
                </a:solidFill>
                <a:latin typeface="PMingLiU"/>
                <a:cs typeface="PMingLiU"/>
              </a:rPr>
              <a:t>all</a:t>
            </a:r>
            <a:r>
              <a:rPr sz="2050" spc="114" dirty="0">
                <a:solidFill>
                  <a:srgbClr val="7E0000"/>
                </a:solidFill>
                <a:latin typeface="PMingLiU"/>
                <a:cs typeface="PMingLiU"/>
              </a:rPr>
              <a:t> </a:t>
            </a:r>
            <a:r>
              <a:rPr sz="2050" spc="-70" dirty="0">
                <a:latin typeface="Calibri"/>
                <a:cs typeface="Calibri"/>
              </a:rPr>
              <a:t>models,</a:t>
            </a:r>
            <a:endParaRPr sz="2050" dirty="0">
              <a:latin typeface="Calibri"/>
              <a:cs typeface="Calibri"/>
            </a:endParaRPr>
          </a:p>
          <a:p>
            <a:pPr marL="744220">
              <a:lnSpc>
                <a:spcPct val="100000"/>
              </a:lnSpc>
              <a:spcBef>
                <a:spcPts val="25"/>
              </a:spcBef>
              <a:tabLst>
                <a:tab pos="2153920" algn="l"/>
                <a:tab pos="3401060" algn="l"/>
                <a:tab pos="3725545" algn="l"/>
                <a:tab pos="4118610" algn="l"/>
                <a:tab pos="4709160" algn="l"/>
                <a:tab pos="5702300" algn="l"/>
                <a:tab pos="6095365" algn="l"/>
                <a:tab pos="6620509" algn="l"/>
                <a:tab pos="7013575" algn="l"/>
              </a:tabLst>
            </a:pPr>
            <a:r>
              <a:rPr sz="2050" spc="-30" dirty="0">
                <a:latin typeface="Calibri"/>
                <a:cs typeface="Calibri"/>
              </a:rPr>
              <a:t>e.g.</a:t>
            </a:r>
            <a:r>
              <a:rPr sz="2050" spc="25" dirty="0">
                <a:latin typeface="Calibri"/>
                <a:cs typeface="Calibri"/>
              </a:rPr>
              <a:t>,</a:t>
            </a:r>
            <a:r>
              <a:rPr sz="2050" spc="180" dirty="0">
                <a:latin typeface="Calibri"/>
                <a:cs typeface="Calibri"/>
              </a:rPr>
              <a:t> </a:t>
            </a:r>
            <a:r>
              <a:rPr sz="2050" i="1" spc="190" dirty="0">
                <a:solidFill>
                  <a:srgbClr val="990099"/>
                </a:solidFill>
                <a:latin typeface="Georgia"/>
                <a:cs typeface="Georgia"/>
              </a:rPr>
              <a:t>T</a:t>
            </a:r>
            <a:r>
              <a:rPr sz="2050" i="1" spc="25" dirty="0">
                <a:solidFill>
                  <a:srgbClr val="990099"/>
                </a:solidFill>
                <a:latin typeface="Georgia"/>
                <a:cs typeface="Georgia"/>
              </a:rPr>
              <a:t>r</a:t>
            </a:r>
            <a:r>
              <a:rPr sz="2050" i="1" spc="-35" dirty="0">
                <a:solidFill>
                  <a:srgbClr val="990099"/>
                </a:solidFill>
                <a:latin typeface="Georgia"/>
                <a:cs typeface="Georgia"/>
              </a:rPr>
              <a:t>ue</a:t>
            </a:r>
            <a:r>
              <a:rPr sz="2050" spc="25" dirty="0">
                <a:latin typeface="Calibri"/>
                <a:cs typeface="Calibri"/>
              </a:rPr>
              <a:t>,</a:t>
            </a:r>
            <a:r>
              <a:rPr sz="2050" dirty="0">
                <a:latin typeface="Calibri"/>
                <a:cs typeface="Calibri"/>
              </a:rPr>
              <a:t>	</a:t>
            </a:r>
            <a:r>
              <a:rPr sz="2050" i="1" spc="140" dirty="0">
                <a:solidFill>
                  <a:srgbClr val="990099"/>
                </a:solidFill>
                <a:latin typeface="Georgia"/>
                <a:cs typeface="Georgia"/>
              </a:rPr>
              <a:t>A</a:t>
            </a:r>
            <a:r>
              <a:rPr sz="2050" i="1" spc="-45" dirty="0">
                <a:solidFill>
                  <a:srgbClr val="990099"/>
                </a:solidFill>
                <a:latin typeface="Georgia"/>
                <a:cs typeface="Georgi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254" dirty="0">
                <a:solidFill>
                  <a:srgbClr val="990099"/>
                </a:solidFill>
                <a:latin typeface="Lucida Sans Unicode"/>
                <a:cs typeface="Lucida Sans Unicode"/>
              </a:rPr>
              <a:t>¬</a:t>
            </a:r>
            <a:r>
              <a:rPr sz="2050" i="1" spc="130" dirty="0">
                <a:solidFill>
                  <a:srgbClr val="990099"/>
                </a:solidFill>
                <a:latin typeface="Georgia"/>
                <a:cs typeface="Georgia"/>
              </a:rPr>
              <a:t>A</a:t>
            </a:r>
            <a:r>
              <a:rPr sz="2050" spc="25" dirty="0">
                <a:latin typeface="Calibri"/>
                <a:cs typeface="Calibri"/>
              </a:rPr>
              <a:t>,</a:t>
            </a:r>
            <a:r>
              <a:rPr sz="2050" dirty="0">
                <a:latin typeface="Calibri"/>
                <a:cs typeface="Calibri"/>
              </a:rPr>
              <a:t>	</a:t>
            </a:r>
            <a:r>
              <a:rPr sz="2050" i="1" spc="140" dirty="0">
                <a:solidFill>
                  <a:srgbClr val="990099"/>
                </a:solidFill>
                <a:latin typeface="Georgia"/>
                <a:cs typeface="Georgia"/>
              </a:rPr>
              <a:t>A</a:t>
            </a:r>
            <a:r>
              <a:rPr sz="2050" i="1" dirty="0">
                <a:solidFill>
                  <a:srgbClr val="990099"/>
                </a:solidFill>
                <a:latin typeface="Georgia"/>
                <a:cs typeface="Georgia"/>
              </a:rPr>
              <a:t>	</a:t>
            </a:r>
            <a:r>
              <a:rPr sz="2050" spc="140" dirty="0">
                <a:solidFill>
                  <a:srgbClr val="990099"/>
                </a:solidFill>
                <a:latin typeface="Lucida Sans Unicode"/>
                <a:cs typeface="Lucida Sans Unicode"/>
              </a:rPr>
              <a:t>⇒</a:t>
            </a:r>
            <a:r>
              <a:rPr sz="2050" dirty="0">
                <a:solidFill>
                  <a:srgbClr val="990099"/>
                </a:solidFill>
                <a:latin typeface="Lucida Sans Unicode"/>
                <a:cs typeface="Lucida Sans Unicode"/>
              </a:rPr>
              <a:t>	</a:t>
            </a:r>
            <a:r>
              <a:rPr sz="2050" i="1" spc="130" dirty="0">
                <a:solidFill>
                  <a:srgbClr val="990099"/>
                </a:solidFill>
                <a:latin typeface="Georgia"/>
                <a:cs typeface="Georgia"/>
              </a:rPr>
              <a:t>A</a:t>
            </a:r>
            <a:r>
              <a:rPr sz="2050" spc="25" dirty="0">
                <a:latin typeface="Calibri"/>
                <a:cs typeface="Calibri"/>
              </a:rPr>
              <a:t>,</a:t>
            </a:r>
            <a:r>
              <a:rPr sz="2050" dirty="0">
                <a:latin typeface="Calibri"/>
                <a:cs typeface="Calibri"/>
              </a:rPr>
              <a:t>	</a:t>
            </a:r>
            <a:r>
              <a:rPr sz="2050" spc="-55" dirty="0">
                <a:solidFill>
                  <a:srgbClr val="990099"/>
                </a:solidFill>
                <a:latin typeface="Tahoma"/>
                <a:cs typeface="Tahoma"/>
              </a:rPr>
              <a:t>(</a:t>
            </a:r>
            <a:r>
              <a:rPr sz="2050" i="1" spc="140" dirty="0">
                <a:solidFill>
                  <a:srgbClr val="990099"/>
                </a:solidFill>
                <a:latin typeface="Georgia"/>
                <a:cs typeface="Georgia"/>
              </a:rPr>
              <a:t>A</a:t>
            </a:r>
            <a:r>
              <a:rPr sz="2050" i="1" spc="-45" dirty="0">
                <a:solidFill>
                  <a:srgbClr val="990099"/>
                </a:solidFill>
                <a:latin typeface="Georgia"/>
                <a:cs typeface="Georgi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55" dirty="0">
                <a:solidFill>
                  <a:srgbClr val="990099"/>
                </a:solidFill>
                <a:latin typeface="Tahoma"/>
                <a:cs typeface="Tahoma"/>
              </a:rPr>
              <a:t>(</a:t>
            </a:r>
            <a:r>
              <a:rPr sz="2050" i="1" spc="140" dirty="0">
                <a:solidFill>
                  <a:srgbClr val="990099"/>
                </a:solidFill>
                <a:latin typeface="Georgia"/>
                <a:cs typeface="Georgia"/>
              </a:rPr>
              <a:t>A</a:t>
            </a:r>
            <a:r>
              <a:rPr sz="2050" i="1" dirty="0">
                <a:solidFill>
                  <a:srgbClr val="990099"/>
                </a:solidFill>
                <a:latin typeface="Georgia"/>
                <a:cs typeface="Georgia"/>
              </a:rPr>
              <a:t>	</a:t>
            </a:r>
            <a:r>
              <a:rPr sz="2050" spc="140" dirty="0">
                <a:solidFill>
                  <a:srgbClr val="990099"/>
                </a:solidFill>
                <a:latin typeface="Lucida Sans Unicode"/>
                <a:cs typeface="Lucida Sans Unicode"/>
              </a:rPr>
              <a:t>⇒</a:t>
            </a:r>
            <a:r>
              <a:rPr sz="2050" dirty="0">
                <a:solidFill>
                  <a:srgbClr val="990099"/>
                </a:solidFill>
                <a:latin typeface="Lucida Sans Unicode"/>
                <a:cs typeface="Lucida Sans Unicode"/>
              </a:rPr>
              <a:t>	</a:t>
            </a:r>
            <a:r>
              <a:rPr sz="2050" i="1" spc="300" dirty="0">
                <a:solidFill>
                  <a:srgbClr val="990099"/>
                </a:solidFill>
                <a:latin typeface="Georgia"/>
                <a:cs typeface="Georgia"/>
              </a:rPr>
              <a:t>B</a:t>
            </a:r>
            <a:r>
              <a:rPr sz="2050" spc="-55" dirty="0">
                <a:solidFill>
                  <a:srgbClr val="990099"/>
                </a:solidFill>
                <a:latin typeface="Tahoma"/>
                <a:cs typeface="Tahoma"/>
              </a:rPr>
              <a:t>))</a:t>
            </a:r>
            <a:r>
              <a:rPr sz="2050" dirty="0">
                <a:solidFill>
                  <a:srgbClr val="990099"/>
                </a:solidFill>
                <a:latin typeface="Tahoma"/>
                <a:cs typeface="Tahoma"/>
              </a:rPr>
              <a:t>	</a:t>
            </a:r>
            <a:r>
              <a:rPr sz="2050" spc="140" dirty="0">
                <a:solidFill>
                  <a:srgbClr val="990099"/>
                </a:solidFill>
                <a:latin typeface="Lucida Sans Unicode"/>
                <a:cs typeface="Lucida Sans Unicode"/>
              </a:rPr>
              <a:t>⇒</a:t>
            </a:r>
            <a:r>
              <a:rPr sz="2050" dirty="0">
                <a:solidFill>
                  <a:srgbClr val="990099"/>
                </a:solidFill>
                <a:latin typeface="Lucida Sans Unicode"/>
                <a:cs typeface="Lucida Sans Unicode"/>
              </a:rPr>
              <a:t>	</a:t>
            </a:r>
            <a:r>
              <a:rPr sz="2050" i="1" spc="195" dirty="0">
                <a:solidFill>
                  <a:srgbClr val="990099"/>
                </a:solidFill>
                <a:latin typeface="Georgia"/>
                <a:cs typeface="Georgia"/>
              </a:rPr>
              <a:t>B</a:t>
            </a:r>
            <a:endParaRPr sz="2050" dirty="0">
              <a:latin typeface="Georgia"/>
              <a:cs typeface="Georgia"/>
            </a:endParaRPr>
          </a:p>
          <a:p>
            <a:pPr marL="812800" lvl="1" indent="-342900">
              <a:spcBef>
                <a:spcPts val="1560"/>
              </a:spcBef>
              <a:buFont typeface="Wingdings" panose="05000000000000000000" pitchFamily="2" charset="2"/>
              <a:buChar char="Ø"/>
            </a:pPr>
            <a:r>
              <a:rPr sz="2050" spc="-25" dirty="0">
                <a:latin typeface="Calibri"/>
                <a:cs typeface="Calibri"/>
              </a:rPr>
              <a:t>Validity</a:t>
            </a:r>
            <a:r>
              <a:rPr sz="2050" spc="175" dirty="0">
                <a:latin typeface="Calibri"/>
                <a:cs typeface="Calibri"/>
              </a:rPr>
              <a:t> </a:t>
            </a:r>
            <a:r>
              <a:rPr sz="2050" spc="-40" dirty="0">
                <a:latin typeface="Calibri"/>
                <a:cs typeface="Calibri"/>
              </a:rPr>
              <a:t>is</a:t>
            </a:r>
            <a:r>
              <a:rPr sz="2050" spc="195" dirty="0">
                <a:latin typeface="Calibri"/>
                <a:cs typeface="Calibri"/>
              </a:rPr>
              <a:t> </a:t>
            </a:r>
            <a:r>
              <a:rPr sz="2050" spc="-75" dirty="0">
                <a:latin typeface="Calibri"/>
                <a:cs typeface="Calibri"/>
              </a:rPr>
              <a:t>connected</a:t>
            </a:r>
            <a:r>
              <a:rPr sz="2050" spc="175" dirty="0">
                <a:latin typeface="Calibri"/>
                <a:cs typeface="Calibri"/>
              </a:rPr>
              <a:t> </a:t>
            </a:r>
            <a:r>
              <a:rPr sz="2050" spc="-55" dirty="0">
                <a:latin typeface="Calibri"/>
                <a:cs typeface="Calibri"/>
              </a:rPr>
              <a:t>to</a:t>
            </a:r>
            <a:r>
              <a:rPr sz="2050" spc="180" dirty="0">
                <a:latin typeface="Calibri"/>
                <a:cs typeface="Calibri"/>
              </a:rPr>
              <a:t> </a:t>
            </a:r>
            <a:r>
              <a:rPr sz="2050" spc="-90" dirty="0">
                <a:latin typeface="Calibri"/>
                <a:cs typeface="Calibri"/>
              </a:rPr>
              <a:t>inference</a:t>
            </a:r>
            <a:r>
              <a:rPr sz="2050" spc="229" dirty="0">
                <a:latin typeface="Calibri"/>
                <a:cs typeface="Calibri"/>
              </a:rPr>
              <a:t> </a:t>
            </a:r>
            <a:r>
              <a:rPr sz="2050" spc="-40" dirty="0">
                <a:latin typeface="Calibri"/>
                <a:cs typeface="Calibri"/>
              </a:rPr>
              <a:t>via</a:t>
            </a:r>
            <a:r>
              <a:rPr sz="2050" spc="185" dirty="0">
                <a:latin typeface="Calibri"/>
                <a:cs typeface="Calibri"/>
              </a:rPr>
              <a:t> </a:t>
            </a:r>
            <a:r>
              <a:rPr sz="2050" spc="-80" dirty="0">
                <a:latin typeface="Calibri"/>
                <a:cs typeface="Calibri"/>
              </a:rPr>
              <a:t>the</a:t>
            </a:r>
            <a:r>
              <a:rPr sz="2050" spc="200" dirty="0">
                <a:latin typeface="Calibri"/>
                <a:cs typeface="Calibri"/>
              </a:rPr>
              <a:t> </a:t>
            </a:r>
            <a:r>
              <a:rPr sz="2050" spc="-40" dirty="0">
                <a:solidFill>
                  <a:srgbClr val="00007E"/>
                </a:solidFill>
                <a:latin typeface="Calibri"/>
                <a:cs typeface="Calibri"/>
              </a:rPr>
              <a:t>Deduction</a:t>
            </a:r>
            <a:r>
              <a:rPr sz="2050" spc="155" dirty="0">
                <a:solidFill>
                  <a:srgbClr val="00007E"/>
                </a:solidFill>
                <a:latin typeface="Calibri"/>
                <a:cs typeface="Calibri"/>
              </a:rPr>
              <a:t> </a:t>
            </a:r>
            <a:r>
              <a:rPr sz="2050" spc="-55" dirty="0">
                <a:solidFill>
                  <a:srgbClr val="00007E"/>
                </a:solidFill>
                <a:latin typeface="Calibri"/>
                <a:cs typeface="Calibri"/>
              </a:rPr>
              <a:t>Theorem</a:t>
            </a:r>
            <a:r>
              <a:rPr sz="2050" spc="-55" dirty="0">
                <a:latin typeface="Calibri"/>
                <a:cs typeface="Calibri"/>
              </a:rPr>
              <a:t>:</a:t>
            </a:r>
            <a:endParaRPr sz="2050" dirty="0">
              <a:latin typeface="Calibri"/>
              <a:cs typeface="Calibri"/>
            </a:endParaRPr>
          </a:p>
          <a:p>
            <a:pPr marL="744220">
              <a:lnSpc>
                <a:spcPct val="100000"/>
              </a:lnSpc>
              <a:spcBef>
                <a:spcPts val="35"/>
              </a:spcBef>
              <a:tabLst>
                <a:tab pos="3859529" algn="l"/>
                <a:tab pos="4252595" algn="l"/>
              </a:tabLst>
            </a:pPr>
            <a:r>
              <a:rPr sz="2050" i="1" spc="310" dirty="0">
                <a:solidFill>
                  <a:srgbClr val="990099"/>
                </a:solidFill>
                <a:latin typeface="Georgia"/>
                <a:cs typeface="Georgia"/>
              </a:rPr>
              <a:t>KB</a:t>
            </a:r>
            <a:r>
              <a:rPr sz="2050" i="1" spc="190" dirty="0">
                <a:solidFill>
                  <a:srgbClr val="990099"/>
                </a:solidFill>
                <a:latin typeface="Georgia"/>
                <a:cs typeface="Georgia"/>
              </a:rPr>
              <a:t> </a:t>
            </a:r>
            <a:r>
              <a:rPr lang="en-GB" sz="2050" spc="190" dirty="0">
                <a:solidFill>
                  <a:srgbClr val="990099"/>
                </a:solidFill>
                <a:latin typeface="Cambria Math" panose="02040503050406030204" pitchFamily="18" charset="0"/>
                <a:ea typeface="Cambria Math" panose="02040503050406030204" pitchFamily="18" charset="0"/>
                <a:cs typeface="Georgia"/>
              </a:rPr>
              <a:t>⊨</a:t>
            </a:r>
            <a:r>
              <a:rPr sz="2050" i="1" spc="60" dirty="0">
                <a:solidFill>
                  <a:srgbClr val="990099"/>
                </a:solidFill>
                <a:latin typeface="Georgia"/>
                <a:cs typeface="Georgia"/>
              </a:rPr>
              <a:t>α</a:t>
            </a:r>
            <a:r>
              <a:rPr sz="2050" i="1" spc="175" dirty="0">
                <a:solidFill>
                  <a:srgbClr val="990099"/>
                </a:solidFill>
                <a:latin typeface="Georgia"/>
                <a:cs typeface="Georgia"/>
              </a:rPr>
              <a:t> </a:t>
            </a:r>
            <a:r>
              <a:rPr sz="2050" spc="-30" dirty="0">
                <a:latin typeface="Calibri"/>
                <a:cs typeface="Calibri"/>
              </a:rPr>
              <a:t>if</a:t>
            </a:r>
            <a:r>
              <a:rPr sz="2050" spc="180" dirty="0">
                <a:latin typeface="Calibri"/>
                <a:cs typeface="Calibri"/>
              </a:rPr>
              <a:t> </a:t>
            </a:r>
            <a:r>
              <a:rPr sz="2050" spc="-70" dirty="0">
                <a:latin typeface="Calibri"/>
                <a:cs typeface="Calibri"/>
              </a:rPr>
              <a:t>and</a:t>
            </a:r>
            <a:r>
              <a:rPr sz="2050" spc="190" dirty="0">
                <a:latin typeface="Calibri"/>
                <a:cs typeface="Calibri"/>
              </a:rPr>
              <a:t> </a:t>
            </a:r>
            <a:r>
              <a:rPr sz="2050" spc="-60" dirty="0">
                <a:latin typeface="Calibri"/>
                <a:cs typeface="Calibri"/>
              </a:rPr>
              <a:t>only</a:t>
            </a:r>
            <a:r>
              <a:rPr sz="2050" spc="190" dirty="0">
                <a:latin typeface="Calibri"/>
                <a:cs typeface="Calibri"/>
              </a:rPr>
              <a:t> </a:t>
            </a:r>
            <a:r>
              <a:rPr sz="2050" spc="-30" dirty="0">
                <a:latin typeface="Calibri"/>
                <a:cs typeface="Calibri"/>
              </a:rPr>
              <a:t>if</a:t>
            </a:r>
            <a:r>
              <a:rPr sz="2050" spc="180" dirty="0">
                <a:latin typeface="Calibri"/>
                <a:cs typeface="Calibri"/>
              </a:rPr>
              <a:t> </a:t>
            </a:r>
            <a:r>
              <a:rPr sz="2050" spc="190" dirty="0">
                <a:solidFill>
                  <a:srgbClr val="990099"/>
                </a:solidFill>
                <a:latin typeface="Tahoma"/>
                <a:cs typeface="Tahoma"/>
              </a:rPr>
              <a:t>(</a:t>
            </a:r>
            <a:r>
              <a:rPr sz="2050" i="1" spc="190" dirty="0">
                <a:solidFill>
                  <a:srgbClr val="990099"/>
                </a:solidFill>
                <a:latin typeface="Georgia"/>
                <a:cs typeface="Georgia"/>
              </a:rPr>
              <a:t>KB	</a:t>
            </a:r>
            <a:r>
              <a:rPr sz="2050" spc="140" dirty="0">
                <a:solidFill>
                  <a:srgbClr val="990099"/>
                </a:solidFill>
                <a:latin typeface="Lucida Sans Unicode"/>
                <a:cs typeface="Lucida Sans Unicode"/>
              </a:rPr>
              <a:t>⇒	</a:t>
            </a:r>
            <a:r>
              <a:rPr sz="2050" i="1" spc="5" dirty="0">
                <a:solidFill>
                  <a:srgbClr val="990099"/>
                </a:solidFill>
                <a:latin typeface="Georgia"/>
                <a:cs typeface="Georgia"/>
              </a:rPr>
              <a:t>α</a:t>
            </a:r>
            <a:r>
              <a:rPr sz="2050" spc="5" dirty="0">
                <a:solidFill>
                  <a:srgbClr val="990099"/>
                </a:solidFill>
                <a:latin typeface="Tahoma"/>
                <a:cs typeface="Tahoma"/>
              </a:rPr>
              <a:t>)</a:t>
            </a:r>
            <a:r>
              <a:rPr sz="2050" spc="-10" dirty="0">
                <a:solidFill>
                  <a:srgbClr val="990099"/>
                </a:solidFill>
                <a:latin typeface="Tahoma"/>
                <a:cs typeface="Tahoma"/>
              </a:rPr>
              <a:t> </a:t>
            </a:r>
            <a:r>
              <a:rPr sz="2050" spc="-40" dirty="0">
                <a:latin typeface="Calibri"/>
                <a:cs typeface="Calibri"/>
              </a:rPr>
              <a:t>is</a:t>
            </a:r>
            <a:r>
              <a:rPr sz="2050" spc="155" dirty="0">
                <a:latin typeface="Calibri"/>
                <a:cs typeface="Calibri"/>
              </a:rPr>
              <a:t> </a:t>
            </a:r>
            <a:r>
              <a:rPr sz="2050" spc="-50" dirty="0">
                <a:latin typeface="Calibri"/>
                <a:cs typeface="Calibri"/>
              </a:rPr>
              <a:t>valid</a:t>
            </a:r>
            <a:endParaRPr sz="2050" dirty="0">
              <a:latin typeface="Calibri"/>
              <a:cs typeface="Calibri"/>
            </a:endParaRPr>
          </a:p>
          <a:p>
            <a:pPr marL="744220" marR="1896110" indent="-731520">
              <a:lnSpc>
                <a:spcPct val="101499"/>
              </a:lnSpc>
              <a:spcBef>
                <a:spcPts val="1525"/>
              </a:spcBef>
              <a:buFont typeface="Wingdings" panose="05000000000000000000" pitchFamily="2" charset="2"/>
              <a:buChar char="q"/>
              <a:tabLst>
                <a:tab pos="2518410" algn="l"/>
              </a:tabLst>
            </a:pPr>
            <a:r>
              <a:rPr sz="2050" spc="105" dirty="0">
                <a:latin typeface="Calibri"/>
                <a:cs typeface="Calibri"/>
              </a:rPr>
              <a:t>A</a:t>
            </a:r>
            <a:r>
              <a:rPr sz="2050" spc="185" dirty="0">
                <a:latin typeface="Calibri"/>
                <a:cs typeface="Calibri"/>
              </a:rPr>
              <a:t> </a:t>
            </a:r>
            <a:r>
              <a:rPr sz="2050" spc="-85" dirty="0">
                <a:latin typeface="Calibri"/>
                <a:cs typeface="Calibri"/>
              </a:rPr>
              <a:t>sentence</a:t>
            </a:r>
            <a:r>
              <a:rPr sz="2050" spc="180" dirty="0">
                <a:latin typeface="Calibri"/>
                <a:cs typeface="Calibri"/>
              </a:rPr>
              <a:t> </a:t>
            </a:r>
            <a:r>
              <a:rPr sz="2050" spc="-40" dirty="0">
                <a:latin typeface="Calibri"/>
                <a:cs typeface="Calibri"/>
              </a:rPr>
              <a:t>is</a:t>
            </a:r>
            <a:r>
              <a:rPr sz="2050" spc="185" dirty="0">
                <a:latin typeface="Calibri"/>
                <a:cs typeface="Calibri"/>
              </a:rPr>
              <a:t> </a:t>
            </a:r>
            <a:r>
              <a:rPr sz="2050" spc="-50" dirty="0">
                <a:solidFill>
                  <a:srgbClr val="00007E"/>
                </a:solidFill>
                <a:latin typeface="Calibri"/>
                <a:cs typeface="Calibri"/>
              </a:rPr>
              <a:t>satisfiable</a:t>
            </a:r>
            <a:r>
              <a:rPr sz="2050" spc="165" dirty="0">
                <a:solidFill>
                  <a:srgbClr val="00007E"/>
                </a:solidFill>
                <a:latin typeface="Calibri"/>
                <a:cs typeface="Calibri"/>
              </a:rPr>
              <a:t> </a:t>
            </a:r>
            <a:r>
              <a:rPr sz="2050" spc="-30" dirty="0">
                <a:latin typeface="Calibri"/>
                <a:cs typeface="Calibri"/>
              </a:rPr>
              <a:t>if</a:t>
            </a:r>
            <a:r>
              <a:rPr sz="2050" spc="195" dirty="0">
                <a:latin typeface="Calibri"/>
                <a:cs typeface="Calibri"/>
              </a:rPr>
              <a:t> </a:t>
            </a:r>
            <a:r>
              <a:rPr sz="2050" spc="-5" dirty="0">
                <a:latin typeface="Calibri"/>
                <a:cs typeface="Calibri"/>
              </a:rPr>
              <a:t>it</a:t>
            </a:r>
            <a:r>
              <a:rPr sz="2050" spc="185" dirty="0">
                <a:latin typeface="Calibri"/>
                <a:cs typeface="Calibri"/>
              </a:rPr>
              <a:t> </a:t>
            </a:r>
            <a:r>
              <a:rPr sz="2050" spc="-40" dirty="0">
                <a:latin typeface="Calibri"/>
                <a:cs typeface="Calibri"/>
              </a:rPr>
              <a:t>is</a:t>
            </a:r>
            <a:r>
              <a:rPr sz="2050" spc="180" dirty="0">
                <a:latin typeface="Calibri"/>
                <a:cs typeface="Calibri"/>
              </a:rPr>
              <a:t> </a:t>
            </a:r>
            <a:r>
              <a:rPr sz="2050" spc="-80" dirty="0">
                <a:latin typeface="Calibri"/>
                <a:cs typeface="Calibri"/>
              </a:rPr>
              <a:t>true</a:t>
            </a:r>
            <a:r>
              <a:rPr sz="2050" spc="210" dirty="0">
                <a:latin typeface="Calibri"/>
                <a:cs typeface="Calibri"/>
              </a:rPr>
              <a:t> </a:t>
            </a:r>
            <a:r>
              <a:rPr sz="2050" spc="-50" dirty="0">
                <a:latin typeface="Calibri"/>
                <a:cs typeface="Calibri"/>
              </a:rPr>
              <a:t>in</a:t>
            </a:r>
            <a:r>
              <a:rPr sz="2050" spc="190" dirty="0">
                <a:latin typeface="Calibri"/>
                <a:cs typeface="Calibri"/>
              </a:rPr>
              <a:t> </a:t>
            </a:r>
            <a:r>
              <a:rPr sz="2050" spc="245" dirty="0">
                <a:solidFill>
                  <a:srgbClr val="7E0000"/>
                </a:solidFill>
                <a:latin typeface="Palatino Linotype" panose="02040502050505030304" pitchFamily="18" charset="0"/>
                <a:cs typeface="PMingLiU"/>
              </a:rPr>
              <a:t>some</a:t>
            </a:r>
            <a:r>
              <a:rPr sz="2050" spc="130" dirty="0">
                <a:solidFill>
                  <a:srgbClr val="7E0000"/>
                </a:solidFill>
                <a:latin typeface="PMingLiU"/>
                <a:cs typeface="PMingLiU"/>
              </a:rPr>
              <a:t> </a:t>
            </a:r>
            <a:r>
              <a:rPr sz="2050" spc="-90" dirty="0">
                <a:latin typeface="Calibri"/>
                <a:cs typeface="Calibri"/>
              </a:rPr>
              <a:t>model </a:t>
            </a:r>
            <a:r>
              <a:rPr sz="2050" spc="-450" dirty="0">
                <a:latin typeface="Calibri"/>
                <a:cs typeface="Calibri"/>
              </a:rPr>
              <a:t> </a:t>
            </a:r>
            <a:r>
              <a:rPr sz="2050" spc="-20" dirty="0">
                <a:latin typeface="Calibri"/>
                <a:cs typeface="Calibri"/>
              </a:rPr>
              <a:t>e.g.,</a:t>
            </a:r>
            <a:r>
              <a:rPr sz="2050" spc="185" dirty="0">
                <a:latin typeface="Calibri"/>
                <a:cs typeface="Calibri"/>
              </a:rPr>
              <a:t> </a:t>
            </a:r>
            <a:r>
              <a:rPr sz="2050" i="1" spc="140" dirty="0">
                <a:solidFill>
                  <a:srgbClr val="990099"/>
                </a:solidFill>
                <a:latin typeface="Georgia"/>
                <a:cs typeface="Georgia"/>
              </a:rPr>
              <a:t>A</a:t>
            </a:r>
            <a:r>
              <a:rPr sz="2050" i="1" spc="-40" dirty="0">
                <a:solidFill>
                  <a:srgbClr val="990099"/>
                </a:solidFill>
                <a:latin typeface="Georgia"/>
                <a:cs typeface="Georgia"/>
              </a:rPr>
              <a:t> </a:t>
            </a:r>
            <a:r>
              <a:rPr sz="2050" spc="-254" dirty="0">
                <a:solidFill>
                  <a:srgbClr val="990099"/>
                </a:solidFill>
                <a:latin typeface="Lucida Sans Unicode"/>
                <a:cs typeface="Lucida Sans Unicode"/>
              </a:rPr>
              <a:t>∨</a:t>
            </a:r>
            <a:r>
              <a:rPr sz="2050" spc="-180" dirty="0">
                <a:solidFill>
                  <a:srgbClr val="990099"/>
                </a:solidFill>
                <a:latin typeface="Lucida Sans Unicode"/>
                <a:cs typeface="Lucida Sans Unicode"/>
              </a:rPr>
              <a:t> </a:t>
            </a:r>
            <a:r>
              <a:rPr sz="2050" i="1" spc="160" dirty="0">
                <a:solidFill>
                  <a:srgbClr val="990099"/>
                </a:solidFill>
                <a:latin typeface="Georgia"/>
                <a:cs typeface="Georgia"/>
              </a:rPr>
              <a:t>B</a:t>
            </a:r>
            <a:r>
              <a:rPr sz="2050" spc="160" dirty="0">
                <a:latin typeface="Calibri"/>
                <a:cs typeface="Calibri"/>
              </a:rPr>
              <a:t>,	</a:t>
            </a:r>
            <a:r>
              <a:rPr sz="2050" i="1" spc="130" dirty="0">
                <a:solidFill>
                  <a:srgbClr val="990099"/>
                </a:solidFill>
                <a:latin typeface="Georgia"/>
                <a:cs typeface="Georgia"/>
              </a:rPr>
              <a:t>C</a:t>
            </a:r>
            <a:endParaRPr sz="2050" dirty="0">
              <a:latin typeface="Georgia"/>
              <a:cs typeface="Georgia"/>
            </a:endParaRPr>
          </a:p>
          <a:p>
            <a:pPr marL="1201420" marR="1881505" lvl="1" indent="-731520">
              <a:lnSpc>
                <a:spcPct val="101000"/>
              </a:lnSpc>
              <a:spcBef>
                <a:spcPts val="1535"/>
              </a:spcBef>
              <a:buFont typeface="Wingdings" panose="05000000000000000000" pitchFamily="2" charset="2"/>
              <a:buChar char="Ø"/>
            </a:pPr>
            <a:r>
              <a:rPr sz="2050" spc="105" dirty="0">
                <a:latin typeface="Calibri"/>
                <a:cs typeface="Calibri"/>
              </a:rPr>
              <a:t>A</a:t>
            </a:r>
            <a:r>
              <a:rPr sz="2050" spc="185" dirty="0">
                <a:latin typeface="Calibri"/>
                <a:cs typeface="Calibri"/>
              </a:rPr>
              <a:t> </a:t>
            </a:r>
            <a:r>
              <a:rPr sz="2050" spc="-85" dirty="0">
                <a:latin typeface="Calibri"/>
                <a:cs typeface="Calibri"/>
              </a:rPr>
              <a:t>sentence</a:t>
            </a:r>
            <a:r>
              <a:rPr sz="2050" spc="185" dirty="0">
                <a:latin typeface="Calibri"/>
                <a:cs typeface="Calibri"/>
              </a:rPr>
              <a:t> </a:t>
            </a:r>
            <a:r>
              <a:rPr sz="2050" spc="-40" dirty="0">
                <a:latin typeface="Calibri"/>
                <a:cs typeface="Calibri"/>
              </a:rPr>
              <a:t>is</a:t>
            </a:r>
            <a:r>
              <a:rPr sz="2050" spc="185" dirty="0">
                <a:latin typeface="Calibri"/>
                <a:cs typeface="Calibri"/>
              </a:rPr>
              <a:t> </a:t>
            </a:r>
            <a:r>
              <a:rPr sz="2050" spc="-60" dirty="0">
                <a:solidFill>
                  <a:srgbClr val="00007E"/>
                </a:solidFill>
                <a:latin typeface="Calibri"/>
                <a:cs typeface="Calibri"/>
              </a:rPr>
              <a:t>unsatisfiable</a:t>
            </a:r>
            <a:r>
              <a:rPr sz="2050" spc="220" dirty="0">
                <a:solidFill>
                  <a:srgbClr val="00007E"/>
                </a:solidFill>
                <a:latin typeface="Calibri"/>
                <a:cs typeface="Calibri"/>
              </a:rPr>
              <a:t> </a:t>
            </a:r>
            <a:r>
              <a:rPr sz="2050" spc="-30" dirty="0">
                <a:latin typeface="Calibri"/>
                <a:cs typeface="Calibri"/>
              </a:rPr>
              <a:t>if</a:t>
            </a:r>
            <a:r>
              <a:rPr sz="2050" spc="190" dirty="0">
                <a:latin typeface="Calibri"/>
                <a:cs typeface="Calibri"/>
              </a:rPr>
              <a:t> </a:t>
            </a:r>
            <a:r>
              <a:rPr sz="2050" spc="-5" dirty="0">
                <a:latin typeface="Calibri"/>
                <a:cs typeface="Calibri"/>
              </a:rPr>
              <a:t>it</a:t>
            </a:r>
            <a:r>
              <a:rPr sz="2050" spc="190" dirty="0">
                <a:latin typeface="Calibri"/>
                <a:cs typeface="Calibri"/>
              </a:rPr>
              <a:t> </a:t>
            </a:r>
            <a:r>
              <a:rPr sz="2050" spc="-40" dirty="0">
                <a:latin typeface="Calibri"/>
                <a:cs typeface="Calibri"/>
              </a:rPr>
              <a:t>is</a:t>
            </a:r>
            <a:r>
              <a:rPr sz="2050" spc="185" dirty="0">
                <a:latin typeface="Calibri"/>
                <a:cs typeface="Calibri"/>
              </a:rPr>
              <a:t> </a:t>
            </a:r>
            <a:r>
              <a:rPr sz="2050" spc="-80" dirty="0">
                <a:latin typeface="Calibri"/>
                <a:cs typeface="Calibri"/>
              </a:rPr>
              <a:t>true</a:t>
            </a:r>
            <a:r>
              <a:rPr sz="2050" spc="210" dirty="0">
                <a:latin typeface="Calibri"/>
                <a:cs typeface="Calibri"/>
              </a:rPr>
              <a:t> </a:t>
            </a:r>
            <a:r>
              <a:rPr sz="2050" spc="-50" dirty="0">
                <a:latin typeface="Calibri"/>
                <a:cs typeface="Calibri"/>
              </a:rPr>
              <a:t>in</a:t>
            </a:r>
            <a:r>
              <a:rPr sz="2050" spc="185" dirty="0">
                <a:latin typeface="Calibri"/>
                <a:cs typeface="Calibri"/>
              </a:rPr>
              <a:t> </a:t>
            </a:r>
            <a:r>
              <a:rPr sz="2050" dirty="0">
                <a:solidFill>
                  <a:srgbClr val="7E0000"/>
                </a:solidFill>
                <a:latin typeface="Palatino Linotype" panose="02040502050505030304" pitchFamily="18" charset="0"/>
                <a:cs typeface="PMingLiU"/>
              </a:rPr>
              <a:t>no</a:t>
            </a:r>
            <a:r>
              <a:rPr sz="2050" spc="114" dirty="0">
                <a:solidFill>
                  <a:srgbClr val="7E0000"/>
                </a:solidFill>
                <a:latin typeface="PMingLiU"/>
                <a:cs typeface="PMingLiU"/>
              </a:rPr>
              <a:t> </a:t>
            </a:r>
            <a:r>
              <a:rPr sz="2050" spc="-85" dirty="0">
                <a:latin typeface="Calibri"/>
                <a:cs typeface="Calibri"/>
              </a:rPr>
              <a:t>models </a:t>
            </a:r>
            <a:r>
              <a:rPr sz="2050" spc="-445" dirty="0">
                <a:latin typeface="Calibri"/>
                <a:cs typeface="Calibri"/>
              </a:rPr>
              <a:t> </a:t>
            </a:r>
            <a:r>
              <a:rPr sz="2050" spc="-20" dirty="0">
                <a:latin typeface="Calibri"/>
                <a:cs typeface="Calibri"/>
              </a:rPr>
              <a:t>e.g.,</a:t>
            </a:r>
            <a:r>
              <a:rPr sz="2050" spc="180" dirty="0">
                <a:latin typeface="Calibri"/>
                <a:cs typeface="Calibri"/>
              </a:rPr>
              <a:t> </a:t>
            </a:r>
            <a:r>
              <a:rPr sz="2050" i="1" spc="140" dirty="0">
                <a:solidFill>
                  <a:srgbClr val="990099"/>
                </a:solidFill>
                <a:latin typeface="Georgia"/>
                <a:cs typeface="Georgia"/>
              </a:rPr>
              <a:t>A</a:t>
            </a:r>
            <a:r>
              <a:rPr sz="2050" i="1" spc="-45" dirty="0">
                <a:solidFill>
                  <a:srgbClr val="990099"/>
                </a:solidFill>
                <a:latin typeface="Georgia"/>
                <a:cs typeface="Georgia"/>
              </a:rPr>
              <a:t> </a:t>
            </a:r>
            <a:r>
              <a:rPr sz="2050" spc="-254" dirty="0">
                <a:solidFill>
                  <a:srgbClr val="990099"/>
                </a:solidFill>
                <a:latin typeface="Lucida Sans Unicode"/>
                <a:cs typeface="Lucida Sans Unicode"/>
              </a:rPr>
              <a:t>∧</a:t>
            </a:r>
            <a:r>
              <a:rPr sz="2050" spc="-185" dirty="0">
                <a:solidFill>
                  <a:srgbClr val="990099"/>
                </a:solidFill>
                <a:latin typeface="Lucida Sans Unicode"/>
                <a:cs typeface="Lucida Sans Unicode"/>
              </a:rPr>
              <a:t> </a:t>
            </a:r>
            <a:r>
              <a:rPr sz="2050" spc="-254" dirty="0">
                <a:solidFill>
                  <a:srgbClr val="990099"/>
                </a:solidFill>
                <a:latin typeface="Lucida Sans Unicode"/>
                <a:cs typeface="Lucida Sans Unicode"/>
              </a:rPr>
              <a:t>¬</a:t>
            </a:r>
            <a:r>
              <a:rPr sz="2050" i="1" spc="140" dirty="0">
                <a:solidFill>
                  <a:srgbClr val="990099"/>
                </a:solidFill>
                <a:latin typeface="Georgia"/>
                <a:cs typeface="Georgia"/>
              </a:rPr>
              <a:t>A</a:t>
            </a:r>
            <a:endParaRPr sz="2050" dirty="0">
              <a:latin typeface="Georgia"/>
              <a:cs typeface="Georgia"/>
            </a:endParaRPr>
          </a:p>
          <a:p>
            <a:pPr marL="355600" indent="-342900">
              <a:lnSpc>
                <a:spcPct val="100000"/>
              </a:lnSpc>
              <a:spcBef>
                <a:spcPts val="1560"/>
              </a:spcBef>
              <a:buFont typeface="Wingdings" panose="05000000000000000000" pitchFamily="2" charset="2"/>
              <a:buChar char="q"/>
            </a:pPr>
            <a:r>
              <a:rPr sz="2050" spc="-25" dirty="0">
                <a:latin typeface="Calibri"/>
                <a:cs typeface="Calibri"/>
              </a:rPr>
              <a:t>Satisfiability</a:t>
            </a:r>
            <a:r>
              <a:rPr sz="2050" spc="190" dirty="0">
                <a:latin typeface="Calibri"/>
                <a:cs typeface="Calibri"/>
              </a:rPr>
              <a:t> </a:t>
            </a:r>
            <a:r>
              <a:rPr sz="2050" spc="-40" dirty="0">
                <a:latin typeface="Calibri"/>
                <a:cs typeface="Calibri"/>
              </a:rPr>
              <a:t>is</a:t>
            </a:r>
            <a:r>
              <a:rPr sz="2050" spc="200" dirty="0">
                <a:latin typeface="Calibri"/>
                <a:cs typeface="Calibri"/>
              </a:rPr>
              <a:t> </a:t>
            </a:r>
            <a:r>
              <a:rPr sz="2050" spc="-75" dirty="0">
                <a:latin typeface="Calibri"/>
                <a:cs typeface="Calibri"/>
              </a:rPr>
              <a:t>connected</a:t>
            </a:r>
            <a:r>
              <a:rPr sz="2050" spc="180" dirty="0">
                <a:latin typeface="Calibri"/>
                <a:cs typeface="Calibri"/>
              </a:rPr>
              <a:t> </a:t>
            </a:r>
            <a:r>
              <a:rPr sz="2050" spc="-55" dirty="0">
                <a:latin typeface="Calibri"/>
                <a:cs typeface="Calibri"/>
              </a:rPr>
              <a:t>to</a:t>
            </a:r>
            <a:r>
              <a:rPr sz="2050" spc="185" dirty="0">
                <a:latin typeface="Calibri"/>
                <a:cs typeface="Calibri"/>
              </a:rPr>
              <a:t> </a:t>
            </a:r>
            <a:r>
              <a:rPr sz="2050" spc="-90" dirty="0">
                <a:latin typeface="Calibri"/>
                <a:cs typeface="Calibri"/>
              </a:rPr>
              <a:t>inference</a:t>
            </a:r>
            <a:r>
              <a:rPr sz="2050" spc="235" dirty="0">
                <a:latin typeface="Calibri"/>
                <a:cs typeface="Calibri"/>
              </a:rPr>
              <a:t> </a:t>
            </a:r>
            <a:r>
              <a:rPr sz="2050" spc="-40" dirty="0">
                <a:latin typeface="Calibri"/>
                <a:cs typeface="Calibri"/>
              </a:rPr>
              <a:t>via</a:t>
            </a:r>
            <a:r>
              <a:rPr sz="2050" spc="190" dirty="0">
                <a:latin typeface="Calibri"/>
                <a:cs typeface="Calibri"/>
              </a:rPr>
              <a:t> </a:t>
            </a:r>
            <a:r>
              <a:rPr sz="2050" spc="-80" dirty="0">
                <a:latin typeface="Calibri"/>
                <a:cs typeface="Calibri"/>
              </a:rPr>
              <a:t>the</a:t>
            </a:r>
            <a:r>
              <a:rPr sz="2050" spc="204" dirty="0">
                <a:latin typeface="Calibri"/>
                <a:cs typeface="Calibri"/>
              </a:rPr>
              <a:t> </a:t>
            </a:r>
            <a:r>
              <a:rPr sz="2050" spc="-65" dirty="0">
                <a:latin typeface="Calibri"/>
                <a:cs typeface="Calibri"/>
              </a:rPr>
              <a:t>following:</a:t>
            </a:r>
            <a:endParaRPr sz="2050" dirty="0">
              <a:latin typeface="Calibri"/>
              <a:cs typeface="Calibri"/>
            </a:endParaRPr>
          </a:p>
          <a:p>
            <a:pPr marL="12700" marR="1195070" indent="731520">
              <a:lnSpc>
                <a:spcPct val="101000"/>
              </a:lnSpc>
              <a:spcBef>
                <a:spcPts val="600"/>
              </a:spcBef>
              <a:spcAft>
                <a:spcPts val="600"/>
              </a:spcAft>
            </a:pPr>
            <a:r>
              <a:rPr sz="2050" i="1" spc="310" dirty="0">
                <a:solidFill>
                  <a:srgbClr val="990099"/>
                </a:solidFill>
                <a:latin typeface="Georgia"/>
                <a:cs typeface="Georgia"/>
              </a:rPr>
              <a:t>KB</a:t>
            </a:r>
            <a:r>
              <a:rPr sz="2050" i="1" spc="185" dirty="0">
                <a:solidFill>
                  <a:srgbClr val="990099"/>
                </a:solidFill>
                <a:latin typeface="Georgia"/>
                <a:cs typeface="Georgia"/>
              </a:rPr>
              <a:t> </a:t>
            </a:r>
            <a:r>
              <a:rPr lang="en-GB" sz="2050" spc="185" dirty="0">
                <a:solidFill>
                  <a:srgbClr val="990099"/>
                </a:solidFill>
                <a:latin typeface="Cambria Math" panose="02040503050406030204" pitchFamily="18" charset="0"/>
                <a:ea typeface="Cambria Math" panose="02040503050406030204" pitchFamily="18" charset="0"/>
                <a:cs typeface="Georgia"/>
              </a:rPr>
              <a:t>⊨</a:t>
            </a:r>
            <a:r>
              <a:rPr sz="2050" i="1" spc="60" dirty="0">
                <a:solidFill>
                  <a:srgbClr val="990099"/>
                </a:solidFill>
                <a:latin typeface="Georgia"/>
                <a:cs typeface="Georgia"/>
              </a:rPr>
              <a:t>α</a:t>
            </a:r>
            <a:r>
              <a:rPr sz="2050" i="1" spc="170" dirty="0">
                <a:solidFill>
                  <a:srgbClr val="990099"/>
                </a:solidFill>
                <a:latin typeface="Georgia"/>
                <a:cs typeface="Georgia"/>
              </a:rPr>
              <a:t> </a:t>
            </a:r>
            <a:r>
              <a:rPr sz="2050" spc="-30" dirty="0">
                <a:latin typeface="Calibri"/>
                <a:cs typeface="Calibri"/>
              </a:rPr>
              <a:t>if</a:t>
            </a:r>
            <a:r>
              <a:rPr sz="2050" spc="175" dirty="0">
                <a:latin typeface="Calibri"/>
                <a:cs typeface="Calibri"/>
              </a:rPr>
              <a:t> </a:t>
            </a:r>
            <a:r>
              <a:rPr sz="2050" spc="-70" dirty="0">
                <a:latin typeface="Calibri"/>
                <a:cs typeface="Calibri"/>
              </a:rPr>
              <a:t>and</a:t>
            </a:r>
            <a:r>
              <a:rPr sz="2050" spc="190" dirty="0">
                <a:latin typeface="Calibri"/>
                <a:cs typeface="Calibri"/>
              </a:rPr>
              <a:t> </a:t>
            </a:r>
            <a:r>
              <a:rPr sz="2050" spc="-60" dirty="0">
                <a:latin typeface="Calibri"/>
                <a:cs typeface="Calibri"/>
              </a:rPr>
              <a:t>only</a:t>
            </a:r>
            <a:r>
              <a:rPr sz="2050" spc="180" dirty="0">
                <a:latin typeface="Calibri"/>
                <a:cs typeface="Calibri"/>
              </a:rPr>
              <a:t> </a:t>
            </a:r>
            <a:r>
              <a:rPr sz="2050" spc="-30" dirty="0">
                <a:latin typeface="Calibri"/>
                <a:cs typeface="Calibri"/>
              </a:rPr>
              <a:t>if</a:t>
            </a:r>
            <a:r>
              <a:rPr sz="2050" spc="175" dirty="0">
                <a:latin typeface="Calibri"/>
                <a:cs typeface="Calibri"/>
              </a:rPr>
              <a:t> </a:t>
            </a:r>
            <a:r>
              <a:rPr sz="2050" spc="190" dirty="0">
                <a:solidFill>
                  <a:srgbClr val="990099"/>
                </a:solidFill>
                <a:latin typeface="Tahoma"/>
                <a:cs typeface="Tahoma"/>
              </a:rPr>
              <a:t>(</a:t>
            </a:r>
            <a:r>
              <a:rPr sz="2050" i="1" spc="190" dirty="0">
                <a:solidFill>
                  <a:srgbClr val="990099"/>
                </a:solidFill>
                <a:latin typeface="Georgia"/>
                <a:cs typeface="Georgia"/>
              </a:rPr>
              <a:t>KB</a:t>
            </a:r>
            <a:r>
              <a:rPr sz="2050" i="1" spc="75" dirty="0">
                <a:solidFill>
                  <a:srgbClr val="990099"/>
                </a:solidFill>
                <a:latin typeface="Georgia"/>
                <a:cs typeface="Georgi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80" dirty="0">
                <a:solidFill>
                  <a:srgbClr val="990099"/>
                </a:solidFill>
                <a:latin typeface="Lucida Sans Unicode"/>
                <a:cs typeface="Lucida Sans Unicode"/>
              </a:rPr>
              <a:t>¬</a:t>
            </a:r>
            <a:r>
              <a:rPr sz="2050" i="1" spc="-80" dirty="0">
                <a:solidFill>
                  <a:srgbClr val="990099"/>
                </a:solidFill>
                <a:latin typeface="Georgia"/>
                <a:cs typeface="Georgia"/>
              </a:rPr>
              <a:t>α</a:t>
            </a:r>
            <a:r>
              <a:rPr sz="2050" spc="-80" dirty="0">
                <a:solidFill>
                  <a:srgbClr val="990099"/>
                </a:solidFill>
                <a:latin typeface="Tahoma"/>
                <a:cs typeface="Tahoma"/>
              </a:rPr>
              <a:t>)</a:t>
            </a:r>
            <a:r>
              <a:rPr sz="2050" spc="5" dirty="0">
                <a:solidFill>
                  <a:srgbClr val="990099"/>
                </a:solidFill>
                <a:latin typeface="Tahoma"/>
                <a:cs typeface="Tahoma"/>
              </a:rPr>
              <a:t> </a:t>
            </a:r>
            <a:r>
              <a:rPr sz="2050" spc="-40" dirty="0">
                <a:latin typeface="Calibri"/>
                <a:cs typeface="Calibri"/>
              </a:rPr>
              <a:t>is</a:t>
            </a:r>
            <a:r>
              <a:rPr sz="2050" spc="200" dirty="0">
                <a:latin typeface="Calibri"/>
                <a:cs typeface="Calibri"/>
              </a:rPr>
              <a:t> </a:t>
            </a:r>
            <a:r>
              <a:rPr sz="2050" spc="-60" dirty="0">
                <a:latin typeface="Calibri"/>
                <a:cs typeface="Calibri"/>
              </a:rPr>
              <a:t>unsatisfiable </a:t>
            </a:r>
            <a:endParaRPr lang="en-GB" sz="2050" spc="-60" dirty="0">
              <a:latin typeface="Calibri"/>
              <a:cs typeface="Calibri"/>
            </a:endParaRPr>
          </a:p>
          <a:p>
            <a:pPr marL="12700" marR="1195070" indent="731520">
              <a:lnSpc>
                <a:spcPct val="101000"/>
              </a:lnSpc>
              <a:spcBef>
                <a:spcPts val="10"/>
              </a:spcBef>
            </a:pPr>
            <a:r>
              <a:rPr sz="2050" spc="-450" dirty="0">
                <a:latin typeface="Calibri"/>
                <a:cs typeface="Calibri"/>
              </a:rPr>
              <a:t> </a:t>
            </a:r>
            <a:r>
              <a:rPr sz="2050" spc="-30" dirty="0">
                <a:latin typeface="Calibri"/>
                <a:cs typeface="Calibri"/>
              </a:rPr>
              <a:t>i.e.,</a:t>
            </a:r>
            <a:r>
              <a:rPr sz="2050" spc="195" dirty="0">
                <a:latin typeface="Calibri"/>
                <a:cs typeface="Calibri"/>
              </a:rPr>
              <a:t> </a:t>
            </a:r>
            <a:r>
              <a:rPr sz="2050" spc="-100" dirty="0">
                <a:latin typeface="Calibri"/>
                <a:cs typeface="Calibri"/>
              </a:rPr>
              <a:t>prove</a:t>
            </a:r>
            <a:r>
              <a:rPr sz="2050" spc="180" dirty="0">
                <a:latin typeface="Calibri"/>
                <a:cs typeface="Calibri"/>
              </a:rPr>
              <a:t> </a:t>
            </a:r>
            <a:r>
              <a:rPr sz="2050" i="1" spc="60" dirty="0">
                <a:solidFill>
                  <a:srgbClr val="990099"/>
                </a:solidFill>
                <a:latin typeface="Georgia"/>
                <a:cs typeface="Georgia"/>
              </a:rPr>
              <a:t>α</a:t>
            </a:r>
            <a:r>
              <a:rPr sz="2050" i="1" spc="170" dirty="0">
                <a:solidFill>
                  <a:srgbClr val="990099"/>
                </a:solidFill>
                <a:latin typeface="Georgia"/>
                <a:cs typeface="Georgia"/>
              </a:rPr>
              <a:t> </a:t>
            </a:r>
            <a:r>
              <a:rPr sz="2050" spc="-85" dirty="0">
                <a:latin typeface="Calibri"/>
                <a:cs typeface="Calibri"/>
              </a:rPr>
              <a:t>by</a:t>
            </a:r>
            <a:r>
              <a:rPr sz="2050" spc="175" dirty="0">
                <a:latin typeface="Calibri"/>
                <a:cs typeface="Calibri"/>
              </a:rPr>
              <a:t> </a:t>
            </a:r>
            <a:r>
              <a:rPr sz="2050" i="1" spc="5" dirty="0">
                <a:solidFill>
                  <a:srgbClr val="004B00"/>
                </a:solidFill>
                <a:latin typeface="Times New Roman"/>
                <a:cs typeface="Times New Roman"/>
              </a:rPr>
              <a:t>reductio</a:t>
            </a:r>
            <a:r>
              <a:rPr sz="2050" i="1" spc="225" dirty="0">
                <a:solidFill>
                  <a:srgbClr val="004B00"/>
                </a:solidFill>
                <a:latin typeface="Times New Roman"/>
                <a:cs typeface="Times New Roman"/>
              </a:rPr>
              <a:t> </a:t>
            </a:r>
            <a:r>
              <a:rPr sz="2050" i="1" spc="5" dirty="0">
                <a:solidFill>
                  <a:srgbClr val="004B00"/>
                </a:solidFill>
                <a:latin typeface="Times New Roman"/>
                <a:cs typeface="Times New Roman"/>
              </a:rPr>
              <a:t>ad</a:t>
            </a:r>
            <a:r>
              <a:rPr sz="2050" i="1" spc="210" dirty="0">
                <a:solidFill>
                  <a:srgbClr val="004B00"/>
                </a:solidFill>
                <a:latin typeface="Times New Roman"/>
                <a:cs typeface="Times New Roman"/>
              </a:rPr>
              <a:t> </a:t>
            </a:r>
            <a:r>
              <a:rPr sz="2050" i="1" spc="15" dirty="0">
                <a:solidFill>
                  <a:srgbClr val="004B00"/>
                </a:solidFill>
                <a:latin typeface="Times New Roman"/>
                <a:cs typeface="Times New Roman"/>
              </a:rPr>
              <a:t>absurdum</a:t>
            </a:r>
            <a:endParaRPr sz="2050" dirty="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41</a:t>
            </a:fld>
            <a:endParaRPr spc="45" dirty="0"/>
          </a:p>
        </p:txBody>
      </p:sp>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210" dirty="0"/>
              <a:t>Proof</a:t>
            </a:r>
            <a:r>
              <a:rPr spc="375" dirty="0"/>
              <a:t> </a:t>
            </a:r>
            <a:r>
              <a:rPr spc="185" dirty="0"/>
              <a:t>methods</a:t>
            </a:r>
          </a:p>
        </p:txBody>
      </p:sp>
      <p:sp>
        <p:nvSpPr>
          <p:cNvPr id="3" name="object 3"/>
          <p:cNvSpPr txBox="1"/>
          <p:nvPr/>
        </p:nvSpPr>
        <p:spPr>
          <a:xfrm>
            <a:off x="1130300" y="1379949"/>
            <a:ext cx="7102475" cy="4208780"/>
          </a:xfrm>
          <a:prstGeom prst="rect">
            <a:avLst/>
          </a:prstGeom>
        </p:spPr>
        <p:txBody>
          <a:bodyPr vert="horz" wrap="square" lIns="0" tIns="14604" rIns="0" bIns="0" rtlCol="0">
            <a:spAutoFit/>
          </a:bodyPr>
          <a:lstStyle/>
          <a:p>
            <a:pPr marL="12700">
              <a:lnSpc>
                <a:spcPct val="100000"/>
              </a:lnSpc>
              <a:spcBef>
                <a:spcPts val="114"/>
              </a:spcBef>
            </a:pPr>
            <a:r>
              <a:rPr sz="2050" spc="-20" dirty="0">
                <a:latin typeface="Calibri"/>
                <a:cs typeface="Calibri"/>
              </a:rPr>
              <a:t>Proof</a:t>
            </a:r>
            <a:r>
              <a:rPr sz="2050" spc="185" dirty="0">
                <a:latin typeface="Calibri"/>
                <a:cs typeface="Calibri"/>
              </a:rPr>
              <a:t> </a:t>
            </a:r>
            <a:r>
              <a:rPr sz="2050" spc="-80" dirty="0">
                <a:latin typeface="Calibri"/>
                <a:cs typeface="Calibri"/>
              </a:rPr>
              <a:t>methods</a:t>
            </a:r>
            <a:r>
              <a:rPr sz="2050" spc="204" dirty="0">
                <a:latin typeface="Calibri"/>
                <a:cs typeface="Calibri"/>
              </a:rPr>
              <a:t> </a:t>
            </a:r>
            <a:r>
              <a:rPr sz="2050" spc="-65" dirty="0">
                <a:latin typeface="Calibri"/>
                <a:cs typeface="Calibri"/>
              </a:rPr>
              <a:t>divide</a:t>
            </a:r>
            <a:r>
              <a:rPr sz="2050" spc="195" dirty="0">
                <a:latin typeface="Calibri"/>
                <a:cs typeface="Calibri"/>
              </a:rPr>
              <a:t> </a:t>
            </a:r>
            <a:r>
              <a:rPr sz="2050" spc="-55" dirty="0">
                <a:latin typeface="Calibri"/>
                <a:cs typeface="Calibri"/>
              </a:rPr>
              <a:t>into</a:t>
            </a:r>
            <a:r>
              <a:rPr sz="2050" spc="195" dirty="0">
                <a:latin typeface="Calibri"/>
                <a:cs typeface="Calibri"/>
              </a:rPr>
              <a:t> </a:t>
            </a:r>
            <a:r>
              <a:rPr sz="2050" spc="-15" dirty="0">
                <a:latin typeface="Calibri"/>
                <a:cs typeface="Calibri"/>
              </a:rPr>
              <a:t>(roughly)</a:t>
            </a:r>
            <a:r>
              <a:rPr sz="2050" spc="185" dirty="0">
                <a:latin typeface="Calibri"/>
                <a:cs typeface="Calibri"/>
              </a:rPr>
              <a:t> </a:t>
            </a:r>
            <a:r>
              <a:rPr sz="2050" spc="-120" dirty="0">
                <a:latin typeface="Calibri"/>
                <a:cs typeface="Calibri"/>
              </a:rPr>
              <a:t>two</a:t>
            </a:r>
            <a:r>
              <a:rPr sz="2050" spc="175" dirty="0">
                <a:latin typeface="Calibri"/>
                <a:cs typeface="Calibri"/>
              </a:rPr>
              <a:t> </a:t>
            </a:r>
            <a:r>
              <a:rPr sz="2050" spc="-40" dirty="0">
                <a:latin typeface="Calibri"/>
                <a:cs typeface="Calibri"/>
              </a:rPr>
              <a:t>kinds:</a:t>
            </a:r>
            <a:endParaRPr sz="2050">
              <a:latin typeface="Calibri"/>
              <a:cs typeface="Calibri"/>
            </a:endParaRPr>
          </a:p>
          <a:p>
            <a:pPr>
              <a:lnSpc>
                <a:spcPct val="100000"/>
              </a:lnSpc>
            </a:pPr>
            <a:endParaRPr sz="2100">
              <a:latin typeface="Calibri"/>
              <a:cs typeface="Calibri"/>
            </a:endParaRPr>
          </a:p>
          <a:p>
            <a:pPr marL="12700">
              <a:lnSpc>
                <a:spcPct val="100000"/>
              </a:lnSpc>
              <a:spcBef>
                <a:spcPts val="1490"/>
              </a:spcBef>
            </a:pPr>
            <a:r>
              <a:rPr sz="2050" spc="-30" dirty="0">
                <a:solidFill>
                  <a:srgbClr val="004B00"/>
                </a:solidFill>
                <a:latin typeface="Calibri"/>
                <a:cs typeface="Calibri"/>
              </a:rPr>
              <a:t>Application</a:t>
            </a:r>
            <a:r>
              <a:rPr sz="2050" spc="110" dirty="0">
                <a:solidFill>
                  <a:srgbClr val="004B00"/>
                </a:solidFill>
                <a:latin typeface="Calibri"/>
                <a:cs typeface="Calibri"/>
              </a:rPr>
              <a:t> </a:t>
            </a:r>
            <a:r>
              <a:rPr sz="2050" spc="-75" dirty="0">
                <a:solidFill>
                  <a:srgbClr val="004B00"/>
                </a:solidFill>
                <a:latin typeface="Calibri"/>
                <a:cs typeface="Calibri"/>
              </a:rPr>
              <a:t>of</a:t>
            </a:r>
            <a:r>
              <a:rPr sz="2050" spc="180" dirty="0">
                <a:solidFill>
                  <a:srgbClr val="004B00"/>
                </a:solidFill>
                <a:latin typeface="Calibri"/>
                <a:cs typeface="Calibri"/>
              </a:rPr>
              <a:t> </a:t>
            </a:r>
            <a:r>
              <a:rPr sz="2050" spc="-90" dirty="0">
                <a:solidFill>
                  <a:srgbClr val="004B00"/>
                </a:solidFill>
                <a:latin typeface="Calibri"/>
                <a:cs typeface="Calibri"/>
              </a:rPr>
              <a:t>inference</a:t>
            </a:r>
            <a:r>
              <a:rPr sz="2050" spc="210" dirty="0">
                <a:solidFill>
                  <a:srgbClr val="004B00"/>
                </a:solidFill>
                <a:latin typeface="Calibri"/>
                <a:cs typeface="Calibri"/>
              </a:rPr>
              <a:t> </a:t>
            </a:r>
            <a:r>
              <a:rPr sz="2050" spc="-80" dirty="0">
                <a:solidFill>
                  <a:srgbClr val="004B00"/>
                </a:solidFill>
                <a:latin typeface="Calibri"/>
                <a:cs typeface="Calibri"/>
              </a:rPr>
              <a:t>rules</a:t>
            </a:r>
            <a:endParaRPr sz="2050">
              <a:latin typeface="Calibri"/>
              <a:cs typeface="Calibri"/>
            </a:endParaRPr>
          </a:p>
          <a:p>
            <a:pPr marL="583565" indent="-206375">
              <a:lnSpc>
                <a:spcPct val="100000"/>
              </a:lnSpc>
              <a:spcBef>
                <a:spcPts val="25"/>
              </a:spcBef>
              <a:buChar char="–"/>
              <a:tabLst>
                <a:tab pos="584200" algn="l"/>
              </a:tabLst>
            </a:pPr>
            <a:r>
              <a:rPr sz="2050" spc="-30" dirty="0">
                <a:latin typeface="Calibri"/>
                <a:cs typeface="Calibri"/>
              </a:rPr>
              <a:t>Legitimate</a:t>
            </a:r>
            <a:r>
              <a:rPr sz="2050" spc="135" dirty="0">
                <a:latin typeface="Calibri"/>
                <a:cs typeface="Calibri"/>
              </a:rPr>
              <a:t> </a:t>
            </a:r>
            <a:r>
              <a:rPr sz="2050" spc="-25" dirty="0">
                <a:latin typeface="Calibri"/>
                <a:cs typeface="Calibri"/>
              </a:rPr>
              <a:t>(sound)</a:t>
            </a:r>
            <a:r>
              <a:rPr sz="2050" spc="200" dirty="0">
                <a:latin typeface="Calibri"/>
                <a:cs typeface="Calibri"/>
              </a:rPr>
              <a:t> </a:t>
            </a:r>
            <a:r>
              <a:rPr sz="2050" spc="-70" dirty="0">
                <a:latin typeface="Calibri"/>
                <a:cs typeface="Calibri"/>
              </a:rPr>
              <a:t>generation</a:t>
            </a:r>
            <a:r>
              <a:rPr sz="2050" spc="180" dirty="0">
                <a:latin typeface="Calibri"/>
                <a:cs typeface="Calibri"/>
              </a:rPr>
              <a:t> </a:t>
            </a:r>
            <a:r>
              <a:rPr sz="2050" spc="-75" dirty="0">
                <a:latin typeface="Calibri"/>
                <a:cs typeface="Calibri"/>
              </a:rPr>
              <a:t>of</a:t>
            </a:r>
            <a:r>
              <a:rPr sz="2050" spc="185" dirty="0">
                <a:latin typeface="Calibri"/>
                <a:cs typeface="Calibri"/>
              </a:rPr>
              <a:t> </a:t>
            </a:r>
            <a:r>
              <a:rPr sz="2050" spc="-130" dirty="0">
                <a:latin typeface="Calibri"/>
                <a:cs typeface="Calibri"/>
              </a:rPr>
              <a:t>new</a:t>
            </a:r>
            <a:r>
              <a:rPr sz="2050" spc="200" dirty="0">
                <a:latin typeface="Calibri"/>
                <a:cs typeface="Calibri"/>
              </a:rPr>
              <a:t> </a:t>
            </a:r>
            <a:r>
              <a:rPr sz="2050" spc="-85" dirty="0">
                <a:latin typeface="Calibri"/>
                <a:cs typeface="Calibri"/>
              </a:rPr>
              <a:t>sentences</a:t>
            </a:r>
            <a:r>
              <a:rPr sz="2050" spc="190" dirty="0">
                <a:latin typeface="Calibri"/>
                <a:cs typeface="Calibri"/>
              </a:rPr>
              <a:t> </a:t>
            </a:r>
            <a:r>
              <a:rPr sz="2050" spc="-85" dirty="0">
                <a:latin typeface="Calibri"/>
                <a:cs typeface="Calibri"/>
              </a:rPr>
              <a:t>from</a:t>
            </a:r>
            <a:r>
              <a:rPr sz="2050" spc="210" dirty="0">
                <a:latin typeface="Calibri"/>
                <a:cs typeface="Calibri"/>
              </a:rPr>
              <a:t> </a:t>
            </a:r>
            <a:r>
              <a:rPr sz="2050" spc="-70" dirty="0">
                <a:latin typeface="Calibri"/>
                <a:cs typeface="Calibri"/>
              </a:rPr>
              <a:t>old</a:t>
            </a:r>
            <a:endParaRPr sz="2050">
              <a:latin typeface="Calibri"/>
              <a:cs typeface="Calibri"/>
            </a:endParaRPr>
          </a:p>
          <a:p>
            <a:pPr marL="583565" indent="-205740">
              <a:lnSpc>
                <a:spcPct val="100000"/>
              </a:lnSpc>
              <a:spcBef>
                <a:spcPts val="35"/>
              </a:spcBef>
              <a:buClr>
                <a:srgbClr val="000000"/>
              </a:buClr>
              <a:buChar char="–"/>
              <a:tabLst>
                <a:tab pos="584200" algn="l"/>
              </a:tabLst>
            </a:pPr>
            <a:r>
              <a:rPr sz="2050" spc="-20" dirty="0">
                <a:solidFill>
                  <a:srgbClr val="00007E"/>
                </a:solidFill>
                <a:latin typeface="Calibri"/>
                <a:cs typeface="Calibri"/>
              </a:rPr>
              <a:t>Proof</a:t>
            </a:r>
            <a:r>
              <a:rPr sz="2050" spc="190" dirty="0">
                <a:solidFill>
                  <a:srgbClr val="00007E"/>
                </a:solidFill>
                <a:latin typeface="Calibri"/>
                <a:cs typeface="Calibri"/>
              </a:rPr>
              <a:t> </a:t>
            </a:r>
            <a:r>
              <a:rPr sz="2050" spc="484" dirty="0">
                <a:latin typeface="Calibri"/>
                <a:cs typeface="Calibri"/>
              </a:rPr>
              <a:t>=</a:t>
            </a:r>
            <a:r>
              <a:rPr sz="2050" spc="180" dirty="0">
                <a:latin typeface="Calibri"/>
                <a:cs typeface="Calibri"/>
              </a:rPr>
              <a:t> </a:t>
            </a:r>
            <a:r>
              <a:rPr sz="2050" spc="-55" dirty="0">
                <a:latin typeface="Calibri"/>
                <a:cs typeface="Calibri"/>
              </a:rPr>
              <a:t>a</a:t>
            </a:r>
            <a:r>
              <a:rPr sz="2050" spc="185" dirty="0">
                <a:latin typeface="Calibri"/>
                <a:cs typeface="Calibri"/>
              </a:rPr>
              <a:t> </a:t>
            </a:r>
            <a:r>
              <a:rPr sz="2050" spc="-100" dirty="0">
                <a:latin typeface="Calibri"/>
                <a:cs typeface="Calibri"/>
              </a:rPr>
              <a:t>sequence</a:t>
            </a:r>
            <a:r>
              <a:rPr sz="2050" spc="185" dirty="0">
                <a:latin typeface="Calibri"/>
                <a:cs typeface="Calibri"/>
              </a:rPr>
              <a:t> </a:t>
            </a:r>
            <a:r>
              <a:rPr sz="2050" spc="-75" dirty="0">
                <a:latin typeface="Calibri"/>
                <a:cs typeface="Calibri"/>
              </a:rPr>
              <a:t>of</a:t>
            </a:r>
            <a:r>
              <a:rPr sz="2050" spc="175" dirty="0">
                <a:latin typeface="Calibri"/>
                <a:cs typeface="Calibri"/>
              </a:rPr>
              <a:t> </a:t>
            </a:r>
            <a:r>
              <a:rPr sz="2050" spc="-90" dirty="0">
                <a:latin typeface="Calibri"/>
                <a:cs typeface="Calibri"/>
              </a:rPr>
              <a:t>inference</a:t>
            </a:r>
            <a:r>
              <a:rPr sz="2050" spc="220" dirty="0">
                <a:latin typeface="Calibri"/>
                <a:cs typeface="Calibri"/>
              </a:rPr>
              <a:t> </a:t>
            </a:r>
            <a:r>
              <a:rPr sz="2050" spc="-80" dirty="0">
                <a:latin typeface="Calibri"/>
                <a:cs typeface="Calibri"/>
              </a:rPr>
              <a:t>rule</a:t>
            </a:r>
            <a:r>
              <a:rPr sz="2050" spc="195" dirty="0">
                <a:latin typeface="Calibri"/>
                <a:cs typeface="Calibri"/>
              </a:rPr>
              <a:t> </a:t>
            </a:r>
            <a:r>
              <a:rPr sz="2050" spc="-45" dirty="0">
                <a:latin typeface="Calibri"/>
                <a:cs typeface="Calibri"/>
              </a:rPr>
              <a:t>applications</a:t>
            </a:r>
            <a:endParaRPr sz="2050">
              <a:latin typeface="Calibri"/>
              <a:cs typeface="Calibri"/>
            </a:endParaRPr>
          </a:p>
          <a:p>
            <a:pPr marL="744220">
              <a:lnSpc>
                <a:spcPct val="100000"/>
              </a:lnSpc>
              <a:spcBef>
                <a:spcPts val="40"/>
              </a:spcBef>
            </a:pPr>
            <a:r>
              <a:rPr sz="2050" dirty="0">
                <a:latin typeface="Calibri"/>
                <a:cs typeface="Calibri"/>
              </a:rPr>
              <a:t>Can</a:t>
            </a:r>
            <a:r>
              <a:rPr sz="2050" spc="185" dirty="0">
                <a:latin typeface="Calibri"/>
                <a:cs typeface="Calibri"/>
              </a:rPr>
              <a:t> </a:t>
            </a:r>
            <a:r>
              <a:rPr sz="2050" spc="-105" dirty="0">
                <a:latin typeface="Calibri"/>
                <a:cs typeface="Calibri"/>
              </a:rPr>
              <a:t>use</a:t>
            </a:r>
            <a:r>
              <a:rPr sz="2050" spc="204" dirty="0">
                <a:latin typeface="Calibri"/>
                <a:cs typeface="Calibri"/>
              </a:rPr>
              <a:t> </a:t>
            </a:r>
            <a:r>
              <a:rPr sz="2050" spc="-90" dirty="0">
                <a:latin typeface="Calibri"/>
                <a:cs typeface="Calibri"/>
              </a:rPr>
              <a:t>inference</a:t>
            </a:r>
            <a:r>
              <a:rPr sz="2050" spc="220" dirty="0">
                <a:latin typeface="Calibri"/>
                <a:cs typeface="Calibri"/>
              </a:rPr>
              <a:t> </a:t>
            </a:r>
            <a:r>
              <a:rPr sz="2050" spc="-75" dirty="0">
                <a:latin typeface="Calibri"/>
                <a:cs typeface="Calibri"/>
              </a:rPr>
              <a:t>rules</a:t>
            </a:r>
            <a:r>
              <a:rPr sz="2050" spc="195" dirty="0">
                <a:latin typeface="Calibri"/>
                <a:cs typeface="Calibri"/>
              </a:rPr>
              <a:t> </a:t>
            </a:r>
            <a:r>
              <a:rPr sz="2050" spc="-55" dirty="0">
                <a:latin typeface="Calibri"/>
                <a:cs typeface="Calibri"/>
              </a:rPr>
              <a:t>as</a:t>
            </a:r>
            <a:r>
              <a:rPr sz="2050" spc="180" dirty="0">
                <a:latin typeface="Calibri"/>
                <a:cs typeface="Calibri"/>
              </a:rPr>
              <a:t> </a:t>
            </a:r>
            <a:r>
              <a:rPr sz="2050" spc="-80" dirty="0">
                <a:latin typeface="Calibri"/>
                <a:cs typeface="Calibri"/>
              </a:rPr>
              <a:t>operators</a:t>
            </a:r>
            <a:r>
              <a:rPr sz="2050" spc="185" dirty="0">
                <a:latin typeface="Calibri"/>
                <a:cs typeface="Calibri"/>
              </a:rPr>
              <a:t> </a:t>
            </a:r>
            <a:r>
              <a:rPr sz="2050" spc="-50" dirty="0">
                <a:latin typeface="Calibri"/>
                <a:cs typeface="Calibri"/>
              </a:rPr>
              <a:t>in</a:t>
            </a:r>
            <a:r>
              <a:rPr sz="2050" spc="190" dirty="0">
                <a:latin typeface="Calibri"/>
                <a:cs typeface="Calibri"/>
              </a:rPr>
              <a:t> </a:t>
            </a:r>
            <a:r>
              <a:rPr sz="2050" spc="-55" dirty="0">
                <a:latin typeface="Calibri"/>
                <a:cs typeface="Calibri"/>
              </a:rPr>
              <a:t>a</a:t>
            </a:r>
            <a:r>
              <a:rPr sz="2050" spc="190" dirty="0">
                <a:latin typeface="Calibri"/>
                <a:cs typeface="Calibri"/>
              </a:rPr>
              <a:t> </a:t>
            </a:r>
            <a:r>
              <a:rPr sz="2050" spc="-65" dirty="0">
                <a:latin typeface="Calibri"/>
                <a:cs typeface="Calibri"/>
              </a:rPr>
              <a:t>standard</a:t>
            </a:r>
            <a:r>
              <a:rPr sz="2050" spc="185" dirty="0">
                <a:latin typeface="Calibri"/>
                <a:cs typeface="Calibri"/>
              </a:rPr>
              <a:t> </a:t>
            </a:r>
            <a:r>
              <a:rPr sz="2050" spc="-80" dirty="0">
                <a:latin typeface="Calibri"/>
                <a:cs typeface="Calibri"/>
              </a:rPr>
              <a:t>search</a:t>
            </a:r>
            <a:r>
              <a:rPr sz="2050" spc="170" dirty="0">
                <a:latin typeface="Calibri"/>
                <a:cs typeface="Calibri"/>
              </a:rPr>
              <a:t> </a:t>
            </a:r>
            <a:r>
              <a:rPr sz="2050" spc="-10" dirty="0">
                <a:latin typeface="Calibri"/>
                <a:cs typeface="Calibri"/>
              </a:rPr>
              <a:t>alg.</a:t>
            </a:r>
            <a:endParaRPr sz="2050">
              <a:latin typeface="Calibri"/>
              <a:cs typeface="Calibri"/>
            </a:endParaRPr>
          </a:p>
          <a:p>
            <a:pPr marL="583565" indent="-205740">
              <a:lnSpc>
                <a:spcPct val="100000"/>
              </a:lnSpc>
              <a:spcBef>
                <a:spcPts val="20"/>
              </a:spcBef>
              <a:buChar char="–"/>
              <a:tabLst>
                <a:tab pos="584200" algn="l"/>
              </a:tabLst>
            </a:pPr>
            <a:r>
              <a:rPr sz="2050" spc="-20" dirty="0">
                <a:latin typeface="Calibri"/>
                <a:cs typeface="Calibri"/>
              </a:rPr>
              <a:t>Typically</a:t>
            </a:r>
            <a:r>
              <a:rPr sz="2050" spc="210" dirty="0">
                <a:latin typeface="Calibri"/>
                <a:cs typeface="Calibri"/>
              </a:rPr>
              <a:t> </a:t>
            </a:r>
            <a:r>
              <a:rPr sz="2050" spc="-90" dirty="0">
                <a:latin typeface="Calibri"/>
                <a:cs typeface="Calibri"/>
              </a:rPr>
              <a:t>require</a:t>
            </a:r>
            <a:r>
              <a:rPr sz="2050" spc="200" dirty="0">
                <a:latin typeface="Calibri"/>
                <a:cs typeface="Calibri"/>
              </a:rPr>
              <a:t> </a:t>
            </a:r>
            <a:r>
              <a:rPr sz="2050" spc="-55" dirty="0">
                <a:latin typeface="Calibri"/>
                <a:cs typeface="Calibri"/>
              </a:rPr>
              <a:t>translation</a:t>
            </a:r>
            <a:r>
              <a:rPr sz="2050" spc="265" dirty="0">
                <a:latin typeface="Calibri"/>
                <a:cs typeface="Calibri"/>
              </a:rPr>
              <a:t> </a:t>
            </a:r>
            <a:r>
              <a:rPr sz="2050" spc="-75" dirty="0">
                <a:latin typeface="Calibri"/>
                <a:cs typeface="Calibri"/>
              </a:rPr>
              <a:t>of</a:t>
            </a:r>
            <a:r>
              <a:rPr sz="2050" spc="200" dirty="0">
                <a:latin typeface="Calibri"/>
                <a:cs typeface="Calibri"/>
              </a:rPr>
              <a:t> </a:t>
            </a:r>
            <a:r>
              <a:rPr sz="2050" spc="-85" dirty="0">
                <a:latin typeface="Calibri"/>
                <a:cs typeface="Calibri"/>
              </a:rPr>
              <a:t>sentences</a:t>
            </a:r>
            <a:r>
              <a:rPr sz="2050" spc="190" dirty="0">
                <a:latin typeface="Calibri"/>
                <a:cs typeface="Calibri"/>
              </a:rPr>
              <a:t> </a:t>
            </a:r>
            <a:r>
              <a:rPr sz="2050" spc="-55" dirty="0">
                <a:latin typeface="Calibri"/>
                <a:cs typeface="Calibri"/>
              </a:rPr>
              <a:t>into</a:t>
            </a:r>
            <a:r>
              <a:rPr sz="2050" spc="204" dirty="0">
                <a:latin typeface="Calibri"/>
                <a:cs typeface="Calibri"/>
              </a:rPr>
              <a:t> </a:t>
            </a:r>
            <a:r>
              <a:rPr sz="2050" spc="-55" dirty="0">
                <a:latin typeface="Calibri"/>
                <a:cs typeface="Calibri"/>
              </a:rPr>
              <a:t>a</a:t>
            </a:r>
            <a:r>
              <a:rPr sz="2050" spc="180" dirty="0">
                <a:latin typeface="Calibri"/>
                <a:cs typeface="Calibri"/>
              </a:rPr>
              <a:t> </a:t>
            </a:r>
            <a:r>
              <a:rPr sz="2050" spc="-80" dirty="0">
                <a:solidFill>
                  <a:srgbClr val="00007E"/>
                </a:solidFill>
                <a:latin typeface="Calibri"/>
                <a:cs typeface="Calibri"/>
              </a:rPr>
              <a:t>normal</a:t>
            </a:r>
            <a:r>
              <a:rPr sz="2050" spc="190" dirty="0">
                <a:solidFill>
                  <a:srgbClr val="00007E"/>
                </a:solidFill>
                <a:latin typeface="Calibri"/>
                <a:cs typeface="Calibri"/>
              </a:rPr>
              <a:t> </a:t>
            </a:r>
            <a:r>
              <a:rPr sz="2050" spc="-95" dirty="0">
                <a:solidFill>
                  <a:srgbClr val="00007E"/>
                </a:solidFill>
                <a:latin typeface="Calibri"/>
                <a:cs typeface="Calibri"/>
              </a:rPr>
              <a:t>form</a:t>
            </a:r>
            <a:endParaRPr sz="2050">
              <a:latin typeface="Calibri"/>
              <a:cs typeface="Calibri"/>
            </a:endParaRPr>
          </a:p>
          <a:p>
            <a:pPr marL="12700">
              <a:lnSpc>
                <a:spcPct val="100000"/>
              </a:lnSpc>
              <a:spcBef>
                <a:spcPts val="1560"/>
              </a:spcBef>
            </a:pPr>
            <a:r>
              <a:rPr sz="2050" spc="-80" dirty="0">
                <a:solidFill>
                  <a:srgbClr val="004B00"/>
                </a:solidFill>
                <a:latin typeface="Calibri"/>
                <a:cs typeface="Calibri"/>
              </a:rPr>
              <a:t>Model</a:t>
            </a:r>
            <a:r>
              <a:rPr sz="2050" spc="155" dirty="0">
                <a:solidFill>
                  <a:srgbClr val="004B00"/>
                </a:solidFill>
                <a:latin typeface="Calibri"/>
                <a:cs typeface="Calibri"/>
              </a:rPr>
              <a:t> </a:t>
            </a:r>
            <a:r>
              <a:rPr sz="2050" spc="-40" dirty="0">
                <a:solidFill>
                  <a:srgbClr val="004B00"/>
                </a:solidFill>
                <a:latin typeface="Calibri"/>
                <a:cs typeface="Calibri"/>
              </a:rPr>
              <a:t>checking</a:t>
            </a:r>
            <a:endParaRPr sz="2050">
              <a:latin typeface="Calibri"/>
              <a:cs typeface="Calibri"/>
            </a:endParaRPr>
          </a:p>
          <a:p>
            <a:pPr marL="378460">
              <a:lnSpc>
                <a:spcPct val="100000"/>
              </a:lnSpc>
              <a:spcBef>
                <a:spcPts val="40"/>
              </a:spcBef>
            </a:pPr>
            <a:r>
              <a:rPr sz="2050" spc="-45" dirty="0">
                <a:latin typeface="Calibri"/>
                <a:cs typeface="Calibri"/>
              </a:rPr>
              <a:t>truth</a:t>
            </a:r>
            <a:r>
              <a:rPr sz="2050" spc="210" dirty="0">
                <a:latin typeface="Calibri"/>
                <a:cs typeface="Calibri"/>
              </a:rPr>
              <a:t> </a:t>
            </a:r>
            <a:r>
              <a:rPr sz="2050" spc="-65" dirty="0">
                <a:latin typeface="Calibri"/>
                <a:cs typeface="Calibri"/>
              </a:rPr>
              <a:t>table</a:t>
            </a:r>
            <a:r>
              <a:rPr sz="2050" spc="200" dirty="0">
                <a:latin typeface="Calibri"/>
                <a:cs typeface="Calibri"/>
              </a:rPr>
              <a:t> </a:t>
            </a:r>
            <a:r>
              <a:rPr sz="2050" spc="-80" dirty="0">
                <a:latin typeface="Calibri"/>
                <a:cs typeface="Calibri"/>
              </a:rPr>
              <a:t>enumeration</a:t>
            </a:r>
            <a:r>
              <a:rPr sz="2050" spc="180" dirty="0">
                <a:latin typeface="Calibri"/>
                <a:cs typeface="Calibri"/>
              </a:rPr>
              <a:t> </a:t>
            </a:r>
            <a:r>
              <a:rPr sz="2050" spc="-50" dirty="0">
                <a:latin typeface="Calibri"/>
                <a:cs typeface="Calibri"/>
              </a:rPr>
              <a:t>(always</a:t>
            </a:r>
            <a:r>
              <a:rPr sz="2050" spc="170" dirty="0">
                <a:latin typeface="Calibri"/>
                <a:cs typeface="Calibri"/>
              </a:rPr>
              <a:t> </a:t>
            </a:r>
            <a:r>
              <a:rPr sz="2050" spc="-65" dirty="0">
                <a:latin typeface="Calibri"/>
                <a:cs typeface="Calibri"/>
              </a:rPr>
              <a:t>exponential</a:t>
            </a:r>
            <a:r>
              <a:rPr sz="2050" spc="190" dirty="0">
                <a:latin typeface="Calibri"/>
                <a:cs typeface="Calibri"/>
              </a:rPr>
              <a:t> </a:t>
            </a:r>
            <a:r>
              <a:rPr sz="2050" spc="-50" dirty="0">
                <a:latin typeface="Calibri"/>
                <a:cs typeface="Calibri"/>
              </a:rPr>
              <a:t>in</a:t>
            </a:r>
            <a:r>
              <a:rPr sz="2050" spc="185" dirty="0">
                <a:latin typeface="Calibri"/>
                <a:cs typeface="Calibri"/>
              </a:rPr>
              <a:t> </a:t>
            </a:r>
            <a:r>
              <a:rPr sz="2050" i="1" spc="65" dirty="0">
                <a:solidFill>
                  <a:srgbClr val="990099"/>
                </a:solidFill>
                <a:latin typeface="Georgia"/>
                <a:cs typeface="Georgia"/>
              </a:rPr>
              <a:t>n</a:t>
            </a:r>
            <a:r>
              <a:rPr sz="2050" spc="65" dirty="0">
                <a:latin typeface="Calibri"/>
                <a:cs typeface="Calibri"/>
              </a:rPr>
              <a:t>)</a:t>
            </a:r>
            <a:endParaRPr sz="2050">
              <a:latin typeface="Calibri"/>
              <a:cs typeface="Calibri"/>
            </a:endParaRPr>
          </a:p>
          <a:p>
            <a:pPr marL="377825" marR="5080">
              <a:lnSpc>
                <a:spcPts val="2500"/>
              </a:lnSpc>
              <a:spcBef>
                <a:spcPts val="70"/>
              </a:spcBef>
            </a:pPr>
            <a:r>
              <a:rPr sz="2050" spc="-90" dirty="0">
                <a:latin typeface="Calibri"/>
                <a:cs typeface="Calibri"/>
              </a:rPr>
              <a:t>improved</a:t>
            </a:r>
            <a:r>
              <a:rPr sz="2050" spc="-85" dirty="0">
                <a:latin typeface="Calibri"/>
                <a:cs typeface="Calibri"/>
              </a:rPr>
              <a:t> </a:t>
            </a:r>
            <a:r>
              <a:rPr sz="2050" spc="-25" dirty="0">
                <a:latin typeface="Calibri"/>
                <a:cs typeface="Calibri"/>
              </a:rPr>
              <a:t>backtracking,</a:t>
            </a:r>
            <a:r>
              <a:rPr sz="2050" spc="-20" dirty="0">
                <a:latin typeface="Calibri"/>
                <a:cs typeface="Calibri"/>
              </a:rPr>
              <a:t> e.g., </a:t>
            </a:r>
            <a:r>
              <a:rPr sz="2050" spc="-35" dirty="0">
                <a:latin typeface="Calibri"/>
                <a:cs typeface="Calibri"/>
              </a:rPr>
              <a:t>Davis–Putnam–Logemann–Loveland </a:t>
            </a:r>
            <a:r>
              <a:rPr sz="2050" spc="-450" dirty="0">
                <a:latin typeface="Calibri"/>
                <a:cs typeface="Calibri"/>
              </a:rPr>
              <a:t> </a:t>
            </a:r>
            <a:r>
              <a:rPr sz="2050" spc="-55" dirty="0">
                <a:latin typeface="Calibri"/>
                <a:cs typeface="Calibri"/>
              </a:rPr>
              <a:t>heuristic</a:t>
            </a:r>
            <a:r>
              <a:rPr sz="2050" spc="204" dirty="0">
                <a:latin typeface="Calibri"/>
                <a:cs typeface="Calibri"/>
              </a:rPr>
              <a:t> </a:t>
            </a:r>
            <a:r>
              <a:rPr sz="2050" spc="-80" dirty="0">
                <a:latin typeface="Calibri"/>
                <a:cs typeface="Calibri"/>
              </a:rPr>
              <a:t>search</a:t>
            </a:r>
            <a:r>
              <a:rPr sz="2050" spc="170" dirty="0">
                <a:latin typeface="Calibri"/>
                <a:cs typeface="Calibri"/>
              </a:rPr>
              <a:t> </a:t>
            </a:r>
            <a:r>
              <a:rPr sz="2050" spc="-50" dirty="0">
                <a:latin typeface="Calibri"/>
                <a:cs typeface="Calibri"/>
              </a:rPr>
              <a:t>in</a:t>
            </a:r>
            <a:r>
              <a:rPr sz="2050" spc="190" dirty="0">
                <a:latin typeface="Calibri"/>
                <a:cs typeface="Calibri"/>
              </a:rPr>
              <a:t> </a:t>
            </a:r>
            <a:r>
              <a:rPr sz="2050" spc="-85" dirty="0">
                <a:latin typeface="Calibri"/>
                <a:cs typeface="Calibri"/>
              </a:rPr>
              <a:t>model</a:t>
            </a:r>
            <a:r>
              <a:rPr sz="2050" spc="190" dirty="0">
                <a:latin typeface="Calibri"/>
                <a:cs typeface="Calibri"/>
              </a:rPr>
              <a:t> </a:t>
            </a:r>
            <a:r>
              <a:rPr sz="2050" spc="-70" dirty="0">
                <a:latin typeface="Calibri"/>
                <a:cs typeface="Calibri"/>
              </a:rPr>
              <a:t>space</a:t>
            </a:r>
            <a:r>
              <a:rPr sz="2050" spc="175" dirty="0">
                <a:latin typeface="Calibri"/>
                <a:cs typeface="Calibri"/>
              </a:rPr>
              <a:t> </a:t>
            </a:r>
            <a:r>
              <a:rPr sz="2050" spc="-50" dirty="0">
                <a:latin typeface="Calibri"/>
                <a:cs typeface="Calibri"/>
              </a:rPr>
              <a:t>(sound</a:t>
            </a:r>
            <a:r>
              <a:rPr sz="2050" spc="190" dirty="0">
                <a:latin typeface="Calibri"/>
                <a:cs typeface="Calibri"/>
              </a:rPr>
              <a:t> </a:t>
            </a:r>
            <a:r>
              <a:rPr sz="2050" spc="-50" dirty="0">
                <a:latin typeface="Calibri"/>
                <a:cs typeface="Calibri"/>
              </a:rPr>
              <a:t>but</a:t>
            </a:r>
            <a:r>
              <a:rPr sz="2050" spc="185" dirty="0">
                <a:latin typeface="Calibri"/>
                <a:cs typeface="Calibri"/>
              </a:rPr>
              <a:t> </a:t>
            </a:r>
            <a:r>
              <a:rPr sz="2050" spc="-60" dirty="0">
                <a:latin typeface="Calibri"/>
                <a:cs typeface="Calibri"/>
              </a:rPr>
              <a:t>incomplete)</a:t>
            </a:r>
            <a:endParaRPr sz="2050">
              <a:latin typeface="Calibri"/>
              <a:cs typeface="Calibri"/>
            </a:endParaRPr>
          </a:p>
          <a:p>
            <a:pPr marL="743585">
              <a:lnSpc>
                <a:spcPts val="2390"/>
              </a:lnSpc>
            </a:pPr>
            <a:r>
              <a:rPr sz="2050" spc="-20" dirty="0">
                <a:latin typeface="Calibri"/>
                <a:cs typeface="Calibri"/>
              </a:rPr>
              <a:t>e.g.,</a:t>
            </a:r>
            <a:r>
              <a:rPr sz="2050" spc="170" dirty="0">
                <a:latin typeface="Calibri"/>
                <a:cs typeface="Calibri"/>
              </a:rPr>
              <a:t> </a:t>
            </a:r>
            <a:r>
              <a:rPr sz="2050" spc="-40" dirty="0">
                <a:latin typeface="Calibri"/>
                <a:cs typeface="Calibri"/>
              </a:rPr>
              <a:t>min-conflicts-like</a:t>
            </a:r>
            <a:r>
              <a:rPr sz="2050" spc="185" dirty="0">
                <a:latin typeface="Calibri"/>
                <a:cs typeface="Calibri"/>
              </a:rPr>
              <a:t> </a:t>
            </a:r>
            <a:r>
              <a:rPr sz="2050" spc="-35" dirty="0">
                <a:latin typeface="Calibri"/>
                <a:cs typeface="Calibri"/>
              </a:rPr>
              <a:t>hill-climbing</a:t>
            </a:r>
            <a:r>
              <a:rPr sz="2050" spc="210" dirty="0">
                <a:latin typeface="Calibri"/>
                <a:cs typeface="Calibri"/>
              </a:rPr>
              <a:t> </a:t>
            </a:r>
            <a:r>
              <a:rPr sz="2050" spc="-55" dirty="0">
                <a:latin typeface="Calibri"/>
                <a:cs typeface="Calibri"/>
              </a:rPr>
              <a:t>algorithms</a:t>
            </a:r>
            <a:endParaRPr sz="205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140" dirty="0"/>
              <a:t>Forward</a:t>
            </a:r>
            <a:r>
              <a:rPr spc="409" dirty="0"/>
              <a:t> </a:t>
            </a:r>
            <a:r>
              <a:rPr spc="185" dirty="0"/>
              <a:t>and</a:t>
            </a:r>
            <a:r>
              <a:rPr spc="395" dirty="0"/>
              <a:t> </a:t>
            </a:r>
            <a:r>
              <a:rPr spc="150" dirty="0"/>
              <a:t>backward</a:t>
            </a:r>
            <a:r>
              <a:rPr spc="400" dirty="0"/>
              <a:t> </a:t>
            </a:r>
            <a:r>
              <a:rPr spc="155" dirty="0"/>
              <a:t>chaining</a:t>
            </a:r>
          </a:p>
        </p:txBody>
      </p:sp>
      <p:sp>
        <p:nvSpPr>
          <p:cNvPr id="3" name="object 3"/>
          <p:cNvSpPr/>
          <p:nvPr/>
        </p:nvSpPr>
        <p:spPr>
          <a:xfrm>
            <a:off x="1475079" y="4343552"/>
            <a:ext cx="3830320" cy="0"/>
          </a:xfrm>
          <a:custGeom>
            <a:avLst/>
            <a:gdLst/>
            <a:ahLst/>
            <a:cxnLst/>
            <a:rect l="l" t="t" r="r" b="b"/>
            <a:pathLst>
              <a:path w="3830320">
                <a:moveTo>
                  <a:pt x="0" y="0"/>
                </a:moveTo>
                <a:lnTo>
                  <a:pt x="3829811" y="0"/>
                </a:lnTo>
              </a:path>
            </a:pathLst>
          </a:custGeom>
          <a:ln w="6095">
            <a:solidFill>
              <a:srgbClr val="980098"/>
            </a:solidFill>
          </a:ln>
        </p:spPr>
        <p:txBody>
          <a:bodyPr wrap="square" lIns="0" tIns="0" rIns="0" bIns="0" rtlCol="0"/>
          <a:lstStyle/>
          <a:p>
            <a:endParaRPr/>
          </a:p>
        </p:txBody>
      </p:sp>
      <p:sp>
        <p:nvSpPr>
          <p:cNvPr id="4" name="object 4"/>
          <p:cNvSpPr txBox="1"/>
          <p:nvPr/>
        </p:nvSpPr>
        <p:spPr>
          <a:xfrm>
            <a:off x="1092196" y="1410429"/>
            <a:ext cx="6030595" cy="4340483"/>
          </a:xfrm>
          <a:prstGeom prst="rect">
            <a:avLst/>
          </a:prstGeom>
        </p:spPr>
        <p:txBody>
          <a:bodyPr vert="horz" wrap="square" lIns="0" tIns="14604" rIns="0" bIns="0" rtlCol="0">
            <a:spAutoFit/>
          </a:bodyPr>
          <a:lstStyle/>
          <a:p>
            <a:pPr marL="50800">
              <a:lnSpc>
                <a:spcPct val="100000"/>
              </a:lnSpc>
              <a:spcBef>
                <a:spcPts val="114"/>
              </a:spcBef>
            </a:pPr>
            <a:r>
              <a:rPr sz="2050" spc="-55" dirty="0">
                <a:solidFill>
                  <a:srgbClr val="00007E"/>
                </a:solidFill>
                <a:latin typeface="Calibri"/>
                <a:cs typeface="Calibri"/>
              </a:rPr>
              <a:t>Horn</a:t>
            </a:r>
            <a:r>
              <a:rPr sz="2050" spc="165" dirty="0">
                <a:solidFill>
                  <a:srgbClr val="00007E"/>
                </a:solidFill>
                <a:latin typeface="Calibri"/>
                <a:cs typeface="Calibri"/>
              </a:rPr>
              <a:t> </a:t>
            </a:r>
            <a:r>
              <a:rPr sz="2050" spc="-55" dirty="0">
                <a:solidFill>
                  <a:srgbClr val="00007E"/>
                </a:solidFill>
                <a:latin typeface="Calibri"/>
                <a:cs typeface="Calibri"/>
              </a:rPr>
              <a:t>Form</a:t>
            </a:r>
            <a:r>
              <a:rPr sz="2050" spc="165" dirty="0">
                <a:solidFill>
                  <a:srgbClr val="00007E"/>
                </a:solidFill>
                <a:latin typeface="Calibri"/>
                <a:cs typeface="Calibri"/>
              </a:rPr>
              <a:t> </a:t>
            </a:r>
            <a:r>
              <a:rPr sz="2050" spc="-30" dirty="0">
                <a:latin typeface="Calibri"/>
                <a:cs typeface="Calibri"/>
              </a:rPr>
              <a:t>(restricted)</a:t>
            </a:r>
            <a:endParaRPr sz="2050" dirty="0">
              <a:latin typeface="Calibri"/>
              <a:cs typeface="Calibri"/>
            </a:endParaRPr>
          </a:p>
          <a:p>
            <a:pPr marR="257175" algn="ctr">
              <a:lnSpc>
                <a:spcPct val="100000"/>
              </a:lnSpc>
              <a:spcBef>
                <a:spcPts val="35"/>
              </a:spcBef>
            </a:pPr>
            <a:r>
              <a:rPr sz="2050" spc="225" dirty="0">
                <a:latin typeface="Calibri"/>
                <a:cs typeface="Calibri"/>
              </a:rPr>
              <a:t>KB</a:t>
            </a:r>
            <a:r>
              <a:rPr sz="2050" spc="180" dirty="0">
                <a:latin typeface="Calibri"/>
                <a:cs typeface="Calibri"/>
              </a:rPr>
              <a:t> </a:t>
            </a:r>
            <a:r>
              <a:rPr sz="2050" spc="484" dirty="0">
                <a:latin typeface="Tahoma" panose="020B0604030504040204" pitchFamily="34" charset="0"/>
                <a:ea typeface="Tahoma" panose="020B0604030504040204" pitchFamily="34" charset="0"/>
                <a:cs typeface="Tahoma" panose="020B0604030504040204" pitchFamily="34" charset="0"/>
              </a:rPr>
              <a:t>=</a:t>
            </a:r>
            <a:r>
              <a:rPr sz="2050" spc="175" dirty="0">
                <a:latin typeface="Tahoma" panose="020B0604030504040204" pitchFamily="34" charset="0"/>
                <a:ea typeface="Tahoma" panose="020B0604030504040204" pitchFamily="34" charset="0"/>
                <a:cs typeface="Tahoma" panose="020B0604030504040204" pitchFamily="34" charset="0"/>
              </a:rPr>
              <a:t> </a:t>
            </a:r>
            <a:r>
              <a:rPr sz="2050" dirty="0">
                <a:solidFill>
                  <a:srgbClr val="7E0000"/>
                </a:solidFill>
                <a:latin typeface="Tahoma" panose="020B0604030504040204" pitchFamily="34" charset="0"/>
                <a:ea typeface="Tahoma" panose="020B0604030504040204" pitchFamily="34" charset="0"/>
                <a:cs typeface="Tahoma" panose="020B0604030504040204" pitchFamily="34" charset="0"/>
              </a:rPr>
              <a:t>conjunction </a:t>
            </a:r>
            <a:r>
              <a:rPr sz="2050" dirty="0">
                <a:latin typeface="Tahoma" panose="020B0604030504040204" pitchFamily="34" charset="0"/>
                <a:ea typeface="Tahoma" panose="020B0604030504040204" pitchFamily="34" charset="0"/>
                <a:cs typeface="Tahoma" panose="020B0604030504040204" pitchFamily="34" charset="0"/>
              </a:rPr>
              <a:t>of </a:t>
            </a:r>
            <a:r>
              <a:rPr sz="2050" dirty="0">
                <a:solidFill>
                  <a:srgbClr val="7E0000"/>
                </a:solidFill>
                <a:latin typeface="Tahoma" panose="020B0604030504040204" pitchFamily="34" charset="0"/>
                <a:ea typeface="Tahoma" panose="020B0604030504040204" pitchFamily="34" charset="0"/>
                <a:cs typeface="Tahoma" panose="020B0604030504040204" pitchFamily="34" charset="0"/>
              </a:rPr>
              <a:t>Horn clauses</a:t>
            </a:r>
            <a:endParaRPr sz="2050" dirty="0">
              <a:latin typeface="Tahoma" panose="020B0604030504040204" pitchFamily="34" charset="0"/>
              <a:ea typeface="Tahoma" panose="020B0604030504040204" pitchFamily="34" charset="0"/>
              <a:cs typeface="Tahoma" panose="020B0604030504040204" pitchFamily="34" charset="0"/>
            </a:endParaRPr>
          </a:p>
          <a:p>
            <a:pPr marL="416559">
              <a:lnSpc>
                <a:spcPct val="100000"/>
              </a:lnSpc>
              <a:spcBef>
                <a:spcPts val="25"/>
              </a:spcBef>
            </a:pPr>
            <a:r>
              <a:rPr sz="2050" spc="-55" dirty="0">
                <a:latin typeface="Calibri"/>
                <a:cs typeface="Calibri"/>
              </a:rPr>
              <a:t>Horn</a:t>
            </a:r>
            <a:r>
              <a:rPr sz="2050" spc="150" dirty="0">
                <a:latin typeface="Calibri"/>
                <a:cs typeface="Calibri"/>
              </a:rPr>
              <a:t> </a:t>
            </a:r>
            <a:r>
              <a:rPr sz="2050" spc="-60" dirty="0">
                <a:latin typeface="Calibri"/>
                <a:cs typeface="Calibri"/>
              </a:rPr>
              <a:t>clause</a:t>
            </a:r>
            <a:r>
              <a:rPr sz="2050" spc="150" dirty="0">
                <a:latin typeface="Calibri"/>
                <a:cs typeface="Calibri"/>
              </a:rPr>
              <a:t> </a:t>
            </a:r>
            <a:r>
              <a:rPr sz="2050" spc="484" dirty="0">
                <a:latin typeface="Calibri"/>
                <a:cs typeface="Calibri"/>
              </a:rPr>
              <a:t>=</a:t>
            </a:r>
            <a:endParaRPr sz="2050" dirty="0">
              <a:latin typeface="Calibri"/>
              <a:cs typeface="Calibri"/>
            </a:endParaRPr>
          </a:p>
          <a:p>
            <a:pPr marL="1150620" indent="-368935">
              <a:lnSpc>
                <a:spcPct val="100000"/>
              </a:lnSpc>
              <a:spcBef>
                <a:spcPts val="35"/>
              </a:spcBef>
              <a:buFont typeface="Lucida Sans Unicode"/>
              <a:buChar char="♦"/>
              <a:tabLst>
                <a:tab pos="1150620" algn="l"/>
                <a:tab pos="1151255" algn="l"/>
              </a:tabLst>
            </a:pPr>
            <a:r>
              <a:rPr sz="2050" spc="-65" dirty="0">
                <a:latin typeface="Calibri"/>
                <a:cs typeface="Calibri"/>
              </a:rPr>
              <a:t>proposition</a:t>
            </a:r>
            <a:r>
              <a:rPr sz="2050" spc="160" dirty="0">
                <a:latin typeface="Calibri"/>
                <a:cs typeface="Calibri"/>
              </a:rPr>
              <a:t> </a:t>
            </a:r>
            <a:r>
              <a:rPr sz="2050" spc="-55" dirty="0">
                <a:latin typeface="Calibri"/>
                <a:cs typeface="Calibri"/>
              </a:rPr>
              <a:t>symbol;</a:t>
            </a:r>
            <a:r>
              <a:rPr sz="2050" spc="180" dirty="0">
                <a:latin typeface="Calibri"/>
                <a:cs typeface="Calibri"/>
              </a:rPr>
              <a:t> </a:t>
            </a:r>
            <a:r>
              <a:rPr sz="2050" spc="-110" dirty="0">
                <a:latin typeface="Calibri"/>
                <a:cs typeface="Calibri"/>
              </a:rPr>
              <a:t>or</a:t>
            </a:r>
            <a:endParaRPr sz="2050" dirty="0">
              <a:latin typeface="Calibri"/>
              <a:cs typeface="Calibri"/>
            </a:endParaRPr>
          </a:p>
          <a:p>
            <a:pPr marL="415925" marR="912494" indent="365760">
              <a:lnSpc>
                <a:spcPts val="2500"/>
              </a:lnSpc>
              <a:spcBef>
                <a:spcPts val="75"/>
              </a:spcBef>
              <a:buFont typeface="Lucida Sans Unicode"/>
              <a:buChar char="♦"/>
              <a:tabLst>
                <a:tab pos="1150620" algn="l"/>
                <a:tab pos="1151255" algn="l"/>
                <a:tab pos="1901189" algn="l"/>
                <a:tab pos="2294255" algn="l"/>
                <a:tab pos="3809365" algn="l"/>
                <a:tab pos="3917315" algn="l"/>
                <a:tab pos="4202430" algn="l"/>
                <a:tab pos="4392930" algn="l"/>
              </a:tabLst>
            </a:pPr>
            <a:r>
              <a:rPr sz="2050" spc="-40" dirty="0">
                <a:latin typeface="Calibri"/>
                <a:cs typeface="Calibri"/>
              </a:rPr>
              <a:t>(conjunction</a:t>
            </a:r>
            <a:r>
              <a:rPr sz="2050" spc="195" dirty="0">
                <a:latin typeface="Calibri"/>
                <a:cs typeface="Calibri"/>
              </a:rPr>
              <a:t> </a:t>
            </a:r>
            <a:r>
              <a:rPr sz="2050" spc="-75" dirty="0">
                <a:latin typeface="Calibri"/>
                <a:cs typeface="Calibri"/>
              </a:rPr>
              <a:t>of</a:t>
            </a:r>
            <a:r>
              <a:rPr sz="2050" spc="175" dirty="0">
                <a:latin typeface="Calibri"/>
                <a:cs typeface="Calibri"/>
              </a:rPr>
              <a:t> </a:t>
            </a:r>
            <a:r>
              <a:rPr sz="2050" spc="-70" dirty="0">
                <a:latin typeface="Calibri"/>
                <a:cs typeface="Calibri"/>
              </a:rPr>
              <a:t>sym</a:t>
            </a:r>
            <a:r>
              <a:rPr sz="2050" spc="-40" dirty="0">
                <a:latin typeface="Calibri"/>
                <a:cs typeface="Calibri"/>
              </a:rPr>
              <a:t>b</a:t>
            </a:r>
            <a:r>
              <a:rPr sz="2050" spc="-15" dirty="0">
                <a:latin typeface="Calibri"/>
                <a:cs typeface="Calibri"/>
              </a:rPr>
              <a:t>ols)</a:t>
            </a:r>
            <a:r>
              <a:rPr sz="2050" dirty="0">
                <a:latin typeface="Calibri"/>
                <a:cs typeface="Calibri"/>
              </a:rPr>
              <a:t>		</a:t>
            </a:r>
            <a:r>
              <a:rPr sz="2050" spc="140" dirty="0">
                <a:solidFill>
                  <a:srgbClr val="990099"/>
                </a:solidFill>
                <a:latin typeface="Lucida Sans Unicode"/>
                <a:cs typeface="Lucida Sans Unicode"/>
              </a:rPr>
              <a:t>⇒</a:t>
            </a:r>
            <a:r>
              <a:rPr sz="2050" dirty="0">
                <a:solidFill>
                  <a:srgbClr val="990099"/>
                </a:solidFill>
                <a:latin typeface="Lucida Sans Unicode"/>
                <a:cs typeface="Lucida Sans Unicode"/>
              </a:rPr>
              <a:t>		</a:t>
            </a:r>
            <a:r>
              <a:rPr sz="2050" spc="-70" dirty="0">
                <a:latin typeface="Calibri"/>
                <a:cs typeface="Calibri"/>
              </a:rPr>
              <a:t>sym</a:t>
            </a:r>
            <a:r>
              <a:rPr sz="2050" spc="-40" dirty="0">
                <a:latin typeface="Calibri"/>
                <a:cs typeface="Calibri"/>
              </a:rPr>
              <a:t>b</a:t>
            </a:r>
            <a:r>
              <a:rPr sz="2050" spc="-50" dirty="0">
                <a:latin typeface="Calibri"/>
                <a:cs typeface="Calibri"/>
              </a:rPr>
              <a:t>ol  </a:t>
            </a:r>
            <a:r>
              <a:rPr sz="2050" spc="45" dirty="0">
                <a:latin typeface="Calibri"/>
                <a:cs typeface="Calibri"/>
              </a:rPr>
              <a:t>E.g.,</a:t>
            </a:r>
            <a:r>
              <a:rPr sz="2050" spc="160" dirty="0">
                <a:latin typeface="Calibri"/>
                <a:cs typeface="Calibri"/>
              </a:rPr>
              <a:t> </a:t>
            </a:r>
            <a:r>
              <a:rPr sz="2050" i="1" spc="130" dirty="0">
                <a:solidFill>
                  <a:srgbClr val="990099"/>
                </a:solidFill>
                <a:latin typeface="Georgia"/>
                <a:cs typeface="Georgia"/>
              </a:rPr>
              <a:t>C</a:t>
            </a:r>
            <a:r>
              <a:rPr sz="2050" i="1" spc="120" dirty="0">
                <a:solidFill>
                  <a:srgbClr val="990099"/>
                </a:solidFill>
                <a:latin typeface="Georgia"/>
                <a:cs typeface="Georgia"/>
              </a:rPr>
              <a:t> </a:t>
            </a:r>
            <a:r>
              <a:rPr sz="2050" spc="-254" dirty="0">
                <a:solidFill>
                  <a:srgbClr val="990099"/>
                </a:solidFill>
                <a:latin typeface="Lucida Sans Unicode"/>
                <a:cs typeface="Lucida Sans Unicode"/>
              </a:rPr>
              <a:t>∧</a:t>
            </a:r>
            <a:r>
              <a:rPr sz="2050" spc="-190" dirty="0">
                <a:solidFill>
                  <a:srgbClr val="990099"/>
                </a:solidFill>
                <a:latin typeface="Lucida Sans Unicode"/>
                <a:cs typeface="Lucida Sans Unicode"/>
              </a:rPr>
              <a:t> </a:t>
            </a:r>
            <a:r>
              <a:rPr sz="2050" spc="70" dirty="0">
                <a:solidFill>
                  <a:srgbClr val="990099"/>
                </a:solidFill>
                <a:latin typeface="Tahoma"/>
                <a:cs typeface="Tahoma"/>
              </a:rPr>
              <a:t>(</a:t>
            </a:r>
            <a:r>
              <a:rPr sz="2050" i="1" spc="70" dirty="0">
                <a:solidFill>
                  <a:srgbClr val="990099"/>
                </a:solidFill>
                <a:latin typeface="Georgia"/>
                <a:cs typeface="Georgia"/>
              </a:rPr>
              <a:t>B	</a:t>
            </a:r>
            <a:r>
              <a:rPr sz="2050" spc="140" dirty="0">
                <a:solidFill>
                  <a:srgbClr val="990099"/>
                </a:solidFill>
                <a:latin typeface="Lucida Sans Unicode"/>
                <a:cs typeface="Lucida Sans Unicode"/>
              </a:rPr>
              <a:t>⇒	</a:t>
            </a:r>
            <a:r>
              <a:rPr sz="2050" i="1" spc="35" dirty="0">
                <a:solidFill>
                  <a:srgbClr val="990099"/>
                </a:solidFill>
                <a:latin typeface="Georgia"/>
                <a:cs typeface="Georgia"/>
              </a:rPr>
              <a:t>A</a:t>
            </a:r>
            <a:r>
              <a:rPr sz="2050" spc="35" dirty="0">
                <a:solidFill>
                  <a:srgbClr val="990099"/>
                </a:solidFill>
                <a:latin typeface="Tahoma"/>
                <a:cs typeface="Tahoma"/>
              </a:rPr>
              <a:t>)</a:t>
            </a:r>
            <a:r>
              <a:rPr sz="2050" spc="-170" dirty="0">
                <a:solidFill>
                  <a:srgbClr val="990099"/>
                </a:solidFill>
                <a:latin typeface="Tahoma"/>
                <a:cs typeface="Tahoma"/>
              </a:rPr>
              <a:t> </a:t>
            </a:r>
            <a:r>
              <a:rPr sz="2050" spc="-254" dirty="0">
                <a:solidFill>
                  <a:srgbClr val="990099"/>
                </a:solidFill>
                <a:latin typeface="Lucida Sans Unicode"/>
                <a:cs typeface="Lucida Sans Unicode"/>
              </a:rPr>
              <a:t>∧</a:t>
            </a:r>
            <a:r>
              <a:rPr sz="2050" spc="-190" dirty="0">
                <a:solidFill>
                  <a:srgbClr val="990099"/>
                </a:solidFill>
                <a:latin typeface="Lucida Sans Unicode"/>
                <a:cs typeface="Lucida Sans Unicode"/>
              </a:rPr>
              <a:t> </a:t>
            </a:r>
            <a:r>
              <a:rPr sz="2050" spc="35" dirty="0">
                <a:solidFill>
                  <a:srgbClr val="990099"/>
                </a:solidFill>
                <a:latin typeface="Tahoma"/>
                <a:cs typeface="Tahoma"/>
              </a:rPr>
              <a:t>(</a:t>
            </a:r>
            <a:r>
              <a:rPr sz="2050" i="1" spc="35" dirty="0">
                <a:solidFill>
                  <a:srgbClr val="990099"/>
                </a:solidFill>
                <a:latin typeface="Georgia"/>
                <a:cs typeface="Georgia"/>
              </a:rPr>
              <a:t>C</a:t>
            </a:r>
            <a:r>
              <a:rPr sz="2050" i="1" spc="110" dirty="0">
                <a:solidFill>
                  <a:srgbClr val="990099"/>
                </a:solidFill>
                <a:latin typeface="Georgia"/>
                <a:cs typeface="Georgia"/>
              </a:rPr>
              <a:t> </a:t>
            </a:r>
            <a:r>
              <a:rPr sz="2050" spc="-254" dirty="0">
                <a:solidFill>
                  <a:srgbClr val="990099"/>
                </a:solidFill>
                <a:latin typeface="Lucida Sans Unicode"/>
                <a:cs typeface="Lucida Sans Unicode"/>
              </a:rPr>
              <a:t>∧</a:t>
            </a:r>
            <a:r>
              <a:rPr sz="2050" spc="-190" dirty="0">
                <a:solidFill>
                  <a:srgbClr val="990099"/>
                </a:solidFill>
                <a:latin typeface="Lucida Sans Unicode"/>
                <a:cs typeface="Lucida Sans Unicode"/>
              </a:rPr>
              <a:t> </a:t>
            </a:r>
            <a:r>
              <a:rPr sz="2050" i="1" spc="140" dirty="0">
                <a:solidFill>
                  <a:srgbClr val="990099"/>
                </a:solidFill>
                <a:latin typeface="Georgia"/>
                <a:cs typeface="Georgia"/>
              </a:rPr>
              <a:t>D	</a:t>
            </a:r>
            <a:r>
              <a:rPr sz="2050" spc="140" dirty="0">
                <a:solidFill>
                  <a:srgbClr val="990099"/>
                </a:solidFill>
                <a:latin typeface="Lucida Sans Unicode"/>
                <a:cs typeface="Lucida Sans Unicode"/>
              </a:rPr>
              <a:t>⇒	</a:t>
            </a:r>
            <a:r>
              <a:rPr sz="2050" i="1" spc="120" dirty="0">
                <a:solidFill>
                  <a:srgbClr val="990099"/>
                </a:solidFill>
                <a:latin typeface="Georgia"/>
                <a:cs typeface="Georgia"/>
              </a:rPr>
              <a:t>B</a:t>
            </a:r>
            <a:r>
              <a:rPr sz="2050" spc="120" dirty="0">
                <a:solidFill>
                  <a:srgbClr val="990099"/>
                </a:solidFill>
                <a:latin typeface="Tahoma"/>
                <a:cs typeface="Tahoma"/>
              </a:rPr>
              <a:t>)</a:t>
            </a:r>
            <a:endParaRPr sz="2050" dirty="0">
              <a:latin typeface="Tahoma"/>
              <a:cs typeface="Tahoma"/>
            </a:endParaRPr>
          </a:p>
          <a:p>
            <a:pPr marL="50800">
              <a:lnSpc>
                <a:spcPct val="100000"/>
              </a:lnSpc>
              <a:spcBef>
                <a:spcPts val="1465"/>
              </a:spcBef>
            </a:pPr>
            <a:r>
              <a:rPr sz="2050" spc="-70" dirty="0">
                <a:solidFill>
                  <a:srgbClr val="00007E"/>
                </a:solidFill>
                <a:latin typeface="Calibri"/>
                <a:cs typeface="Calibri"/>
              </a:rPr>
              <a:t>Modus</a:t>
            </a:r>
            <a:r>
              <a:rPr sz="2050" spc="195" dirty="0">
                <a:solidFill>
                  <a:srgbClr val="00007E"/>
                </a:solidFill>
                <a:latin typeface="Calibri"/>
                <a:cs typeface="Calibri"/>
              </a:rPr>
              <a:t> </a:t>
            </a:r>
            <a:r>
              <a:rPr sz="2050" spc="-60" dirty="0">
                <a:solidFill>
                  <a:srgbClr val="00007E"/>
                </a:solidFill>
                <a:latin typeface="Calibri"/>
                <a:cs typeface="Calibri"/>
              </a:rPr>
              <a:t>Ponens</a:t>
            </a:r>
            <a:r>
              <a:rPr sz="2050" spc="185" dirty="0">
                <a:solidFill>
                  <a:srgbClr val="00007E"/>
                </a:solidFill>
                <a:latin typeface="Calibri"/>
                <a:cs typeface="Calibri"/>
              </a:rPr>
              <a:t> </a:t>
            </a:r>
            <a:r>
              <a:rPr sz="2050" spc="-35" dirty="0">
                <a:latin typeface="Calibri"/>
                <a:cs typeface="Calibri"/>
              </a:rPr>
              <a:t>(for</a:t>
            </a:r>
            <a:r>
              <a:rPr sz="2050" spc="180" dirty="0">
                <a:latin typeface="Calibri"/>
                <a:cs typeface="Calibri"/>
              </a:rPr>
              <a:t> </a:t>
            </a:r>
            <a:r>
              <a:rPr sz="2050" spc="-55" dirty="0">
                <a:latin typeface="Calibri"/>
                <a:cs typeface="Calibri"/>
              </a:rPr>
              <a:t>Horn</a:t>
            </a:r>
            <a:r>
              <a:rPr sz="2050" spc="180" dirty="0">
                <a:latin typeface="Calibri"/>
                <a:cs typeface="Calibri"/>
              </a:rPr>
              <a:t> </a:t>
            </a:r>
            <a:r>
              <a:rPr sz="2050" spc="-20" dirty="0">
                <a:latin typeface="Calibri"/>
                <a:cs typeface="Calibri"/>
              </a:rPr>
              <a:t>Form):</a:t>
            </a:r>
            <a:r>
              <a:rPr sz="2050" spc="385" dirty="0">
                <a:latin typeface="Calibri"/>
                <a:cs typeface="Calibri"/>
              </a:rPr>
              <a:t> </a:t>
            </a:r>
            <a:r>
              <a:rPr sz="2050" spc="-75" dirty="0">
                <a:latin typeface="Calibri"/>
                <a:cs typeface="Calibri"/>
              </a:rPr>
              <a:t>complete</a:t>
            </a:r>
            <a:r>
              <a:rPr sz="2050" spc="170" dirty="0">
                <a:latin typeface="Calibri"/>
                <a:cs typeface="Calibri"/>
              </a:rPr>
              <a:t> </a:t>
            </a:r>
            <a:r>
              <a:rPr sz="2050" spc="-90" dirty="0">
                <a:latin typeface="Calibri"/>
                <a:cs typeface="Calibri"/>
              </a:rPr>
              <a:t>for</a:t>
            </a:r>
            <a:r>
              <a:rPr sz="2050" spc="180" dirty="0">
                <a:latin typeface="Calibri"/>
                <a:cs typeface="Calibri"/>
              </a:rPr>
              <a:t> </a:t>
            </a:r>
            <a:r>
              <a:rPr sz="2050" spc="-55" dirty="0">
                <a:latin typeface="Calibri"/>
                <a:cs typeface="Calibri"/>
              </a:rPr>
              <a:t>Horn</a:t>
            </a:r>
            <a:r>
              <a:rPr sz="2050" spc="190" dirty="0">
                <a:latin typeface="Calibri"/>
                <a:cs typeface="Calibri"/>
              </a:rPr>
              <a:t> </a:t>
            </a:r>
            <a:r>
              <a:rPr sz="2050" spc="125" dirty="0">
                <a:latin typeface="Calibri"/>
                <a:cs typeface="Calibri"/>
              </a:rPr>
              <a:t>KBs</a:t>
            </a:r>
            <a:endParaRPr sz="2050" dirty="0">
              <a:latin typeface="Calibri"/>
              <a:cs typeface="Calibri"/>
            </a:endParaRPr>
          </a:p>
          <a:p>
            <a:pPr marL="2216150" marR="1826260" indent="-1833880">
              <a:lnSpc>
                <a:spcPct val="114599"/>
              </a:lnSpc>
              <a:spcBef>
                <a:spcPts val="760"/>
              </a:spcBef>
              <a:tabLst>
                <a:tab pos="2101215" algn="l"/>
                <a:tab pos="3657600" algn="l"/>
                <a:tab pos="4050665" algn="l"/>
              </a:tabLst>
            </a:pPr>
            <a:r>
              <a:rPr sz="2050" i="1" spc="55" dirty="0">
                <a:solidFill>
                  <a:srgbClr val="990099"/>
                </a:solidFill>
                <a:latin typeface="Georgia"/>
                <a:cs typeface="Georgia"/>
              </a:rPr>
              <a:t>α</a:t>
            </a:r>
            <a:r>
              <a:rPr sz="2100" spc="127" baseline="-11904" dirty="0">
                <a:solidFill>
                  <a:srgbClr val="990099"/>
                </a:solidFill>
                <a:latin typeface="PMingLiU"/>
                <a:cs typeface="PMingLiU"/>
              </a:rPr>
              <a:t>1</a:t>
            </a:r>
            <a:r>
              <a:rPr sz="2050" i="1" spc="5" dirty="0">
                <a:solidFill>
                  <a:srgbClr val="990099"/>
                </a:solidFill>
                <a:latin typeface="Georgia"/>
                <a:cs typeface="Georgia"/>
              </a:rPr>
              <a:t>,</a:t>
            </a:r>
            <a:r>
              <a:rPr sz="2050" i="1" spc="-150" dirty="0">
                <a:solidFill>
                  <a:srgbClr val="990099"/>
                </a:solidFill>
                <a:latin typeface="Georgia"/>
                <a:cs typeface="Georgia"/>
              </a:rPr>
              <a:t> </a:t>
            </a:r>
            <a:r>
              <a:rPr sz="2050" i="1" spc="5" dirty="0">
                <a:solidFill>
                  <a:srgbClr val="990099"/>
                </a:solidFill>
                <a:latin typeface="Georgia"/>
                <a:cs typeface="Georgia"/>
              </a:rPr>
              <a:t>.</a:t>
            </a:r>
            <a:r>
              <a:rPr sz="2050" i="1" spc="-160" dirty="0">
                <a:solidFill>
                  <a:srgbClr val="990099"/>
                </a:solidFill>
                <a:latin typeface="Georgia"/>
                <a:cs typeface="Georgia"/>
              </a:rPr>
              <a:t> </a:t>
            </a:r>
            <a:r>
              <a:rPr sz="2050" i="1" spc="5" dirty="0">
                <a:solidFill>
                  <a:srgbClr val="990099"/>
                </a:solidFill>
                <a:latin typeface="Georgia"/>
                <a:cs typeface="Georgia"/>
              </a:rPr>
              <a:t>.</a:t>
            </a:r>
            <a:r>
              <a:rPr sz="2050" i="1" spc="-150" dirty="0">
                <a:solidFill>
                  <a:srgbClr val="990099"/>
                </a:solidFill>
                <a:latin typeface="Georgia"/>
                <a:cs typeface="Georgia"/>
              </a:rPr>
              <a:t> </a:t>
            </a:r>
            <a:r>
              <a:rPr sz="2050" i="1" spc="5" dirty="0">
                <a:solidFill>
                  <a:srgbClr val="990099"/>
                </a:solidFill>
                <a:latin typeface="Georgia"/>
                <a:cs typeface="Georgia"/>
              </a:rPr>
              <a:t>.</a:t>
            </a:r>
            <a:r>
              <a:rPr sz="2050" i="1" spc="-150" dirty="0">
                <a:solidFill>
                  <a:srgbClr val="990099"/>
                </a:solidFill>
                <a:latin typeface="Georgia"/>
                <a:cs typeface="Georgia"/>
              </a:rPr>
              <a:t> </a:t>
            </a:r>
            <a:r>
              <a:rPr sz="2050" i="1" spc="5" dirty="0">
                <a:solidFill>
                  <a:srgbClr val="990099"/>
                </a:solidFill>
                <a:latin typeface="Georgia"/>
                <a:cs typeface="Georgia"/>
              </a:rPr>
              <a:t>,</a:t>
            </a:r>
            <a:r>
              <a:rPr sz="2050" i="1" spc="-160" dirty="0">
                <a:solidFill>
                  <a:srgbClr val="990099"/>
                </a:solidFill>
                <a:latin typeface="Georgia"/>
                <a:cs typeface="Georgia"/>
              </a:rPr>
              <a:t> </a:t>
            </a:r>
            <a:r>
              <a:rPr sz="2050" i="1" spc="65" dirty="0">
                <a:solidFill>
                  <a:srgbClr val="990099"/>
                </a:solidFill>
                <a:latin typeface="Georgia"/>
                <a:cs typeface="Georgia"/>
              </a:rPr>
              <a:t>α</a:t>
            </a:r>
            <a:r>
              <a:rPr sz="2100" i="1" spc="179" baseline="-11904" dirty="0">
                <a:solidFill>
                  <a:srgbClr val="990099"/>
                </a:solidFill>
                <a:latin typeface="Trebuchet MS"/>
                <a:cs typeface="Trebuchet MS"/>
              </a:rPr>
              <a:t>n</a:t>
            </a:r>
            <a:r>
              <a:rPr sz="2050" i="1" spc="5" dirty="0">
                <a:solidFill>
                  <a:srgbClr val="990099"/>
                </a:solidFill>
                <a:latin typeface="Georgia"/>
                <a:cs typeface="Georgia"/>
              </a:rPr>
              <a:t>,</a:t>
            </a:r>
            <a:r>
              <a:rPr sz="2050" i="1" dirty="0">
                <a:solidFill>
                  <a:srgbClr val="990099"/>
                </a:solidFill>
                <a:latin typeface="Georgia"/>
                <a:cs typeface="Georgia"/>
              </a:rPr>
              <a:t>	</a:t>
            </a:r>
            <a:r>
              <a:rPr sz="2050" i="1" spc="55" dirty="0">
                <a:solidFill>
                  <a:srgbClr val="990099"/>
                </a:solidFill>
                <a:latin typeface="Georgia"/>
                <a:cs typeface="Georgia"/>
              </a:rPr>
              <a:t>α</a:t>
            </a:r>
            <a:r>
              <a:rPr sz="2100" spc="67" baseline="-11904" dirty="0">
                <a:solidFill>
                  <a:srgbClr val="990099"/>
                </a:solidFill>
                <a:latin typeface="PMingLiU"/>
                <a:cs typeface="PMingLiU"/>
              </a:rPr>
              <a:t>1</a:t>
            </a:r>
            <a:r>
              <a:rPr sz="2100" spc="217"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315"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305"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65" dirty="0">
                <a:solidFill>
                  <a:srgbClr val="990099"/>
                </a:solidFill>
                <a:latin typeface="Georgia"/>
                <a:cs typeface="Georgia"/>
              </a:rPr>
              <a:t>α</a:t>
            </a:r>
            <a:r>
              <a:rPr sz="2100" i="1" spc="104" baseline="-11904" dirty="0">
                <a:solidFill>
                  <a:srgbClr val="990099"/>
                </a:solidFill>
                <a:latin typeface="Trebuchet MS"/>
                <a:cs typeface="Trebuchet MS"/>
              </a:rPr>
              <a:t>n</a:t>
            </a:r>
            <a:r>
              <a:rPr sz="2100" i="1" baseline="-11904" dirty="0">
                <a:solidFill>
                  <a:srgbClr val="990099"/>
                </a:solidFill>
                <a:latin typeface="Trebuchet MS"/>
                <a:cs typeface="Trebuchet MS"/>
              </a:rPr>
              <a:t>	</a:t>
            </a:r>
            <a:r>
              <a:rPr sz="2050" spc="140" dirty="0">
                <a:solidFill>
                  <a:srgbClr val="990099"/>
                </a:solidFill>
                <a:latin typeface="Lucida Sans Unicode"/>
                <a:cs typeface="Lucida Sans Unicode"/>
              </a:rPr>
              <a:t>⇒</a:t>
            </a:r>
            <a:r>
              <a:rPr sz="2050" dirty="0">
                <a:solidFill>
                  <a:srgbClr val="990099"/>
                </a:solidFill>
                <a:latin typeface="Lucida Sans Unicode"/>
                <a:cs typeface="Lucida Sans Unicode"/>
              </a:rPr>
              <a:t>	</a:t>
            </a:r>
            <a:r>
              <a:rPr sz="2050" i="1" spc="-15" dirty="0">
                <a:solidFill>
                  <a:srgbClr val="990099"/>
                </a:solidFill>
                <a:latin typeface="Georgia"/>
                <a:cs typeface="Georgia"/>
              </a:rPr>
              <a:t>β </a:t>
            </a:r>
            <a:r>
              <a:rPr sz="2050" i="1" spc="-10" dirty="0">
                <a:solidFill>
                  <a:srgbClr val="990099"/>
                </a:solidFill>
                <a:latin typeface="Georgia"/>
                <a:cs typeface="Georgia"/>
              </a:rPr>
              <a:t> </a:t>
            </a:r>
            <a:r>
              <a:rPr sz="2050" i="1" spc="-20" dirty="0">
                <a:solidFill>
                  <a:srgbClr val="990099"/>
                </a:solidFill>
                <a:latin typeface="Georgia"/>
                <a:cs typeface="Georgia"/>
              </a:rPr>
              <a:t>β</a:t>
            </a:r>
            <a:endParaRPr sz="2050" dirty="0">
              <a:latin typeface="Georgia"/>
              <a:cs typeface="Georgia"/>
            </a:endParaRPr>
          </a:p>
          <a:p>
            <a:pPr marL="50800" marR="43180">
              <a:lnSpc>
                <a:spcPct val="101000"/>
              </a:lnSpc>
              <a:spcBef>
                <a:spcPts val="980"/>
              </a:spcBef>
            </a:pPr>
            <a:r>
              <a:rPr sz="2050" dirty="0">
                <a:latin typeface="Calibri"/>
                <a:cs typeface="Calibri"/>
              </a:rPr>
              <a:t>Can </a:t>
            </a:r>
            <a:r>
              <a:rPr sz="2050" spc="-100" dirty="0">
                <a:latin typeface="Calibri"/>
                <a:cs typeface="Calibri"/>
              </a:rPr>
              <a:t>be</a:t>
            </a:r>
            <a:r>
              <a:rPr sz="2050" spc="-95" dirty="0">
                <a:latin typeface="Calibri"/>
                <a:cs typeface="Calibri"/>
              </a:rPr>
              <a:t> </a:t>
            </a:r>
            <a:r>
              <a:rPr sz="2050" spc="-100" dirty="0">
                <a:latin typeface="Calibri"/>
                <a:cs typeface="Calibri"/>
              </a:rPr>
              <a:t>used</a:t>
            </a:r>
            <a:r>
              <a:rPr sz="2050" spc="-95" dirty="0">
                <a:latin typeface="Calibri"/>
                <a:cs typeface="Calibri"/>
              </a:rPr>
              <a:t> </a:t>
            </a:r>
            <a:r>
              <a:rPr sz="2050" spc="-65" dirty="0">
                <a:latin typeface="Calibri"/>
                <a:cs typeface="Calibri"/>
              </a:rPr>
              <a:t>with</a:t>
            </a:r>
            <a:r>
              <a:rPr sz="2050" spc="-60" dirty="0">
                <a:latin typeface="Calibri"/>
                <a:cs typeface="Calibri"/>
              </a:rPr>
              <a:t> </a:t>
            </a:r>
            <a:r>
              <a:rPr sz="2050" spc="-100" dirty="0">
                <a:solidFill>
                  <a:srgbClr val="00007E"/>
                </a:solidFill>
                <a:latin typeface="Calibri"/>
                <a:cs typeface="Calibri"/>
              </a:rPr>
              <a:t>forward</a:t>
            </a:r>
            <a:r>
              <a:rPr sz="2050" spc="-95" dirty="0">
                <a:solidFill>
                  <a:srgbClr val="00007E"/>
                </a:solidFill>
                <a:latin typeface="Calibri"/>
                <a:cs typeface="Calibri"/>
              </a:rPr>
              <a:t> </a:t>
            </a:r>
            <a:r>
              <a:rPr sz="2050" spc="-40" dirty="0">
                <a:solidFill>
                  <a:srgbClr val="00007E"/>
                </a:solidFill>
                <a:latin typeface="Calibri"/>
                <a:cs typeface="Calibri"/>
              </a:rPr>
              <a:t>chaining </a:t>
            </a:r>
            <a:r>
              <a:rPr sz="2050" spc="-110" dirty="0">
                <a:latin typeface="Calibri"/>
                <a:cs typeface="Calibri"/>
              </a:rPr>
              <a:t>or</a:t>
            </a:r>
            <a:r>
              <a:rPr sz="2050" spc="-105" dirty="0">
                <a:latin typeface="Calibri"/>
                <a:cs typeface="Calibri"/>
              </a:rPr>
              <a:t> </a:t>
            </a:r>
            <a:r>
              <a:rPr sz="2050" spc="-70" dirty="0">
                <a:solidFill>
                  <a:srgbClr val="00007E"/>
                </a:solidFill>
                <a:latin typeface="Calibri"/>
                <a:cs typeface="Calibri"/>
              </a:rPr>
              <a:t>backward</a:t>
            </a:r>
            <a:r>
              <a:rPr sz="2050" spc="-65" dirty="0">
                <a:solidFill>
                  <a:srgbClr val="00007E"/>
                </a:solidFill>
                <a:latin typeface="Calibri"/>
                <a:cs typeface="Calibri"/>
              </a:rPr>
              <a:t> </a:t>
            </a:r>
            <a:r>
              <a:rPr sz="2050" spc="-35" dirty="0">
                <a:solidFill>
                  <a:srgbClr val="00007E"/>
                </a:solidFill>
                <a:latin typeface="Calibri"/>
                <a:cs typeface="Calibri"/>
              </a:rPr>
              <a:t>chaining</a:t>
            </a:r>
            <a:r>
              <a:rPr sz="2050" spc="-35" dirty="0">
                <a:latin typeface="Calibri"/>
                <a:cs typeface="Calibri"/>
              </a:rPr>
              <a:t>. </a:t>
            </a:r>
            <a:r>
              <a:rPr sz="2050" spc="-450" dirty="0">
                <a:latin typeface="Calibri"/>
                <a:cs typeface="Calibri"/>
              </a:rPr>
              <a:t> </a:t>
            </a:r>
            <a:r>
              <a:rPr sz="2050" spc="-35" dirty="0">
                <a:latin typeface="Calibri"/>
                <a:cs typeface="Calibri"/>
              </a:rPr>
              <a:t>These</a:t>
            </a:r>
            <a:r>
              <a:rPr sz="2050" spc="210" dirty="0">
                <a:latin typeface="Calibri"/>
                <a:cs typeface="Calibri"/>
              </a:rPr>
              <a:t> </a:t>
            </a:r>
            <a:r>
              <a:rPr sz="2050" spc="-55" dirty="0">
                <a:latin typeface="Calibri"/>
                <a:cs typeface="Calibri"/>
              </a:rPr>
              <a:t>algorithms</a:t>
            </a:r>
            <a:r>
              <a:rPr sz="2050" spc="180" dirty="0">
                <a:latin typeface="Calibri"/>
                <a:cs typeface="Calibri"/>
              </a:rPr>
              <a:t> </a:t>
            </a:r>
            <a:r>
              <a:rPr sz="2050" spc="-105" dirty="0">
                <a:latin typeface="Calibri"/>
                <a:cs typeface="Calibri"/>
              </a:rPr>
              <a:t>are</a:t>
            </a:r>
            <a:r>
              <a:rPr sz="2050" spc="170" dirty="0">
                <a:latin typeface="Calibri"/>
                <a:cs typeface="Calibri"/>
              </a:rPr>
              <a:t> </a:t>
            </a:r>
            <a:r>
              <a:rPr sz="2050" spc="-80" dirty="0">
                <a:latin typeface="Calibri"/>
                <a:cs typeface="Calibri"/>
              </a:rPr>
              <a:t>very</a:t>
            </a:r>
            <a:r>
              <a:rPr sz="2050" spc="204" dirty="0">
                <a:latin typeface="Calibri"/>
                <a:cs typeface="Calibri"/>
              </a:rPr>
              <a:t> </a:t>
            </a:r>
            <a:r>
              <a:rPr sz="2050" spc="-50" dirty="0">
                <a:latin typeface="Calibri"/>
                <a:cs typeface="Calibri"/>
              </a:rPr>
              <a:t>natural</a:t>
            </a:r>
            <a:r>
              <a:rPr sz="2050" spc="185" dirty="0">
                <a:latin typeface="Calibri"/>
                <a:cs typeface="Calibri"/>
              </a:rPr>
              <a:t> </a:t>
            </a:r>
            <a:r>
              <a:rPr sz="2050" spc="-70" dirty="0">
                <a:latin typeface="Calibri"/>
                <a:cs typeface="Calibri"/>
              </a:rPr>
              <a:t>and</a:t>
            </a:r>
            <a:r>
              <a:rPr sz="2050" spc="185" dirty="0">
                <a:latin typeface="Calibri"/>
                <a:cs typeface="Calibri"/>
              </a:rPr>
              <a:t> </a:t>
            </a:r>
            <a:r>
              <a:rPr sz="2050" spc="-75" dirty="0">
                <a:latin typeface="Calibri"/>
                <a:cs typeface="Calibri"/>
              </a:rPr>
              <a:t>run</a:t>
            </a:r>
            <a:r>
              <a:rPr sz="2050" spc="175" dirty="0">
                <a:latin typeface="Calibri"/>
                <a:cs typeface="Calibri"/>
              </a:rPr>
              <a:t> </a:t>
            </a:r>
            <a:r>
              <a:rPr sz="2050" spc="-50" dirty="0">
                <a:latin typeface="Calibri"/>
                <a:cs typeface="Calibri"/>
              </a:rPr>
              <a:t>in</a:t>
            </a:r>
            <a:r>
              <a:rPr sz="2050" spc="195" dirty="0">
                <a:latin typeface="Calibri"/>
                <a:cs typeface="Calibri"/>
              </a:rPr>
              <a:t> </a:t>
            </a:r>
            <a:r>
              <a:rPr sz="2050" spc="220" dirty="0">
                <a:solidFill>
                  <a:srgbClr val="7E0000"/>
                </a:solidFill>
                <a:ea typeface="MS UI Gothic" panose="020B0600070205080204" pitchFamily="34" charset="-128"/>
                <a:cs typeface="PMingLiU"/>
              </a:rPr>
              <a:t>linear</a:t>
            </a:r>
            <a:r>
              <a:rPr sz="2050" spc="105" dirty="0">
                <a:solidFill>
                  <a:srgbClr val="7E0000"/>
                </a:solidFill>
                <a:latin typeface="PMingLiU"/>
                <a:cs typeface="PMingLiU"/>
              </a:rPr>
              <a:t> </a:t>
            </a:r>
            <a:r>
              <a:rPr sz="2050" spc="-75" dirty="0">
                <a:latin typeface="Calibri"/>
                <a:cs typeface="Calibri"/>
              </a:rPr>
              <a:t>time</a:t>
            </a:r>
            <a:endParaRPr sz="2050" dirty="0">
              <a:latin typeface="Calibri"/>
              <a:cs typeface="Calibri"/>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42</a:t>
            </a:fld>
            <a:endParaRPr spc="45"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140" dirty="0"/>
              <a:t>Forward</a:t>
            </a:r>
            <a:r>
              <a:rPr spc="390" dirty="0"/>
              <a:t> </a:t>
            </a:r>
            <a:r>
              <a:rPr spc="155" dirty="0"/>
              <a:t>chaining</a:t>
            </a:r>
          </a:p>
        </p:txBody>
      </p:sp>
      <p:sp>
        <p:nvSpPr>
          <p:cNvPr id="3" name="object 3"/>
          <p:cNvSpPr txBox="1"/>
          <p:nvPr/>
        </p:nvSpPr>
        <p:spPr>
          <a:xfrm>
            <a:off x="3324853" y="2441607"/>
            <a:ext cx="1472565" cy="1494790"/>
          </a:xfrm>
          <a:prstGeom prst="rect">
            <a:avLst/>
          </a:prstGeom>
        </p:spPr>
        <p:txBody>
          <a:bodyPr vert="horz" wrap="square" lIns="0" tIns="66675" rIns="0" bIns="0" rtlCol="0">
            <a:spAutoFit/>
          </a:bodyPr>
          <a:lstStyle/>
          <a:p>
            <a:pPr marL="12700" algn="just">
              <a:lnSpc>
                <a:spcPct val="100000"/>
              </a:lnSpc>
              <a:spcBef>
                <a:spcPts val="525"/>
              </a:spcBef>
            </a:pPr>
            <a:r>
              <a:rPr sz="2050" i="1" spc="50" dirty="0">
                <a:latin typeface="Georgia"/>
                <a:cs typeface="Georgia"/>
              </a:rPr>
              <a:t>P</a:t>
            </a:r>
            <a:r>
              <a:rPr sz="2050" i="1" spc="229" dirty="0">
                <a:latin typeface="Georgia"/>
                <a:cs typeface="Georgia"/>
              </a:rPr>
              <a:t> </a:t>
            </a:r>
            <a:r>
              <a:rPr sz="2050" spc="140" dirty="0">
                <a:latin typeface="Lucida Sans Unicode"/>
                <a:cs typeface="Lucida Sans Unicode"/>
              </a:rPr>
              <a:t>⇒</a:t>
            </a:r>
            <a:r>
              <a:rPr sz="2050" spc="345" dirty="0">
                <a:latin typeface="Lucida Sans Unicode"/>
                <a:cs typeface="Lucida Sans Unicode"/>
              </a:rPr>
              <a:t> </a:t>
            </a:r>
            <a:r>
              <a:rPr sz="2050" i="1" spc="105" dirty="0">
                <a:latin typeface="Georgia"/>
                <a:cs typeface="Georgia"/>
              </a:rPr>
              <a:t>Q</a:t>
            </a:r>
            <a:endParaRPr sz="2050">
              <a:latin typeface="Georgia"/>
              <a:cs typeface="Georgia"/>
            </a:endParaRPr>
          </a:p>
          <a:p>
            <a:pPr marL="12700" marR="5080" algn="just">
              <a:lnSpc>
                <a:spcPct val="117600"/>
              </a:lnSpc>
            </a:pPr>
            <a:r>
              <a:rPr sz="2050" i="1" spc="135" dirty="0">
                <a:latin typeface="Georgia"/>
                <a:cs typeface="Georgia"/>
              </a:rPr>
              <a:t>L</a:t>
            </a:r>
            <a:r>
              <a:rPr sz="2050" i="1" spc="-40" dirty="0">
                <a:latin typeface="Georgia"/>
                <a:cs typeface="Georgia"/>
              </a:rPr>
              <a:t> </a:t>
            </a:r>
            <a:r>
              <a:rPr sz="2050" spc="-254" dirty="0">
                <a:latin typeface="Lucida Sans Unicode"/>
                <a:cs typeface="Lucida Sans Unicode"/>
              </a:rPr>
              <a:t>∧</a:t>
            </a:r>
            <a:r>
              <a:rPr sz="2050" spc="-195" dirty="0">
                <a:latin typeface="Lucida Sans Unicode"/>
                <a:cs typeface="Lucida Sans Unicode"/>
              </a:rPr>
              <a:t> </a:t>
            </a:r>
            <a:r>
              <a:rPr sz="2050" i="1" spc="55" dirty="0">
                <a:latin typeface="Georgia"/>
                <a:cs typeface="Georgia"/>
              </a:rPr>
              <a:t>M</a:t>
            </a:r>
            <a:r>
              <a:rPr sz="2050" i="1" dirty="0">
                <a:latin typeface="Georgia"/>
                <a:cs typeface="Georgia"/>
              </a:rPr>
              <a:t>  </a:t>
            </a:r>
            <a:r>
              <a:rPr sz="2050" i="1" spc="-240" dirty="0">
                <a:latin typeface="Georgia"/>
                <a:cs typeface="Georgia"/>
              </a:rPr>
              <a:t> </a:t>
            </a:r>
            <a:r>
              <a:rPr sz="2050" spc="140" dirty="0">
                <a:latin typeface="Lucida Sans Unicode"/>
                <a:cs typeface="Lucida Sans Unicode"/>
              </a:rPr>
              <a:t>⇒</a:t>
            </a:r>
            <a:r>
              <a:rPr sz="2050" dirty="0">
                <a:latin typeface="Lucida Sans Unicode"/>
                <a:cs typeface="Lucida Sans Unicode"/>
              </a:rPr>
              <a:t> </a:t>
            </a:r>
            <a:r>
              <a:rPr sz="2050" spc="-270" dirty="0">
                <a:latin typeface="Lucida Sans Unicode"/>
                <a:cs typeface="Lucida Sans Unicode"/>
              </a:rPr>
              <a:t> </a:t>
            </a:r>
            <a:r>
              <a:rPr sz="2050" i="1" spc="35" dirty="0">
                <a:latin typeface="Georgia"/>
                <a:cs typeface="Georgia"/>
              </a:rPr>
              <a:t>P </a:t>
            </a:r>
            <a:r>
              <a:rPr sz="2050" i="1" spc="20" dirty="0">
                <a:latin typeface="Georgia"/>
                <a:cs typeface="Georgia"/>
              </a:rPr>
              <a:t> </a:t>
            </a:r>
            <a:r>
              <a:rPr sz="2050" i="1" spc="195" dirty="0">
                <a:latin typeface="Georgia"/>
                <a:cs typeface="Georgia"/>
              </a:rPr>
              <a:t>B</a:t>
            </a:r>
            <a:r>
              <a:rPr sz="2050" i="1" spc="65" dirty="0">
                <a:latin typeface="Georgia"/>
                <a:cs typeface="Georgia"/>
              </a:rPr>
              <a:t> </a:t>
            </a:r>
            <a:r>
              <a:rPr sz="2050" spc="-254" dirty="0">
                <a:latin typeface="Lucida Sans Unicode"/>
                <a:cs typeface="Lucida Sans Unicode"/>
              </a:rPr>
              <a:t>∧</a:t>
            </a:r>
            <a:r>
              <a:rPr sz="2050" spc="-195" dirty="0">
                <a:latin typeface="Lucida Sans Unicode"/>
                <a:cs typeface="Lucida Sans Unicode"/>
              </a:rPr>
              <a:t> </a:t>
            </a:r>
            <a:r>
              <a:rPr sz="2050" i="1" spc="135" dirty="0">
                <a:latin typeface="Georgia"/>
                <a:cs typeface="Georgia"/>
              </a:rPr>
              <a:t>L</a:t>
            </a:r>
            <a:r>
              <a:rPr sz="2050" i="1" dirty="0">
                <a:latin typeface="Georgia"/>
                <a:cs typeface="Georgia"/>
              </a:rPr>
              <a:t> </a:t>
            </a:r>
            <a:r>
              <a:rPr sz="2050" i="1" spc="45" dirty="0">
                <a:latin typeface="Georgia"/>
                <a:cs typeface="Georgia"/>
              </a:rPr>
              <a:t> </a:t>
            </a:r>
            <a:r>
              <a:rPr sz="2050" spc="140" dirty="0">
                <a:latin typeface="Lucida Sans Unicode"/>
                <a:cs typeface="Lucida Sans Unicode"/>
              </a:rPr>
              <a:t>⇒</a:t>
            </a:r>
            <a:r>
              <a:rPr sz="2050" dirty="0">
                <a:latin typeface="Lucida Sans Unicode"/>
                <a:cs typeface="Lucida Sans Unicode"/>
              </a:rPr>
              <a:t> </a:t>
            </a:r>
            <a:r>
              <a:rPr sz="2050" spc="-270" dirty="0">
                <a:latin typeface="Lucida Sans Unicode"/>
                <a:cs typeface="Lucida Sans Unicode"/>
              </a:rPr>
              <a:t> </a:t>
            </a:r>
            <a:r>
              <a:rPr sz="2050" i="1" spc="35" dirty="0">
                <a:latin typeface="Georgia"/>
                <a:cs typeface="Georgia"/>
              </a:rPr>
              <a:t>M </a:t>
            </a:r>
            <a:r>
              <a:rPr sz="2050" i="1" spc="10" dirty="0">
                <a:latin typeface="Georgia"/>
                <a:cs typeface="Georgia"/>
              </a:rPr>
              <a:t> </a:t>
            </a:r>
            <a:r>
              <a:rPr sz="2050" i="1" spc="140" dirty="0">
                <a:latin typeface="Georgia"/>
                <a:cs typeface="Georgia"/>
              </a:rPr>
              <a:t>A</a:t>
            </a:r>
            <a:r>
              <a:rPr sz="2050" i="1" spc="-35" dirty="0">
                <a:latin typeface="Georgia"/>
                <a:cs typeface="Georgia"/>
              </a:rPr>
              <a:t> </a:t>
            </a:r>
            <a:r>
              <a:rPr sz="2050" spc="-254" dirty="0">
                <a:latin typeface="Lucida Sans Unicode"/>
                <a:cs typeface="Lucida Sans Unicode"/>
              </a:rPr>
              <a:t>∧</a:t>
            </a:r>
            <a:r>
              <a:rPr sz="2050" spc="-195" dirty="0">
                <a:latin typeface="Lucida Sans Unicode"/>
                <a:cs typeface="Lucida Sans Unicode"/>
              </a:rPr>
              <a:t> </a:t>
            </a:r>
            <a:r>
              <a:rPr sz="2050" i="1" spc="50" dirty="0">
                <a:latin typeface="Georgia"/>
                <a:cs typeface="Georgia"/>
              </a:rPr>
              <a:t>P</a:t>
            </a:r>
            <a:r>
              <a:rPr sz="2050" i="1" dirty="0">
                <a:latin typeface="Georgia"/>
                <a:cs typeface="Georgia"/>
              </a:rPr>
              <a:t>  </a:t>
            </a:r>
            <a:r>
              <a:rPr sz="2050" i="1" spc="-175" dirty="0">
                <a:latin typeface="Georgia"/>
                <a:cs typeface="Georgia"/>
              </a:rPr>
              <a:t> </a:t>
            </a:r>
            <a:r>
              <a:rPr sz="2050" spc="140" dirty="0">
                <a:latin typeface="Lucida Sans Unicode"/>
                <a:cs typeface="Lucida Sans Unicode"/>
              </a:rPr>
              <a:t>⇒</a:t>
            </a:r>
            <a:r>
              <a:rPr sz="2050" dirty="0">
                <a:latin typeface="Lucida Sans Unicode"/>
                <a:cs typeface="Lucida Sans Unicode"/>
              </a:rPr>
              <a:t> </a:t>
            </a:r>
            <a:r>
              <a:rPr sz="2050" spc="-270" dirty="0">
                <a:latin typeface="Lucida Sans Unicode"/>
                <a:cs typeface="Lucida Sans Unicode"/>
              </a:rPr>
              <a:t> </a:t>
            </a:r>
            <a:r>
              <a:rPr sz="2050" i="1" spc="135" dirty="0">
                <a:latin typeface="Georgia"/>
                <a:cs typeface="Georgia"/>
              </a:rPr>
              <a:t>L</a:t>
            </a:r>
            <a:endParaRPr sz="2050">
              <a:latin typeface="Georgia"/>
              <a:cs typeface="Georgia"/>
            </a:endParaRPr>
          </a:p>
        </p:txBody>
      </p:sp>
      <p:sp>
        <p:nvSpPr>
          <p:cNvPr id="4" name="object 4"/>
          <p:cNvSpPr txBox="1"/>
          <p:nvPr/>
        </p:nvSpPr>
        <p:spPr>
          <a:xfrm>
            <a:off x="1130300" y="1396713"/>
            <a:ext cx="6068695" cy="1083945"/>
          </a:xfrm>
          <a:prstGeom prst="rect">
            <a:avLst/>
          </a:prstGeom>
        </p:spPr>
        <p:txBody>
          <a:bodyPr vert="horz" wrap="square" lIns="0" tIns="11430" rIns="0" bIns="0" rtlCol="0">
            <a:spAutoFit/>
          </a:bodyPr>
          <a:lstStyle/>
          <a:p>
            <a:pPr marL="743585" marR="5080" indent="-731520">
              <a:lnSpc>
                <a:spcPct val="101000"/>
              </a:lnSpc>
              <a:spcBef>
                <a:spcPts val="90"/>
              </a:spcBef>
            </a:pPr>
            <a:r>
              <a:rPr sz="2050" spc="-55" dirty="0">
                <a:latin typeface="Calibri"/>
                <a:cs typeface="Calibri"/>
              </a:rPr>
              <a:t>Idea:</a:t>
            </a:r>
            <a:r>
              <a:rPr sz="2050" spc="-30" dirty="0">
                <a:latin typeface="Calibri"/>
                <a:cs typeface="Calibri"/>
              </a:rPr>
              <a:t> </a:t>
            </a:r>
            <a:r>
              <a:rPr sz="2050" spc="-70" dirty="0">
                <a:latin typeface="Calibri"/>
                <a:cs typeface="Calibri"/>
              </a:rPr>
              <a:t>fire</a:t>
            </a:r>
            <a:r>
              <a:rPr sz="2050" spc="170" dirty="0">
                <a:latin typeface="Calibri"/>
                <a:cs typeface="Calibri"/>
              </a:rPr>
              <a:t> </a:t>
            </a:r>
            <a:r>
              <a:rPr sz="2050" spc="-55" dirty="0">
                <a:latin typeface="Calibri"/>
                <a:cs typeface="Calibri"/>
              </a:rPr>
              <a:t>any</a:t>
            </a:r>
            <a:r>
              <a:rPr sz="2050" spc="165" dirty="0">
                <a:latin typeface="Calibri"/>
                <a:cs typeface="Calibri"/>
              </a:rPr>
              <a:t> </a:t>
            </a:r>
            <a:r>
              <a:rPr sz="2050" spc="-80" dirty="0">
                <a:latin typeface="Calibri"/>
                <a:cs typeface="Calibri"/>
              </a:rPr>
              <a:t>rule</a:t>
            </a:r>
            <a:r>
              <a:rPr sz="2050" spc="190" dirty="0">
                <a:latin typeface="Calibri"/>
                <a:cs typeface="Calibri"/>
              </a:rPr>
              <a:t> </a:t>
            </a:r>
            <a:r>
              <a:rPr sz="2050" spc="-120" dirty="0">
                <a:latin typeface="Calibri"/>
                <a:cs typeface="Calibri"/>
              </a:rPr>
              <a:t>whose</a:t>
            </a:r>
            <a:r>
              <a:rPr sz="2050" spc="204" dirty="0">
                <a:latin typeface="Calibri"/>
                <a:cs typeface="Calibri"/>
              </a:rPr>
              <a:t> </a:t>
            </a:r>
            <a:r>
              <a:rPr sz="2050" spc="-95" dirty="0">
                <a:latin typeface="Calibri"/>
                <a:cs typeface="Calibri"/>
              </a:rPr>
              <a:t>premises</a:t>
            </a:r>
            <a:r>
              <a:rPr sz="2050" spc="180" dirty="0">
                <a:latin typeface="Calibri"/>
                <a:cs typeface="Calibri"/>
              </a:rPr>
              <a:t> </a:t>
            </a:r>
            <a:r>
              <a:rPr sz="2050" spc="-105" dirty="0">
                <a:latin typeface="Calibri"/>
                <a:cs typeface="Calibri"/>
              </a:rPr>
              <a:t>are</a:t>
            </a:r>
            <a:r>
              <a:rPr sz="2050" spc="175" dirty="0">
                <a:latin typeface="Calibri"/>
                <a:cs typeface="Calibri"/>
              </a:rPr>
              <a:t> </a:t>
            </a:r>
            <a:r>
              <a:rPr sz="2050" spc="-50" dirty="0">
                <a:latin typeface="Calibri"/>
                <a:cs typeface="Calibri"/>
              </a:rPr>
              <a:t>satisfied</a:t>
            </a:r>
            <a:r>
              <a:rPr sz="2050" spc="170" dirty="0">
                <a:latin typeface="Calibri"/>
                <a:cs typeface="Calibri"/>
              </a:rPr>
              <a:t> </a:t>
            </a:r>
            <a:r>
              <a:rPr sz="2050" spc="-50" dirty="0">
                <a:latin typeface="Calibri"/>
                <a:cs typeface="Calibri"/>
              </a:rPr>
              <a:t>in</a:t>
            </a:r>
            <a:r>
              <a:rPr sz="2050" spc="185" dirty="0">
                <a:latin typeface="Calibri"/>
                <a:cs typeface="Calibri"/>
              </a:rPr>
              <a:t> </a:t>
            </a:r>
            <a:r>
              <a:rPr sz="2050" spc="-80" dirty="0">
                <a:latin typeface="Calibri"/>
                <a:cs typeface="Calibri"/>
              </a:rPr>
              <a:t>the</a:t>
            </a:r>
            <a:r>
              <a:rPr sz="2050" spc="180" dirty="0">
                <a:latin typeface="Calibri"/>
                <a:cs typeface="Calibri"/>
              </a:rPr>
              <a:t> </a:t>
            </a:r>
            <a:r>
              <a:rPr sz="2050" i="1" spc="250" dirty="0">
                <a:solidFill>
                  <a:srgbClr val="990099"/>
                </a:solidFill>
                <a:latin typeface="Georgia"/>
                <a:cs typeface="Georgia"/>
              </a:rPr>
              <a:t>KB</a:t>
            </a:r>
            <a:r>
              <a:rPr sz="2050" spc="250" dirty="0">
                <a:latin typeface="Calibri"/>
                <a:cs typeface="Calibri"/>
              </a:rPr>
              <a:t>, </a:t>
            </a:r>
            <a:r>
              <a:rPr sz="2050" spc="-450" dirty="0">
                <a:latin typeface="Calibri"/>
                <a:cs typeface="Calibri"/>
              </a:rPr>
              <a:t> </a:t>
            </a:r>
            <a:r>
              <a:rPr sz="2050" spc="-70" dirty="0">
                <a:latin typeface="Calibri"/>
                <a:cs typeface="Calibri"/>
              </a:rPr>
              <a:t>add</a:t>
            </a:r>
            <a:r>
              <a:rPr sz="2050" spc="165" dirty="0">
                <a:latin typeface="Calibri"/>
                <a:cs typeface="Calibri"/>
              </a:rPr>
              <a:t> </a:t>
            </a:r>
            <a:r>
              <a:rPr sz="2050" spc="-25" dirty="0">
                <a:latin typeface="Calibri"/>
                <a:cs typeface="Calibri"/>
              </a:rPr>
              <a:t>its</a:t>
            </a:r>
            <a:r>
              <a:rPr sz="2050" spc="190" dirty="0">
                <a:latin typeface="Calibri"/>
                <a:cs typeface="Calibri"/>
              </a:rPr>
              <a:t> </a:t>
            </a:r>
            <a:r>
              <a:rPr sz="2050" spc="-55" dirty="0">
                <a:latin typeface="Calibri"/>
                <a:cs typeface="Calibri"/>
              </a:rPr>
              <a:t>conclusion</a:t>
            </a:r>
            <a:r>
              <a:rPr sz="2050" spc="175" dirty="0">
                <a:latin typeface="Calibri"/>
                <a:cs typeface="Calibri"/>
              </a:rPr>
              <a:t> </a:t>
            </a:r>
            <a:r>
              <a:rPr sz="2050" spc="-55" dirty="0">
                <a:latin typeface="Calibri"/>
                <a:cs typeface="Calibri"/>
              </a:rPr>
              <a:t>to</a:t>
            </a:r>
            <a:r>
              <a:rPr sz="2050" spc="180" dirty="0">
                <a:latin typeface="Calibri"/>
                <a:cs typeface="Calibri"/>
              </a:rPr>
              <a:t> </a:t>
            </a:r>
            <a:r>
              <a:rPr sz="2050" spc="-80" dirty="0">
                <a:latin typeface="Calibri"/>
                <a:cs typeface="Calibri"/>
              </a:rPr>
              <a:t>the</a:t>
            </a:r>
            <a:r>
              <a:rPr sz="2050" spc="195" dirty="0">
                <a:latin typeface="Calibri"/>
                <a:cs typeface="Calibri"/>
              </a:rPr>
              <a:t> </a:t>
            </a:r>
            <a:r>
              <a:rPr sz="2050" i="1" spc="250" dirty="0">
                <a:solidFill>
                  <a:srgbClr val="990099"/>
                </a:solidFill>
                <a:latin typeface="Georgia"/>
                <a:cs typeface="Georgia"/>
              </a:rPr>
              <a:t>KB</a:t>
            </a:r>
            <a:r>
              <a:rPr sz="2050" spc="250" dirty="0">
                <a:latin typeface="Calibri"/>
                <a:cs typeface="Calibri"/>
              </a:rPr>
              <a:t>,</a:t>
            </a:r>
            <a:r>
              <a:rPr sz="2050" spc="180" dirty="0">
                <a:latin typeface="Calibri"/>
                <a:cs typeface="Calibri"/>
              </a:rPr>
              <a:t> </a:t>
            </a:r>
            <a:r>
              <a:rPr sz="2050" spc="-40" dirty="0">
                <a:latin typeface="Calibri"/>
                <a:cs typeface="Calibri"/>
              </a:rPr>
              <a:t>until</a:t>
            </a:r>
            <a:r>
              <a:rPr sz="2050" spc="195" dirty="0">
                <a:latin typeface="Calibri"/>
                <a:cs typeface="Calibri"/>
              </a:rPr>
              <a:t> </a:t>
            </a:r>
            <a:r>
              <a:rPr sz="2050" spc="-85" dirty="0">
                <a:latin typeface="Calibri"/>
                <a:cs typeface="Calibri"/>
              </a:rPr>
              <a:t>query</a:t>
            </a:r>
            <a:r>
              <a:rPr sz="2050" spc="190" dirty="0">
                <a:latin typeface="Calibri"/>
                <a:cs typeface="Calibri"/>
              </a:rPr>
              <a:t> </a:t>
            </a:r>
            <a:r>
              <a:rPr sz="2050" spc="-40" dirty="0">
                <a:latin typeface="Calibri"/>
                <a:cs typeface="Calibri"/>
              </a:rPr>
              <a:t>is</a:t>
            </a:r>
            <a:r>
              <a:rPr sz="2050" spc="180" dirty="0">
                <a:latin typeface="Calibri"/>
                <a:cs typeface="Calibri"/>
              </a:rPr>
              <a:t> </a:t>
            </a:r>
            <a:r>
              <a:rPr sz="2050" spc="-85" dirty="0">
                <a:latin typeface="Calibri"/>
                <a:cs typeface="Calibri"/>
              </a:rPr>
              <a:t>found</a:t>
            </a:r>
            <a:endParaRPr sz="2050">
              <a:latin typeface="Calibri"/>
              <a:cs typeface="Calibri"/>
            </a:endParaRPr>
          </a:p>
          <a:p>
            <a:pPr marR="122555" algn="r">
              <a:lnSpc>
                <a:spcPct val="100000"/>
              </a:lnSpc>
              <a:spcBef>
                <a:spcPts val="1570"/>
              </a:spcBef>
            </a:pPr>
            <a:r>
              <a:rPr sz="1500" spc="-10" dirty="0">
                <a:latin typeface="Arial"/>
                <a:cs typeface="Arial"/>
              </a:rPr>
              <a:t>Q</a:t>
            </a:r>
            <a:endParaRPr sz="1500">
              <a:latin typeface="Arial"/>
              <a:cs typeface="Arial"/>
            </a:endParaRPr>
          </a:p>
        </p:txBody>
      </p:sp>
      <p:sp>
        <p:nvSpPr>
          <p:cNvPr id="5" name="object 5"/>
          <p:cNvSpPr txBox="1"/>
          <p:nvPr/>
        </p:nvSpPr>
        <p:spPr>
          <a:xfrm>
            <a:off x="3324854" y="3961607"/>
            <a:ext cx="1417320" cy="340360"/>
          </a:xfrm>
          <a:prstGeom prst="rect">
            <a:avLst/>
          </a:prstGeom>
        </p:spPr>
        <p:txBody>
          <a:bodyPr vert="horz" wrap="square" lIns="0" tIns="14604" rIns="0" bIns="0" rtlCol="0">
            <a:spAutoFit/>
          </a:bodyPr>
          <a:lstStyle/>
          <a:p>
            <a:pPr marL="12700">
              <a:lnSpc>
                <a:spcPct val="100000"/>
              </a:lnSpc>
              <a:spcBef>
                <a:spcPts val="114"/>
              </a:spcBef>
              <a:tabLst>
                <a:tab pos="836294" algn="l"/>
                <a:tab pos="1229360" algn="l"/>
              </a:tabLst>
            </a:pPr>
            <a:r>
              <a:rPr sz="2050" i="1" spc="140" dirty="0">
                <a:latin typeface="Georgia"/>
                <a:cs typeface="Georgia"/>
              </a:rPr>
              <a:t>A</a:t>
            </a:r>
            <a:r>
              <a:rPr sz="2050" i="1" spc="-35" dirty="0">
                <a:latin typeface="Georgia"/>
                <a:cs typeface="Georgia"/>
              </a:rPr>
              <a:t> </a:t>
            </a:r>
            <a:r>
              <a:rPr sz="2050" spc="-254" dirty="0">
                <a:latin typeface="Lucida Sans Unicode"/>
                <a:cs typeface="Lucida Sans Unicode"/>
              </a:rPr>
              <a:t>∧</a:t>
            </a:r>
            <a:r>
              <a:rPr sz="2050" spc="-195" dirty="0">
                <a:latin typeface="Lucida Sans Unicode"/>
                <a:cs typeface="Lucida Sans Unicode"/>
              </a:rPr>
              <a:t> </a:t>
            </a:r>
            <a:r>
              <a:rPr sz="2050" i="1" spc="195" dirty="0">
                <a:latin typeface="Georgia"/>
                <a:cs typeface="Georgia"/>
              </a:rPr>
              <a:t>B</a:t>
            </a:r>
            <a:r>
              <a:rPr sz="2050" i="1" dirty="0">
                <a:latin typeface="Georgia"/>
                <a:cs typeface="Georgia"/>
              </a:rPr>
              <a:t>	</a:t>
            </a:r>
            <a:r>
              <a:rPr sz="2050" spc="140" dirty="0">
                <a:latin typeface="Lucida Sans Unicode"/>
                <a:cs typeface="Lucida Sans Unicode"/>
              </a:rPr>
              <a:t>⇒</a:t>
            </a:r>
            <a:r>
              <a:rPr sz="2050" dirty="0">
                <a:latin typeface="Lucida Sans Unicode"/>
                <a:cs typeface="Lucida Sans Unicode"/>
              </a:rPr>
              <a:t>	</a:t>
            </a:r>
            <a:r>
              <a:rPr sz="2050" i="1" spc="135" dirty="0">
                <a:latin typeface="Georgia"/>
                <a:cs typeface="Georgia"/>
              </a:rPr>
              <a:t>L</a:t>
            </a:r>
            <a:endParaRPr sz="2050">
              <a:latin typeface="Georgia"/>
              <a:cs typeface="Georgia"/>
            </a:endParaRPr>
          </a:p>
        </p:txBody>
      </p:sp>
      <p:sp>
        <p:nvSpPr>
          <p:cNvPr id="6" name="object 6"/>
          <p:cNvSpPr txBox="1"/>
          <p:nvPr/>
        </p:nvSpPr>
        <p:spPr>
          <a:xfrm>
            <a:off x="3324851" y="4276505"/>
            <a:ext cx="220979" cy="760095"/>
          </a:xfrm>
          <a:prstGeom prst="rect">
            <a:avLst/>
          </a:prstGeom>
        </p:spPr>
        <p:txBody>
          <a:bodyPr vert="horz" wrap="square" lIns="0" tIns="12065" rIns="0" bIns="0" rtlCol="0">
            <a:spAutoFit/>
          </a:bodyPr>
          <a:lstStyle/>
          <a:p>
            <a:pPr marL="12700" marR="5080">
              <a:lnSpc>
                <a:spcPct val="117600"/>
              </a:lnSpc>
              <a:spcBef>
                <a:spcPts val="95"/>
              </a:spcBef>
            </a:pPr>
            <a:r>
              <a:rPr sz="2050" i="1" spc="95" dirty="0">
                <a:latin typeface="Georgia"/>
                <a:cs typeface="Georgia"/>
              </a:rPr>
              <a:t>A </a:t>
            </a:r>
            <a:r>
              <a:rPr sz="2050" i="1" spc="50" dirty="0">
                <a:latin typeface="Georgia"/>
                <a:cs typeface="Georgia"/>
              </a:rPr>
              <a:t> </a:t>
            </a:r>
            <a:r>
              <a:rPr sz="2050" i="1" spc="195" dirty="0">
                <a:latin typeface="Georgia"/>
                <a:cs typeface="Georgia"/>
              </a:rPr>
              <a:t>B</a:t>
            </a:r>
            <a:endParaRPr sz="2050">
              <a:latin typeface="Georgia"/>
              <a:cs typeface="Georgia"/>
            </a:endParaRPr>
          </a:p>
        </p:txBody>
      </p:sp>
      <p:sp>
        <p:nvSpPr>
          <p:cNvPr id="7" name="object 7"/>
          <p:cNvSpPr txBox="1"/>
          <p:nvPr/>
        </p:nvSpPr>
        <p:spPr>
          <a:xfrm>
            <a:off x="6921640" y="2985453"/>
            <a:ext cx="152400" cy="253365"/>
          </a:xfrm>
          <a:prstGeom prst="rect">
            <a:avLst/>
          </a:prstGeom>
        </p:spPr>
        <p:txBody>
          <a:bodyPr vert="horz" wrap="square" lIns="0" tIns="11430" rIns="0" bIns="0" rtlCol="0">
            <a:spAutoFit/>
          </a:bodyPr>
          <a:lstStyle/>
          <a:p>
            <a:pPr marL="12700">
              <a:lnSpc>
                <a:spcPct val="100000"/>
              </a:lnSpc>
              <a:spcBef>
                <a:spcPts val="90"/>
              </a:spcBef>
            </a:pPr>
            <a:r>
              <a:rPr sz="1500" spc="-5" dirty="0">
                <a:latin typeface="Arial"/>
                <a:cs typeface="Arial"/>
              </a:rPr>
              <a:t>P</a:t>
            </a:r>
            <a:endParaRPr sz="1500">
              <a:latin typeface="Arial"/>
              <a:cs typeface="Arial"/>
            </a:endParaRPr>
          </a:p>
        </p:txBody>
      </p:sp>
      <p:sp>
        <p:nvSpPr>
          <p:cNvPr id="8" name="object 8"/>
          <p:cNvSpPr txBox="1"/>
          <p:nvPr/>
        </p:nvSpPr>
        <p:spPr>
          <a:xfrm>
            <a:off x="7436116" y="3635317"/>
            <a:ext cx="183515" cy="253365"/>
          </a:xfrm>
          <a:prstGeom prst="rect">
            <a:avLst/>
          </a:prstGeom>
        </p:spPr>
        <p:txBody>
          <a:bodyPr vert="horz" wrap="square" lIns="0" tIns="11430" rIns="0" bIns="0" rtlCol="0">
            <a:spAutoFit/>
          </a:bodyPr>
          <a:lstStyle/>
          <a:p>
            <a:pPr marL="12700">
              <a:lnSpc>
                <a:spcPct val="100000"/>
              </a:lnSpc>
              <a:spcBef>
                <a:spcPts val="90"/>
              </a:spcBef>
            </a:pPr>
            <a:r>
              <a:rPr sz="1500" spc="-10" dirty="0">
                <a:latin typeface="Arial"/>
                <a:cs typeface="Arial"/>
              </a:rPr>
              <a:t>M</a:t>
            </a:r>
            <a:endParaRPr sz="1500">
              <a:latin typeface="Arial"/>
              <a:cs typeface="Arial"/>
            </a:endParaRPr>
          </a:p>
        </p:txBody>
      </p:sp>
      <p:sp>
        <p:nvSpPr>
          <p:cNvPr id="9" name="object 9"/>
          <p:cNvSpPr txBox="1"/>
          <p:nvPr/>
        </p:nvSpPr>
        <p:spPr>
          <a:xfrm>
            <a:off x="6711788" y="4176870"/>
            <a:ext cx="130810" cy="253365"/>
          </a:xfrm>
          <a:prstGeom prst="rect">
            <a:avLst/>
          </a:prstGeom>
        </p:spPr>
        <p:txBody>
          <a:bodyPr vert="horz" wrap="square" lIns="0" tIns="11430" rIns="0" bIns="0" rtlCol="0">
            <a:spAutoFit/>
          </a:bodyPr>
          <a:lstStyle/>
          <a:p>
            <a:pPr marL="12700">
              <a:lnSpc>
                <a:spcPct val="100000"/>
              </a:lnSpc>
              <a:spcBef>
                <a:spcPts val="90"/>
              </a:spcBef>
            </a:pPr>
            <a:r>
              <a:rPr sz="1500" spc="-5" dirty="0">
                <a:latin typeface="Arial"/>
                <a:cs typeface="Arial"/>
              </a:rPr>
              <a:t>L</a:t>
            </a:r>
            <a:endParaRPr sz="1500">
              <a:latin typeface="Arial"/>
              <a:cs typeface="Arial"/>
            </a:endParaRPr>
          </a:p>
        </p:txBody>
      </p:sp>
      <p:sp>
        <p:nvSpPr>
          <p:cNvPr id="10" name="object 10"/>
          <p:cNvSpPr txBox="1"/>
          <p:nvPr/>
        </p:nvSpPr>
        <p:spPr>
          <a:xfrm>
            <a:off x="7896436" y="5043356"/>
            <a:ext cx="152400" cy="253365"/>
          </a:xfrm>
          <a:prstGeom prst="rect">
            <a:avLst/>
          </a:prstGeom>
        </p:spPr>
        <p:txBody>
          <a:bodyPr vert="horz" wrap="square" lIns="0" tIns="11430" rIns="0" bIns="0" rtlCol="0">
            <a:spAutoFit/>
          </a:bodyPr>
          <a:lstStyle/>
          <a:p>
            <a:pPr marL="12700">
              <a:lnSpc>
                <a:spcPct val="100000"/>
              </a:lnSpc>
              <a:spcBef>
                <a:spcPts val="90"/>
              </a:spcBef>
            </a:pPr>
            <a:r>
              <a:rPr sz="1500" spc="-5" dirty="0">
                <a:latin typeface="Arial"/>
                <a:cs typeface="Arial"/>
              </a:rPr>
              <a:t>B</a:t>
            </a:r>
            <a:endParaRPr sz="1500">
              <a:latin typeface="Arial"/>
              <a:cs typeface="Arial"/>
            </a:endParaRPr>
          </a:p>
        </p:txBody>
      </p:sp>
      <p:grpSp>
        <p:nvGrpSpPr>
          <p:cNvPr id="11" name="object 11"/>
          <p:cNvGrpSpPr/>
          <p:nvPr/>
        </p:nvGrpSpPr>
        <p:grpSpPr>
          <a:xfrm>
            <a:off x="6515988" y="2444267"/>
            <a:ext cx="1454785" cy="2634615"/>
            <a:chOff x="6515988" y="2444267"/>
            <a:chExt cx="1454785" cy="2634615"/>
          </a:xfrm>
        </p:grpSpPr>
        <p:sp>
          <p:nvSpPr>
            <p:cNvPr id="12" name="object 12"/>
            <p:cNvSpPr/>
            <p:nvPr/>
          </p:nvSpPr>
          <p:spPr>
            <a:xfrm>
              <a:off x="6988492" y="2472181"/>
              <a:ext cx="0" cy="541655"/>
            </a:xfrm>
            <a:custGeom>
              <a:avLst/>
              <a:gdLst/>
              <a:ahLst/>
              <a:cxnLst/>
              <a:rect l="l" t="t" r="r" b="b"/>
              <a:pathLst>
                <a:path h="541655">
                  <a:moveTo>
                    <a:pt x="0" y="541540"/>
                  </a:moveTo>
                  <a:lnTo>
                    <a:pt x="0" y="0"/>
                  </a:lnTo>
                </a:path>
              </a:pathLst>
            </a:custGeom>
            <a:ln w="13538">
              <a:solidFill>
                <a:srgbClr val="000000"/>
              </a:solidFill>
            </a:ln>
          </p:spPr>
          <p:txBody>
            <a:bodyPr wrap="square" lIns="0" tIns="0" rIns="0" bIns="0" rtlCol="0"/>
            <a:lstStyle/>
            <a:p>
              <a:endParaRPr/>
            </a:p>
          </p:txBody>
        </p:sp>
        <p:sp>
          <p:nvSpPr>
            <p:cNvPr id="13" name="object 13"/>
            <p:cNvSpPr/>
            <p:nvPr/>
          </p:nvSpPr>
          <p:spPr>
            <a:xfrm>
              <a:off x="6952741" y="2444267"/>
              <a:ext cx="71755" cy="143510"/>
            </a:xfrm>
            <a:custGeom>
              <a:avLst/>
              <a:gdLst/>
              <a:ahLst/>
              <a:cxnLst/>
              <a:rect l="l" t="t" r="r" b="b"/>
              <a:pathLst>
                <a:path w="71754" h="143510">
                  <a:moveTo>
                    <a:pt x="0" y="142989"/>
                  </a:moveTo>
                  <a:lnTo>
                    <a:pt x="71501" y="142989"/>
                  </a:lnTo>
                  <a:lnTo>
                    <a:pt x="35750" y="0"/>
                  </a:lnTo>
                  <a:lnTo>
                    <a:pt x="0" y="142989"/>
                  </a:lnTo>
                  <a:close/>
                </a:path>
              </a:pathLst>
            </a:custGeom>
            <a:solidFill>
              <a:srgbClr val="000000"/>
            </a:solidFill>
          </p:spPr>
          <p:txBody>
            <a:bodyPr wrap="square" lIns="0" tIns="0" rIns="0" bIns="0" rtlCol="0"/>
            <a:lstStyle/>
            <a:p>
              <a:endParaRPr/>
            </a:p>
          </p:txBody>
        </p:sp>
        <p:sp>
          <p:nvSpPr>
            <p:cNvPr id="14" name="object 14"/>
            <p:cNvSpPr/>
            <p:nvPr/>
          </p:nvSpPr>
          <p:spPr>
            <a:xfrm>
              <a:off x="6961415" y="2472181"/>
              <a:ext cx="54610" cy="975360"/>
            </a:xfrm>
            <a:custGeom>
              <a:avLst/>
              <a:gdLst/>
              <a:ahLst/>
              <a:cxnLst/>
              <a:rect l="l" t="t" r="r" b="b"/>
              <a:pathLst>
                <a:path w="54609" h="975360">
                  <a:moveTo>
                    <a:pt x="0" y="108305"/>
                  </a:moveTo>
                  <a:lnTo>
                    <a:pt x="27076" y="0"/>
                  </a:lnTo>
                  <a:lnTo>
                    <a:pt x="54152" y="108305"/>
                  </a:lnTo>
                </a:path>
                <a:path w="54609" h="975360">
                  <a:moveTo>
                    <a:pt x="27076" y="974788"/>
                  </a:moveTo>
                  <a:lnTo>
                    <a:pt x="27076" y="758164"/>
                  </a:lnTo>
                </a:path>
              </a:pathLst>
            </a:custGeom>
            <a:ln w="13538">
              <a:solidFill>
                <a:srgbClr val="000000"/>
              </a:solidFill>
            </a:ln>
          </p:spPr>
          <p:txBody>
            <a:bodyPr wrap="square" lIns="0" tIns="0" rIns="0" bIns="0" rtlCol="0"/>
            <a:lstStyle/>
            <a:p>
              <a:endParaRPr/>
            </a:p>
          </p:txBody>
        </p:sp>
        <p:sp>
          <p:nvSpPr>
            <p:cNvPr id="15" name="object 15"/>
            <p:cNvSpPr/>
            <p:nvPr/>
          </p:nvSpPr>
          <p:spPr>
            <a:xfrm>
              <a:off x="6952741" y="3202431"/>
              <a:ext cx="71755" cy="143510"/>
            </a:xfrm>
            <a:custGeom>
              <a:avLst/>
              <a:gdLst/>
              <a:ahLst/>
              <a:cxnLst/>
              <a:rect l="l" t="t" r="r" b="b"/>
              <a:pathLst>
                <a:path w="71754" h="143510">
                  <a:moveTo>
                    <a:pt x="0" y="143002"/>
                  </a:moveTo>
                  <a:lnTo>
                    <a:pt x="71501" y="143002"/>
                  </a:lnTo>
                  <a:lnTo>
                    <a:pt x="35750" y="0"/>
                  </a:lnTo>
                  <a:lnTo>
                    <a:pt x="0" y="143002"/>
                  </a:lnTo>
                  <a:close/>
                </a:path>
              </a:pathLst>
            </a:custGeom>
            <a:solidFill>
              <a:srgbClr val="000000"/>
            </a:solidFill>
          </p:spPr>
          <p:txBody>
            <a:bodyPr wrap="square" lIns="0" tIns="0" rIns="0" bIns="0" rtlCol="0"/>
            <a:lstStyle/>
            <a:p>
              <a:endParaRPr/>
            </a:p>
          </p:txBody>
        </p:sp>
        <p:sp>
          <p:nvSpPr>
            <p:cNvPr id="16" name="object 16"/>
            <p:cNvSpPr/>
            <p:nvPr/>
          </p:nvSpPr>
          <p:spPr>
            <a:xfrm>
              <a:off x="6961415" y="3230346"/>
              <a:ext cx="54610" cy="108585"/>
            </a:xfrm>
            <a:custGeom>
              <a:avLst/>
              <a:gdLst/>
              <a:ahLst/>
              <a:cxnLst/>
              <a:rect l="l" t="t" r="r" b="b"/>
              <a:pathLst>
                <a:path w="54609" h="108585">
                  <a:moveTo>
                    <a:pt x="0" y="108318"/>
                  </a:moveTo>
                  <a:lnTo>
                    <a:pt x="27076" y="0"/>
                  </a:lnTo>
                  <a:lnTo>
                    <a:pt x="54152" y="108318"/>
                  </a:lnTo>
                </a:path>
              </a:pathLst>
            </a:custGeom>
            <a:ln w="13538">
              <a:solidFill>
                <a:srgbClr val="000000"/>
              </a:solidFill>
            </a:ln>
          </p:spPr>
          <p:txBody>
            <a:bodyPr wrap="square" lIns="0" tIns="0" rIns="0" bIns="0" rtlCol="0"/>
            <a:lstStyle/>
            <a:p>
              <a:endParaRPr/>
            </a:p>
          </p:txBody>
        </p:sp>
        <p:sp>
          <p:nvSpPr>
            <p:cNvPr id="17" name="object 17"/>
            <p:cNvSpPr/>
            <p:nvPr/>
          </p:nvSpPr>
          <p:spPr>
            <a:xfrm>
              <a:off x="6955992" y="3414471"/>
              <a:ext cx="65405" cy="65405"/>
            </a:xfrm>
            <a:custGeom>
              <a:avLst/>
              <a:gdLst/>
              <a:ahLst/>
              <a:cxnLst/>
              <a:rect l="l" t="t" r="r" b="b"/>
              <a:pathLst>
                <a:path w="65404" h="65404">
                  <a:moveTo>
                    <a:pt x="0" y="32499"/>
                  </a:moveTo>
                  <a:lnTo>
                    <a:pt x="2554" y="45145"/>
                  </a:lnTo>
                  <a:lnTo>
                    <a:pt x="9520" y="55472"/>
                  </a:lnTo>
                  <a:lnTo>
                    <a:pt x="19850" y="62433"/>
                  </a:lnTo>
                  <a:lnTo>
                    <a:pt x="32499" y="64985"/>
                  </a:lnTo>
                  <a:lnTo>
                    <a:pt x="45145" y="62433"/>
                  </a:lnTo>
                  <a:lnTo>
                    <a:pt x="55472" y="55472"/>
                  </a:lnTo>
                  <a:lnTo>
                    <a:pt x="62433" y="45145"/>
                  </a:lnTo>
                  <a:lnTo>
                    <a:pt x="64985" y="32499"/>
                  </a:lnTo>
                  <a:lnTo>
                    <a:pt x="62433" y="19850"/>
                  </a:lnTo>
                  <a:lnTo>
                    <a:pt x="55472" y="9520"/>
                  </a:lnTo>
                  <a:lnTo>
                    <a:pt x="45145" y="2554"/>
                  </a:lnTo>
                  <a:lnTo>
                    <a:pt x="32499" y="0"/>
                  </a:lnTo>
                  <a:lnTo>
                    <a:pt x="19850" y="2554"/>
                  </a:lnTo>
                  <a:lnTo>
                    <a:pt x="9520" y="9520"/>
                  </a:lnTo>
                  <a:lnTo>
                    <a:pt x="2554" y="19850"/>
                  </a:lnTo>
                  <a:lnTo>
                    <a:pt x="0" y="32499"/>
                  </a:lnTo>
                  <a:close/>
                </a:path>
              </a:pathLst>
            </a:custGeom>
            <a:solidFill>
              <a:srgbClr val="000000"/>
            </a:solidFill>
          </p:spPr>
          <p:txBody>
            <a:bodyPr wrap="square" lIns="0" tIns="0" rIns="0" bIns="0" rtlCol="0"/>
            <a:lstStyle/>
            <a:p>
              <a:endParaRPr/>
            </a:p>
          </p:txBody>
        </p:sp>
        <p:sp>
          <p:nvSpPr>
            <p:cNvPr id="18" name="object 18"/>
            <p:cNvSpPr/>
            <p:nvPr/>
          </p:nvSpPr>
          <p:spPr>
            <a:xfrm>
              <a:off x="6771868" y="3414471"/>
              <a:ext cx="758190" cy="791210"/>
            </a:xfrm>
            <a:custGeom>
              <a:avLst/>
              <a:gdLst/>
              <a:ahLst/>
              <a:cxnLst/>
              <a:rect l="l" t="t" r="r" b="b"/>
              <a:pathLst>
                <a:path w="758190" h="791210">
                  <a:moveTo>
                    <a:pt x="249110" y="32499"/>
                  </a:moveTo>
                  <a:lnTo>
                    <a:pt x="246558" y="19850"/>
                  </a:lnTo>
                  <a:lnTo>
                    <a:pt x="239596" y="9520"/>
                  </a:lnTo>
                  <a:lnTo>
                    <a:pt x="229270" y="2554"/>
                  </a:lnTo>
                  <a:lnTo>
                    <a:pt x="216623" y="0"/>
                  </a:lnTo>
                  <a:lnTo>
                    <a:pt x="203975" y="2554"/>
                  </a:lnTo>
                  <a:lnTo>
                    <a:pt x="193644" y="9520"/>
                  </a:lnTo>
                  <a:lnTo>
                    <a:pt x="186679" y="19850"/>
                  </a:lnTo>
                  <a:lnTo>
                    <a:pt x="184124" y="32499"/>
                  </a:lnTo>
                  <a:lnTo>
                    <a:pt x="186679" y="45145"/>
                  </a:lnTo>
                  <a:lnTo>
                    <a:pt x="193644" y="55472"/>
                  </a:lnTo>
                  <a:lnTo>
                    <a:pt x="203975" y="62433"/>
                  </a:lnTo>
                  <a:lnTo>
                    <a:pt x="216623" y="64985"/>
                  </a:lnTo>
                  <a:lnTo>
                    <a:pt x="229270" y="62433"/>
                  </a:lnTo>
                  <a:lnTo>
                    <a:pt x="239596" y="55472"/>
                  </a:lnTo>
                  <a:lnTo>
                    <a:pt x="246558" y="45145"/>
                  </a:lnTo>
                  <a:lnTo>
                    <a:pt x="249110" y="32499"/>
                  </a:lnTo>
                  <a:close/>
                </a:path>
                <a:path w="758190" h="791210">
                  <a:moveTo>
                    <a:pt x="758177" y="249123"/>
                  </a:moveTo>
                  <a:lnTo>
                    <a:pt x="216623" y="32499"/>
                  </a:lnTo>
                </a:path>
                <a:path w="758190" h="791210">
                  <a:moveTo>
                    <a:pt x="0" y="790676"/>
                  </a:moveTo>
                  <a:lnTo>
                    <a:pt x="216623" y="32499"/>
                  </a:lnTo>
                </a:path>
                <a:path w="758190" h="791210">
                  <a:moveTo>
                    <a:pt x="758177" y="682358"/>
                  </a:moveTo>
                  <a:lnTo>
                    <a:pt x="758177" y="465747"/>
                  </a:lnTo>
                </a:path>
              </a:pathLst>
            </a:custGeom>
            <a:ln w="13538">
              <a:solidFill>
                <a:srgbClr val="000000"/>
              </a:solidFill>
            </a:ln>
          </p:spPr>
          <p:txBody>
            <a:bodyPr wrap="square" lIns="0" tIns="0" rIns="0" bIns="0" rtlCol="0"/>
            <a:lstStyle/>
            <a:p>
              <a:endParaRPr/>
            </a:p>
          </p:txBody>
        </p:sp>
        <p:sp>
          <p:nvSpPr>
            <p:cNvPr id="19" name="object 19"/>
            <p:cNvSpPr/>
            <p:nvPr/>
          </p:nvSpPr>
          <p:spPr>
            <a:xfrm>
              <a:off x="7494295" y="3852303"/>
              <a:ext cx="71755" cy="143510"/>
            </a:xfrm>
            <a:custGeom>
              <a:avLst/>
              <a:gdLst/>
              <a:ahLst/>
              <a:cxnLst/>
              <a:rect l="l" t="t" r="r" b="b"/>
              <a:pathLst>
                <a:path w="71754" h="143510">
                  <a:moveTo>
                    <a:pt x="0" y="142989"/>
                  </a:moveTo>
                  <a:lnTo>
                    <a:pt x="71501" y="142989"/>
                  </a:lnTo>
                  <a:lnTo>
                    <a:pt x="35750" y="0"/>
                  </a:lnTo>
                  <a:lnTo>
                    <a:pt x="0" y="142989"/>
                  </a:lnTo>
                  <a:close/>
                </a:path>
              </a:pathLst>
            </a:custGeom>
            <a:solidFill>
              <a:srgbClr val="000000"/>
            </a:solidFill>
          </p:spPr>
          <p:txBody>
            <a:bodyPr wrap="square" lIns="0" tIns="0" rIns="0" bIns="0" rtlCol="0"/>
            <a:lstStyle/>
            <a:p>
              <a:endParaRPr/>
            </a:p>
          </p:txBody>
        </p:sp>
        <p:sp>
          <p:nvSpPr>
            <p:cNvPr id="20" name="object 20"/>
            <p:cNvSpPr/>
            <p:nvPr/>
          </p:nvSpPr>
          <p:spPr>
            <a:xfrm>
              <a:off x="7502969" y="3880205"/>
              <a:ext cx="54610" cy="108585"/>
            </a:xfrm>
            <a:custGeom>
              <a:avLst/>
              <a:gdLst/>
              <a:ahLst/>
              <a:cxnLst/>
              <a:rect l="l" t="t" r="r" b="b"/>
              <a:pathLst>
                <a:path w="54609" h="108585">
                  <a:moveTo>
                    <a:pt x="0" y="108318"/>
                  </a:moveTo>
                  <a:lnTo>
                    <a:pt x="27076" y="0"/>
                  </a:lnTo>
                  <a:lnTo>
                    <a:pt x="54152" y="108318"/>
                  </a:lnTo>
                </a:path>
              </a:pathLst>
            </a:custGeom>
            <a:ln w="13538">
              <a:solidFill>
                <a:srgbClr val="000000"/>
              </a:solidFill>
            </a:ln>
          </p:spPr>
          <p:txBody>
            <a:bodyPr wrap="square" lIns="0" tIns="0" rIns="0" bIns="0" rtlCol="0"/>
            <a:lstStyle/>
            <a:p>
              <a:endParaRPr/>
            </a:p>
          </p:txBody>
        </p:sp>
        <p:sp>
          <p:nvSpPr>
            <p:cNvPr id="21" name="object 21"/>
            <p:cNvSpPr/>
            <p:nvPr/>
          </p:nvSpPr>
          <p:spPr>
            <a:xfrm>
              <a:off x="7497546" y="4064342"/>
              <a:ext cx="65405" cy="65405"/>
            </a:xfrm>
            <a:custGeom>
              <a:avLst/>
              <a:gdLst/>
              <a:ahLst/>
              <a:cxnLst/>
              <a:rect l="l" t="t" r="r" b="b"/>
              <a:pathLst>
                <a:path w="65404" h="65404">
                  <a:moveTo>
                    <a:pt x="0" y="32486"/>
                  </a:moveTo>
                  <a:lnTo>
                    <a:pt x="2554" y="45135"/>
                  </a:lnTo>
                  <a:lnTo>
                    <a:pt x="9520" y="55465"/>
                  </a:lnTo>
                  <a:lnTo>
                    <a:pt x="19850" y="62431"/>
                  </a:lnTo>
                  <a:lnTo>
                    <a:pt x="32499" y="64985"/>
                  </a:lnTo>
                  <a:lnTo>
                    <a:pt x="45145" y="62431"/>
                  </a:lnTo>
                  <a:lnTo>
                    <a:pt x="55472" y="55465"/>
                  </a:lnTo>
                  <a:lnTo>
                    <a:pt x="62433" y="45135"/>
                  </a:lnTo>
                  <a:lnTo>
                    <a:pt x="64985" y="32486"/>
                  </a:lnTo>
                  <a:lnTo>
                    <a:pt x="62433" y="19839"/>
                  </a:lnTo>
                  <a:lnTo>
                    <a:pt x="55472" y="9513"/>
                  </a:lnTo>
                  <a:lnTo>
                    <a:pt x="45145" y="2552"/>
                  </a:lnTo>
                  <a:lnTo>
                    <a:pt x="32499" y="0"/>
                  </a:lnTo>
                  <a:lnTo>
                    <a:pt x="19850" y="2552"/>
                  </a:lnTo>
                  <a:lnTo>
                    <a:pt x="9520" y="9513"/>
                  </a:lnTo>
                  <a:lnTo>
                    <a:pt x="2554" y="19839"/>
                  </a:lnTo>
                  <a:lnTo>
                    <a:pt x="0" y="32486"/>
                  </a:lnTo>
                  <a:close/>
                </a:path>
              </a:pathLst>
            </a:custGeom>
            <a:solidFill>
              <a:srgbClr val="000000"/>
            </a:solidFill>
          </p:spPr>
          <p:txBody>
            <a:bodyPr wrap="square" lIns="0" tIns="0" rIns="0" bIns="0" rtlCol="0"/>
            <a:lstStyle/>
            <a:p>
              <a:endParaRPr/>
            </a:p>
          </p:txBody>
        </p:sp>
        <p:sp>
          <p:nvSpPr>
            <p:cNvPr id="22" name="object 22"/>
            <p:cNvSpPr/>
            <p:nvPr/>
          </p:nvSpPr>
          <p:spPr>
            <a:xfrm>
              <a:off x="6771868" y="4064342"/>
              <a:ext cx="1191895" cy="1007744"/>
            </a:xfrm>
            <a:custGeom>
              <a:avLst/>
              <a:gdLst/>
              <a:ahLst/>
              <a:cxnLst/>
              <a:rect l="l" t="t" r="r" b="b"/>
              <a:pathLst>
                <a:path w="1191895" h="1007745">
                  <a:moveTo>
                    <a:pt x="790663" y="32486"/>
                  </a:moveTo>
                  <a:lnTo>
                    <a:pt x="788111" y="19839"/>
                  </a:lnTo>
                  <a:lnTo>
                    <a:pt x="781150" y="9513"/>
                  </a:lnTo>
                  <a:lnTo>
                    <a:pt x="770823" y="2552"/>
                  </a:lnTo>
                  <a:lnTo>
                    <a:pt x="758177" y="0"/>
                  </a:lnTo>
                  <a:lnTo>
                    <a:pt x="745528" y="2552"/>
                  </a:lnTo>
                  <a:lnTo>
                    <a:pt x="735198" y="9513"/>
                  </a:lnTo>
                  <a:lnTo>
                    <a:pt x="728232" y="19839"/>
                  </a:lnTo>
                  <a:lnTo>
                    <a:pt x="725678" y="32486"/>
                  </a:lnTo>
                  <a:lnTo>
                    <a:pt x="728232" y="45135"/>
                  </a:lnTo>
                  <a:lnTo>
                    <a:pt x="735198" y="55465"/>
                  </a:lnTo>
                  <a:lnTo>
                    <a:pt x="745528" y="62431"/>
                  </a:lnTo>
                  <a:lnTo>
                    <a:pt x="758177" y="64985"/>
                  </a:lnTo>
                  <a:lnTo>
                    <a:pt x="770823" y="62431"/>
                  </a:lnTo>
                  <a:lnTo>
                    <a:pt x="781150" y="55465"/>
                  </a:lnTo>
                  <a:lnTo>
                    <a:pt x="788111" y="45135"/>
                  </a:lnTo>
                  <a:lnTo>
                    <a:pt x="790663" y="32486"/>
                  </a:lnTo>
                  <a:close/>
                </a:path>
                <a:path w="1191895" h="1007745">
                  <a:moveTo>
                    <a:pt x="758177" y="32486"/>
                  </a:moveTo>
                  <a:lnTo>
                    <a:pt x="1191412" y="1007287"/>
                  </a:lnTo>
                </a:path>
                <a:path w="1191895" h="1007745">
                  <a:moveTo>
                    <a:pt x="0" y="140804"/>
                  </a:moveTo>
                  <a:lnTo>
                    <a:pt x="758177" y="32486"/>
                  </a:lnTo>
                </a:path>
              </a:pathLst>
            </a:custGeom>
            <a:ln w="13538">
              <a:solidFill>
                <a:srgbClr val="000000"/>
              </a:solidFill>
            </a:ln>
          </p:spPr>
          <p:txBody>
            <a:bodyPr wrap="square" lIns="0" tIns="0" rIns="0" bIns="0" rtlCol="0"/>
            <a:lstStyle/>
            <a:p>
              <a:endParaRPr/>
            </a:p>
          </p:txBody>
        </p:sp>
        <p:pic>
          <p:nvPicPr>
            <p:cNvPr id="23" name="object 23"/>
            <p:cNvPicPr/>
            <p:nvPr/>
          </p:nvPicPr>
          <p:blipFill>
            <a:blip r:embed="rId2" cstate="print"/>
            <a:stretch>
              <a:fillRect/>
            </a:stretch>
          </p:blipFill>
          <p:spPr>
            <a:xfrm>
              <a:off x="7382471" y="4707432"/>
              <a:ext cx="78524" cy="78524"/>
            </a:xfrm>
            <a:prstGeom prst="rect">
              <a:avLst/>
            </a:prstGeom>
          </p:spPr>
        </p:pic>
        <p:pic>
          <p:nvPicPr>
            <p:cNvPr id="24" name="object 24"/>
            <p:cNvPicPr/>
            <p:nvPr/>
          </p:nvPicPr>
          <p:blipFill>
            <a:blip r:embed="rId2" cstate="print"/>
            <a:stretch>
              <a:fillRect/>
            </a:stretch>
          </p:blipFill>
          <p:spPr>
            <a:xfrm>
              <a:off x="6515988" y="4707432"/>
              <a:ext cx="78524" cy="78524"/>
            </a:xfrm>
            <a:prstGeom prst="rect">
              <a:avLst/>
            </a:prstGeom>
          </p:spPr>
        </p:pic>
      </p:grpSp>
      <p:sp>
        <p:nvSpPr>
          <p:cNvPr id="25" name="object 25"/>
          <p:cNvSpPr txBox="1"/>
          <p:nvPr/>
        </p:nvSpPr>
        <p:spPr>
          <a:xfrm>
            <a:off x="7016407" y="5043351"/>
            <a:ext cx="152400" cy="253365"/>
          </a:xfrm>
          <a:prstGeom prst="rect">
            <a:avLst/>
          </a:prstGeom>
        </p:spPr>
        <p:txBody>
          <a:bodyPr vert="horz" wrap="square" lIns="0" tIns="11430" rIns="0" bIns="0" rtlCol="0">
            <a:spAutoFit/>
          </a:bodyPr>
          <a:lstStyle/>
          <a:p>
            <a:pPr marL="12700">
              <a:lnSpc>
                <a:spcPct val="100000"/>
              </a:lnSpc>
              <a:spcBef>
                <a:spcPts val="90"/>
              </a:spcBef>
            </a:pPr>
            <a:r>
              <a:rPr sz="1500" spc="-5" dirty="0">
                <a:latin typeface="Arial"/>
                <a:cs typeface="Arial"/>
              </a:rPr>
              <a:t>A</a:t>
            </a:r>
            <a:endParaRPr sz="1500">
              <a:latin typeface="Arial"/>
              <a:cs typeface="Arial"/>
            </a:endParaRPr>
          </a:p>
        </p:txBody>
      </p:sp>
      <p:grpSp>
        <p:nvGrpSpPr>
          <p:cNvPr id="26" name="object 26"/>
          <p:cNvGrpSpPr/>
          <p:nvPr/>
        </p:nvGrpSpPr>
        <p:grpSpPr>
          <a:xfrm>
            <a:off x="6123261" y="2801537"/>
            <a:ext cx="1847214" cy="2277110"/>
            <a:chOff x="6123261" y="2801537"/>
            <a:chExt cx="1847214" cy="2277110"/>
          </a:xfrm>
        </p:grpSpPr>
        <p:sp>
          <p:nvSpPr>
            <p:cNvPr id="27" name="object 27"/>
            <p:cNvSpPr/>
            <p:nvPr/>
          </p:nvSpPr>
          <p:spPr>
            <a:xfrm>
              <a:off x="6130030" y="2808307"/>
              <a:ext cx="1833245" cy="2263775"/>
            </a:xfrm>
            <a:custGeom>
              <a:avLst/>
              <a:gdLst/>
              <a:ahLst/>
              <a:cxnLst/>
              <a:rect l="l" t="t" r="r" b="b"/>
              <a:pathLst>
                <a:path w="1833245" h="2263775">
                  <a:moveTo>
                    <a:pt x="966767" y="2263323"/>
                  </a:moveTo>
                  <a:lnTo>
                    <a:pt x="1291696" y="1938393"/>
                  </a:lnTo>
                </a:path>
                <a:path w="1833245" h="2263775">
                  <a:moveTo>
                    <a:pt x="1833250" y="2263323"/>
                  </a:moveTo>
                  <a:lnTo>
                    <a:pt x="1291696" y="1938393"/>
                  </a:lnTo>
                </a:path>
                <a:path w="1833245" h="2263775">
                  <a:moveTo>
                    <a:pt x="966767" y="2263323"/>
                  </a:moveTo>
                  <a:lnTo>
                    <a:pt x="425213" y="1938393"/>
                  </a:lnTo>
                </a:path>
                <a:path w="1833245" h="2263775">
                  <a:moveTo>
                    <a:pt x="425213" y="1938393"/>
                  </a:moveTo>
                  <a:lnTo>
                    <a:pt x="424931" y="1938675"/>
                  </a:lnTo>
                  <a:lnTo>
                    <a:pt x="422958" y="1940649"/>
                  </a:lnTo>
                  <a:lnTo>
                    <a:pt x="417600" y="1946007"/>
                  </a:lnTo>
                  <a:lnTo>
                    <a:pt x="407167" y="1956440"/>
                  </a:lnTo>
                  <a:lnTo>
                    <a:pt x="390528" y="1973079"/>
                  </a:lnTo>
                  <a:lnTo>
                    <a:pt x="368810" y="1994797"/>
                  </a:lnTo>
                  <a:lnTo>
                    <a:pt x="343705" y="2019902"/>
                  </a:lnTo>
                  <a:lnTo>
                    <a:pt x="289828" y="2073496"/>
                  </a:lnTo>
                  <a:lnTo>
                    <a:pt x="235674" y="2120319"/>
                  </a:lnTo>
                  <a:lnTo>
                    <a:pt x="181523" y="2147109"/>
                  </a:lnTo>
                  <a:lnTo>
                    <a:pt x="154443" y="2150493"/>
                  </a:lnTo>
                  <a:lnTo>
                    <a:pt x="127363" y="2147109"/>
                  </a:lnTo>
                  <a:lnTo>
                    <a:pt x="82315" y="2125761"/>
                  </a:lnTo>
                  <a:lnTo>
                    <a:pt x="48387" y="2078292"/>
                  </a:lnTo>
                  <a:lnTo>
                    <a:pt x="33428" y="2033997"/>
                  </a:lnTo>
                  <a:lnTo>
                    <a:pt x="20474" y="1970646"/>
                  </a:lnTo>
                  <a:lnTo>
                    <a:pt x="10025" y="1884228"/>
                  </a:lnTo>
                  <a:lnTo>
                    <a:pt x="4752" y="1812270"/>
                  </a:lnTo>
                  <a:lnTo>
                    <a:pt x="2756" y="1772242"/>
                  </a:lnTo>
                  <a:lnTo>
                    <a:pt x="1262" y="1729763"/>
                  </a:lnTo>
                  <a:lnTo>
                    <a:pt x="324" y="1685018"/>
                  </a:lnTo>
                  <a:lnTo>
                    <a:pt x="0" y="1638193"/>
                  </a:lnTo>
                  <a:lnTo>
                    <a:pt x="343" y="1589473"/>
                  </a:lnTo>
                  <a:lnTo>
                    <a:pt x="1411" y="1539045"/>
                  </a:lnTo>
                  <a:lnTo>
                    <a:pt x="3259" y="1487094"/>
                  </a:lnTo>
                  <a:lnTo>
                    <a:pt x="5943" y="1433806"/>
                  </a:lnTo>
                  <a:lnTo>
                    <a:pt x="9517" y="1379367"/>
                  </a:lnTo>
                  <a:lnTo>
                    <a:pt x="14039" y="1323961"/>
                  </a:lnTo>
                  <a:lnTo>
                    <a:pt x="19564" y="1267776"/>
                  </a:lnTo>
                  <a:lnTo>
                    <a:pt x="26147" y="1210997"/>
                  </a:lnTo>
                  <a:lnTo>
                    <a:pt x="33844" y="1153809"/>
                  </a:lnTo>
                  <a:lnTo>
                    <a:pt x="42711" y="1096398"/>
                  </a:lnTo>
                  <a:lnTo>
                    <a:pt x="52804" y="1038951"/>
                  </a:lnTo>
                  <a:lnTo>
                    <a:pt x="64178" y="981652"/>
                  </a:lnTo>
                  <a:lnTo>
                    <a:pt x="76863" y="924679"/>
                  </a:lnTo>
                  <a:lnTo>
                    <a:pt x="90774" y="868189"/>
                  </a:lnTo>
                  <a:lnTo>
                    <a:pt x="105799" y="812331"/>
                  </a:lnTo>
                  <a:lnTo>
                    <a:pt x="121827" y="757252"/>
                  </a:lnTo>
                  <a:lnTo>
                    <a:pt x="138746" y="703103"/>
                  </a:lnTo>
                  <a:lnTo>
                    <a:pt x="156446" y="650031"/>
                  </a:lnTo>
                  <a:lnTo>
                    <a:pt x="174813" y="598184"/>
                  </a:lnTo>
                  <a:lnTo>
                    <a:pt x="193738" y="547712"/>
                  </a:lnTo>
                  <a:lnTo>
                    <a:pt x="213109" y="498763"/>
                  </a:lnTo>
                  <a:lnTo>
                    <a:pt x="232814" y="451485"/>
                  </a:lnTo>
                  <a:lnTo>
                    <a:pt x="252742" y="406027"/>
                  </a:lnTo>
                  <a:lnTo>
                    <a:pt x="272781" y="362538"/>
                  </a:lnTo>
                  <a:lnTo>
                    <a:pt x="292821" y="321166"/>
                  </a:lnTo>
                  <a:lnTo>
                    <a:pt x="312749" y="282059"/>
                  </a:lnTo>
                  <a:lnTo>
                    <a:pt x="332454" y="245367"/>
                  </a:lnTo>
                  <a:lnTo>
                    <a:pt x="351826" y="211238"/>
                  </a:lnTo>
                  <a:lnTo>
                    <a:pt x="389120" y="151262"/>
                  </a:lnTo>
                  <a:lnTo>
                    <a:pt x="440348" y="82903"/>
                  </a:lnTo>
                  <a:lnTo>
                    <a:pt x="486062" y="37608"/>
                  </a:lnTo>
                  <a:lnTo>
                    <a:pt x="526763" y="11367"/>
                  </a:lnTo>
                  <a:lnTo>
                    <a:pt x="595126" y="0"/>
                  </a:lnTo>
                  <a:lnTo>
                    <a:pt x="623791" y="6850"/>
                  </a:lnTo>
                  <a:lnTo>
                    <a:pt x="661303" y="23495"/>
                  </a:lnTo>
                  <a:lnTo>
                    <a:pt x="693741" y="45212"/>
                  </a:lnTo>
                  <a:lnTo>
                    <a:pt x="722794" y="70314"/>
                  </a:lnTo>
                  <a:lnTo>
                    <a:pt x="750156" y="97109"/>
                  </a:lnTo>
                  <a:lnTo>
                    <a:pt x="776946" y="123907"/>
                  </a:lnTo>
                  <a:lnTo>
                    <a:pt x="802048" y="149011"/>
                  </a:lnTo>
                  <a:lnTo>
                    <a:pt x="823768" y="170729"/>
                  </a:lnTo>
                  <a:lnTo>
                    <a:pt x="840414" y="187368"/>
                  </a:lnTo>
                  <a:lnTo>
                    <a:pt x="850848" y="197801"/>
                  </a:lnTo>
                  <a:lnTo>
                    <a:pt x="856205" y="203159"/>
                  </a:lnTo>
                  <a:lnTo>
                    <a:pt x="858179" y="205133"/>
                  </a:lnTo>
                  <a:lnTo>
                    <a:pt x="858461" y="205415"/>
                  </a:lnTo>
                </a:path>
                <a:path w="1833245" h="2263775">
                  <a:moveTo>
                    <a:pt x="790770" y="875594"/>
                  </a:moveTo>
                  <a:lnTo>
                    <a:pt x="791211" y="875576"/>
                  </a:lnTo>
                  <a:lnTo>
                    <a:pt x="794296" y="875453"/>
                  </a:lnTo>
                  <a:lnTo>
                    <a:pt x="802670" y="875117"/>
                  </a:lnTo>
                  <a:lnTo>
                    <a:pt x="844881" y="873087"/>
                  </a:lnTo>
                  <a:lnTo>
                    <a:pt x="915516" y="861451"/>
                  </a:lnTo>
                  <a:lnTo>
                    <a:pt x="953800" y="847387"/>
                  </a:lnTo>
                  <a:lnTo>
                    <a:pt x="990043" y="826284"/>
                  </a:lnTo>
                  <a:lnTo>
                    <a:pt x="1022480" y="801269"/>
                  </a:lnTo>
                  <a:lnTo>
                    <a:pt x="1070005" y="755998"/>
                  </a:lnTo>
                  <a:lnTo>
                    <a:pt x="1082722" y="742951"/>
                  </a:lnTo>
                  <a:lnTo>
                    <a:pt x="1089252" y="736251"/>
                  </a:lnTo>
                  <a:lnTo>
                    <a:pt x="1091658" y="733783"/>
                  </a:lnTo>
                  <a:lnTo>
                    <a:pt x="1092001" y="733430"/>
                  </a:lnTo>
                </a:path>
                <a:path w="1833245" h="2263775">
                  <a:moveTo>
                    <a:pt x="1156314" y="1325758"/>
                  </a:moveTo>
                  <a:lnTo>
                    <a:pt x="1156667" y="1326119"/>
                  </a:lnTo>
                  <a:lnTo>
                    <a:pt x="1159135" y="1328649"/>
                  </a:lnTo>
                  <a:lnTo>
                    <a:pt x="1165835" y="1335515"/>
                  </a:lnTo>
                  <a:lnTo>
                    <a:pt x="1199882" y="1370013"/>
                  </a:lnTo>
                  <a:lnTo>
                    <a:pt x="1228449" y="1396484"/>
                  </a:lnTo>
                  <a:lnTo>
                    <a:pt x="1263680" y="1424966"/>
                  </a:lnTo>
                  <a:lnTo>
                    <a:pt x="1304676" y="1452123"/>
                  </a:lnTo>
                  <a:lnTo>
                    <a:pt x="1349928" y="1475207"/>
                  </a:lnTo>
                  <a:lnTo>
                    <a:pt x="1395498" y="1493797"/>
                  </a:lnTo>
                  <a:lnTo>
                    <a:pt x="1436837" y="1508050"/>
                  </a:lnTo>
                  <a:lnTo>
                    <a:pt x="1489945" y="1524322"/>
                  </a:lnTo>
                  <a:lnTo>
                    <a:pt x="1504387" y="1528676"/>
                  </a:lnTo>
                  <a:lnTo>
                    <a:pt x="1504942" y="1528844"/>
                  </a:lnTo>
                </a:path>
                <a:path w="1833245" h="2263775">
                  <a:moveTo>
                    <a:pt x="272902" y="2090705"/>
                  </a:moveTo>
                  <a:lnTo>
                    <a:pt x="273343" y="2090872"/>
                  </a:lnTo>
                  <a:lnTo>
                    <a:pt x="276428" y="2092044"/>
                  </a:lnTo>
                  <a:lnTo>
                    <a:pt x="284802" y="2095227"/>
                  </a:lnTo>
                  <a:lnTo>
                    <a:pt x="301109" y="2101423"/>
                  </a:lnTo>
                  <a:lnTo>
                    <a:pt x="327112" y="2110857"/>
                  </a:lnTo>
                  <a:lnTo>
                    <a:pt x="361048" y="2120664"/>
                  </a:lnTo>
                  <a:lnTo>
                    <a:pt x="400273" y="2127194"/>
                  </a:lnTo>
                  <a:lnTo>
                    <a:pt x="442142" y="2126798"/>
                  </a:lnTo>
                  <a:lnTo>
                    <a:pt x="484012" y="2117146"/>
                  </a:lnTo>
                  <a:lnTo>
                    <a:pt x="523237" y="2101201"/>
                  </a:lnTo>
                  <a:lnTo>
                    <a:pt x="557173" y="2083246"/>
                  </a:lnTo>
                  <a:lnTo>
                    <a:pt x="599483" y="2057455"/>
                  </a:lnTo>
                  <a:lnTo>
                    <a:pt x="607857" y="2052263"/>
                  </a:lnTo>
                  <a:lnTo>
                    <a:pt x="610942" y="2050350"/>
                  </a:lnTo>
                  <a:lnTo>
                    <a:pt x="611383" y="2050077"/>
                  </a:lnTo>
                </a:path>
                <a:path w="1833245" h="2263775">
                  <a:moveTo>
                    <a:pt x="1152923" y="2080545"/>
                  </a:moveTo>
                  <a:lnTo>
                    <a:pt x="1153373" y="2080650"/>
                  </a:lnTo>
                  <a:lnTo>
                    <a:pt x="1156521" y="2081391"/>
                  </a:lnTo>
                  <a:lnTo>
                    <a:pt x="1165064" y="2083400"/>
                  </a:lnTo>
                  <a:lnTo>
                    <a:pt x="1181702" y="2087314"/>
                  </a:lnTo>
                  <a:lnTo>
                    <a:pt x="1208169" y="2093263"/>
                  </a:lnTo>
                  <a:lnTo>
                    <a:pt x="1242412" y="2099371"/>
                  </a:lnTo>
                  <a:lnTo>
                    <a:pt x="1281416" y="2103257"/>
                  </a:lnTo>
                  <a:lnTo>
                    <a:pt x="1322164" y="2102541"/>
                  </a:lnTo>
                  <a:lnTo>
                    <a:pt x="1361801" y="2095723"/>
                  </a:lnTo>
                  <a:lnTo>
                    <a:pt x="1429022" y="2072559"/>
                  </a:lnTo>
                  <a:lnTo>
                    <a:pt x="1467155" y="2055076"/>
                  </a:lnTo>
                  <a:lnTo>
                    <a:pt x="1474692" y="2051558"/>
                  </a:lnTo>
                  <a:lnTo>
                    <a:pt x="1477469" y="2050262"/>
                  </a:lnTo>
                  <a:lnTo>
                    <a:pt x="1477866" y="2050077"/>
                  </a:lnTo>
                </a:path>
                <a:path w="1833245" h="2263775">
                  <a:moveTo>
                    <a:pt x="425213" y="1938393"/>
                  </a:moveTo>
                  <a:lnTo>
                    <a:pt x="624921" y="1633759"/>
                  </a:lnTo>
                </a:path>
              </a:pathLst>
            </a:custGeom>
            <a:ln w="13538">
              <a:solidFill>
                <a:srgbClr val="000000"/>
              </a:solidFill>
            </a:ln>
          </p:spPr>
          <p:txBody>
            <a:bodyPr wrap="square" lIns="0" tIns="0" rIns="0" bIns="0" rtlCol="0"/>
            <a:lstStyle/>
            <a:p>
              <a:endParaRPr/>
            </a:p>
          </p:txBody>
        </p:sp>
        <p:sp>
          <p:nvSpPr>
            <p:cNvPr id="28" name="object 28"/>
            <p:cNvSpPr/>
            <p:nvPr/>
          </p:nvSpPr>
          <p:spPr>
            <a:xfrm>
              <a:off x="6661962" y="4418723"/>
              <a:ext cx="108585" cy="139700"/>
            </a:xfrm>
            <a:custGeom>
              <a:avLst/>
              <a:gdLst/>
              <a:ahLst/>
              <a:cxnLst/>
              <a:rect l="l" t="t" r="r" b="b"/>
              <a:pathLst>
                <a:path w="108584" h="139700">
                  <a:moveTo>
                    <a:pt x="0" y="99987"/>
                  </a:moveTo>
                  <a:lnTo>
                    <a:pt x="59791" y="139192"/>
                  </a:lnTo>
                  <a:lnTo>
                    <a:pt x="108292" y="0"/>
                  </a:lnTo>
                  <a:lnTo>
                    <a:pt x="0" y="99987"/>
                  </a:lnTo>
                  <a:close/>
                </a:path>
              </a:pathLst>
            </a:custGeom>
            <a:solidFill>
              <a:srgbClr val="000000"/>
            </a:solidFill>
          </p:spPr>
          <p:txBody>
            <a:bodyPr wrap="square" lIns="0" tIns="0" rIns="0" bIns="0" rtlCol="0"/>
            <a:lstStyle/>
            <a:p>
              <a:endParaRPr/>
            </a:p>
          </p:txBody>
        </p:sp>
        <p:sp>
          <p:nvSpPr>
            <p:cNvPr id="29" name="object 29"/>
            <p:cNvSpPr/>
            <p:nvPr/>
          </p:nvSpPr>
          <p:spPr>
            <a:xfrm>
              <a:off x="6672923" y="4435297"/>
              <a:ext cx="749300" cy="311785"/>
            </a:xfrm>
            <a:custGeom>
              <a:avLst/>
              <a:gdLst/>
              <a:ahLst/>
              <a:cxnLst/>
              <a:rect l="l" t="t" r="r" b="b"/>
              <a:pathLst>
                <a:path w="749300" h="311785">
                  <a:moveTo>
                    <a:pt x="0" y="82511"/>
                  </a:moveTo>
                  <a:lnTo>
                    <a:pt x="82029" y="6769"/>
                  </a:lnTo>
                  <a:lnTo>
                    <a:pt x="45288" y="112204"/>
                  </a:lnTo>
                </a:path>
                <a:path w="749300" h="311785">
                  <a:moveTo>
                    <a:pt x="748804" y="311404"/>
                  </a:moveTo>
                  <a:lnTo>
                    <a:pt x="126022" y="0"/>
                  </a:lnTo>
                </a:path>
              </a:pathLst>
            </a:custGeom>
            <a:ln w="13538">
              <a:solidFill>
                <a:srgbClr val="000000"/>
              </a:solidFill>
            </a:ln>
          </p:spPr>
          <p:txBody>
            <a:bodyPr wrap="square" lIns="0" tIns="0" rIns="0" bIns="0" rtlCol="0"/>
            <a:lstStyle/>
            <a:p>
              <a:endParaRPr/>
            </a:p>
          </p:txBody>
        </p:sp>
        <p:sp>
          <p:nvSpPr>
            <p:cNvPr id="30" name="object 30"/>
            <p:cNvSpPr/>
            <p:nvPr/>
          </p:nvSpPr>
          <p:spPr>
            <a:xfrm>
              <a:off x="6773989" y="4422825"/>
              <a:ext cx="144145" cy="96520"/>
            </a:xfrm>
            <a:custGeom>
              <a:avLst/>
              <a:gdLst/>
              <a:ahLst/>
              <a:cxnLst/>
              <a:rect l="l" t="t" r="r" b="b"/>
              <a:pathLst>
                <a:path w="144145" h="96520">
                  <a:moveTo>
                    <a:pt x="0" y="0"/>
                  </a:moveTo>
                  <a:lnTo>
                    <a:pt x="111899" y="95910"/>
                  </a:lnTo>
                  <a:lnTo>
                    <a:pt x="143878" y="31965"/>
                  </a:lnTo>
                  <a:lnTo>
                    <a:pt x="0" y="0"/>
                  </a:lnTo>
                  <a:close/>
                </a:path>
              </a:pathLst>
            </a:custGeom>
            <a:solidFill>
              <a:srgbClr val="000000"/>
            </a:solidFill>
          </p:spPr>
          <p:txBody>
            <a:bodyPr wrap="square" lIns="0" tIns="0" rIns="0" bIns="0" rtlCol="0"/>
            <a:lstStyle/>
            <a:p>
              <a:endParaRPr/>
            </a:p>
          </p:txBody>
        </p:sp>
        <p:sp>
          <p:nvSpPr>
            <p:cNvPr id="31" name="object 31"/>
            <p:cNvSpPr/>
            <p:nvPr/>
          </p:nvSpPr>
          <p:spPr>
            <a:xfrm>
              <a:off x="6798945" y="4435297"/>
              <a:ext cx="109220" cy="73025"/>
            </a:xfrm>
            <a:custGeom>
              <a:avLst/>
              <a:gdLst/>
              <a:ahLst/>
              <a:cxnLst/>
              <a:rect l="l" t="t" r="r" b="b"/>
              <a:pathLst>
                <a:path w="109220" h="73025">
                  <a:moveTo>
                    <a:pt x="84772" y="72656"/>
                  </a:moveTo>
                  <a:lnTo>
                    <a:pt x="0" y="0"/>
                  </a:lnTo>
                  <a:lnTo>
                    <a:pt x="108991" y="24218"/>
                  </a:lnTo>
                </a:path>
              </a:pathLst>
            </a:custGeom>
            <a:ln w="13538">
              <a:solidFill>
                <a:srgbClr val="000000"/>
              </a:solidFill>
            </a:ln>
          </p:spPr>
          <p:txBody>
            <a:bodyPr wrap="square" lIns="0" tIns="0" rIns="0" bIns="0" rtlCol="0"/>
            <a:lstStyle/>
            <a:p>
              <a:endParaRPr/>
            </a:p>
          </p:txBody>
        </p:sp>
      </p:grpSp>
      <p:sp>
        <p:nvSpPr>
          <p:cNvPr id="32" name="object 32"/>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33" name="object 33"/>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43</a:t>
            </a:fld>
            <a:endParaRPr spc="45"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140" dirty="0"/>
              <a:t>Forward</a:t>
            </a:r>
            <a:r>
              <a:rPr spc="400" dirty="0"/>
              <a:t> </a:t>
            </a:r>
            <a:r>
              <a:rPr spc="155" dirty="0"/>
              <a:t>chaining</a:t>
            </a:r>
            <a:r>
              <a:rPr spc="360" dirty="0"/>
              <a:t> </a:t>
            </a:r>
            <a:r>
              <a:rPr spc="175" dirty="0"/>
              <a:t>algorithm</a:t>
            </a:r>
          </a:p>
        </p:txBody>
      </p:sp>
      <p:grpSp>
        <p:nvGrpSpPr>
          <p:cNvPr id="3" name="object 3"/>
          <p:cNvGrpSpPr/>
          <p:nvPr/>
        </p:nvGrpSpPr>
        <p:grpSpPr>
          <a:xfrm>
            <a:off x="1188567" y="1489100"/>
            <a:ext cx="7774305" cy="4899660"/>
            <a:chOff x="1188567" y="1489100"/>
            <a:chExt cx="7774305" cy="4899660"/>
          </a:xfrm>
        </p:grpSpPr>
        <p:sp>
          <p:nvSpPr>
            <p:cNvPr id="4" name="object 4"/>
            <p:cNvSpPr/>
            <p:nvPr/>
          </p:nvSpPr>
          <p:spPr>
            <a:xfrm>
              <a:off x="1188567" y="1495958"/>
              <a:ext cx="7772400" cy="0"/>
            </a:xfrm>
            <a:custGeom>
              <a:avLst/>
              <a:gdLst/>
              <a:ahLst/>
              <a:cxnLst/>
              <a:rect l="l" t="t" r="r" b="b"/>
              <a:pathLst>
                <a:path w="7772400">
                  <a:moveTo>
                    <a:pt x="0" y="0"/>
                  </a:moveTo>
                  <a:lnTo>
                    <a:pt x="7772400" y="0"/>
                  </a:lnTo>
                </a:path>
              </a:pathLst>
            </a:custGeom>
            <a:ln w="13716">
              <a:solidFill>
                <a:srgbClr val="000000"/>
              </a:solidFill>
            </a:ln>
          </p:spPr>
          <p:txBody>
            <a:bodyPr wrap="square" lIns="0" tIns="0" rIns="0" bIns="0" rtlCol="0"/>
            <a:lstStyle/>
            <a:p>
              <a:endParaRPr/>
            </a:p>
          </p:txBody>
        </p:sp>
        <p:sp>
          <p:nvSpPr>
            <p:cNvPr id="5" name="object 5"/>
            <p:cNvSpPr/>
            <p:nvPr/>
          </p:nvSpPr>
          <p:spPr>
            <a:xfrm>
              <a:off x="1195425" y="1501292"/>
              <a:ext cx="0" cy="4875530"/>
            </a:xfrm>
            <a:custGeom>
              <a:avLst/>
              <a:gdLst/>
              <a:ahLst/>
              <a:cxnLst/>
              <a:rect l="l" t="t" r="r" b="b"/>
              <a:pathLst>
                <a:path h="4875530">
                  <a:moveTo>
                    <a:pt x="0" y="4875276"/>
                  </a:moveTo>
                  <a:lnTo>
                    <a:pt x="0" y="0"/>
                  </a:lnTo>
                </a:path>
              </a:pathLst>
            </a:custGeom>
            <a:ln w="13716">
              <a:solidFill>
                <a:srgbClr val="000000"/>
              </a:solidFill>
            </a:ln>
          </p:spPr>
          <p:txBody>
            <a:bodyPr wrap="square" lIns="0" tIns="0" rIns="0" bIns="0" rtlCol="0"/>
            <a:lstStyle/>
            <a:p>
              <a:endParaRPr/>
            </a:p>
          </p:txBody>
        </p:sp>
        <p:sp>
          <p:nvSpPr>
            <p:cNvPr id="6" name="object 6"/>
            <p:cNvSpPr/>
            <p:nvPr/>
          </p:nvSpPr>
          <p:spPr>
            <a:xfrm>
              <a:off x="1188567" y="1501292"/>
              <a:ext cx="7772400" cy="4880610"/>
            </a:xfrm>
            <a:custGeom>
              <a:avLst/>
              <a:gdLst/>
              <a:ahLst/>
              <a:cxnLst/>
              <a:rect l="l" t="t" r="r" b="b"/>
              <a:pathLst>
                <a:path w="7772400" h="4880610">
                  <a:moveTo>
                    <a:pt x="7767066" y="4875276"/>
                  </a:moveTo>
                  <a:lnTo>
                    <a:pt x="7767066" y="0"/>
                  </a:lnTo>
                </a:path>
                <a:path w="7772400" h="4880610">
                  <a:moveTo>
                    <a:pt x="0" y="4880610"/>
                  </a:moveTo>
                  <a:lnTo>
                    <a:pt x="7772400" y="4880610"/>
                  </a:lnTo>
                </a:path>
              </a:pathLst>
            </a:custGeom>
            <a:ln w="13716">
              <a:solidFill>
                <a:srgbClr val="000000"/>
              </a:solidFill>
            </a:ln>
          </p:spPr>
          <p:txBody>
            <a:bodyPr wrap="square" lIns="0" tIns="0" rIns="0" bIns="0" rtlCol="0"/>
            <a:lstStyle/>
            <a:p>
              <a:endParaRPr/>
            </a:p>
          </p:txBody>
        </p:sp>
      </p:grpSp>
      <p:sp>
        <p:nvSpPr>
          <p:cNvPr id="7" name="object 7"/>
          <p:cNvSpPr txBox="1"/>
          <p:nvPr/>
        </p:nvSpPr>
        <p:spPr>
          <a:xfrm>
            <a:off x="1351788" y="1559599"/>
            <a:ext cx="7319645" cy="4888646"/>
          </a:xfrm>
          <a:prstGeom prst="rect">
            <a:avLst/>
          </a:prstGeom>
        </p:spPr>
        <p:txBody>
          <a:bodyPr vert="horz" wrap="square" lIns="0" tIns="30480" rIns="0" bIns="0" rtlCol="0">
            <a:spAutoFit/>
          </a:bodyPr>
          <a:lstStyle/>
          <a:p>
            <a:pPr>
              <a:lnSpc>
                <a:spcPct val="100000"/>
              </a:lnSpc>
              <a:spcBef>
                <a:spcPts val="240"/>
              </a:spcBef>
            </a:pPr>
            <a:r>
              <a:rPr sz="1700" dirty="0">
                <a:solidFill>
                  <a:srgbClr val="00007E"/>
                </a:solidFill>
                <a:latin typeface="Palatino Linotype" panose="02040502050505030304" pitchFamily="18" charset="0"/>
                <a:cs typeface="PMingLiU"/>
              </a:rPr>
              <a:t>function </a:t>
            </a:r>
            <a:r>
              <a:rPr sz="1700" dirty="0">
                <a:solidFill>
                  <a:srgbClr val="B30000"/>
                </a:solidFill>
                <a:latin typeface="Palatino Linotype" panose="02040502050505030304" pitchFamily="18" charset="0"/>
                <a:cs typeface="PMingLiU"/>
              </a:rPr>
              <a:t>PL-FC-Entails?</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KB</a:t>
            </a:r>
            <a:r>
              <a:rPr sz="1700" dirty="0">
                <a:solidFill>
                  <a:srgbClr val="004B00"/>
                </a:solidFill>
                <a:latin typeface="Palatino Linotype" panose="02040502050505030304" pitchFamily="18" charset="0"/>
                <a:cs typeface="Tahoma"/>
              </a:rPr>
              <a:t>, </a:t>
            </a:r>
            <a:r>
              <a:rPr sz="1700" i="1" dirty="0">
                <a:solidFill>
                  <a:srgbClr val="004B00"/>
                </a:solidFill>
                <a:latin typeface="Palatino Linotype" panose="02040502050505030304" pitchFamily="18" charset="0"/>
                <a:cs typeface="Times New Roman"/>
              </a:rPr>
              <a:t>q</a:t>
            </a:r>
            <a:r>
              <a:rPr sz="1700" dirty="0">
                <a:latin typeface="Palatino Linotype" panose="02040502050505030304" pitchFamily="18" charset="0"/>
                <a:cs typeface="Tahoma"/>
              </a:rPr>
              <a:t>) </a:t>
            </a:r>
            <a:r>
              <a:rPr sz="1700" dirty="0">
                <a:solidFill>
                  <a:srgbClr val="00007E"/>
                </a:solidFill>
                <a:latin typeface="Palatino Linotype" panose="02040502050505030304" pitchFamily="18" charset="0"/>
                <a:cs typeface="PMingLiU"/>
              </a:rPr>
              <a:t>returns </a:t>
            </a:r>
            <a:r>
              <a:rPr sz="1700" i="1" dirty="0">
                <a:solidFill>
                  <a:srgbClr val="004B00"/>
                </a:solidFill>
                <a:latin typeface="Palatino Linotype" panose="02040502050505030304" pitchFamily="18" charset="0"/>
                <a:cs typeface="Times New Roman"/>
              </a:rPr>
              <a:t>true </a:t>
            </a:r>
            <a:r>
              <a:rPr sz="1700" dirty="0">
                <a:latin typeface="Palatino Linotype" panose="02040502050505030304" pitchFamily="18" charset="0"/>
                <a:cs typeface="Tahoma"/>
              </a:rPr>
              <a:t>or </a:t>
            </a:r>
            <a:r>
              <a:rPr sz="1700" i="1" dirty="0">
                <a:solidFill>
                  <a:srgbClr val="004B00"/>
                </a:solidFill>
                <a:latin typeface="Palatino Linotype" panose="02040502050505030304" pitchFamily="18" charset="0"/>
                <a:cs typeface="Times New Roman"/>
              </a:rPr>
              <a:t>false</a:t>
            </a:r>
            <a:endParaRPr sz="1700" dirty="0">
              <a:latin typeface="Palatino Linotype" panose="02040502050505030304" pitchFamily="18" charset="0"/>
              <a:cs typeface="Times New Roman"/>
            </a:endParaRPr>
          </a:p>
          <a:p>
            <a:pPr marL="272415" algn="just">
              <a:lnSpc>
                <a:spcPct val="100000"/>
              </a:lnSpc>
              <a:spcBef>
                <a:spcPts val="140"/>
              </a:spcBef>
            </a:pPr>
            <a:r>
              <a:rPr sz="1700" dirty="0">
                <a:solidFill>
                  <a:srgbClr val="00007E"/>
                </a:solidFill>
                <a:latin typeface="Palatino Linotype" panose="02040502050505030304" pitchFamily="18" charset="0"/>
                <a:cs typeface="PMingLiU"/>
              </a:rPr>
              <a:t>inputs</a:t>
            </a:r>
            <a:r>
              <a:rPr sz="1700" dirty="0">
                <a:latin typeface="Palatino Linotype" panose="02040502050505030304" pitchFamily="18" charset="0"/>
                <a:cs typeface="Tahoma"/>
              </a:rPr>
              <a:t>: </a:t>
            </a:r>
            <a:r>
              <a:rPr sz="1700" i="1" dirty="0">
                <a:solidFill>
                  <a:srgbClr val="004B00"/>
                </a:solidFill>
                <a:latin typeface="Palatino Linotype" panose="02040502050505030304" pitchFamily="18" charset="0"/>
                <a:cs typeface="Times New Roman"/>
              </a:rPr>
              <a:t>KB</a:t>
            </a:r>
            <a:r>
              <a:rPr sz="1700" dirty="0">
                <a:latin typeface="Palatino Linotype" panose="02040502050505030304" pitchFamily="18" charset="0"/>
                <a:cs typeface="Tahoma"/>
              </a:rPr>
              <a:t>, </a:t>
            </a:r>
            <a:r>
              <a:rPr sz="1700" dirty="0">
                <a:latin typeface="Arial" panose="020B0604020202020204" pitchFamily="34" charset="0"/>
                <a:cs typeface="Arial" panose="020B0604020202020204" pitchFamily="34" charset="0"/>
              </a:rPr>
              <a:t>the knowledge base, a set of propositional Horn clauses</a:t>
            </a:r>
          </a:p>
          <a:p>
            <a:pPr marL="1092200" algn="just">
              <a:lnSpc>
                <a:spcPct val="100000"/>
              </a:lnSpc>
              <a:spcBef>
                <a:spcPts val="160"/>
              </a:spcBef>
            </a:pPr>
            <a:r>
              <a:rPr sz="1700" i="1" dirty="0">
                <a:solidFill>
                  <a:srgbClr val="004B00"/>
                </a:solidFill>
                <a:latin typeface="Palatino Linotype" panose="02040502050505030304" pitchFamily="18" charset="0"/>
                <a:cs typeface="Times New Roman"/>
              </a:rPr>
              <a:t>q</a:t>
            </a:r>
            <a:r>
              <a:rPr sz="1700" dirty="0">
                <a:latin typeface="Palatino Linotype" panose="02040502050505030304" pitchFamily="18" charset="0"/>
                <a:cs typeface="Tahoma"/>
              </a:rPr>
              <a:t>, </a:t>
            </a:r>
            <a:r>
              <a:rPr sz="1700" dirty="0">
                <a:latin typeface="Arial" panose="020B0604020202020204" pitchFamily="34" charset="0"/>
                <a:cs typeface="Arial" panose="020B0604020202020204" pitchFamily="34" charset="0"/>
              </a:rPr>
              <a:t>the query, a proposition symbol</a:t>
            </a:r>
          </a:p>
          <a:p>
            <a:pPr marL="1936750" marR="5080" indent="-1734820" algn="just">
              <a:lnSpc>
                <a:spcPct val="107400"/>
              </a:lnSpc>
              <a:spcBef>
                <a:spcPts val="5"/>
              </a:spcBef>
            </a:pPr>
            <a:r>
              <a:rPr sz="1700" dirty="0">
                <a:solidFill>
                  <a:srgbClr val="00007E"/>
                </a:solidFill>
                <a:latin typeface="Palatino Linotype" panose="02040502050505030304" pitchFamily="18" charset="0"/>
                <a:cs typeface="PMingLiU"/>
              </a:rPr>
              <a:t>local variables</a:t>
            </a:r>
            <a:r>
              <a:rPr sz="1700" dirty="0">
                <a:latin typeface="Palatino Linotype" panose="02040502050505030304" pitchFamily="18" charset="0"/>
                <a:cs typeface="Tahoma"/>
              </a:rPr>
              <a:t>: </a:t>
            </a:r>
            <a:r>
              <a:rPr sz="1700" i="1" dirty="0">
                <a:solidFill>
                  <a:srgbClr val="004B00"/>
                </a:solidFill>
                <a:latin typeface="Palatino Linotype" panose="02040502050505030304" pitchFamily="18" charset="0"/>
                <a:cs typeface="Times New Roman"/>
              </a:rPr>
              <a:t>count</a:t>
            </a:r>
            <a:r>
              <a:rPr sz="1700" dirty="0">
                <a:latin typeface="Palatino Linotype" panose="02040502050505030304" pitchFamily="18" charset="0"/>
                <a:cs typeface="Tahoma"/>
              </a:rPr>
              <a:t>, </a:t>
            </a:r>
            <a:r>
              <a:rPr sz="1700" dirty="0">
                <a:latin typeface="Arial" panose="020B0604020202020204" pitchFamily="34" charset="0"/>
                <a:cs typeface="Arial" panose="020B0604020202020204" pitchFamily="34" charset="0"/>
              </a:rPr>
              <a:t>a table, indexed by clause, initially the number of premises</a:t>
            </a:r>
            <a:r>
              <a:rPr sz="1700" dirty="0">
                <a:latin typeface="Palatino Linotype" panose="02040502050505030304" pitchFamily="18" charset="0"/>
                <a:cs typeface="Tahoma"/>
              </a:rPr>
              <a:t>  </a:t>
            </a:r>
            <a:r>
              <a:rPr sz="1700" i="1" dirty="0">
                <a:solidFill>
                  <a:srgbClr val="004B00"/>
                </a:solidFill>
                <a:latin typeface="Palatino Linotype" panose="02040502050505030304" pitchFamily="18" charset="0"/>
                <a:cs typeface="Times New Roman"/>
              </a:rPr>
              <a:t>inferred</a:t>
            </a:r>
            <a:r>
              <a:rPr sz="1700" dirty="0">
                <a:latin typeface="Palatino Linotype" panose="02040502050505030304" pitchFamily="18" charset="0"/>
                <a:cs typeface="Tahoma"/>
              </a:rPr>
              <a:t>, </a:t>
            </a:r>
            <a:r>
              <a:rPr sz="1700" dirty="0">
                <a:latin typeface="Arial" panose="020B0604020202020204" pitchFamily="34" charset="0"/>
                <a:cs typeface="Arial" panose="020B0604020202020204" pitchFamily="34" charset="0"/>
              </a:rPr>
              <a:t>a table, indexed by symbol, each entry initially</a:t>
            </a:r>
            <a:r>
              <a:rPr sz="1700" dirty="0">
                <a:latin typeface="Palatino Linotype" panose="02040502050505030304" pitchFamily="18" charset="0"/>
                <a:cs typeface="Tahoma"/>
              </a:rPr>
              <a:t> </a:t>
            </a:r>
            <a:r>
              <a:rPr sz="1700" i="1" dirty="0">
                <a:solidFill>
                  <a:srgbClr val="004B00"/>
                </a:solidFill>
                <a:latin typeface="Palatino Linotype" panose="02040502050505030304" pitchFamily="18" charset="0"/>
                <a:cs typeface="Times New Roman"/>
              </a:rPr>
              <a:t>false  agenda</a:t>
            </a:r>
            <a:r>
              <a:rPr sz="1700" dirty="0">
                <a:latin typeface="Palatino Linotype" panose="02040502050505030304" pitchFamily="18" charset="0"/>
                <a:cs typeface="Tahoma"/>
              </a:rPr>
              <a:t>, </a:t>
            </a:r>
            <a:r>
              <a:rPr sz="1700" dirty="0">
                <a:latin typeface="Arial" panose="020B0604020202020204" pitchFamily="34" charset="0"/>
                <a:cs typeface="Arial" panose="020B0604020202020204" pitchFamily="34" charset="0"/>
              </a:rPr>
              <a:t>a list of symbols, initially the symbols known in </a:t>
            </a:r>
            <a:r>
              <a:rPr sz="1700" i="1" dirty="0">
                <a:solidFill>
                  <a:srgbClr val="004B00"/>
                </a:solidFill>
                <a:latin typeface="Arial" panose="020B0604020202020204" pitchFamily="34" charset="0"/>
                <a:cs typeface="Arial" panose="020B0604020202020204" pitchFamily="34" charset="0"/>
              </a:rPr>
              <a:t>KB</a:t>
            </a:r>
            <a:endParaRPr sz="1700" dirty="0">
              <a:latin typeface="Arial" panose="020B0604020202020204" pitchFamily="34" charset="0"/>
              <a:cs typeface="Arial" panose="020B0604020202020204" pitchFamily="34" charset="0"/>
            </a:endParaRPr>
          </a:p>
          <a:p>
            <a:pPr marL="683895" marR="4295775" indent="-411480">
              <a:lnSpc>
                <a:spcPct val="107400"/>
              </a:lnSpc>
              <a:spcBef>
                <a:spcPts val="725"/>
              </a:spcBef>
            </a:pPr>
            <a:r>
              <a:rPr sz="1700" dirty="0">
                <a:solidFill>
                  <a:srgbClr val="00007E"/>
                </a:solidFill>
                <a:latin typeface="Palatino Linotype" panose="02040502050505030304" pitchFamily="18" charset="0"/>
                <a:cs typeface="PMingLiU"/>
              </a:rPr>
              <a:t>while </a:t>
            </a:r>
            <a:r>
              <a:rPr sz="1700" i="1" dirty="0">
                <a:solidFill>
                  <a:srgbClr val="004B00"/>
                </a:solidFill>
                <a:latin typeface="Palatino Linotype" panose="02040502050505030304" pitchFamily="18" charset="0"/>
                <a:cs typeface="Times New Roman"/>
              </a:rPr>
              <a:t>agenda </a:t>
            </a:r>
            <a:r>
              <a:rPr sz="1700" dirty="0">
                <a:latin typeface="Arial" panose="020B0604020202020204" pitchFamily="34" charset="0"/>
                <a:cs typeface="Arial" panose="020B0604020202020204" pitchFamily="34" charset="0"/>
              </a:rPr>
              <a:t>is not empty </a:t>
            </a:r>
            <a:r>
              <a:rPr sz="1700" dirty="0">
                <a:solidFill>
                  <a:srgbClr val="00007E"/>
                </a:solidFill>
                <a:latin typeface="Palatino Linotype" panose="02040502050505030304" pitchFamily="18" charset="0"/>
                <a:cs typeface="PMingLiU"/>
              </a:rPr>
              <a:t>do  </a:t>
            </a:r>
            <a:r>
              <a:rPr sz="1700" i="1" dirty="0">
                <a:solidFill>
                  <a:srgbClr val="004B00"/>
                </a:solidFill>
                <a:latin typeface="Palatino Linotype" panose="02040502050505030304" pitchFamily="18" charset="0"/>
                <a:cs typeface="Times New Roman"/>
              </a:rPr>
              <a:t>p </a:t>
            </a:r>
            <a:r>
              <a:rPr sz="1700" dirty="0">
                <a:latin typeface="Palatino Linotype" panose="02040502050505030304" pitchFamily="18" charset="0"/>
                <a:cs typeface="Cambria"/>
              </a:rPr>
              <a:t>← </a:t>
            </a:r>
            <a:r>
              <a:rPr sz="1700" dirty="0">
                <a:latin typeface="Palatino Linotype" panose="02040502050505030304" pitchFamily="18" charset="0"/>
                <a:cs typeface="PMingLiU"/>
              </a:rPr>
              <a:t>Pop</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agenda</a:t>
            </a:r>
            <a:r>
              <a:rPr sz="1700" dirty="0">
                <a:latin typeface="Palatino Linotype" panose="02040502050505030304" pitchFamily="18" charset="0"/>
                <a:cs typeface="Tahoma"/>
              </a:rPr>
              <a:t>)  </a:t>
            </a:r>
            <a:r>
              <a:rPr sz="1700" dirty="0">
                <a:solidFill>
                  <a:srgbClr val="00007E"/>
                </a:solidFill>
                <a:latin typeface="Palatino Linotype" panose="02040502050505030304" pitchFamily="18" charset="0"/>
                <a:cs typeface="PMingLiU"/>
              </a:rPr>
              <a:t>unless </a:t>
            </a:r>
            <a:r>
              <a:rPr sz="1700" i="1" dirty="0">
                <a:solidFill>
                  <a:srgbClr val="004B00"/>
                </a:solidFill>
                <a:latin typeface="Palatino Linotype" panose="02040502050505030304" pitchFamily="18" charset="0"/>
                <a:cs typeface="Times New Roman"/>
              </a:rPr>
              <a:t>inferred</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p</a:t>
            </a:r>
            <a:r>
              <a:rPr sz="1700" dirty="0">
                <a:latin typeface="Palatino Linotype" panose="02040502050505030304" pitchFamily="18" charset="0"/>
                <a:cs typeface="Tahoma"/>
              </a:rPr>
              <a:t>] </a:t>
            </a:r>
            <a:r>
              <a:rPr sz="1700" dirty="0">
                <a:solidFill>
                  <a:srgbClr val="00007E"/>
                </a:solidFill>
                <a:latin typeface="Palatino Linotype" panose="02040502050505030304" pitchFamily="18" charset="0"/>
                <a:cs typeface="PMingLiU"/>
              </a:rPr>
              <a:t>do</a:t>
            </a:r>
            <a:endParaRPr sz="1700" dirty="0">
              <a:latin typeface="Palatino Linotype" panose="02040502050505030304" pitchFamily="18" charset="0"/>
              <a:cs typeface="PMingLiU"/>
            </a:endParaRPr>
          </a:p>
          <a:p>
            <a:pPr marL="1095375" algn="just">
              <a:lnSpc>
                <a:spcPct val="100000"/>
              </a:lnSpc>
              <a:spcBef>
                <a:spcPts val="155"/>
              </a:spcBef>
            </a:pPr>
            <a:r>
              <a:rPr sz="1700" i="1" dirty="0">
                <a:solidFill>
                  <a:srgbClr val="004B00"/>
                </a:solidFill>
                <a:latin typeface="Palatino Linotype" panose="02040502050505030304" pitchFamily="18" charset="0"/>
                <a:cs typeface="Times New Roman"/>
              </a:rPr>
              <a:t>inferred</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p</a:t>
            </a:r>
            <a:r>
              <a:rPr sz="1700" dirty="0">
                <a:latin typeface="Palatino Linotype" panose="02040502050505030304" pitchFamily="18" charset="0"/>
                <a:cs typeface="Tahoma"/>
              </a:rPr>
              <a:t>] </a:t>
            </a:r>
            <a:r>
              <a:rPr sz="1700" dirty="0">
                <a:latin typeface="Palatino Linotype" panose="02040502050505030304" pitchFamily="18" charset="0"/>
                <a:cs typeface="Cambria"/>
              </a:rPr>
              <a:t>← </a:t>
            </a:r>
            <a:r>
              <a:rPr sz="1700" i="1" dirty="0">
                <a:solidFill>
                  <a:srgbClr val="004B00"/>
                </a:solidFill>
                <a:latin typeface="Palatino Linotype" panose="02040502050505030304" pitchFamily="18" charset="0"/>
                <a:cs typeface="Times New Roman"/>
              </a:rPr>
              <a:t>true</a:t>
            </a:r>
            <a:endParaRPr sz="1700" dirty="0">
              <a:latin typeface="Palatino Linotype" panose="02040502050505030304" pitchFamily="18" charset="0"/>
              <a:cs typeface="Times New Roman"/>
            </a:endParaRPr>
          </a:p>
          <a:p>
            <a:pPr marL="1095375" algn="just">
              <a:lnSpc>
                <a:spcPct val="100000"/>
              </a:lnSpc>
              <a:spcBef>
                <a:spcPts val="145"/>
              </a:spcBef>
            </a:pPr>
            <a:r>
              <a:rPr sz="1700" dirty="0">
                <a:solidFill>
                  <a:srgbClr val="00007E"/>
                </a:solidFill>
                <a:latin typeface="Palatino Linotype" panose="02040502050505030304" pitchFamily="18" charset="0"/>
                <a:cs typeface="PMingLiU"/>
              </a:rPr>
              <a:t>for each </a:t>
            </a:r>
            <a:r>
              <a:rPr sz="1700" dirty="0">
                <a:latin typeface="Arial" panose="020B0604020202020204" pitchFamily="34" charset="0"/>
                <a:cs typeface="Arial" panose="020B0604020202020204" pitchFamily="34" charset="0"/>
              </a:rPr>
              <a:t>Horn clause </a:t>
            </a:r>
            <a:r>
              <a:rPr sz="1700" i="1" dirty="0">
                <a:solidFill>
                  <a:srgbClr val="004B00"/>
                </a:solidFill>
                <a:latin typeface="Palatino Linotype" panose="02040502050505030304" pitchFamily="18" charset="0"/>
                <a:cs typeface="Times New Roman"/>
              </a:rPr>
              <a:t>c </a:t>
            </a:r>
            <a:r>
              <a:rPr sz="1700" dirty="0">
                <a:latin typeface="Arial" panose="020B0604020202020204" pitchFamily="34" charset="0"/>
                <a:cs typeface="Arial" panose="020B0604020202020204" pitchFamily="34" charset="0"/>
              </a:rPr>
              <a:t>in whose premise</a:t>
            </a:r>
            <a:r>
              <a:rPr sz="1700" dirty="0">
                <a:latin typeface="Palatino Linotype" panose="02040502050505030304" pitchFamily="18" charset="0"/>
                <a:cs typeface="Tahoma"/>
              </a:rPr>
              <a:t> </a:t>
            </a:r>
            <a:r>
              <a:rPr sz="1700" i="1" dirty="0">
                <a:solidFill>
                  <a:srgbClr val="004B00"/>
                </a:solidFill>
                <a:latin typeface="Palatino Linotype" panose="02040502050505030304" pitchFamily="18" charset="0"/>
                <a:cs typeface="Times New Roman"/>
              </a:rPr>
              <a:t>p </a:t>
            </a:r>
            <a:r>
              <a:rPr sz="1700" dirty="0">
                <a:latin typeface="Arial" panose="020B0604020202020204" pitchFamily="34" charset="0"/>
                <a:cs typeface="Arial" panose="020B0604020202020204" pitchFamily="34" charset="0"/>
              </a:rPr>
              <a:t>appears</a:t>
            </a:r>
            <a:r>
              <a:rPr sz="1700" dirty="0">
                <a:latin typeface="Palatino Linotype" panose="02040502050505030304" pitchFamily="18" charset="0"/>
                <a:cs typeface="Tahoma"/>
              </a:rPr>
              <a:t> </a:t>
            </a:r>
            <a:r>
              <a:rPr sz="1700" dirty="0">
                <a:solidFill>
                  <a:srgbClr val="00007E"/>
                </a:solidFill>
                <a:latin typeface="Palatino Linotype" panose="02040502050505030304" pitchFamily="18" charset="0"/>
                <a:cs typeface="PMingLiU"/>
              </a:rPr>
              <a:t>do</a:t>
            </a:r>
            <a:endParaRPr sz="1700" dirty="0">
              <a:latin typeface="Palatino Linotype" panose="02040502050505030304" pitchFamily="18" charset="0"/>
              <a:cs typeface="PMingLiU"/>
            </a:endParaRPr>
          </a:p>
          <a:p>
            <a:pPr marL="1506855">
              <a:lnSpc>
                <a:spcPct val="100000"/>
              </a:lnSpc>
              <a:spcBef>
                <a:spcPts val="155"/>
              </a:spcBef>
            </a:pPr>
            <a:r>
              <a:rPr sz="1700" dirty="0">
                <a:latin typeface="Palatino Linotype" panose="02040502050505030304" pitchFamily="18" charset="0"/>
                <a:cs typeface="Tahoma"/>
              </a:rPr>
              <a:t>decrement </a:t>
            </a:r>
            <a:r>
              <a:rPr sz="1700" i="1" dirty="0">
                <a:solidFill>
                  <a:srgbClr val="004B00"/>
                </a:solidFill>
                <a:latin typeface="Palatino Linotype" panose="02040502050505030304" pitchFamily="18" charset="0"/>
                <a:cs typeface="Times New Roman"/>
              </a:rPr>
              <a:t>count</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c</a:t>
            </a:r>
            <a:r>
              <a:rPr sz="1700" dirty="0">
                <a:latin typeface="Palatino Linotype" panose="02040502050505030304" pitchFamily="18" charset="0"/>
                <a:cs typeface="Tahoma"/>
              </a:rPr>
              <a:t>]</a:t>
            </a:r>
          </a:p>
          <a:p>
            <a:pPr marL="1506855">
              <a:lnSpc>
                <a:spcPct val="100000"/>
              </a:lnSpc>
              <a:spcBef>
                <a:spcPts val="155"/>
              </a:spcBef>
            </a:pPr>
            <a:r>
              <a:rPr sz="1700" dirty="0">
                <a:solidFill>
                  <a:srgbClr val="00007E"/>
                </a:solidFill>
                <a:latin typeface="Palatino Linotype" panose="02040502050505030304" pitchFamily="18" charset="0"/>
                <a:cs typeface="PMingLiU"/>
              </a:rPr>
              <a:t>if </a:t>
            </a:r>
            <a:r>
              <a:rPr sz="1700" i="1" dirty="0">
                <a:solidFill>
                  <a:srgbClr val="004B00"/>
                </a:solidFill>
                <a:latin typeface="Palatino Linotype" panose="02040502050505030304" pitchFamily="18" charset="0"/>
                <a:cs typeface="Times New Roman"/>
              </a:rPr>
              <a:t>count</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c</a:t>
            </a:r>
            <a:r>
              <a:rPr sz="1700" dirty="0">
                <a:latin typeface="Palatino Linotype" panose="02040502050505030304" pitchFamily="18" charset="0"/>
                <a:cs typeface="Tahoma"/>
              </a:rPr>
              <a:t>] = 0 </a:t>
            </a:r>
            <a:r>
              <a:rPr sz="1700" dirty="0">
                <a:solidFill>
                  <a:srgbClr val="00007E"/>
                </a:solidFill>
                <a:latin typeface="Palatino Linotype" panose="02040502050505030304" pitchFamily="18" charset="0"/>
                <a:cs typeface="PMingLiU"/>
              </a:rPr>
              <a:t>then do</a:t>
            </a:r>
            <a:endParaRPr sz="1700" dirty="0">
              <a:latin typeface="Palatino Linotype" panose="02040502050505030304" pitchFamily="18" charset="0"/>
              <a:cs typeface="PMingLiU"/>
            </a:endParaRPr>
          </a:p>
          <a:p>
            <a:pPr marL="1918335">
              <a:lnSpc>
                <a:spcPct val="100000"/>
              </a:lnSpc>
              <a:spcBef>
                <a:spcPts val="145"/>
              </a:spcBef>
            </a:pPr>
            <a:r>
              <a:rPr sz="1700" dirty="0">
                <a:solidFill>
                  <a:srgbClr val="00007E"/>
                </a:solidFill>
                <a:latin typeface="Palatino Linotype" panose="02040502050505030304" pitchFamily="18" charset="0"/>
                <a:cs typeface="PMingLiU"/>
              </a:rPr>
              <a:t>if </a:t>
            </a:r>
            <a:r>
              <a:rPr sz="1700" dirty="0">
                <a:latin typeface="Palatino Linotype" panose="02040502050505030304" pitchFamily="18" charset="0"/>
                <a:cs typeface="PMingLiU"/>
              </a:rPr>
              <a:t>Head</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c</a:t>
            </a:r>
            <a:r>
              <a:rPr sz="1700" dirty="0">
                <a:latin typeface="Palatino Linotype" panose="02040502050505030304" pitchFamily="18" charset="0"/>
                <a:cs typeface="Tahoma"/>
              </a:rPr>
              <a:t>] = </a:t>
            </a:r>
            <a:r>
              <a:rPr sz="1700" i="1" dirty="0">
                <a:solidFill>
                  <a:srgbClr val="004B00"/>
                </a:solidFill>
                <a:latin typeface="Palatino Linotype" panose="02040502050505030304" pitchFamily="18" charset="0"/>
                <a:cs typeface="Times New Roman"/>
              </a:rPr>
              <a:t>q </a:t>
            </a:r>
            <a:r>
              <a:rPr sz="1700" dirty="0">
                <a:solidFill>
                  <a:srgbClr val="00007E"/>
                </a:solidFill>
                <a:latin typeface="Palatino Linotype" panose="02040502050505030304" pitchFamily="18" charset="0"/>
                <a:cs typeface="PMingLiU"/>
              </a:rPr>
              <a:t>then return </a:t>
            </a:r>
            <a:r>
              <a:rPr sz="1700" i="1" dirty="0">
                <a:solidFill>
                  <a:srgbClr val="004B00"/>
                </a:solidFill>
                <a:latin typeface="Palatino Linotype" panose="02040502050505030304" pitchFamily="18" charset="0"/>
                <a:cs typeface="Times New Roman"/>
              </a:rPr>
              <a:t>true</a:t>
            </a:r>
            <a:endParaRPr sz="1700" dirty="0">
              <a:latin typeface="Palatino Linotype" panose="02040502050505030304" pitchFamily="18" charset="0"/>
              <a:cs typeface="Times New Roman"/>
            </a:endParaRPr>
          </a:p>
          <a:p>
            <a:pPr marL="1918335">
              <a:lnSpc>
                <a:spcPct val="100000"/>
              </a:lnSpc>
              <a:spcBef>
                <a:spcPts val="155"/>
              </a:spcBef>
            </a:pPr>
            <a:r>
              <a:rPr sz="1700" dirty="0">
                <a:latin typeface="Palatino Linotype" panose="02040502050505030304" pitchFamily="18" charset="0"/>
                <a:cs typeface="PMingLiU"/>
              </a:rPr>
              <a:t>Push</a:t>
            </a:r>
            <a:r>
              <a:rPr sz="1700" dirty="0">
                <a:latin typeface="Palatino Linotype" panose="02040502050505030304" pitchFamily="18" charset="0"/>
                <a:cs typeface="Tahoma"/>
              </a:rPr>
              <a:t>(</a:t>
            </a:r>
            <a:r>
              <a:rPr sz="1700" dirty="0">
                <a:latin typeface="Palatino Linotype" panose="02040502050505030304" pitchFamily="18" charset="0"/>
                <a:cs typeface="PMingLiU"/>
              </a:rPr>
              <a:t>Head</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c</a:t>
            </a:r>
            <a:r>
              <a:rPr sz="1700" dirty="0">
                <a:latin typeface="Palatino Linotype" panose="02040502050505030304" pitchFamily="18" charset="0"/>
                <a:cs typeface="Tahoma"/>
              </a:rPr>
              <a:t>], </a:t>
            </a:r>
            <a:r>
              <a:rPr sz="1700" i="1" dirty="0">
                <a:solidFill>
                  <a:srgbClr val="004B00"/>
                </a:solidFill>
                <a:latin typeface="Palatino Linotype" panose="02040502050505030304" pitchFamily="18" charset="0"/>
                <a:cs typeface="Times New Roman"/>
              </a:rPr>
              <a:t>agenda</a:t>
            </a:r>
            <a:r>
              <a:rPr sz="1700" dirty="0">
                <a:latin typeface="Palatino Linotype" panose="02040502050505030304" pitchFamily="18" charset="0"/>
                <a:cs typeface="Tahoma"/>
              </a:rPr>
              <a:t>)</a:t>
            </a:r>
          </a:p>
          <a:p>
            <a:pPr marL="272415">
              <a:lnSpc>
                <a:spcPct val="100000"/>
              </a:lnSpc>
              <a:spcBef>
                <a:spcPts val="155"/>
              </a:spcBef>
            </a:pPr>
            <a:r>
              <a:rPr sz="1700" dirty="0">
                <a:solidFill>
                  <a:srgbClr val="00007E"/>
                </a:solidFill>
                <a:latin typeface="Palatino Linotype" panose="02040502050505030304" pitchFamily="18" charset="0"/>
                <a:cs typeface="PMingLiU"/>
              </a:rPr>
              <a:t>return </a:t>
            </a:r>
            <a:r>
              <a:rPr sz="1700" i="1" dirty="0">
                <a:solidFill>
                  <a:srgbClr val="004B00"/>
                </a:solidFill>
                <a:latin typeface="Palatino Linotype" panose="02040502050505030304" pitchFamily="18" charset="0"/>
                <a:cs typeface="Times New Roman"/>
              </a:rPr>
              <a:t>false</a:t>
            </a:r>
            <a:endParaRPr sz="1700" dirty="0">
              <a:latin typeface="Palatino Linotype" panose="02040502050505030304" pitchFamily="18" charset="0"/>
              <a:cs typeface="Times New Roman"/>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44</a:t>
            </a:fld>
            <a:endParaRPr spc="45"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1905" algn="ctr">
              <a:lnSpc>
                <a:spcPts val="2635"/>
              </a:lnSpc>
            </a:pPr>
            <a:r>
              <a:rPr spc="140" dirty="0"/>
              <a:t>Forward</a:t>
            </a:r>
            <a:r>
              <a:rPr spc="405" dirty="0"/>
              <a:t> </a:t>
            </a:r>
            <a:r>
              <a:rPr spc="155" dirty="0"/>
              <a:t>chaining</a:t>
            </a:r>
            <a:r>
              <a:rPr spc="370" dirty="0"/>
              <a:t> </a:t>
            </a:r>
            <a:r>
              <a:rPr spc="175" dirty="0"/>
              <a:t>example</a:t>
            </a:r>
          </a:p>
        </p:txBody>
      </p:sp>
      <p:sp>
        <p:nvSpPr>
          <p:cNvPr id="3" name="object 3"/>
          <p:cNvSpPr txBox="1"/>
          <p:nvPr/>
        </p:nvSpPr>
        <p:spPr>
          <a:xfrm>
            <a:off x="6297105" y="5812329"/>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B</a:t>
            </a:r>
            <a:endParaRPr sz="2300">
              <a:latin typeface="Arial"/>
              <a:cs typeface="Arial"/>
            </a:endParaRPr>
          </a:p>
        </p:txBody>
      </p:sp>
      <p:grpSp>
        <p:nvGrpSpPr>
          <p:cNvPr id="4" name="object 4"/>
          <p:cNvGrpSpPr/>
          <p:nvPr/>
        </p:nvGrpSpPr>
        <p:grpSpPr>
          <a:xfrm>
            <a:off x="4151314" y="1778406"/>
            <a:ext cx="2253615" cy="4081779"/>
            <a:chOff x="4151314" y="1778406"/>
            <a:chExt cx="2253615" cy="4081779"/>
          </a:xfrm>
        </p:grpSpPr>
        <p:sp>
          <p:nvSpPr>
            <p:cNvPr id="5" name="object 5"/>
            <p:cNvSpPr/>
            <p:nvPr/>
          </p:nvSpPr>
          <p:spPr>
            <a:xfrm>
              <a:off x="4883404" y="1821649"/>
              <a:ext cx="0" cy="839469"/>
            </a:xfrm>
            <a:custGeom>
              <a:avLst/>
              <a:gdLst/>
              <a:ahLst/>
              <a:cxnLst/>
              <a:rect l="l" t="t" r="r" b="b"/>
              <a:pathLst>
                <a:path h="839469">
                  <a:moveTo>
                    <a:pt x="0" y="839063"/>
                  </a:moveTo>
                  <a:lnTo>
                    <a:pt x="0" y="0"/>
                  </a:lnTo>
                </a:path>
              </a:pathLst>
            </a:custGeom>
            <a:ln w="20976">
              <a:solidFill>
                <a:srgbClr val="000000"/>
              </a:solidFill>
            </a:ln>
          </p:spPr>
          <p:txBody>
            <a:bodyPr wrap="square" lIns="0" tIns="0" rIns="0" bIns="0" rtlCol="0"/>
            <a:lstStyle/>
            <a:p>
              <a:endParaRPr/>
            </a:p>
          </p:txBody>
        </p:sp>
        <p:sp>
          <p:nvSpPr>
            <p:cNvPr id="6" name="object 6"/>
            <p:cNvSpPr/>
            <p:nvPr/>
          </p:nvSpPr>
          <p:spPr>
            <a:xfrm>
              <a:off x="4828019" y="1778406"/>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7" name="object 7"/>
            <p:cNvSpPr/>
            <p:nvPr/>
          </p:nvSpPr>
          <p:spPr>
            <a:xfrm>
              <a:off x="4841443" y="1821649"/>
              <a:ext cx="84455" cy="1510665"/>
            </a:xfrm>
            <a:custGeom>
              <a:avLst/>
              <a:gdLst/>
              <a:ahLst/>
              <a:cxnLst/>
              <a:rect l="l" t="t" r="r" b="b"/>
              <a:pathLst>
                <a:path w="84454" h="1510664">
                  <a:moveTo>
                    <a:pt x="0" y="167805"/>
                  </a:moveTo>
                  <a:lnTo>
                    <a:pt x="41960" y="0"/>
                  </a:lnTo>
                  <a:lnTo>
                    <a:pt x="83908" y="167805"/>
                  </a:lnTo>
                </a:path>
                <a:path w="84454" h="1510664">
                  <a:moveTo>
                    <a:pt x="41960" y="1510309"/>
                  </a:moveTo>
                  <a:lnTo>
                    <a:pt x="41960" y="1174686"/>
                  </a:lnTo>
                </a:path>
              </a:pathLst>
            </a:custGeom>
            <a:ln w="20976">
              <a:solidFill>
                <a:srgbClr val="000000"/>
              </a:solidFill>
            </a:ln>
          </p:spPr>
          <p:txBody>
            <a:bodyPr wrap="square" lIns="0" tIns="0" rIns="0" bIns="0" rtlCol="0"/>
            <a:lstStyle/>
            <a:p>
              <a:endParaRPr/>
            </a:p>
          </p:txBody>
        </p:sp>
        <p:sp>
          <p:nvSpPr>
            <p:cNvPr id="8" name="object 8"/>
            <p:cNvSpPr/>
            <p:nvPr/>
          </p:nvSpPr>
          <p:spPr>
            <a:xfrm>
              <a:off x="4828019" y="2953092"/>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9" name="object 9"/>
            <p:cNvSpPr/>
            <p:nvPr/>
          </p:nvSpPr>
          <p:spPr>
            <a:xfrm>
              <a:off x="4841443" y="2996336"/>
              <a:ext cx="84455" cy="168275"/>
            </a:xfrm>
            <a:custGeom>
              <a:avLst/>
              <a:gdLst/>
              <a:ahLst/>
              <a:cxnLst/>
              <a:rect l="l" t="t" r="r" b="b"/>
              <a:pathLst>
                <a:path w="84454" h="168275">
                  <a:moveTo>
                    <a:pt x="0" y="167805"/>
                  </a:moveTo>
                  <a:lnTo>
                    <a:pt x="41960" y="0"/>
                  </a:lnTo>
                  <a:lnTo>
                    <a:pt x="83908" y="167805"/>
                  </a:lnTo>
                </a:path>
              </a:pathLst>
            </a:custGeom>
            <a:ln w="20976">
              <a:solidFill>
                <a:srgbClr val="000000"/>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4822572" y="3271128"/>
              <a:ext cx="121662" cy="121662"/>
            </a:xfrm>
            <a:prstGeom prst="rect">
              <a:avLst/>
            </a:prstGeom>
          </p:spPr>
        </p:pic>
        <p:sp>
          <p:nvSpPr>
            <p:cNvPr id="11" name="object 11"/>
            <p:cNvSpPr/>
            <p:nvPr/>
          </p:nvSpPr>
          <p:spPr>
            <a:xfrm>
              <a:off x="4547768" y="3331959"/>
              <a:ext cx="1174750" cy="1174750"/>
            </a:xfrm>
            <a:custGeom>
              <a:avLst/>
              <a:gdLst/>
              <a:ahLst/>
              <a:cxnLst/>
              <a:rect l="l" t="t" r="r" b="b"/>
              <a:pathLst>
                <a:path w="1174750" h="1174750">
                  <a:moveTo>
                    <a:pt x="1174699" y="335622"/>
                  </a:moveTo>
                  <a:lnTo>
                    <a:pt x="335635" y="0"/>
                  </a:lnTo>
                </a:path>
                <a:path w="1174750" h="1174750">
                  <a:moveTo>
                    <a:pt x="0" y="1174686"/>
                  </a:moveTo>
                  <a:lnTo>
                    <a:pt x="335635" y="0"/>
                  </a:lnTo>
                </a:path>
                <a:path w="1174750" h="1174750">
                  <a:moveTo>
                    <a:pt x="1174699" y="1006881"/>
                  </a:moveTo>
                  <a:lnTo>
                    <a:pt x="1174699" y="671245"/>
                  </a:lnTo>
                </a:path>
              </a:pathLst>
            </a:custGeom>
            <a:ln w="20976">
              <a:solidFill>
                <a:srgbClr val="000000"/>
              </a:solidFill>
            </a:ln>
          </p:spPr>
          <p:txBody>
            <a:bodyPr wrap="square" lIns="0" tIns="0" rIns="0" bIns="0" rtlCol="0"/>
            <a:lstStyle/>
            <a:p>
              <a:endParaRPr/>
            </a:p>
          </p:txBody>
        </p:sp>
        <p:sp>
          <p:nvSpPr>
            <p:cNvPr id="12" name="object 12"/>
            <p:cNvSpPr/>
            <p:nvPr/>
          </p:nvSpPr>
          <p:spPr>
            <a:xfrm>
              <a:off x="5667082" y="3959961"/>
              <a:ext cx="111125" cy="221615"/>
            </a:xfrm>
            <a:custGeom>
              <a:avLst/>
              <a:gdLst/>
              <a:ahLst/>
              <a:cxnLst/>
              <a:rect l="l" t="t" r="r" b="b"/>
              <a:pathLst>
                <a:path w="111125" h="221614">
                  <a:moveTo>
                    <a:pt x="0" y="221551"/>
                  </a:moveTo>
                  <a:lnTo>
                    <a:pt x="110769" y="221551"/>
                  </a:lnTo>
                  <a:lnTo>
                    <a:pt x="55384" y="0"/>
                  </a:lnTo>
                  <a:lnTo>
                    <a:pt x="0" y="221551"/>
                  </a:lnTo>
                  <a:close/>
                </a:path>
              </a:pathLst>
            </a:custGeom>
            <a:solidFill>
              <a:srgbClr val="000000"/>
            </a:solidFill>
          </p:spPr>
          <p:txBody>
            <a:bodyPr wrap="square" lIns="0" tIns="0" rIns="0" bIns="0" rtlCol="0"/>
            <a:lstStyle/>
            <a:p>
              <a:endParaRPr/>
            </a:p>
          </p:txBody>
        </p:sp>
        <p:sp>
          <p:nvSpPr>
            <p:cNvPr id="13" name="object 13"/>
            <p:cNvSpPr/>
            <p:nvPr/>
          </p:nvSpPr>
          <p:spPr>
            <a:xfrm>
              <a:off x="5680506" y="4003205"/>
              <a:ext cx="84455" cy="168275"/>
            </a:xfrm>
            <a:custGeom>
              <a:avLst/>
              <a:gdLst/>
              <a:ahLst/>
              <a:cxnLst/>
              <a:rect l="l" t="t" r="r" b="b"/>
              <a:pathLst>
                <a:path w="84454" h="168275">
                  <a:moveTo>
                    <a:pt x="0" y="167817"/>
                  </a:moveTo>
                  <a:lnTo>
                    <a:pt x="41960" y="0"/>
                  </a:lnTo>
                  <a:lnTo>
                    <a:pt x="83908" y="167817"/>
                  </a:lnTo>
                </a:path>
              </a:pathLst>
            </a:custGeom>
            <a:ln w="20976">
              <a:solidFill>
                <a:srgbClr val="000000"/>
              </a:solidFill>
            </a:ln>
          </p:spPr>
          <p:txBody>
            <a:bodyPr wrap="square" lIns="0" tIns="0" rIns="0" bIns="0" rtlCol="0"/>
            <a:lstStyle/>
            <a:p>
              <a:endParaRPr/>
            </a:p>
          </p:txBody>
        </p:sp>
        <p:pic>
          <p:nvPicPr>
            <p:cNvPr id="14" name="object 14"/>
            <p:cNvPicPr/>
            <p:nvPr/>
          </p:nvPicPr>
          <p:blipFill>
            <a:blip r:embed="rId3" cstate="print"/>
            <a:stretch>
              <a:fillRect/>
            </a:stretch>
          </p:blipFill>
          <p:spPr>
            <a:xfrm>
              <a:off x="5661636" y="4277996"/>
              <a:ext cx="121662" cy="121674"/>
            </a:xfrm>
            <a:prstGeom prst="rect">
              <a:avLst/>
            </a:prstGeom>
          </p:spPr>
        </p:pic>
        <p:sp>
          <p:nvSpPr>
            <p:cNvPr id="15" name="object 15"/>
            <p:cNvSpPr/>
            <p:nvPr/>
          </p:nvSpPr>
          <p:spPr>
            <a:xfrm>
              <a:off x="4547768" y="4338840"/>
              <a:ext cx="1845945" cy="1510665"/>
            </a:xfrm>
            <a:custGeom>
              <a:avLst/>
              <a:gdLst/>
              <a:ahLst/>
              <a:cxnLst/>
              <a:rect l="l" t="t" r="r" b="b"/>
              <a:pathLst>
                <a:path w="1845945" h="1510664">
                  <a:moveTo>
                    <a:pt x="1174699" y="0"/>
                  </a:moveTo>
                  <a:lnTo>
                    <a:pt x="1845945" y="1510309"/>
                  </a:lnTo>
                </a:path>
                <a:path w="1845945" h="1510664">
                  <a:moveTo>
                    <a:pt x="0" y="167805"/>
                  </a:moveTo>
                  <a:lnTo>
                    <a:pt x="1174699" y="0"/>
                  </a:lnTo>
                </a:path>
              </a:pathLst>
            </a:custGeom>
            <a:ln w="20976">
              <a:solidFill>
                <a:srgbClr val="000000"/>
              </a:solidFill>
            </a:ln>
          </p:spPr>
          <p:txBody>
            <a:bodyPr wrap="square" lIns="0" tIns="0" rIns="0" bIns="0" rtlCol="0"/>
            <a:lstStyle/>
            <a:p>
              <a:endParaRPr/>
            </a:p>
          </p:txBody>
        </p:sp>
        <p:pic>
          <p:nvPicPr>
            <p:cNvPr id="16" name="object 16"/>
            <p:cNvPicPr/>
            <p:nvPr/>
          </p:nvPicPr>
          <p:blipFill>
            <a:blip r:embed="rId2" cstate="print"/>
            <a:stretch>
              <a:fillRect/>
            </a:stretch>
          </p:blipFill>
          <p:spPr>
            <a:xfrm>
              <a:off x="5493818" y="5284878"/>
              <a:ext cx="121662" cy="121662"/>
            </a:xfrm>
            <a:prstGeom prst="rect">
              <a:avLst/>
            </a:prstGeom>
          </p:spPr>
        </p:pic>
        <p:pic>
          <p:nvPicPr>
            <p:cNvPr id="17" name="object 17"/>
            <p:cNvPicPr/>
            <p:nvPr/>
          </p:nvPicPr>
          <p:blipFill>
            <a:blip r:embed="rId2" cstate="print"/>
            <a:stretch>
              <a:fillRect/>
            </a:stretch>
          </p:blipFill>
          <p:spPr>
            <a:xfrm>
              <a:off x="4151314" y="5284878"/>
              <a:ext cx="121662" cy="121662"/>
            </a:xfrm>
            <a:prstGeom prst="rect">
              <a:avLst/>
            </a:prstGeom>
          </p:spPr>
        </p:pic>
      </p:grpSp>
      <p:sp>
        <p:nvSpPr>
          <p:cNvPr id="18" name="object 18"/>
          <p:cNvSpPr txBox="1"/>
          <p:nvPr/>
        </p:nvSpPr>
        <p:spPr>
          <a:xfrm>
            <a:off x="4933632"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A</a:t>
            </a:r>
            <a:endParaRPr sz="2300">
              <a:latin typeface="Arial"/>
              <a:cs typeface="Arial"/>
            </a:endParaRPr>
          </a:p>
        </p:txBody>
      </p:sp>
      <p:grpSp>
        <p:nvGrpSpPr>
          <p:cNvPr id="19" name="object 19"/>
          <p:cNvGrpSpPr/>
          <p:nvPr/>
        </p:nvGrpSpPr>
        <p:grpSpPr>
          <a:xfrm>
            <a:off x="3542864" y="2330928"/>
            <a:ext cx="3098165" cy="3935729"/>
            <a:chOff x="3542864" y="2330928"/>
            <a:chExt cx="3098165" cy="3935729"/>
          </a:xfrm>
        </p:grpSpPr>
        <p:sp>
          <p:nvSpPr>
            <p:cNvPr id="20" name="object 20"/>
            <p:cNvSpPr/>
            <p:nvPr/>
          </p:nvSpPr>
          <p:spPr>
            <a:xfrm>
              <a:off x="3553352" y="2341416"/>
              <a:ext cx="2840355" cy="3507740"/>
            </a:xfrm>
            <a:custGeom>
              <a:avLst/>
              <a:gdLst/>
              <a:ahLst/>
              <a:cxnLst/>
              <a:rect l="l" t="t" r="r" b="b"/>
              <a:pathLst>
                <a:path w="2840354" h="3507740">
                  <a:moveTo>
                    <a:pt x="1497856" y="3507733"/>
                  </a:moveTo>
                  <a:lnTo>
                    <a:pt x="2001297" y="3004292"/>
                  </a:lnTo>
                </a:path>
                <a:path w="2840354" h="3507740">
                  <a:moveTo>
                    <a:pt x="2840360" y="3507733"/>
                  </a:moveTo>
                  <a:lnTo>
                    <a:pt x="2001297" y="3004292"/>
                  </a:lnTo>
                </a:path>
                <a:path w="2840354" h="3507740">
                  <a:moveTo>
                    <a:pt x="1497856" y="3507733"/>
                  </a:moveTo>
                  <a:lnTo>
                    <a:pt x="658792" y="3004292"/>
                  </a:lnTo>
                </a:path>
                <a:path w="2840354" h="3507740">
                  <a:moveTo>
                    <a:pt x="658792" y="3004292"/>
                  </a:moveTo>
                  <a:lnTo>
                    <a:pt x="658355" y="3004729"/>
                  </a:lnTo>
                  <a:lnTo>
                    <a:pt x="655297" y="3007788"/>
                  </a:lnTo>
                  <a:lnTo>
                    <a:pt x="646994" y="3016090"/>
                  </a:lnTo>
                  <a:lnTo>
                    <a:pt x="630827" y="3032258"/>
                  </a:lnTo>
                  <a:lnTo>
                    <a:pt x="605044" y="3058046"/>
                  </a:lnTo>
                  <a:lnTo>
                    <a:pt x="571394" y="3091697"/>
                  </a:lnTo>
                  <a:lnTo>
                    <a:pt x="532500" y="3130592"/>
                  </a:lnTo>
                  <a:lnTo>
                    <a:pt x="490987" y="3172110"/>
                  </a:lnTo>
                  <a:lnTo>
                    <a:pt x="449031" y="3213623"/>
                  </a:lnTo>
                  <a:lnTo>
                    <a:pt x="407078" y="3252517"/>
                  </a:lnTo>
                  <a:lnTo>
                    <a:pt x="365125" y="3286167"/>
                  </a:lnTo>
                  <a:lnTo>
                    <a:pt x="323169" y="3311950"/>
                  </a:lnTo>
                  <a:lnTo>
                    <a:pt x="281219" y="3327680"/>
                  </a:lnTo>
                  <a:lnTo>
                    <a:pt x="239267" y="3332924"/>
                  </a:lnTo>
                  <a:lnTo>
                    <a:pt x="197314" y="3327680"/>
                  </a:lnTo>
                  <a:lnTo>
                    <a:pt x="155364" y="3311950"/>
                  </a:lnTo>
                  <a:lnTo>
                    <a:pt x="118376" y="3286706"/>
                  </a:lnTo>
                  <a:lnTo>
                    <a:pt x="83229" y="3238441"/>
                  </a:lnTo>
                  <a:lnTo>
                    <a:pt x="66922" y="3201072"/>
                  </a:lnTo>
                  <a:lnTo>
                    <a:pt x="51767" y="3152423"/>
                  </a:lnTo>
                  <a:lnTo>
                    <a:pt x="37993" y="3090653"/>
                  </a:lnTo>
                  <a:lnTo>
                    <a:pt x="25831" y="3013920"/>
                  </a:lnTo>
                  <a:lnTo>
                    <a:pt x="15512" y="2920384"/>
                  </a:lnTo>
                  <a:lnTo>
                    <a:pt x="9978" y="2850706"/>
                  </a:lnTo>
                  <a:lnTo>
                    <a:pt x="5483" y="2773935"/>
                  </a:lnTo>
                  <a:lnTo>
                    <a:pt x="3683" y="2733080"/>
                  </a:lnTo>
                  <a:lnTo>
                    <a:pt x="2212" y="2690681"/>
                  </a:lnTo>
                  <a:lnTo>
                    <a:pt x="1092" y="2646814"/>
                  </a:lnTo>
                  <a:lnTo>
                    <a:pt x="347" y="2601556"/>
                  </a:lnTo>
                  <a:lnTo>
                    <a:pt x="0" y="2554983"/>
                  </a:lnTo>
                  <a:lnTo>
                    <a:pt x="72" y="2507172"/>
                  </a:lnTo>
                  <a:lnTo>
                    <a:pt x="588" y="2458199"/>
                  </a:lnTo>
                  <a:lnTo>
                    <a:pt x="1571" y="2408140"/>
                  </a:lnTo>
                  <a:lnTo>
                    <a:pt x="3043" y="2357072"/>
                  </a:lnTo>
                  <a:lnTo>
                    <a:pt x="5026" y="2305072"/>
                  </a:lnTo>
                  <a:lnTo>
                    <a:pt x="7545" y="2252215"/>
                  </a:lnTo>
                  <a:lnTo>
                    <a:pt x="10622" y="2198579"/>
                  </a:lnTo>
                  <a:lnTo>
                    <a:pt x="14280" y="2144239"/>
                  </a:lnTo>
                  <a:lnTo>
                    <a:pt x="18542" y="2089273"/>
                  </a:lnTo>
                  <a:lnTo>
                    <a:pt x="23431" y="2033756"/>
                  </a:lnTo>
                  <a:lnTo>
                    <a:pt x="28969" y="1977765"/>
                  </a:lnTo>
                  <a:lnTo>
                    <a:pt x="35180" y="1921377"/>
                  </a:lnTo>
                  <a:lnTo>
                    <a:pt x="42087" y="1864667"/>
                  </a:lnTo>
                  <a:lnTo>
                    <a:pt x="49712" y="1807713"/>
                  </a:lnTo>
                  <a:lnTo>
                    <a:pt x="58079" y="1750591"/>
                  </a:lnTo>
                  <a:lnTo>
                    <a:pt x="67211" y="1693377"/>
                  </a:lnTo>
                  <a:lnTo>
                    <a:pt x="77129" y="1636147"/>
                  </a:lnTo>
                  <a:lnTo>
                    <a:pt x="87858" y="1578979"/>
                  </a:lnTo>
                  <a:lnTo>
                    <a:pt x="99421" y="1521948"/>
                  </a:lnTo>
                  <a:lnTo>
                    <a:pt x="112303" y="1463030"/>
                  </a:lnTo>
                  <a:lnTo>
                    <a:pt x="126055" y="1404409"/>
                  </a:lnTo>
                  <a:lnTo>
                    <a:pt x="140625" y="1346156"/>
                  </a:lnTo>
                  <a:lnTo>
                    <a:pt x="155963" y="1288337"/>
                  </a:lnTo>
                  <a:lnTo>
                    <a:pt x="172017" y="1231021"/>
                  </a:lnTo>
                  <a:lnTo>
                    <a:pt x="188736" y="1174276"/>
                  </a:lnTo>
                  <a:lnTo>
                    <a:pt x="206069" y="1118171"/>
                  </a:lnTo>
                  <a:lnTo>
                    <a:pt x="223964" y="1062773"/>
                  </a:lnTo>
                  <a:lnTo>
                    <a:pt x="242371" y="1008152"/>
                  </a:lnTo>
                  <a:lnTo>
                    <a:pt x="261239" y="954374"/>
                  </a:lnTo>
                  <a:lnTo>
                    <a:pt x="280516" y="901508"/>
                  </a:lnTo>
                  <a:lnTo>
                    <a:pt x="300150" y="849623"/>
                  </a:lnTo>
                  <a:lnTo>
                    <a:pt x="320092" y="798787"/>
                  </a:lnTo>
                  <a:lnTo>
                    <a:pt x="340290" y="749068"/>
                  </a:lnTo>
                  <a:lnTo>
                    <a:pt x="360692" y="700533"/>
                  </a:lnTo>
                  <a:lnTo>
                    <a:pt x="381248" y="653252"/>
                  </a:lnTo>
                  <a:lnTo>
                    <a:pt x="401906" y="607293"/>
                  </a:lnTo>
                  <a:lnTo>
                    <a:pt x="422615" y="562723"/>
                  </a:lnTo>
                  <a:lnTo>
                    <a:pt x="443324" y="519611"/>
                  </a:lnTo>
                  <a:lnTo>
                    <a:pt x="463982" y="478026"/>
                  </a:lnTo>
                  <a:lnTo>
                    <a:pt x="484538" y="438034"/>
                  </a:lnTo>
                  <a:lnTo>
                    <a:pt x="504941" y="399705"/>
                  </a:lnTo>
                  <a:lnTo>
                    <a:pt x="525139" y="363108"/>
                  </a:lnTo>
                  <a:lnTo>
                    <a:pt x="545081" y="328309"/>
                  </a:lnTo>
                  <a:lnTo>
                    <a:pt x="564716" y="295377"/>
                  </a:lnTo>
                  <a:lnTo>
                    <a:pt x="602861" y="235388"/>
                  </a:lnTo>
                  <a:lnTo>
                    <a:pt x="651553" y="167198"/>
                  </a:lnTo>
                  <a:lnTo>
                    <a:pt x="697056" y="112769"/>
                  </a:lnTo>
                  <a:lnTo>
                    <a:pt x="739540" y="70759"/>
                  </a:lnTo>
                  <a:lnTo>
                    <a:pt x="779171" y="39824"/>
                  </a:lnTo>
                  <a:lnTo>
                    <a:pt x="816117" y="18624"/>
                  </a:lnTo>
                  <a:lnTo>
                    <a:pt x="882626" y="54"/>
                  </a:lnTo>
                  <a:lnTo>
                    <a:pt x="912525" y="0"/>
                  </a:lnTo>
                  <a:lnTo>
                    <a:pt x="940410" y="4309"/>
                  </a:lnTo>
                  <a:lnTo>
                    <a:pt x="1013663" y="31550"/>
                  </a:lnTo>
                  <a:lnTo>
                    <a:pt x="1055506" y="56832"/>
                  </a:lnTo>
                  <a:lnTo>
                    <a:pt x="1093321" y="86142"/>
                  </a:lnTo>
                  <a:lnTo>
                    <a:pt x="1128449" y="118138"/>
                  </a:lnTo>
                  <a:lnTo>
                    <a:pt x="1162233" y="151479"/>
                  </a:lnTo>
                  <a:lnTo>
                    <a:pt x="1203751" y="192997"/>
                  </a:lnTo>
                  <a:lnTo>
                    <a:pt x="1242645" y="231890"/>
                  </a:lnTo>
                  <a:lnTo>
                    <a:pt x="1276292" y="265538"/>
                  </a:lnTo>
                  <a:lnTo>
                    <a:pt x="1302073" y="291318"/>
                  </a:lnTo>
                  <a:lnTo>
                    <a:pt x="1318247" y="307493"/>
                  </a:lnTo>
                  <a:lnTo>
                    <a:pt x="1326553" y="315799"/>
                  </a:lnTo>
                  <a:lnTo>
                    <a:pt x="1329614" y="318859"/>
                  </a:lnTo>
                  <a:lnTo>
                    <a:pt x="1330051" y="319297"/>
                  </a:lnTo>
                </a:path>
                <a:path w="2840354" h="3507740">
                  <a:moveTo>
                    <a:pt x="1225161" y="1357636"/>
                  </a:moveTo>
                  <a:lnTo>
                    <a:pt x="1225844" y="1357608"/>
                  </a:lnTo>
                  <a:lnTo>
                    <a:pt x="1230624" y="1357417"/>
                  </a:lnTo>
                  <a:lnTo>
                    <a:pt x="1243598" y="1356896"/>
                  </a:lnTo>
                  <a:lnTo>
                    <a:pt x="1268862" y="1355883"/>
                  </a:lnTo>
                  <a:lnTo>
                    <a:pt x="1308998" y="1353751"/>
                  </a:lnTo>
                  <a:lnTo>
                    <a:pt x="1360524" y="1348016"/>
                  </a:lnTo>
                  <a:lnTo>
                    <a:pt x="1418442" y="1335727"/>
                  </a:lnTo>
                  <a:lnTo>
                    <a:pt x="1477752" y="1313935"/>
                  </a:lnTo>
                  <a:lnTo>
                    <a:pt x="1523075" y="1288467"/>
                  </a:lnTo>
                  <a:lnTo>
                    <a:pt x="1564916" y="1258303"/>
                  </a:lnTo>
                  <a:lnTo>
                    <a:pt x="1602100" y="1226713"/>
                  </a:lnTo>
                  <a:lnTo>
                    <a:pt x="1633453" y="1196970"/>
                  </a:lnTo>
                  <a:lnTo>
                    <a:pt x="1677506" y="1152130"/>
                  </a:lnTo>
                  <a:lnTo>
                    <a:pt x="1687626" y="1141750"/>
                  </a:lnTo>
                  <a:lnTo>
                    <a:pt x="1691354" y="1137926"/>
                  </a:lnTo>
                  <a:lnTo>
                    <a:pt x="1691886" y="1137380"/>
                  </a:lnTo>
                </a:path>
                <a:path w="2840354" h="3507740">
                  <a:moveTo>
                    <a:pt x="1791531" y="2055107"/>
                  </a:moveTo>
                  <a:lnTo>
                    <a:pt x="1792077" y="2055667"/>
                  </a:lnTo>
                  <a:lnTo>
                    <a:pt x="1795901" y="2059585"/>
                  </a:lnTo>
                  <a:lnTo>
                    <a:pt x="1806281" y="2070222"/>
                  </a:lnTo>
                  <a:lnTo>
                    <a:pt x="1851547" y="2116296"/>
                  </a:lnTo>
                  <a:lnTo>
                    <a:pt x="1884276" y="2147615"/>
                  </a:lnTo>
                  <a:lnTo>
                    <a:pt x="1923970" y="2182249"/>
                  </a:lnTo>
                  <a:lnTo>
                    <a:pt x="1969915" y="2217554"/>
                  </a:lnTo>
                  <a:lnTo>
                    <a:pt x="2021401" y="2250890"/>
                  </a:lnTo>
                  <a:lnTo>
                    <a:pt x="2077224" y="2280067"/>
                  </a:lnTo>
                  <a:lnTo>
                    <a:pt x="2134266" y="2304755"/>
                  </a:lnTo>
                  <a:lnTo>
                    <a:pt x="2188919" y="2325081"/>
                  </a:lnTo>
                  <a:lnTo>
                    <a:pt x="2237573" y="2341171"/>
                  </a:lnTo>
                  <a:lnTo>
                    <a:pt x="2276620" y="2353151"/>
                  </a:lnTo>
                  <a:lnTo>
                    <a:pt x="2324792" y="2367675"/>
                  </a:lnTo>
                  <a:lnTo>
                    <a:pt x="2330814" y="2369490"/>
                  </a:lnTo>
                  <a:lnTo>
                    <a:pt x="2331674" y="2369750"/>
                  </a:lnTo>
                </a:path>
                <a:path w="2840354" h="3507740">
                  <a:moveTo>
                    <a:pt x="422813" y="3240284"/>
                  </a:moveTo>
                  <a:lnTo>
                    <a:pt x="423496" y="3240543"/>
                  </a:lnTo>
                  <a:lnTo>
                    <a:pt x="428276" y="3242359"/>
                  </a:lnTo>
                  <a:lnTo>
                    <a:pt x="441250" y="3247287"/>
                  </a:lnTo>
                  <a:lnTo>
                    <a:pt x="466514" y="3256883"/>
                  </a:lnTo>
                  <a:lnTo>
                    <a:pt x="506801" y="3271512"/>
                  </a:lnTo>
                  <a:lnTo>
                    <a:pt x="559378" y="3286712"/>
                  </a:lnTo>
                  <a:lnTo>
                    <a:pt x="620149" y="3296831"/>
                  </a:lnTo>
                  <a:lnTo>
                    <a:pt x="685018" y="3296215"/>
                  </a:lnTo>
                  <a:lnTo>
                    <a:pt x="737109" y="3285243"/>
                  </a:lnTo>
                  <a:lnTo>
                    <a:pt x="787103" y="3267181"/>
                  </a:lnTo>
                  <a:lnTo>
                    <a:pt x="832901" y="3245429"/>
                  </a:lnTo>
                  <a:lnTo>
                    <a:pt x="872406" y="3223384"/>
                  </a:lnTo>
                  <a:lnTo>
                    <a:pt x="928786" y="3188784"/>
                  </a:lnTo>
                  <a:lnTo>
                    <a:pt x="941759" y="3180741"/>
                  </a:lnTo>
                  <a:lnTo>
                    <a:pt x="946539" y="3177779"/>
                  </a:lnTo>
                  <a:lnTo>
                    <a:pt x="947222" y="3177355"/>
                  </a:lnTo>
                </a:path>
                <a:path w="2840354" h="3507740">
                  <a:moveTo>
                    <a:pt x="1786285" y="3224549"/>
                  </a:moveTo>
                  <a:lnTo>
                    <a:pt x="1786982" y="3224712"/>
                  </a:lnTo>
                  <a:lnTo>
                    <a:pt x="1791858" y="3225860"/>
                  </a:lnTo>
                  <a:lnTo>
                    <a:pt x="1805091" y="3228974"/>
                  </a:lnTo>
                  <a:lnTo>
                    <a:pt x="1830863" y="3235039"/>
                  </a:lnTo>
                  <a:lnTo>
                    <a:pt x="1871875" y="3244257"/>
                  </a:lnTo>
                  <a:lnTo>
                    <a:pt x="1924931" y="3253719"/>
                  </a:lnTo>
                  <a:lnTo>
                    <a:pt x="1985360" y="3259740"/>
                  </a:lnTo>
                  <a:lnTo>
                    <a:pt x="2048490" y="3258635"/>
                  </a:lnTo>
                  <a:lnTo>
                    <a:pt x="2109905" y="3248067"/>
                  </a:lnTo>
                  <a:lnTo>
                    <a:pt x="2166158" y="3231105"/>
                  </a:lnTo>
                  <a:lnTo>
                    <a:pt x="2214053" y="3212176"/>
                  </a:lnTo>
                  <a:lnTo>
                    <a:pt x="2250394" y="3195707"/>
                  </a:lnTo>
                  <a:lnTo>
                    <a:pt x="2273133" y="3185097"/>
                  </a:lnTo>
                  <a:lnTo>
                    <a:pt x="2284810" y="3179649"/>
                  </a:lnTo>
                  <a:lnTo>
                    <a:pt x="2289112" y="3177642"/>
                  </a:lnTo>
                  <a:lnTo>
                    <a:pt x="2289726" y="3177355"/>
                  </a:lnTo>
                </a:path>
                <a:path w="2840354" h="3507740">
                  <a:moveTo>
                    <a:pt x="658792" y="3004292"/>
                  </a:moveTo>
                  <a:lnTo>
                    <a:pt x="968202" y="2532322"/>
                  </a:lnTo>
                </a:path>
              </a:pathLst>
            </a:custGeom>
            <a:ln w="20976">
              <a:solidFill>
                <a:srgbClr val="000000"/>
              </a:solidFill>
            </a:ln>
          </p:spPr>
          <p:txBody>
            <a:bodyPr wrap="square" lIns="0" tIns="0" rIns="0" bIns="0" rtlCol="0"/>
            <a:lstStyle/>
            <a:p>
              <a:endParaRPr/>
            </a:p>
          </p:txBody>
        </p:sp>
        <p:sp>
          <p:nvSpPr>
            <p:cNvPr id="21" name="object 21"/>
            <p:cNvSpPr/>
            <p:nvPr/>
          </p:nvSpPr>
          <p:spPr>
            <a:xfrm>
              <a:off x="4377473" y="4837569"/>
              <a:ext cx="168275" cy="215900"/>
            </a:xfrm>
            <a:custGeom>
              <a:avLst/>
              <a:gdLst/>
              <a:ahLst/>
              <a:cxnLst/>
              <a:rect l="l" t="t" r="r" b="b"/>
              <a:pathLst>
                <a:path w="168275" h="215900">
                  <a:moveTo>
                    <a:pt x="0" y="154914"/>
                  </a:moveTo>
                  <a:lnTo>
                    <a:pt x="92646" y="215646"/>
                  </a:lnTo>
                  <a:lnTo>
                    <a:pt x="167792" y="0"/>
                  </a:lnTo>
                  <a:lnTo>
                    <a:pt x="0" y="154914"/>
                  </a:lnTo>
                  <a:close/>
                </a:path>
              </a:pathLst>
            </a:custGeom>
            <a:solidFill>
              <a:srgbClr val="000000"/>
            </a:solidFill>
          </p:spPr>
          <p:txBody>
            <a:bodyPr wrap="square" lIns="0" tIns="0" rIns="0" bIns="0" rtlCol="0"/>
            <a:lstStyle/>
            <a:p>
              <a:endParaRPr/>
            </a:p>
          </p:txBody>
        </p:sp>
        <p:sp>
          <p:nvSpPr>
            <p:cNvPr id="22" name="object 22"/>
            <p:cNvSpPr/>
            <p:nvPr/>
          </p:nvSpPr>
          <p:spPr>
            <a:xfrm>
              <a:off x="4394466" y="4863249"/>
              <a:ext cx="1160780" cy="482600"/>
            </a:xfrm>
            <a:custGeom>
              <a:avLst/>
              <a:gdLst/>
              <a:ahLst/>
              <a:cxnLst/>
              <a:rect l="l" t="t" r="r" b="b"/>
              <a:pathLst>
                <a:path w="1160779" h="482600">
                  <a:moveTo>
                    <a:pt x="0" y="127825"/>
                  </a:moveTo>
                  <a:lnTo>
                    <a:pt x="127088" y="10490"/>
                  </a:lnTo>
                  <a:lnTo>
                    <a:pt x="70167" y="173837"/>
                  </a:lnTo>
                </a:path>
                <a:path w="1160779" h="482600">
                  <a:moveTo>
                    <a:pt x="1160183" y="482460"/>
                  </a:moveTo>
                  <a:lnTo>
                    <a:pt x="195262" y="0"/>
                  </a:lnTo>
                </a:path>
              </a:pathLst>
            </a:custGeom>
            <a:ln w="20976">
              <a:solidFill>
                <a:srgbClr val="000000"/>
              </a:solidFill>
            </a:ln>
          </p:spPr>
          <p:txBody>
            <a:bodyPr wrap="square" lIns="0" tIns="0" rIns="0" bIns="0" rtlCol="0"/>
            <a:lstStyle/>
            <a:p>
              <a:endParaRPr/>
            </a:p>
          </p:txBody>
        </p:sp>
        <p:sp>
          <p:nvSpPr>
            <p:cNvPr id="23" name="object 23"/>
            <p:cNvSpPr/>
            <p:nvPr/>
          </p:nvSpPr>
          <p:spPr>
            <a:xfrm>
              <a:off x="4551044" y="4843906"/>
              <a:ext cx="223520" cy="149225"/>
            </a:xfrm>
            <a:custGeom>
              <a:avLst/>
              <a:gdLst/>
              <a:ahLst/>
              <a:cxnLst/>
              <a:rect l="l" t="t" r="r" b="b"/>
              <a:pathLst>
                <a:path w="223520" h="149225">
                  <a:moveTo>
                    <a:pt x="0" y="0"/>
                  </a:moveTo>
                  <a:lnTo>
                    <a:pt x="173393" y="148615"/>
                  </a:lnTo>
                  <a:lnTo>
                    <a:pt x="222923" y="49542"/>
                  </a:lnTo>
                  <a:lnTo>
                    <a:pt x="0" y="0"/>
                  </a:lnTo>
                  <a:close/>
                </a:path>
              </a:pathLst>
            </a:custGeom>
            <a:solidFill>
              <a:srgbClr val="000000"/>
            </a:solidFill>
          </p:spPr>
          <p:txBody>
            <a:bodyPr wrap="square" lIns="0" tIns="0" rIns="0" bIns="0" rtlCol="0"/>
            <a:lstStyle/>
            <a:p>
              <a:endParaRPr/>
            </a:p>
          </p:txBody>
        </p:sp>
        <p:sp>
          <p:nvSpPr>
            <p:cNvPr id="24" name="object 24"/>
            <p:cNvSpPr/>
            <p:nvPr/>
          </p:nvSpPr>
          <p:spPr>
            <a:xfrm>
              <a:off x="4589729" y="4863249"/>
              <a:ext cx="168910" cy="113030"/>
            </a:xfrm>
            <a:custGeom>
              <a:avLst/>
              <a:gdLst/>
              <a:ahLst/>
              <a:cxnLst/>
              <a:rect l="l" t="t" r="r" b="b"/>
              <a:pathLst>
                <a:path w="168910" h="113029">
                  <a:moveTo>
                    <a:pt x="131330" y="112572"/>
                  </a:moveTo>
                  <a:lnTo>
                    <a:pt x="0" y="0"/>
                  </a:lnTo>
                  <a:lnTo>
                    <a:pt x="168859" y="37528"/>
                  </a:lnTo>
                </a:path>
              </a:pathLst>
            </a:custGeom>
            <a:ln w="20976">
              <a:solidFill>
                <a:srgbClr val="000000"/>
              </a:solidFill>
            </a:ln>
          </p:spPr>
          <p:txBody>
            <a:bodyPr wrap="square" lIns="0" tIns="0" rIns="0" bIns="0" rtlCol="0"/>
            <a:lstStyle/>
            <a:p>
              <a:endParaRPr/>
            </a:p>
          </p:txBody>
        </p:sp>
        <p:sp>
          <p:nvSpPr>
            <p:cNvPr id="25" name="object 25"/>
            <p:cNvSpPr/>
            <p:nvPr/>
          </p:nvSpPr>
          <p:spPr>
            <a:xfrm>
              <a:off x="4833429" y="5799175"/>
              <a:ext cx="1776095" cy="435609"/>
            </a:xfrm>
            <a:custGeom>
              <a:avLst/>
              <a:gdLst/>
              <a:ahLst/>
              <a:cxnLst/>
              <a:rect l="l" t="t" r="r" b="b"/>
              <a:pathLst>
                <a:path w="1776095"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 w="1776095" h="435610">
                  <a:moveTo>
                    <a:pt x="1775752" y="217779"/>
                  </a:moveTo>
                  <a:lnTo>
                    <a:pt x="1770000" y="167847"/>
                  </a:lnTo>
                  <a:lnTo>
                    <a:pt x="1753617" y="122008"/>
                  </a:lnTo>
                  <a:lnTo>
                    <a:pt x="1727910" y="81572"/>
                  </a:lnTo>
                  <a:lnTo>
                    <a:pt x="1694184" y="47846"/>
                  </a:lnTo>
                  <a:lnTo>
                    <a:pt x="1653748" y="22136"/>
                  </a:lnTo>
                  <a:lnTo>
                    <a:pt x="1607909" y="5752"/>
                  </a:lnTo>
                  <a:lnTo>
                    <a:pt x="1557972" y="0"/>
                  </a:lnTo>
                  <a:lnTo>
                    <a:pt x="1508035" y="5752"/>
                  </a:lnTo>
                  <a:lnTo>
                    <a:pt x="1462196" y="22136"/>
                  </a:lnTo>
                  <a:lnTo>
                    <a:pt x="1421760" y="47846"/>
                  </a:lnTo>
                  <a:lnTo>
                    <a:pt x="1388034" y="81572"/>
                  </a:lnTo>
                  <a:lnTo>
                    <a:pt x="1362327" y="122008"/>
                  </a:lnTo>
                  <a:lnTo>
                    <a:pt x="1345944" y="167847"/>
                  </a:lnTo>
                  <a:lnTo>
                    <a:pt x="1340192" y="217779"/>
                  </a:lnTo>
                  <a:lnTo>
                    <a:pt x="1345944" y="267716"/>
                  </a:lnTo>
                  <a:lnTo>
                    <a:pt x="1362327" y="313555"/>
                  </a:lnTo>
                  <a:lnTo>
                    <a:pt x="1388034" y="353991"/>
                  </a:lnTo>
                  <a:lnTo>
                    <a:pt x="1421760" y="387717"/>
                  </a:lnTo>
                  <a:lnTo>
                    <a:pt x="1462196" y="413424"/>
                  </a:lnTo>
                  <a:lnTo>
                    <a:pt x="1508035" y="429807"/>
                  </a:lnTo>
                  <a:lnTo>
                    <a:pt x="1557972" y="435559"/>
                  </a:lnTo>
                  <a:lnTo>
                    <a:pt x="1607909" y="429807"/>
                  </a:lnTo>
                  <a:lnTo>
                    <a:pt x="1653748" y="413424"/>
                  </a:lnTo>
                  <a:lnTo>
                    <a:pt x="1694184" y="387717"/>
                  </a:lnTo>
                  <a:lnTo>
                    <a:pt x="1727910" y="353991"/>
                  </a:lnTo>
                  <a:lnTo>
                    <a:pt x="1753617" y="313555"/>
                  </a:lnTo>
                  <a:lnTo>
                    <a:pt x="1770000" y="267716"/>
                  </a:lnTo>
                  <a:lnTo>
                    <a:pt x="1775752" y="217779"/>
                  </a:lnTo>
                  <a:close/>
                </a:path>
              </a:pathLst>
            </a:custGeom>
            <a:ln w="62929">
              <a:solidFill>
                <a:srgbClr val="FF0000"/>
              </a:solidFill>
            </a:ln>
          </p:spPr>
          <p:txBody>
            <a:bodyPr wrap="square" lIns="0" tIns="0" rIns="0" bIns="0" rtlCol="0"/>
            <a:lstStyle/>
            <a:p>
              <a:endParaRPr/>
            </a:p>
          </p:txBody>
        </p:sp>
      </p:grpSp>
      <p:sp>
        <p:nvSpPr>
          <p:cNvPr id="26" name="object 26"/>
          <p:cNvSpPr txBox="1"/>
          <p:nvPr/>
        </p:nvSpPr>
        <p:spPr>
          <a:xfrm>
            <a:off x="3895229" y="5119283"/>
            <a:ext cx="189230" cy="377825"/>
          </a:xfrm>
          <a:prstGeom prst="rect">
            <a:avLst/>
          </a:prstGeom>
        </p:spPr>
        <p:txBody>
          <a:bodyPr vert="horz" wrap="square" lIns="0" tIns="13970" rIns="0" bIns="0" rtlCol="0">
            <a:spAutoFit/>
          </a:bodyPr>
          <a:lstStyle/>
          <a:p>
            <a:pPr marL="12700">
              <a:lnSpc>
                <a:spcPct val="100000"/>
              </a:lnSpc>
              <a:spcBef>
                <a:spcPts val="110"/>
              </a:spcBef>
            </a:pPr>
            <a:r>
              <a:rPr sz="2300" b="1" spc="5" dirty="0">
                <a:solidFill>
                  <a:srgbClr val="FF0000"/>
                </a:solidFill>
                <a:latin typeface="Arial"/>
                <a:cs typeface="Arial"/>
              </a:rPr>
              <a:t>2</a:t>
            </a:r>
            <a:endParaRPr sz="2300">
              <a:latin typeface="Arial"/>
              <a:cs typeface="Arial"/>
            </a:endParaRP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45</a:t>
            </a:fld>
            <a:endParaRPr spc="45" dirty="0"/>
          </a:p>
        </p:txBody>
      </p:sp>
      <p:sp>
        <p:nvSpPr>
          <p:cNvPr id="27" name="object 27"/>
          <p:cNvSpPr txBox="1"/>
          <p:nvPr/>
        </p:nvSpPr>
        <p:spPr>
          <a:xfrm>
            <a:off x="5699299" y="5129771"/>
            <a:ext cx="189230" cy="377825"/>
          </a:xfrm>
          <a:prstGeom prst="rect">
            <a:avLst/>
          </a:prstGeom>
        </p:spPr>
        <p:txBody>
          <a:bodyPr vert="horz" wrap="square" lIns="0" tIns="13970" rIns="0" bIns="0" rtlCol="0">
            <a:spAutoFit/>
          </a:bodyPr>
          <a:lstStyle/>
          <a:p>
            <a:pPr marL="12700">
              <a:lnSpc>
                <a:spcPct val="100000"/>
              </a:lnSpc>
              <a:spcBef>
                <a:spcPts val="110"/>
              </a:spcBef>
            </a:pPr>
            <a:r>
              <a:rPr sz="2300" b="1" spc="5" dirty="0">
                <a:solidFill>
                  <a:srgbClr val="FF0000"/>
                </a:solidFill>
                <a:latin typeface="Arial"/>
                <a:cs typeface="Arial"/>
              </a:rPr>
              <a:t>2</a:t>
            </a:r>
            <a:endParaRPr sz="2300">
              <a:latin typeface="Arial"/>
              <a:cs typeface="Arial"/>
            </a:endParaRPr>
          </a:p>
        </p:txBody>
      </p:sp>
      <p:sp>
        <p:nvSpPr>
          <p:cNvPr id="28" name="object 28"/>
          <p:cNvSpPr txBox="1"/>
          <p:nvPr/>
        </p:nvSpPr>
        <p:spPr>
          <a:xfrm>
            <a:off x="4461654" y="1449199"/>
            <a:ext cx="1594485" cy="3398520"/>
          </a:xfrm>
          <a:prstGeom prst="rect">
            <a:avLst/>
          </a:prstGeom>
        </p:spPr>
        <p:txBody>
          <a:bodyPr vert="horz" wrap="square" lIns="0" tIns="13970" rIns="0" bIns="0" rtlCol="0">
            <a:spAutoFit/>
          </a:bodyPr>
          <a:lstStyle/>
          <a:p>
            <a:pPr marL="316230">
              <a:lnSpc>
                <a:spcPct val="100000"/>
              </a:lnSpc>
              <a:spcBef>
                <a:spcPts val="110"/>
              </a:spcBef>
            </a:pPr>
            <a:r>
              <a:rPr sz="2300" spc="5" dirty="0">
                <a:latin typeface="Arial"/>
                <a:cs typeface="Arial"/>
              </a:rPr>
              <a:t>Q</a:t>
            </a:r>
            <a:endParaRPr sz="2300">
              <a:latin typeface="Arial"/>
              <a:cs typeface="Arial"/>
            </a:endParaRPr>
          </a:p>
          <a:p>
            <a:pPr>
              <a:lnSpc>
                <a:spcPct val="100000"/>
              </a:lnSpc>
              <a:spcBef>
                <a:spcPts val="50"/>
              </a:spcBef>
            </a:pPr>
            <a:endParaRPr sz="2000">
              <a:latin typeface="Arial"/>
              <a:cs typeface="Arial"/>
            </a:endParaRPr>
          </a:p>
          <a:p>
            <a:pPr marL="495300">
              <a:lnSpc>
                <a:spcPct val="100000"/>
              </a:lnSpc>
              <a:spcBef>
                <a:spcPts val="5"/>
              </a:spcBef>
            </a:pPr>
            <a:r>
              <a:rPr sz="2300" b="1" spc="5" dirty="0">
                <a:solidFill>
                  <a:srgbClr val="FF0000"/>
                </a:solidFill>
                <a:latin typeface="Arial"/>
                <a:cs typeface="Arial"/>
              </a:rPr>
              <a:t>1</a:t>
            </a:r>
            <a:endParaRPr sz="2300">
              <a:latin typeface="Arial"/>
              <a:cs typeface="Arial"/>
            </a:endParaRPr>
          </a:p>
          <a:p>
            <a:pPr marL="337820">
              <a:lnSpc>
                <a:spcPct val="100000"/>
              </a:lnSpc>
              <a:spcBef>
                <a:spcPts val="1375"/>
              </a:spcBef>
            </a:pPr>
            <a:r>
              <a:rPr sz="2300" spc="5" dirty="0">
                <a:latin typeface="Arial"/>
                <a:cs typeface="Arial"/>
              </a:rPr>
              <a:t>P</a:t>
            </a:r>
            <a:endParaRPr sz="2300">
              <a:latin typeface="Arial"/>
              <a:cs typeface="Arial"/>
            </a:endParaRPr>
          </a:p>
          <a:p>
            <a:pPr marL="138430">
              <a:lnSpc>
                <a:spcPct val="100000"/>
              </a:lnSpc>
              <a:spcBef>
                <a:spcPts val="1200"/>
              </a:spcBef>
            </a:pPr>
            <a:r>
              <a:rPr sz="2300" b="1" spc="5" dirty="0">
                <a:solidFill>
                  <a:srgbClr val="FF0000"/>
                </a:solidFill>
                <a:latin typeface="Arial"/>
                <a:cs typeface="Arial"/>
              </a:rPr>
              <a:t>2</a:t>
            </a:r>
            <a:endParaRPr sz="2300">
              <a:latin typeface="Arial"/>
              <a:cs typeface="Arial"/>
            </a:endParaRPr>
          </a:p>
          <a:p>
            <a:pPr marR="206375" algn="r">
              <a:lnSpc>
                <a:spcPct val="100000"/>
              </a:lnSpc>
              <a:spcBef>
                <a:spcPts val="1210"/>
              </a:spcBef>
            </a:pPr>
            <a:r>
              <a:rPr sz="2300" spc="10" dirty="0">
                <a:latin typeface="Arial"/>
                <a:cs typeface="Arial"/>
              </a:rPr>
              <a:t>M</a:t>
            </a:r>
            <a:endParaRPr sz="2300">
              <a:latin typeface="Arial"/>
              <a:cs typeface="Arial"/>
            </a:endParaRPr>
          </a:p>
          <a:p>
            <a:pPr marR="5080" algn="r">
              <a:lnSpc>
                <a:spcPts val="2745"/>
              </a:lnSpc>
              <a:spcBef>
                <a:spcPts val="1115"/>
              </a:spcBef>
            </a:pPr>
            <a:r>
              <a:rPr sz="2300" b="1" spc="5" dirty="0">
                <a:solidFill>
                  <a:srgbClr val="FF0000"/>
                </a:solidFill>
                <a:latin typeface="Arial"/>
                <a:cs typeface="Arial"/>
              </a:rPr>
              <a:t>2</a:t>
            </a:r>
            <a:endParaRPr sz="2300">
              <a:latin typeface="Arial"/>
              <a:cs typeface="Arial"/>
            </a:endParaRPr>
          </a:p>
          <a:p>
            <a:pPr marL="12700">
              <a:lnSpc>
                <a:spcPts val="2745"/>
              </a:lnSpc>
            </a:pPr>
            <a:r>
              <a:rPr sz="2300" spc="5" dirty="0">
                <a:latin typeface="Arial"/>
                <a:cs typeface="Arial"/>
              </a:rPr>
              <a:t>L</a:t>
            </a:r>
            <a:endParaRPr sz="23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1905" algn="ctr">
              <a:lnSpc>
                <a:spcPts val="2635"/>
              </a:lnSpc>
            </a:pPr>
            <a:r>
              <a:rPr spc="140" dirty="0"/>
              <a:t>Forward</a:t>
            </a:r>
            <a:r>
              <a:rPr spc="405" dirty="0"/>
              <a:t> </a:t>
            </a:r>
            <a:r>
              <a:rPr spc="155" dirty="0"/>
              <a:t>chaining</a:t>
            </a:r>
            <a:r>
              <a:rPr spc="370" dirty="0"/>
              <a:t> </a:t>
            </a:r>
            <a:r>
              <a:rPr spc="175" dirty="0"/>
              <a:t>example</a:t>
            </a:r>
          </a:p>
        </p:txBody>
      </p:sp>
      <p:sp>
        <p:nvSpPr>
          <p:cNvPr id="3" name="object 3"/>
          <p:cNvSpPr txBox="1"/>
          <p:nvPr/>
        </p:nvSpPr>
        <p:spPr>
          <a:xfrm>
            <a:off x="6297105" y="5812329"/>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B</a:t>
            </a:r>
            <a:endParaRPr sz="2300">
              <a:latin typeface="Arial"/>
              <a:cs typeface="Arial"/>
            </a:endParaRPr>
          </a:p>
        </p:txBody>
      </p:sp>
      <p:grpSp>
        <p:nvGrpSpPr>
          <p:cNvPr id="4" name="object 4"/>
          <p:cNvGrpSpPr/>
          <p:nvPr/>
        </p:nvGrpSpPr>
        <p:grpSpPr>
          <a:xfrm>
            <a:off x="3542864" y="1778406"/>
            <a:ext cx="3098165" cy="4488180"/>
            <a:chOff x="3542864" y="1778406"/>
            <a:chExt cx="3098165" cy="4488180"/>
          </a:xfrm>
        </p:grpSpPr>
        <p:sp>
          <p:nvSpPr>
            <p:cNvPr id="5" name="object 5"/>
            <p:cNvSpPr/>
            <p:nvPr/>
          </p:nvSpPr>
          <p:spPr>
            <a:xfrm>
              <a:off x="4883403" y="1821649"/>
              <a:ext cx="0" cy="839469"/>
            </a:xfrm>
            <a:custGeom>
              <a:avLst/>
              <a:gdLst/>
              <a:ahLst/>
              <a:cxnLst/>
              <a:rect l="l" t="t" r="r" b="b"/>
              <a:pathLst>
                <a:path h="839469">
                  <a:moveTo>
                    <a:pt x="0" y="839063"/>
                  </a:moveTo>
                  <a:lnTo>
                    <a:pt x="0" y="0"/>
                  </a:lnTo>
                </a:path>
              </a:pathLst>
            </a:custGeom>
            <a:ln w="20976">
              <a:solidFill>
                <a:srgbClr val="000000"/>
              </a:solidFill>
            </a:ln>
          </p:spPr>
          <p:txBody>
            <a:bodyPr wrap="square" lIns="0" tIns="0" rIns="0" bIns="0" rtlCol="0"/>
            <a:lstStyle/>
            <a:p>
              <a:endParaRPr/>
            </a:p>
          </p:txBody>
        </p:sp>
        <p:sp>
          <p:nvSpPr>
            <p:cNvPr id="6" name="object 6"/>
            <p:cNvSpPr/>
            <p:nvPr/>
          </p:nvSpPr>
          <p:spPr>
            <a:xfrm>
              <a:off x="4828019" y="1778406"/>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7" name="object 7"/>
            <p:cNvSpPr/>
            <p:nvPr/>
          </p:nvSpPr>
          <p:spPr>
            <a:xfrm>
              <a:off x="4841443" y="1821649"/>
              <a:ext cx="84455" cy="1510665"/>
            </a:xfrm>
            <a:custGeom>
              <a:avLst/>
              <a:gdLst/>
              <a:ahLst/>
              <a:cxnLst/>
              <a:rect l="l" t="t" r="r" b="b"/>
              <a:pathLst>
                <a:path w="84454" h="1510664">
                  <a:moveTo>
                    <a:pt x="0" y="167805"/>
                  </a:moveTo>
                  <a:lnTo>
                    <a:pt x="41960" y="0"/>
                  </a:lnTo>
                  <a:lnTo>
                    <a:pt x="83908" y="167805"/>
                  </a:lnTo>
                </a:path>
                <a:path w="84454" h="1510664">
                  <a:moveTo>
                    <a:pt x="41960" y="1510309"/>
                  </a:moveTo>
                  <a:lnTo>
                    <a:pt x="41960" y="1174686"/>
                  </a:lnTo>
                </a:path>
              </a:pathLst>
            </a:custGeom>
            <a:ln w="20976">
              <a:solidFill>
                <a:srgbClr val="000000"/>
              </a:solidFill>
            </a:ln>
          </p:spPr>
          <p:txBody>
            <a:bodyPr wrap="square" lIns="0" tIns="0" rIns="0" bIns="0" rtlCol="0"/>
            <a:lstStyle/>
            <a:p>
              <a:endParaRPr/>
            </a:p>
          </p:txBody>
        </p:sp>
        <p:sp>
          <p:nvSpPr>
            <p:cNvPr id="8" name="object 8"/>
            <p:cNvSpPr/>
            <p:nvPr/>
          </p:nvSpPr>
          <p:spPr>
            <a:xfrm>
              <a:off x="4828019" y="2953092"/>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9" name="object 9"/>
            <p:cNvSpPr/>
            <p:nvPr/>
          </p:nvSpPr>
          <p:spPr>
            <a:xfrm>
              <a:off x="4841443" y="2996336"/>
              <a:ext cx="84455" cy="168275"/>
            </a:xfrm>
            <a:custGeom>
              <a:avLst/>
              <a:gdLst/>
              <a:ahLst/>
              <a:cxnLst/>
              <a:rect l="l" t="t" r="r" b="b"/>
              <a:pathLst>
                <a:path w="84454" h="168275">
                  <a:moveTo>
                    <a:pt x="0" y="167805"/>
                  </a:moveTo>
                  <a:lnTo>
                    <a:pt x="41960" y="0"/>
                  </a:lnTo>
                  <a:lnTo>
                    <a:pt x="83908" y="167805"/>
                  </a:lnTo>
                </a:path>
              </a:pathLst>
            </a:custGeom>
            <a:ln w="20976">
              <a:solidFill>
                <a:srgbClr val="000000"/>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4822572" y="3271128"/>
              <a:ext cx="121662" cy="121662"/>
            </a:xfrm>
            <a:prstGeom prst="rect">
              <a:avLst/>
            </a:prstGeom>
          </p:spPr>
        </p:pic>
        <p:sp>
          <p:nvSpPr>
            <p:cNvPr id="11" name="object 11"/>
            <p:cNvSpPr/>
            <p:nvPr/>
          </p:nvSpPr>
          <p:spPr>
            <a:xfrm>
              <a:off x="4547768" y="3331959"/>
              <a:ext cx="1174750" cy="1174750"/>
            </a:xfrm>
            <a:custGeom>
              <a:avLst/>
              <a:gdLst/>
              <a:ahLst/>
              <a:cxnLst/>
              <a:rect l="l" t="t" r="r" b="b"/>
              <a:pathLst>
                <a:path w="1174750" h="1174750">
                  <a:moveTo>
                    <a:pt x="1174699" y="335622"/>
                  </a:moveTo>
                  <a:lnTo>
                    <a:pt x="335635" y="0"/>
                  </a:lnTo>
                </a:path>
                <a:path w="1174750" h="1174750">
                  <a:moveTo>
                    <a:pt x="0" y="1174686"/>
                  </a:moveTo>
                  <a:lnTo>
                    <a:pt x="335635" y="0"/>
                  </a:lnTo>
                </a:path>
                <a:path w="1174750" h="1174750">
                  <a:moveTo>
                    <a:pt x="1174699" y="1006881"/>
                  </a:moveTo>
                  <a:lnTo>
                    <a:pt x="1174699" y="671245"/>
                  </a:lnTo>
                </a:path>
              </a:pathLst>
            </a:custGeom>
            <a:ln w="20976">
              <a:solidFill>
                <a:srgbClr val="000000"/>
              </a:solidFill>
            </a:ln>
          </p:spPr>
          <p:txBody>
            <a:bodyPr wrap="square" lIns="0" tIns="0" rIns="0" bIns="0" rtlCol="0"/>
            <a:lstStyle/>
            <a:p>
              <a:endParaRPr/>
            </a:p>
          </p:txBody>
        </p:sp>
        <p:sp>
          <p:nvSpPr>
            <p:cNvPr id="12" name="object 12"/>
            <p:cNvSpPr/>
            <p:nvPr/>
          </p:nvSpPr>
          <p:spPr>
            <a:xfrm>
              <a:off x="5667082" y="3959961"/>
              <a:ext cx="111125" cy="221615"/>
            </a:xfrm>
            <a:custGeom>
              <a:avLst/>
              <a:gdLst/>
              <a:ahLst/>
              <a:cxnLst/>
              <a:rect l="l" t="t" r="r" b="b"/>
              <a:pathLst>
                <a:path w="111125" h="221614">
                  <a:moveTo>
                    <a:pt x="0" y="221551"/>
                  </a:moveTo>
                  <a:lnTo>
                    <a:pt x="110769" y="221551"/>
                  </a:lnTo>
                  <a:lnTo>
                    <a:pt x="55384" y="0"/>
                  </a:lnTo>
                  <a:lnTo>
                    <a:pt x="0" y="221551"/>
                  </a:lnTo>
                  <a:close/>
                </a:path>
              </a:pathLst>
            </a:custGeom>
            <a:solidFill>
              <a:srgbClr val="000000"/>
            </a:solidFill>
          </p:spPr>
          <p:txBody>
            <a:bodyPr wrap="square" lIns="0" tIns="0" rIns="0" bIns="0" rtlCol="0"/>
            <a:lstStyle/>
            <a:p>
              <a:endParaRPr/>
            </a:p>
          </p:txBody>
        </p:sp>
        <p:sp>
          <p:nvSpPr>
            <p:cNvPr id="13" name="object 13"/>
            <p:cNvSpPr/>
            <p:nvPr/>
          </p:nvSpPr>
          <p:spPr>
            <a:xfrm>
              <a:off x="5680506" y="4003205"/>
              <a:ext cx="84455" cy="168275"/>
            </a:xfrm>
            <a:custGeom>
              <a:avLst/>
              <a:gdLst/>
              <a:ahLst/>
              <a:cxnLst/>
              <a:rect l="l" t="t" r="r" b="b"/>
              <a:pathLst>
                <a:path w="84454" h="168275">
                  <a:moveTo>
                    <a:pt x="0" y="167817"/>
                  </a:moveTo>
                  <a:lnTo>
                    <a:pt x="41960" y="0"/>
                  </a:lnTo>
                  <a:lnTo>
                    <a:pt x="83908" y="167817"/>
                  </a:lnTo>
                </a:path>
              </a:pathLst>
            </a:custGeom>
            <a:ln w="20976">
              <a:solidFill>
                <a:srgbClr val="000000"/>
              </a:solidFill>
            </a:ln>
          </p:spPr>
          <p:txBody>
            <a:bodyPr wrap="square" lIns="0" tIns="0" rIns="0" bIns="0" rtlCol="0"/>
            <a:lstStyle/>
            <a:p>
              <a:endParaRPr/>
            </a:p>
          </p:txBody>
        </p:sp>
        <p:pic>
          <p:nvPicPr>
            <p:cNvPr id="14" name="object 14"/>
            <p:cNvPicPr/>
            <p:nvPr/>
          </p:nvPicPr>
          <p:blipFill>
            <a:blip r:embed="rId3" cstate="print"/>
            <a:stretch>
              <a:fillRect/>
            </a:stretch>
          </p:blipFill>
          <p:spPr>
            <a:xfrm>
              <a:off x="5661636" y="4277996"/>
              <a:ext cx="121662" cy="121674"/>
            </a:xfrm>
            <a:prstGeom prst="rect">
              <a:avLst/>
            </a:prstGeom>
          </p:spPr>
        </p:pic>
        <p:sp>
          <p:nvSpPr>
            <p:cNvPr id="15" name="object 15"/>
            <p:cNvSpPr/>
            <p:nvPr/>
          </p:nvSpPr>
          <p:spPr>
            <a:xfrm>
              <a:off x="4547768" y="4338840"/>
              <a:ext cx="1845945" cy="1510665"/>
            </a:xfrm>
            <a:custGeom>
              <a:avLst/>
              <a:gdLst/>
              <a:ahLst/>
              <a:cxnLst/>
              <a:rect l="l" t="t" r="r" b="b"/>
              <a:pathLst>
                <a:path w="1845945" h="1510664">
                  <a:moveTo>
                    <a:pt x="1174699" y="0"/>
                  </a:moveTo>
                  <a:lnTo>
                    <a:pt x="1845945" y="1510309"/>
                  </a:lnTo>
                </a:path>
                <a:path w="1845945" h="1510664">
                  <a:moveTo>
                    <a:pt x="0" y="167805"/>
                  </a:moveTo>
                  <a:lnTo>
                    <a:pt x="1174699" y="0"/>
                  </a:lnTo>
                </a:path>
              </a:pathLst>
            </a:custGeom>
            <a:ln w="20976">
              <a:solidFill>
                <a:srgbClr val="000000"/>
              </a:solidFill>
            </a:ln>
          </p:spPr>
          <p:txBody>
            <a:bodyPr wrap="square" lIns="0" tIns="0" rIns="0" bIns="0" rtlCol="0"/>
            <a:lstStyle/>
            <a:p>
              <a:endParaRPr/>
            </a:p>
          </p:txBody>
        </p:sp>
        <p:pic>
          <p:nvPicPr>
            <p:cNvPr id="16" name="object 16"/>
            <p:cNvPicPr/>
            <p:nvPr/>
          </p:nvPicPr>
          <p:blipFill>
            <a:blip r:embed="rId2" cstate="print"/>
            <a:stretch>
              <a:fillRect/>
            </a:stretch>
          </p:blipFill>
          <p:spPr>
            <a:xfrm>
              <a:off x="5493818" y="5284878"/>
              <a:ext cx="121662" cy="121662"/>
            </a:xfrm>
            <a:prstGeom prst="rect">
              <a:avLst/>
            </a:prstGeom>
          </p:spPr>
        </p:pic>
        <p:sp>
          <p:nvSpPr>
            <p:cNvPr id="17" name="object 17"/>
            <p:cNvSpPr/>
            <p:nvPr/>
          </p:nvSpPr>
          <p:spPr>
            <a:xfrm>
              <a:off x="5051208" y="5345709"/>
              <a:ext cx="1343025" cy="503555"/>
            </a:xfrm>
            <a:custGeom>
              <a:avLst/>
              <a:gdLst/>
              <a:ahLst/>
              <a:cxnLst/>
              <a:rect l="l" t="t" r="r" b="b"/>
              <a:pathLst>
                <a:path w="1343025" h="503554">
                  <a:moveTo>
                    <a:pt x="0" y="503440"/>
                  </a:moveTo>
                  <a:lnTo>
                    <a:pt x="503440" y="0"/>
                  </a:lnTo>
                </a:path>
                <a:path w="1343025" h="503554">
                  <a:moveTo>
                    <a:pt x="1342504" y="503440"/>
                  </a:moveTo>
                  <a:lnTo>
                    <a:pt x="503440" y="0"/>
                  </a:lnTo>
                </a:path>
              </a:pathLst>
            </a:custGeom>
            <a:ln w="20976">
              <a:solidFill>
                <a:srgbClr val="000000"/>
              </a:solidFill>
            </a:ln>
          </p:spPr>
          <p:txBody>
            <a:bodyPr wrap="square" lIns="0" tIns="0" rIns="0" bIns="0" rtlCol="0"/>
            <a:lstStyle/>
            <a:p>
              <a:endParaRPr/>
            </a:p>
          </p:txBody>
        </p:sp>
        <p:pic>
          <p:nvPicPr>
            <p:cNvPr id="18" name="object 18"/>
            <p:cNvPicPr/>
            <p:nvPr/>
          </p:nvPicPr>
          <p:blipFill>
            <a:blip r:embed="rId2" cstate="print"/>
            <a:stretch>
              <a:fillRect/>
            </a:stretch>
          </p:blipFill>
          <p:spPr>
            <a:xfrm>
              <a:off x="4151314" y="5284878"/>
              <a:ext cx="121662" cy="121662"/>
            </a:xfrm>
            <a:prstGeom prst="rect">
              <a:avLst/>
            </a:prstGeom>
          </p:spPr>
        </p:pic>
        <p:sp>
          <p:nvSpPr>
            <p:cNvPr id="19" name="object 19"/>
            <p:cNvSpPr/>
            <p:nvPr/>
          </p:nvSpPr>
          <p:spPr>
            <a:xfrm>
              <a:off x="3553352" y="2341416"/>
              <a:ext cx="2331720" cy="3507740"/>
            </a:xfrm>
            <a:custGeom>
              <a:avLst/>
              <a:gdLst/>
              <a:ahLst/>
              <a:cxnLst/>
              <a:rect l="l" t="t" r="r" b="b"/>
              <a:pathLst>
                <a:path w="2331720" h="3507740">
                  <a:moveTo>
                    <a:pt x="1497856" y="3507733"/>
                  </a:moveTo>
                  <a:lnTo>
                    <a:pt x="658792" y="3004292"/>
                  </a:lnTo>
                </a:path>
                <a:path w="2331720" h="3507740">
                  <a:moveTo>
                    <a:pt x="658792" y="3004292"/>
                  </a:moveTo>
                  <a:lnTo>
                    <a:pt x="658355" y="3004729"/>
                  </a:lnTo>
                  <a:lnTo>
                    <a:pt x="655297" y="3007788"/>
                  </a:lnTo>
                  <a:lnTo>
                    <a:pt x="646994" y="3016090"/>
                  </a:lnTo>
                  <a:lnTo>
                    <a:pt x="630827" y="3032258"/>
                  </a:lnTo>
                  <a:lnTo>
                    <a:pt x="605044" y="3058046"/>
                  </a:lnTo>
                  <a:lnTo>
                    <a:pt x="571394" y="3091697"/>
                  </a:lnTo>
                  <a:lnTo>
                    <a:pt x="532500" y="3130592"/>
                  </a:lnTo>
                  <a:lnTo>
                    <a:pt x="490987" y="3172110"/>
                  </a:lnTo>
                  <a:lnTo>
                    <a:pt x="449031" y="3213623"/>
                  </a:lnTo>
                  <a:lnTo>
                    <a:pt x="407078" y="3252517"/>
                  </a:lnTo>
                  <a:lnTo>
                    <a:pt x="365125" y="3286167"/>
                  </a:lnTo>
                  <a:lnTo>
                    <a:pt x="323169" y="3311950"/>
                  </a:lnTo>
                  <a:lnTo>
                    <a:pt x="281219" y="3327680"/>
                  </a:lnTo>
                  <a:lnTo>
                    <a:pt x="239267" y="3332924"/>
                  </a:lnTo>
                  <a:lnTo>
                    <a:pt x="197314" y="3327680"/>
                  </a:lnTo>
                  <a:lnTo>
                    <a:pt x="155364" y="3311950"/>
                  </a:lnTo>
                  <a:lnTo>
                    <a:pt x="118376" y="3286706"/>
                  </a:lnTo>
                  <a:lnTo>
                    <a:pt x="83229" y="3238441"/>
                  </a:lnTo>
                  <a:lnTo>
                    <a:pt x="66922" y="3201072"/>
                  </a:lnTo>
                  <a:lnTo>
                    <a:pt x="51767" y="3152423"/>
                  </a:lnTo>
                  <a:lnTo>
                    <a:pt x="37993" y="3090653"/>
                  </a:lnTo>
                  <a:lnTo>
                    <a:pt x="25831" y="3013920"/>
                  </a:lnTo>
                  <a:lnTo>
                    <a:pt x="15512" y="2920384"/>
                  </a:lnTo>
                  <a:lnTo>
                    <a:pt x="9978" y="2850706"/>
                  </a:lnTo>
                  <a:lnTo>
                    <a:pt x="5483" y="2773935"/>
                  </a:lnTo>
                  <a:lnTo>
                    <a:pt x="3683" y="2733080"/>
                  </a:lnTo>
                  <a:lnTo>
                    <a:pt x="2212" y="2690681"/>
                  </a:lnTo>
                  <a:lnTo>
                    <a:pt x="1092" y="2646814"/>
                  </a:lnTo>
                  <a:lnTo>
                    <a:pt x="347" y="2601556"/>
                  </a:lnTo>
                  <a:lnTo>
                    <a:pt x="0" y="2554983"/>
                  </a:lnTo>
                  <a:lnTo>
                    <a:pt x="72" y="2507172"/>
                  </a:lnTo>
                  <a:lnTo>
                    <a:pt x="588" y="2458199"/>
                  </a:lnTo>
                  <a:lnTo>
                    <a:pt x="1571" y="2408140"/>
                  </a:lnTo>
                  <a:lnTo>
                    <a:pt x="3043" y="2357072"/>
                  </a:lnTo>
                  <a:lnTo>
                    <a:pt x="5026" y="2305072"/>
                  </a:lnTo>
                  <a:lnTo>
                    <a:pt x="7545" y="2252215"/>
                  </a:lnTo>
                  <a:lnTo>
                    <a:pt x="10622" y="2198579"/>
                  </a:lnTo>
                  <a:lnTo>
                    <a:pt x="14280" y="2144239"/>
                  </a:lnTo>
                  <a:lnTo>
                    <a:pt x="18542" y="2089273"/>
                  </a:lnTo>
                  <a:lnTo>
                    <a:pt x="23431" y="2033756"/>
                  </a:lnTo>
                  <a:lnTo>
                    <a:pt x="28969" y="1977765"/>
                  </a:lnTo>
                  <a:lnTo>
                    <a:pt x="35180" y="1921377"/>
                  </a:lnTo>
                  <a:lnTo>
                    <a:pt x="42087" y="1864667"/>
                  </a:lnTo>
                  <a:lnTo>
                    <a:pt x="49712" y="1807713"/>
                  </a:lnTo>
                  <a:lnTo>
                    <a:pt x="58079" y="1750591"/>
                  </a:lnTo>
                  <a:lnTo>
                    <a:pt x="67211" y="1693377"/>
                  </a:lnTo>
                  <a:lnTo>
                    <a:pt x="77129" y="1636147"/>
                  </a:lnTo>
                  <a:lnTo>
                    <a:pt x="87858" y="1578979"/>
                  </a:lnTo>
                  <a:lnTo>
                    <a:pt x="99421" y="1521948"/>
                  </a:lnTo>
                  <a:lnTo>
                    <a:pt x="112303" y="1463030"/>
                  </a:lnTo>
                  <a:lnTo>
                    <a:pt x="126055" y="1404409"/>
                  </a:lnTo>
                  <a:lnTo>
                    <a:pt x="140625" y="1346156"/>
                  </a:lnTo>
                  <a:lnTo>
                    <a:pt x="155963" y="1288337"/>
                  </a:lnTo>
                  <a:lnTo>
                    <a:pt x="172017" y="1231021"/>
                  </a:lnTo>
                  <a:lnTo>
                    <a:pt x="188736" y="1174276"/>
                  </a:lnTo>
                  <a:lnTo>
                    <a:pt x="206069" y="1118171"/>
                  </a:lnTo>
                  <a:lnTo>
                    <a:pt x="223964" y="1062773"/>
                  </a:lnTo>
                  <a:lnTo>
                    <a:pt x="242371" y="1008152"/>
                  </a:lnTo>
                  <a:lnTo>
                    <a:pt x="261239" y="954374"/>
                  </a:lnTo>
                  <a:lnTo>
                    <a:pt x="280516" y="901508"/>
                  </a:lnTo>
                  <a:lnTo>
                    <a:pt x="300150" y="849623"/>
                  </a:lnTo>
                  <a:lnTo>
                    <a:pt x="320092" y="798787"/>
                  </a:lnTo>
                  <a:lnTo>
                    <a:pt x="340290" y="749068"/>
                  </a:lnTo>
                  <a:lnTo>
                    <a:pt x="360692" y="700533"/>
                  </a:lnTo>
                  <a:lnTo>
                    <a:pt x="381248" y="653252"/>
                  </a:lnTo>
                  <a:lnTo>
                    <a:pt x="401906" y="607293"/>
                  </a:lnTo>
                  <a:lnTo>
                    <a:pt x="422615" y="562723"/>
                  </a:lnTo>
                  <a:lnTo>
                    <a:pt x="443324" y="519611"/>
                  </a:lnTo>
                  <a:lnTo>
                    <a:pt x="463982" y="478026"/>
                  </a:lnTo>
                  <a:lnTo>
                    <a:pt x="484538" y="438034"/>
                  </a:lnTo>
                  <a:lnTo>
                    <a:pt x="504941" y="399705"/>
                  </a:lnTo>
                  <a:lnTo>
                    <a:pt x="525139" y="363108"/>
                  </a:lnTo>
                  <a:lnTo>
                    <a:pt x="545081" y="328309"/>
                  </a:lnTo>
                  <a:lnTo>
                    <a:pt x="564716" y="295377"/>
                  </a:lnTo>
                  <a:lnTo>
                    <a:pt x="602861" y="235388"/>
                  </a:lnTo>
                  <a:lnTo>
                    <a:pt x="651553" y="167198"/>
                  </a:lnTo>
                  <a:lnTo>
                    <a:pt x="697056" y="112769"/>
                  </a:lnTo>
                  <a:lnTo>
                    <a:pt x="739540" y="70759"/>
                  </a:lnTo>
                  <a:lnTo>
                    <a:pt x="779171" y="39824"/>
                  </a:lnTo>
                  <a:lnTo>
                    <a:pt x="816117" y="18624"/>
                  </a:lnTo>
                  <a:lnTo>
                    <a:pt x="882626" y="54"/>
                  </a:lnTo>
                  <a:lnTo>
                    <a:pt x="912525" y="0"/>
                  </a:lnTo>
                  <a:lnTo>
                    <a:pt x="940410" y="4309"/>
                  </a:lnTo>
                  <a:lnTo>
                    <a:pt x="1013663" y="31550"/>
                  </a:lnTo>
                  <a:lnTo>
                    <a:pt x="1055506" y="56832"/>
                  </a:lnTo>
                  <a:lnTo>
                    <a:pt x="1093321" y="86142"/>
                  </a:lnTo>
                  <a:lnTo>
                    <a:pt x="1128449" y="118138"/>
                  </a:lnTo>
                  <a:lnTo>
                    <a:pt x="1162233" y="151479"/>
                  </a:lnTo>
                  <a:lnTo>
                    <a:pt x="1203751" y="192997"/>
                  </a:lnTo>
                  <a:lnTo>
                    <a:pt x="1242645" y="231890"/>
                  </a:lnTo>
                  <a:lnTo>
                    <a:pt x="1276292" y="265538"/>
                  </a:lnTo>
                  <a:lnTo>
                    <a:pt x="1302073" y="291318"/>
                  </a:lnTo>
                  <a:lnTo>
                    <a:pt x="1318247" y="307493"/>
                  </a:lnTo>
                  <a:lnTo>
                    <a:pt x="1326553" y="315799"/>
                  </a:lnTo>
                  <a:lnTo>
                    <a:pt x="1329614" y="318859"/>
                  </a:lnTo>
                  <a:lnTo>
                    <a:pt x="1330051" y="319297"/>
                  </a:lnTo>
                </a:path>
                <a:path w="2331720" h="3507740">
                  <a:moveTo>
                    <a:pt x="1225161" y="1357636"/>
                  </a:moveTo>
                  <a:lnTo>
                    <a:pt x="1225844" y="1357608"/>
                  </a:lnTo>
                  <a:lnTo>
                    <a:pt x="1230624" y="1357417"/>
                  </a:lnTo>
                  <a:lnTo>
                    <a:pt x="1243598" y="1356896"/>
                  </a:lnTo>
                  <a:lnTo>
                    <a:pt x="1268862" y="1355883"/>
                  </a:lnTo>
                  <a:lnTo>
                    <a:pt x="1308998" y="1353751"/>
                  </a:lnTo>
                  <a:lnTo>
                    <a:pt x="1360524" y="1348016"/>
                  </a:lnTo>
                  <a:lnTo>
                    <a:pt x="1418442" y="1335727"/>
                  </a:lnTo>
                  <a:lnTo>
                    <a:pt x="1477752" y="1313935"/>
                  </a:lnTo>
                  <a:lnTo>
                    <a:pt x="1523075" y="1288467"/>
                  </a:lnTo>
                  <a:lnTo>
                    <a:pt x="1564916" y="1258303"/>
                  </a:lnTo>
                  <a:lnTo>
                    <a:pt x="1602100" y="1226713"/>
                  </a:lnTo>
                  <a:lnTo>
                    <a:pt x="1633453" y="1196970"/>
                  </a:lnTo>
                  <a:lnTo>
                    <a:pt x="1677506" y="1152130"/>
                  </a:lnTo>
                  <a:lnTo>
                    <a:pt x="1687626" y="1141750"/>
                  </a:lnTo>
                  <a:lnTo>
                    <a:pt x="1691354" y="1137926"/>
                  </a:lnTo>
                  <a:lnTo>
                    <a:pt x="1691886" y="1137380"/>
                  </a:lnTo>
                </a:path>
                <a:path w="2331720" h="3507740">
                  <a:moveTo>
                    <a:pt x="1791531" y="2055107"/>
                  </a:moveTo>
                  <a:lnTo>
                    <a:pt x="1792077" y="2055667"/>
                  </a:lnTo>
                  <a:lnTo>
                    <a:pt x="1795901" y="2059585"/>
                  </a:lnTo>
                  <a:lnTo>
                    <a:pt x="1806281" y="2070222"/>
                  </a:lnTo>
                  <a:lnTo>
                    <a:pt x="1851547" y="2116296"/>
                  </a:lnTo>
                  <a:lnTo>
                    <a:pt x="1884276" y="2147615"/>
                  </a:lnTo>
                  <a:lnTo>
                    <a:pt x="1923970" y="2182249"/>
                  </a:lnTo>
                  <a:lnTo>
                    <a:pt x="1969915" y="2217554"/>
                  </a:lnTo>
                  <a:lnTo>
                    <a:pt x="2021401" y="2250890"/>
                  </a:lnTo>
                  <a:lnTo>
                    <a:pt x="2077224" y="2280067"/>
                  </a:lnTo>
                  <a:lnTo>
                    <a:pt x="2134266" y="2304755"/>
                  </a:lnTo>
                  <a:lnTo>
                    <a:pt x="2188919" y="2325081"/>
                  </a:lnTo>
                  <a:lnTo>
                    <a:pt x="2237573" y="2341171"/>
                  </a:lnTo>
                  <a:lnTo>
                    <a:pt x="2276620" y="2353151"/>
                  </a:lnTo>
                  <a:lnTo>
                    <a:pt x="2324792" y="2367675"/>
                  </a:lnTo>
                  <a:lnTo>
                    <a:pt x="2330814" y="2369490"/>
                  </a:lnTo>
                  <a:lnTo>
                    <a:pt x="2331674" y="2369750"/>
                  </a:lnTo>
                </a:path>
                <a:path w="2331720" h="3507740">
                  <a:moveTo>
                    <a:pt x="422813" y="3240284"/>
                  </a:moveTo>
                  <a:lnTo>
                    <a:pt x="423496" y="3240543"/>
                  </a:lnTo>
                  <a:lnTo>
                    <a:pt x="428276" y="3242359"/>
                  </a:lnTo>
                  <a:lnTo>
                    <a:pt x="441250" y="3247287"/>
                  </a:lnTo>
                  <a:lnTo>
                    <a:pt x="466514" y="3256883"/>
                  </a:lnTo>
                  <a:lnTo>
                    <a:pt x="506801" y="3271512"/>
                  </a:lnTo>
                  <a:lnTo>
                    <a:pt x="559378" y="3286712"/>
                  </a:lnTo>
                  <a:lnTo>
                    <a:pt x="620149" y="3296831"/>
                  </a:lnTo>
                  <a:lnTo>
                    <a:pt x="685018" y="3296215"/>
                  </a:lnTo>
                  <a:lnTo>
                    <a:pt x="737109" y="3285243"/>
                  </a:lnTo>
                  <a:lnTo>
                    <a:pt x="787103" y="3267181"/>
                  </a:lnTo>
                  <a:lnTo>
                    <a:pt x="832901" y="3245429"/>
                  </a:lnTo>
                  <a:lnTo>
                    <a:pt x="872406" y="3223384"/>
                  </a:lnTo>
                  <a:lnTo>
                    <a:pt x="928786" y="3188784"/>
                  </a:lnTo>
                  <a:lnTo>
                    <a:pt x="941759" y="3180741"/>
                  </a:lnTo>
                  <a:lnTo>
                    <a:pt x="946539" y="3177779"/>
                  </a:lnTo>
                  <a:lnTo>
                    <a:pt x="947222" y="3177355"/>
                  </a:lnTo>
                </a:path>
                <a:path w="2331720" h="3507740">
                  <a:moveTo>
                    <a:pt x="1786285" y="3224549"/>
                  </a:moveTo>
                  <a:lnTo>
                    <a:pt x="1786982" y="3224712"/>
                  </a:lnTo>
                  <a:lnTo>
                    <a:pt x="1791858" y="3225860"/>
                  </a:lnTo>
                  <a:lnTo>
                    <a:pt x="1805091" y="3228974"/>
                  </a:lnTo>
                  <a:lnTo>
                    <a:pt x="1830863" y="3235039"/>
                  </a:lnTo>
                  <a:lnTo>
                    <a:pt x="1871875" y="3244257"/>
                  </a:lnTo>
                  <a:lnTo>
                    <a:pt x="1924931" y="3253719"/>
                  </a:lnTo>
                  <a:lnTo>
                    <a:pt x="1985360" y="3259740"/>
                  </a:lnTo>
                  <a:lnTo>
                    <a:pt x="2048490" y="3258635"/>
                  </a:lnTo>
                  <a:lnTo>
                    <a:pt x="2109905" y="3248067"/>
                  </a:lnTo>
                  <a:lnTo>
                    <a:pt x="2166158" y="3231105"/>
                  </a:lnTo>
                  <a:lnTo>
                    <a:pt x="2214053" y="3212176"/>
                  </a:lnTo>
                  <a:lnTo>
                    <a:pt x="2250394" y="3195707"/>
                  </a:lnTo>
                  <a:lnTo>
                    <a:pt x="2273133" y="3185097"/>
                  </a:lnTo>
                  <a:lnTo>
                    <a:pt x="2284810" y="3179649"/>
                  </a:lnTo>
                  <a:lnTo>
                    <a:pt x="2289112" y="3177642"/>
                  </a:lnTo>
                  <a:lnTo>
                    <a:pt x="2289726" y="3177355"/>
                  </a:lnTo>
                </a:path>
                <a:path w="2331720" h="3507740">
                  <a:moveTo>
                    <a:pt x="658792" y="3004292"/>
                  </a:moveTo>
                  <a:lnTo>
                    <a:pt x="968202" y="2532322"/>
                  </a:lnTo>
                </a:path>
              </a:pathLst>
            </a:custGeom>
            <a:ln w="20976">
              <a:solidFill>
                <a:srgbClr val="000000"/>
              </a:solidFill>
            </a:ln>
          </p:spPr>
          <p:txBody>
            <a:bodyPr wrap="square" lIns="0" tIns="0" rIns="0" bIns="0" rtlCol="0"/>
            <a:lstStyle/>
            <a:p>
              <a:endParaRPr/>
            </a:p>
          </p:txBody>
        </p:sp>
        <p:sp>
          <p:nvSpPr>
            <p:cNvPr id="20" name="object 20"/>
            <p:cNvSpPr/>
            <p:nvPr/>
          </p:nvSpPr>
          <p:spPr>
            <a:xfrm>
              <a:off x="4377473" y="4837569"/>
              <a:ext cx="168275" cy="215900"/>
            </a:xfrm>
            <a:custGeom>
              <a:avLst/>
              <a:gdLst/>
              <a:ahLst/>
              <a:cxnLst/>
              <a:rect l="l" t="t" r="r" b="b"/>
              <a:pathLst>
                <a:path w="168275" h="215900">
                  <a:moveTo>
                    <a:pt x="0" y="154914"/>
                  </a:moveTo>
                  <a:lnTo>
                    <a:pt x="92646" y="215646"/>
                  </a:lnTo>
                  <a:lnTo>
                    <a:pt x="167792" y="0"/>
                  </a:lnTo>
                  <a:lnTo>
                    <a:pt x="0" y="154914"/>
                  </a:lnTo>
                  <a:close/>
                </a:path>
              </a:pathLst>
            </a:custGeom>
            <a:solidFill>
              <a:srgbClr val="000000"/>
            </a:solidFill>
          </p:spPr>
          <p:txBody>
            <a:bodyPr wrap="square" lIns="0" tIns="0" rIns="0" bIns="0" rtlCol="0"/>
            <a:lstStyle/>
            <a:p>
              <a:endParaRPr/>
            </a:p>
          </p:txBody>
        </p:sp>
        <p:sp>
          <p:nvSpPr>
            <p:cNvPr id="21" name="object 21"/>
            <p:cNvSpPr/>
            <p:nvPr/>
          </p:nvSpPr>
          <p:spPr>
            <a:xfrm>
              <a:off x="4394466" y="4863249"/>
              <a:ext cx="1160780" cy="482600"/>
            </a:xfrm>
            <a:custGeom>
              <a:avLst/>
              <a:gdLst/>
              <a:ahLst/>
              <a:cxnLst/>
              <a:rect l="l" t="t" r="r" b="b"/>
              <a:pathLst>
                <a:path w="1160779" h="482600">
                  <a:moveTo>
                    <a:pt x="0" y="127825"/>
                  </a:moveTo>
                  <a:lnTo>
                    <a:pt x="127088" y="10490"/>
                  </a:lnTo>
                  <a:lnTo>
                    <a:pt x="70167" y="173837"/>
                  </a:lnTo>
                </a:path>
                <a:path w="1160779" h="482600">
                  <a:moveTo>
                    <a:pt x="1160183" y="482460"/>
                  </a:moveTo>
                  <a:lnTo>
                    <a:pt x="195262" y="0"/>
                  </a:lnTo>
                </a:path>
              </a:pathLst>
            </a:custGeom>
            <a:ln w="20976">
              <a:solidFill>
                <a:srgbClr val="000000"/>
              </a:solidFill>
            </a:ln>
          </p:spPr>
          <p:txBody>
            <a:bodyPr wrap="square" lIns="0" tIns="0" rIns="0" bIns="0" rtlCol="0"/>
            <a:lstStyle/>
            <a:p>
              <a:endParaRPr/>
            </a:p>
          </p:txBody>
        </p:sp>
        <p:sp>
          <p:nvSpPr>
            <p:cNvPr id="22" name="object 22"/>
            <p:cNvSpPr/>
            <p:nvPr/>
          </p:nvSpPr>
          <p:spPr>
            <a:xfrm>
              <a:off x="4551044" y="4843907"/>
              <a:ext cx="223520" cy="149225"/>
            </a:xfrm>
            <a:custGeom>
              <a:avLst/>
              <a:gdLst/>
              <a:ahLst/>
              <a:cxnLst/>
              <a:rect l="l" t="t" r="r" b="b"/>
              <a:pathLst>
                <a:path w="223520" h="149225">
                  <a:moveTo>
                    <a:pt x="0" y="0"/>
                  </a:moveTo>
                  <a:lnTo>
                    <a:pt x="173393" y="148615"/>
                  </a:lnTo>
                  <a:lnTo>
                    <a:pt x="222923" y="49542"/>
                  </a:lnTo>
                  <a:lnTo>
                    <a:pt x="0" y="0"/>
                  </a:lnTo>
                  <a:close/>
                </a:path>
              </a:pathLst>
            </a:custGeom>
            <a:solidFill>
              <a:srgbClr val="000000"/>
            </a:solidFill>
          </p:spPr>
          <p:txBody>
            <a:bodyPr wrap="square" lIns="0" tIns="0" rIns="0" bIns="0" rtlCol="0"/>
            <a:lstStyle/>
            <a:p>
              <a:endParaRPr/>
            </a:p>
          </p:txBody>
        </p:sp>
        <p:sp>
          <p:nvSpPr>
            <p:cNvPr id="23" name="object 23"/>
            <p:cNvSpPr/>
            <p:nvPr/>
          </p:nvSpPr>
          <p:spPr>
            <a:xfrm>
              <a:off x="4589729" y="4863249"/>
              <a:ext cx="168910" cy="113030"/>
            </a:xfrm>
            <a:custGeom>
              <a:avLst/>
              <a:gdLst/>
              <a:ahLst/>
              <a:cxnLst/>
              <a:rect l="l" t="t" r="r" b="b"/>
              <a:pathLst>
                <a:path w="168910" h="113029">
                  <a:moveTo>
                    <a:pt x="131330" y="112572"/>
                  </a:moveTo>
                  <a:lnTo>
                    <a:pt x="0" y="0"/>
                  </a:lnTo>
                  <a:lnTo>
                    <a:pt x="168859" y="37528"/>
                  </a:lnTo>
                </a:path>
              </a:pathLst>
            </a:custGeom>
            <a:ln w="20976">
              <a:solidFill>
                <a:srgbClr val="000000"/>
              </a:solidFill>
            </a:ln>
          </p:spPr>
          <p:txBody>
            <a:bodyPr wrap="square" lIns="0" tIns="0" rIns="0" bIns="0" rtlCol="0"/>
            <a:lstStyle/>
            <a:p>
              <a:endParaRPr/>
            </a:p>
          </p:txBody>
        </p:sp>
        <p:sp>
          <p:nvSpPr>
            <p:cNvPr id="24" name="object 24"/>
            <p:cNvSpPr/>
            <p:nvPr/>
          </p:nvSpPr>
          <p:spPr>
            <a:xfrm>
              <a:off x="4833429" y="5799175"/>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25" name="object 25"/>
            <p:cNvSpPr/>
            <p:nvPr/>
          </p:nvSpPr>
          <p:spPr>
            <a:xfrm>
              <a:off x="4833429" y="5799175"/>
              <a:ext cx="1776095" cy="435609"/>
            </a:xfrm>
            <a:custGeom>
              <a:avLst/>
              <a:gdLst/>
              <a:ahLst/>
              <a:cxnLst/>
              <a:rect l="l" t="t" r="r" b="b"/>
              <a:pathLst>
                <a:path w="1776095"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 w="1776095" h="435610">
                  <a:moveTo>
                    <a:pt x="1775752" y="217779"/>
                  </a:moveTo>
                  <a:lnTo>
                    <a:pt x="1770000" y="167847"/>
                  </a:lnTo>
                  <a:lnTo>
                    <a:pt x="1753617" y="122008"/>
                  </a:lnTo>
                  <a:lnTo>
                    <a:pt x="1727910" y="81572"/>
                  </a:lnTo>
                  <a:lnTo>
                    <a:pt x="1694184" y="47846"/>
                  </a:lnTo>
                  <a:lnTo>
                    <a:pt x="1653748" y="22136"/>
                  </a:lnTo>
                  <a:lnTo>
                    <a:pt x="1607909" y="5752"/>
                  </a:lnTo>
                  <a:lnTo>
                    <a:pt x="1557972" y="0"/>
                  </a:lnTo>
                  <a:lnTo>
                    <a:pt x="1508035" y="5752"/>
                  </a:lnTo>
                  <a:lnTo>
                    <a:pt x="1462196" y="22136"/>
                  </a:lnTo>
                  <a:lnTo>
                    <a:pt x="1421760" y="47846"/>
                  </a:lnTo>
                  <a:lnTo>
                    <a:pt x="1388034" y="81572"/>
                  </a:lnTo>
                  <a:lnTo>
                    <a:pt x="1362327" y="122008"/>
                  </a:lnTo>
                  <a:lnTo>
                    <a:pt x="1345944" y="167847"/>
                  </a:lnTo>
                  <a:lnTo>
                    <a:pt x="1340192" y="217779"/>
                  </a:lnTo>
                  <a:lnTo>
                    <a:pt x="1345944" y="267716"/>
                  </a:lnTo>
                  <a:lnTo>
                    <a:pt x="1362327" y="313555"/>
                  </a:lnTo>
                  <a:lnTo>
                    <a:pt x="1388034" y="353991"/>
                  </a:lnTo>
                  <a:lnTo>
                    <a:pt x="1421760" y="387717"/>
                  </a:lnTo>
                  <a:lnTo>
                    <a:pt x="1462196" y="413424"/>
                  </a:lnTo>
                  <a:lnTo>
                    <a:pt x="1508035" y="429807"/>
                  </a:lnTo>
                  <a:lnTo>
                    <a:pt x="1557972" y="435559"/>
                  </a:lnTo>
                  <a:lnTo>
                    <a:pt x="1607909" y="429807"/>
                  </a:lnTo>
                  <a:lnTo>
                    <a:pt x="1653748" y="413424"/>
                  </a:lnTo>
                  <a:lnTo>
                    <a:pt x="1694184" y="387717"/>
                  </a:lnTo>
                  <a:lnTo>
                    <a:pt x="1727910" y="353991"/>
                  </a:lnTo>
                  <a:lnTo>
                    <a:pt x="1753617" y="313555"/>
                  </a:lnTo>
                  <a:lnTo>
                    <a:pt x="1770000" y="267716"/>
                  </a:lnTo>
                  <a:lnTo>
                    <a:pt x="1775752" y="217779"/>
                  </a:lnTo>
                  <a:close/>
                </a:path>
              </a:pathLst>
            </a:custGeom>
            <a:ln w="62929">
              <a:solidFill>
                <a:srgbClr val="FF0000"/>
              </a:solidFill>
            </a:ln>
          </p:spPr>
          <p:txBody>
            <a:bodyPr wrap="square" lIns="0" tIns="0" rIns="0" bIns="0" rtlCol="0"/>
            <a:lstStyle/>
            <a:p>
              <a:endParaRPr/>
            </a:p>
          </p:txBody>
        </p:sp>
      </p:grpSp>
      <p:sp>
        <p:nvSpPr>
          <p:cNvPr id="26" name="object 26"/>
          <p:cNvSpPr txBox="1"/>
          <p:nvPr/>
        </p:nvSpPr>
        <p:spPr>
          <a:xfrm>
            <a:off x="4933632"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A</a:t>
            </a:r>
            <a:endParaRPr sz="2300">
              <a:latin typeface="Arial"/>
              <a:cs typeface="Arial"/>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46</a:t>
            </a:fld>
            <a:endParaRPr spc="45" dirty="0"/>
          </a:p>
        </p:txBody>
      </p:sp>
      <p:sp>
        <p:nvSpPr>
          <p:cNvPr id="27" name="object 27"/>
          <p:cNvSpPr txBox="1"/>
          <p:nvPr/>
        </p:nvSpPr>
        <p:spPr>
          <a:xfrm>
            <a:off x="3895229" y="5119283"/>
            <a:ext cx="189230" cy="377825"/>
          </a:xfrm>
          <a:prstGeom prst="rect">
            <a:avLst/>
          </a:prstGeom>
        </p:spPr>
        <p:txBody>
          <a:bodyPr vert="horz" wrap="square" lIns="0" tIns="13970" rIns="0" bIns="0" rtlCol="0">
            <a:spAutoFit/>
          </a:bodyPr>
          <a:lstStyle/>
          <a:p>
            <a:pPr marL="12700">
              <a:lnSpc>
                <a:spcPct val="100000"/>
              </a:lnSpc>
              <a:spcBef>
                <a:spcPts val="110"/>
              </a:spcBef>
            </a:pPr>
            <a:r>
              <a:rPr sz="2300" b="1" spc="5" dirty="0">
                <a:solidFill>
                  <a:srgbClr val="FF0000"/>
                </a:solidFill>
                <a:latin typeface="Arial"/>
                <a:cs typeface="Arial"/>
              </a:rPr>
              <a:t>1</a:t>
            </a:r>
            <a:endParaRPr sz="2300">
              <a:latin typeface="Arial"/>
              <a:cs typeface="Arial"/>
            </a:endParaRPr>
          </a:p>
        </p:txBody>
      </p:sp>
      <p:sp>
        <p:nvSpPr>
          <p:cNvPr id="28" name="object 28"/>
          <p:cNvSpPr txBox="1"/>
          <p:nvPr/>
        </p:nvSpPr>
        <p:spPr>
          <a:xfrm>
            <a:off x="5699299" y="5129771"/>
            <a:ext cx="189230" cy="377825"/>
          </a:xfrm>
          <a:prstGeom prst="rect">
            <a:avLst/>
          </a:prstGeom>
        </p:spPr>
        <p:txBody>
          <a:bodyPr vert="horz" wrap="square" lIns="0" tIns="13970" rIns="0" bIns="0" rtlCol="0">
            <a:spAutoFit/>
          </a:bodyPr>
          <a:lstStyle/>
          <a:p>
            <a:pPr marL="12700">
              <a:lnSpc>
                <a:spcPct val="100000"/>
              </a:lnSpc>
              <a:spcBef>
                <a:spcPts val="110"/>
              </a:spcBef>
            </a:pPr>
            <a:r>
              <a:rPr sz="2300" b="1" spc="5" dirty="0">
                <a:solidFill>
                  <a:srgbClr val="FF0000"/>
                </a:solidFill>
                <a:latin typeface="Arial"/>
                <a:cs typeface="Arial"/>
              </a:rPr>
              <a:t>1</a:t>
            </a:r>
            <a:endParaRPr sz="2300">
              <a:latin typeface="Arial"/>
              <a:cs typeface="Arial"/>
            </a:endParaRPr>
          </a:p>
        </p:txBody>
      </p:sp>
      <p:sp>
        <p:nvSpPr>
          <p:cNvPr id="29" name="object 29"/>
          <p:cNvSpPr txBox="1"/>
          <p:nvPr/>
        </p:nvSpPr>
        <p:spPr>
          <a:xfrm>
            <a:off x="4461654" y="1449199"/>
            <a:ext cx="1594485" cy="3398520"/>
          </a:xfrm>
          <a:prstGeom prst="rect">
            <a:avLst/>
          </a:prstGeom>
        </p:spPr>
        <p:txBody>
          <a:bodyPr vert="horz" wrap="square" lIns="0" tIns="13970" rIns="0" bIns="0" rtlCol="0">
            <a:spAutoFit/>
          </a:bodyPr>
          <a:lstStyle/>
          <a:p>
            <a:pPr marL="316230">
              <a:lnSpc>
                <a:spcPct val="100000"/>
              </a:lnSpc>
              <a:spcBef>
                <a:spcPts val="110"/>
              </a:spcBef>
            </a:pPr>
            <a:r>
              <a:rPr sz="2300" spc="5" dirty="0">
                <a:latin typeface="Arial"/>
                <a:cs typeface="Arial"/>
              </a:rPr>
              <a:t>Q</a:t>
            </a:r>
            <a:endParaRPr sz="2300">
              <a:latin typeface="Arial"/>
              <a:cs typeface="Arial"/>
            </a:endParaRPr>
          </a:p>
          <a:p>
            <a:pPr>
              <a:lnSpc>
                <a:spcPct val="100000"/>
              </a:lnSpc>
              <a:spcBef>
                <a:spcPts val="50"/>
              </a:spcBef>
            </a:pPr>
            <a:endParaRPr sz="2000">
              <a:latin typeface="Arial"/>
              <a:cs typeface="Arial"/>
            </a:endParaRPr>
          </a:p>
          <a:p>
            <a:pPr marL="495300">
              <a:lnSpc>
                <a:spcPct val="100000"/>
              </a:lnSpc>
              <a:spcBef>
                <a:spcPts val="5"/>
              </a:spcBef>
            </a:pPr>
            <a:r>
              <a:rPr sz="2300" b="1" spc="5" dirty="0">
                <a:solidFill>
                  <a:srgbClr val="FF0000"/>
                </a:solidFill>
                <a:latin typeface="Arial"/>
                <a:cs typeface="Arial"/>
              </a:rPr>
              <a:t>1</a:t>
            </a:r>
            <a:endParaRPr sz="2300">
              <a:latin typeface="Arial"/>
              <a:cs typeface="Arial"/>
            </a:endParaRPr>
          </a:p>
          <a:p>
            <a:pPr marL="337820">
              <a:lnSpc>
                <a:spcPct val="100000"/>
              </a:lnSpc>
              <a:spcBef>
                <a:spcPts val="1375"/>
              </a:spcBef>
            </a:pPr>
            <a:r>
              <a:rPr sz="2300" spc="5" dirty="0">
                <a:latin typeface="Arial"/>
                <a:cs typeface="Arial"/>
              </a:rPr>
              <a:t>P</a:t>
            </a:r>
            <a:endParaRPr sz="2300">
              <a:latin typeface="Arial"/>
              <a:cs typeface="Arial"/>
            </a:endParaRPr>
          </a:p>
          <a:p>
            <a:pPr marL="138430">
              <a:lnSpc>
                <a:spcPct val="100000"/>
              </a:lnSpc>
              <a:spcBef>
                <a:spcPts val="1200"/>
              </a:spcBef>
            </a:pPr>
            <a:r>
              <a:rPr sz="2300" b="1" spc="5" dirty="0">
                <a:solidFill>
                  <a:srgbClr val="FF0000"/>
                </a:solidFill>
                <a:latin typeface="Arial"/>
                <a:cs typeface="Arial"/>
              </a:rPr>
              <a:t>2</a:t>
            </a:r>
            <a:endParaRPr sz="2300">
              <a:latin typeface="Arial"/>
              <a:cs typeface="Arial"/>
            </a:endParaRPr>
          </a:p>
          <a:p>
            <a:pPr marR="206375" algn="r">
              <a:lnSpc>
                <a:spcPct val="100000"/>
              </a:lnSpc>
              <a:spcBef>
                <a:spcPts val="1210"/>
              </a:spcBef>
            </a:pPr>
            <a:r>
              <a:rPr sz="2300" spc="10" dirty="0">
                <a:latin typeface="Arial"/>
                <a:cs typeface="Arial"/>
              </a:rPr>
              <a:t>M</a:t>
            </a:r>
            <a:endParaRPr sz="2300">
              <a:latin typeface="Arial"/>
              <a:cs typeface="Arial"/>
            </a:endParaRPr>
          </a:p>
          <a:p>
            <a:pPr marR="5080" algn="r">
              <a:lnSpc>
                <a:spcPts val="2745"/>
              </a:lnSpc>
              <a:spcBef>
                <a:spcPts val="1115"/>
              </a:spcBef>
            </a:pPr>
            <a:r>
              <a:rPr sz="2300" b="1" spc="5" dirty="0">
                <a:solidFill>
                  <a:srgbClr val="FF0000"/>
                </a:solidFill>
                <a:latin typeface="Arial"/>
                <a:cs typeface="Arial"/>
              </a:rPr>
              <a:t>2</a:t>
            </a:r>
            <a:endParaRPr sz="2300">
              <a:latin typeface="Arial"/>
              <a:cs typeface="Arial"/>
            </a:endParaRPr>
          </a:p>
          <a:p>
            <a:pPr marL="12700">
              <a:lnSpc>
                <a:spcPts val="2745"/>
              </a:lnSpc>
            </a:pPr>
            <a:r>
              <a:rPr sz="2300" spc="5" dirty="0">
                <a:latin typeface="Arial"/>
                <a:cs typeface="Arial"/>
              </a:rPr>
              <a:t>L</a:t>
            </a:r>
            <a:endParaRPr sz="23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1905" algn="ctr">
              <a:lnSpc>
                <a:spcPts val="2635"/>
              </a:lnSpc>
            </a:pPr>
            <a:r>
              <a:rPr spc="140" dirty="0"/>
              <a:t>Forward</a:t>
            </a:r>
            <a:r>
              <a:rPr spc="405" dirty="0"/>
              <a:t> </a:t>
            </a:r>
            <a:r>
              <a:rPr spc="155" dirty="0"/>
              <a:t>chaining</a:t>
            </a:r>
            <a:r>
              <a:rPr spc="370" dirty="0"/>
              <a:t> </a:t>
            </a:r>
            <a:r>
              <a:rPr spc="175" dirty="0"/>
              <a:t>example</a:t>
            </a:r>
          </a:p>
        </p:txBody>
      </p:sp>
      <p:grpSp>
        <p:nvGrpSpPr>
          <p:cNvPr id="3" name="object 3"/>
          <p:cNvGrpSpPr/>
          <p:nvPr/>
        </p:nvGrpSpPr>
        <p:grpSpPr>
          <a:xfrm>
            <a:off x="3542557" y="1778406"/>
            <a:ext cx="3098800" cy="4488180"/>
            <a:chOff x="3542557" y="1778406"/>
            <a:chExt cx="3098800" cy="4488180"/>
          </a:xfrm>
        </p:grpSpPr>
        <p:sp>
          <p:nvSpPr>
            <p:cNvPr id="4" name="object 4"/>
            <p:cNvSpPr/>
            <p:nvPr/>
          </p:nvSpPr>
          <p:spPr>
            <a:xfrm>
              <a:off x="4883403" y="1821649"/>
              <a:ext cx="0" cy="839469"/>
            </a:xfrm>
            <a:custGeom>
              <a:avLst/>
              <a:gdLst/>
              <a:ahLst/>
              <a:cxnLst/>
              <a:rect l="l" t="t" r="r" b="b"/>
              <a:pathLst>
                <a:path h="839469">
                  <a:moveTo>
                    <a:pt x="0" y="839063"/>
                  </a:moveTo>
                  <a:lnTo>
                    <a:pt x="0" y="0"/>
                  </a:lnTo>
                </a:path>
              </a:pathLst>
            </a:custGeom>
            <a:ln w="20976">
              <a:solidFill>
                <a:srgbClr val="000000"/>
              </a:solidFill>
            </a:ln>
          </p:spPr>
          <p:txBody>
            <a:bodyPr wrap="square" lIns="0" tIns="0" rIns="0" bIns="0" rtlCol="0"/>
            <a:lstStyle/>
            <a:p>
              <a:endParaRPr/>
            </a:p>
          </p:txBody>
        </p:sp>
        <p:sp>
          <p:nvSpPr>
            <p:cNvPr id="5" name="object 5"/>
            <p:cNvSpPr/>
            <p:nvPr/>
          </p:nvSpPr>
          <p:spPr>
            <a:xfrm>
              <a:off x="4828019" y="1778406"/>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6" name="object 6"/>
            <p:cNvSpPr/>
            <p:nvPr/>
          </p:nvSpPr>
          <p:spPr>
            <a:xfrm>
              <a:off x="4841443" y="1821649"/>
              <a:ext cx="84455" cy="1510665"/>
            </a:xfrm>
            <a:custGeom>
              <a:avLst/>
              <a:gdLst/>
              <a:ahLst/>
              <a:cxnLst/>
              <a:rect l="l" t="t" r="r" b="b"/>
              <a:pathLst>
                <a:path w="84454" h="1510664">
                  <a:moveTo>
                    <a:pt x="0" y="167805"/>
                  </a:moveTo>
                  <a:lnTo>
                    <a:pt x="41960" y="0"/>
                  </a:lnTo>
                  <a:lnTo>
                    <a:pt x="83908" y="167805"/>
                  </a:lnTo>
                </a:path>
                <a:path w="84454" h="1510664">
                  <a:moveTo>
                    <a:pt x="41960" y="1510309"/>
                  </a:moveTo>
                  <a:lnTo>
                    <a:pt x="41960" y="1174686"/>
                  </a:lnTo>
                </a:path>
              </a:pathLst>
            </a:custGeom>
            <a:ln w="20976">
              <a:solidFill>
                <a:srgbClr val="000000"/>
              </a:solidFill>
            </a:ln>
          </p:spPr>
          <p:txBody>
            <a:bodyPr wrap="square" lIns="0" tIns="0" rIns="0" bIns="0" rtlCol="0"/>
            <a:lstStyle/>
            <a:p>
              <a:endParaRPr/>
            </a:p>
          </p:txBody>
        </p:sp>
        <p:sp>
          <p:nvSpPr>
            <p:cNvPr id="7" name="object 7"/>
            <p:cNvSpPr/>
            <p:nvPr/>
          </p:nvSpPr>
          <p:spPr>
            <a:xfrm>
              <a:off x="4828019" y="2953092"/>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8" name="object 8"/>
            <p:cNvSpPr/>
            <p:nvPr/>
          </p:nvSpPr>
          <p:spPr>
            <a:xfrm>
              <a:off x="4841443" y="2996336"/>
              <a:ext cx="84455" cy="168275"/>
            </a:xfrm>
            <a:custGeom>
              <a:avLst/>
              <a:gdLst/>
              <a:ahLst/>
              <a:cxnLst/>
              <a:rect l="l" t="t" r="r" b="b"/>
              <a:pathLst>
                <a:path w="84454" h="168275">
                  <a:moveTo>
                    <a:pt x="0" y="167805"/>
                  </a:moveTo>
                  <a:lnTo>
                    <a:pt x="41960" y="0"/>
                  </a:lnTo>
                  <a:lnTo>
                    <a:pt x="83908" y="167805"/>
                  </a:lnTo>
                </a:path>
              </a:pathLst>
            </a:custGeom>
            <a:ln w="20976">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4822572" y="3271128"/>
              <a:ext cx="121662" cy="121662"/>
            </a:xfrm>
            <a:prstGeom prst="rect">
              <a:avLst/>
            </a:prstGeom>
          </p:spPr>
        </p:pic>
        <p:sp>
          <p:nvSpPr>
            <p:cNvPr id="10" name="object 10"/>
            <p:cNvSpPr/>
            <p:nvPr/>
          </p:nvSpPr>
          <p:spPr>
            <a:xfrm>
              <a:off x="4547768" y="3331959"/>
              <a:ext cx="1174750" cy="1174750"/>
            </a:xfrm>
            <a:custGeom>
              <a:avLst/>
              <a:gdLst/>
              <a:ahLst/>
              <a:cxnLst/>
              <a:rect l="l" t="t" r="r" b="b"/>
              <a:pathLst>
                <a:path w="1174750" h="1174750">
                  <a:moveTo>
                    <a:pt x="1174699" y="335622"/>
                  </a:moveTo>
                  <a:lnTo>
                    <a:pt x="335635" y="0"/>
                  </a:lnTo>
                </a:path>
                <a:path w="1174750" h="1174750">
                  <a:moveTo>
                    <a:pt x="0" y="1174686"/>
                  </a:moveTo>
                  <a:lnTo>
                    <a:pt x="335635" y="0"/>
                  </a:lnTo>
                </a:path>
                <a:path w="1174750" h="1174750">
                  <a:moveTo>
                    <a:pt x="1174699" y="1006881"/>
                  </a:moveTo>
                  <a:lnTo>
                    <a:pt x="1174699" y="671245"/>
                  </a:lnTo>
                </a:path>
              </a:pathLst>
            </a:custGeom>
            <a:ln w="20976">
              <a:solidFill>
                <a:srgbClr val="000000"/>
              </a:solidFill>
            </a:ln>
          </p:spPr>
          <p:txBody>
            <a:bodyPr wrap="square" lIns="0" tIns="0" rIns="0" bIns="0" rtlCol="0"/>
            <a:lstStyle/>
            <a:p>
              <a:endParaRPr/>
            </a:p>
          </p:txBody>
        </p:sp>
        <p:sp>
          <p:nvSpPr>
            <p:cNvPr id="11" name="object 11"/>
            <p:cNvSpPr/>
            <p:nvPr/>
          </p:nvSpPr>
          <p:spPr>
            <a:xfrm>
              <a:off x="5667082" y="3959961"/>
              <a:ext cx="111125" cy="221615"/>
            </a:xfrm>
            <a:custGeom>
              <a:avLst/>
              <a:gdLst/>
              <a:ahLst/>
              <a:cxnLst/>
              <a:rect l="l" t="t" r="r" b="b"/>
              <a:pathLst>
                <a:path w="111125" h="221614">
                  <a:moveTo>
                    <a:pt x="0" y="221551"/>
                  </a:moveTo>
                  <a:lnTo>
                    <a:pt x="110769" y="221551"/>
                  </a:lnTo>
                  <a:lnTo>
                    <a:pt x="55384" y="0"/>
                  </a:lnTo>
                  <a:lnTo>
                    <a:pt x="0" y="221551"/>
                  </a:lnTo>
                  <a:close/>
                </a:path>
              </a:pathLst>
            </a:custGeom>
            <a:solidFill>
              <a:srgbClr val="000000"/>
            </a:solidFill>
          </p:spPr>
          <p:txBody>
            <a:bodyPr wrap="square" lIns="0" tIns="0" rIns="0" bIns="0" rtlCol="0"/>
            <a:lstStyle/>
            <a:p>
              <a:endParaRPr/>
            </a:p>
          </p:txBody>
        </p:sp>
        <p:sp>
          <p:nvSpPr>
            <p:cNvPr id="12" name="object 12"/>
            <p:cNvSpPr/>
            <p:nvPr/>
          </p:nvSpPr>
          <p:spPr>
            <a:xfrm>
              <a:off x="5680506" y="4003205"/>
              <a:ext cx="84455" cy="168275"/>
            </a:xfrm>
            <a:custGeom>
              <a:avLst/>
              <a:gdLst/>
              <a:ahLst/>
              <a:cxnLst/>
              <a:rect l="l" t="t" r="r" b="b"/>
              <a:pathLst>
                <a:path w="84454" h="168275">
                  <a:moveTo>
                    <a:pt x="0" y="167817"/>
                  </a:moveTo>
                  <a:lnTo>
                    <a:pt x="41960" y="0"/>
                  </a:lnTo>
                  <a:lnTo>
                    <a:pt x="83908" y="167817"/>
                  </a:lnTo>
                </a:path>
              </a:pathLst>
            </a:custGeom>
            <a:ln w="20976">
              <a:solidFill>
                <a:srgbClr val="000000"/>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5661636" y="4277996"/>
              <a:ext cx="121662" cy="121674"/>
            </a:xfrm>
            <a:prstGeom prst="rect">
              <a:avLst/>
            </a:prstGeom>
          </p:spPr>
        </p:pic>
        <p:sp>
          <p:nvSpPr>
            <p:cNvPr id="14" name="object 14"/>
            <p:cNvSpPr/>
            <p:nvPr/>
          </p:nvSpPr>
          <p:spPr>
            <a:xfrm>
              <a:off x="4547768" y="4338840"/>
              <a:ext cx="1845945" cy="1510665"/>
            </a:xfrm>
            <a:custGeom>
              <a:avLst/>
              <a:gdLst/>
              <a:ahLst/>
              <a:cxnLst/>
              <a:rect l="l" t="t" r="r" b="b"/>
              <a:pathLst>
                <a:path w="1845945" h="1510664">
                  <a:moveTo>
                    <a:pt x="1174699" y="0"/>
                  </a:moveTo>
                  <a:lnTo>
                    <a:pt x="1845945" y="1510309"/>
                  </a:lnTo>
                </a:path>
                <a:path w="1845945" h="1510664">
                  <a:moveTo>
                    <a:pt x="0" y="167805"/>
                  </a:moveTo>
                  <a:lnTo>
                    <a:pt x="1174699" y="0"/>
                  </a:lnTo>
                </a:path>
              </a:pathLst>
            </a:custGeom>
            <a:ln w="20976">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493818" y="5284878"/>
              <a:ext cx="121662" cy="121662"/>
            </a:xfrm>
            <a:prstGeom prst="rect">
              <a:avLst/>
            </a:prstGeom>
          </p:spPr>
        </p:pic>
        <p:sp>
          <p:nvSpPr>
            <p:cNvPr id="16" name="object 16"/>
            <p:cNvSpPr/>
            <p:nvPr/>
          </p:nvSpPr>
          <p:spPr>
            <a:xfrm>
              <a:off x="5051209" y="5345709"/>
              <a:ext cx="1343025" cy="503555"/>
            </a:xfrm>
            <a:custGeom>
              <a:avLst/>
              <a:gdLst/>
              <a:ahLst/>
              <a:cxnLst/>
              <a:rect l="l" t="t" r="r" b="b"/>
              <a:pathLst>
                <a:path w="1343025" h="503554">
                  <a:moveTo>
                    <a:pt x="0" y="503440"/>
                  </a:moveTo>
                  <a:lnTo>
                    <a:pt x="503440" y="0"/>
                  </a:lnTo>
                </a:path>
                <a:path w="1343025" h="503554">
                  <a:moveTo>
                    <a:pt x="1342504" y="503440"/>
                  </a:moveTo>
                  <a:lnTo>
                    <a:pt x="503440" y="0"/>
                  </a:lnTo>
                </a:path>
              </a:pathLst>
            </a:custGeom>
            <a:ln w="20976">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4151314" y="5284878"/>
              <a:ext cx="121662" cy="121662"/>
            </a:xfrm>
            <a:prstGeom prst="rect">
              <a:avLst/>
            </a:prstGeom>
          </p:spPr>
        </p:pic>
        <p:sp>
          <p:nvSpPr>
            <p:cNvPr id="18" name="object 18"/>
            <p:cNvSpPr/>
            <p:nvPr/>
          </p:nvSpPr>
          <p:spPr>
            <a:xfrm>
              <a:off x="3553352" y="2341416"/>
              <a:ext cx="2331720" cy="3507740"/>
            </a:xfrm>
            <a:custGeom>
              <a:avLst/>
              <a:gdLst/>
              <a:ahLst/>
              <a:cxnLst/>
              <a:rect l="l" t="t" r="r" b="b"/>
              <a:pathLst>
                <a:path w="2331720" h="3507740">
                  <a:moveTo>
                    <a:pt x="1497856" y="3507733"/>
                  </a:moveTo>
                  <a:lnTo>
                    <a:pt x="658792" y="3004292"/>
                  </a:lnTo>
                </a:path>
                <a:path w="2331720" h="3507740">
                  <a:moveTo>
                    <a:pt x="658792" y="3004292"/>
                  </a:moveTo>
                  <a:lnTo>
                    <a:pt x="658355" y="3004729"/>
                  </a:lnTo>
                  <a:lnTo>
                    <a:pt x="655297" y="3007788"/>
                  </a:lnTo>
                  <a:lnTo>
                    <a:pt x="646994" y="3016090"/>
                  </a:lnTo>
                  <a:lnTo>
                    <a:pt x="630827" y="3032258"/>
                  </a:lnTo>
                  <a:lnTo>
                    <a:pt x="605044" y="3058046"/>
                  </a:lnTo>
                  <a:lnTo>
                    <a:pt x="571394" y="3091697"/>
                  </a:lnTo>
                  <a:lnTo>
                    <a:pt x="532500" y="3130592"/>
                  </a:lnTo>
                  <a:lnTo>
                    <a:pt x="490987" y="3172110"/>
                  </a:lnTo>
                  <a:lnTo>
                    <a:pt x="449031" y="3213623"/>
                  </a:lnTo>
                  <a:lnTo>
                    <a:pt x="407078" y="3252517"/>
                  </a:lnTo>
                  <a:lnTo>
                    <a:pt x="365125" y="3286167"/>
                  </a:lnTo>
                  <a:lnTo>
                    <a:pt x="323169" y="3311950"/>
                  </a:lnTo>
                  <a:lnTo>
                    <a:pt x="281219" y="3327680"/>
                  </a:lnTo>
                  <a:lnTo>
                    <a:pt x="239267" y="3332924"/>
                  </a:lnTo>
                  <a:lnTo>
                    <a:pt x="197314" y="3327680"/>
                  </a:lnTo>
                  <a:lnTo>
                    <a:pt x="155364" y="3311950"/>
                  </a:lnTo>
                  <a:lnTo>
                    <a:pt x="118376" y="3286706"/>
                  </a:lnTo>
                  <a:lnTo>
                    <a:pt x="83229" y="3238441"/>
                  </a:lnTo>
                  <a:lnTo>
                    <a:pt x="66922" y="3201072"/>
                  </a:lnTo>
                  <a:lnTo>
                    <a:pt x="51767" y="3152423"/>
                  </a:lnTo>
                  <a:lnTo>
                    <a:pt x="37993" y="3090653"/>
                  </a:lnTo>
                  <a:lnTo>
                    <a:pt x="25831" y="3013920"/>
                  </a:lnTo>
                  <a:lnTo>
                    <a:pt x="15512" y="2920384"/>
                  </a:lnTo>
                  <a:lnTo>
                    <a:pt x="9978" y="2850706"/>
                  </a:lnTo>
                  <a:lnTo>
                    <a:pt x="5483" y="2773935"/>
                  </a:lnTo>
                  <a:lnTo>
                    <a:pt x="3683" y="2733080"/>
                  </a:lnTo>
                  <a:lnTo>
                    <a:pt x="2212" y="2690681"/>
                  </a:lnTo>
                  <a:lnTo>
                    <a:pt x="1092" y="2646814"/>
                  </a:lnTo>
                  <a:lnTo>
                    <a:pt x="347" y="2601556"/>
                  </a:lnTo>
                  <a:lnTo>
                    <a:pt x="0" y="2554983"/>
                  </a:lnTo>
                  <a:lnTo>
                    <a:pt x="72" y="2507172"/>
                  </a:lnTo>
                  <a:lnTo>
                    <a:pt x="588" y="2458199"/>
                  </a:lnTo>
                  <a:lnTo>
                    <a:pt x="1571" y="2408140"/>
                  </a:lnTo>
                  <a:lnTo>
                    <a:pt x="3043" y="2357072"/>
                  </a:lnTo>
                  <a:lnTo>
                    <a:pt x="5026" y="2305072"/>
                  </a:lnTo>
                  <a:lnTo>
                    <a:pt x="7545" y="2252215"/>
                  </a:lnTo>
                  <a:lnTo>
                    <a:pt x="10622" y="2198579"/>
                  </a:lnTo>
                  <a:lnTo>
                    <a:pt x="14280" y="2144239"/>
                  </a:lnTo>
                  <a:lnTo>
                    <a:pt x="18542" y="2089273"/>
                  </a:lnTo>
                  <a:lnTo>
                    <a:pt x="23431" y="2033756"/>
                  </a:lnTo>
                  <a:lnTo>
                    <a:pt x="28969" y="1977765"/>
                  </a:lnTo>
                  <a:lnTo>
                    <a:pt x="35180" y="1921377"/>
                  </a:lnTo>
                  <a:lnTo>
                    <a:pt x="42087" y="1864667"/>
                  </a:lnTo>
                  <a:lnTo>
                    <a:pt x="49712" y="1807713"/>
                  </a:lnTo>
                  <a:lnTo>
                    <a:pt x="58079" y="1750591"/>
                  </a:lnTo>
                  <a:lnTo>
                    <a:pt x="67211" y="1693377"/>
                  </a:lnTo>
                  <a:lnTo>
                    <a:pt x="77129" y="1636147"/>
                  </a:lnTo>
                  <a:lnTo>
                    <a:pt x="87858" y="1578979"/>
                  </a:lnTo>
                  <a:lnTo>
                    <a:pt x="99421" y="1521948"/>
                  </a:lnTo>
                  <a:lnTo>
                    <a:pt x="112303" y="1463030"/>
                  </a:lnTo>
                  <a:lnTo>
                    <a:pt x="126055" y="1404409"/>
                  </a:lnTo>
                  <a:lnTo>
                    <a:pt x="140625" y="1346156"/>
                  </a:lnTo>
                  <a:lnTo>
                    <a:pt x="155963" y="1288337"/>
                  </a:lnTo>
                  <a:lnTo>
                    <a:pt x="172017" y="1231021"/>
                  </a:lnTo>
                  <a:lnTo>
                    <a:pt x="188736" y="1174276"/>
                  </a:lnTo>
                  <a:lnTo>
                    <a:pt x="206069" y="1118171"/>
                  </a:lnTo>
                  <a:lnTo>
                    <a:pt x="223964" y="1062773"/>
                  </a:lnTo>
                  <a:lnTo>
                    <a:pt x="242371" y="1008152"/>
                  </a:lnTo>
                  <a:lnTo>
                    <a:pt x="261239" y="954374"/>
                  </a:lnTo>
                  <a:lnTo>
                    <a:pt x="280516" y="901508"/>
                  </a:lnTo>
                  <a:lnTo>
                    <a:pt x="300150" y="849623"/>
                  </a:lnTo>
                  <a:lnTo>
                    <a:pt x="320092" y="798787"/>
                  </a:lnTo>
                  <a:lnTo>
                    <a:pt x="340290" y="749068"/>
                  </a:lnTo>
                  <a:lnTo>
                    <a:pt x="360692" y="700533"/>
                  </a:lnTo>
                  <a:lnTo>
                    <a:pt x="381248" y="653252"/>
                  </a:lnTo>
                  <a:lnTo>
                    <a:pt x="401906" y="607293"/>
                  </a:lnTo>
                  <a:lnTo>
                    <a:pt x="422615" y="562723"/>
                  </a:lnTo>
                  <a:lnTo>
                    <a:pt x="443324" y="519611"/>
                  </a:lnTo>
                  <a:lnTo>
                    <a:pt x="463982" y="478026"/>
                  </a:lnTo>
                  <a:lnTo>
                    <a:pt x="484538" y="438034"/>
                  </a:lnTo>
                  <a:lnTo>
                    <a:pt x="504941" y="399705"/>
                  </a:lnTo>
                  <a:lnTo>
                    <a:pt x="525139" y="363108"/>
                  </a:lnTo>
                  <a:lnTo>
                    <a:pt x="545081" y="328309"/>
                  </a:lnTo>
                  <a:lnTo>
                    <a:pt x="564716" y="295377"/>
                  </a:lnTo>
                  <a:lnTo>
                    <a:pt x="602861" y="235388"/>
                  </a:lnTo>
                  <a:lnTo>
                    <a:pt x="651553" y="167198"/>
                  </a:lnTo>
                  <a:lnTo>
                    <a:pt x="697056" y="112769"/>
                  </a:lnTo>
                  <a:lnTo>
                    <a:pt x="739540" y="70759"/>
                  </a:lnTo>
                  <a:lnTo>
                    <a:pt x="779171" y="39824"/>
                  </a:lnTo>
                  <a:lnTo>
                    <a:pt x="816117" y="18624"/>
                  </a:lnTo>
                  <a:lnTo>
                    <a:pt x="882626" y="54"/>
                  </a:lnTo>
                  <a:lnTo>
                    <a:pt x="912525" y="0"/>
                  </a:lnTo>
                  <a:lnTo>
                    <a:pt x="940410" y="4309"/>
                  </a:lnTo>
                  <a:lnTo>
                    <a:pt x="1013663" y="31550"/>
                  </a:lnTo>
                  <a:lnTo>
                    <a:pt x="1055506" y="56832"/>
                  </a:lnTo>
                  <a:lnTo>
                    <a:pt x="1093321" y="86142"/>
                  </a:lnTo>
                  <a:lnTo>
                    <a:pt x="1128449" y="118138"/>
                  </a:lnTo>
                  <a:lnTo>
                    <a:pt x="1162233" y="151479"/>
                  </a:lnTo>
                  <a:lnTo>
                    <a:pt x="1203751" y="192997"/>
                  </a:lnTo>
                  <a:lnTo>
                    <a:pt x="1242645" y="231890"/>
                  </a:lnTo>
                  <a:lnTo>
                    <a:pt x="1276292" y="265538"/>
                  </a:lnTo>
                  <a:lnTo>
                    <a:pt x="1302073" y="291318"/>
                  </a:lnTo>
                  <a:lnTo>
                    <a:pt x="1318247" y="307493"/>
                  </a:lnTo>
                  <a:lnTo>
                    <a:pt x="1326553" y="315799"/>
                  </a:lnTo>
                  <a:lnTo>
                    <a:pt x="1329614" y="318859"/>
                  </a:lnTo>
                  <a:lnTo>
                    <a:pt x="1330051" y="319297"/>
                  </a:lnTo>
                </a:path>
                <a:path w="2331720" h="3507740">
                  <a:moveTo>
                    <a:pt x="1225161" y="1357636"/>
                  </a:moveTo>
                  <a:lnTo>
                    <a:pt x="1225844" y="1357608"/>
                  </a:lnTo>
                  <a:lnTo>
                    <a:pt x="1230624" y="1357417"/>
                  </a:lnTo>
                  <a:lnTo>
                    <a:pt x="1243598" y="1356896"/>
                  </a:lnTo>
                  <a:lnTo>
                    <a:pt x="1268862" y="1355883"/>
                  </a:lnTo>
                  <a:lnTo>
                    <a:pt x="1308998" y="1353751"/>
                  </a:lnTo>
                  <a:lnTo>
                    <a:pt x="1360524" y="1348016"/>
                  </a:lnTo>
                  <a:lnTo>
                    <a:pt x="1418442" y="1335727"/>
                  </a:lnTo>
                  <a:lnTo>
                    <a:pt x="1477752" y="1313935"/>
                  </a:lnTo>
                  <a:lnTo>
                    <a:pt x="1523075" y="1288467"/>
                  </a:lnTo>
                  <a:lnTo>
                    <a:pt x="1564916" y="1258303"/>
                  </a:lnTo>
                  <a:lnTo>
                    <a:pt x="1602100" y="1226713"/>
                  </a:lnTo>
                  <a:lnTo>
                    <a:pt x="1633453" y="1196970"/>
                  </a:lnTo>
                  <a:lnTo>
                    <a:pt x="1677506" y="1152130"/>
                  </a:lnTo>
                  <a:lnTo>
                    <a:pt x="1687626" y="1141750"/>
                  </a:lnTo>
                  <a:lnTo>
                    <a:pt x="1691354" y="1137926"/>
                  </a:lnTo>
                  <a:lnTo>
                    <a:pt x="1691886" y="1137380"/>
                  </a:lnTo>
                </a:path>
                <a:path w="2331720" h="3507740">
                  <a:moveTo>
                    <a:pt x="1791531" y="2055107"/>
                  </a:moveTo>
                  <a:lnTo>
                    <a:pt x="1792077" y="2055667"/>
                  </a:lnTo>
                  <a:lnTo>
                    <a:pt x="1795901" y="2059585"/>
                  </a:lnTo>
                  <a:lnTo>
                    <a:pt x="1806281" y="2070222"/>
                  </a:lnTo>
                  <a:lnTo>
                    <a:pt x="1851547" y="2116296"/>
                  </a:lnTo>
                  <a:lnTo>
                    <a:pt x="1884276" y="2147615"/>
                  </a:lnTo>
                  <a:lnTo>
                    <a:pt x="1923970" y="2182249"/>
                  </a:lnTo>
                  <a:lnTo>
                    <a:pt x="1969915" y="2217554"/>
                  </a:lnTo>
                  <a:lnTo>
                    <a:pt x="2021401" y="2250890"/>
                  </a:lnTo>
                  <a:lnTo>
                    <a:pt x="2077224" y="2280067"/>
                  </a:lnTo>
                  <a:lnTo>
                    <a:pt x="2134266" y="2304755"/>
                  </a:lnTo>
                  <a:lnTo>
                    <a:pt x="2188919" y="2325081"/>
                  </a:lnTo>
                  <a:lnTo>
                    <a:pt x="2237573" y="2341171"/>
                  </a:lnTo>
                  <a:lnTo>
                    <a:pt x="2276620" y="2353151"/>
                  </a:lnTo>
                  <a:lnTo>
                    <a:pt x="2324792" y="2367675"/>
                  </a:lnTo>
                  <a:lnTo>
                    <a:pt x="2330814" y="2369490"/>
                  </a:lnTo>
                  <a:lnTo>
                    <a:pt x="2331674" y="2369750"/>
                  </a:lnTo>
                </a:path>
                <a:path w="2331720" h="3507740">
                  <a:moveTo>
                    <a:pt x="422813" y="3240284"/>
                  </a:moveTo>
                  <a:lnTo>
                    <a:pt x="423496" y="3240543"/>
                  </a:lnTo>
                  <a:lnTo>
                    <a:pt x="428276" y="3242359"/>
                  </a:lnTo>
                  <a:lnTo>
                    <a:pt x="441250" y="3247287"/>
                  </a:lnTo>
                  <a:lnTo>
                    <a:pt x="466514" y="3256883"/>
                  </a:lnTo>
                  <a:lnTo>
                    <a:pt x="506801" y="3271512"/>
                  </a:lnTo>
                  <a:lnTo>
                    <a:pt x="559378" y="3286712"/>
                  </a:lnTo>
                  <a:lnTo>
                    <a:pt x="620149" y="3296831"/>
                  </a:lnTo>
                  <a:lnTo>
                    <a:pt x="685018" y="3296215"/>
                  </a:lnTo>
                  <a:lnTo>
                    <a:pt x="737109" y="3285243"/>
                  </a:lnTo>
                  <a:lnTo>
                    <a:pt x="787103" y="3267181"/>
                  </a:lnTo>
                  <a:lnTo>
                    <a:pt x="832901" y="3245429"/>
                  </a:lnTo>
                  <a:lnTo>
                    <a:pt x="872406" y="3223384"/>
                  </a:lnTo>
                  <a:lnTo>
                    <a:pt x="928786" y="3188784"/>
                  </a:lnTo>
                  <a:lnTo>
                    <a:pt x="941759" y="3180741"/>
                  </a:lnTo>
                  <a:lnTo>
                    <a:pt x="946539" y="3177779"/>
                  </a:lnTo>
                  <a:lnTo>
                    <a:pt x="947222" y="3177355"/>
                  </a:lnTo>
                </a:path>
                <a:path w="2331720" h="3507740">
                  <a:moveTo>
                    <a:pt x="1786285" y="3224549"/>
                  </a:moveTo>
                  <a:lnTo>
                    <a:pt x="1786982" y="3224712"/>
                  </a:lnTo>
                  <a:lnTo>
                    <a:pt x="1791858" y="3225860"/>
                  </a:lnTo>
                  <a:lnTo>
                    <a:pt x="1805091" y="3228974"/>
                  </a:lnTo>
                  <a:lnTo>
                    <a:pt x="1830863" y="3235039"/>
                  </a:lnTo>
                  <a:lnTo>
                    <a:pt x="1871875" y="3244257"/>
                  </a:lnTo>
                  <a:lnTo>
                    <a:pt x="1924931" y="3253719"/>
                  </a:lnTo>
                  <a:lnTo>
                    <a:pt x="1985360" y="3259740"/>
                  </a:lnTo>
                  <a:lnTo>
                    <a:pt x="2048490" y="3258635"/>
                  </a:lnTo>
                  <a:lnTo>
                    <a:pt x="2109905" y="3248067"/>
                  </a:lnTo>
                  <a:lnTo>
                    <a:pt x="2166158" y="3231105"/>
                  </a:lnTo>
                  <a:lnTo>
                    <a:pt x="2214053" y="3212176"/>
                  </a:lnTo>
                  <a:lnTo>
                    <a:pt x="2250394" y="3195707"/>
                  </a:lnTo>
                  <a:lnTo>
                    <a:pt x="2273133" y="3185097"/>
                  </a:lnTo>
                  <a:lnTo>
                    <a:pt x="2284810" y="3179649"/>
                  </a:lnTo>
                  <a:lnTo>
                    <a:pt x="2289112" y="3177642"/>
                  </a:lnTo>
                  <a:lnTo>
                    <a:pt x="2289726" y="3177355"/>
                  </a:lnTo>
                </a:path>
                <a:path w="2331720" h="3507740">
                  <a:moveTo>
                    <a:pt x="658792" y="3004292"/>
                  </a:moveTo>
                  <a:lnTo>
                    <a:pt x="968202" y="2532322"/>
                  </a:lnTo>
                </a:path>
              </a:pathLst>
            </a:custGeom>
            <a:ln w="20976">
              <a:solidFill>
                <a:srgbClr val="000000"/>
              </a:solidFill>
            </a:ln>
          </p:spPr>
          <p:txBody>
            <a:bodyPr wrap="square" lIns="0" tIns="0" rIns="0" bIns="0" rtlCol="0"/>
            <a:lstStyle/>
            <a:p>
              <a:endParaRPr/>
            </a:p>
          </p:txBody>
        </p:sp>
        <p:sp>
          <p:nvSpPr>
            <p:cNvPr id="19" name="object 19"/>
            <p:cNvSpPr/>
            <p:nvPr/>
          </p:nvSpPr>
          <p:spPr>
            <a:xfrm>
              <a:off x="4377474" y="4837569"/>
              <a:ext cx="168275" cy="215900"/>
            </a:xfrm>
            <a:custGeom>
              <a:avLst/>
              <a:gdLst/>
              <a:ahLst/>
              <a:cxnLst/>
              <a:rect l="l" t="t" r="r" b="b"/>
              <a:pathLst>
                <a:path w="168275" h="215900">
                  <a:moveTo>
                    <a:pt x="0" y="154914"/>
                  </a:moveTo>
                  <a:lnTo>
                    <a:pt x="92646" y="215646"/>
                  </a:lnTo>
                  <a:lnTo>
                    <a:pt x="167792" y="0"/>
                  </a:lnTo>
                  <a:lnTo>
                    <a:pt x="0" y="154914"/>
                  </a:lnTo>
                  <a:close/>
                </a:path>
              </a:pathLst>
            </a:custGeom>
            <a:solidFill>
              <a:srgbClr val="000000"/>
            </a:solidFill>
          </p:spPr>
          <p:txBody>
            <a:bodyPr wrap="square" lIns="0" tIns="0" rIns="0" bIns="0" rtlCol="0"/>
            <a:lstStyle/>
            <a:p>
              <a:endParaRPr/>
            </a:p>
          </p:txBody>
        </p:sp>
        <p:sp>
          <p:nvSpPr>
            <p:cNvPr id="20" name="object 20"/>
            <p:cNvSpPr/>
            <p:nvPr/>
          </p:nvSpPr>
          <p:spPr>
            <a:xfrm>
              <a:off x="4394466" y="4863249"/>
              <a:ext cx="1160780" cy="482600"/>
            </a:xfrm>
            <a:custGeom>
              <a:avLst/>
              <a:gdLst/>
              <a:ahLst/>
              <a:cxnLst/>
              <a:rect l="l" t="t" r="r" b="b"/>
              <a:pathLst>
                <a:path w="1160779" h="482600">
                  <a:moveTo>
                    <a:pt x="0" y="127825"/>
                  </a:moveTo>
                  <a:lnTo>
                    <a:pt x="127088" y="10490"/>
                  </a:lnTo>
                  <a:lnTo>
                    <a:pt x="70167" y="173837"/>
                  </a:lnTo>
                </a:path>
                <a:path w="1160779" h="482600">
                  <a:moveTo>
                    <a:pt x="1160183" y="482460"/>
                  </a:moveTo>
                  <a:lnTo>
                    <a:pt x="195262" y="0"/>
                  </a:lnTo>
                </a:path>
              </a:pathLst>
            </a:custGeom>
            <a:ln w="20976">
              <a:solidFill>
                <a:srgbClr val="000000"/>
              </a:solidFill>
            </a:ln>
          </p:spPr>
          <p:txBody>
            <a:bodyPr wrap="square" lIns="0" tIns="0" rIns="0" bIns="0" rtlCol="0"/>
            <a:lstStyle/>
            <a:p>
              <a:endParaRPr/>
            </a:p>
          </p:txBody>
        </p:sp>
        <p:sp>
          <p:nvSpPr>
            <p:cNvPr id="21" name="object 21"/>
            <p:cNvSpPr/>
            <p:nvPr/>
          </p:nvSpPr>
          <p:spPr>
            <a:xfrm>
              <a:off x="4551044" y="4843907"/>
              <a:ext cx="223520" cy="149225"/>
            </a:xfrm>
            <a:custGeom>
              <a:avLst/>
              <a:gdLst/>
              <a:ahLst/>
              <a:cxnLst/>
              <a:rect l="l" t="t" r="r" b="b"/>
              <a:pathLst>
                <a:path w="223520" h="149225">
                  <a:moveTo>
                    <a:pt x="0" y="0"/>
                  </a:moveTo>
                  <a:lnTo>
                    <a:pt x="173393" y="148615"/>
                  </a:lnTo>
                  <a:lnTo>
                    <a:pt x="222923" y="49542"/>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4589729" y="4863249"/>
              <a:ext cx="168910" cy="113030"/>
            </a:xfrm>
            <a:custGeom>
              <a:avLst/>
              <a:gdLst/>
              <a:ahLst/>
              <a:cxnLst/>
              <a:rect l="l" t="t" r="r" b="b"/>
              <a:pathLst>
                <a:path w="168910" h="113029">
                  <a:moveTo>
                    <a:pt x="131330" y="112572"/>
                  </a:moveTo>
                  <a:lnTo>
                    <a:pt x="0" y="0"/>
                  </a:lnTo>
                  <a:lnTo>
                    <a:pt x="168859" y="37528"/>
                  </a:lnTo>
                </a:path>
              </a:pathLst>
            </a:custGeom>
            <a:ln w="20976">
              <a:solidFill>
                <a:srgbClr val="000000"/>
              </a:solidFill>
            </a:ln>
          </p:spPr>
          <p:txBody>
            <a:bodyPr wrap="square" lIns="0" tIns="0" rIns="0" bIns="0" rtlCol="0"/>
            <a:lstStyle/>
            <a:p>
              <a:endParaRPr/>
            </a:p>
          </p:txBody>
        </p:sp>
        <p:sp>
          <p:nvSpPr>
            <p:cNvPr id="23" name="object 23"/>
            <p:cNvSpPr/>
            <p:nvPr/>
          </p:nvSpPr>
          <p:spPr>
            <a:xfrm>
              <a:off x="4833429" y="5799175"/>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24" name="object 24"/>
            <p:cNvSpPr/>
            <p:nvPr/>
          </p:nvSpPr>
          <p:spPr>
            <a:xfrm>
              <a:off x="4833429" y="5799175"/>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25" name="object 25"/>
            <p:cNvSpPr/>
            <p:nvPr/>
          </p:nvSpPr>
          <p:spPr>
            <a:xfrm>
              <a:off x="6173622" y="5799175"/>
              <a:ext cx="435609" cy="435609"/>
            </a:xfrm>
            <a:custGeom>
              <a:avLst/>
              <a:gdLst/>
              <a:ahLst/>
              <a:cxnLst/>
              <a:rect l="l" t="t" r="r" b="b"/>
              <a:pathLst>
                <a:path w="435609" h="435610">
                  <a:moveTo>
                    <a:pt x="0" y="217779"/>
                  </a:move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26" name="object 26"/>
            <p:cNvSpPr/>
            <p:nvPr/>
          </p:nvSpPr>
          <p:spPr>
            <a:xfrm>
              <a:off x="6173622" y="5799175"/>
              <a:ext cx="435609" cy="435609"/>
            </a:xfrm>
            <a:custGeom>
              <a:avLst/>
              <a:gdLst/>
              <a:ahLst/>
              <a:cxnLst/>
              <a:rect l="l" t="t" r="r" b="b"/>
              <a:pathLst>
                <a:path w="435609" h="435610">
                  <a:moveTo>
                    <a:pt x="435559" y="217779"/>
                  </a:move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27" name="object 27"/>
          <p:cNvSpPr txBox="1"/>
          <p:nvPr/>
        </p:nvSpPr>
        <p:spPr>
          <a:xfrm>
            <a:off x="4933632"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A</a:t>
            </a:r>
            <a:endParaRPr sz="2300">
              <a:latin typeface="Arial"/>
              <a:cs typeface="Arial"/>
            </a:endParaRPr>
          </a:p>
        </p:txBody>
      </p:sp>
      <p:sp>
        <p:nvSpPr>
          <p:cNvPr id="28" name="object 28"/>
          <p:cNvSpPr txBox="1"/>
          <p:nvPr/>
        </p:nvSpPr>
        <p:spPr>
          <a:xfrm>
            <a:off x="3895229" y="5119283"/>
            <a:ext cx="189230" cy="377825"/>
          </a:xfrm>
          <a:prstGeom prst="rect">
            <a:avLst/>
          </a:prstGeom>
        </p:spPr>
        <p:txBody>
          <a:bodyPr vert="horz" wrap="square" lIns="0" tIns="13970" rIns="0" bIns="0" rtlCol="0">
            <a:spAutoFit/>
          </a:bodyPr>
          <a:lstStyle/>
          <a:p>
            <a:pPr marL="12700">
              <a:lnSpc>
                <a:spcPct val="100000"/>
              </a:lnSpc>
              <a:spcBef>
                <a:spcPts val="110"/>
              </a:spcBef>
            </a:pPr>
            <a:r>
              <a:rPr sz="2300" b="1" spc="5" dirty="0">
                <a:solidFill>
                  <a:srgbClr val="FF0000"/>
                </a:solidFill>
                <a:latin typeface="Arial"/>
                <a:cs typeface="Arial"/>
              </a:rPr>
              <a:t>1</a:t>
            </a:r>
            <a:endParaRPr sz="2300">
              <a:latin typeface="Arial"/>
              <a:cs typeface="Arial"/>
            </a:endParaRPr>
          </a:p>
        </p:txBody>
      </p:sp>
      <p:sp>
        <p:nvSpPr>
          <p:cNvPr id="29" name="object 29"/>
          <p:cNvSpPr txBox="1"/>
          <p:nvPr/>
        </p:nvSpPr>
        <p:spPr>
          <a:xfrm>
            <a:off x="6297104"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B</a:t>
            </a:r>
            <a:endParaRPr sz="2300">
              <a:latin typeface="Arial"/>
              <a:cs typeface="Arial"/>
            </a:endParaRPr>
          </a:p>
        </p:txBody>
      </p:sp>
      <p:sp>
        <p:nvSpPr>
          <p:cNvPr id="30" name="object 30"/>
          <p:cNvSpPr txBox="1"/>
          <p:nvPr/>
        </p:nvSpPr>
        <p:spPr>
          <a:xfrm>
            <a:off x="5699290" y="5129761"/>
            <a:ext cx="189230" cy="377825"/>
          </a:xfrm>
          <a:prstGeom prst="rect">
            <a:avLst/>
          </a:prstGeom>
        </p:spPr>
        <p:txBody>
          <a:bodyPr vert="horz" wrap="square" lIns="0" tIns="13970" rIns="0" bIns="0" rtlCol="0">
            <a:spAutoFit/>
          </a:bodyPr>
          <a:lstStyle/>
          <a:p>
            <a:pPr marL="12700">
              <a:lnSpc>
                <a:spcPct val="100000"/>
              </a:lnSpc>
              <a:spcBef>
                <a:spcPts val="110"/>
              </a:spcBef>
            </a:pPr>
            <a:r>
              <a:rPr sz="2300" b="1" spc="5" dirty="0">
                <a:solidFill>
                  <a:srgbClr val="FF0000"/>
                </a:solidFill>
                <a:latin typeface="Arial"/>
                <a:cs typeface="Arial"/>
              </a:rPr>
              <a:t>0</a:t>
            </a:r>
            <a:endParaRPr sz="2300">
              <a:latin typeface="Arial"/>
              <a:cs typeface="Arial"/>
            </a:endParaRPr>
          </a:p>
        </p:txBody>
      </p:sp>
      <p:sp>
        <p:nvSpPr>
          <p:cNvPr id="31" name="object 31"/>
          <p:cNvSpPr/>
          <p:nvPr/>
        </p:nvSpPr>
        <p:spPr>
          <a:xfrm>
            <a:off x="4330865" y="4459008"/>
            <a:ext cx="435609" cy="435609"/>
          </a:xfrm>
          <a:custGeom>
            <a:avLst/>
            <a:gdLst/>
            <a:ahLst/>
            <a:cxnLst/>
            <a:rect l="l" t="t" r="r" b="b"/>
            <a:pathLst>
              <a:path w="435610" h="435610">
                <a:moveTo>
                  <a:pt x="435559" y="217779"/>
                </a:moveTo>
                <a:lnTo>
                  <a:pt x="429807" y="167843"/>
                </a:lnTo>
                <a:lnTo>
                  <a:pt x="413424" y="122003"/>
                </a:lnTo>
                <a:lnTo>
                  <a:pt x="387717" y="81567"/>
                </a:lnTo>
                <a:lnTo>
                  <a:pt x="353991" y="47842"/>
                </a:lnTo>
                <a:lnTo>
                  <a:pt x="313555" y="22134"/>
                </a:lnTo>
                <a:lnTo>
                  <a:pt x="267716" y="5751"/>
                </a:lnTo>
                <a:lnTo>
                  <a:pt x="217779" y="0"/>
                </a:lnTo>
                <a:lnTo>
                  <a:pt x="167843" y="5751"/>
                </a:lnTo>
                <a:lnTo>
                  <a:pt x="122003" y="22134"/>
                </a:lnTo>
                <a:lnTo>
                  <a:pt x="81567" y="47842"/>
                </a:lnTo>
                <a:lnTo>
                  <a:pt x="47842" y="81567"/>
                </a:lnTo>
                <a:lnTo>
                  <a:pt x="22134" y="122003"/>
                </a:lnTo>
                <a:lnTo>
                  <a:pt x="5751" y="167843"/>
                </a:lnTo>
                <a:lnTo>
                  <a:pt x="0" y="217779"/>
                </a:lnTo>
                <a:lnTo>
                  <a:pt x="5751" y="267712"/>
                </a:lnTo>
                <a:lnTo>
                  <a:pt x="22134" y="313550"/>
                </a:lnTo>
                <a:lnTo>
                  <a:pt x="47842" y="353986"/>
                </a:lnTo>
                <a:lnTo>
                  <a:pt x="81567" y="387713"/>
                </a:lnTo>
                <a:lnTo>
                  <a:pt x="122003" y="413422"/>
                </a:lnTo>
                <a:lnTo>
                  <a:pt x="167843" y="429807"/>
                </a:lnTo>
                <a:lnTo>
                  <a:pt x="217779" y="435559"/>
                </a:lnTo>
                <a:lnTo>
                  <a:pt x="267716" y="429807"/>
                </a:lnTo>
                <a:lnTo>
                  <a:pt x="313555" y="413422"/>
                </a:lnTo>
                <a:lnTo>
                  <a:pt x="353991" y="387713"/>
                </a:lnTo>
                <a:lnTo>
                  <a:pt x="387717" y="353986"/>
                </a:lnTo>
                <a:lnTo>
                  <a:pt x="413424" y="313550"/>
                </a:lnTo>
                <a:lnTo>
                  <a:pt x="429807" y="267712"/>
                </a:lnTo>
                <a:lnTo>
                  <a:pt x="435559" y="217779"/>
                </a:lnTo>
                <a:close/>
              </a:path>
            </a:pathLst>
          </a:custGeom>
          <a:ln w="62929">
            <a:solidFill>
              <a:srgbClr val="FF0000"/>
            </a:solidFill>
          </a:ln>
        </p:spPr>
        <p:txBody>
          <a:bodyPr wrap="square" lIns="0" tIns="0" rIns="0" bIns="0" rtlCol="0"/>
          <a:lstStyle/>
          <a:p>
            <a:endParaRPr/>
          </a:p>
        </p:txBody>
      </p:sp>
      <p:sp>
        <p:nvSpPr>
          <p:cNvPr id="32" name="object 32"/>
          <p:cNvSpPr txBox="1"/>
          <p:nvPr/>
        </p:nvSpPr>
        <p:spPr>
          <a:xfrm>
            <a:off x="4461662" y="1449199"/>
            <a:ext cx="1594485" cy="3398520"/>
          </a:xfrm>
          <a:prstGeom prst="rect">
            <a:avLst/>
          </a:prstGeom>
        </p:spPr>
        <p:txBody>
          <a:bodyPr vert="horz" wrap="square" lIns="0" tIns="13970" rIns="0" bIns="0" rtlCol="0">
            <a:spAutoFit/>
          </a:bodyPr>
          <a:lstStyle/>
          <a:p>
            <a:pPr marL="316230">
              <a:lnSpc>
                <a:spcPct val="100000"/>
              </a:lnSpc>
              <a:spcBef>
                <a:spcPts val="110"/>
              </a:spcBef>
            </a:pPr>
            <a:r>
              <a:rPr sz="2300" spc="5" dirty="0">
                <a:latin typeface="Arial"/>
                <a:cs typeface="Arial"/>
              </a:rPr>
              <a:t>Q</a:t>
            </a:r>
            <a:endParaRPr sz="2300">
              <a:latin typeface="Arial"/>
              <a:cs typeface="Arial"/>
            </a:endParaRPr>
          </a:p>
          <a:p>
            <a:pPr>
              <a:lnSpc>
                <a:spcPct val="100000"/>
              </a:lnSpc>
              <a:spcBef>
                <a:spcPts val="50"/>
              </a:spcBef>
            </a:pPr>
            <a:endParaRPr sz="2000">
              <a:latin typeface="Arial"/>
              <a:cs typeface="Arial"/>
            </a:endParaRPr>
          </a:p>
          <a:p>
            <a:pPr marL="495300">
              <a:lnSpc>
                <a:spcPct val="100000"/>
              </a:lnSpc>
              <a:spcBef>
                <a:spcPts val="5"/>
              </a:spcBef>
            </a:pPr>
            <a:r>
              <a:rPr sz="2300" b="1" spc="5" dirty="0">
                <a:solidFill>
                  <a:srgbClr val="FF0000"/>
                </a:solidFill>
                <a:latin typeface="Arial"/>
                <a:cs typeface="Arial"/>
              </a:rPr>
              <a:t>1</a:t>
            </a:r>
            <a:endParaRPr sz="2300">
              <a:latin typeface="Arial"/>
              <a:cs typeface="Arial"/>
            </a:endParaRPr>
          </a:p>
          <a:p>
            <a:pPr marL="337820">
              <a:lnSpc>
                <a:spcPct val="100000"/>
              </a:lnSpc>
              <a:spcBef>
                <a:spcPts val="1375"/>
              </a:spcBef>
            </a:pPr>
            <a:r>
              <a:rPr sz="2300" spc="5" dirty="0">
                <a:latin typeface="Arial"/>
                <a:cs typeface="Arial"/>
              </a:rPr>
              <a:t>P</a:t>
            </a:r>
            <a:endParaRPr sz="2300">
              <a:latin typeface="Arial"/>
              <a:cs typeface="Arial"/>
            </a:endParaRPr>
          </a:p>
          <a:p>
            <a:pPr marL="138430">
              <a:lnSpc>
                <a:spcPct val="100000"/>
              </a:lnSpc>
              <a:spcBef>
                <a:spcPts val="1200"/>
              </a:spcBef>
            </a:pPr>
            <a:r>
              <a:rPr sz="2300" b="1" spc="5" dirty="0">
                <a:solidFill>
                  <a:srgbClr val="FF0000"/>
                </a:solidFill>
                <a:latin typeface="Arial"/>
                <a:cs typeface="Arial"/>
              </a:rPr>
              <a:t>2</a:t>
            </a:r>
            <a:endParaRPr sz="2300">
              <a:latin typeface="Arial"/>
              <a:cs typeface="Arial"/>
            </a:endParaRPr>
          </a:p>
          <a:p>
            <a:pPr marR="206375" algn="r">
              <a:lnSpc>
                <a:spcPct val="100000"/>
              </a:lnSpc>
              <a:spcBef>
                <a:spcPts val="1210"/>
              </a:spcBef>
            </a:pPr>
            <a:r>
              <a:rPr sz="2300" spc="10" dirty="0">
                <a:latin typeface="Arial"/>
                <a:cs typeface="Arial"/>
              </a:rPr>
              <a:t>M</a:t>
            </a:r>
            <a:endParaRPr sz="2300">
              <a:latin typeface="Arial"/>
              <a:cs typeface="Arial"/>
            </a:endParaRPr>
          </a:p>
          <a:p>
            <a:pPr marR="5080" algn="r">
              <a:lnSpc>
                <a:spcPts val="2745"/>
              </a:lnSpc>
              <a:spcBef>
                <a:spcPts val="1115"/>
              </a:spcBef>
            </a:pPr>
            <a:r>
              <a:rPr sz="2300" b="1" spc="5" dirty="0">
                <a:solidFill>
                  <a:srgbClr val="FF0000"/>
                </a:solidFill>
                <a:latin typeface="Arial"/>
                <a:cs typeface="Arial"/>
              </a:rPr>
              <a:t>1</a:t>
            </a:r>
            <a:endParaRPr sz="2300">
              <a:latin typeface="Arial"/>
              <a:cs typeface="Arial"/>
            </a:endParaRPr>
          </a:p>
          <a:p>
            <a:pPr marL="12700">
              <a:lnSpc>
                <a:spcPts val="2745"/>
              </a:lnSpc>
            </a:pPr>
            <a:r>
              <a:rPr sz="2300" spc="5" dirty="0">
                <a:latin typeface="Arial"/>
                <a:cs typeface="Arial"/>
              </a:rPr>
              <a:t>L</a:t>
            </a:r>
            <a:endParaRPr sz="2300">
              <a:latin typeface="Arial"/>
              <a:cs typeface="Arial"/>
            </a:endParaRPr>
          </a:p>
        </p:txBody>
      </p:sp>
      <p:sp>
        <p:nvSpPr>
          <p:cNvPr id="33" name="object 33"/>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47</a:t>
            </a:fld>
            <a:endParaRPr spc="45"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1905" algn="ctr">
              <a:lnSpc>
                <a:spcPts val="2635"/>
              </a:lnSpc>
            </a:pPr>
            <a:r>
              <a:rPr spc="140" dirty="0"/>
              <a:t>Forward</a:t>
            </a:r>
            <a:r>
              <a:rPr spc="405" dirty="0"/>
              <a:t> </a:t>
            </a:r>
            <a:r>
              <a:rPr spc="155" dirty="0"/>
              <a:t>chaining</a:t>
            </a:r>
            <a:r>
              <a:rPr spc="370" dirty="0"/>
              <a:t> </a:t>
            </a:r>
            <a:r>
              <a:rPr spc="175" dirty="0"/>
              <a:t>example</a:t>
            </a:r>
          </a:p>
        </p:txBody>
      </p:sp>
      <p:grpSp>
        <p:nvGrpSpPr>
          <p:cNvPr id="3" name="object 3"/>
          <p:cNvGrpSpPr/>
          <p:nvPr/>
        </p:nvGrpSpPr>
        <p:grpSpPr>
          <a:xfrm>
            <a:off x="3542557" y="1778406"/>
            <a:ext cx="3098800" cy="4488180"/>
            <a:chOff x="3542557" y="1778406"/>
            <a:chExt cx="3098800" cy="4488180"/>
          </a:xfrm>
        </p:grpSpPr>
        <p:sp>
          <p:nvSpPr>
            <p:cNvPr id="4" name="object 4"/>
            <p:cNvSpPr/>
            <p:nvPr/>
          </p:nvSpPr>
          <p:spPr>
            <a:xfrm>
              <a:off x="4883403" y="1821649"/>
              <a:ext cx="0" cy="839469"/>
            </a:xfrm>
            <a:custGeom>
              <a:avLst/>
              <a:gdLst/>
              <a:ahLst/>
              <a:cxnLst/>
              <a:rect l="l" t="t" r="r" b="b"/>
              <a:pathLst>
                <a:path h="839469">
                  <a:moveTo>
                    <a:pt x="0" y="839063"/>
                  </a:moveTo>
                  <a:lnTo>
                    <a:pt x="0" y="0"/>
                  </a:lnTo>
                </a:path>
              </a:pathLst>
            </a:custGeom>
            <a:ln w="20976">
              <a:solidFill>
                <a:srgbClr val="000000"/>
              </a:solidFill>
            </a:ln>
          </p:spPr>
          <p:txBody>
            <a:bodyPr wrap="square" lIns="0" tIns="0" rIns="0" bIns="0" rtlCol="0"/>
            <a:lstStyle/>
            <a:p>
              <a:endParaRPr/>
            </a:p>
          </p:txBody>
        </p:sp>
        <p:sp>
          <p:nvSpPr>
            <p:cNvPr id="5" name="object 5"/>
            <p:cNvSpPr/>
            <p:nvPr/>
          </p:nvSpPr>
          <p:spPr>
            <a:xfrm>
              <a:off x="4828019" y="1778406"/>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6" name="object 6"/>
            <p:cNvSpPr/>
            <p:nvPr/>
          </p:nvSpPr>
          <p:spPr>
            <a:xfrm>
              <a:off x="4841443" y="1821649"/>
              <a:ext cx="84455" cy="1510665"/>
            </a:xfrm>
            <a:custGeom>
              <a:avLst/>
              <a:gdLst/>
              <a:ahLst/>
              <a:cxnLst/>
              <a:rect l="l" t="t" r="r" b="b"/>
              <a:pathLst>
                <a:path w="84454" h="1510664">
                  <a:moveTo>
                    <a:pt x="0" y="167805"/>
                  </a:moveTo>
                  <a:lnTo>
                    <a:pt x="41960" y="0"/>
                  </a:lnTo>
                  <a:lnTo>
                    <a:pt x="83908" y="167805"/>
                  </a:lnTo>
                </a:path>
                <a:path w="84454" h="1510664">
                  <a:moveTo>
                    <a:pt x="41960" y="1510309"/>
                  </a:moveTo>
                  <a:lnTo>
                    <a:pt x="41960" y="1174686"/>
                  </a:lnTo>
                </a:path>
              </a:pathLst>
            </a:custGeom>
            <a:ln w="20976">
              <a:solidFill>
                <a:srgbClr val="000000"/>
              </a:solidFill>
            </a:ln>
          </p:spPr>
          <p:txBody>
            <a:bodyPr wrap="square" lIns="0" tIns="0" rIns="0" bIns="0" rtlCol="0"/>
            <a:lstStyle/>
            <a:p>
              <a:endParaRPr/>
            </a:p>
          </p:txBody>
        </p:sp>
        <p:sp>
          <p:nvSpPr>
            <p:cNvPr id="7" name="object 7"/>
            <p:cNvSpPr/>
            <p:nvPr/>
          </p:nvSpPr>
          <p:spPr>
            <a:xfrm>
              <a:off x="4828019" y="2953092"/>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8" name="object 8"/>
            <p:cNvSpPr/>
            <p:nvPr/>
          </p:nvSpPr>
          <p:spPr>
            <a:xfrm>
              <a:off x="4841443" y="2996336"/>
              <a:ext cx="84455" cy="168275"/>
            </a:xfrm>
            <a:custGeom>
              <a:avLst/>
              <a:gdLst/>
              <a:ahLst/>
              <a:cxnLst/>
              <a:rect l="l" t="t" r="r" b="b"/>
              <a:pathLst>
                <a:path w="84454" h="168275">
                  <a:moveTo>
                    <a:pt x="0" y="167805"/>
                  </a:moveTo>
                  <a:lnTo>
                    <a:pt x="41960" y="0"/>
                  </a:lnTo>
                  <a:lnTo>
                    <a:pt x="83908" y="167805"/>
                  </a:lnTo>
                </a:path>
              </a:pathLst>
            </a:custGeom>
            <a:ln w="20976">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4822572" y="3271128"/>
              <a:ext cx="121662" cy="121662"/>
            </a:xfrm>
            <a:prstGeom prst="rect">
              <a:avLst/>
            </a:prstGeom>
          </p:spPr>
        </p:pic>
        <p:sp>
          <p:nvSpPr>
            <p:cNvPr id="10" name="object 10"/>
            <p:cNvSpPr/>
            <p:nvPr/>
          </p:nvSpPr>
          <p:spPr>
            <a:xfrm>
              <a:off x="4547768" y="3331959"/>
              <a:ext cx="1174750" cy="1174750"/>
            </a:xfrm>
            <a:custGeom>
              <a:avLst/>
              <a:gdLst/>
              <a:ahLst/>
              <a:cxnLst/>
              <a:rect l="l" t="t" r="r" b="b"/>
              <a:pathLst>
                <a:path w="1174750" h="1174750">
                  <a:moveTo>
                    <a:pt x="1174699" y="335622"/>
                  </a:moveTo>
                  <a:lnTo>
                    <a:pt x="335635" y="0"/>
                  </a:lnTo>
                </a:path>
                <a:path w="1174750" h="1174750">
                  <a:moveTo>
                    <a:pt x="0" y="1174686"/>
                  </a:moveTo>
                  <a:lnTo>
                    <a:pt x="335635" y="0"/>
                  </a:lnTo>
                </a:path>
                <a:path w="1174750" h="1174750">
                  <a:moveTo>
                    <a:pt x="1174699" y="1006881"/>
                  </a:moveTo>
                  <a:lnTo>
                    <a:pt x="1174699" y="671245"/>
                  </a:lnTo>
                </a:path>
              </a:pathLst>
            </a:custGeom>
            <a:ln w="20976">
              <a:solidFill>
                <a:srgbClr val="000000"/>
              </a:solidFill>
            </a:ln>
          </p:spPr>
          <p:txBody>
            <a:bodyPr wrap="square" lIns="0" tIns="0" rIns="0" bIns="0" rtlCol="0"/>
            <a:lstStyle/>
            <a:p>
              <a:endParaRPr/>
            </a:p>
          </p:txBody>
        </p:sp>
        <p:sp>
          <p:nvSpPr>
            <p:cNvPr id="11" name="object 11"/>
            <p:cNvSpPr/>
            <p:nvPr/>
          </p:nvSpPr>
          <p:spPr>
            <a:xfrm>
              <a:off x="5667082" y="3959961"/>
              <a:ext cx="111125" cy="221615"/>
            </a:xfrm>
            <a:custGeom>
              <a:avLst/>
              <a:gdLst/>
              <a:ahLst/>
              <a:cxnLst/>
              <a:rect l="l" t="t" r="r" b="b"/>
              <a:pathLst>
                <a:path w="111125" h="221614">
                  <a:moveTo>
                    <a:pt x="0" y="221551"/>
                  </a:moveTo>
                  <a:lnTo>
                    <a:pt x="110769" y="221551"/>
                  </a:lnTo>
                  <a:lnTo>
                    <a:pt x="55384" y="0"/>
                  </a:lnTo>
                  <a:lnTo>
                    <a:pt x="0" y="221551"/>
                  </a:lnTo>
                  <a:close/>
                </a:path>
              </a:pathLst>
            </a:custGeom>
            <a:solidFill>
              <a:srgbClr val="000000"/>
            </a:solidFill>
          </p:spPr>
          <p:txBody>
            <a:bodyPr wrap="square" lIns="0" tIns="0" rIns="0" bIns="0" rtlCol="0"/>
            <a:lstStyle/>
            <a:p>
              <a:endParaRPr/>
            </a:p>
          </p:txBody>
        </p:sp>
        <p:sp>
          <p:nvSpPr>
            <p:cNvPr id="12" name="object 12"/>
            <p:cNvSpPr/>
            <p:nvPr/>
          </p:nvSpPr>
          <p:spPr>
            <a:xfrm>
              <a:off x="5680506" y="4003205"/>
              <a:ext cx="84455" cy="168275"/>
            </a:xfrm>
            <a:custGeom>
              <a:avLst/>
              <a:gdLst/>
              <a:ahLst/>
              <a:cxnLst/>
              <a:rect l="l" t="t" r="r" b="b"/>
              <a:pathLst>
                <a:path w="84454" h="168275">
                  <a:moveTo>
                    <a:pt x="0" y="167817"/>
                  </a:moveTo>
                  <a:lnTo>
                    <a:pt x="41960" y="0"/>
                  </a:lnTo>
                  <a:lnTo>
                    <a:pt x="83908" y="167817"/>
                  </a:lnTo>
                </a:path>
              </a:pathLst>
            </a:custGeom>
            <a:ln w="20976">
              <a:solidFill>
                <a:srgbClr val="000000"/>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5661636" y="4277996"/>
              <a:ext cx="121662" cy="121674"/>
            </a:xfrm>
            <a:prstGeom prst="rect">
              <a:avLst/>
            </a:prstGeom>
          </p:spPr>
        </p:pic>
        <p:sp>
          <p:nvSpPr>
            <p:cNvPr id="14" name="object 14"/>
            <p:cNvSpPr/>
            <p:nvPr/>
          </p:nvSpPr>
          <p:spPr>
            <a:xfrm>
              <a:off x="4547768" y="4338840"/>
              <a:ext cx="1845945" cy="1510665"/>
            </a:xfrm>
            <a:custGeom>
              <a:avLst/>
              <a:gdLst/>
              <a:ahLst/>
              <a:cxnLst/>
              <a:rect l="l" t="t" r="r" b="b"/>
              <a:pathLst>
                <a:path w="1845945" h="1510664">
                  <a:moveTo>
                    <a:pt x="1174699" y="0"/>
                  </a:moveTo>
                  <a:lnTo>
                    <a:pt x="1845945" y="1510309"/>
                  </a:lnTo>
                </a:path>
                <a:path w="1845945" h="1510664">
                  <a:moveTo>
                    <a:pt x="0" y="167805"/>
                  </a:moveTo>
                  <a:lnTo>
                    <a:pt x="1174699" y="0"/>
                  </a:lnTo>
                </a:path>
              </a:pathLst>
            </a:custGeom>
            <a:ln w="20976">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493818" y="5284878"/>
              <a:ext cx="121662" cy="121662"/>
            </a:xfrm>
            <a:prstGeom prst="rect">
              <a:avLst/>
            </a:prstGeom>
          </p:spPr>
        </p:pic>
        <p:sp>
          <p:nvSpPr>
            <p:cNvPr id="16" name="object 16"/>
            <p:cNvSpPr/>
            <p:nvPr/>
          </p:nvSpPr>
          <p:spPr>
            <a:xfrm>
              <a:off x="5051209" y="5345709"/>
              <a:ext cx="1343025" cy="503555"/>
            </a:xfrm>
            <a:custGeom>
              <a:avLst/>
              <a:gdLst/>
              <a:ahLst/>
              <a:cxnLst/>
              <a:rect l="l" t="t" r="r" b="b"/>
              <a:pathLst>
                <a:path w="1343025" h="503554">
                  <a:moveTo>
                    <a:pt x="0" y="503440"/>
                  </a:moveTo>
                  <a:lnTo>
                    <a:pt x="503440" y="0"/>
                  </a:lnTo>
                </a:path>
                <a:path w="1343025" h="503554">
                  <a:moveTo>
                    <a:pt x="1342504" y="503440"/>
                  </a:moveTo>
                  <a:lnTo>
                    <a:pt x="503440" y="0"/>
                  </a:lnTo>
                </a:path>
              </a:pathLst>
            </a:custGeom>
            <a:ln w="20976">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4151314" y="5284878"/>
              <a:ext cx="121662" cy="121662"/>
            </a:xfrm>
            <a:prstGeom prst="rect">
              <a:avLst/>
            </a:prstGeom>
          </p:spPr>
        </p:pic>
        <p:sp>
          <p:nvSpPr>
            <p:cNvPr id="18" name="object 18"/>
            <p:cNvSpPr/>
            <p:nvPr/>
          </p:nvSpPr>
          <p:spPr>
            <a:xfrm>
              <a:off x="3553352" y="2341416"/>
              <a:ext cx="2331720" cy="3507740"/>
            </a:xfrm>
            <a:custGeom>
              <a:avLst/>
              <a:gdLst/>
              <a:ahLst/>
              <a:cxnLst/>
              <a:rect l="l" t="t" r="r" b="b"/>
              <a:pathLst>
                <a:path w="2331720" h="3507740">
                  <a:moveTo>
                    <a:pt x="1497856" y="3507733"/>
                  </a:moveTo>
                  <a:lnTo>
                    <a:pt x="658792" y="3004292"/>
                  </a:lnTo>
                </a:path>
                <a:path w="2331720" h="3507740">
                  <a:moveTo>
                    <a:pt x="658792" y="3004292"/>
                  </a:moveTo>
                  <a:lnTo>
                    <a:pt x="658355" y="3004729"/>
                  </a:lnTo>
                  <a:lnTo>
                    <a:pt x="655297" y="3007788"/>
                  </a:lnTo>
                  <a:lnTo>
                    <a:pt x="646994" y="3016090"/>
                  </a:lnTo>
                  <a:lnTo>
                    <a:pt x="630827" y="3032258"/>
                  </a:lnTo>
                  <a:lnTo>
                    <a:pt x="605044" y="3058046"/>
                  </a:lnTo>
                  <a:lnTo>
                    <a:pt x="571394" y="3091697"/>
                  </a:lnTo>
                  <a:lnTo>
                    <a:pt x="532500" y="3130592"/>
                  </a:lnTo>
                  <a:lnTo>
                    <a:pt x="490987" y="3172110"/>
                  </a:lnTo>
                  <a:lnTo>
                    <a:pt x="449031" y="3213623"/>
                  </a:lnTo>
                  <a:lnTo>
                    <a:pt x="407078" y="3252517"/>
                  </a:lnTo>
                  <a:lnTo>
                    <a:pt x="365125" y="3286167"/>
                  </a:lnTo>
                  <a:lnTo>
                    <a:pt x="323169" y="3311950"/>
                  </a:lnTo>
                  <a:lnTo>
                    <a:pt x="281219" y="3327680"/>
                  </a:lnTo>
                  <a:lnTo>
                    <a:pt x="239267" y="3332924"/>
                  </a:lnTo>
                  <a:lnTo>
                    <a:pt x="197314" y="3327680"/>
                  </a:lnTo>
                  <a:lnTo>
                    <a:pt x="155364" y="3311950"/>
                  </a:lnTo>
                  <a:lnTo>
                    <a:pt x="118376" y="3286706"/>
                  </a:lnTo>
                  <a:lnTo>
                    <a:pt x="83229" y="3238441"/>
                  </a:lnTo>
                  <a:lnTo>
                    <a:pt x="66922" y="3201072"/>
                  </a:lnTo>
                  <a:lnTo>
                    <a:pt x="51767" y="3152423"/>
                  </a:lnTo>
                  <a:lnTo>
                    <a:pt x="37993" y="3090653"/>
                  </a:lnTo>
                  <a:lnTo>
                    <a:pt x="25831" y="3013920"/>
                  </a:lnTo>
                  <a:lnTo>
                    <a:pt x="15512" y="2920384"/>
                  </a:lnTo>
                  <a:lnTo>
                    <a:pt x="9978" y="2850706"/>
                  </a:lnTo>
                  <a:lnTo>
                    <a:pt x="5483" y="2773935"/>
                  </a:lnTo>
                  <a:lnTo>
                    <a:pt x="3683" y="2733080"/>
                  </a:lnTo>
                  <a:lnTo>
                    <a:pt x="2212" y="2690681"/>
                  </a:lnTo>
                  <a:lnTo>
                    <a:pt x="1092" y="2646814"/>
                  </a:lnTo>
                  <a:lnTo>
                    <a:pt x="347" y="2601556"/>
                  </a:lnTo>
                  <a:lnTo>
                    <a:pt x="0" y="2554983"/>
                  </a:lnTo>
                  <a:lnTo>
                    <a:pt x="72" y="2507172"/>
                  </a:lnTo>
                  <a:lnTo>
                    <a:pt x="588" y="2458199"/>
                  </a:lnTo>
                  <a:lnTo>
                    <a:pt x="1571" y="2408140"/>
                  </a:lnTo>
                  <a:lnTo>
                    <a:pt x="3043" y="2357072"/>
                  </a:lnTo>
                  <a:lnTo>
                    <a:pt x="5026" y="2305072"/>
                  </a:lnTo>
                  <a:lnTo>
                    <a:pt x="7545" y="2252215"/>
                  </a:lnTo>
                  <a:lnTo>
                    <a:pt x="10622" y="2198579"/>
                  </a:lnTo>
                  <a:lnTo>
                    <a:pt x="14280" y="2144239"/>
                  </a:lnTo>
                  <a:lnTo>
                    <a:pt x="18542" y="2089273"/>
                  </a:lnTo>
                  <a:lnTo>
                    <a:pt x="23431" y="2033756"/>
                  </a:lnTo>
                  <a:lnTo>
                    <a:pt x="28969" y="1977765"/>
                  </a:lnTo>
                  <a:lnTo>
                    <a:pt x="35180" y="1921377"/>
                  </a:lnTo>
                  <a:lnTo>
                    <a:pt x="42087" y="1864667"/>
                  </a:lnTo>
                  <a:lnTo>
                    <a:pt x="49712" y="1807713"/>
                  </a:lnTo>
                  <a:lnTo>
                    <a:pt x="58079" y="1750591"/>
                  </a:lnTo>
                  <a:lnTo>
                    <a:pt x="67211" y="1693377"/>
                  </a:lnTo>
                  <a:lnTo>
                    <a:pt x="77129" y="1636147"/>
                  </a:lnTo>
                  <a:lnTo>
                    <a:pt x="87858" y="1578979"/>
                  </a:lnTo>
                  <a:lnTo>
                    <a:pt x="99421" y="1521948"/>
                  </a:lnTo>
                  <a:lnTo>
                    <a:pt x="112303" y="1463030"/>
                  </a:lnTo>
                  <a:lnTo>
                    <a:pt x="126055" y="1404409"/>
                  </a:lnTo>
                  <a:lnTo>
                    <a:pt x="140625" y="1346156"/>
                  </a:lnTo>
                  <a:lnTo>
                    <a:pt x="155963" y="1288337"/>
                  </a:lnTo>
                  <a:lnTo>
                    <a:pt x="172017" y="1231021"/>
                  </a:lnTo>
                  <a:lnTo>
                    <a:pt x="188736" y="1174276"/>
                  </a:lnTo>
                  <a:lnTo>
                    <a:pt x="206069" y="1118171"/>
                  </a:lnTo>
                  <a:lnTo>
                    <a:pt x="223964" y="1062773"/>
                  </a:lnTo>
                  <a:lnTo>
                    <a:pt x="242371" y="1008152"/>
                  </a:lnTo>
                  <a:lnTo>
                    <a:pt x="261239" y="954374"/>
                  </a:lnTo>
                  <a:lnTo>
                    <a:pt x="280516" y="901508"/>
                  </a:lnTo>
                  <a:lnTo>
                    <a:pt x="300150" y="849623"/>
                  </a:lnTo>
                  <a:lnTo>
                    <a:pt x="320092" y="798787"/>
                  </a:lnTo>
                  <a:lnTo>
                    <a:pt x="340290" y="749068"/>
                  </a:lnTo>
                  <a:lnTo>
                    <a:pt x="360692" y="700533"/>
                  </a:lnTo>
                  <a:lnTo>
                    <a:pt x="381248" y="653252"/>
                  </a:lnTo>
                  <a:lnTo>
                    <a:pt x="401906" y="607293"/>
                  </a:lnTo>
                  <a:lnTo>
                    <a:pt x="422615" y="562723"/>
                  </a:lnTo>
                  <a:lnTo>
                    <a:pt x="443324" y="519611"/>
                  </a:lnTo>
                  <a:lnTo>
                    <a:pt x="463982" y="478026"/>
                  </a:lnTo>
                  <a:lnTo>
                    <a:pt x="484538" y="438034"/>
                  </a:lnTo>
                  <a:lnTo>
                    <a:pt x="504941" y="399705"/>
                  </a:lnTo>
                  <a:lnTo>
                    <a:pt x="525139" y="363108"/>
                  </a:lnTo>
                  <a:lnTo>
                    <a:pt x="545081" y="328309"/>
                  </a:lnTo>
                  <a:lnTo>
                    <a:pt x="564716" y="295377"/>
                  </a:lnTo>
                  <a:lnTo>
                    <a:pt x="602861" y="235388"/>
                  </a:lnTo>
                  <a:lnTo>
                    <a:pt x="651553" y="167198"/>
                  </a:lnTo>
                  <a:lnTo>
                    <a:pt x="697056" y="112769"/>
                  </a:lnTo>
                  <a:lnTo>
                    <a:pt x="739540" y="70759"/>
                  </a:lnTo>
                  <a:lnTo>
                    <a:pt x="779171" y="39824"/>
                  </a:lnTo>
                  <a:lnTo>
                    <a:pt x="816117" y="18624"/>
                  </a:lnTo>
                  <a:lnTo>
                    <a:pt x="882626" y="54"/>
                  </a:lnTo>
                  <a:lnTo>
                    <a:pt x="912525" y="0"/>
                  </a:lnTo>
                  <a:lnTo>
                    <a:pt x="940410" y="4309"/>
                  </a:lnTo>
                  <a:lnTo>
                    <a:pt x="1013663" y="31550"/>
                  </a:lnTo>
                  <a:lnTo>
                    <a:pt x="1055506" y="56832"/>
                  </a:lnTo>
                  <a:lnTo>
                    <a:pt x="1093321" y="86142"/>
                  </a:lnTo>
                  <a:lnTo>
                    <a:pt x="1128449" y="118138"/>
                  </a:lnTo>
                  <a:lnTo>
                    <a:pt x="1162233" y="151479"/>
                  </a:lnTo>
                  <a:lnTo>
                    <a:pt x="1203751" y="192997"/>
                  </a:lnTo>
                  <a:lnTo>
                    <a:pt x="1242645" y="231890"/>
                  </a:lnTo>
                  <a:lnTo>
                    <a:pt x="1276292" y="265538"/>
                  </a:lnTo>
                  <a:lnTo>
                    <a:pt x="1302073" y="291318"/>
                  </a:lnTo>
                  <a:lnTo>
                    <a:pt x="1318247" y="307493"/>
                  </a:lnTo>
                  <a:lnTo>
                    <a:pt x="1326553" y="315799"/>
                  </a:lnTo>
                  <a:lnTo>
                    <a:pt x="1329614" y="318859"/>
                  </a:lnTo>
                  <a:lnTo>
                    <a:pt x="1330051" y="319297"/>
                  </a:lnTo>
                </a:path>
                <a:path w="2331720" h="3507740">
                  <a:moveTo>
                    <a:pt x="1225161" y="1357636"/>
                  </a:moveTo>
                  <a:lnTo>
                    <a:pt x="1225844" y="1357608"/>
                  </a:lnTo>
                  <a:lnTo>
                    <a:pt x="1230624" y="1357417"/>
                  </a:lnTo>
                  <a:lnTo>
                    <a:pt x="1243598" y="1356896"/>
                  </a:lnTo>
                  <a:lnTo>
                    <a:pt x="1268862" y="1355883"/>
                  </a:lnTo>
                  <a:lnTo>
                    <a:pt x="1308998" y="1353751"/>
                  </a:lnTo>
                  <a:lnTo>
                    <a:pt x="1360524" y="1348016"/>
                  </a:lnTo>
                  <a:lnTo>
                    <a:pt x="1418442" y="1335727"/>
                  </a:lnTo>
                  <a:lnTo>
                    <a:pt x="1477752" y="1313935"/>
                  </a:lnTo>
                  <a:lnTo>
                    <a:pt x="1523075" y="1288467"/>
                  </a:lnTo>
                  <a:lnTo>
                    <a:pt x="1564916" y="1258303"/>
                  </a:lnTo>
                  <a:lnTo>
                    <a:pt x="1602100" y="1226713"/>
                  </a:lnTo>
                  <a:lnTo>
                    <a:pt x="1633453" y="1196970"/>
                  </a:lnTo>
                  <a:lnTo>
                    <a:pt x="1677506" y="1152130"/>
                  </a:lnTo>
                  <a:lnTo>
                    <a:pt x="1687626" y="1141750"/>
                  </a:lnTo>
                  <a:lnTo>
                    <a:pt x="1691354" y="1137926"/>
                  </a:lnTo>
                  <a:lnTo>
                    <a:pt x="1691886" y="1137380"/>
                  </a:lnTo>
                </a:path>
                <a:path w="2331720" h="3507740">
                  <a:moveTo>
                    <a:pt x="1791531" y="2055107"/>
                  </a:moveTo>
                  <a:lnTo>
                    <a:pt x="1792077" y="2055667"/>
                  </a:lnTo>
                  <a:lnTo>
                    <a:pt x="1795901" y="2059585"/>
                  </a:lnTo>
                  <a:lnTo>
                    <a:pt x="1806281" y="2070222"/>
                  </a:lnTo>
                  <a:lnTo>
                    <a:pt x="1851547" y="2116296"/>
                  </a:lnTo>
                  <a:lnTo>
                    <a:pt x="1884276" y="2147615"/>
                  </a:lnTo>
                  <a:lnTo>
                    <a:pt x="1923970" y="2182249"/>
                  </a:lnTo>
                  <a:lnTo>
                    <a:pt x="1969915" y="2217554"/>
                  </a:lnTo>
                  <a:lnTo>
                    <a:pt x="2021401" y="2250890"/>
                  </a:lnTo>
                  <a:lnTo>
                    <a:pt x="2077224" y="2280067"/>
                  </a:lnTo>
                  <a:lnTo>
                    <a:pt x="2134266" y="2304755"/>
                  </a:lnTo>
                  <a:lnTo>
                    <a:pt x="2188919" y="2325081"/>
                  </a:lnTo>
                  <a:lnTo>
                    <a:pt x="2237573" y="2341171"/>
                  </a:lnTo>
                  <a:lnTo>
                    <a:pt x="2276620" y="2353151"/>
                  </a:lnTo>
                  <a:lnTo>
                    <a:pt x="2324792" y="2367675"/>
                  </a:lnTo>
                  <a:lnTo>
                    <a:pt x="2330814" y="2369490"/>
                  </a:lnTo>
                  <a:lnTo>
                    <a:pt x="2331674" y="2369750"/>
                  </a:lnTo>
                </a:path>
                <a:path w="2331720" h="3507740">
                  <a:moveTo>
                    <a:pt x="422813" y="3240284"/>
                  </a:moveTo>
                  <a:lnTo>
                    <a:pt x="423496" y="3240543"/>
                  </a:lnTo>
                  <a:lnTo>
                    <a:pt x="428276" y="3242359"/>
                  </a:lnTo>
                  <a:lnTo>
                    <a:pt x="441250" y="3247287"/>
                  </a:lnTo>
                  <a:lnTo>
                    <a:pt x="466514" y="3256883"/>
                  </a:lnTo>
                  <a:lnTo>
                    <a:pt x="506801" y="3271512"/>
                  </a:lnTo>
                  <a:lnTo>
                    <a:pt x="559378" y="3286712"/>
                  </a:lnTo>
                  <a:lnTo>
                    <a:pt x="620149" y="3296831"/>
                  </a:lnTo>
                  <a:lnTo>
                    <a:pt x="685018" y="3296215"/>
                  </a:lnTo>
                  <a:lnTo>
                    <a:pt x="737109" y="3285243"/>
                  </a:lnTo>
                  <a:lnTo>
                    <a:pt x="787103" y="3267181"/>
                  </a:lnTo>
                  <a:lnTo>
                    <a:pt x="832901" y="3245429"/>
                  </a:lnTo>
                  <a:lnTo>
                    <a:pt x="872406" y="3223384"/>
                  </a:lnTo>
                  <a:lnTo>
                    <a:pt x="928786" y="3188784"/>
                  </a:lnTo>
                  <a:lnTo>
                    <a:pt x="941759" y="3180741"/>
                  </a:lnTo>
                  <a:lnTo>
                    <a:pt x="946539" y="3177779"/>
                  </a:lnTo>
                  <a:lnTo>
                    <a:pt x="947222" y="3177355"/>
                  </a:lnTo>
                </a:path>
                <a:path w="2331720" h="3507740">
                  <a:moveTo>
                    <a:pt x="1786285" y="3224549"/>
                  </a:moveTo>
                  <a:lnTo>
                    <a:pt x="1786982" y="3224712"/>
                  </a:lnTo>
                  <a:lnTo>
                    <a:pt x="1791858" y="3225860"/>
                  </a:lnTo>
                  <a:lnTo>
                    <a:pt x="1805091" y="3228974"/>
                  </a:lnTo>
                  <a:lnTo>
                    <a:pt x="1830863" y="3235039"/>
                  </a:lnTo>
                  <a:lnTo>
                    <a:pt x="1871875" y="3244257"/>
                  </a:lnTo>
                  <a:lnTo>
                    <a:pt x="1924931" y="3253719"/>
                  </a:lnTo>
                  <a:lnTo>
                    <a:pt x="1985360" y="3259740"/>
                  </a:lnTo>
                  <a:lnTo>
                    <a:pt x="2048490" y="3258635"/>
                  </a:lnTo>
                  <a:lnTo>
                    <a:pt x="2109905" y="3248067"/>
                  </a:lnTo>
                  <a:lnTo>
                    <a:pt x="2166158" y="3231105"/>
                  </a:lnTo>
                  <a:lnTo>
                    <a:pt x="2214053" y="3212176"/>
                  </a:lnTo>
                  <a:lnTo>
                    <a:pt x="2250394" y="3195707"/>
                  </a:lnTo>
                  <a:lnTo>
                    <a:pt x="2273133" y="3185097"/>
                  </a:lnTo>
                  <a:lnTo>
                    <a:pt x="2284810" y="3179649"/>
                  </a:lnTo>
                  <a:lnTo>
                    <a:pt x="2289112" y="3177642"/>
                  </a:lnTo>
                  <a:lnTo>
                    <a:pt x="2289726" y="3177355"/>
                  </a:lnTo>
                </a:path>
                <a:path w="2331720" h="3507740">
                  <a:moveTo>
                    <a:pt x="658792" y="3004292"/>
                  </a:moveTo>
                  <a:lnTo>
                    <a:pt x="968202" y="2532322"/>
                  </a:lnTo>
                </a:path>
              </a:pathLst>
            </a:custGeom>
            <a:ln w="20976">
              <a:solidFill>
                <a:srgbClr val="000000"/>
              </a:solidFill>
            </a:ln>
          </p:spPr>
          <p:txBody>
            <a:bodyPr wrap="square" lIns="0" tIns="0" rIns="0" bIns="0" rtlCol="0"/>
            <a:lstStyle/>
            <a:p>
              <a:endParaRPr/>
            </a:p>
          </p:txBody>
        </p:sp>
        <p:sp>
          <p:nvSpPr>
            <p:cNvPr id="19" name="object 19"/>
            <p:cNvSpPr/>
            <p:nvPr/>
          </p:nvSpPr>
          <p:spPr>
            <a:xfrm>
              <a:off x="4377474" y="4837569"/>
              <a:ext cx="168275" cy="215900"/>
            </a:xfrm>
            <a:custGeom>
              <a:avLst/>
              <a:gdLst/>
              <a:ahLst/>
              <a:cxnLst/>
              <a:rect l="l" t="t" r="r" b="b"/>
              <a:pathLst>
                <a:path w="168275" h="215900">
                  <a:moveTo>
                    <a:pt x="0" y="154914"/>
                  </a:moveTo>
                  <a:lnTo>
                    <a:pt x="92646" y="215646"/>
                  </a:lnTo>
                  <a:lnTo>
                    <a:pt x="167792" y="0"/>
                  </a:lnTo>
                  <a:lnTo>
                    <a:pt x="0" y="154914"/>
                  </a:lnTo>
                  <a:close/>
                </a:path>
              </a:pathLst>
            </a:custGeom>
            <a:solidFill>
              <a:srgbClr val="000000"/>
            </a:solidFill>
          </p:spPr>
          <p:txBody>
            <a:bodyPr wrap="square" lIns="0" tIns="0" rIns="0" bIns="0" rtlCol="0"/>
            <a:lstStyle/>
            <a:p>
              <a:endParaRPr/>
            </a:p>
          </p:txBody>
        </p:sp>
        <p:sp>
          <p:nvSpPr>
            <p:cNvPr id="20" name="object 20"/>
            <p:cNvSpPr/>
            <p:nvPr/>
          </p:nvSpPr>
          <p:spPr>
            <a:xfrm>
              <a:off x="4394466" y="4863249"/>
              <a:ext cx="1160780" cy="482600"/>
            </a:xfrm>
            <a:custGeom>
              <a:avLst/>
              <a:gdLst/>
              <a:ahLst/>
              <a:cxnLst/>
              <a:rect l="l" t="t" r="r" b="b"/>
              <a:pathLst>
                <a:path w="1160779" h="482600">
                  <a:moveTo>
                    <a:pt x="0" y="127825"/>
                  </a:moveTo>
                  <a:lnTo>
                    <a:pt x="127088" y="10490"/>
                  </a:lnTo>
                  <a:lnTo>
                    <a:pt x="70167" y="173837"/>
                  </a:lnTo>
                </a:path>
                <a:path w="1160779" h="482600">
                  <a:moveTo>
                    <a:pt x="1160183" y="482460"/>
                  </a:moveTo>
                  <a:lnTo>
                    <a:pt x="195262" y="0"/>
                  </a:lnTo>
                </a:path>
              </a:pathLst>
            </a:custGeom>
            <a:ln w="20976">
              <a:solidFill>
                <a:srgbClr val="000000"/>
              </a:solidFill>
            </a:ln>
          </p:spPr>
          <p:txBody>
            <a:bodyPr wrap="square" lIns="0" tIns="0" rIns="0" bIns="0" rtlCol="0"/>
            <a:lstStyle/>
            <a:p>
              <a:endParaRPr/>
            </a:p>
          </p:txBody>
        </p:sp>
        <p:sp>
          <p:nvSpPr>
            <p:cNvPr id="21" name="object 21"/>
            <p:cNvSpPr/>
            <p:nvPr/>
          </p:nvSpPr>
          <p:spPr>
            <a:xfrm>
              <a:off x="4551044" y="4843907"/>
              <a:ext cx="223520" cy="149225"/>
            </a:xfrm>
            <a:custGeom>
              <a:avLst/>
              <a:gdLst/>
              <a:ahLst/>
              <a:cxnLst/>
              <a:rect l="l" t="t" r="r" b="b"/>
              <a:pathLst>
                <a:path w="223520" h="149225">
                  <a:moveTo>
                    <a:pt x="0" y="0"/>
                  </a:moveTo>
                  <a:lnTo>
                    <a:pt x="173393" y="148615"/>
                  </a:lnTo>
                  <a:lnTo>
                    <a:pt x="222923" y="49542"/>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4589729" y="4863249"/>
              <a:ext cx="168910" cy="113030"/>
            </a:xfrm>
            <a:custGeom>
              <a:avLst/>
              <a:gdLst/>
              <a:ahLst/>
              <a:cxnLst/>
              <a:rect l="l" t="t" r="r" b="b"/>
              <a:pathLst>
                <a:path w="168910" h="113029">
                  <a:moveTo>
                    <a:pt x="131330" y="112572"/>
                  </a:moveTo>
                  <a:lnTo>
                    <a:pt x="0" y="0"/>
                  </a:lnTo>
                  <a:lnTo>
                    <a:pt x="168859" y="37528"/>
                  </a:lnTo>
                </a:path>
              </a:pathLst>
            </a:custGeom>
            <a:ln w="20976">
              <a:solidFill>
                <a:srgbClr val="000000"/>
              </a:solidFill>
            </a:ln>
          </p:spPr>
          <p:txBody>
            <a:bodyPr wrap="square" lIns="0" tIns="0" rIns="0" bIns="0" rtlCol="0"/>
            <a:lstStyle/>
            <a:p>
              <a:endParaRPr/>
            </a:p>
          </p:txBody>
        </p:sp>
        <p:sp>
          <p:nvSpPr>
            <p:cNvPr id="23" name="object 23"/>
            <p:cNvSpPr/>
            <p:nvPr/>
          </p:nvSpPr>
          <p:spPr>
            <a:xfrm>
              <a:off x="4833429" y="5799175"/>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24" name="object 24"/>
            <p:cNvSpPr/>
            <p:nvPr/>
          </p:nvSpPr>
          <p:spPr>
            <a:xfrm>
              <a:off x="4833429" y="5799175"/>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25" name="object 25"/>
            <p:cNvSpPr/>
            <p:nvPr/>
          </p:nvSpPr>
          <p:spPr>
            <a:xfrm>
              <a:off x="6173622" y="5799175"/>
              <a:ext cx="435609" cy="435609"/>
            </a:xfrm>
            <a:custGeom>
              <a:avLst/>
              <a:gdLst/>
              <a:ahLst/>
              <a:cxnLst/>
              <a:rect l="l" t="t" r="r" b="b"/>
              <a:pathLst>
                <a:path w="435609" h="435610">
                  <a:moveTo>
                    <a:pt x="0" y="217779"/>
                  </a:move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26" name="object 26"/>
            <p:cNvSpPr/>
            <p:nvPr/>
          </p:nvSpPr>
          <p:spPr>
            <a:xfrm>
              <a:off x="6173622" y="5799175"/>
              <a:ext cx="435609" cy="435609"/>
            </a:xfrm>
            <a:custGeom>
              <a:avLst/>
              <a:gdLst/>
              <a:ahLst/>
              <a:cxnLst/>
              <a:rect l="l" t="t" r="r" b="b"/>
              <a:pathLst>
                <a:path w="435609" h="435610">
                  <a:moveTo>
                    <a:pt x="435559" y="217779"/>
                  </a:move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27" name="object 27"/>
          <p:cNvSpPr txBox="1"/>
          <p:nvPr/>
        </p:nvSpPr>
        <p:spPr>
          <a:xfrm>
            <a:off x="4933632"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A</a:t>
            </a:r>
            <a:endParaRPr sz="2300">
              <a:latin typeface="Arial"/>
              <a:cs typeface="Arial"/>
            </a:endParaRPr>
          </a:p>
        </p:txBody>
      </p:sp>
      <p:sp>
        <p:nvSpPr>
          <p:cNvPr id="28" name="object 28"/>
          <p:cNvSpPr txBox="1"/>
          <p:nvPr/>
        </p:nvSpPr>
        <p:spPr>
          <a:xfrm>
            <a:off x="3895229" y="5119283"/>
            <a:ext cx="189230" cy="377825"/>
          </a:xfrm>
          <a:prstGeom prst="rect">
            <a:avLst/>
          </a:prstGeom>
        </p:spPr>
        <p:txBody>
          <a:bodyPr vert="horz" wrap="square" lIns="0" tIns="13970" rIns="0" bIns="0" rtlCol="0">
            <a:spAutoFit/>
          </a:bodyPr>
          <a:lstStyle/>
          <a:p>
            <a:pPr marL="12700">
              <a:lnSpc>
                <a:spcPct val="100000"/>
              </a:lnSpc>
              <a:spcBef>
                <a:spcPts val="110"/>
              </a:spcBef>
            </a:pPr>
            <a:r>
              <a:rPr sz="2300" b="1" spc="5" dirty="0">
                <a:solidFill>
                  <a:srgbClr val="FF0000"/>
                </a:solidFill>
                <a:latin typeface="Arial"/>
                <a:cs typeface="Arial"/>
              </a:rPr>
              <a:t>1</a:t>
            </a:r>
            <a:endParaRPr sz="2300">
              <a:latin typeface="Arial"/>
              <a:cs typeface="Arial"/>
            </a:endParaRPr>
          </a:p>
        </p:txBody>
      </p:sp>
      <p:sp>
        <p:nvSpPr>
          <p:cNvPr id="29" name="object 29"/>
          <p:cNvSpPr txBox="1"/>
          <p:nvPr/>
        </p:nvSpPr>
        <p:spPr>
          <a:xfrm>
            <a:off x="6297104"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B</a:t>
            </a:r>
            <a:endParaRPr sz="2300">
              <a:latin typeface="Arial"/>
              <a:cs typeface="Arial"/>
            </a:endParaRPr>
          </a:p>
        </p:txBody>
      </p:sp>
      <p:sp>
        <p:nvSpPr>
          <p:cNvPr id="30" name="object 30"/>
          <p:cNvSpPr txBox="1"/>
          <p:nvPr/>
        </p:nvSpPr>
        <p:spPr>
          <a:xfrm>
            <a:off x="5699290" y="5129761"/>
            <a:ext cx="189230" cy="377825"/>
          </a:xfrm>
          <a:prstGeom prst="rect">
            <a:avLst/>
          </a:prstGeom>
        </p:spPr>
        <p:txBody>
          <a:bodyPr vert="horz" wrap="square" lIns="0" tIns="13970" rIns="0" bIns="0" rtlCol="0">
            <a:spAutoFit/>
          </a:bodyPr>
          <a:lstStyle/>
          <a:p>
            <a:pPr marL="12700">
              <a:lnSpc>
                <a:spcPct val="100000"/>
              </a:lnSpc>
              <a:spcBef>
                <a:spcPts val="110"/>
              </a:spcBef>
            </a:pPr>
            <a:r>
              <a:rPr sz="2300" b="1" spc="5" dirty="0">
                <a:solidFill>
                  <a:srgbClr val="FF0000"/>
                </a:solidFill>
                <a:latin typeface="Arial"/>
                <a:cs typeface="Arial"/>
              </a:rPr>
              <a:t>0</a:t>
            </a:r>
            <a:endParaRPr sz="2300">
              <a:latin typeface="Arial"/>
              <a:cs typeface="Arial"/>
            </a:endParaRPr>
          </a:p>
        </p:txBody>
      </p:sp>
      <p:grpSp>
        <p:nvGrpSpPr>
          <p:cNvPr id="31" name="object 31"/>
          <p:cNvGrpSpPr/>
          <p:nvPr/>
        </p:nvGrpSpPr>
        <p:grpSpPr>
          <a:xfrm>
            <a:off x="4299115" y="4427258"/>
            <a:ext cx="499109" cy="499109"/>
            <a:chOff x="4299115" y="4427258"/>
            <a:chExt cx="499109" cy="499109"/>
          </a:xfrm>
        </p:grpSpPr>
        <p:sp>
          <p:nvSpPr>
            <p:cNvPr id="32" name="object 32"/>
            <p:cNvSpPr/>
            <p:nvPr/>
          </p:nvSpPr>
          <p:spPr>
            <a:xfrm>
              <a:off x="4330865" y="4459008"/>
              <a:ext cx="435609" cy="435609"/>
            </a:xfrm>
            <a:custGeom>
              <a:avLst/>
              <a:gdLst/>
              <a:ahLst/>
              <a:cxnLst/>
              <a:rect l="l" t="t" r="r" b="b"/>
              <a:pathLst>
                <a:path w="435610" h="435610">
                  <a:moveTo>
                    <a:pt x="0" y="217779"/>
                  </a:moveTo>
                  <a:lnTo>
                    <a:pt x="5751" y="267712"/>
                  </a:lnTo>
                  <a:lnTo>
                    <a:pt x="22134" y="313550"/>
                  </a:lnTo>
                  <a:lnTo>
                    <a:pt x="47842" y="353986"/>
                  </a:lnTo>
                  <a:lnTo>
                    <a:pt x="81567" y="387713"/>
                  </a:lnTo>
                  <a:lnTo>
                    <a:pt x="122003" y="413422"/>
                  </a:lnTo>
                  <a:lnTo>
                    <a:pt x="167843" y="429807"/>
                  </a:lnTo>
                  <a:lnTo>
                    <a:pt x="217779" y="435559"/>
                  </a:lnTo>
                  <a:lnTo>
                    <a:pt x="267716" y="429807"/>
                  </a:lnTo>
                  <a:lnTo>
                    <a:pt x="313555" y="413422"/>
                  </a:lnTo>
                  <a:lnTo>
                    <a:pt x="353991" y="387713"/>
                  </a:lnTo>
                  <a:lnTo>
                    <a:pt x="387717" y="353986"/>
                  </a:lnTo>
                  <a:lnTo>
                    <a:pt x="413424" y="313550"/>
                  </a:lnTo>
                  <a:lnTo>
                    <a:pt x="429807" y="267712"/>
                  </a:lnTo>
                  <a:lnTo>
                    <a:pt x="435559" y="217779"/>
                  </a:lnTo>
                  <a:lnTo>
                    <a:pt x="429807" y="167843"/>
                  </a:lnTo>
                  <a:lnTo>
                    <a:pt x="413424" y="122003"/>
                  </a:lnTo>
                  <a:lnTo>
                    <a:pt x="387717" y="81567"/>
                  </a:lnTo>
                  <a:lnTo>
                    <a:pt x="353991" y="47842"/>
                  </a:lnTo>
                  <a:lnTo>
                    <a:pt x="313555" y="22134"/>
                  </a:lnTo>
                  <a:lnTo>
                    <a:pt x="267716" y="5751"/>
                  </a:lnTo>
                  <a:lnTo>
                    <a:pt x="217779" y="0"/>
                  </a:lnTo>
                  <a:lnTo>
                    <a:pt x="167843" y="5751"/>
                  </a:lnTo>
                  <a:lnTo>
                    <a:pt x="122003" y="22134"/>
                  </a:lnTo>
                  <a:lnTo>
                    <a:pt x="81567" y="47842"/>
                  </a:lnTo>
                  <a:lnTo>
                    <a:pt x="47842" y="81567"/>
                  </a:lnTo>
                  <a:lnTo>
                    <a:pt x="22134" y="122003"/>
                  </a:lnTo>
                  <a:lnTo>
                    <a:pt x="5751" y="167843"/>
                  </a:lnTo>
                  <a:lnTo>
                    <a:pt x="0" y="217779"/>
                  </a:lnTo>
                  <a:close/>
                </a:path>
              </a:pathLst>
            </a:custGeom>
            <a:solidFill>
              <a:srgbClr val="FFBEBE"/>
            </a:solidFill>
          </p:spPr>
          <p:txBody>
            <a:bodyPr wrap="square" lIns="0" tIns="0" rIns="0" bIns="0" rtlCol="0"/>
            <a:lstStyle/>
            <a:p>
              <a:endParaRPr/>
            </a:p>
          </p:txBody>
        </p:sp>
        <p:sp>
          <p:nvSpPr>
            <p:cNvPr id="33" name="object 33"/>
            <p:cNvSpPr/>
            <p:nvPr/>
          </p:nvSpPr>
          <p:spPr>
            <a:xfrm>
              <a:off x="4330865" y="4459008"/>
              <a:ext cx="435609" cy="435609"/>
            </a:xfrm>
            <a:custGeom>
              <a:avLst/>
              <a:gdLst/>
              <a:ahLst/>
              <a:cxnLst/>
              <a:rect l="l" t="t" r="r" b="b"/>
              <a:pathLst>
                <a:path w="435610" h="435610">
                  <a:moveTo>
                    <a:pt x="435559" y="217779"/>
                  </a:moveTo>
                  <a:lnTo>
                    <a:pt x="429807" y="167843"/>
                  </a:lnTo>
                  <a:lnTo>
                    <a:pt x="413424" y="122003"/>
                  </a:lnTo>
                  <a:lnTo>
                    <a:pt x="387717" y="81567"/>
                  </a:lnTo>
                  <a:lnTo>
                    <a:pt x="353991" y="47842"/>
                  </a:lnTo>
                  <a:lnTo>
                    <a:pt x="313555" y="22134"/>
                  </a:lnTo>
                  <a:lnTo>
                    <a:pt x="267716" y="5751"/>
                  </a:lnTo>
                  <a:lnTo>
                    <a:pt x="217779" y="0"/>
                  </a:lnTo>
                  <a:lnTo>
                    <a:pt x="167843" y="5751"/>
                  </a:lnTo>
                  <a:lnTo>
                    <a:pt x="122003" y="22134"/>
                  </a:lnTo>
                  <a:lnTo>
                    <a:pt x="81567" y="47842"/>
                  </a:lnTo>
                  <a:lnTo>
                    <a:pt x="47842" y="81567"/>
                  </a:lnTo>
                  <a:lnTo>
                    <a:pt x="22134" y="122003"/>
                  </a:lnTo>
                  <a:lnTo>
                    <a:pt x="5751" y="167843"/>
                  </a:lnTo>
                  <a:lnTo>
                    <a:pt x="0" y="217779"/>
                  </a:lnTo>
                  <a:lnTo>
                    <a:pt x="5751" y="267712"/>
                  </a:lnTo>
                  <a:lnTo>
                    <a:pt x="22134" y="313550"/>
                  </a:lnTo>
                  <a:lnTo>
                    <a:pt x="47842" y="353986"/>
                  </a:lnTo>
                  <a:lnTo>
                    <a:pt x="81567" y="387713"/>
                  </a:lnTo>
                  <a:lnTo>
                    <a:pt x="122003" y="413422"/>
                  </a:lnTo>
                  <a:lnTo>
                    <a:pt x="167843" y="429807"/>
                  </a:lnTo>
                  <a:lnTo>
                    <a:pt x="217779" y="435559"/>
                  </a:lnTo>
                  <a:lnTo>
                    <a:pt x="267716" y="429807"/>
                  </a:lnTo>
                  <a:lnTo>
                    <a:pt x="313555" y="413422"/>
                  </a:lnTo>
                  <a:lnTo>
                    <a:pt x="353991" y="387713"/>
                  </a:lnTo>
                  <a:lnTo>
                    <a:pt x="387717" y="353986"/>
                  </a:lnTo>
                  <a:lnTo>
                    <a:pt x="413424" y="313550"/>
                  </a:lnTo>
                  <a:lnTo>
                    <a:pt x="429807" y="267712"/>
                  </a:lnTo>
                  <a:lnTo>
                    <a:pt x="435559" y="217779"/>
                  </a:lnTo>
                  <a:close/>
                </a:path>
              </a:pathLst>
            </a:custGeom>
            <a:ln w="62929">
              <a:solidFill>
                <a:srgbClr val="FF0000"/>
              </a:solidFill>
            </a:ln>
          </p:spPr>
          <p:txBody>
            <a:bodyPr wrap="square" lIns="0" tIns="0" rIns="0" bIns="0" rtlCol="0"/>
            <a:lstStyle/>
            <a:p>
              <a:endParaRPr/>
            </a:p>
          </p:txBody>
        </p:sp>
      </p:grpSp>
      <p:sp>
        <p:nvSpPr>
          <p:cNvPr id="34" name="object 34"/>
          <p:cNvSpPr txBox="1"/>
          <p:nvPr/>
        </p:nvSpPr>
        <p:spPr>
          <a:xfrm>
            <a:off x="4461662" y="1449199"/>
            <a:ext cx="1594485" cy="3398520"/>
          </a:xfrm>
          <a:prstGeom prst="rect">
            <a:avLst/>
          </a:prstGeom>
        </p:spPr>
        <p:txBody>
          <a:bodyPr vert="horz" wrap="square" lIns="0" tIns="13970" rIns="0" bIns="0" rtlCol="0">
            <a:spAutoFit/>
          </a:bodyPr>
          <a:lstStyle/>
          <a:p>
            <a:pPr marL="316230">
              <a:lnSpc>
                <a:spcPct val="100000"/>
              </a:lnSpc>
              <a:spcBef>
                <a:spcPts val="110"/>
              </a:spcBef>
            </a:pPr>
            <a:r>
              <a:rPr sz="2300" spc="5" dirty="0">
                <a:latin typeface="Arial"/>
                <a:cs typeface="Arial"/>
              </a:rPr>
              <a:t>Q</a:t>
            </a:r>
            <a:endParaRPr sz="2300">
              <a:latin typeface="Arial"/>
              <a:cs typeface="Arial"/>
            </a:endParaRPr>
          </a:p>
          <a:p>
            <a:pPr>
              <a:lnSpc>
                <a:spcPct val="100000"/>
              </a:lnSpc>
              <a:spcBef>
                <a:spcPts val="50"/>
              </a:spcBef>
            </a:pPr>
            <a:endParaRPr sz="2000">
              <a:latin typeface="Arial"/>
              <a:cs typeface="Arial"/>
            </a:endParaRPr>
          </a:p>
          <a:p>
            <a:pPr marL="495300">
              <a:lnSpc>
                <a:spcPct val="100000"/>
              </a:lnSpc>
              <a:spcBef>
                <a:spcPts val="5"/>
              </a:spcBef>
            </a:pPr>
            <a:r>
              <a:rPr sz="2300" b="1" spc="5" dirty="0">
                <a:solidFill>
                  <a:srgbClr val="FF0000"/>
                </a:solidFill>
                <a:latin typeface="Arial"/>
                <a:cs typeface="Arial"/>
              </a:rPr>
              <a:t>1</a:t>
            </a:r>
            <a:endParaRPr sz="2300">
              <a:latin typeface="Arial"/>
              <a:cs typeface="Arial"/>
            </a:endParaRPr>
          </a:p>
          <a:p>
            <a:pPr marL="337820">
              <a:lnSpc>
                <a:spcPct val="100000"/>
              </a:lnSpc>
              <a:spcBef>
                <a:spcPts val="1375"/>
              </a:spcBef>
            </a:pPr>
            <a:r>
              <a:rPr sz="2300" spc="5" dirty="0">
                <a:latin typeface="Arial"/>
                <a:cs typeface="Arial"/>
              </a:rPr>
              <a:t>P</a:t>
            </a:r>
            <a:endParaRPr sz="2300">
              <a:latin typeface="Arial"/>
              <a:cs typeface="Arial"/>
            </a:endParaRPr>
          </a:p>
          <a:p>
            <a:pPr marL="138430">
              <a:lnSpc>
                <a:spcPct val="100000"/>
              </a:lnSpc>
              <a:spcBef>
                <a:spcPts val="1200"/>
              </a:spcBef>
            </a:pPr>
            <a:r>
              <a:rPr sz="2300" b="1" spc="5" dirty="0">
                <a:solidFill>
                  <a:srgbClr val="FF0000"/>
                </a:solidFill>
                <a:latin typeface="Arial"/>
                <a:cs typeface="Arial"/>
              </a:rPr>
              <a:t>1</a:t>
            </a:r>
            <a:endParaRPr sz="2300">
              <a:latin typeface="Arial"/>
              <a:cs typeface="Arial"/>
            </a:endParaRPr>
          </a:p>
          <a:p>
            <a:pPr marR="206375" algn="r">
              <a:lnSpc>
                <a:spcPct val="100000"/>
              </a:lnSpc>
              <a:spcBef>
                <a:spcPts val="1210"/>
              </a:spcBef>
            </a:pPr>
            <a:r>
              <a:rPr sz="2300" spc="10" dirty="0">
                <a:latin typeface="Arial"/>
                <a:cs typeface="Arial"/>
              </a:rPr>
              <a:t>M</a:t>
            </a:r>
            <a:endParaRPr sz="2300">
              <a:latin typeface="Arial"/>
              <a:cs typeface="Arial"/>
            </a:endParaRPr>
          </a:p>
          <a:p>
            <a:pPr marR="5080" algn="r">
              <a:lnSpc>
                <a:spcPts val="2745"/>
              </a:lnSpc>
              <a:spcBef>
                <a:spcPts val="1115"/>
              </a:spcBef>
            </a:pPr>
            <a:r>
              <a:rPr sz="2300" b="1" spc="5" dirty="0">
                <a:solidFill>
                  <a:srgbClr val="FF0000"/>
                </a:solidFill>
                <a:latin typeface="Arial"/>
                <a:cs typeface="Arial"/>
              </a:rPr>
              <a:t>0</a:t>
            </a:r>
            <a:endParaRPr sz="2300">
              <a:latin typeface="Arial"/>
              <a:cs typeface="Arial"/>
            </a:endParaRPr>
          </a:p>
          <a:p>
            <a:pPr marL="12700">
              <a:lnSpc>
                <a:spcPts val="2745"/>
              </a:lnSpc>
            </a:pPr>
            <a:r>
              <a:rPr sz="2300" spc="5" dirty="0">
                <a:latin typeface="Arial"/>
                <a:cs typeface="Arial"/>
              </a:rPr>
              <a:t>L</a:t>
            </a:r>
            <a:endParaRPr sz="2300">
              <a:latin typeface="Arial"/>
              <a:cs typeface="Arial"/>
            </a:endParaRPr>
          </a:p>
        </p:txBody>
      </p:sp>
      <p:sp>
        <p:nvSpPr>
          <p:cNvPr id="35" name="object 35"/>
          <p:cNvSpPr/>
          <p:nvPr/>
        </p:nvSpPr>
        <p:spPr>
          <a:xfrm>
            <a:off x="5503519" y="3621392"/>
            <a:ext cx="435609" cy="435609"/>
          </a:xfrm>
          <a:custGeom>
            <a:avLst/>
            <a:gdLst/>
            <a:ahLst/>
            <a:cxnLst/>
            <a:rect l="l" t="t" r="r" b="b"/>
            <a:pathLst>
              <a:path w="435610" h="435610">
                <a:moveTo>
                  <a:pt x="435559" y="217779"/>
                </a:moveTo>
                <a:lnTo>
                  <a:pt x="429807" y="167843"/>
                </a:lnTo>
                <a:lnTo>
                  <a:pt x="413424" y="122003"/>
                </a:lnTo>
                <a:lnTo>
                  <a:pt x="387717" y="81567"/>
                </a:lnTo>
                <a:lnTo>
                  <a:pt x="353991" y="47842"/>
                </a:lnTo>
                <a:lnTo>
                  <a:pt x="313555" y="22134"/>
                </a:lnTo>
                <a:lnTo>
                  <a:pt x="267716" y="5751"/>
                </a:lnTo>
                <a:lnTo>
                  <a:pt x="217779" y="0"/>
                </a:lnTo>
                <a:lnTo>
                  <a:pt x="167847" y="5751"/>
                </a:lnTo>
                <a:lnTo>
                  <a:pt x="122008" y="22134"/>
                </a:lnTo>
                <a:lnTo>
                  <a:pt x="81572" y="47842"/>
                </a:lnTo>
                <a:lnTo>
                  <a:pt x="47846" y="81567"/>
                </a:lnTo>
                <a:lnTo>
                  <a:pt x="22136" y="122003"/>
                </a:lnTo>
                <a:lnTo>
                  <a:pt x="5752" y="167843"/>
                </a:lnTo>
                <a:lnTo>
                  <a:pt x="0" y="217779"/>
                </a:lnTo>
                <a:lnTo>
                  <a:pt x="5752" y="267712"/>
                </a:lnTo>
                <a:lnTo>
                  <a:pt x="22136" y="313550"/>
                </a:lnTo>
                <a:lnTo>
                  <a:pt x="47846" y="353986"/>
                </a:lnTo>
                <a:lnTo>
                  <a:pt x="81572" y="387713"/>
                </a:lnTo>
                <a:lnTo>
                  <a:pt x="122008" y="413422"/>
                </a:lnTo>
                <a:lnTo>
                  <a:pt x="167847" y="429807"/>
                </a:lnTo>
                <a:lnTo>
                  <a:pt x="217779" y="435559"/>
                </a:lnTo>
                <a:lnTo>
                  <a:pt x="267716" y="429807"/>
                </a:lnTo>
                <a:lnTo>
                  <a:pt x="313555" y="413422"/>
                </a:lnTo>
                <a:lnTo>
                  <a:pt x="353991" y="387713"/>
                </a:lnTo>
                <a:lnTo>
                  <a:pt x="387717" y="353986"/>
                </a:lnTo>
                <a:lnTo>
                  <a:pt x="413424" y="313550"/>
                </a:lnTo>
                <a:lnTo>
                  <a:pt x="429807" y="267712"/>
                </a:lnTo>
                <a:lnTo>
                  <a:pt x="435559" y="217779"/>
                </a:lnTo>
                <a:close/>
              </a:path>
            </a:pathLst>
          </a:custGeom>
          <a:ln w="62929">
            <a:solidFill>
              <a:srgbClr val="FF0000"/>
            </a:solidFill>
          </a:ln>
        </p:spPr>
        <p:txBody>
          <a:bodyPr wrap="square" lIns="0" tIns="0" rIns="0" bIns="0" rtlCol="0"/>
          <a:lstStyle/>
          <a:p>
            <a:endParaRPr/>
          </a:p>
        </p:txBody>
      </p:sp>
      <p:sp>
        <p:nvSpPr>
          <p:cNvPr id="36" name="object 36"/>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48</a:t>
            </a:fld>
            <a:endParaRPr spc="45"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1905" algn="ctr">
              <a:lnSpc>
                <a:spcPts val="2635"/>
              </a:lnSpc>
            </a:pPr>
            <a:r>
              <a:rPr spc="140" dirty="0"/>
              <a:t>Forward</a:t>
            </a:r>
            <a:r>
              <a:rPr spc="405" dirty="0"/>
              <a:t> </a:t>
            </a:r>
            <a:r>
              <a:rPr spc="155" dirty="0"/>
              <a:t>chaining</a:t>
            </a:r>
            <a:r>
              <a:rPr spc="370" dirty="0"/>
              <a:t> </a:t>
            </a:r>
            <a:r>
              <a:rPr spc="175" dirty="0"/>
              <a:t>example</a:t>
            </a:r>
          </a:p>
        </p:txBody>
      </p:sp>
      <p:grpSp>
        <p:nvGrpSpPr>
          <p:cNvPr id="3" name="object 3"/>
          <p:cNvGrpSpPr/>
          <p:nvPr/>
        </p:nvGrpSpPr>
        <p:grpSpPr>
          <a:xfrm>
            <a:off x="3542557" y="1778406"/>
            <a:ext cx="3098800" cy="4488180"/>
            <a:chOff x="3542557" y="1778406"/>
            <a:chExt cx="3098800" cy="4488180"/>
          </a:xfrm>
        </p:grpSpPr>
        <p:sp>
          <p:nvSpPr>
            <p:cNvPr id="4" name="object 4"/>
            <p:cNvSpPr/>
            <p:nvPr/>
          </p:nvSpPr>
          <p:spPr>
            <a:xfrm>
              <a:off x="4883403" y="1821649"/>
              <a:ext cx="0" cy="839469"/>
            </a:xfrm>
            <a:custGeom>
              <a:avLst/>
              <a:gdLst/>
              <a:ahLst/>
              <a:cxnLst/>
              <a:rect l="l" t="t" r="r" b="b"/>
              <a:pathLst>
                <a:path h="839469">
                  <a:moveTo>
                    <a:pt x="0" y="839063"/>
                  </a:moveTo>
                  <a:lnTo>
                    <a:pt x="0" y="0"/>
                  </a:lnTo>
                </a:path>
              </a:pathLst>
            </a:custGeom>
            <a:ln w="20976">
              <a:solidFill>
                <a:srgbClr val="000000"/>
              </a:solidFill>
            </a:ln>
          </p:spPr>
          <p:txBody>
            <a:bodyPr wrap="square" lIns="0" tIns="0" rIns="0" bIns="0" rtlCol="0"/>
            <a:lstStyle/>
            <a:p>
              <a:endParaRPr/>
            </a:p>
          </p:txBody>
        </p:sp>
        <p:sp>
          <p:nvSpPr>
            <p:cNvPr id="5" name="object 5"/>
            <p:cNvSpPr/>
            <p:nvPr/>
          </p:nvSpPr>
          <p:spPr>
            <a:xfrm>
              <a:off x="4828019" y="1778406"/>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6" name="object 6"/>
            <p:cNvSpPr/>
            <p:nvPr/>
          </p:nvSpPr>
          <p:spPr>
            <a:xfrm>
              <a:off x="4841443" y="1821649"/>
              <a:ext cx="84455" cy="1510665"/>
            </a:xfrm>
            <a:custGeom>
              <a:avLst/>
              <a:gdLst/>
              <a:ahLst/>
              <a:cxnLst/>
              <a:rect l="l" t="t" r="r" b="b"/>
              <a:pathLst>
                <a:path w="84454" h="1510664">
                  <a:moveTo>
                    <a:pt x="0" y="167805"/>
                  </a:moveTo>
                  <a:lnTo>
                    <a:pt x="41960" y="0"/>
                  </a:lnTo>
                  <a:lnTo>
                    <a:pt x="83908" y="167805"/>
                  </a:lnTo>
                </a:path>
                <a:path w="84454" h="1510664">
                  <a:moveTo>
                    <a:pt x="41960" y="1510309"/>
                  </a:moveTo>
                  <a:lnTo>
                    <a:pt x="41960" y="1174686"/>
                  </a:lnTo>
                </a:path>
              </a:pathLst>
            </a:custGeom>
            <a:ln w="20976">
              <a:solidFill>
                <a:srgbClr val="000000"/>
              </a:solidFill>
            </a:ln>
          </p:spPr>
          <p:txBody>
            <a:bodyPr wrap="square" lIns="0" tIns="0" rIns="0" bIns="0" rtlCol="0"/>
            <a:lstStyle/>
            <a:p>
              <a:endParaRPr/>
            </a:p>
          </p:txBody>
        </p:sp>
        <p:sp>
          <p:nvSpPr>
            <p:cNvPr id="7" name="object 7"/>
            <p:cNvSpPr/>
            <p:nvPr/>
          </p:nvSpPr>
          <p:spPr>
            <a:xfrm>
              <a:off x="4828019" y="2953092"/>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8" name="object 8"/>
            <p:cNvSpPr/>
            <p:nvPr/>
          </p:nvSpPr>
          <p:spPr>
            <a:xfrm>
              <a:off x="4841443" y="2996336"/>
              <a:ext cx="84455" cy="168275"/>
            </a:xfrm>
            <a:custGeom>
              <a:avLst/>
              <a:gdLst/>
              <a:ahLst/>
              <a:cxnLst/>
              <a:rect l="l" t="t" r="r" b="b"/>
              <a:pathLst>
                <a:path w="84454" h="168275">
                  <a:moveTo>
                    <a:pt x="0" y="167805"/>
                  </a:moveTo>
                  <a:lnTo>
                    <a:pt x="41960" y="0"/>
                  </a:lnTo>
                  <a:lnTo>
                    <a:pt x="83908" y="167805"/>
                  </a:lnTo>
                </a:path>
              </a:pathLst>
            </a:custGeom>
            <a:ln w="20976">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4822572" y="3271128"/>
              <a:ext cx="121662" cy="121662"/>
            </a:xfrm>
            <a:prstGeom prst="rect">
              <a:avLst/>
            </a:prstGeom>
          </p:spPr>
        </p:pic>
        <p:sp>
          <p:nvSpPr>
            <p:cNvPr id="10" name="object 10"/>
            <p:cNvSpPr/>
            <p:nvPr/>
          </p:nvSpPr>
          <p:spPr>
            <a:xfrm>
              <a:off x="4547768" y="3331959"/>
              <a:ext cx="1174750" cy="1174750"/>
            </a:xfrm>
            <a:custGeom>
              <a:avLst/>
              <a:gdLst/>
              <a:ahLst/>
              <a:cxnLst/>
              <a:rect l="l" t="t" r="r" b="b"/>
              <a:pathLst>
                <a:path w="1174750" h="1174750">
                  <a:moveTo>
                    <a:pt x="1174699" y="335622"/>
                  </a:moveTo>
                  <a:lnTo>
                    <a:pt x="335635" y="0"/>
                  </a:lnTo>
                </a:path>
                <a:path w="1174750" h="1174750">
                  <a:moveTo>
                    <a:pt x="0" y="1174686"/>
                  </a:moveTo>
                  <a:lnTo>
                    <a:pt x="335635" y="0"/>
                  </a:lnTo>
                </a:path>
                <a:path w="1174750" h="1174750">
                  <a:moveTo>
                    <a:pt x="1174699" y="1006881"/>
                  </a:moveTo>
                  <a:lnTo>
                    <a:pt x="1174699" y="671245"/>
                  </a:lnTo>
                </a:path>
              </a:pathLst>
            </a:custGeom>
            <a:ln w="20976">
              <a:solidFill>
                <a:srgbClr val="000000"/>
              </a:solidFill>
            </a:ln>
          </p:spPr>
          <p:txBody>
            <a:bodyPr wrap="square" lIns="0" tIns="0" rIns="0" bIns="0" rtlCol="0"/>
            <a:lstStyle/>
            <a:p>
              <a:endParaRPr/>
            </a:p>
          </p:txBody>
        </p:sp>
        <p:sp>
          <p:nvSpPr>
            <p:cNvPr id="11" name="object 11"/>
            <p:cNvSpPr/>
            <p:nvPr/>
          </p:nvSpPr>
          <p:spPr>
            <a:xfrm>
              <a:off x="5667082" y="3959961"/>
              <a:ext cx="111125" cy="221615"/>
            </a:xfrm>
            <a:custGeom>
              <a:avLst/>
              <a:gdLst/>
              <a:ahLst/>
              <a:cxnLst/>
              <a:rect l="l" t="t" r="r" b="b"/>
              <a:pathLst>
                <a:path w="111125" h="221614">
                  <a:moveTo>
                    <a:pt x="0" y="221551"/>
                  </a:moveTo>
                  <a:lnTo>
                    <a:pt x="110769" y="221551"/>
                  </a:lnTo>
                  <a:lnTo>
                    <a:pt x="55384" y="0"/>
                  </a:lnTo>
                  <a:lnTo>
                    <a:pt x="0" y="221551"/>
                  </a:lnTo>
                  <a:close/>
                </a:path>
              </a:pathLst>
            </a:custGeom>
            <a:solidFill>
              <a:srgbClr val="000000"/>
            </a:solidFill>
          </p:spPr>
          <p:txBody>
            <a:bodyPr wrap="square" lIns="0" tIns="0" rIns="0" bIns="0" rtlCol="0"/>
            <a:lstStyle/>
            <a:p>
              <a:endParaRPr/>
            </a:p>
          </p:txBody>
        </p:sp>
        <p:sp>
          <p:nvSpPr>
            <p:cNvPr id="12" name="object 12"/>
            <p:cNvSpPr/>
            <p:nvPr/>
          </p:nvSpPr>
          <p:spPr>
            <a:xfrm>
              <a:off x="5680506" y="4003205"/>
              <a:ext cx="84455" cy="168275"/>
            </a:xfrm>
            <a:custGeom>
              <a:avLst/>
              <a:gdLst/>
              <a:ahLst/>
              <a:cxnLst/>
              <a:rect l="l" t="t" r="r" b="b"/>
              <a:pathLst>
                <a:path w="84454" h="168275">
                  <a:moveTo>
                    <a:pt x="0" y="167817"/>
                  </a:moveTo>
                  <a:lnTo>
                    <a:pt x="41960" y="0"/>
                  </a:lnTo>
                  <a:lnTo>
                    <a:pt x="83908" y="167817"/>
                  </a:lnTo>
                </a:path>
              </a:pathLst>
            </a:custGeom>
            <a:ln w="20976">
              <a:solidFill>
                <a:srgbClr val="000000"/>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5661636" y="4277996"/>
              <a:ext cx="121662" cy="121674"/>
            </a:xfrm>
            <a:prstGeom prst="rect">
              <a:avLst/>
            </a:prstGeom>
          </p:spPr>
        </p:pic>
        <p:sp>
          <p:nvSpPr>
            <p:cNvPr id="14" name="object 14"/>
            <p:cNvSpPr/>
            <p:nvPr/>
          </p:nvSpPr>
          <p:spPr>
            <a:xfrm>
              <a:off x="4547768" y="4338840"/>
              <a:ext cx="1845945" cy="1510665"/>
            </a:xfrm>
            <a:custGeom>
              <a:avLst/>
              <a:gdLst/>
              <a:ahLst/>
              <a:cxnLst/>
              <a:rect l="l" t="t" r="r" b="b"/>
              <a:pathLst>
                <a:path w="1845945" h="1510664">
                  <a:moveTo>
                    <a:pt x="1174699" y="0"/>
                  </a:moveTo>
                  <a:lnTo>
                    <a:pt x="1845945" y="1510309"/>
                  </a:lnTo>
                </a:path>
                <a:path w="1845945" h="1510664">
                  <a:moveTo>
                    <a:pt x="0" y="167805"/>
                  </a:moveTo>
                  <a:lnTo>
                    <a:pt x="1174699" y="0"/>
                  </a:lnTo>
                </a:path>
              </a:pathLst>
            </a:custGeom>
            <a:ln w="20976">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493818" y="5284878"/>
              <a:ext cx="121662" cy="121662"/>
            </a:xfrm>
            <a:prstGeom prst="rect">
              <a:avLst/>
            </a:prstGeom>
          </p:spPr>
        </p:pic>
        <p:sp>
          <p:nvSpPr>
            <p:cNvPr id="16" name="object 16"/>
            <p:cNvSpPr/>
            <p:nvPr/>
          </p:nvSpPr>
          <p:spPr>
            <a:xfrm>
              <a:off x="5051209" y="5345709"/>
              <a:ext cx="1343025" cy="503555"/>
            </a:xfrm>
            <a:custGeom>
              <a:avLst/>
              <a:gdLst/>
              <a:ahLst/>
              <a:cxnLst/>
              <a:rect l="l" t="t" r="r" b="b"/>
              <a:pathLst>
                <a:path w="1343025" h="503554">
                  <a:moveTo>
                    <a:pt x="0" y="503440"/>
                  </a:moveTo>
                  <a:lnTo>
                    <a:pt x="503440" y="0"/>
                  </a:lnTo>
                </a:path>
                <a:path w="1343025" h="503554">
                  <a:moveTo>
                    <a:pt x="1342504" y="503440"/>
                  </a:moveTo>
                  <a:lnTo>
                    <a:pt x="503440" y="0"/>
                  </a:lnTo>
                </a:path>
              </a:pathLst>
            </a:custGeom>
            <a:ln w="20976">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4151314" y="5284878"/>
              <a:ext cx="121662" cy="121662"/>
            </a:xfrm>
            <a:prstGeom prst="rect">
              <a:avLst/>
            </a:prstGeom>
          </p:spPr>
        </p:pic>
        <p:sp>
          <p:nvSpPr>
            <p:cNvPr id="18" name="object 18"/>
            <p:cNvSpPr/>
            <p:nvPr/>
          </p:nvSpPr>
          <p:spPr>
            <a:xfrm>
              <a:off x="3553352" y="2341416"/>
              <a:ext cx="2331720" cy="3507740"/>
            </a:xfrm>
            <a:custGeom>
              <a:avLst/>
              <a:gdLst/>
              <a:ahLst/>
              <a:cxnLst/>
              <a:rect l="l" t="t" r="r" b="b"/>
              <a:pathLst>
                <a:path w="2331720" h="3507740">
                  <a:moveTo>
                    <a:pt x="1497856" y="3507733"/>
                  </a:moveTo>
                  <a:lnTo>
                    <a:pt x="658792" y="3004292"/>
                  </a:lnTo>
                </a:path>
                <a:path w="2331720" h="3507740">
                  <a:moveTo>
                    <a:pt x="658792" y="3004292"/>
                  </a:moveTo>
                  <a:lnTo>
                    <a:pt x="658355" y="3004729"/>
                  </a:lnTo>
                  <a:lnTo>
                    <a:pt x="655297" y="3007788"/>
                  </a:lnTo>
                  <a:lnTo>
                    <a:pt x="646994" y="3016090"/>
                  </a:lnTo>
                  <a:lnTo>
                    <a:pt x="630827" y="3032258"/>
                  </a:lnTo>
                  <a:lnTo>
                    <a:pt x="605044" y="3058046"/>
                  </a:lnTo>
                  <a:lnTo>
                    <a:pt x="571394" y="3091697"/>
                  </a:lnTo>
                  <a:lnTo>
                    <a:pt x="532500" y="3130592"/>
                  </a:lnTo>
                  <a:lnTo>
                    <a:pt x="490987" y="3172110"/>
                  </a:lnTo>
                  <a:lnTo>
                    <a:pt x="449031" y="3213623"/>
                  </a:lnTo>
                  <a:lnTo>
                    <a:pt x="407078" y="3252517"/>
                  </a:lnTo>
                  <a:lnTo>
                    <a:pt x="365125" y="3286167"/>
                  </a:lnTo>
                  <a:lnTo>
                    <a:pt x="323169" y="3311950"/>
                  </a:lnTo>
                  <a:lnTo>
                    <a:pt x="281219" y="3327680"/>
                  </a:lnTo>
                  <a:lnTo>
                    <a:pt x="239267" y="3332924"/>
                  </a:lnTo>
                  <a:lnTo>
                    <a:pt x="197314" y="3327680"/>
                  </a:lnTo>
                  <a:lnTo>
                    <a:pt x="155364" y="3311950"/>
                  </a:lnTo>
                  <a:lnTo>
                    <a:pt x="118376" y="3286706"/>
                  </a:lnTo>
                  <a:lnTo>
                    <a:pt x="83229" y="3238441"/>
                  </a:lnTo>
                  <a:lnTo>
                    <a:pt x="66922" y="3201072"/>
                  </a:lnTo>
                  <a:lnTo>
                    <a:pt x="51767" y="3152423"/>
                  </a:lnTo>
                  <a:lnTo>
                    <a:pt x="37993" y="3090653"/>
                  </a:lnTo>
                  <a:lnTo>
                    <a:pt x="25831" y="3013920"/>
                  </a:lnTo>
                  <a:lnTo>
                    <a:pt x="15512" y="2920384"/>
                  </a:lnTo>
                  <a:lnTo>
                    <a:pt x="9978" y="2850706"/>
                  </a:lnTo>
                  <a:lnTo>
                    <a:pt x="5483" y="2773935"/>
                  </a:lnTo>
                  <a:lnTo>
                    <a:pt x="3683" y="2733080"/>
                  </a:lnTo>
                  <a:lnTo>
                    <a:pt x="2212" y="2690681"/>
                  </a:lnTo>
                  <a:lnTo>
                    <a:pt x="1092" y="2646814"/>
                  </a:lnTo>
                  <a:lnTo>
                    <a:pt x="347" y="2601556"/>
                  </a:lnTo>
                  <a:lnTo>
                    <a:pt x="0" y="2554983"/>
                  </a:lnTo>
                  <a:lnTo>
                    <a:pt x="72" y="2507172"/>
                  </a:lnTo>
                  <a:lnTo>
                    <a:pt x="588" y="2458199"/>
                  </a:lnTo>
                  <a:lnTo>
                    <a:pt x="1571" y="2408140"/>
                  </a:lnTo>
                  <a:lnTo>
                    <a:pt x="3043" y="2357072"/>
                  </a:lnTo>
                  <a:lnTo>
                    <a:pt x="5026" y="2305072"/>
                  </a:lnTo>
                  <a:lnTo>
                    <a:pt x="7545" y="2252215"/>
                  </a:lnTo>
                  <a:lnTo>
                    <a:pt x="10622" y="2198579"/>
                  </a:lnTo>
                  <a:lnTo>
                    <a:pt x="14280" y="2144239"/>
                  </a:lnTo>
                  <a:lnTo>
                    <a:pt x="18542" y="2089273"/>
                  </a:lnTo>
                  <a:lnTo>
                    <a:pt x="23431" y="2033756"/>
                  </a:lnTo>
                  <a:lnTo>
                    <a:pt x="28969" y="1977765"/>
                  </a:lnTo>
                  <a:lnTo>
                    <a:pt x="35180" y="1921377"/>
                  </a:lnTo>
                  <a:lnTo>
                    <a:pt x="42087" y="1864667"/>
                  </a:lnTo>
                  <a:lnTo>
                    <a:pt x="49712" y="1807713"/>
                  </a:lnTo>
                  <a:lnTo>
                    <a:pt x="58079" y="1750591"/>
                  </a:lnTo>
                  <a:lnTo>
                    <a:pt x="67211" y="1693377"/>
                  </a:lnTo>
                  <a:lnTo>
                    <a:pt x="77129" y="1636147"/>
                  </a:lnTo>
                  <a:lnTo>
                    <a:pt x="87858" y="1578979"/>
                  </a:lnTo>
                  <a:lnTo>
                    <a:pt x="99421" y="1521948"/>
                  </a:lnTo>
                  <a:lnTo>
                    <a:pt x="112303" y="1463030"/>
                  </a:lnTo>
                  <a:lnTo>
                    <a:pt x="126055" y="1404409"/>
                  </a:lnTo>
                  <a:lnTo>
                    <a:pt x="140625" y="1346156"/>
                  </a:lnTo>
                  <a:lnTo>
                    <a:pt x="155963" y="1288337"/>
                  </a:lnTo>
                  <a:lnTo>
                    <a:pt x="172017" y="1231021"/>
                  </a:lnTo>
                  <a:lnTo>
                    <a:pt x="188736" y="1174276"/>
                  </a:lnTo>
                  <a:lnTo>
                    <a:pt x="206069" y="1118171"/>
                  </a:lnTo>
                  <a:lnTo>
                    <a:pt x="223964" y="1062773"/>
                  </a:lnTo>
                  <a:lnTo>
                    <a:pt x="242371" y="1008152"/>
                  </a:lnTo>
                  <a:lnTo>
                    <a:pt x="261239" y="954374"/>
                  </a:lnTo>
                  <a:lnTo>
                    <a:pt x="280516" y="901508"/>
                  </a:lnTo>
                  <a:lnTo>
                    <a:pt x="300150" y="849623"/>
                  </a:lnTo>
                  <a:lnTo>
                    <a:pt x="320092" y="798787"/>
                  </a:lnTo>
                  <a:lnTo>
                    <a:pt x="340290" y="749068"/>
                  </a:lnTo>
                  <a:lnTo>
                    <a:pt x="360692" y="700533"/>
                  </a:lnTo>
                  <a:lnTo>
                    <a:pt x="381248" y="653252"/>
                  </a:lnTo>
                  <a:lnTo>
                    <a:pt x="401906" y="607293"/>
                  </a:lnTo>
                  <a:lnTo>
                    <a:pt x="422615" y="562723"/>
                  </a:lnTo>
                  <a:lnTo>
                    <a:pt x="443324" y="519611"/>
                  </a:lnTo>
                  <a:lnTo>
                    <a:pt x="463982" y="478026"/>
                  </a:lnTo>
                  <a:lnTo>
                    <a:pt x="484538" y="438034"/>
                  </a:lnTo>
                  <a:lnTo>
                    <a:pt x="504941" y="399705"/>
                  </a:lnTo>
                  <a:lnTo>
                    <a:pt x="525139" y="363108"/>
                  </a:lnTo>
                  <a:lnTo>
                    <a:pt x="545081" y="328309"/>
                  </a:lnTo>
                  <a:lnTo>
                    <a:pt x="564716" y="295377"/>
                  </a:lnTo>
                  <a:lnTo>
                    <a:pt x="602861" y="235388"/>
                  </a:lnTo>
                  <a:lnTo>
                    <a:pt x="651553" y="167198"/>
                  </a:lnTo>
                  <a:lnTo>
                    <a:pt x="697056" y="112769"/>
                  </a:lnTo>
                  <a:lnTo>
                    <a:pt x="739540" y="70759"/>
                  </a:lnTo>
                  <a:lnTo>
                    <a:pt x="779171" y="39824"/>
                  </a:lnTo>
                  <a:lnTo>
                    <a:pt x="816117" y="18624"/>
                  </a:lnTo>
                  <a:lnTo>
                    <a:pt x="882626" y="54"/>
                  </a:lnTo>
                  <a:lnTo>
                    <a:pt x="912525" y="0"/>
                  </a:lnTo>
                  <a:lnTo>
                    <a:pt x="940410" y="4309"/>
                  </a:lnTo>
                  <a:lnTo>
                    <a:pt x="1013663" y="31550"/>
                  </a:lnTo>
                  <a:lnTo>
                    <a:pt x="1055506" y="56832"/>
                  </a:lnTo>
                  <a:lnTo>
                    <a:pt x="1093321" y="86142"/>
                  </a:lnTo>
                  <a:lnTo>
                    <a:pt x="1128449" y="118138"/>
                  </a:lnTo>
                  <a:lnTo>
                    <a:pt x="1162233" y="151479"/>
                  </a:lnTo>
                  <a:lnTo>
                    <a:pt x="1203751" y="192997"/>
                  </a:lnTo>
                  <a:lnTo>
                    <a:pt x="1242645" y="231890"/>
                  </a:lnTo>
                  <a:lnTo>
                    <a:pt x="1276292" y="265538"/>
                  </a:lnTo>
                  <a:lnTo>
                    <a:pt x="1302073" y="291318"/>
                  </a:lnTo>
                  <a:lnTo>
                    <a:pt x="1318247" y="307493"/>
                  </a:lnTo>
                  <a:lnTo>
                    <a:pt x="1326553" y="315799"/>
                  </a:lnTo>
                  <a:lnTo>
                    <a:pt x="1329614" y="318859"/>
                  </a:lnTo>
                  <a:lnTo>
                    <a:pt x="1330051" y="319297"/>
                  </a:lnTo>
                </a:path>
                <a:path w="2331720" h="3507740">
                  <a:moveTo>
                    <a:pt x="1225161" y="1357636"/>
                  </a:moveTo>
                  <a:lnTo>
                    <a:pt x="1225844" y="1357608"/>
                  </a:lnTo>
                  <a:lnTo>
                    <a:pt x="1230624" y="1357417"/>
                  </a:lnTo>
                  <a:lnTo>
                    <a:pt x="1243598" y="1356896"/>
                  </a:lnTo>
                  <a:lnTo>
                    <a:pt x="1268862" y="1355883"/>
                  </a:lnTo>
                  <a:lnTo>
                    <a:pt x="1308998" y="1353751"/>
                  </a:lnTo>
                  <a:lnTo>
                    <a:pt x="1360524" y="1348016"/>
                  </a:lnTo>
                  <a:lnTo>
                    <a:pt x="1418442" y="1335727"/>
                  </a:lnTo>
                  <a:lnTo>
                    <a:pt x="1477752" y="1313935"/>
                  </a:lnTo>
                  <a:lnTo>
                    <a:pt x="1523075" y="1288467"/>
                  </a:lnTo>
                  <a:lnTo>
                    <a:pt x="1564916" y="1258303"/>
                  </a:lnTo>
                  <a:lnTo>
                    <a:pt x="1602100" y="1226713"/>
                  </a:lnTo>
                  <a:lnTo>
                    <a:pt x="1633453" y="1196970"/>
                  </a:lnTo>
                  <a:lnTo>
                    <a:pt x="1677506" y="1152130"/>
                  </a:lnTo>
                  <a:lnTo>
                    <a:pt x="1687626" y="1141750"/>
                  </a:lnTo>
                  <a:lnTo>
                    <a:pt x="1691354" y="1137926"/>
                  </a:lnTo>
                  <a:lnTo>
                    <a:pt x="1691886" y="1137380"/>
                  </a:lnTo>
                </a:path>
                <a:path w="2331720" h="3507740">
                  <a:moveTo>
                    <a:pt x="1791531" y="2055107"/>
                  </a:moveTo>
                  <a:lnTo>
                    <a:pt x="1792077" y="2055667"/>
                  </a:lnTo>
                  <a:lnTo>
                    <a:pt x="1795901" y="2059585"/>
                  </a:lnTo>
                  <a:lnTo>
                    <a:pt x="1806281" y="2070222"/>
                  </a:lnTo>
                  <a:lnTo>
                    <a:pt x="1851547" y="2116296"/>
                  </a:lnTo>
                  <a:lnTo>
                    <a:pt x="1884276" y="2147615"/>
                  </a:lnTo>
                  <a:lnTo>
                    <a:pt x="1923970" y="2182249"/>
                  </a:lnTo>
                  <a:lnTo>
                    <a:pt x="1969915" y="2217554"/>
                  </a:lnTo>
                  <a:lnTo>
                    <a:pt x="2021401" y="2250890"/>
                  </a:lnTo>
                  <a:lnTo>
                    <a:pt x="2077224" y="2280067"/>
                  </a:lnTo>
                  <a:lnTo>
                    <a:pt x="2134266" y="2304755"/>
                  </a:lnTo>
                  <a:lnTo>
                    <a:pt x="2188919" y="2325081"/>
                  </a:lnTo>
                  <a:lnTo>
                    <a:pt x="2237573" y="2341171"/>
                  </a:lnTo>
                  <a:lnTo>
                    <a:pt x="2276620" y="2353151"/>
                  </a:lnTo>
                  <a:lnTo>
                    <a:pt x="2324792" y="2367675"/>
                  </a:lnTo>
                  <a:lnTo>
                    <a:pt x="2330814" y="2369490"/>
                  </a:lnTo>
                  <a:lnTo>
                    <a:pt x="2331674" y="2369750"/>
                  </a:lnTo>
                </a:path>
                <a:path w="2331720" h="3507740">
                  <a:moveTo>
                    <a:pt x="422813" y="3240284"/>
                  </a:moveTo>
                  <a:lnTo>
                    <a:pt x="423496" y="3240543"/>
                  </a:lnTo>
                  <a:lnTo>
                    <a:pt x="428276" y="3242359"/>
                  </a:lnTo>
                  <a:lnTo>
                    <a:pt x="441250" y="3247287"/>
                  </a:lnTo>
                  <a:lnTo>
                    <a:pt x="466514" y="3256883"/>
                  </a:lnTo>
                  <a:lnTo>
                    <a:pt x="506801" y="3271512"/>
                  </a:lnTo>
                  <a:lnTo>
                    <a:pt x="559378" y="3286712"/>
                  </a:lnTo>
                  <a:lnTo>
                    <a:pt x="620149" y="3296831"/>
                  </a:lnTo>
                  <a:lnTo>
                    <a:pt x="685018" y="3296215"/>
                  </a:lnTo>
                  <a:lnTo>
                    <a:pt x="737109" y="3285243"/>
                  </a:lnTo>
                  <a:lnTo>
                    <a:pt x="787103" y="3267181"/>
                  </a:lnTo>
                  <a:lnTo>
                    <a:pt x="832901" y="3245429"/>
                  </a:lnTo>
                  <a:lnTo>
                    <a:pt x="872406" y="3223384"/>
                  </a:lnTo>
                  <a:lnTo>
                    <a:pt x="928786" y="3188784"/>
                  </a:lnTo>
                  <a:lnTo>
                    <a:pt x="941759" y="3180741"/>
                  </a:lnTo>
                  <a:lnTo>
                    <a:pt x="946539" y="3177779"/>
                  </a:lnTo>
                  <a:lnTo>
                    <a:pt x="947222" y="3177355"/>
                  </a:lnTo>
                </a:path>
                <a:path w="2331720" h="3507740">
                  <a:moveTo>
                    <a:pt x="1786285" y="3224549"/>
                  </a:moveTo>
                  <a:lnTo>
                    <a:pt x="1786982" y="3224712"/>
                  </a:lnTo>
                  <a:lnTo>
                    <a:pt x="1791858" y="3225860"/>
                  </a:lnTo>
                  <a:lnTo>
                    <a:pt x="1805091" y="3228974"/>
                  </a:lnTo>
                  <a:lnTo>
                    <a:pt x="1830863" y="3235039"/>
                  </a:lnTo>
                  <a:lnTo>
                    <a:pt x="1871875" y="3244257"/>
                  </a:lnTo>
                  <a:lnTo>
                    <a:pt x="1924931" y="3253719"/>
                  </a:lnTo>
                  <a:lnTo>
                    <a:pt x="1985360" y="3259740"/>
                  </a:lnTo>
                  <a:lnTo>
                    <a:pt x="2048490" y="3258635"/>
                  </a:lnTo>
                  <a:lnTo>
                    <a:pt x="2109905" y="3248067"/>
                  </a:lnTo>
                  <a:lnTo>
                    <a:pt x="2166158" y="3231105"/>
                  </a:lnTo>
                  <a:lnTo>
                    <a:pt x="2214053" y="3212176"/>
                  </a:lnTo>
                  <a:lnTo>
                    <a:pt x="2250394" y="3195707"/>
                  </a:lnTo>
                  <a:lnTo>
                    <a:pt x="2273133" y="3185097"/>
                  </a:lnTo>
                  <a:lnTo>
                    <a:pt x="2284810" y="3179649"/>
                  </a:lnTo>
                  <a:lnTo>
                    <a:pt x="2289112" y="3177642"/>
                  </a:lnTo>
                  <a:lnTo>
                    <a:pt x="2289726" y="3177355"/>
                  </a:lnTo>
                </a:path>
                <a:path w="2331720" h="3507740">
                  <a:moveTo>
                    <a:pt x="658792" y="3004292"/>
                  </a:moveTo>
                  <a:lnTo>
                    <a:pt x="968202" y="2532322"/>
                  </a:lnTo>
                </a:path>
              </a:pathLst>
            </a:custGeom>
            <a:ln w="20976">
              <a:solidFill>
                <a:srgbClr val="000000"/>
              </a:solidFill>
            </a:ln>
          </p:spPr>
          <p:txBody>
            <a:bodyPr wrap="square" lIns="0" tIns="0" rIns="0" bIns="0" rtlCol="0"/>
            <a:lstStyle/>
            <a:p>
              <a:endParaRPr/>
            </a:p>
          </p:txBody>
        </p:sp>
        <p:sp>
          <p:nvSpPr>
            <p:cNvPr id="19" name="object 19"/>
            <p:cNvSpPr/>
            <p:nvPr/>
          </p:nvSpPr>
          <p:spPr>
            <a:xfrm>
              <a:off x="4377474" y="4837569"/>
              <a:ext cx="168275" cy="215900"/>
            </a:xfrm>
            <a:custGeom>
              <a:avLst/>
              <a:gdLst/>
              <a:ahLst/>
              <a:cxnLst/>
              <a:rect l="l" t="t" r="r" b="b"/>
              <a:pathLst>
                <a:path w="168275" h="215900">
                  <a:moveTo>
                    <a:pt x="0" y="154914"/>
                  </a:moveTo>
                  <a:lnTo>
                    <a:pt x="92646" y="215646"/>
                  </a:lnTo>
                  <a:lnTo>
                    <a:pt x="167792" y="0"/>
                  </a:lnTo>
                  <a:lnTo>
                    <a:pt x="0" y="154914"/>
                  </a:lnTo>
                  <a:close/>
                </a:path>
              </a:pathLst>
            </a:custGeom>
            <a:solidFill>
              <a:srgbClr val="000000"/>
            </a:solidFill>
          </p:spPr>
          <p:txBody>
            <a:bodyPr wrap="square" lIns="0" tIns="0" rIns="0" bIns="0" rtlCol="0"/>
            <a:lstStyle/>
            <a:p>
              <a:endParaRPr/>
            </a:p>
          </p:txBody>
        </p:sp>
        <p:sp>
          <p:nvSpPr>
            <p:cNvPr id="20" name="object 20"/>
            <p:cNvSpPr/>
            <p:nvPr/>
          </p:nvSpPr>
          <p:spPr>
            <a:xfrm>
              <a:off x="4394466" y="4863249"/>
              <a:ext cx="1160780" cy="482600"/>
            </a:xfrm>
            <a:custGeom>
              <a:avLst/>
              <a:gdLst/>
              <a:ahLst/>
              <a:cxnLst/>
              <a:rect l="l" t="t" r="r" b="b"/>
              <a:pathLst>
                <a:path w="1160779" h="482600">
                  <a:moveTo>
                    <a:pt x="0" y="127825"/>
                  </a:moveTo>
                  <a:lnTo>
                    <a:pt x="127088" y="10490"/>
                  </a:lnTo>
                  <a:lnTo>
                    <a:pt x="70167" y="173837"/>
                  </a:lnTo>
                </a:path>
                <a:path w="1160779" h="482600">
                  <a:moveTo>
                    <a:pt x="1160183" y="482460"/>
                  </a:moveTo>
                  <a:lnTo>
                    <a:pt x="195262" y="0"/>
                  </a:lnTo>
                </a:path>
              </a:pathLst>
            </a:custGeom>
            <a:ln w="20976">
              <a:solidFill>
                <a:srgbClr val="000000"/>
              </a:solidFill>
            </a:ln>
          </p:spPr>
          <p:txBody>
            <a:bodyPr wrap="square" lIns="0" tIns="0" rIns="0" bIns="0" rtlCol="0"/>
            <a:lstStyle/>
            <a:p>
              <a:endParaRPr/>
            </a:p>
          </p:txBody>
        </p:sp>
        <p:sp>
          <p:nvSpPr>
            <p:cNvPr id="21" name="object 21"/>
            <p:cNvSpPr/>
            <p:nvPr/>
          </p:nvSpPr>
          <p:spPr>
            <a:xfrm>
              <a:off x="4551044" y="4843907"/>
              <a:ext cx="223520" cy="149225"/>
            </a:xfrm>
            <a:custGeom>
              <a:avLst/>
              <a:gdLst/>
              <a:ahLst/>
              <a:cxnLst/>
              <a:rect l="l" t="t" r="r" b="b"/>
              <a:pathLst>
                <a:path w="223520" h="149225">
                  <a:moveTo>
                    <a:pt x="0" y="0"/>
                  </a:moveTo>
                  <a:lnTo>
                    <a:pt x="173393" y="148615"/>
                  </a:lnTo>
                  <a:lnTo>
                    <a:pt x="222923" y="49542"/>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4589729" y="4863249"/>
              <a:ext cx="168910" cy="113030"/>
            </a:xfrm>
            <a:custGeom>
              <a:avLst/>
              <a:gdLst/>
              <a:ahLst/>
              <a:cxnLst/>
              <a:rect l="l" t="t" r="r" b="b"/>
              <a:pathLst>
                <a:path w="168910" h="113029">
                  <a:moveTo>
                    <a:pt x="131330" y="112572"/>
                  </a:moveTo>
                  <a:lnTo>
                    <a:pt x="0" y="0"/>
                  </a:lnTo>
                  <a:lnTo>
                    <a:pt x="168859" y="37528"/>
                  </a:lnTo>
                </a:path>
              </a:pathLst>
            </a:custGeom>
            <a:ln w="20976">
              <a:solidFill>
                <a:srgbClr val="000000"/>
              </a:solidFill>
            </a:ln>
          </p:spPr>
          <p:txBody>
            <a:bodyPr wrap="square" lIns="0" tIns="0" rIns="0" bIns="0" rtlCol="0"/>
            <a:lstStyle/>
            <a:p>
              <a:endParaRPr/>
            </a:p>
          </p:txBody>
        </p:sp>
        <p:sp>
          <p:nvSpPr>
            <p:cNvPr id="23" name="object 23"/>
            <p:cNvSpPr/>
            <p:nvPr/>
          </p:nvSpPr>
          <p:spPr>
            <a:xfrm>
              <a:off x="4833429" y="5799175"/>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24" name="object 24"/>
            <p:cNvSpPr/>
            <p:nvPr/>
          </p:nvSpPr>
          <p:spPr>
            <a:xfrm>
              <a:off x="4833429" y="5799175"/>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25" name="object 25"/>
            <p:cNvSpPr/>
            <p:nvPr/>
          </p:nvSpPr>
          <p:spPr>
            <a:xfrm>
              <a:off x="6173622" y="5799175"/>
              <a:ext cx="435609" cy="435609"/>
            </a:xfrm>
            <a:custGeom>
              <a:avLst/>
              <a:gdLst/>
              <a:ahLst/>
              <a:cxnLst/>
              <a:rect l="l" t="t" r="r" b="b"/>
              <a:pathLst>
                <a:path w="435609" h="435610">
                  <a:moveTo>
                    <a:pt x="0" y="217779"/>
                  </a:move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26" name="object 26"/>
            <p:cNvSpPr/>
            <p:nvPr/>
          </p:nvSpPr>
          <p:spPr>
            <a:xfrm>
              <a:off x="6173622" y="5799175"/>
              <a:ext cx="435609" cy="435609"/>
            </a:xfrm>
            <a:custGeom>
              <a:avLst/>
              <a:gdLst/>
              <a:ahLst/>
              <a:cxnLst/>
              <a:rect l="l" t="t" r="r" b="b"/>
              <a:pathLst>
                <a:path w="435609" h="435610">
                  <a:moveTo>
                    <a:pt x="435559" y="217779"/>
                  </a:move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27" name="object 27"/>
          <p:cNvSpPr txBox="1"/>
          <p:nvPr/>
        </p:nvSpPr>
        <p:spPr>
          <a:xfrm>
            <a:off x="4933632"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A</a:t>
            </a:r>
            <a:endParaRPr sz="2300">
              <a:latin typeface="Arial"/>
              <a:cs typeface="Arial"/>
            </a:endParaRPr>
          </a:p>
        </p:txBody>
      </p:sp>
      <p:sp>
        <p:nvSpPr>
          <p:cNvPr id="28" name="object 28"/>
          <p:cNvSpPr txBox="1"/>
          <p:nvPr/>
        </p:nvSpPr>
        <p:spPr>
          <a:xfrm>
            <a:off x="3895229" y="5119283"/>
            <a:ext cx="189230" cy="377825"/>
          </a:xfrm>
          <a:prstGeom prst="rect">
            <a:avLst/>
          </a:prstGeom>
        </p:spPr>
        <p:txBody>
          <a:bodyPr vert="horz" wrap="square" lIns="0" tIns="13970" rIns="0" bIns="0" rtlCol="0">
            <a:spAutoFit/>
          </a:bodyPr>
          <a:lstStyle/>
          <a:p>
            <a:pPr marL="12700">
              <a:lnSpc>
                <a:spcPct val="100000"/>
              </a:lnSpc>
              <a:spcBef>
                <a:spcPts val="110"/>
              </a:spcBef>
            </a:pPr>
            <a:r>
              <a:rPr sz="2300" b="1" spc="5" dirty="0">
                <a:solidFill>
                  <a:srgbClr val="FF0000"/>
                </a:solidFill>
                <a:latin typeface="Arial"/>
                <a:cs typeface="Arial"/>
              </a:rPr>
              <a:t>1</a:t>
            </a:r>
            <a:endParaRPr sz="2300">
              <a:latin typeface="Arial"/>
              <a:cs typeface="Arial"/>
            </a:endParaRPr>
          </a:p>
        </p:txBody>
      </p:sp>
      <p:sp>
        <p:nvSpPr>
          <p:cNvPr id="29" name="object 29"/>
          <p:cNvSpPr txBox="1"/>
          <p:nvPr/>
        </p:nvSpPr>
        <p:spPr>
          <a:xfrm>
            <a:off x="6297104"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B</a:t>
            </a:r>
            <a:endParaRPr sz="2300">
              <a:latin typeface="Arial"/>
              <a:cs typeface="Arial"/>
            </a:endParaRPr>
          </a:p>
        </p:txBody>
      </p:sp>
      <p:sp>
        <p:nvSpPr>
          <p:cNvPr id="30" name="object 30"/>
          <p:cNvSpPr txBox="1"/>
          <p:nvPr/>
        </p:nvSpPr>
        <p:spPr>
          <a:xfrm>
            <a:off x="5699290" y="5129761"/>
            <a:ext cx="189230" cy="377825"/>
          </a:xfrm>
          <a:prstGeom prst="rect">
            <a:avLst/>
          </a:prstGeom>
        </p:spPr>
        <p:txBody>
          <a:bodyPr vert="horz" wrap="square" lIns="0" tIns="13970" rIns="0" bIns="0" rtlCol="0">
            <a:spAutoFit/>
          </a:bodyPr>
          <a:lstStyle/>
          <a:p>
            <a:pPr marL="12700">
              <a:lnSpc>
                <a:spcPct val="100000"/>
              </a:lnSpc>
              <a:spcBef>
                <a:spcPts val="110"/>
              </a:spcBef>
            </a:pPr>
            <a:r>
              <a:rPr sz="2300" b="1" spc="5" dirty="0">
                <a:solidFill>
                  <a:srgbClr val="FF0000"/>
                </a:solidFill>
                <a:latin typeface="Arial"/>
                <a:cs typeface="Arial"/>
              </a:rPr>
              <a:t>0</a:t>
            </a:r>
            <a:endParaRPr sz="2300">
              <a:latin typeface="Arial"/>
              <a:cs typeface="Arial"/>
            </a:endParaRPr>
          </a:p>
        </p:txBody>
      </p:sp>
      <p:grpSp>
        <p:nvGrpSpPr>
          <p:cNvPr id="31" name="object 31"/>
          <p:cNvGrpSpPr/>
          <p:nvPr/>
        </p:nvGrpSpPr>
        <p:grpSpPr>
          <a:xfrm>
            <a:off x="4299115" y="3589642"/>
            <a:ext cx="1671955" cy="1336675"/>
            <a:chOff x="4299115" y="3589642"/>
            <a:chExt cx="1671955" cy="1336675"/>
          </a:xfrm>
        </p:grpSpPr>
        <p:sp>
          <p:nvSpPr>
            <p:cNvPr id="32" name="object 32"/>
            <p:cNvSpPr/>
            <p:nvPr/>
          </p:nvSpPr>
          <p:spPr>
            <a:xfrm>
              <a:off x="4330865" y="4459007"/>
              <a:ext cx="435609" cy="435609"/>
            </a:xfrm>
            <a:custGeom>
              <a:avLst/>
              <a:gdLst/>
              <a:ahLst/>
              <a:cxnLst/>
              <a:rect l="l" t="t" r="r" b="b"/>
              <a:pathLst>
                <a:path w="435610" h="435610">
                  <a:moveTo>
                    <a:pt x="0" y="217779"/>
                  </a:moveTo>
                  <a:lnTo>
                    <a:pt x="5751" y="267712"/>
                  </a:lnTo>
                  <a:lnTo>
                    <a:pt x="22134" y="313550"/>
                  </a:lnTo>
                  <a:lnTo>
                    <a:pt x="47842" y="353986"/>
                  </a:lnTo>
                  <a:lnTo>
                    <a:pt x="81567" y="387713"/>
                  </a:lnTo>
                  <a:lnTo>
                    <a:pt x="122003" y="413422"/>
                  </a:lnTo>
                  <a:lnTo>
                    <a:pt x="167843" y="429807"/>
                  </a:lnTo>
                  <a:lnTo>
                    <a:pt x="217779" y="435559"/>
                  </a:lnTo>
                  <a:lnTo>
                    <a:pt x="267716" y="429807"/>
                  </a:lnTo>
                  <a:lnTo>
                    <a:pt x="313555" y="413422"/>
                  </a:lnTo>
                  <a:lnTo>
                    <a:pt x="353991" y="387713"/>
                  </a:lnTo>
                  <a:lnTo>
                    <a:pt x="387717" y="353986"/>
                  </a:lnTo>
                  <a:lnTo>
                    <a:pt x="413424" y="313550"/>
                  </a:lnTo>
                  <a:lnTo>
                    <a:pt x="429807" y="267712"/>
                  </a:lnTo>
                  <a:lnTo>
                    <a:pt x="435559" y="217779"/>
                  </a:lnTo>
                  <a:lnTo>
                    <a:pt x="429807" y="167843"/>
                  </a:lnTo>
                  <a:lnTo>
                    <a:pt x="413424" y="122003"/>
                  </a:lnTo>
                  <a:lnTo>
                    <a:pt x="387717" y="81567"/>
                  </a:lnTo>
                  <a:lnTo>
                    <a:pt x="353991" y="47842"/>
                  </a:lnTo>
                  <a:lnTo>
                    <a:pt x="313555" y="22134"/>
                  </a:lnTo>
                  <a:lnTo>
                    <a:pt x="267716" y="5751"/>
                  </a:lnTo>
                  <a:lnTo>
                    <a:pt x="217779" y="0"/>
                  </a:lnTo>
                  <a:lnTo>
                    <a:pt x="167843" y="5751"/>
                  </a:lnTo>
                  <a:lnTo>
                    <a:pt x="122003" y="22134"/>
                  </a:lnTo>
                  <a:lnTo>
                    <a:pt x="81567" y="47842"/>
                  </a:lnTo>
                  <a:lnTo>
                    <a:pt x="47842" y="81567"/>
                  </a:lnTo>
                  <a:lnTo>
                    <a:pt x="22134" y="122003"/>
                  </a:lnTo>
                  <a:lnTo>
                    <a:pt x="5751" y="167843"/>
                  </a:lnTo>
                  <a:lnTo>
                    <a:pt x="0" y="217779"/>
                  </a:lnTo>
                  <a:close/>
                </a:path>
              </a:pathLst>
            </a:custGeom>
            <a:solidFill>
              <a:srgbClr val="FFBEBE"/>
            </a:solidFill>
          </p:spPr>
          <p:txBody>
            <a:bodyPr wrap="square" lIns="0" tIns="0" rIns="0" bIns="0" rtlCol="0"/>
            <a:lstStyle/>
            <a:p>
              <a:endParaRPr/>
            </a:p>
          </p:txBody>
        </p:sp>
        <p:sp>
          <p:nvSpPr>
            <p:cNvPr id="33" name="object 33"/>
            <p:cNvSpPr/>
            <p:nvPr/>
          </p:nvSpPr>
          <p:spPr>
            <a:xfrm>
              <a:off x="4330865" y="4459007"/>
              <a:ext cx="435609" cy="435609"/>
            </a:xfrm>
            <a:custGeom>
              <a:avLst/>
              <a:gdLst/>
              <a:ahLst/>
              <a:cxnLst/>
              <a:rect l="l" t="t" r="r" b="b"/>
              <a:pathLst>
                <a:path w="435610" h="435610">
                  <a:moveTo>
                    <a:pt x="435559" y="217779"/>
                  </a:moveTo>
                  <a:lnTo>
                    <a:pt x="429807" y="167843"/>
                  </a:lnTo>
                  <a:lnTo>
                    <a:pt x="413424" y="122003"/>
                  </a:lnTo>
                  <a:lnTo>
                    <a:pt x="387717" y="81567"/>
                  </a:lnTo>
                  <a:lnTo>
                    <a:pt x="353991" y="47842"/>
                  </a:lnTo>
                  <a:lnTo>
                    <a:pt x="313555" y="22134"/>
                  </a:lnTo>
                  <a:lnTo>
                    <a:pt x="267716" y="5751"/>
                  </a:lnTo>
                  <a:lnTo>
                    <a:pt x="217779" y="0"/>
                  </a:lnTo>
                  <a:lnTo>
                    <a:pt x="167843" y="5751"/>
                  </a:lnTo>
                  <a:lnTo>
                    <a:pt x="122003" y="22134"/>
                  </a:lnTo>
                  <a:lnTo>
                    <a:pt x="81567" y="47842"/>
                  </a:lnTo>
                  <a:lnTo>
                    <a:pt x="47842" y="81567"/>
                  </a:lnTo>
                  <a:lnTo>
                    <a:pt x="22134" y="122003"/>
                  </a:lnTo>
                  <a:lnTo>
                    <a:pt x="5751" y="167843"/>
                  </a:lnTo>
                  <a:lnTo>
                    <a:pt x="0" y="217779"/>
                  </a:lnTo>
                  <a:lnTo>
                    <a:pt x="5751" y="267712"/>
                  </a:lnTo>
                  <a:lnTo>
                    <a:pt x="22134" y="313550"/>
                  </a:lnTo>
                  <a:lnTo>
                    <a:pt x="47842" y="353986"/>
                  </a:lnTo>
                  <a:lnTo>
                    <a:pt x="81567" y="387713"/>
                  </a:lnTo>
                  <a:lnTo>
                    <a:pt x="122003" y="413422"/>
                  </a:lnTo>
                  <a:lnTo>
                    <a:pt x="167843" y="429807"/>
                  </a:lnTo>
                  <a:lnTo>
                    <a:pt x="217779" y="435559"/>
                  </a:lnTo>
                  <a:lnTo>
                    <a:pt x="267716" y="429807"/>
                  </a:lnTo>
                  <a:lnTo>
                    <a:pt x="313555" y="413422"/>
                  </a:lnTo>
                  <a:lnTo>
                    <a:pt x="353991" y="387713"/>
                  </a:lnTo>
                  <a:lnTo>
                    <a:pt x="387717" y="353986"/>
                  </a:lnTo>
                  <a:lnTo>
                    <a:pt x="413424" y="313550"/>
                  </a:lnTo>
                  <a:lnTo>
                    <a:pt x="429807" y="267712"/>
                  </a:lnTo>
                  <a:lnTo>
                    <a:pt x="435559" y="217779"/>
                  </a:lnTo>
                  <a:close/>
                </a:path>
              </a:pathLst>
            </a:custGeom>
            <a:ln w="62929">
              <a:solidFill>
                <a:srgbClr val="FF0000"/>
              </a:solidFill>
            </a:ln>
          </p:spPr>
          <p:txBody>
            <a:bodyPr wrap="square" lIns="0" tIns="0" rIns="0" bIns="0" rtlCol="0"/>
            <a:lstStyle/>
            <a:p>
              <a:endParaRPr/>
            </a:p>
          </p:txBody>
        </p:sp>
        <p:sp>
          <p:nvSpPr>
            <p:cNvPr id="34" name="object 34"/>
            <p:cNvSpPr/>
            <p:nvPr/>
          </p:nvSpPr>
          <p:spPr>
            <a:xfrm>
              <a:off x="5503519" y="3621392"/>
              <a:ext cx="435609" cy="435609"/>
            </a:xfrm>
            <a:custGeom>
              <a:avLst/>
              <a:gdLst/>
              <a:ahLst/>
              <a:cxnLst/>
              <a:rect l="l" t="t" r="r" b="b"/>
              <a:pathLst>
                <a:path w="435610" h="435610">
                  <a:moveTo>
                    <a:pt x="0" y="217779"/>
                  </a:moveTo>
                  <a:lnTo>
                    <a:pt x="5752" y="267712"/>
                  </a:lnTo>
                  <a:lnTo>
                    <a:pt x="22136" y="313550"/>
                  </a:lnTo>
                  <a:lnTo>
                    <a:pt x="47846" y="353986"/>
                  </a:lnTo>
                  <a:lnTo>
                    <a:pt x="81572" y="387713"/>
                  </a:lnTo>
                  <a:lnTo>
                    <a:pt x="122008" y="413422"/>
                  </a:lnTo>
                  <a:lnTo>
                    <a:pt x="167847" y="429807"/>
                  </a:lnTo>
                  <a:lnTo>
                    <a:pt x="217779" y="435559"/>
                  </a:lnTo>
                  <a:lnTo>
                    <a:pt x="267716" y="429807"/>
                  </a:lnTo>
                  <a:lnTo>
                    <a:pt x="313555" y="413422"/>
                  </a:lnTo>
                  <a:lnTo>
                    <a:pt x="353991" y="387713"/>
                  </a:lnTo>
                  <a:lnTo>
                    <a:pt x="387717" y="353986"/>
                  </a:lnTo>
                  <a:lnTo>
                    <a:pt x="413424" y="313550"/>
                  </a:lnTo>
                  <a:lnTo>
                    <a:pt x="429807" y="267712"/>
                  </a:lnTo>
                  <a:lnTo>
                    <a:pt x="435559" y="217779"/>
                  </a:lnTo>
                  <a:lnTo>
                    <a:pt x="429807" y="167843"/>
                  </a:lnTo>
                  <a:lnTo>
                    <a:pt x="413424" y="122003"/>
                  </a:lnTo>
                  <a:lnTo>
                    <a:pt x="387717" y="81567"/>
                  </a:lnTo>
                  <a:lnTo>
                    <a:pt x="353991" y="47842"/>
                  </a:lnTo>
                  <a:lnTo>
                    <a:pt x="313555" y="22134"/>
                  </a:lnTo>
                  <a:lnTo>
                    <a:pt x="267716" y="5751"/>
                  </a:lnTo>
                  <a:lnTo>
                    <a:pt x="217779" y="0"/>
                  </a:lnTo>
                  <a:lnTo>
                    <a:pt x="167847" y="5751"/>
                  </a:lnTo>
                  <a:lnTo>
                    <a:pt x="122008" y="22134"/>
                  </a:lnTo>
                  <a:lnTo>
                    <a:pt x="81572" y="47842"/>
                  </a:lnTo>
                  <a:lnTo>
                    <a:pt x="47846" y="81567"/>
                  </a:lnTo>
                  <a:lnTo>
                    <a:pt x="22136" y="122003"/>
                  </a:lnTo>
                  <a:lnTo>
                    <a:pt x="5752" y="167843"/>
                  </a:lnTo>
                  <a:lnTo>
                    <a:pt x="0" y="217779"/>
                  </a:lnTo>
                  <a:close/>
                </a:path>
              </a:pathLst>
            </a:custGeom>
            <a:solidFill>
              <a:srgbClr val="FFBEBE"/>
            </a:solidFill>
          </p:spPr>
          <p:txBody>
            <a:bodyPr wrap="square" lIns="0" tIns="0" rIns="0" bIns="0" rtlCol="0"/>
            <a:lstStyle/>
            <a:p>
              <a:endParaRPr/>
            </a:p>
          </p:txBody>
        </p:sp>
        <p:sp>
          <p:nvSpPr>
            <p:cNvPr id="35" name="object 35"/>
            <p:cNvSpPr/>
            <p:nvPr/>
          </p:nvSpPr>
          <p:spPr>
            <a:xfrm>
              <a:off x="5503519" y="3621392"/>
              <a:ext cx="435609" cy="435609"/>
            </a:xfrm>
            <a:custGeom>
              <a:avLst/>
              <a:gdLst/>
              <a:ahLst/>
              <a:cxnLst/>
              <a:rect l="l" t="t" r="r" b="b"/>
              <a:pathLst>
                <a:path w="435610" h="435610">
                  <a:moveTo>
                    <a:pt x="435559" y="217779"/>
                  </a:moveTo>
                  <a:lnTo>
                    <a:pt x="429807" y="167843"/>
                  </a:lnTo>
                  <a:lnTo>
                    <a:pt x="413424" y="122003"/>
                  </a:lnTo>
                  <a:lnTo>
                    <a:pt x="387717" y="81567"/>
                  </a:lnTo>
                  <a:lnTo>
                    <a:pt x="353991" y="47842"/>
                  </a:lnTo>
                  <a:lnTo>
                    <a:pt x="313555" y="22134"/>
                  </a:lnTo>
                  <a:lnTo>
                    <a:pt x="267716" y="5751"/>
                  </a:lnTo>
                  <a:lnTo>
                    <a:pt x="217779" y="0"/>
                  </a:lnTo>
                  <a:lnTo>
                    <a:pt x="167847" y="5751"/>
                  </a:lnTo>
                  <a:lnTo>
                    <a:pt x="122008" y="22134"/>
                  </a:lnTo>
                  <a:lnTo>
                    <a:pt x="81572" y="47842"/>
                  </a:lnTo>
                  <a:lnTo>
                    <a:pt x="47846" y="81567"/>
                  </a:lnTo>
                  <a:lnTo>
                    <a:pt x="22136" y="122003"/>
                  </a:lnTo>
                  <a:lnTo>
                    <a:pt x="5752" y="167843"/>
                  </a:lnTo>
                  <a:lnTo>
                    <a:pt x="0" y="217779"/>
                  </a:lnTo>
                  <a:lnTo>
                    <a:pt x="5752" y="267712"/>
                  </a:lnTo>
                  <a:lnTo>
                    <a:pt x="22136" y="313550"/>
                  </a:lnTo>
                  <a:lnTo>
                    <a:pt x="47846" y="353986"/>
                  </a:lnTo>
                  <a:lnTo>
                    <a:pt x="81572" y="387713"/>
                  </a:lnTo>
                  <a:lnTo>
                    <a:pt x="122008" y="413422"/>
                  </a:lnTo>
                  <a:lnTo>
                    <a:pt x="167847" y="429807"/>
                  </a:lnTo>
                  <a:lnTo>
                    <a:pt x="217779" y="435559"/>
                  </a:lnTo>
                  <a:lnTo>
                    <a:pt x="267716" y="429807"/>
                  </a:lnTo>
                  <a:lnTo>
                    <a:pt x="313555" y="413422"/>
                  </a:lnTo>
                  <a:lnTo>
                    <a:pt x="353991" y="387713"/>
                  </a:lnTo>
                  <a:lnTo>
                    <a:pt x="387717" y="353986"/>
                  </a:lnTo>
                  <a:lnTo>
                    <a:pt x="413424" y="313550"/>
                  </a:lnTo>
                  <a:lnTo>
                    <a:pt x="429807" y="267712"/>
                  </a:lnTo>
                  <a:lnTo>
                    <a:pt x="435559" y="217779"/>
                  </a:lnTo>
                  <a:close/>
                </a:path>
              </a:pathLst>
            </a:custGeom>
            <a:ln w="62929">
              <a:solidFill>
                <a:srgbClr val="FF0000"/>
              </a:solidFill>
            </a:ln>
          </p:spPr>
          <p:txBody>
            <a:bodyPr wrap="square" lIns="0" tIns="0" rIns="0" bIns="0" rtlCol="0"/>
            <a:lstStyle/>
            <a:p>
              <a:endParaRPr/>
            </a:p>
          </p:txBody>
        </p:sp>
      </p:grpSp>
      <p:sp>
        <p:nvSpPr>
          <p:cNvPr id="36" name="object 36"/>
          <p:cNvSpPr txBox="1"/>
          <p:nvPr/>
        </p:nvSpPr>
        <p:spPr>
          <a:xfrm>
            <a:off x="4461662" y="1449199"/>
            <a:ext cx="1594485" cy="3398520"/>
          </a:xfrm>
          <a:prstGeom prst="rect">
            <a:avLst/>
          </a:prstGeom>
        </p:spPr>
        <p:txBody>
          <a:bodyPr vert="horz" wrap="square" lIns="0" tIns="13970" rIns="0" bIns="0" rtlCol="0">
            <a:spAutoFit/>
          </a:bodyPr>
          <a:lstStyle/>
          <a:p>
            <a:pPr marL="316230">
              <a:lnSpc>
                <a:spcPct val="100000"/>
              </a:lnSpc>
              <a:spcBef>
                <a:spcPts val="110"/>
              </a:spcBef>
            </a:pPr>
            <a:r>
              <a:rPr sz="2300" spc="5" dirty="0">
                <a:latin typeface="Arial"/>
                <a:cs typeface="Arial"/>
              </a:rPr>
              <a:t>Q</a:t>
            </a:r>
            <a:endParaRPr sz="2300">
              <a:latin typeface="Arial"/>
              <a:cs typeface="Arial"/>
            </a:endParaRPr>
          </a:p>
          <a:p>
            <a:pPr>
              <a:lnSpc>
                <a:spcPct val="100000"/>
              </a:lnSpc>
              <a:spcBef>
                <a:spcPts val="50"/>
              </a:spcBef>
            </a:pPr>
            <a:endParaRPr sz="2000">
              <a:latin typeface="Arial"/>
              <a:cs typeface="Arial"/>
            </a:endParaRPr>
          </a:p>
          <a:p>
            <a:pPr marL="495300">
              <a:lnSpc>
                <a:spcPct val="100000"/>
              </a:lnSpc>
              <a:spcBef>
                <a:spcPts val="5"/>
              </a:spcBef>
            </a:pPr>
            <a:r>
              <a:rPr sz="2300" b="1" spc="5" dirty="0">
                <a:solidFill>
                  <a:srgbClr val="FF0000"/>
                </a:solidFill>
                <a:latin typeface="Arial"/>
                <a:cs typeface="Arial"/>
              </a:rPr>
              <a:t>1</a:t>
            </a:r>
            <a:endParaRPr sz="2300">
              <a:latin typeface="Arial"/>
              <a:cs typeface="Arial"/>
            </a:endParaRPr>
          </a:p>
          <a:p>
            <a:pPr marL="337820">
              <a:lnSpc>
                <a:spcPct val="100000"/>
              </a:lnSpc>
              <a:spcBef>
                <a:spcPts val="1375"/>
              </a:spcBef>
            </a:pPr>
            <a:r>
              <a:rPr sz="2300" spc="5" dirty="0">
                <a:latin typeface="Arial"/>
                <a:cs typeface="Arial"/>
              </a:rPr>
              <a:t>P</a:t>
            </a:r>
            <a:endParaRPr sz="2300">
              <a:latin typeface="Arial"/>
              <a:cs typeface="Arial"/>
            </a:endParaRPr>
          </a:p>
          <a:p>
            <a:pPr marL="138430">
              <a:lnSpc>
                <a:spcPct val="100000"/>
              </a:lnSpc>
              <a:spcBef>
                <a:spcPts val="1200"/>
              </a:spcBef>
            </a:pPr>
            <a:r>
              <a:rPr sz="2300" b="1" spc="5" dirty="0">
                <a:solidFill>
                  <a:srgbClr val="FF0000"/>
                </a:solidFill>
                <a:latin typeface="Arial"/>
                <a:cs typeface="Arial"/>
              </a:rPr>
              <a:t>0</a:t>
            </a:r>
            <a:endParaRPr sz="2300">
              <a:latin typeface="Arial"/>
              <a:cs typeface="Arial"/>
            </a:endParaRPr>
          </a:p>
          <a:p>
            <a:pPr marR="206375" algn="r">
              <a:lnSpc>
                <a:spcPct val="100000"/>
              </a:lnSpc>
              <a:spcBef>
                <a:spcPts val="1210"/>
              </a:spcBef>
            </a:pPr>
            <a:r>
              <a:rPr sz="2300" spc="10" dirty="0">
                <a:latin typeface="Arial"/>
                <a:cs typeface="Arial"/>
              </a:rPr>
              <a:t>M</a:t>
            </a:r>
            <a:endParaRPr sz="2300">
              <a:latin typeface="Arial"/>
              <a:cs typeface="Arial"/>
            </a:endParaRPr>
          </a:p>
          <a:p>
            <a:pPr marR="5080" algn="r">
              <a:lnSpc>
                <a:spcPts val="2745"/>
              </a:lnSpc>
              <a:spcBef>
                <a:spcPts val="1115"/>
              </a:spcBef>
            </a:pPr>
            <a:r>
              <a:rPr sz="2300" b="1" spc="5" dirty="0">
                <a:solidFill>
                  <a:srgbClr val="FF0000"/>
                </a:solidFill>
                <a:latin typeface="Arial"/>
                <a:cs typeface="Arial"/>
              </a:rPr>
              <a:t>0</a:t>
            </a:r>
            <a:endParaRPr sz="2300">
              <a:latin typeface="Arial"/>
              <a:cs typeface="Arial"/>
            </a:endParaRPr>
          </a:p>
          <a:p>
            <a:pPr marL="12700">
              <a:lnSpc>
                <a:spcPts val="2745"/>
              </a:lnSpc>
            </a:pPr>
            <a:r>
              <a:rPr sz="2300" spc="5" dirty="0">
                <a:latin typeface="Arial"/>
                <a:cs typeface="Arial"/>
              </a:rPr>
              <a:t>L</a:t>
            </a:r>
            <a:endParaRPr sz="2300">
              <a:latin typeface="Arial"/>
              <a:cs typeface="Arial"/>
            </a:endParaRPr>
          </a:p>
        </p:txBody>
      </p:sp>
      <p:sp>
        <p:nvSpPr>
          <p:cNvPr id="37" name="object 37"/>
          <p:cNvSpPr/>
          <p:nvPr/>
        </p:nvSpPr>
        <p:spPr>
          <a:xfrm>
            <a:off x="4665916" y="2616250"/>
            <a:ext cx="435609" cy="435609"/>
          </a:xfrm>
          <a:custGeom>
            <a:avLst/>
            <a:gdLst/>
            <a:ahLst/>
            <a:cxnLst/>
            <a:rect l="l" t="t" r="r" b="b"/>
            <a:pathLst>
              <a:path w="435610" h="435610">
                <a:moveTo>
                  <a:pt x="435559" y="217779"/>
                </a:moveTo>
                <a:lnTo>
                  <a:pt x="429807" y="167847"/>
                </a:lnTo>
                <a:lnTo>
                  <a:pt x="413422" y="122008"/>
                </a:lnTo>
                <a:lnTo>
                  <a:pt x="387713" y="81572"/>
                </a:lnTo>
                <a:lnTo>
                  <a:pt x="353986" y="47846"/>
                </a:lnTo>
                <a:lnTo>
                  <a:pt x="313550" y="22136"/>
                </a:lnTo>
                <a:lnTo>
                  <a:pt x="267712"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2" y="429807"/>
                </a:lnTo>
                <a:lnTo>
                  <a:pt x="313550" y="413424"/>
                </a:lnTo>
                <a:lnTo>
                  <a:pt x="353986" y="387717"/>
                </a:lnTo>
                <a:lnTo>
                  <a:pt x="387713" y="353991"/>
                </a:lnTo>
                <a:lnTo>
                  <a:pt x="413422"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38" name="object 38"/>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49</a:t>
            </a:fld>
            <a:endParaRPr spc="4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L="635" algn="ctr">
              <a:lnSpc>
                <a:spcPts val="2635"/>
              </a:lnSpc>
            </a:pPr>
            <a:r>
              <a:rPr spc="229" dirty="0"/>
              <a:t>Wumpus</a:t>
            </a:r>
            <a:r>
              <a:rPr spc="375" dirty="0"/>
              <a:t> </a:t>
            </a:r>
            <a:r>
              <a:rPr spc="195" dirty="0"/>
              <a:t>World</a:t>
            </a:r>
            <a:r>
              <a:rPr spc="415" dirty="0"/>
              <a:t> </a:t>
            </a:r>
            <a:r>
              <a:rPr spc="480" dirty="0">
                <a:solidFill>
                  <a:srgbClr val="FF0000"/>
                </a:solidFill>
              </a:rPr>
              <a:t>PEAS</a:t>
            </a:r>
            <a:r>
              <a:rPr spc="395" dirty="0">
                <a:solidFill>
                  <a:srgbClr val="FF0000"/>
                </a:solidFill>
              </a:rPr>
              <a:t> </a:t>
            </a:r>
            <a:r>
              <a:rPr spc="145" dirty="0"/>
              <a:t>description</a:t>
            </a:r>
          </a:p>
        </p:txBody>
      </p:sp>
      <p:sp>
        <p:nvSpPr>
          <p:cNvPr id="3" name="object 3"/>
          <p:cNvSpPr txBox="1"/>
          <p:nvPr/>
        </p:nvSpPr>
        <p:spPr>
          <a:xfrm>
            <a:off x="1320575" y="3104646"/>
            <a:ext cx="4314342" cy="604652"/>
          </a:xfrm>
          <a:prstGeom prst="rect">
            <a:avLst/>
          </a:prstGeom>
        </p:spPr>
        <p:txBody>
          <a:bodyPr vert="horz" wrap="square" lIns="0" tIns="14604" rIns="0" bIns="0" rtlCol="0">
            <a:spAutoFit/>
          </a:bodyPr>
          <a:lstStyle/>
          <a:p>
            <a:pPr marL="362585" indent="-349885">
              <a:lnSpc>
                <a:spcPts val="2305"/>
              </a:lnSpc>
              <a:spcBef>
                <a:spcPts val="114"/>
              </a:spcBef>
              <a:buFont typeface="Symbol"/>
              <a:buChar char=""/>
              <a:tabLst>
                <a:tab pos="361950" algn="l"/>
                <a:tab pos="362585" algn="l"/>
              </a:tabLst>
            </a:pPr>
            <a:r>
              <a:rPr sz="2050" spc="-50" dirty="0">
                <a:latin typeface="Calibri"/>
                <a:cs typeface="Calibri"/>
              </a:rPr>
              <a:t>gold</a:t>
            </a:r>
            <a:r>
              <a:rPr sz="2050" spc="185" dirty="0">
                <a:latin typeface="Calibri"/>
                <a:cs typeface="Calibri"/>
              </a:rPr>
              <a:t> </a:t>
            </a:r>
            <a:r>
              <a:rPr sz="2050" spc="40" dirty="0">
                <a:latin typeface="Calibri"/>
                <a:cs typeface="Calibri"/>
              </a:rPr>
              <a:t>+1000,</a:t>
            </a:r>
            <a:r>
              <a:rPr sz="2050" spc="180" dirty="0">
                <a:latin typeface="Calibri"/>
                <a:cs typeface="Calibri"/>
              </a:rPr>
              <a:t> </a:t>
            </a:r>
            <a:r>
              <a:rPr sz="2050" spc="-75" dirty="0">
                <a:latin typeface="Calibri"/>
                <a:cs typeface="Calibri"/>
              </a:rPr>
              <a:t>death</a:t>
            </a:r>
            <a:r>
              <a:rPr sz="2050" spc="220" dirty="0">
                <a:latin typeface="Calibri"/>
                <a:cs typeface="Calibri"/>
              </a:rPr>
              <a:t> </a:t>
            </a:r>
            <a:r>
              <a:rPr sz="2050" spc="-55" dirty="0">
                <a:latin typeface="Calibri"/>
                <a:cs typeface="Calibri"/>
              </a:rPr>
              <a:t>-1000</a:t>
            </a:r>
            <a:r>
              <a:rPr lang="en-GB" sz="2050" spc="-55" dirty="0">
                <a:latin typeface="Calibri"/>
                <a:cs typeface="Calibri"/>
              </a:rPr>
              <a:t> – game ends</a:t>
            </a:r>
            <a:endParaRPr sz="2050" dirty="0">
              <a:latin typeface="Calibri"/>
              <a:cs typeface="Calibri"/>
            </a:endParaRPr>
          </a:p>
          <a:p>
            <a:pPr marL="362585" indent="-349885">
              <a:lnSpc>
                <a:spcPts val="2305"/>
              </a:lnSpc>
              <a:buFont typeface="Symbol"/>
              <a:buChar char=""/>
              <a:tabLst>
                <a:tab pos="361950" algn="l"/>
                <a:tab pos="362585" algn="l"/>
              </a:tabLst>
            </a:pPr>
            <a:r>
              <a:rPr sz="2050" spc="-25" dirty="0">
                <a:latin typeface="Calibri"/>
                <a:cs typeface="Calibri"/>
              </a:rPr>
              <a:t>-1</a:t>
            </a:r>
            <a:r>
              <a:rPr sz="2050" spc="175" dirty="0">
                <a:latin typeface="Calibri"/>
                <a:cs typeface="Calibri"/>
              </a:rPr>
              <a:t> </a:t>
            </a:r>
            <a:r>
              <a:rPr sz="2050" spc="-100" dirty="0">
                <a:latin typeface="Calibri"/>
                <a:cs typeface="Calibri"/>
              </a:rPr>
              <a:t>per</a:t>
            </a:r>
            <a:r>
              <a:rPr sz="2050" spc="210" dirty="0">
                <a:latin typeface="Calibri"/>
                <a:cs typeface="Calibri"/>
              </a:rPr>
              <a:t> </a:t>
            </a:r>
            <a:r>
              <a:rPr sz="2050" spc="-70" dirty="0">
                <a:latin typeface="Calibri"/>
                <a:cs typeface="Calibri"/>
              </a:rPr>
              <a:t>step</a:t>
            </a:r>
            <a:r>
              <a:rPr sz="2050" spc="275" dirty="0">
                <a:latin typeface="Calibri"/>
                <a:cs typeface="Calibri"/>
              </a:rPr>
              <a:t> </a:t>
            </a:r>
            <a:r>
              <a:rPr sz="1800" b="0" dirty="0">
                <a:cs typeface="Segoe UI Light"/>
              </a:rPr>
              <a:t>back</a:t>
            </a:r>
            <a:r>
              <a:rPr sz="2050" dirty="0">
                <a:latin typeface="Calibri"/>
                <a:cs typeface="Calibri"/>
              </a:rPr>
              <a:t>,</a:t>
            </a:r>
            <a:r>
              <a:rPr sz="2050" spc="204" dirty="0">
                <a:latin typeface="Calibri"/>
                <a:cs typeface="Calibri"/>
              </a:rPr>
              <a:t> </a:t>
            </a:r>
            <a:r>
              <a:rPr sz="2050" spc="-40" dirty="0">
                <a:latin typeface="Calibri"/>
                <a:cs typeface="Calibri"/>
              </a:rPr>
              <a:t>-10</a:t>
            </a:r>
            <a:r>
              <a:rPr sz="2050" spc="180" dirty="0">
                <a:latin typeface="Calibri"/>
                <a:cs typeface="Calibri"/>
              </a:rPr>
              <a:t> </a:t>
            </a:r>
            <a:r>
              <a:rPr sz="2050" spc="-75" dirty="0">
                <a:latin typeface="Calibri"/>
                <a:cs typeface="Calibri"/>
              </a:rPr>
              <a:t>for</a:t>
            </a:r>
            <a:r>
              <a:rPr sz="2050" spc="210" dirty="0">
                <a:latin typeface="Calibri"/>
                <a:cs typeface="Calibri"/>
              </a:rPr>
              <a:t> </a:t>
            </a:r>
            <a:r>
              <a:rPr sz="2050" spc="-50" dirty="0">
                <a:latin typeface="Calibri"/>
                <a:cs typeface="Calibri"/>
              </a:rPr>
              <a:t>using</a:t>
            </a:r>
            <a:r>
              <a:rPr sz="2050" spc="229" dirty="0">
                <a:latin typeface="Calibri"/>
                <a:cs typeface="Calibri"/>
              </a:rPr>
              <a:t> </a:t>
            </a:r>
            <a:r>
              <a:rPr sz="2050" spc="-85" dirty="0">
                <a:latin typeface="Calibri"/>
                <a:cs typeface="Calibri"/>
              </a:rPr>
              <a:t>arrow</a:t>
            </a:r>
            <a:endParaRPr sz="2050" dirty="0">
              <a:latin typeface="Calibri"/>
              <a:cs typeface="Calibri"/>
            </a:endParaRPr>
          </a:p>
        </p:txBody>
      </p:sp>
      <p:sp>
        <p:nvSpPr>
          <p:cNvPr id="4" name="object 4"/>
          <p:cNvSpPr txBox="1"/>
          <p:nvPr/>
        </p:nvSpPr>
        <p:spPr>
          <a:xfrm>
            <a:off x="1200022" y="3693274"/>
            <a:ext cx="1318260" cy="340360"/>
          </a:xfrm>
          <a:prstGeom prst="rect">
            <a:avLst/>
          </a:prstGeom>
        </p:spPr>
        <p:txBody>
          <a:bodyPr vert="horz" wrap="square" lIns="0" tIns="14604" rIns="0" bIns="0" rtlCol="0">
            <a:spAutoFit/>
          </a:bodyPr>
          <a:lstStyle/>
          <a:p>
            <a:pPr marL="12700">
              <a:lnSpc>
                <a:spcPct val="100000"/>
              </a:lnSpc>
              <a:spcBef>
                <a:spcPts val="114"/>
              </a:spcBef>
            </a:pPr>
            <a:r>
              <a:rPr sz="2050" b="1" spc="120" dirty="0">
                <a:solidFill>
                  <a:srgbClr val="FF0000"/>
                </a:solidFill>
                <a:latin typeface="Calibri"/>
                <a:cs typeface="Calibri"/>
              </a:rPr>
              <a:t>E</a:t>
            </a:r>
            <a:r>
              <a:rPr sz="2050" spc="-75" dirty="0">
                <a:solidFill>
                  <a:srgbClr val="0000CC"/>
                </a:solidFill>
                <a:latin typeface="Calibri"/>
                <a:cs typeface="Calibri"/>
              </a:rPr>
              <a:t>nvironment</a:t>
            </a:r>
            <a:endParaRPr sz="2050" dirty="0">
              <a:solidFill>
                <a:srgbClr val="0000CC"/>
              </a:solidFill>
              <a:latin typeface="Calibri"/>
              <a:cs typeface="Calibri"/>
            </a:endParaRPr>
          </a:p>
        </p:txBody>
      </p:sp>
      <p:sp>
        <p:nvSpPr>
          <p:cNvPr id="5" name="object 5"/>
          <p:cNvSpPr txBox="1"/>
          <p:nvPr/>
        </p:nvSpPr>
        <p:spPr>
          <a:xfrm>
            <a:off x="1320575" y="4102662"/>
            <a:ext cx="4159250" cy="1962780"/>
          </a:xfrm>
          <a:prstGeom prst="rect">
            <a:avLst/>
          </a:prstGeom>
        </p:spPr>
        <p:txBody>
          <a:bodyPr vert="horz" wrap="square" lIns="0" tIns="14604" rIns="0" bIns="0" rtlCol="0">
            <a:spAutoFit/>
          </a:bodyPr>
          <a:lstStyle/>
          <a:p>
            <a:pPr marL="362585" indent="-349885">
              <a:lnSpc>
                <a:spcPts val="2240"/>
              </a:lnSpc>
              <a:spcBef>
                <a:spcPts val="114"/>
              </a:spcBef>
              <a:buFont typeface="Symbol"/>
              <a:buChar char=""/>
              <a:tabLst>
                <a:tab pos="361950" algn="l"/>
                <a:tab pos="362585" algn="l"/>
              </a:tabLst>
            </a:pPr>
            <a:r>
              <a:rPr spc="-50" dirty="0">
                <a:latin typeface="Calibri"/>
                <a:cs typeface="Calibri"/>
              </a:rPr>
              <a:t>Squares</a:t>
            </a:r>
            <a:r>
              <a:rPr spc="190" dirty="0">
                <a:latin typeface="Calibri"/>
                <a:cs typeface="Calibri"/>
              </a:rPr>
              <a:t> </a:t>
            </a:r>
            <a:r>
              <a:rPr spc="-50" dirty="0">
                <a:latin typeface="Calibri"/>
                <a:cs typeface="Calibri"/>
              </a:rPr>
              <a:t>adjacent</a:t>
            </a:r>
            <a:r>
              <a:rPr spc="180" dirty="0">
                <a:latin typeface="Calibri"/>
                <a:cs typeface="Calibri"/>
              </a:rPr>
              <a:t> </a:t>
            </a:r>
            <a:r>
              <a:rPr spc="-55" dirty="0">
                <a:latin typeface="Calibri"/>
                <a:cs typeface="Calibri"/>
              </a:rPr>
              <a:t>to</a:t>
            </a:r>
            <a:r>
              <a:rPr spc="200" dirty="0">
                <a:latin typeface="Calibri"/>
                <a:cs typeface="Calibri"/>
              </a:rPr>
              <a:t> </a:t>
            </a:r>
            <a:r>
              <a:rPr spc="-100" dirty="0">
                <a:latin typeface="Calibri"/>
                <a:cs typeface="Calibri"/>
              </a:rPr>
              <a:t>wumpus</a:t>
            </a:r>
            <a:r>
              <a:rPr spc="254" dirty="0">
                <a:latin typeface="Calibri"/>
                <a:cs typeface="Calibri"/>
              </a:rPr>
              <a:t> </a:t>
            </a:r>
            <a:r>
              <a:rPr b="0" spc="-5" dirty="0">
                <a:cs typeface="Segoe UI Light"/>
              </a:rPr>
              <a:t>have</a:t>
            </a:r>
            <a:r>
              <a:rPr b="0" spc="114" dirty="0">
                <a:latin typeface="Segoe UI Light"/>
                <a:cs typeface="Segoe UI Light"/>
              </a:rPr>
              <a:t> </a:t>
            </a:r>
            <a:r>
              <a:rPr lang="en-US" i="1" spc="-5" dirty="0">
                <a:latin typeface="Palatino Linotype" panose="02040502050505030304" pitchFamily="18" charset="0"/>
                <a:cs typeface="Segoe UI Light"/>
              </a:rPr>
              <a:t>S</a:t>
            </a:r>
            <a:r>
              <a:rPr b="0" i="1" spc="-5" dirty="0">
                <a:latin typeface="Palatino Linotype" panose="02040502050505030304" pitchFamily="18" charset="0"/>
                <a:cs typeface="Segoe UI Light"/>
              </a:rPr>
              <a:t>tench</a:t>
            </a:r>
            <a:endParaRPr lang="en-US" i="1" spc="-5" dirty="0">
              <a:latin typeface="Palatino Linotype" panose="02040502050505030304" pitchFamily="18" charset="0"/>
              <a:cs typeface="Segoe UI Light"/>
            </a:endParaRPr>
          </a:p>
          <a:p>
            <a:pPr marL="362585" indent="-349885">
              <a:lnSpc>
                <a:spcPts val="2240"/>
              </a:lnSpc>
              <a:spcBef>
                <a:spcPts val="114"/>
              </a:spcBef>
              <a:buFont typeface="Symbol"/>
              <a:buChar char=""/>
              <a:tabLst>
                <a:tab pos="361950" algn="l"/>
                <a:tab pos="362585" algn="l"/>
              </a:tabLst>
            </a:pPr>
            <a:r>
              <a:rPr spc="-50" dirty="0">
                <a:latin typeface="Calibri"/>
                <a:cs typeface="Calibri"/>
              </a:rPr>
              <a:t>Squares</a:t>
            </a:r>
            <a:r>
              <a:rPr spc="190" dirty="0">
                <a:latin typeface="Calibri"/>
                <a:cs typeface="Calibri"/>
              </a:rPr>
              <a:t> </a:t>
            </a:r>
            <a:r>
              <a:rPr spc="-50" dirty="0">
                <a:latin typeface="Calibri"/>
                <a:cs typeface="Calibri"/>
              </a:rPr>
              <a:t>adjacent</a:t>
            </a:r>
            <a:r>
              <a:rPr spc="185" dirty="0">
                <a:latin typeface="Calibri"/>
                <a:cs typeface="Calibri"/>
              </a:rPr>
              <a:t> </a:t>
            </a:r>
            <a:r>
              <a:rPr spc="-55" dirty="0">
                <a:latin typeface="Calibri"/>
                <a:cs typeface="Calibri"/>
              </a:rPr>
              <a:t>to</a:t>
            </a:r>
            <a:r>
              <a:rPr spc="200" dirty="0">
                <a:latin typeface="Calibri"/>
                <a:cs typeface="Calibri"/>
              </a:rPr>
              <a:t> </a:t>
            </a:r>
            <a:r>
              <a:rPr spc="-30" dirty="0">
                <a:latin typeface="Calibri"/>
                <a:cs typeface="Calibri"/>
              </a:rPr>
              <a:t>pit</a:t>
            </a:r>
            <a:r>
              <a:rPr spc="235" dirty="0">
                <a:latin typeface="Calibri"/>
                <a:cs typeface="Calibri"/>
              </a:rPr>
              <a:t> </a:t>
            </a:r>
            <a:r>
              <a:rPr spc="-90" dirty="0">
                <a:latin typeface="Calibri"/>
                <a:cs typeface="Calibri"/>
              </a:rPr>
              <a:t>are</a:t>
            </a:r>
            <a:r>
              <a:rPr spc="40" dirty="0">
                <a:latin typeface="Calibri"/>
                <a:cs typeface="Calibri"/>
              </a:rPr>
              <a:t> </a:t>
            </a:r>
            <a:r>
              <a:rPr lang="en-US" i="1" spc="40" dirty="0">
                <a:latin typeface="Palatino Linotype" panose="02040502050505030304" pitchFamily="18" charset="0"/>
                <a:cs typeface="Calibri"/>
              </a:rPr>
              <a:t>B</a:t>
            </a:r>
            <a:r>
              <a:rPr i="1" dirty="0">
                <a:latin typeface="Palatino Linotype" panose="02040502050505030304" pitchFamily="18" charset="0"/>
                <a:cs typeface="Trebuchet MS"/>
              </a:rPr>
              <a:t>reezy</a:t>
            </a:r>
            <a:endParaRPr dirty="0">
              <a:latin typeface="Palatino Linotype" panose="02040502050505030304" pitchFamily="18" charset="0"/>
              <a:cs typeface="Trebuchet MS"/>
            </a:endParaRPr>
          </a:p>
          <a:p>
            <a:pPr marL="362585" marR="104139" indent="-349885">
              <a:lnSpc>
                <a:spcPts val="2070"/>
              </a:lnSpc>
              <a:spcBef>
                <a:spcPts val="215"/>
              </a:spcBef>
              <a:buSzPct val="97619"/>
              <a:buFont typeface="Symbol"/>
              <a:buChar char=""/>
              <a:tabLst>
                <a:tab pos="361950" algn="l"/>
                <a:tab pos="362585" algn="l"/>
              </a:tabLst>
            </a:pPr>
            <a:r>
              <a:rPr i="1" dirty="0">
                <a:latin typeface="Palatino Linotype" panose="02040502050505030304" pitchFamily="18" charset="0"/>
                <a:cs typeface="Trebuchet MS"/>
              </a:rPr>
              <a:t>Glitter</a:t>
            </a:r>
            <a:r>
              <a:rPr i="1" spc="-170" dirty="0">
                <a:latin typeface="Trebuchet MS"/>
                <a:cs typeface="Trebuchet MS"/>
              </a:rPr>
              <a:t> </a:t>
            </a:r>
            <a:r>
              <a:rPr spc="-20" dirty="0">
                <a:latin typeface="Calibri"/>
                <a:cs typeface="Calibri"/>
              </a:rPr>
              <a:t>i</a:t>
            </a:r>
            <a:r>
              <a:rPr spc="-65" dirty="0">
                <a:latin typeface="Calibri"/>
                <a:cs typeface="Calibri"/>
              </a:rPr>
              <a:t>f</a:t>
            </a:r>
            <a:r>
              <a:rPr spc="-60" dirty="0">
                <a:latin typeface="Calibri"/>
                <a:cs typeface="Calibri"/>
              </a:rPr>
              <a:t>f</a:t>
            </a:r>
            <a:r>
              <a:rPr spc="10" dirty="0">
                <a:latin typeface="Calibri"/>
                <a:cs typeface="Calibri"/>
              </a:rPr>
              <a:t> </a:t>
            </a:r>
            <a:r>
              <a:rPr spc="-50" dirty="0">
                <a:latin typeface="Calibri"/>
                <a:cs typeface="Calibri"/>
              </a:rPr>
              <a:t>gold</a:t>
            </a:r>
            <a:r>
              <a:rPr spc="5" dirty="0">
                <a:latin typeface="Calibri"/>
                <a:cs typeface="Calibri"/>
              </a:rPr>
              <a:t> </a:t>
            </a:r>
            <a:r>
              <a:rPr spc="-35" dirty="0">
                <a:latin typeface="Calibri"/>
                <a:cs typeface="Calibri"/>
              </a:rPr>
              <a:t>i</a:t>
            </a:r>
            <a:r>
              <a:rPr spc="-45" dirty="0">
                <a:latin typeface="Calibri"/>
                <a:cs typeface="Calibri"/>
              </a:rPr>
              <a:t>s</a:t>
            </a:r>
            <a:r>
              <a:rPr spc="10" dirty="0">
                <a:latin typeface="Calibri"/>
                <a:cs typeface="Calibri"/>
              </a:rPr>
              <a:t> </a:t>
            </a:r>
            <a:r>
              <a:rPr spc="-40" dirty="0">
                <a:latin typeface="Calibri"/>
                <a:cs typeface="Calibri"/>
              </a:rPr>
              <a:t>i</a:t>
            </a:r>
            <a:r>
              <a:rPr spc="-65" dirty="0">
                <a:latin typeface="Calibri"/>
                <a:cs typeface="Calibri"/>
              </a:rPr>
              <a:t>n</a:t>
            </a:r>
            <a:r>
              <a:rPr spc="10" dirty="0">
                <a:latin typeface="Calibri"/>
                <a:cs typeface="Calibri"/>
              </a:rPr>
              <a:t> </a:t>
            </a:r>
            <a:r>
              <a:rPr spc="-80" dirty="0">
                <a:latin typeface="Calibri"/>
                <a:cs typeface="Calibri"/>
              </a:rPr>
              <a:t>the</a:t>
            </a:r>
            <a:r>
              <a:rPr spc="20" dirty="0">
                <a:latin typeface="Calibri"/>
                <a:cs typeface="Calibri"/>
              </a:rPr>
              <a:t> </a:t>
            </a:r>
            <a:r>
              <a:rPr spc="-95" dirty="0">
                <a:latin typeface="Calibri"/>
                <a:cs typeface="Calibri"/>
              </a:rPr>
              <a:t>same</a:t>
            </a:r>
            <a:r>
              <a:rPr spc="5" dirty="0">
                <a:latin typeface="Calibri"/>
                <a:cs typeface="Calibri"/>
              </a:rPr>
              <a:t> </a:t>
            </a:r>
            <a:r>
              <a:rPr spc="-70" dirty="0">
                <a:latin typeface="Calibri"/>
                <a:cs typeface="Calibri"/>
              </a:rPr>
              <a:t>square  </a:t>
            </a:r>
            <a:endParaRPr lang="en-US" spc="-70" dirty="0">
              <a:latin typeface="Calibri"/>
              <a:cs typeface="Calibri"/>
            </a:endParaRPr>
          </a:p>
          <a:p>
            <a:pPr marL="362585" marR="104139" indent="-349885">
              <a:lnSpc>
                <a:spcPts val="2070"/>
              </a:lnSpc>
              <a:spcBef>
                <a:spcPts val="215"/>
              </a:spcBef>
              <a:buSzPct val="97619"/>
              <a:buFont typeface="Symbol"/>
              <a:buChar char=""/>
              <a:tabLst>
                <a:tab pos="361950" algn="l"/>
                <a:tab pos="362585" algn="l"/>
              </a:tabLst>
            </a:pPr>
            <a:r>
              <a:rPr i="1" dirty="0">
                <a:latin typeface="Palatino Linotype" panose="02040502050505030304" pitchFamily="18" charset="0"/>
                <a:cs typeface="Trebuchet MS"/>
              </a:rPr>
              <a:t>Shooting</a:t>
            </a:r>
            <a:r>
              <a:rPr i="1" spc="-185" dirty="0">
                <a:latin typeface="Trebuchet MS"/>
                <a:cs typeface="Trebuchet MS"/>
              </a:rPr>
              <a:t> </a:t>
            </a:r>
            <a:r>
              <a:rPr spc="-15" dirty="0">
                <a:latin typeface="Calibri"/>
                <a:cs typeface="Calibri"/>
              </a:rPr>
              <a:t>kills</a:t>
            </a:r>
            <a:r>
              <a:rPr spc="5" dirty="0">
                <a:latin typeface="Calibri"/>
                <a:cs typeface="Calibri"/>
              </a:rPr>
              <a:t> </a:t>
            </a:r>
            <a:r>
              <a:rPr spc="-100" dirty="0">
                <a:latin typeface="Calibri"/>
                <a:cs typeface="Calibri"/>
              </a:rPr>
              <a:t>wumpus</a:t>
            </a:r>
            <a:r>
              <a:rPr spc="35" dirty="0">
                <a:latin typeface="Calibri"/>
                <a:cs typeface="Calibri"/>
              </a:rPr>
              <a:t> </a:t>
            </a:r>
            <a:r>
              <a:rPr spc="-30" dirty="0">
                <a:latin typeface="Calibri"/>
                <a:cs typeface="Calibri"/>
              </a:rPr>
              <a:t>if</a:t>
            </a:r>
            <a:r>
              <a:rPr spc="15" dirty="0">
                <a:latin typeface="Calibri"/>
                <a:cs typeface="Calibri"/>
              </a:rPr>
              <a:t> </a:t>
            </a:r>
            <a:r>
              <a:rPr spc="-85" dirty="0">
                <a:latin typeface="Calibri"/>
                <a:cs typeface="Calibri"/>
              </a:rPr>
              <a:t>you</a:t>
            </a:r>
            <a:r>
              <a:rPr spc="15" dirty="0">
                <a:latin typeface="Calibri"/>
                <a:cs typeface="Calibri"/>
              </a:rPr>
              <a:t> </a:t>
            </a:r>
            <a:r>
              <a:rPr spc="-90" dirty="0">
                <a:latin typeface="Calibri"/>
                <a:cs typeface="Calibri"/>
              </a:rPr>
              <a:t>are</a:t>
            </a:r>
            <a:r>
              <a:rPr spc="10" dirty="0">
                <a:latin typeface="Calibri"/>
                <a:cs typeface="Calibri"/>
              </a:rPr>
              <a:t> </a:t>
            </a:r>
            <a:r>
              <a:rPr spc="-40" dirty="0">
                <a:latin typeface="Calibri"/>
                <a:cs typeface="Calibri"/>
              </a:rPr>
              <a:t>facing</a:t>
            </a:r>
            <a:r>
              <a:rPr spc="30" dirty="0">
                <a:latin typeface="Calibri"/>
                <a:cs typeface="Calibri"/>
              </a:rPr>
              <a:t> </a:t>
            </a:r>
            <a:r>
              <a:rPr spc="-10" dirty="0">
                <a:latin typeface="Calibri"/>
                <a:cs typeface="Calibri"/>
              </a:rPr>
              <a:t>it </a:t>
            </a:r>
            <a:r>
              <a:rPr spc="-445" dirty="0">
                <a:latin typeface="Calibri"/>
                <a:cs typeface="Calibri"/>
              </a:rPr>
              <a:t> </a:t>
            </a:r>
            <a:r>
              <a:rPr b="0" spc="-5" dirty="0">
                <a:cs typeface="Segoe UI Light"/>
              </a:rPr>
              <a:t>using</a:t>
            </a:r>
            <a:r>
              <a:rPr b="0" spc="-10" dirty="0">
                <a:cs typeface="Segoe UI Light"/>
              </a:rPr>
              <a:t> </a:t>
            </a:r>
            <a:r>
              <a:rPr b="0" spc="-5" dirty="0">
                <a:cs typeface="Segoe UI Light"/>
              </a:rPr>
              <a:t>an</a:t>
            </a:r>
            <a:r>
              <a:rPr b="0" spc="30" dirty="0">
                <a:cs typeface="Segoe UI Light"/>
              </a:rPr>
              <a:t> </a:t>
            </a:r>
            <a:r>
              <a:rPr spc="-85" dirty="0">
                <a:cs typeface="Calibri"/>
              </a:rPr>
              <a:t>arrow</a:t>
            </a:r>
            <a:endParaRPr dirty="0">
              <a:cs typeface="Calibri"/>
            </a:endParaRPr>
          </a:p>
          <a:p>
            <a:pPr marL="362585" indent="-349885">
              <a:lnSpc>
                <a:spcPts val="1839"/>
              </a:lnSpc>
              <a:buSzPct val="97619"/>
              <a:buFont typeface="Symbol"/>
              <a:buChar char=""/>
              <a:tabLst>
                <a:tab pos="361950" algn="l"/>
                <a:tab pos="362585" algn="l"/>
              </a:tabLst>
            </a:pPr>
            <a:r>
              <a:rPr i="1" dirty="0">
                <a:latin typeface="Palatino Linotype" panose="02040502050505030304" pitchFamily="18" charset="0"/>
                <a:cs typeface="Trebuchet MS"/>
              </a:rPr>
              <a:t>Grabbing</a:t>
            </a:r>
            <a:r>
              <a:rPr i="1" spc="25" dirty="0">
                <a:latin typeface="Trebuchet MS"/>
                <a:cs typeface="Trebuchet MS"/>
              </a:rPr>
              <a:t> </a:t>
            </a:r>
            <a:r>
              <a:rPr spc="-35" dirty="0">
                <a:latin typeface="Calibri"/>
                <a:cs typeface="Calibri"/>
              </a:rPr>
              <a:t>picks</a:t>
            </a:r>
            <a:r>
              <a:rPr spc="215" dirty="0">
                <a:latin typeface="Calibri"/>
                <a:cs typeface="Calibri"/>
              </a:rPr>
              <a:t> </a:t>
            </a:r>
            <a:r>
              <a:rPr spc="-80" dirty="0">
                <a:latin typeface="Calibri"/>
                <a:cs typeface="Calibri"/>
              </a:rPr>
              <a:t>up</a:t>
            </a:r>
            <a:r>
              <a:rPr spc="210" dirty="0">
                <a:latin typeface="Calibri"/>
                <a:cs typeface="Calibri"/>
              </a:rPr>
              <a:t> </a:t>
            </a:r>
            <a:r>
              <a:rPr spc="-50" dirty="0">
                <a:latin typeface="Calibri"/>
                <a:cs typeface="Calibri"/>
              </a:rPr>
              <a:t>gold</a:t>
            </a:r>
            <a:r>
              <a:rPr spc="200" dirty="0">
                <a:latin typeface="Calibri"/>
                <a:cs typeface="Calibri"/>
              </a:rPr>
              <a:t> </a:t>
            </a:r>
            <a:r>
              <a:rPr spc="-30" dirty="0">
                <a:latin typeface="Calibri"/>
                <a:cs typeface="Calibri"/>
              </a:rPr>
              <a:t>if</a:t>
            </a:r>
            <a:r>
              <a:rPr spc="225" dirty="0">
                <a:latin typeface="Calibri"/>
                <a:cs typeface="Calibri"/>
              </a:rPr>
              <a:t> </a:t>
            </a:r>
            <a:r>
              <a:rPr spc="-50" dirty="0">
                <a:latin typeface="Calibri"/>
                <a:cs typeface="Calibri"/>
              </a:rPr>
              <a:t>in</a:t>
            </a:r>
            <a:r>
              <a:rPr spc="215" dirty="0">
                <a:latin typeface="Calibri"/>
                <a:cs typeface="Calibri"/>
              </a:rPr>
              <a:t> </a:t>
            </a:r>
            <a:r>
              <a:rPr spc="-95" dirty="0">
                <a:latin typeface="Calibri"/>
                <a:cs typeface="Calibri"/>
              </a:rPr>
              <a:t>same</a:t>
            </a:r>
            <a:r>
              <a:rPr spc="190" dirty="0">
                <a:latin typeface="Calibri"/>
                <a:cs typeface="Calibri"/>
              </a:rPr>
              <a:t> </a:t>
            </a:r>
            <a:r>
              <a:rPr spc="-80" dirty="0">
                <a:latin typeface="Calibri"/>
                <a:cs typeface="Calibri"/>
              </a:rPr>
              <a:t>square</a:t>
            </a:r>
            <a:endParaRPr dirty="0">
              <a:latin typeface="Calibri"/>
              <a:cs typeface="Calibri"/>
            </a:endParaRPr>
          </a:p>
          <a:p>
            <a:pPr marL="362585">
              <a:lnSpc>
                <a:spcPts val="2295"/>
              </a:lnSpc>
            </a:pPr>
            <a:r>
              <a:rPr i="1" dirty="0">
                <a:latin typeface="Palatino Linotype" panose="02040502050505030304" pitchFamily="18" charset="0"/>
                <a:cs typeface="Trebuchet MS"/>
              </a:rPr>
              <a:t>Releasing</a:t>
            </a:r>
            <a:r>
              <a:rPr i="1" spc="75" dirty="0">
                <a:latin typeface="Trebuchet MS"/>
                <a:cs typeface="Trebuchet MS"/>
              </a:rPr>
              <a:t> </a:t>
            </a:r>
            <a:r>
              <a:rPr spc="-80" dirty="0">
                <a:latin typeface="Calibri"/>
                <a:cs typeface="Calibri"/>
              </a:rPr>
              <a:t>drops</a:t>
            </a:r>
            <a:r>
              <a:rPr spc="225" dirty="0">
                <a:latin typeface="Calibri"/>
                <a:cs typeface="Calibri"/>
              </a:rPr>
              <a:t> </a:t>
            </a:r>
            <a:r>
              <a:rPr spc="-80" dirty="0">
                <a:latin typeface="Calibri"/>
                <a:cs typeface="Calibri"/>
              </a:rPr>
              <a:t>the</a:t>
            </a:r>
            <a:r>
              <a:rPr spc="215" dirty="0">
                <a:latin typeface="Calibri"/>
                <a:cs typeface="Calibri"/>
              </a:rPr>
              <a:t> </a:t>
            </a:r>
            <a:r>
              <a:rPr spc="-50" dirty="0">
                <a:latin typeface="Calibri"/>
                <a:cs typeface="Calibri"/>
              </a:rPr>
              <a:t>gold</a:t>
            </a:r>
            <a:r>
              <a:rPr spc="204" dirty="0">
                <a:latin typeface="Calibri"/>
                <a:cs typeface="Calibri"/>
              </a:rPr>
              <a:t> </a:t>
            </a:r>
            <a:r>
              <a:rPr spc="-50" dirty="0">
                <a:latin typeface="Calibri"/>
                <a:cs typeface="Calibri"/>
              </a:rPr>
              <a:t>in</a:t>
            </a:r>
            <a:r>
              <a:rPr spc="200" dirty="0">
                <a:latin typeface="Calibri"/>
                <a:cs typeface="Calibri"/>
              </a:rPr>
              <a:t> </a:t>
            </a:r>
            <a:r>
              <a:rPr spc="-95" dirty="0">
                <a:latin typeface="Calibri"/>
                <a:cs typeface="Calibri"/>
              </a:rPr>
              <a:t>same</a:t>
            </a:r>
            <a:r>
              <a:rPr spc="185" dirty="0">
                <a:latin typeface="Calibri"/>
                <a:cs typeface="Calibri"/>
              </a:rPr>
              <a:t> </a:t>
            </a:r>
            <a:r>
              <a:rPr spc="-80" dirty="0">
                <a:latin typeface="Calibri"/>
                <a:cs typeface="Calibri"/>
              </a:rPr>
              <a:t>square</a:t>
            </a:r>
            <a:endParaRPr dirty="0">
              <a:latin typeface="Calibri"/>
              <a:cs typeface="Calibri"/>
            </a:endParaRPr>
          </a:p>
        </p:txBody>
      </p:sp>
      <p:sp>
        <p:nvSpPr>
          <p:cNvPr id="91" name="object 91"/>
          <p:cNvSpPr txBox="1"/>
          <p:nvPr/>
        </p:nvSpPr>
        <p:spPr>
          <a:xfrm>
            <a:off x="1191012" y="6181636"/>
            <a:ext cx="8333988" cy="902169"/>
          </a:xfrm>
          <a:prstGeom prst="rect">
            <a:avLst/>
          </a:prstGeom>
        </p:spPr>
        <p:txBody>
          <a:bodyPr vert="horz" wrap="square" lIns="0" tIns="14604" rIns="0" bIns="0" rtlCol="0">
            <a:spAutoFit/>
          </a:bodyPr>
          <a:lstStyle/>
          <a:p>
            <a:pPr marL="12700">
              <a:lnSpc>
                <a:spcPct val="100000"/>
              </a:lnSpc>
              <a:spcBef>
                <a:spcPts val="114"/>
              </a:spcBef>
            </a:pPr>
            <a:r>
              <a:rPr sz="2050" b="1" spc="-30" dirty="0">
                <a:solidFill>
                  <a:srgbClr val="FF0000"/>
                </a:solidFill>
                <a:latin typeface="Calibri"/>
                <a:cs typeface="Calibri"/>
              </a:rPr>
              <a:t>A</a:t>
            </a:r>
            <a:r>
              <a:rPr sz="2050" spc="-30" dirty="0">
                <a:solidFill>
                  <a:srgbClr val="0000CC"/>
                </a:solidFill>
                <a:latin typeface="Calibri"/>
                <a:cs typeface="Calibri"/>
              </a:rPr>
              <a:t>ctuators</a:t>
            </a:r>
            <a:r>
              <a:rPr sz="1800" b="0" spc="-30" dirty="0">
                <a:solidFill>
                  <a:srgbClr val="004B00"/>
                </a:solidFill>
                <a:latin typeface="Segoe UI Light"/>
                <a:cs typeface="Segoe UI Light"/>
              </a:rPr>
              <a:t>:</a:t>
            </a:r>
            <a:r>
              <a:rPr sz="1800" b="0" spc="175" dirty="0">
                <a:solidFill>
                  <a:srgbClr val="004B00"/>
                </a:solidFill>
                <a:latin typeface="Segoe UI Light"/>
                <a:cs typeface="Segoe UI Light"/>
              </a:rPr>
              <a:t> </a:t>
            </a:r>
            <a:r>
              <a:rPr dirty="0">
                <a:cs typeface="Calibri"/>
              </a:rPr>
              <a:t>Left</a:t>
            </a:r>
            <a:r>
              <a:rPr spc="200" dirty="0">
                <a:cs typeface="Calibri"/>
              </a:rPr>
              <a:t> </a:t>
            </a:r>
            <a:r>
              <a:rPr spc="-45" dirty="0">
                <a:cs typeface="Calibri"/>
              </a:rPr>
              <a:t>turn,</a:t>
            </a:r>
            <a:r>
              <a:rPr spc="254" dirty="0">
                <a:cs typeface="Calibri"/>
              </a:rPr>
              <a:t> </a:t>
            </a:r>
            <a:r>
              <a:rPr spc="5" dirty="0">
                <a:cs typeface="Calibri"/>
              </a:rPr>
              <a:t>Right</a:t>
            </a:r>
            <a:r>
              <a:rPr spc="254" dirty="0">
                <a:cs typeface="Calibri"/>
              </a:rPr>
              <a:t> </a:t>
            </a:r>
            <a:r>
              <a:rPr spc="-45" dirty="0">
                <a:cs typeface="Calibri"/>
              </a:rPr>
              <a:t>turn,</a:t>
            </a:r>
            <a:r>
              <a:rPr spc="60" dirty="0">
                <a:cs typeface="Calibri"/>
              </a:rPr>
              <a:t> </a:t>
            </a:r>
            <a:r>
              <a:rPr spc="-45" dirty="0">
                <a:cs typeface="Calibri"/>
              </a:rPr>
              <a:t>Forward,</a:t>
            </a:r>
            <a:r>
              <a:rPr spc="210" dirty="0">
                <a:cs typeface="Calibri"/>
              </a:rPr>
              <a:t> </a:t>
            </a:r>
            <a:r>
              <a:rPr lang="en-GB" spc="210" dirty="0">
                <a:cs typeface="Calibri"/>
              </a:rPr>
              <a:t>Back, </a:t>
            </a:r>
            <a:r>
              <a:rPr spc="-35" dirty="0">
                <a:cs typeface="Calibri"/>
              </a:rPr>
              <a:t>Grab,</a:t>
            </a:r>
            <a:r>
              <a:rPr spc="195" dirty="0">
                <a:cs typeface="Calibri"/>
              </a:rPr>
              <a:t> </a:t>
            </a:r>
            <a:r>
              <a:rPr spc="-65" dirty="0">
                <a:cs typeface="Calibri"/>
              </a:rPr>
              <a:t>Release,</a:t>
            </a:r>
            <a:r>
              <a:rPr spc="245" dirty="0">
                <a:cs typeface="Calibri"/>
              </a:rPr>
              <a:t> </a:t>
            </a:r>
            <a:r>
              <a:rPr spc="-25" dirty="0">
                <a:cs typeface="Calibri"/>
              </a:rPr>
              <a:t>Shoot</a:t>
            </a:r>
            <a:r>
              <a:rPr spc="-25" dirty="0">
                <a:cs typeface="Minion Pro"/>
              </a:rPr>
              <a:t>,</a:t>
            </a:r>
            <a:r>
              <a:rPr spc="10" dirty="0">
                <a:cs typeface="Minion Pro"/>
              </a:rPr>
              <a:t> </a:t>
            </a:r>
            <a:r>
              <a:rPr lang="en-GB" spc="10" dirty="0">
                <a:cs typeface="Minion Pro"/>
              </a:rPr>
              <a:t>Fall in, </a:t>
            </a:r>
            <a:r>
              <a:rPr b="0" spc="-5" dirty="0">
                <a:cs typeface="Segoe UI Light"/>
              </a:rPr>
              <a:t>Climb</a:t>
            </a:r>
            <a:r>
              <a:rPr b="0" spc="5" dirty="0">
                <a:cs typeface="Segoe UI Light"/>
              </a:rPr>
              <a:t> </a:t>
            </a:r>
            <a:r>
              <a:rPr b="0" spc="-5" dirty="0">
                <a:cs typeface="Segoe UI Light"/>
              </a:rPr>
              <a:t>out</a:t>
            </a:r>
            <a:endParaRPr dirty="0">
              <a:cs typeface="Segoe UI Light"/>
            </a:endParaRPr>
          </a:p>
          <a:p>
            <a:pPr marL="18415">
              <a:lnSpc>
                <a:spcPct val="100000"/>
              </a:lnSpc>
              <a:spcBef>
                <a:spcPts val="2010"/>
              </a:spcBef>
            </a:pPr>
            <a:r>
              <a:rPr sz="2050" b="1" spc="-55" dirty="0">
                <a:solidFill>
                  <a:srgbClr val="FF0000"/>
                </a:solidFill>
                <a:latin typeface="Calibri"/>
                <a:cs typeface="Calibri"/>
              </a:rPr>
              <a:t>S</a:t>
            </a:r>
            <a:r>
              <a:rPr sz="2050" spc="-55" dirty="0">
                <a:solidFill>
                  <a:srgbClr val="0000CC"/>
                </a:solidFill>
                <a:latin typeface="Calibri"/>
                <a:cs typeface="Calibri"/>
              </a:rPr>
              <a:t>ensors</a:t>
            </a:r>
            <a:r>
              <a:rPr sz="1800" b="0" spc="-55" dirty="0">
                <a:solidFill>
                  <a:srgbClr val="004B00"/>
                </a:solidFill>
                <a:latin typeface="Segoe UI Light"/>
                <a:cs typeface="Segoe UI Light"/>
              </a:rPr>
              <a:t>:</a:t>
            </a:r>
            <a:r>
              <a:rPr sz="1800" b="0" spc="165" dirty="0">
                <a:solidFill>
                  <a:srgbClr val="004B00"/>
                </a:solidFill>
                <a:latin typeface="Segoe UI Light"/>
                <a:cs typeface="Segoe UI Light"/>
              </a:rPr>
              <a:t> </a:t>
            </a:r>
            <a:r>
              <a:rPr spc="-45" dirty="0">
                <a:cs typeface="Calibri"/>
              </a:rPr>
              <a:t>Breeze,</a:t>
            </a:r>
            <a:r>
              <a:rPr spc="180" dirty="0">
                <a:cs typeface="Calibri"/>
              </a:rPr>
              <a:t> </a:t>
            </a:r>
            <a:r>
              <a:rPr spc="-25" dirty="0">
                <a:cs typeface="Calibri"/>
              </a:rPr>
              <a:t>Glitter,</a:t>
            </a:r>
            <a:r>
              <a:rPr spc="245" dirty="0">
                <a:cs typeface="Calibri"/>
              </a:rPr>
              <a:t> </a:t>
            </a:r>
            <a:r>
              <a:rPr spc="15" dirty="0">
                <a:cs typeface="Calibri"/>
              </a:rPr>
              <a:t>S</a:t>
            </a:r>
            <a:r>
              <a:rPr b="0" spc="15" dirty="0">
                <a:cs typeface="Segoe UI Light"/>
              </a:rPr>
              <a:t>tench,</a:t>
            </a:r>
            <a:r>
              <a:rPr b="0" spc="-75" dirty="0">
                <a:cs typeface="Segoe UI Light"/>
              </a:rPr>
              <a:t> </a:t>
            </a:r>
            <a:r>
              <a:rPr b="0" spc="-5" dirty="0">
                <a:cs typeface="Segoe UI Light"/>
              </a:rPr>
              <a:t>Bump</a:t>
            </a:r>
            <a:r>
              <a:rPr spc="-5" dirty="0">
                <a:cs typeface="Minion Pro"/>
              </a:rPr>
              <a:t>,</a:t>
            </a:r>
            <a:r>
              <a:rPr dirty="0">
                <a:cs typeface="Minion Pro"/>
              </a:rPr>
              <a:t> </a:t>
            </a:r>
            <a:r>
              <a:rPr b="0" spc="-5" dirty="0">
                <a:cs typeface="Segoe UI Light"/>
              </a:rPr>
              <a:t>Scream</a:t>
            </a:r>
            <a:endParaRPr dirty="0">
              <a:cs typeface="Segoe UI Light"/>
            </a:endParaRPr>
          </a:p>
        </p:txBody>
      </p:sp>
      <p:sp>
        <p:nvSpPr>
          <p:cNvPr id="93" name="object 93"/>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94" name="object 94"/>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5</a:t>
            </a:fld>
            <a:endParaRPr spc="45" dirty="0"/>
          </a:p>
        </p:txBody>
      </p:sp>
      <p:sp>
        <p:nvSpPr>
          <p:cNvPr id="92" name="object 92"/>
          <p:cNvSpPr txBox="1"/>
          <p:nvPr/>
        </p:nvSpPr>
        <p:spPr>
          <a:xfrm>
            <a:off x="1193576" y="1365798"/>
            <a:ext cx="7664802" cy="1859483"/>
          </a:xfrm>
          <a:prstGeom prst="rect">
            <a:avLst/>
          </a:prstGeom>
        </p:spPr>
        <p:txBody>
          <a:bodyPr vert="horz" wrap="square" lIns="0" tIns="53340" rIns="0" bIns="0" rtlCol="0">
            <a:spAutoFit/>
          </a:bodyPr>
          <a:lstStyle/>
          <a:p>
            <a:pPr marL="31750" marR="5080">
              <a:lnSpc>
                <a:spcPts val="1600"/>
              </a:lnSpc>
              <a:spcBef>
                <a:spcPts val="420"/>
              </a:spcBef>
            </a:pPr>
            <a:r>
              <a:rPr sz="1600" i="1" spc="-5" dirty="0">
                <a:solidFill>
                  <a:srgbClr val="004B00"/>
                </a:solidFill>
                <a:latin typeface="Times New Roman"/>
                <a:cs typeface="Times New Roman"/>
              </a:rPr>
              <a:t>The </a:t>
            </a:r>
            <a:r>
              <a:rPr sz="1600" i="1" dirty="0">
                <a:solidFill>
                  <a:srgbClr val="004B00"/>
                </a:solidFill>
                <a:latin typeface="Times New Roman"/>
                <a:cs typeface="Times New Roman"/>
              </a:rPr>
              <a:t>Wumpus world is a </a:t>
            </a:r>
            <a:r>
              <a:rPr sz="1600" i="1" spc="-5" dirty="0">
                <a:solidFill>
                  <a:srgbClr val="004B00"/>
                </a:solidFill>
                <a:latin typeface="Times New Roman"/>
                <a:cs typeface="Times New Roman"/>
              </a:rPr>
              <a:t>simple </a:t>
            </a:r>
            <a:r>
              <a:rPr sz="1600" i="1" dirty="0">
                <a:solidFill>
                  <a:srgbClr val="004B00"/>
                </a:solidFill>
                <a:latin typeface="Times New Roman"/>
                <a:cs typeface="Times New Roman"/>
              </a:rPr>
              <a:t>world example to illustrate </a:t>
            </a:r>
            <a:r>
              <a:rPr sz="1600" i="1" spc="5" dirty="0">
                <a:solidFill>
                  <a:srgbClr val="004B00"/>
                </a:solidFill>
                <a:latin typeface="Times New Roman"/>
                <a:cs typeface="Times New Roman"/>
              </a:rPr>
              <a:t> </a:t>
            </a:r>
            <a:r>
              <a:rPr sz="1600" i="1" dirty="0">
                <a:solidFill>
                  <a:srgbClr val="004B00"/>
                </a:solidFill>
                <a:latin typeface="Times New Roman"/>
                <a:cs typeface="Times New Roman"/>
              </a:rPr>
              <a:t>the worth of a knowledge-based agent and its knowledge </a:t>
            </a:r>
            <a:r>
              <a:rPr sz="1600" i="1" spc="5" dirty="0">
                <a:solidFill>
                  <a:srgbClr val="004B00"/>
                </a:solidFill>
                <a:latin typeface="Times New Roman"/>
                <a:cs typeface="Times New Roman"/>
              </a:rPr>
              <a:t> </a:t>
            </a:r>
            <a:r>
              <a:rPr sz="1600" i="1" spc="-5" dirty="0">
                <a:solidFill>
                  <a:srgbClr val="004B00"/>
                </a:solidFill>
                <a:latin typeface="Times New Roman"/>
                <a:cs typeface="Times New Roman"/>
              </a:rPr>
              <a:t>representation. </a:t>
            </a:r>
            <a:r>
              <a:rPr sz="1600" i="1" dirty="0">
                <a:solidFill>
                  <a:srgbClr val="004B00"/>
                </a:solidFill>
                <a:latin typeface="Times New Roman"/>
                <a:cs typeface="Times New Roman"/>
              </a:rPr>
              <a:t>It is a cave with 4/4 </a:t>
            </a:r>
            <a:r>
              <a:rPr sz="1600" i="1" spc="-5" dirty="0">
                <a:solidFill>
                  <a:srgbClr val="004B00"/>
                </a:solidFill>
                <a:latin typeface="Times New Roman"/>
                <a:cs typeface="Times New Roman"/>
              </a:rPr>
              <a:t>rooms </a:t>
            </a:r>
            <a:r>
              <a:rPr sz="1600" i="1" dirty="0">
                <a:solidFill>
                  <a:srgbClr val="004B00"/>
                </a:solidFill>
                <a:latin typeface="Times New Roman"/>
                <a:cs typeface="Times New Roman"/>
              </a:rPr>
              <a:t>containing pits </a:t>
            </a:r>
            <a:r>
              <a:rPr sz="1600" i="1" spc="5" dirty="0">
                <a:solidFill>
                  <a:srgbClr val="004B00"/>
                </a:solidFill>
                <a:latin typeface="Times New Roman"/>
                <a:cs typeface="Times New Roman"/>
              </a:rPr>
              <a:t> </a:t>
            </a:r>
            <a:r>
              <a:rPr sz="1600" i="1" dirty="0">
                <a:solidFill>
                  <a:srgbClr val="004B00"/>
                </a:solidFill>
                <a:latin typeface="Times New Roman"/>
                <a:cs typeface="Times New Roman"/>
              </a:rPr>
              <a:t>which</a:t>
            </a:r>
            <a:r>
              <a:rPr sz="1600" i="1" spc="-15" dirty="0">
                <a:solidFill>
                  <a:srgbClr val="004B00"/>
                </a:solidFill>
                <a:latin typeface="Times New Roman"/>
                <a:cs typeface="Times New Roman"/>
              </a:rPr>
              <a:t> </a:t>
            </a:r>
            <a:r>
              <a:rPr sz="1600" i="1" dirty="0">
                <a:solidFill>
                  <a:srgbClr val="004B00"/>
                </a:solidFill>
                <a:latin typeface="Times New Roman"/>
                <a:cs typeface="Times New Roman"/>
              </a:rPr>
              <a:t>are</a:t>
            </a:r>
            <a:r>
              <a:rPr sz="1600" i="1" spc="-10" dirty="0">
                <a:solidFill>
                  <a:srgbClr val="004B00"/>
                </a:solidFill>
                <a:latin typeface="Times New Roman"/>
                <a:cs typeface="Times New Roman"/>
              </a:rPr>
              <a:t> </a:t>
            </a:r>
            <a:r>
              <a:rPr sz="1600" i="1" dirty="0">
                <a:solidFill>
                  <a:srgbClr val="004B00"/>
                </a:solidFill>
                <a:latin typeface="Times New Roman"/>
                <a:cs typeface="Times New Roman"/>
              </a:rPr>
              <a:t>connected</a:t>
            </a:r>
            <a:r>
              <a:rPr sz="1600" i="1" spc="-10" dirty="0">
                <a:solidFill>
                  <a:srgbClr val="004B00"/>
                </a:solidFill>
                <a:latin typeface="Times New Roman"/>
                <a:cs typeface="Times New Roman"/>
              </a:rPr>
              <a:t> </a:t>
            </a:r>
            <a:r>
              <a:rPr sz="1600" i="1" dirty="0">
                <a:solidFill>
                  <a:srgbClr val="004B00"/>
                </a:solidFill>
                <a:latin typeface="Times New Roman"/>
                <a:cs typeface="Times New Roman"/>
              </a:rPr>
              <a:t>with</a:t>
            </a:r>
            <a:r>
              <a:rPr sz="1600" i="1" spc="-10" dirty="0">
                <a:solidFill>
                  <a:srgbClr val="004B00"/>
                </a:solidFill>
                <a:latin typeface="Times New Roman"/>
                <a:cs typeface="Times New Roman"/>
              </a:rPr>
              <a:t> </a:t>
            </a:r>
            <a:r>
              <a:rPr sz="1600" i="1" dirty="0">
                <a:solidFill>
                  <a:srgbClr val="004B00"/>
                </a:solidFill>
                <a:latin typeface="Times New Roman"/>
                <a:cs typeface="Times New Roman"/>
              </a:rPr>
              <a:t>passageways.</a:t>
            </a:r>
            <a:r>
              <a:rPr sz="1600" i="1" spc="-15" dirty="0">
                <a:solidFill>
                  <a:srgbClr val="004B00"/>
                </a:solidFill>
                <a:latin typeface="Times New Roman"/>
                <a:cs typeface="Times New Roman"/>
              </a:rPr>
              <a:t> </a:t>
            </a:r>
            <a:r>
              <a:rPr lang="en-GB" sz="1600" i="1" spc="-15" dirty="0">
                <a:solidFill>
                  <a:srgbClr val="004B00"/>
                </a:solidFill>
                <a:latin typeface="Times New Roman"/>
                <a:cs typeface="Times New Roman"/>
              </a:rPr>
              <a:t>The goal of the agent is to find the gold and take it while keeping away from the pits and possibly shooting the Wumpus if meeting it. The perception of the agent hints for the Wumpus by its stench and for neighbour pits by the breeze. </a:t>
            </a:r>
            <a:r>
              <a:rPr sz="1600" i="1" dirty="0">
                <a:solidFill>
                  <a:srgbClr val="004B00"/>
                </a:solidFill>
                <a:latin typeface="Times New Roman"/>
                <a:cs typeface="Times New Roman"/>
              </a:rPr>
              <a:t>It</a:t>
            </a:r>
            <a:r>
              <a:rPr sz="1600" i="1" spc="-10" dirty="0">
                <a:solidFill>
                  <a:srgbClr val="004B00"/>
                </a:solidFill>
                <a:latin typeface="Times New Roman"/>
                <a:cs typeface="Times New Roman"/>
              </a:rPr>
              <a:t> </a:t>
            </a:r>
            <a:r>
              <a:rPr sz="1600" i="1" dirty="0">
                <a:solidFill>
                  <a:srgbClr val="004B00"/>
                </a:solidFill>
                <a:latin typeface="Times New Roman"/>
                <a:cs typeface="Times New Roman"/>
              </a:rPr>
              <a:t>was</a:t>
            </a:r>
            <a:r>
              <a:rPr sz="1600" i="1" spc="-10" dirty="0">
                <a:solidFill>
                  <a:srgbClr val="004B00"/>
                </a:solidFill>
                <a:latin typeface="Times New Roman"/>
                <a:cs typeface="Times New Roman"/>
              </a:rPr>
              <a:t> </a:t>
            </a:r>
            <a:r>
              <a:rPr sz="1600" i="1" dirty="0">
                <a:solidFill>
                  <a:srgbClr val="004B00"/>
                </a:solidFill>
                <a:latin typeface="Times New Roman"/>
                <a:cs typeface="Times New Roman"/>
              </a:rPr>
              <a:t>inspired</a:t>
            </a:r>
            <a:r>
              <a:rPr sz="1600" i="1" spc="-10" dirty="0">
                <a:solidFill>
                  <a:srgbClr val="004B00"/>
                </a:solidFill>
                <a:latin typeface="Times New Roman"/>
                <a:cs typeface="Times New Roman"/>
              </a:rPr>
              <a:t> </a:t>
            </a:r>
            <a:r>
              <a:rPr sz="1600" i="1" dirty="0">
                <a:solidFill>
                  <a:srgbClr val="004B00"/>
                </a:solidFill>
                <a:latin typeface="Times New Roman"/>
                <a:cs typeface="Times New Roman"/>
              </a:rPr>
              <a:t>by</a:t>
            </a:r>
            <a:r>
              <a:rPr sz="1600" i="1" spc="-10" dirty="0">
                <a:solidFill>
                  <a:srgbClr val="004B00"/>
                </a:solidFill>
                <a:latin typeface="Times New Roman"/>
                <a:cs typeface="Times New Roman"/>
              </a:rPr>
              <a:t> </a:t>
            </a:r>
            <a:r>
              <a:rPr sz="1600" i="1" dirty="0">
                <a:solidFill>
                  <a:srgbClr val="004B00"/>
                </a:solidFill>
                <a:latin typeface="Times New Roman"/>
                <a:cs typeface="Times New Roman"/>
              </a:rPr>
              <a:t>a </a:t>
            </a:r>
            <a:r>
              <a:rPr sz="1600" i="1" spc="-385" dirty="0">
                <a:solidFill>
                  <a:srgbClr val="004B00"/>
                </a:solidFill>
                <a:latin typeface="Times New Roman"/>
                <a:cs typeface="Times New Roman"/>
              </a:rPr>
              <a:t> </a:t>
            </a:r>
            <a:r>
              <a:rPr sz="1600" i="1" dirty="0">
                <a:solidFill>
                  <a:srgbClr val="004B00"/>
                </a:solidFill>
                <a:latin typeface="Times New Roman"/>
                <a:cs typeface="Times New Roman"/>
              </a:rPr>
              <a:t>video</a:t>
            </a:r>
            <a:r>
              <a:rPr sz="1600" i="1" spc="-5" dirty="0">
                <a:solidFill>
                  <a:srgbClr val="004B00"/>
                </a:solidFill>
                <a:latin typeface="Times New Roman"/>
                <a:cs typeface="Times New Roman"/>
              </a:rPr>
              <a:t> </a:t>
            </a:r>
            <a:r>
              <a:rPr sz="1600" i="1" dirty="0">
                <a:solidFill>
                  <a:srgbClr val="004B00"/>
                </a:solidFill>
                <a:latin typeface="Times New Roman"/>
                <a:cs typeface="Times New Roman"/>
              </a:rPr>
              <a:t>game</a:t>
            </a:r>
            <a:r>
              <a:rPr sz="1600" i="1" spc="-5" dirty="0">
                <a:solidFill>
                  <a:srgbClr val="004B00"/>
                </a:solidFill>
                <a:latin typeface="Times New Roman"/>
                <a:cs typeface="Times New Roman"/>
              </a:rPr>
              <a:t> Hunt</a:t>
            </a:r>
            <a:r>
              <a:rPr sz="1600" i="1" spc="-10" dirty="0">
                <a:solidFill>
                  <a:srgbClr val="004B00"/>
                </a:solidFill>
                <a:latin typeface="Times New Roman"/>
                <a:cs typeface="Times New Roman"/>
              </a:rPr>
              <a:t> </a:t>
            </a:r>
            <a:r>
              <a:rPr sz="1600" i="1" dirty="0">
                <a:solidFill>
                  <a:srgbClr val="004B00"/>
                </a:solidFill>
                <a:latin typeface="Times New Roman"/>
                <a:cs typeface="Times New Roman"/>
              </a:rPr>
              <a:t>the</a:t>
            </a:r>
            <a:r>
              <a:rPr sz="1600" i="1" spc="-5" dirty="0">
                <a:solidFill>
                  <a:srgbClr val="004B00"/>
                </a:solidFill>
                <a:latin typeface="Times New Roman"/>
                <a:cs typeface="Times New Roman"/>
              </a:rPr>
              <a:t> </a:t>
            </a:r>
            <a:r>
              <a:rPr sz="1600" i="1" dirty="0">
                <a:solidFill>
                  <a:srgbClr val="004B00"/>
                </a:solidFill>
                <a:latin typeface="Times New Roman"/>
                <a:cs typeface="Times New Roman"/>
              </a:rPr>
              <a:t>Wumpus</a:t>
            </a:r>
            <a:r>
              <a:rPr sz="1600" i="1" spc="-5" dirty="0">
                <a:solidFill>
                  <a:srgbClr val="004B00"/>
                </a:solidFill>
                <a:latin typeface="Times New Roman"/>
                <a:cs typeface="Times New Roman"/>
              </a:rPr>
              <a:t> </a:t>
            </a:r>
            <a:r>
              <a:rPr sz="1600" i="1" dirty="0">
                <a:solidFill>
                  <a:srgbClr val="004B00"/>
                </a:solidFill>
                <a:latin typeface="Times New Roman"/>
                <a:cs typeface="Times New Roman"/>
              </a:rPr>
              <a:t>by</a:t>
            </a:r>
            <a:r>
              <a:rPr sz="1600" i="1" spc="-5" dirty="0">
                <a:solidFill>
                  <a:srgbClr val="004B00"/>
                </a:solidFill>
                <a:latin typeface="Times New Roman"/>
                <a:cs typeface="Times New Roman"/>
              </a:rPr>
              <a:t> Gregory</a:t>
            </a:r>
            <a:r>
              <a:rPr sz="1600" i="1" spc="-10" dirty="0">
                <a:solidFill>
                  <a:srgbClr val="004B00"/>
                </a:solidFill>
                <a:latin typeface="Times New Roman"/>
                <a:cs typeface="Times New Roman"/>
              </a:rPr>
              <a:t> </a:t>
            </a:r>
            <a:r>
              <a:rPr sz="1600" i="1" spc="-5" dirty="0">
                <a:solidFill>
                  <a:srgbClr val="004B00"/>
                </a:solidFill>
                <a:latin typeface="Times New Roman"/>
                <a:cs typeface="Times New Roman"/>
              </a:rPr>
              <a:t>Yob</a:t>
            </a:r>
            <a:r>
              <a:rPr sz="1600" i="1" spc="-10" dirty="0">
                <a:solidFill>
                  <a:srgbClr val="004B00"/>
                </a:solidFill>
                <a:latin typeface="Times New Roman"/>
                <a:cs typeface="Times New Roman"/>
              </a:rPr>
              <a:t> </a:t>
            </a:r>
            <a:r>
              <a:rPr sz="1600" i="1" dirty="0">
                <a:solidFill>
                  <a:srgbClr val="004B00"/>
                </a:solidFill>
                <a:latin typeface="Times New Roman"/>
                <a:cs typeface="Times New Roman"/>
              </a:rPr>
              <a:t>in</a:t>
            </a:r>
            <a:r>
              <a:rPr sz="1600" i="1" spc="-5" dirty="0">
                <a:solidFill>
                  <a:srgbClr val="004B00"/>
                </a:solidFill>
                <a:latin typeface="Times New Roman"/>
                <a:cs typeface="Times New Roman"/>
              </a:rPr>
              <a:t> </a:t>
            </a:r>
            <a:r>
              <a:rPr sz="1600" i="1" dirty="0">
                <a:solidFill>
                  <a:srgbClr val="004B00"/>
                </a:solidFill>
                <a:latin typeface="Times New Roman"/>
                <a:cs typeface="Times New Roman"/>
              </a:rPr>
              <a:t>1973.</a:t>
            </a:r>
            <a:endParaRPr sz="1600" dirty="0">
              <a:latin typeface="Times New Roman"/>
              <a:cs typeface="Times New Roman"/>
            </a:endParaRPr>
          </a:p>
          <a:p>
            <a:pPr>
              <a:lnSpc>
                <a:spcPct val="100000"/>
              </a:lnSpc>
              <a:spcBef>
                <a:spcPts val="5"/>
              </a:spcBef>
            </a:pPr>
            <a:endParaRPr sz="1400" dirty="0">
              <a:latin typeface="Times New Roman"/>
              <a:cs typeface="Times New Roman"/>
            </a:endParaRPr>
          </a:p>
          <a:p>
            <a:pPr marL="12700">
              <a:lnSpc>
                <a:spcPct val="100000"/>
              </a:lnSpc>
            </a:pPr>
            <a:r>
              <a:rPr sz="2000" b="0" dirty="0">
                <a:solidFill>
                  <a:srgbClr val="FF0000"/>
                </a:solidFill>
                <a:cs typeface="Segoe UI Light"/>
              </a:rPr>
              <a:t>P</a:t>
            </a:r>
            <a:r>
              <a:rPr sz="1800" b="0" dirty="0">
                <a:solidFill>
                  <a:srgbClr val="0000CC"/>
                </a:solidFill>
                <a:cs typeface="Segoe UI Light"/>
              </a:rPr>
              <a:t>erformance</a:t>
            </a:r>
            <a:r>
              <a:rPr sz="1800" b="0" spc="-45" dirty="0">
                <a:solidFill>
                  <a:srgbClr val="0000CC"/>
                </a:solidFill>
                <a:cs typeface="Segoe UI Light"/>
              </a:rPr>
              <a:t> </a:t>
            </a:r>
            <a:r>
              <a:rPr sz="1800" b="0" dirty="0">
                <a:solidFill>
                  <a:srgbClr val="0000CC"/>
                </a:solidFill>
                <a:cs typeface="Segoe UI Light"/>
              </a:rPr>
              <a:t>measure</a:t>
            </a:r>
            <a:endParaRPr sz="1800" dirty="0">
              <a:solidFill>
                <a:srgbClr val="0000CC"/>
              </a:solidFill>
              <a:cs typeface="Segoe UI Light"/>
            </a:endParaRPr>
          </a:p>
        </p:txBody>
      </p:sp>
      <p:pic>
        <p:nvPicPr>
          <p:cNvPr id="96" name="Picture 95">
            <a:extLst>
              <a:ext uri="{FF2B5EF4-FFF2-40B4-BE49-F238E27FC236}">
                <a16:creationId xmlns:a16="http://schemas.microsoft.com/office/drawing/2014/main" id="{A8B77FF6-7EEB-4634-98DF-688E272459DF}"/>
              </a:ext>
            </a:extLst>
          </p:cNvPr>
          <p:cNvPicPr>
            <a:picLocks noChangeAspect="1"/>
          </p:cNvPicPr>
          <p:nvPr/>
        </p:nvPicPr>
        <p:blipFill>
          <a:blip r:embed="rId2"/>
          <a:stretch>
            <a:fillRect/>
          </a:stretch>
        </p:blipFill>
        <p:spPr>
          <a:xfrm>
            <a:off x="5634917" y="2879811"/>
            <a:ext cx="3393767" cy="3315087"/>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1905" algn="ctr">
              <a:lnSpc>
                <a:spcPts val="2635"/>
              </a:lnSpc>
            </a:pPr>
            <a:r>
              <a:rPr spc="140" dirty="0"/>
              <a:t>Forward</a:t>
            </a:r>
            <a:r>
              <a:rPr spc="405" dirty="0"/>
              <a:t> </a:t>
            </a:r>
            <a:r>
              <a:rPr spc="155" dirty="0"/>
              <a:t>chaining</a:t>
            </a:r>
            <a:r>
              <a:rPr spc="370" dirty="0"/>
              <a:t> </a:t>
            </a:r>
            <a:r>
              <a:rPr spc="175" dirty="0"/>
              <a:t>example</a:t>
            </a:r>
          </a:p>
        </p:txBody>
      </p:sp>
      <p:grpSp>
        <p:nvGrpSpPr>
          <p:cNvPr id="3" name="object 3"/>
          <p:cNvGrpSpPr/>
          <p:nvPr/>
        </p:nvGrpSpPr>
        <p:grpSpPr>
          <a:xfrm>
            <a:off x="3542557" y="1778406"/>
            <a:ext cx="3098800" cy="4488180"/>
            <a:chOff x="3542557" y="1778406"/>
            <a:chExt cx="3098800" cy="4488180"/>
          </a:xfrm>
        </p:grpSpPr>
        <p:sp>
          <p:nvSpPr>
            <p:cNvPr id="4" name="object 4"/>
            <p:cNvSpPr/>
            <p:nvPr/>
          </p:nvSpPr>
          <p:spPr>
            <a:xfrm>
              <a:off x="4883403" y="1821649"/>
              <a:ext cx="0" cy="839469"/>
            </a:xfrm>
            <a:custGeom>
              <a:avLst/>
              <a:gdLst/>
              <a:ahLst/>
              <a:cxnLst/>
              <a:rect l="l" t="t" r="r" b="b"/>
              <a:pathLst>
                <a:path h="839469">
                  <a:moveTo>
                    <a:pt x="0" y="839063"/>
                  </a:moveTo>
                  <a:lnTo>
                    <a:pt x="0" y="0"/>
                  </a:lnTo>
                </a:path>
              </a:pathLst>
            </a:custGeom>
            <a:ln w="20976">
              <a:solidFill>
                <a:srgbClr val="000000"/>
              </a:solidFill>
            </a:ln>
          </p:spPr>
          <p:txBody>
            <a:bodyPr wrap="square" lIns="0" tIns="0" rIns="0" bIns="0" rtlCol="0"/>
            <a:lstStyle/>
            <a:p>
              <a:endParaRPr/>
            </a:p>
          </p:txBody>
        </p:sp>
        <p:sp>
          <p:nvSpPr>
            <p:cNvPr id="5" name="object 5"/>
            <p:cNvSpPr/>
            <p:nvPr/>
          </p:nvSpPr>
          <p:spPr>
            <a:xfrm>
              <a:off x="4828019" y="1778406"/>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6" name="object 6"/>
            <p:cNvSpPr/>
            <p:nvPr/>
          </p:nvSpPr>
          <p:spPr>
            <a:xfrm>
              <a:off x="4841443" y="1821649"/>
              <a:ext cx="84455" cy="1510665"/>
            </a:xfrm>
            <a:custGeom>
              <a:avLst/>
              <a:gdLst/>
              <a:ahLst/>
              <a:cxnLst/>
              <a:rect l="l" t="t" r="r" b="b"/>
              <a:pathLst>
                <a:path w="84454" h="1510664">
                  <a:moveTo>
                    <a:pt x="0" y="167805"/>
                  </a:moveTo>
                  <a:lnTo>
                    <a:pt x="41960" y="0"/>
                  </a:lnTo>
                  <a:lnTo>
                    <a:pt x="83908" y="167805"/>
                  </a:lnTo>
                </a:path>
                <a:path w="84454" h="1510664">
                  <a:moveTo>
                    <a:pt x="41960" y="1510309"/>
                  </a:moveTo>
                  <a:lnTo>
                    <a:pt x="41960" y="1174686"/>
                  </a:lnTo>
                </a:path>
              </a:pathLst>
            </a:custGeom>
            <a:ln w="20976">
              <a:solidFill>
                <a:srgbClr val="000000"/>
              </a:solidFill>
            </a:ln>
          </p:spPr>
          <p:txBody>
            <a:bodyPr wrap="square" lIns="0" tIns="0" rIns="0" bIns="0" rtlCol="0"/>
            <a:lstStyle/>
            <a:p>
              <a:endParaRPr/>
            </a:p>
          </p:txBody>
        </p:sp>
        <p:sp>
          <p:nvSpPr>
            <p:cNvPr id="7" name="object 7"/>
            <p:cNvSpPr/>
            <p:nvPr/>
          </p:nvSpPr>
          <p:spPr>
            <a:xfrm>
              <a:off x="4828019" y="2953092"/>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8" name="object 8"/>
            <p:cNvSpPr/>
            <p:nvPr/>
          </p:nvSpPr>
          <p:spPr>
            <a:xfrm>
              <a:off x="4841443" y="2996336"/>
              <a:ext cx="84455" cy="168275"/>
            </a:xfrm>
            <a:custGeom>
              <a:avLst/>
              <a:gdLst/>
              <a:ahLst/>
              <a:cxnLst/>
              <a:rect l="l" t="t" r="r" b="b"/>
              <a:pathLst>
                <a:path w="84454" h="168275">
                  <a:moveTo>
                    <a:pt x="0" y="167805"/>
                  </a:moveTo>
                  <a:lnTo>
                    <a:pt x="41960" y="0"/>
                  </a:lnTo>
                  <a:lnTo>
                    <a:pt x="83908" y="167805"/>
                  </a:lnTo>
                </a:path>
              </a:pathLst>
            </a:custGeom>
            <a:ln w="20976">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4822572" y="3271128"/>
              <a:ext cx="121662" cy="121662"/>
            </a:xfrm>
            <a:prstGeom prst="rect">
              <a:avLst/>
            </a:prstGeom>
          </p:spPr>
        </p:pic>
        <p:sp>
          <p:nvSpPr>
            <p:cNvPr id="10" name="object 10"/>
            <p:cNvSpPr/>
            <p:nvPr/>
          </p:nvSpPr>
          <p:spPr>
            <a:xfrm>
              <a:off x="4547768" y="3331959"/>
              <a:ext cx="1174750" cy="1174750"/>
            </a:xfrm>
            <a:custGeom>
              <a:avLst/>
              <a:gdLst/>
              <a:ahLst/>
              <a:cxnLst/>
              <a:rect l="l" t="t" r="r" b="b"/>
              <a:pathLst>
                <a:path w="1174750" h="1174750">
                  <a:moveTo>
                    <a:pt x="1174699" y="335622"/>
                  </a:moveTo>
                  <a:lnTo>
                    <a:pt x="335635" y="0"/>
                  </a:lnTo>
                </a:path>
                <a:path w="1174750" h="1174750">
                  <a:moveTo>
                    <a:pt x="0" y="1174686"/>
                  </a:moveTo>
                  <a:lnTo>
                    <a:pt x="335635" y="0"/>
                  </a:lnTo>
                </a:path>
                <a:path w="1174750" h="1174750">
                  <a:moveTo>
                    <a:pt x="1174699" y="1006881"/>
                  </a:moveTo>
                  <a:lnTo>
                    <a:pt x="1174699" y="671245"/>
                  </a:lnTo>
                </a:path>
              </a:pathLst>
            </a:custGeom>
            <a:ln w="20976">
              <a:solidFill>
                <a:srgbClr val="000000"/>
              </a:solidFill>
            </a:ln>
          </p:spPr>
          <p:txBody>
            <a:bodyPr wrap="square" lIns="0" tIns="0" rIns="0" bIns="0" rtlCol="0"/>
            <a:lstStyle/>
            <a:p>
              <a:endParaRPr/>
            </a:p>
          </p:txBody>
        </p:sp>
        <p:sp>
          <p:nvSpPr>
            <p:cNvPr id="11" name="object 11"/>
            <p:cNvSpPr/>
            <p:nvPr/>
          </p:nvSpPr>
          <p:spPr>
            <a:xfrm>
              <a:off x="5667082" y="3959961"/>
              <a:ext cx="111125" cy="221615"/>
            </a:xfrm>
            <a:custGeom>
              <a:avLst/>
              <a:gdLst/>
              <a:ahLst/>
              <a:cxnLst/>
              <a:rect l="l" t="t" r="r" b="b"/>
              <a:pathLst>
                <a:path w="111125" h="221614">
                  <a:moveTo>
                    <a:pt x="0" y="221551"/>
                  </a:moveTo>
                  <a:lnTo>
                    <a:pt x="110769" y="221551"/>
                  </a:lnTo>
                  <a:lnTo>
                    <a:pt x="55384" y="0"/>
                  </a:lnTo>
                  <a:lnTo>
                    <a:pt x="0" y="221551"/>
                  </a:lnTo>
                  <a:close/>
                </a:path>
              </a:pathLst>
            </a:custGeom>
            <a:solidFill>
              <a:srgbClr val="000000"/>
            </a:solidFill>
          </p:spPr>
          <p:txBody>
            <a:bodyPr wrap="square" lIns="0" tIns="0" rIns="0" bIns="0" rtlCol="0"/>
            <a:lstStyle/>
            <a:p>
              <a:endParaRPr/>
            </a:p>
          </p:txBody>
        </p:sp>
        <p:sp>
          <p:nvSpPr>
            <p:cNvPr id="12" name="object 12"/>
            <p:cNvSpPr/>
            <p:nvPr/>
          </p:nvSpPr>
          <p:spPr>
            <a:xfrm>
              <a:off x="5680506" y="4003205"/>
              <a:ext cx="84455" cy="168275"/>
            </a:xfrm>
            <a:custGeom>
              <a:avLst/>
              <a:gdLst/>
              <a:ahLst/>
              <a:cxnLst/>
              <a:rect l="l" t="t" r="r" b="b"/>
              <a:pathLst>
                <a:path w="84454" h="168275">
                  <a:moveTo>
                    <a:pt x="0" y="167817"/>
                  </a:moveTo>
                  <a:lnTo>
                    <a:pt x="41960" y="0"/>
                  </a:lnTo>
                  <a:lnTo>
                    <a:pt x="83908" y="167817"/>
                  </a:lnTo>
                </a:path>
              </a:pathLst>
            </a:custGeom>
            <a:ln w="20976">
              <a:solidFill>
                <a:srgbClr val="000000"/>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5661636" y="4277996"/>
              <a:ext cx="121662" cy="121674"/>
            </a:xfrm>
            <a:prstGeom prst="rect">
              <a:avLst/>
            </a:prstGeom>
          </p:spPr>
        </p:pic>
        <p:sp>
          <p:nvSpPr>
            <p:cNvPr id="14" name="object 14"/>
            <p:cNvSpPr/>
            <p:nvPr/>
          </p:nvSpPr>
          <p:spPr>
            <a:xfrm>
              <a:off x="4547768" y="4338840"/>
              <a:ext cx="1845945" cy="1510665"/>
            </a:xfrm>
            <a:custGeom>
              <a:avLst/>
              <a:gdLst/>
              <a:ahLst/>
              <a:cxnLst/>
              <a:rect l="l" t="t" r="r" b="b"/>
              <a:pathLst>
                <a:path w="1845945" h="1510664">
                  <a:moveTo>
                    <a:pt x="1174699" y="0"/>
                  </a:moveTo>
                  <a:lnTo>
                    <a:pt x="1845945" y="1510309"/>
                  </a:lnTo>
                </a:path>
                <a:path w="1845945" h="1510664">
                  <a:moveTo>
                    <a:pt x="0" y="167805"/>
                  </a:moveTo>
                  <a:lnTo>
                    <a:pt x="1174699" y="0"/>
                  </a:lnTo>
                </a:path>
              </a:pathLst>
            </a:custGeom>
            <a:ln w="20976">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493818" y="5284878"/>
              <a:ext cx="121662" cy="121662"/>
            </a:xfrm>
            <a:prstGeom prst="rect">
              <a:avLst/>
            </a:prstGeom>
          </p:spPr>
        </p:pic>
        <p:sp>
          <p:nvSpPr>
            <p:cNvPr id="16" name="object 16"/>
            <p:cNvSpPr/>
            <p:nvPr/>
          </p:nvSpPr>
          <p:spPr>
            <a:xfrm>
              <a:off x="5051209" y="5345709"/>
              <a:ext cx="1343025" cy="503555"/>
            </a:xfrm>
            <a:custGeom>
              <a:avLst/>
              <a:gdLst/>
              <a:ahLst/>
              <a:cxnLst/>
              <a:rect l="l" t="t" r="r" b="b"/>
              <a:pathLst>
                <a:path w="1343025" h="503554">
                  <a:moveTo>
                    <a:pt x="0" y="503440"/>
                  </a:moveTo>
                  <a:lnTo>
                    <a:pt x="503440" y="0"/>
                  </a:lnTo>
                </a:path>
                <a:path w="1343025" h="503554">
                  <a:moveTo>
                    <a:pt x="1342504" y="503440"/>
                  </a:moveTo>
                  <a:lnTo>
                    <a:pt x="503440" y="0"/>
                  </a:lnTo>
                </a:path>
              </a:pathLst>
            </a:custGeom>
            <a:ln w="20976">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4151314" y="5284878"/>
              <a:ext cx="121662" cy="121662"/>
            </a:xfrm>
            <a:prstGeom prst="rect">
              <a:avLst/>
            </a:prstGeom>
          </p:spPr>
        </p:pic>
        <p:sp>
          <p:nvSpPr>
            <p:cNvPr id="18" name="object 18"/>
            <p:cNvSpPr/>
            <p:nvPr/>
          </p:nvSpPr>
          <p:spPr>
            <a:xfrm>
              <a:off x="3553352" y="2341416"/>
              <a:ext cx="2331720" cy="3507740"/>
            </a:xfrm>
            <a:custGeom>
              <a:avLst/>
              <a:gdLst/>
              <a:ahLst/>
              <a:cxnLst/>
              <a:rect l="l" t="t" r="r" b="b"/>
              <a:pathLst>
                <a:path w="2331720" h="3507740">
                  <a:moveTo>
                    <a:pt x="1497856" y="3507733"/>
                  </a:moveTo>
                  <a:lnTo>
                    <a:pt x="658792" y="3004292"/>
                  </a:lnTo>
                </a:path>
                <a:path w="2331720" h="3507740">
                  <a:moveTo>
                    <a:pt x="658792" y="3004292"/>
                  </a:moveTo>
                  <a:lnTo>
                    <a:pt x="658355" y="3004729"/>
                  </a:lnTo>
                  <a:lnTo>
                    <a:pt x="655297" y="3007788"/>
                  </a:lnTo>
                  <a:lnTo>
                    <a:pt x="646994" y="3016090"/>
                  </a:lnTo>
                  <a:lnTo>
                    <a:pt x="630827" y="3032258"/>
                  </a:lnTo>
                  <a:lnTo>
                    <a:pt x="605044" y="3058046"/>
                  </a:lnTo>
                  <a:lnTo>
                    <a:pt x="571394" y="3091697"/>
                  </a:lnTo>
                  <a:lnTo>
                    <a:pt x="532500" y="3130592"/>
                  </a:lnTo>
                  <a:lnTo>
                    <a:pt x="490987" y="3172110"/>
                  </a:lnTo>
                  <a:lnTo>
                    <a:pt x="449031" y="3213623"/>
                  </a:lnTo>
                  <a:lnTo>
                    <a:pt x="407078" y="3252517"/>
                  </a:lnTo>
                  <a:lnTo>
                    <a:pt x="365125" y="3286167"/>
                  </a:lnTo>
                  <a:lnTo>
                    <a:pt x="323169" y="3311950"/>
                  </a:lnTo>
                  <a:lnTo>
                    <a:pt x="281219" y="3327680"/>
                  </a:lnTo>
                  <a:lnTo>
                    <a:pt x="239267" y="3332924"/>
                  </a:lnTo>
                  <a:lnTo>
                    <a:pt x="197314" y="3327680"/>
                  </a:lnTo>
                  <a:lnTo>
                    <a:pt x="155364" y="3311950"/>
                  </a:lnTo>
                  <a:lnTo>
                    <a:pt x="118376" y="3286706"/>
                  </a:lnTo>
                  <a:lnTo>
                    <a:pt x="83229" y="3238441"/>
                  </a:lnTo>
                  <a:lnTo>
                    <a:pt x="66922" y="3201072"/>
                  </a:lnTo>
                  <a:lnTo>
                    <a:pt x="51767" y="3152423"/>
                  </a:lnTo>
                  <a:lnTo>
                    <a:pt x="37993" y="3090653"/>
                  </a:lnTo>
                  <a:lnTo>
                    <a:pt x="25831" y="3013920"/>
                  </a:lnTo>
                  <a:lnTo>
                    <a:pt x="15512" y="2920384"/>
                  </a:lnTo>
                  <a:lnTo>
                    <a:pt x="9978" y="2850706"/>
                  </a:lnTo>
                  <a:lnTo>
                    <a:pt x="5483" y="2773935"/>
                  </a:lnTo>
                  <a:lnTo>
                    <a:pt x="3683" y="2733080"/>
                  </a:lnTo>
                  <a:lnTo>
                    <a:pt x="2212" y="2690681"/>
                  </a:lnTo>
                  <a:lnTo>
                    <a:pt x="1092" y="2646814"/>
                  </a:lnTo>
                  <a:lnTo>
                    <a:pt x="347" y="2601556"/>
                  </a:lnTo>
                  <a:lnTo>
                    <a:pt x="0" y="2554983"/>
                  </a:lnTo>
                  <a:lnTo>
                    <a:pt x="72" y="2507172"/>
                  </a:lnTo>
                  <a:lnTo>
                    <a:pt x="588" y="2458199"/>
                  </a:lnTo>
                  <a:lnTo>
                    <a:pt x="1571" y="2408140"/>
                  </a:lnTo>
                  <a:lnTo>
                    <a:pt x="3043" y="2357072"/>
                  </a:lnTo>
                  <a:lnTo>
                    <a:pt x="5026" y="2305072"/>
                  </a:lnTo>
                  <a:lnTo>
                    <a:pt x="7545" y="2252215"/>
                  </a:lnTo>
                  <a:lnTo>
                    <a:pt x="10622" y="2198579"/>
                  </a:lnTo>
                  <a:lnTo>
                    <a:pt x="14280" y="2144239"/>
                  </a:lnTo>
                  <a:lnTo>
                    <a:pt x="18542" y="2089273"/>
                  </a:lnTo>
                  <a:lnTo>
                    <a:pt x="23431" y="2033756"/>
                  </a:lnTo>
                  <a:lnTo>
                    <a:pt x="28969" y="1977765"/>
                  </a:lnTo>
                  <a:lnTo>
                    <a:pt x="35180" y="1921377"/>
                  </a:lnTo>
                  <a:lnTo>
                    <a:pt x="42087" y="1864667"/>
                  </a:lnTo>
                  <a:lnTo>
                    <a:pt x="49712" y="1807713"/>
                  </a:lnTo>
                  <a:lnTo>
                    <a:pt x="58079" y="1750591"/>
                  </a:lnTo>
                  <a:lnTo>
                    <a:pt x="67211" y="1693377"/>
                  </a:lnTo>
                  <a:lnTo>
                    <a:pt x="77129" y="1636147"/>
                  </a:lnTo>
                  <a:lnTo>
                    <a:pt x="87858" y="1578979"/>
                  </a:lnTo>
                  <a:lnTo>
                    <a:pt x="99421" y="1521948"/>
                  </a:lnTo>
                  <a:lnTo>
                    <a:pt x="112303" y="1463030"/>
                  </a:lnTo>
                  <a:lnTo>
                    <a:pt x="126055" y="1404409"/>
                  </a:lnTo>
                  <a:lnTo>
                    <a:pt x="140625" y="1346156"/>
                  </a:lnTo>
                  <a:lnTo>
                    <a:pt x="155963" y="1288337"/>
                  </a:lnTo>
                  <a:lnTo>
                    <a:pt x="172017" y="1231021"/>
                  </a:lnTo>
                  <a:lnTo>
                    <a:pt x="188736" y="1174276"/>
                  </a:lnTo>
                  <a:lnTo>
                    <a:pt x="206069" y="1118171"/>
                  </a:lnTo>
                  <a:lnTo>
                    <a:pt x="223964" y="1062773"/>
                  </a:lnTo>
                  <a:lnTo>
                    <a:pt x="242371" y="1008152"/>
                  </a:lnTo>
                  <a:lnTo>
                    <a:pt x="261239" y="954374"/>
                  </a:lnTo>
                  <a:lnTo>
                    <a:pt x="280516" y="901508"/>
                  </a:lnTo>
                  <a:lnTo>
                    <a:pt x="300150" y="849623"/>
                  </a:lnTo>
                  <a:lnTo>
                    <a:pt x="320092" y="798787"/>
                  </a:lnTo>
                  <a:lnTo>
                    <a:pt x="340290" y="749068"/>
                  </a:lnTo>
                  <a:lnTo>
                    <a:pt x="360692" y="700533"/>
                  </a:lnTo>
                  <a:lnTo>
                    <a:pt x="381248" y="653252"/>
                  </a:lnTo>
                  <a:lnTo>
                    <a:pt x="401906" y="607293"/>
                  </a:lnTo>
                  <a:lnTo>
                    <a:pt x="422615" y="562723"/>
                  </a:lnTo>
                  <a:lnTo>
                    <a:pt x="443324" y="519611"/>
                  </a:lnTo>
                  <a:lnTo>
                    <a:pt x="463982" y="478026"/>
                  </a:lnTo>
                  <a:lnTo>
                    <a:pt x="484538" y="438034"/>
                  </a:lnTo>
                  <a:lnTo>
                    <a:pt x="504941" y="399705"/>
                  </a:lnTo>
                  <a:lnTo>
                    <a:pt x="525139" y="363108"/>
                  </a:lnTo>
                  <a:lnTo>
                    <a:pt x="545081" y="328309"/>
                  </a:lnTo>
                  <a:lnTo>
                    <a:pt x="564716" y="295377"/>
                  </a:lnTo>
                  <a:lnTo>
                    <a:pt x="602861" y="235388"/>
                  </a:lnTo>
                  <a:lnTo>
                    <a:pt x="651553" y="167198"/>
                  </a:lnTo>
                  <a:lnTo>
                    <a:pt x="697056" y="112769"/>
                  </a:lnTo>
                  <a:lnTo>
                    <a:pt x="739540" y="70759"/>
                  </a:lnTo>
                  <a:lnTo>
                    <a:pt x="779171" y="39824"/>
                  </a:lnTo>
                  <a:lnTo>
                    <a:pt x="816117" y="18624"/>
                  </a:lnTo>
                  <a:lnTo>
                    <a:pt x="882626" y="54"/>
                  </a:lnTo>
                  <a:lnTo>
                    <a:pt x="912525" y="0"/>
                  </a:lnTo>
                  <a:lnTo>
                    <a:pt x="940410" y="4309"/>
                  </a:lnTo>
                  <a:lnTo>
                    <a:pt x="1013663" y="31550"/>
                  </a:lnTo>
                  <a:lnTo>
                    <a:pt x="1055506" y="56832"/>
                  </a:lnTo>
                  <a:lnTo>
                    <a:pt x="1093321" y="86142"/>
                  </a:lnTo>
                  <a:lnTo>
                    <a:pt x="1128449" y="118138"/>
                  </a:lnTo>
                  <a:lnTo>
                    <a:pt x="1162233" y="151479"/>
                  </a:lnTo>
                  <a:lnTo>
                    <a:pt x="1203751" y="192997"/>
                  </a:lnTo>
                  <a:lnTo>
                    <a:pt x="1242645" y="231890"/>
                  </a:lnTo>
                  <a:lnTo>
                    <a:pt x="1276292" y="265538"/>
                  </a:lnTo>
                  <a:lnTo>
                    <a:pt x="1302073" y="291318"/>
                  </a:lnTo>
                  <a:lnTo>
                    <a:pt x="1318247" y="307493"/>
                  </a:lnTo>
                  <a:lnTo>
                    <a:pt x="1326553" y="315799"/>
                  </a:lnTo>
                  <a:lnTo>
                    <a:pt x="1329614" y="318859"/>
                  </a:lnTo>
                  <a:lnTo>
                    <a:pt x="1330051" y="319297"/>
                  </a:lnTo>
                </a:path>
                <a:path w="2331720" h="3507740">
                  <a:moveTo>
                    <a:pt x="1225161" y="1357636"/>
                  </a:moveTo>
                  <a:lnTo>
                    <a:pt x="1225844" y="1357608"/>
                  </a:lnTo>
                  <a:lnTo>
                    <a:pt x="1230624" y="1357417"/>
                  </a:lnTo>
                  <a:lnTo>
                    <a:pt x="1243598" y="1356896"/>
                  </a:lnTo>
                  <a:lnTo>
                    <a:pt x="1268862" y="1355883"/>
                  </a:lnTo>
                  <a:lnTo>
                    <a:pt x="1308998" y="1353751"/>
                  </a:lnTo>
                  <a:lnTo>
                    <a:pt x="1360524" y="1348016"/>
                  </a:lnTo>
                  <a:lnTo>
                    <a:pt x="1418442" y="1335727"/>
                  </a:lnTo>
                  <a:lnTo>
                    <a:pt x="1477752" y="1313935"/>
                  </a:lnTo>
                  <a:lnTo>
                    <a:pt x="1523075" y="1288467"/>
                  </a:lnTo>
                  <a:lnTo>
                    <a:pt x="1564916" y="1258303"/>
                  </a:lnTo>
                  <a:lnTo>
                    <a:pt x="1602100" y="1226713"/>
                  </a:lnTo>
                  <a:lnTo>
                    <a:pt x="1633453" y="1196970"/>
                  </a:lnTo>
                  <a:lnTo>
                    <a:pt x="1677506" y="1152130"/>
                  </a:lnTo>
                  <a:lnTo>
                    <a:pt x="1687626" y="1141750"/>
                  </a:lnTo>
                  <a:lnTo>
                    <a:pt x="1691354" y="1137926"/>
                  </a:lnTo>
                  <a:lnTo>
                    <a:pt x="1691886" y="1137380"/>
                  </a:lnTo>
                </a:path>
                <a:path w="2331720" h="3507740">
                  <a:moveTo>
                    <a:pt x="1791531" y="2055107"/>
                  </a:moveTo>
                  <a:lnTo>
                    <a:pt x="1792077" y="2055667"/>
                  </a:lnTo>
                  <a:lnTo>
                    <a:pt x="1795901" y="2059585"/>
                  </a:lnTo>
                  <a:lnTo>
                    <a:pt x="1806281" y="2070222"/>
                  </a:lnTo>
                  <a:lnTo>
                    <a:pt x="1851547" y="2116296"/>
                  </a:lnTo>
                  <a:lnTo>
                    <a:pt x="1884276" y="2147615"/>
                  </a:lnTo>
                  <a:lnTo>
                    <a:pt x="1923970" y="2182249"/>
                  </a:lnTo>
                  <a:lnTo>
                    <a:pt x="1969915" y="2217554"/>
                  </a:lnTo>
                  <a:lnTo>
                    <a:pt x="2021401" y="2250890"/>
                  </a:lnTo>
                  <a:lnTo>
                    <a:pt x="2077224" y="2280067"/>
                  </a:lnTo>
                  <a:lnTo>
                    <a:pt x="2134266" y="2304755"/>
                  </a:lnTo>
                  <a:lnTo>
                    <a:pt x="2188919" y="2325081"/>
                  </a:lnTo>
                  <a:lnTo>
                    <a:pt x="2237573" y="2341171"/>
                  </a:lnTo>
                  <a:lnTo>
                    <a:pt x="2276620" y="2353151"/>
                  </a:lnTo>
                  <a:lnTo>
                    <a:pt x="2324792" y="2367675"/>
                  </a:lnTo>
                  <a:lnTo>
                    <a:pt x="2330814" y="2369490"/>
                  </a:lnTo>
                  <a:lnTo>
                    <a:pt x="2331674" y="2369750"/>
                  </a:lnTo>
                </a:path>
                <a:path w="2331720" h="3507740">
                  <a:moveTo>
                    <a:pt x="422813" y="3240284"/>
                  </a:moveTo>
                  <a:lnTo>
                    <a:pt x="423496" y="3240543"/>
                  </a:lnTo>
                  <a:lnTo>
                    <a:pt x="428276" y="3242359"/>
                  </a:lnTo>
                  <a:lnTo>
                    <a:pt x="441250" y="3247287"/>
                  </a:lnTo>
                  <a:lnTo>
                    <a:pt x="466514" y="3256883"/>
                  </a:lnTo>
                  <a:lnTo>
                    <a:pt x="506801" y="3271512"/>
                  </a:lnTo>
                  <a:lnTo>
                    <a:pt x="559378" y="3286712"/>
                  </a:lnTo>
                  <a:lnTo>
                    <a:pt x="620149" y="3296831"/>
                  </a:lnTo>
                  <a:lnTo>
                    <a:pt x="685018" y="3296215"/>
                  </a:lnTo>
                  <a:lnTo>
                    <a:pt x="737109" y="3285243"/>
                  </a:lnTo>
                  <a:lnTo>
                    <a:pt x="787103" y="3267181"/>
                  </a:lnTo>
                  <a:lnTo>
                    <a:pt x="832901" y="3245429"/>
                  </a:lnTo>
                  <a:lnTo>
                    <a:pt x="872406" y="3223384"/>
                  </a:lnTo>
                  <a:lnTo>
                    <a:pt x="928786" y="3188784"/>
                  </a:lnTo>
                  <a:lnTo>
                    <a:pt x="941759" y="3180741"/>
                  </a:lnTo>
                  <a:lnTo>
                    <a:pt x="946539" y="3177779"/>
                  </a:lnTo>
                  <a:lnTo>
                    <a:pt x="947222" y="3177355"/>
                  </a:lnTo>
                </a:path>
                <a:path w="2331720" h="3507740">
                  <a:moveTo>
                    <a:pt x="1786285" y="3224549"/>
                  </a:moveTo>
                  <a:lnTo>
                    <a:pt x="1786982" y="3224712"/>
                  </a:lnTo>
                  <a:lnTo>
                    <a:pt x="1791858" y="3225860"/>
                  </a:lnTo>
                  <a:lnTo>
                    <a:pt x="1805091" y="3228974"/>
                  </a:lnTo>
                  <a:lnTo>
                    <a:pt x="1830863" y="3235039"/>
                  </a:lnTo>
                  <a:lnTo>
                    <a:pt x="1871875" y="3244257"/>
                  </a:lnTo>
                  <a:lnTo>
                    <a:pt x="1924931" y="3253719"/>
                  </a:lnTo>
                  <a:lnTo>
                    <a:pt x="1985360" y="3259740"/>
                  </a:lnTo>
                  <a:lnTo>
                    <a:pt x="2048490" y="3258635"/>
                  </a:lnTo>
                  <a:lnTo>
                    <a:pt x="2109905" y="3248067"/>
                  </a:lnTo>
                  <a:lnTo>
                    <a:pt x="2166158" y="3231105"/>
                  </a:lnTo>
                  <a:lnTo>
                    <a:pt x="2214053" y="3212176"/>
                  </a:lnTo>
                  <a:lnTo>
                    <a:pt x="2250394" y="3195707"/>
                  </a:lnTo>
                  <a:lnTo>
                    <a:pt x="2273133" y="3185097"/>
                  </a:lnTo>
                  <a:lnTo>
                    <a:pt x="2284810" y="3179649"/>
                  </a:lnTo>
                  <a:lnTo>
                    <a:pt x="2289112" y="3177642"/>
                  </a:lnTo>
                  <a:lnTo>
                    <a:pt x="2289726" y="3177355"/>
                  </a:lnTo>
                </a:path>
                <a:path w="2331720" h="3507740">
                  <a:moveTo>
                    <a:pt x="658792" y="3004292"/>
                  </a:moveTo>
                  <a:lnTo>
                    <a:pt x="968202" y="2532322"/>
                  </a:lnTo>
                </a:path>
              </a:pathLst>
            </a:custGeom>
            <a:ln w="20976">
              <a:solidFill>
                <a:srgbClr val="000000"/>
              </a:solidFill>
            </a:ln>
          </p:spPr>
          <p:txBody>
            <a:bodyPr wrap="square" lIns="0" tIns="0" rIns="0" bIns="0" rtlCol="0"/>
            <a:lstStyle/>
            <a:p>
              <a:endParaRPr/>
            </a:p>
          </p:txBody>
        </p:sp>
        <p:sp>
          <p:nvSpPr>
            <p:cNvPr id="19" name="object 19"/>
            <p:cNvSpPr/>
            <p:nvPr/>
          </p:nvSpPr>
          <p:spPr>
            <a:xfrm>
              <a:off x="4377474" y="4837569"/>
              <a:ext cx="168275" cy="215900"/>
            </a:xfrm>
            <a:custGeom>
              <a:avLst/>
              <a:gdLst/>
              <a:ahLst/>
              <a:cxnLst/>
              <a:rect l="l" t="t" r="r" b="b"/>
              <a:pathLst>
                <a:path w="168275" h="215900">
                  <a:moveTo>
                    <a:pt x="0" y="154914"/>
                  </a:moveTo>
                  <a:lnTo>
                    <a:pt x="92646" y="215646"/>
                  </a:lnTo>
                  <a:lnTo>
                    <a:pt x="167792" y="0"/>
                  </a:lnTo>
                  <a:lnTo>
                    <a:pt x="0" y="154914"/>
                  </a:lnTo>
                  <a:close/>
                </a:path>
              </a:pathLst>
            </a:custGeom>
            <a:solidFill>
              <a:srgbClr val="000000"/>
            </a:solidFill>
          </p:spPr>
          <p:txBody>
            <a:bodyPr wrap="square" lIns="0" tIns="0" rIns="0" bIns="0" rtlCol="0"/>
            <a:lstStyle/>
            <a:p>
              <a:endParaRPr/>
            </a:p>
          </p:txBody>
        </p:sp>
        <p:sp>
          <p:nvSpPr>
            <p:cNvPr id="20" name="object 20"/>
            <p:cNvSpPr/>
            <p:nvPr/>
          </p:nvSpPr>
          <p:spPr>
            <a:xfrm>
              <a:off x="4394466" y="4863249"/>
              <a:ext cx="1160780" cy="482600"/>
            </a:xfrm>
            <a:custGeom>
              <a:avLst/>
              <a:gdLst/>
              <a:ahLst/>
              <a:cxnLst/>
              <a:rect l="l" t="t" r="r" b="b"/>
              <a:pathLst>
                <a:path w="1160779" h="482600">
                  <a:moveTo>
                    <a:pt x="0" y="127825"/>
                  </a:moveTo>
                  <a:lnTo>
                    <a:pt x="127088" y="10490"/>
                  </a:lnTo>
                  <a:lnTo>
                    <a:pt x="70167" y="173837"/>
                  </a:lnTo>
                </a:path>
                <a:path w="1160779" h="482600">
                  <a:moveTo>
                    <a:pt x="1160183" y="482460"/>
                  </a:moveTo>
                  <a:lnTo>
                    <a:pt x="195262" y="0"/>
                  </a:lnTo>
                </a:path>
              </a:pathLst>
            </a:custGeom>
            <a:ln w="20976">
              <a:solidFill>
                <a:srgbClr val="000000"/>
              </a:solidFill>
            </a:ln>
          </p:spPr>
          <p:txBody>
            <a:bodyPr wrap="square" lIns="0" tIns="0" rIns="0" bIns="0" rtlCol="0"/>
            <a:lstStyle/>
            <a:p>
              <a:endParaRPr/>
            </a:p>
          </p:txBody>
        </p:sp>
        <p:sp>
          <p:nvSpPr>
            <p:cNvPr id="21" name="object 21"/>
            <p:cNvSpPr/>
            <p:nvPr/>
          </p:nvSpPr>
          <p:spPr>
            <a:xfrm>
              <a:off x="4551044" y="4843907"/>
              <a:ext cx="223520" cy="149225"/>
            </a:xfrm>
            <a:custGeom>
              <a:avLst/>
              <a:gdLst/>
              <a:ahLst/>
              <a:cxnLst/>
              <a:rect l="l" t="t" r="r" b="b"/>
              <a:pathLst>
                <a:path w="223520" h="149225">
                  <a:moveTo>
                    <a:pt x="0" y="0"/>
                  </a:moveTo>
                  <a:lnTo>
                    <a:pt x="173393" y="148615"/>
                  </a:lnTo>
                  <a:lnTo>
                    <a:pt x="222923" y="49542"/>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4589729" y="4863249"/>
              <a:ext cx="168910" cy="113030"/>
            </a:xfrm>
            <a:custGeom>
              <a:avLst/>
              <a:gdLst/>
              <a:ahLst/>
              <a:cxnLst/>
              <a:rect l="l" t="t" r="r" b="b"/>
              <a:pathLst>
                <a:path w="168910" h="113029">
                  <a:moveTo>
                    <a:pt x="131330" y="112572"/>
                  </a:moveTo>
                  <a:lnTo>
                    <a:pt x="0" y="0"/>
                  </a:lnTo>
                  <a:lnTo>
                    <a:pt x="168859" y="37528"/>
                  </a:lnTo>
                </a:path>
              </a:pathLst>
            </a:custGeom>
            <a:ln w="20976">
              <a:solidFill>
                <a:srgbClr val="000000"/>
              </a:solidFill>
            </a:ln>
          </p:spPr>
          <p:txBody>
            <a:bodyPr wrap="square" lIns="0" tIns="0" rIns="0" bIns="0" rtlCol="0"/>
            <a:lstStyle/>
            <a:p>
              <a:endParaRPr/>
            </a:p>
          </p:txBody>
        </p:sp>
        <p:sp>
          <p:nvSpPr>
            <p:cNvPr id="23" name="object 23"/>
            <p:cNvSpPr/>
            <p:nvPr/>
          </p:nvSpPr>
          <p:spPr>
            <a:xfrm>
              <a:off x="4833429" y="5799175"/>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24" name="object 24"/>
            <p:cNvSpPr/>
            <p:nvPr/>
          </p:nvSpPr>
          <p:spPr>
            <a:xfrm>
              <a:off x="4833429" y="5799175"/>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25" name="object 25"/>
            <p:cNvSpPr/>
            <p:nvPr/>
          </p:nvSpPr>
          <p:spPr>
            <a:xfrm>
              <a:off x="6173622" y="5799175"/>
              <a:ext cx="435609" cy="435609"/>
            </a:xfrm>
            <a:custGeom>
              <a:avLst/>
              <a:gdLst/>
              <a:ahLst/>
              <a:cxnLst/>
              <a:rect l="l" t="t" r="r" b="b"/>
              <a:pathLst>
                <a:path w="435609" h="435610">
                  <a:moveTo>
                    <a:pt x="0" y="217779"/>
                  </a:move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26" name="object 26"/>
            <p:cNvSpPr/>
            <p:nvPr/>
          </p:nvSpPr>
          <p:spPr>
            <a:xfrm>
              <a:off x="6173622" y="5799175"/>
              <a:ext cx="435609" cy="435609"/>
            </a:xfrm>
            <a:custGeom>
              <a:avLst/>
              <a:gdLst/>
              <a:ahLst/>
              <a:cxnLst/>
              <a:rect l="l" t="t" r="r" b="b"/>
              <a:pathLst>
                <a:path w="435609" h="435610">
                  <a:moveTo>
                    <a:pt x="435559" y="217779"/>
                  </a:move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27" name="object 27"/>
          <p:cNvSpPr txBox="1"/>
          <p:nvPr/>
        </p:nvSpPr>
        <p:spPr>
          <a:xfrm>
            <a:off x="4933632"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A</a:t>
            </a:r>
            <a:endParaRPr sz="2300">
              <a:latin typeface="Arial"/>
              <a:cs typeface="Arial"/>
            </a:endParaRPr>
          </a:p>
        </p:txBody>
      </p:sp>
      <p:sp>
        <p:nvSpPr>
          <p:cNvPr id="28" name="object 28"/>
          <p:cNvSpPr txBox="1"/>
          <p:nvPr/>
        </p:nvSpPr>
        <p:spPr>
          <a:xfrm>
            <a:off x="6297111"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B</a:t>
            </a:r>
            <a:endParaRPr sz="2300">
              <a:latin typeface="Arial"/>
              <a:cs typeface="Arial"/>
            </a:endParaRPr>
          </a:p>
        </p:txBody>
      </p:sp>
      <p:sp>
        <p:nvSpPr>
          <p:cNvPr id="29" name="object 29"/>
          <p:cNvSpPr txBox="1"/>
          <p:nvPr/>
        </p:nvSpPr>
        <p:spPr>
          <a:xfrm>
            <a:off x="5699290" y="5129761"/>
            <a:ext cx="189230" cy="377825"/>
          </a:xfrm>
          <a:prstGeom prst="rect">
            <a:avLst/>
          </a:prstGeom>
        </p:spPr>
        <p:txBody>
          <a:bodyPr vert="horz" wrap="square" lIns="0" tIns="13970" rIns="0" bIns="0" rtlCol="0">
            <a:spAutoFit/>
          </a:bodyPr>
          <a:lstStyle/>
          <a:p>
            <a:pPr marL="12700">
              <a:lnSpc>
                <a:spcPct val="100000"/>
              </a:lnSpc>
              <a:spcBef>
                <a:spcPts val="110"/>
              </a:spcBef>
            </a:pPr>
            <a:r>
              <a:rPr sz="2300" b="1" spc="5" dirty="0">
                <a:solidFill>
                  <a:srgbClr val="FF0000"/>
                </a:solidFill>
                <a:latin typeface="Arial"/>
                <a:cs typeface="Arial"/>
              </a:rPr>
              <a:t>0</a:t>
            </a:r>
            <a:endParaRPr sz="2300">
              <a:latin typeface="Arial"/>
              <a:cs typeface="Arial"/>
            </a:endParaRPr>
          </a:p>
        </p:txBody>
      </p:sp>
      <p:grpSp>
        <p:nvGrpSpPr>
          <p:cNvPr id="30" name="object 30"/>
          <p:cNvGrpSpPr/>
          <p:nvPr/>
        </p:nvGrpSpPr>
        <p:grpSpPr>
          <a:xfrm>
            <a:off x="4299115" y="2584500"/>
            <a:ext cx="1671955" cy="2341880"/>
            <a:chOff x="4299115" y="2584500"/>
            <a:chExt cx="1671955" cy="2341880"/>
          </a:xfrm>
        </p:grpSpPr>
        <p:sp>
          <p:nvSpPr>
            <p:cNvPr id="31" name="object 31"/>
            <p:cNvSpPr/>
            <p:nvPr/>
          </p:nvSpPr>
          <p:spPr>
            <a:xfrm>
              <a:off x="4330865" y="4459008"/>
              <a:ext cx="435609" cy="435609"/>
            </a:xfrm>
            <a:custGeom>
              <a:avLst/>
              <a:gdLst/>
              <a:ahLst/>
              <a:cxnLst/>
              <a:rect l="l" t="t" r="r" b="b"/>
              <a:pathLst>
                <a:path w="435610" h="435610">
                  <a:moveTo>
                    <a:pt x="0" y="217779"/>
                  </a:moveTo>
                  <a:lnTo>
                    <a:pt x="5751" y="267712"/>
                  </a:lnTo>
                  <a:lnTo>
                    <a:pt x="22134" y="313550"/>
                  </a:lnTo>
                  <a:lnTo>
                    <a:pt x="47842" y="353986"/>
                  </a:lnTo>
                  <a:lnTo>
                    <a:pt x="81567" y="387713"/>
                  </a:lnTo>
                  <a:lnTo>
                    <a:pt x="122003" y="413422"/>
                  </a:lnTo>
                  <a:lnTo>
                    <a:pt x="167843" y="429807"/>
                  </a:lnTo>
                  <a:lnTo>
                    <a:pt x="217779" y="435559"/>
                  </a:lnTo>
                  <a:lnTo>
                    <a:pt x="267716" y="429807"/>
                  </a:lnTo>
                  <a:lnTo>
                    <a:pt x="313555" y="413422"/>
                  </a:lnTo>
                  <a:lnTo>
                    <a:pt x="353991" y="387713"/>
                  </a:lnTo>
                  <a:lnTo>
                    <a:pt x="387717" y="353986"/>
                  </a:lnTo>
                  <a:lnTo>
                    <a:pt x="413424" y="313550"/>
                  </a:lnTo>
                  <a:lnTo>
                    <a:pt x="429807" y="267712"/>
                  </a:lnTo>
                  <a:lnTo>
                    <a:pt x="435559" y="217779"/>
                  </a:lnTo>
                  <a:lnTo>
                    <a:pt x="429807" y="167843"/>
                  </a:lnTo>
                  <a:lnTo>
                    <a:pt x="413424" y="122003"/>
                  </a:lnTo>
                  <a:lnTo>
                    <a:pt x="387717" y="81567"/>
                  </a:lnTo>
                  <a:lnTo>
                    <a:pt x="353991" y="47842"/>
                  </a:lnTo>
                  <a:lnTo>
                    <a:pt x="313555" y="22134"/>
                  </a:lnTo>
                  <a:lnTo>
                    <a:pt x="267716" y="5751"/>
                  </a:lnTo>
                  <a:lnTo>
                    <a:pt x="217779" y="0"/>
                  </a:lnTo>
                  <a:lnTo>
                    <a:pt x="167843" y="5751"/>
                  </a:lnTo>
                  <a:lnTo>
                    <a:pt x="122003" y="22134"/>
                  </a:lnTo>
                  <a:lnTo>
                    <a:pt x="81567" y="47842"/>
                  </a:lnTo>
                  <a:lnTo>
                    <a:pt x="47842" y="81567"/>
                  </a:lnTo>
                  <a:lnTo>
                    <a:pt x="22134" y="122003"/>
                  </a:lnTo>
                  <a:lnTo>
                    <a:pt x="5751" y="167843"/>
                  </a:lnTo>
                  <a:lnTo>
                    <a:pt x="0" y="217779"/>
                  </a:lnTo>
                  <a:close/>
                </a:path>
              </a:pathLst>
            </a:custGeom>
            <a:solidFill>
              <a:srgbClr val="FFBEBE"/>
            </a:solidFill>
          </p:spPr>
          <p:txBody>
            <a:bodyPr wrap="square" lIns="0" tIns="0" rIns="0" bIns="0" rtlCol="0"/>
            <a:lstStyle/>
            <a:p>
              <a:endParaRPr/>
            </a:p>
          </p:txBody>
        </p:sp>
        <p:sp>
          <p:nvSpPr>
            <p:cNvPr id="32" name="object 32"/>
            <p:cNvSpPr/>
            <p:nvPr/>
          </p:nvSpPr>
          <p:spPr>
            <a:xfrm>
              <a:off x="4330865" y="4459008"/>
              <a:ext cx="435609" cy="435609"/>
            </a:xfrm>
            <a:custGeom>
              <a:avLst/>
              <a:gdLst/>
              <a:ahLst/>
              <a:cxnLst/>
              <a:rect l="l" t="t" r="r" b="b"/>
              <a:pathLst>
                <a:path w="435610" h="435610">
                  <a:moveTo>
                    <a:pt x="435559" y="217779"/>
                  </a:moveTo>
                  <a:lnTo>
                    <a:pt x="429807" y="167843"/>
                  </a:lnTo>
                  <a:lnTo>
                    <a:pt x="413424" y="122003"/>
                  </a:lnTo>
                  <a:lnTo>
                    <a:pt x="387717" y="81567"/>
                  </a:lnTo>
                  <a:lnTo>
                    <a:pt x="353991" y="47842"/>
                  </a:lnTo>
                  <a:lnTo>
                    <a:pt x="313555" y="22134"/>
                  </a:lnTo>
                  <a:lnTo>
                    <a:pt x="267716" y="5751"/>
                  </a:lnTo>
                  <a:lnTo>
                    <a:pt x="217779" y="0"/>
                  </a:lnTo>
                  <a:lnTo>
                    <a:pt x="167843" y="5751"/>
                  </a:lnTo>
                  <a:lnTo>
                    <a:pt x="122003" y="22134"/>
                  </a:lnTo>
                  <a:lnTo>
                    <a:pt x="81567" y="47842"/>
                  </a:lnTo>
                  <a:lnTo>
                    <a:pt x="47842" y="81567"/>
                  </a:lnTo>
                  <a:lnTo>
                    <a:pt x="22134" y="122003"/>
                  </a:lnTo>
                  <a:lnTo>
                    <a:pt x="5751" y="167843"/>
                  </a:lnTo>
                  <a:lnTo>
                    <a:pt x="0" y="217779"/>
                  </a:lnTo>
                  <a:lnTo>
                    <a:pt x="5751" y="267712"/>
                  </a:lnTo>
                  <a:lnTo>
                    <a:pt x="22134" y="313550"/>
                  </a:lnTo>
                  <a:lnTo>
                    <a:pt x="47842" y="353986"/>
                  </a:lnTo>
                  <a:lnTo>
                    <a:pt x="81567" y="387713"/>
                  </a:lnTo>
                  <a:lnTo>
                    <a:pt x="122003" y="413422"/>
                  </a:lnTo>
                  <a:lnTo>
                    <a:pt x="167843" y="429807"/>
                  </a:lnTo>
                  <a:lnTo>
                    <a:pt x="217779" y="435559"/>
                  </a:lnTo>
                  <a:lnTo>
                    <a:pt x="267716" y="429807"/>
                  </a:lnTo>
                  <a:lnTo>
                    <a:pt x="313555" y="413422"/>
                  </a:lnTo>
                  <a:lnTo>
                    <a:pt x="353991" y="387713"/>
                  </a:lnTo>
                  <a:lnTo>
                    <a:pt x="387717" y="353986"/>
                  </a:lnTo>
                  <a:lnTo>
                    <a:pt x="413424" y="313550"/>
                  </a:lnTo>
                  <a:lnTo>
                    <a:pt x="429807" y="267712"/>
                  </a:lnTo>
                  <a:lnTo>
                    <a:pt x="435559" y="217779"/>
                  </a:lnTo>
                  <a:close/>
                </a:path>
              </a:pathLst>
            </a:custGeom>
            <a:ln w="62929">
              <a:solidFill>
                <a:srgbClr val="FF0000"/>
              </a:solidFill>
            </a:ln>
          </p:spPr>
          <p:txBody>
            <a:bodyPr wrap="square" lIns="0" tIns="0" rIns="0" bIns="0" rtlCol="0"/>
            <a:lstStyle/>
            <a:p>
              <a:endParaRPr/>
            </a:p>
          </p:txBody>
        </p:sp>
        <p:sp>
          <p:nvSpPr>
            <p:cNvPr id="33" name="object 33"/>
            <p:cNvSpPr/>
            <p:nvPr/>
          </p:nvSpPr>
          <p:spPr>
            <a:xfrm>
              <a:off x="5503519" y="3621392"/>
              <a:ext cx="435609" cy="435609"/>
            </a:xfrm>
            <a:custGeom>
              <a:avLst/>
              <a:gdLst/>
              <a:ahLst/>
              <a:cxnLst/>
              <a:rect l="l" t="t" r="r" b="b"/>
              <a:pathLst>
                <a:path w="435610" h="435610">
                  <a:moveTo>
                    <a:pt x="0" y="217779"/>
                  </a:moveTo>
                  <a:lnTo>
                    <a:pt x="5752" y="267712"/>
                  </a:lnTo>
                  <a:lnTo>
                    <a:pt x="22136" y="313550"/>
                  </a:lnTo>
                  <a:lnTo>
                    <a:pt x="47846" y="353986"/>
                  </a:lnTo>
                  <a:lnTo>
                    <a:pt x="81572" y="387713"/>
                  </a:lnTo>
                  <a:lnTo>
                    <a:pt x="122008" y="413422"/>
                  </a:lnTo>
                  <a:lnTo>
                    <a:pt x="167847" y="429807"/>
                  </a:lnTo>
                  <a:lnTo>
                    <a:pt x="217779" y="435559"/>
                  </a:lnTo>
                  <a:lnTo>
                    <a:pt x="267716" y="429807"/>
                  </a:lnTo>
                  <a:lnTo>
                    <a:pt x="313555" y="413422"/>
                  </a:lnTo>
                  <a:lnTo>
                    <a:pt x="353991" y="387713"/>
                  </a:lnTo>
                  <a:lnTo>
                    <a:pt x="387717" y="353986"/>
                  </a:lnTo>
                  <a:lnTo>
                    <a:pt x="413424" y="313550"/>
                  </a:lnTo>
                  <a:lnTo>
                    <a:pt x="429807" y="267712"/>
                  </a:lnTo>
                  <a:lnTo>
                    <a:pt x="435559" y="217779"/>
                  </a:lnTo>
                  <a:lnTo>
                    <a:pt x="429807" y="167843"/>
                  </a:lnTo>
                  <a:lnTo>
                    <a:pt x="413424" y="122003"/>
                  </a:lnTo>
                  <a:lnTo>
                    <a:pt x="387717" y="81567"/>
                  </a:lnTo>
                  <a:lnTo>
                    <a:pt x="353991" y="47842"/>
                  </a:lnTo>
                  <a:lnTo>
                    <a:pt x="313555" y="22134"/>
                  </a:lnTo>
                  <a:lnTo>
                    <a:pt x="267716" y="5751"/>
                  </a:lnTo>
                  <a:lnTo>
                    <a:pt x="217779" y="0"/>
                  </a:lnTo>
                  <a:lnTo>
                    <a:pt x="167847" y="5751"/>
                  </a:lnTo>
                  <a:lnTo>
                    <a:pt x="122008" y="22134"/>
                  </a:lnTo>
                  <a:lnTo>
                    <a:pt x="81572" y="47842"/>
                  </a:lnTo>
                  <a:lnTo>
                    <a:pt x="47846" y="81567"/>
                  </a:lnTo>
                  <a:lnTo>
                    <a:pt x="22136" y="122003"/>
                  </a:lnTo>
                  <a:lnTo>
                    <a:pt x="5752" y="167843"/>
                  </a:lnTo>
                  <a:lnTo>
                    <a:pt x="0" y="217779"/>
                  </a:lnTo>
                  <a:close/>
                </a:path>
              </a:pathLst>
            </a:custGeom>
            <a:solidFill>
              <a:srgbClr val="FFBEBE"/>
            </a:solidFill>
          </p:spPr>
          <p:txBody>
            <a:bodyPr wrap="square" lIns="0" tIns="0" rIns="0" bIns="0" rtlCol="0"/>
            <a:lstStyle/>
            <a:p>
              <a:endParaRPr/>
            </a:p>
          </p:txBody>
        </p:sp>
        <p:sp>
          <p:nvSpPr>
            <p:cNvPr id="34" name="object 34"/>
            <p:cNvSpPr/>
            <p:nvPr/>
          </p:nvSpPr>
          <p:spPr>
            <a:xfrm>
              <a:off x="5503519" y="3621392"/>
              <a:ext cx="435609" cy="435609"/>
            </a:xfrm>
            <a:custGeom>
              <a:avLst/>
              <a:gdLst/>
              <a:ahLst/>
              <a:cxnLst/>
              <a:rect l="l" t="t" r="r" b="b"/>
              <a:pathLst>
                <a:path w="435610" h="435610">
                  <a:moveTo>
                    <a:pt x="435559" y="217779"/>
                  </a:moveTo>
                  <a:lnTo>
                    <a:pt x="429807" y="167843"/>
                  </a:lnTo>
                  <a:lnTo>
                    <a:pt x="413424" y="122003"/>
                  </a:lnTo>
                  <a:lnTo>
                    <a:pt x="387717" y="81567"/>
                  </a:lnTo>
                  <a:lnTo>
                    <a:pt x="353991" y="47842"/>
                  </a:lnTo>
                  <a:lnTo>
                    <a:pt x="313555" y="22134"/>
                  </a:lnTo>
                  <a:lnTo>
                    <a:pt x="267716" y="5751"/>
                  </a:lnTo>
                  <a:lnTo>
                    <a:pt x="217779" y="0"/>
                  </a:lnTo>
                  <a:lnTo>
                    <a:pt x="167847" y="5751"/>
                  </a:lnTo>
                  <a:lnTo>
                    <a:pt x="122008" y="22134"/>
                  </a:lnTo>
                  <a:lnTo>
                    <a:pt x="81572" y="47842"/>
                  </a:lnTo>
                  <a:lnTo>
                    <a:pt x="47846" y="81567"/>
                  </a:lnTo>
                  <a:lnTo>
                    <a:pt x="22136" y="122003"/>
                  </a:lnTo>
                  <a:lnTo>
                    <a:pt x="5752" y="167843"/>
                  </a:lnTo>
                  <a:lnTo>
                    <a:pt x="0" y="217779"/>
                  </a:lnTo>
                  <a:lnTo>
                    <a:pt x="5752" y="267712"/>
                  </a:lnTo>
                  <a:lnTo>
                    <a:pt x="22136" y="313550"/>
                  </a:lnTo>
                  <a:lnTo>
                    <a:pt x="47846" y="353986"/>
                  </a:lnTo>
                  <a:lnTo>
                    <a:pt x="81572" y="387713"/>
                  </a:lnTo>
                  <a:lnTo>
                    <a:pt x="122008" y="413422"/>
                  </a:lnTo>
                  <a:lnTo>
                    <a:pt x="167847" y="429807"/>
                  </a:lnTo>
                  <a:lnTo>
                    <a:pt x="217779" y="435559"/>
                  </a:lnTo>
                  <a:lnTo>
                    <a:pt x="267716" y="429807"/>
                  </a:lnTo>
                  <a:lnTo>
                    <a:pt x="313555" y="413422"/>
                  </a:lnTo>
                  <a:lnTo>
                    <a:pt x="353991" y="387713"/>
                  </a:lnTo>
                  <a:lnTo>
                    <a:pt x="387717" y="353986"/>
                  </a:lnTo>
                  <a:lnTo>
                    <a:pt x="413424" y="313550"/>
                  </a:lnTo>
                  <a:lnTo>
                    <a:pt x="429807" y="267712"/>
                  </a:lnTo>
                  <a:lnTo>
                    <a:pt x="435559" y="217779"/>
                  </a:lnTo>
                  <a:close/>
                </a:path>
              </a:pathLst>
            </a:custGeom>
            <a:ln w="62929">
              <a:solidFill>
                <a:srgbClr val="FF0000"/>
              </a:solidFill>
            </a:ln>
          </p:spPr>
          <p:txBody>
            <a:bodyPr wrap="square" lIns="0" tIns="0" rIns="0" bIns="0" rtlCol="0"/>
            <a:lstStyle/>
            <a:p>
              <a:endParaRPr/>
            </a:p>
          </p:txBody>
        </p:sp>
        <p:sp>
          <p:nvSpPr>
            <p:cNvPr id="35" name="object 35"/>
            <p:cNvSpPr/>
            <p:nvPr/>
          </p:nvSpPr>
          <p:spPr>
            <a:xfrm>
              <a:off x="4665916" y="2616250"/>
              <a:ext cx="435609" cy="435609"/>
            </a:xfrm>
            <a:custGeom>
              <a:avLst/>
              <a:gdLst/>
              <a:ahLst/>
              <a:cxnLst/>
              <a:rect l="l" t="t" r="r" b="b"/>
              <a:pathLst>
                <a:path w="435610" h="435610">
                  <a:moveTo>
                    <a:pt x="0" y="217779"/>
                  </a:moveTo>
                  <a:lnTo>
                    <a:pt x="5751" y="267716"/>
                  </a:lnTo>
                  <a:lnTo>
                    <a:pt x="22134" y="313555"/>
                  </a:lnTo>
                  <a:lnTo>
                    <a:pt x="47842" y="353991"/>
                  </a:lnTo>
                  <a:lnTo>
                    <a:pt x="81567" y="387717"/>
                  </a:lnTo>
                  <a:lnTo>
                    <a:pt x="122003" y="413424"/>
                  </a:lnTo>
                  <a:lnTo>
                    <a:pt x="167843" y="429807"/>
                  </a:lnTo>
                  <a:lnTo>
                    <a:pt x="217779" y="435559"/>
                  </a:lnTo>
                  <a:lnTo>
                    <a:pt x="267712" y="429807"/>
                  </a:lnTo>
                  <a:lnTo>
                    <a:pt x="313550" y="413424"/>
                  </a:lnTo>
                  <a:lnTo>
                    <a:pt x="353986" y="387717"/>
                  </a:lnTo>
                  <a:lnTo>
                    <a:pt x="387713" y="353991"/>
                  </a:lnTo>
                  <a:lnTo>
                    <a:pt x="413422" y="313555"/>
                  </a:lnTo>
                  <a:lnTo>
                    <a:pt x="429807" y="267716"/>
                  </a:lnTo>
                  <a:lnTo>
                    <a:pt x="435559" y="217779"/>
                  </a:lnTo>
                  <a:lnTo>
                    <a:pt x="429807" y="167847"/>
                  </a:lnTo>
                  <a:lnTo>
                    <a:pt x="413422" y="122008"/>
                  </a:lnTo>
                  <a:lnTo>
                    <a:pt x="387713" y="81572"/>
                  </a:lnTo>
                  <a:lnTo>
                    <a:pt x="353986" y="47846"/>
                  </a:lnTo>
                  <a:lnTo>
                    <a:pt x="313550" y="22136"/>
                  </a:lnTo>
                  <a:lnTo>
                    <a:pt x="267712"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36" name="object 36"/>
            <p:cNvSpPr/>
            <p:nvPr/>
          </p:nvSpPr>
          <p:spPr>
            <a:xfrm>
              <a:off x="4665916" y="2616250"/>
              <a:ext cx="435609" cy="435609"/>
            </a:xfrm>
            <a:custGeom>
              <a:avLst/>
              <a:gdLst/>
              <a:ahLst/>
              <a:cxnLst/>
              <a:rect l="l" t="t" r="r" b="b"/>
              <a:pathLst>
                <a:path w="435610" h="435610">
                  <a:moveTo>
                    <a:pt x="435559" y="217779"/>
                  </a:moveTo>
                  <a:lnTo>
                    <a:pt x="429807" y="167847"/>
                  </a:lnTo>
                  <a:lnTo>
                    <a:pt x="413422" y="122008"/>
                  </a:lnTo>
                  <a:lnTo>
                    <a:pt x="387713" y="81572"/>
                  </a:lnTo>
                  <a:lnTo>
                    <a:pt x="353986" y="47846"/>
                  </a:lnTo>
                  <a:lnTo>
                    <a:pt x="313550" y="22136"/>
                  </a:lnTo>
                  <a:lnTo>
                    <a:pt x="267712"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2" y="429807"/>
                  </a:lnTo>
                  <a:lnTo>
                    <a:pt x="313550" y="413424"/>
                  </a:lnTo>
                  <a:lnTo>
                    <a:pt x="353986" y="387717"/>
                  </a:lnTo>
                  <a:lnTo>
                    <a:pt x="387713" y="353991"/>
                  </a:lnTo>
                  <a:lnTo>
                    <a:pt x="413422"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37" name="object 37"/>
          <p:cNvSpPr txBox="1"/>
          <p:nvPr/>
        </p:nvSpPr>
        <p:spPr>
          <a:xfrm>
            <a:off x="4461662" y="1449199"/>
            <a:ext cx="1594485" cy="3398520"/>
          </a:xfrm>
          <a:prstGeom prst="rect">
            <a:avLst/>
          </a:prstGeom>
        </p:spPr>
        <p:txBody>
          <a:bodyPr vert="horz" wrap="square" lIns="0" tIns="13970" rIns="0" bIns="0" rtlCol="0">
            <a:spAutoFit/>
          </a:bodyPr>
          <a:lstStyle/>
          <a:p>
            <a:pPr marL="316230">
              <a:lnSpc>
                <a:spcPct val="100000"/>
              </a:lnSpc>
              <a:spcBef>
                <a:spcPts val="110"/>
              </a:spcBef>
            </a:pPr>
            <a:r>
              <a:rPr sz="2300" spc="5" dirty="0">
                <a:latin typeface="Arial"/>
                <a:cs typeface="Arial"/>
              </a:rPr>
              <a:t>Q</a:t>
            </a:r>
            <a:endParaRPr sz="2300">
              <a:latin typeface="Arial"/>
              <a:cs typeface="Arial"/>
            </a:endParaRPr>
          </a:p>
          <a:p>
            <a:pPr>
              <a:lnSpc>
                <a:spcPct val="100000"/>
              </a:lnSpc>
              <a:spcBef>
                <a:spcPts val="50"/>
              </a:spcBef>
            </a:pPr>
            <a:endParaRPr sz="2000">
              <a:latin typeface="Arial"/>
              <a:cs typeface="Arial"/>
            </a:endParaRPr>
          </a:p>
          <a:p>
            <a:pPr marL="495300">
              <a:lnSpc>
                <a:spcPct val="100000"/>
              </a:lnSpc>
              <a:spcBef>
                <a:spcPts val="5"/>
              </a:spcBef>
            </a:pPr>
            <a:r>
              <a:rPr sz="2300" b="1" spc="5" dirty="0">
                <a:solidFill>
                  <a:srgbClr val="FF0000"/>
                </a:solidFill>
                <a:latin typeface="Arial"/>
                <a:cs typeface="Arial"/>
              </a:rPr>
              <a:t>0</a:t>
            </a:r>
            <a:endParaRPr sz="2300">
              <a:latin typeface="Arial"/>
              <a:cs typeface="Arial"/>
            </a:endParaRPr>
          </a:p>
          <a:p>
            <a:pPr marL="337820">
              <a:lnSpc>
                <a:spcPct val="100000"/>
              </a:lnSpc>
              <a:spcBef>
                <a:spcPts val="1375"/>
              </a:spcBef>
            </a:pPr>
            <a:r>
              <a:rPr sz="2300" spc="5" dirty="0">
                <a:latin typeface="Arial"/>
                <a:cs typeface="Arial"/>
              </a:rPr>
              <a:t>P</a:t>
            </a:r>
            <a:endParaRPr sz="2300">
              <a:latin typeface="Arial"/>
              <a:cs typeface="Arial"/>
            </a:endParaRPr>
          </a:p>
          <a:p>
            <a:pPr marL="138430">
              <a:lnSpc>
                <a:spcPct val="100000"/>
              </a:lnSpc>
              <a:spcBef>
                <a:spcPts val="1200"/>
              </a:spcBef>
            </a:pPr>
            <a:r>
              <a:rPr sz="2300" b="1" spc="5" dirty="0">
                <a:solidFill>
                  <a:srgbClr val="FF0000"/>
                </a:solidFill>
                <a:latin typeface="Arial"/>
                <a:cs typeface="Arial"/>
              </a:rPr>
              <a:t>0</a:t>
            </a:r>
            <a:endParaRPr sz="2300">
              <a:latin typeface="Arial"/>
              <a:cs typeface="Arial"/>
            </a:endParaRPr>
          </a:p>
          <a:p>
            <a:pPr marR="206375" algn="r">
              <a:lnSpc>
                <a:spcPct val="100000"/>
              </a:lnSpc>
              <a:spcBef>
                <a:spcPts val="1210"/>
              </a:spcBef>
            </a:pPr>
            <a:r>
              <a:rPr sz="2300" spc="10" dirty="0">
                <a:latin typeface="Arial"/>
                <a:cs typeface="Arial"/>
              </a:rPr>
              <a:t>M</a:t>
            </a:r>
            <a:endParaRPr sz="2300">
              <a:latin typeface="Arial"/>
              <a:cs typeface="Arial"/>
            </a:endParaRPr>
          </a:p>
          <a:p>
            <a:pPr marR="5080" algn="r">
              <a:lnSpc>
                <a:spcPts val="2745"/>
              </a:lnSpc>
              <a:spcBef>
                <a:spcPts val="1115"/>
              </a:spcBef>
            </a:pPr>
            <a:r>
              <a:rPr sz="2300" b="1" spc="5" dirty="0">
                <a:solidFill>
                  <a:srgbClr val="FF0000"/>
                </a:solidFill>
                <a:latin typeface="Arial"/>
                <a:cs typeface="Arial"/>
              </a:rPr>
              <a:t>0</a:t>
            </a:r>
            <a:endParaRPr sz="2300">
              <a:latin typeface="Arial"/>
              <a:cs typeface="Arial"/>
            </a:endParaRPr>
          </a:p>
          <a:p>
            <a:pPr marL="12700">
              <a:lnSpc>
                <a:spcPts val="2745"/>
              </a:lnSpc>
            </a:pPr>
            <a:r>
              <a:rPr sz="2300" spc="5" dirty="0">
                <a:latin typeface="Arial"/>
                <a:cs typeface="Arial"/>
              </a:rPr>
              <a:t>L</a:t>
            </a:r>
            <a:endParaRPr sz="2300">
              <a:latin typeface="Arial"/>
              <a:cs typeface="Arial"/>
            </a:endParaRPr>
          </a:p>
        </p:txBody>
      </p:sp>
      <p:sp>
        <p:nvSpPr>
          <p:cNvPr id="38" name="object 38"/>
          <p:cNvSpPr txBox="1"/>
          <p:nvPr/>
        </p:nvSpPr>
        <p:spPr>
          <a:xfrm>
            <a:off x="3895228" y="5119274"/>
            <a:ext cx="189230" cy="377825"/>
          </a:xfrm>
          <a:prstGeom prst="rect">
            <a:avLst/>
          </a:prstGeom>
        </p:spPr>
        <p:txBody>
          <a:bodyPr vert="horz" wrap="square" lIns="0" tIns="13970" rIns="0" bIns="0" rtlCol="0">
            <a:spAutoFit/>
          </a:bodyPr>
          <a:lstStyle/>
          <a:p>
            <a:pPr marL="12700">
              <a:lnSpc>
                <a:spcPct val="100000"/>
              </a:lnSpc>
              <a:spcBef>
                <a:spcPts val="110"/>
              </a:spcBef>
            </a:pPr>
            <a:r>
              <a:rPr sz="2300" b="1" spc="5" dirty="0">
                <a:solidFill>
                  <a:srgbClr val="FF0000"/>
                </a:solidFill>
                <a:latin typeface="Arial"/>
                <a:cs typeface="Arial"/>
              </a:rPr>
              <a:t>0</a:t>
            </a:r>
            <a:endParaRPr sz="2300">
              <a:latin typeface="Arial"/>
              <a:cs typeface="Arial"/>
            </a:endParaRPr>
          </a:p>
        </p:txBody>
      </p:sp>
      <p:sp>
        <p:nvSpPr>
          <p:cNvPr id="39" name="object 39"/>
          <p:cNvSpPr/>
          <p:nvPr/>
        </p:nvSpPr>
        <p:spPr>
          <a:xfrm>
            <a:off x="4258779" y="1443596"/>
            <a:ext cx="843280" cy="3523615"/>
          </a:xfrm>
          <a:custGeom>
            <a:avLst/>
            <a:gdLst/>
            <a:ahLst/>
            <a:cxnLst/>
            <a:rect l="l" t="t" r="r" b="b"/>
            <a:pathLst>
              <a:path w="843279" h="3523615">
                <a:moveTo>
                  <a:pt x="842695" y="217779"/>
                </a:moveTo>
                <a:lnTo>
                  <a:pt x="836943" y="167847"/>
                </a:lnTo>
                <a:lnTo>
                  <a:pt x="820559" y="122008"/>
                </a:lnTo>
                <a:lnTo>
                  <a:pt x="794849" y="81572"/>
                </a:lnTo>
                <a:lnTo>
                  <a:pt x="761123" y="47846"/>
                </a:lnTo>
                <a:lnTo>
                  <a:pt x="720686" y="22136"/>
                </a:lnTo>
                <a:lnTo>
                  <a:pt x="674848" y="5752"/>
                </a:lnTo>
                <a:lnTo>
                  <a:pt x="624916" y="0"/>
                </a:lnTo>
                <a:lnTo>
                  <a:pt x="574979" y="5752"/>
                </a:lnTo>
                <a:lnTo>
                  <a:pt x="529139" y="22136"/>
                </a:lnTo>
                <a:lnTo>
                  <a:pt x="488703" y="47846"/>
                </a:lnTo>
                <a:lnTo>
                  <a:pt x="454978" y="81572"/>
                </a:lnTo>
                <a:lnTo>
                  <a:pt x="429271" y="122008"/>
                </a:lnTo>
                <a:lnTo>
                  <a:pt x="412888" y="167847"/>
                </a:lnTo>
                <a:lnTo>
                  <a:pt x="407136" y="217779"/>
                </a:lnTo>
                <a:lnTo>
                  <a:pt x="412888" y="267716"/>
                </a:lnTo>
                <a:lnTo>
                  <a:pt x="429271" y="313555"/>
                </a:lnTo>
                <a:lnTo>
                  <a:pt x="454978" y="353991"/>
                </a:lnTo>
                <a:lnTo>
                  <a:pt x="488703" y="387717"/>
                </a:lnTo>
                <a:lnTo>
                  <a:pt x="529139" y="413424"/>
                </a:lnTo>
                <a:lnTo>
                  <a:pt x="574979" y="429807"/>
                </a:lnTo>
                <a:lnTo>
                  <a:pt x="624916" y="435559"/>
                </a:lnTo>
                <a:lnTo>
                  <a:pt x="674848" y="429807"/>
                </a:lnTo>
                <a:lnTo>
                  <a:pt x="720686" y="413424"/>
                </a:lnTo>
                <a:lnTo>
                  <a:pt x="761123" y="387717"/>
                </a:lnTo>
                <a:lnTo>
                  <a:pt x="794849" y="353991"/>
                </a:lnTo>
                <a:lnTo>
                  <a:pt x="820559" y="313555"/>
                </a:lnTo>
                <a:lnTo>
                  <a:pt x="836943" y="267716"/>
                </a:lnTo>
                <a:lnTo>
                  <a:pt x="842695" y="217779"/>
                </a:lnTo>
                <a:close/>
              </a:path>
              <a:path w="843279" h="3523615">
                <a:moveTo>
                  <a:pt x="579729" y="3233178"/>
                </a:moveTo>
                <a:lnTo>
                  <a:pt x="575935" y="3186162"/>
                </a:lnTo>
                <a:lnTo>
                  <a:pt x="564951" y="3141560"/>
                </a:lnTo>
                <a:lnTo>
                  <a:pt x="547374" y="3099971"/>
                </a:lnTo>
                <a:lnTo>
                  <a:pt x="523801" y="3061990"/>
                </a:lnTo>
                <a:lnTo>
                  <a:pt x="494828" y="3028215"/>
                </a:lnTo>
                <a:lnTo>
                  <a:pt x="461053" y="2999242"/>
                </a:lnTo>
                <a:lnTo>
                  <a:pt x="423072" y="2975668"/>
                </a:lnTo>
                <a:lnTo>
                  <a:pt x="381482" y="2958091"/>
                </a:lnTo>
                <a:lnTo>
                  <a:pt x="336881" y="2947107"/>
                </a:lnTo>
                <a:lnTo>
                  <a:pt x="289864" y="2943313"/>
                </a:lnTo>
                <a:lnTo>
                  <a:pt x="242848" y="2947107"/>
                </a:lnTo>
                <a:lnTo>
                  <a:pt x="198246" y="2958091"/>
                </a:lnTo>
                <a:lnTo>
                  <a:pt x="156657" y="2975668"/>
                </a:lnTo>
                <a:lnTo>
                  <a:pt x="118676" y="2999242"/>
                </a:lnTo>
                <a:lnTo>
                  <a:pt x="84901" y="3028215"/>
                </a:lnTo>
                <a:lnTo>
                  <a:pt x="55928" y="3061990"/>
                </a:lnTo>
                <a:lnTo>
                  <a:pt x="32355" y="3099971"/>
                </a:lnTo>
                <a:lnTo>
                  <a:pt x="14777" y="3141560"/>
                </a:lnTo>
                <a:lnTo>
                  <a:pt x="3793" y="3186162"/>
                </a:lnTo>
                <a:lnTo>
                  <a:pt x="0" y="3233178"/>
                </a:lnTo>
                <a:lnTo>
                  <a:pt x="3793" y="3280195"/>
                </a:lnTo>
                <a:lnTo>
                  <a:pt x="14777" y="3324796"/>
                </a:lnTo>
                <a:lnTo>
                  <a:pt x="32355" y="3366386"/>
                </a:lnTo>
                <a:lnTo>
                  <a:pt x="55928" y="3404367"/>
                </a:lnTo>
                <a:lnTo>
                  <a:pt x="84901" y="3438142"/>
                </a:lnTo>
                <a:lnTo>
                  <a:pt x="118676" y="3467115"/>
                </a:lnTo>
                <a:lnTo>
                  <a:pt x="156657" y="3490688"/>
                </a:lnTo>
                <a:lnTo>
                  <a:pt x="198246" y="3508265"/>
                </a:lnTo>
                <a:lnTo>
                  <a:pt x="242848" y="3519249"/>
                </a:lnTo>
                <a:lnTo>
                  <a:pt x="289864" y="3523043"/>
                </a:lnTo>
                <a:lnTo>
                  <a:pt x="336881" y="3519249"/>
                </a:lnTo>
                <a:lnTo>
                  <a:pt x="381482" y="3508265"/>
                </a:lnTo>
                <a:lnTo>
                  <a:pt x="423072" y="3490688"/>
                </a:lnTo>
                <a:lnTo>
                  <a:pt x="461053" y="3467115"/>
                </a:lnTo>
                <a:lnTo>
                  <a:pt x="494828" y="3438142"/>
                </a:lnTo>
                <a:lnTo>
                  <a:pt x="523801" y="3404367"/>
                </a:lnTo>
                <a:lnTo>
                  <a:pt x="547374" y="3366386"/>
                </a:lnTo>
                <a:lnTo>
                  <a:pt x="564951" y="3324796"/>
                </a:lnTo>
                <a:lnTo>
                  <a:pt x="575935" y="3280195"/>
                </a:lnTo>
                <a:lnTo>
                  <a:pt x="579729" y="3233178"/>
                </a:lnTo>
                <a:close/>
              </a:path>
            </a:pathLst>
          </a:custGeom>
          <a:ln w="62929">
            <a:solidFill>
              <a:srgbClr val="FF0000"/>
            </a:solidFill>
          </a:ln>
        </p:spPr>
        <p:txBody>
          <a:bodyPr wrap="square" lIns="0" tIns="0" rIns="0" bIns="0" rtlCol="0"/>
          <a:lstStyle/>
          <a:p>
            <a:endParaRPr/>
          </a:p>
        </p:txBody>
      </p:sp>
      <p:sp>
        <p:nvSpPr>
          <p:cNvPr id="40" name="object 40"/>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41" name="object 41"/>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50</a:t>
            </a:fld>
            <a:endParaRPr spc="45"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1905" algn="ctr">
              <a:lnSpc>
                <a:spcPts val="2635"/>
              </a:lnSpc>
            </a:pPr>
            <a:r>
              <a:rPr spc="140" dirty="0"/>
              <a:t>Forward</a:t>
            </a:r>
            <a:r>
              <a:rPr spc="405" dirty="0"/>
              <a:t> </a:t>
            </a:r>
            <a:r>
              <a:rPr spc="155" dirty="0"/>
              <a:t>chaining</a:t>
            </a:r>
            <a:r>
              <a:rPr spc="370" dirty="0"/>
              <a:t> </a:t>
            </a:r>
            <a:r>
              <a:rPr spc="175" dirty="0"/>
              <a:t>example</a:t>
            </a:r>
          </a:p>
        </p:txBody>
      </p:sp>
      <p:grpSp>
        <p:nvGrpSpPr>
          <p:cNvPr id="3" name="object 3"/>
          <p:cNvGrpSpPr/>
          <p:nvPr/>
        </p:nvGrpSpPr>
        <p:grpSpPr>
          <a:xfrm>
            <a:off x="3542557" y="1778406"/>
            <a:ext cx="3098800" cy="4488180"/>
            <a:chOff x="3542557" y="1778406"/>
            <a:chExt cx="3098800" cy="4488180"/>
          </a:xfrm>
        </p:grpSpPr>
        <p:sp>
          <p:nvSpPr>
            <p:cNvPr id="4" name="object 4"/>
            <p:cNvSpPr/>
            <p:nvPr/>
          </p:nvSpPr>
          <p:spPr>
            <a:xfrm>
              <a:off x="4883403" y="1821649"/>
              <a:ext cx="0" cy="839469"/>
            </a:xfrm>
            <a:custGeom>
              <a:avLst/>
              <a:gdLst/>
              <a:ahLst/>
              <a:cxnLst/>
              <a:rect l="l" t="t" r="r" b="b"/>
              <a:pathLst>
                <a:path h="839469">
                  <a:moveTo>
                    <a:pt x="0" y="839063"/>
                  </a:moveTo>
                  <a:lnTo>
                    <a:pt x="0" y="0"/>
                  </a:lnTo>
                </a:path>
              </a:pathLst>
            </a:custGeom>
            <a:ln w="20976">
              <a:solidFill>
                <a:srgbClr val="000000"/>
              </a:solidFill>
            </a:ln>
          </p:spPr>
          <p:txBody>
            <a:bodyPr wrap="square" lIns="0" tIns="0" rIns="0" bIns="0" rtlCol="0"/>
            <a:lstStyle/>
            <a:p>
              <a:endParaRPr/>
            </a:p>
          </p:txBody>
        </p:sp>
        <p:sp>
          <p:nvSpPr>
            <p:cNvPr id="5" name="object 5"/>
            <p:cNvSpPr/>
            <p:nvPr/>
          </p:nvSpPr>
          <p:spPr>
            <a:xfrm>
              <a:off x="4828019" y="1778406"/>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6" name="object 6"/>
            <p:cNvSpPr/>
            <p:nvPr/>
          </p:nvSpPr>
          <p:spPr>
            <a:xfrm>
              <a:off x="4841443" y="1821649"/>
              <a:ext cx="84455" cy="1510665"/>
            </a:xfrm>
            <a:custGeom>
              <a:avLst/>
              <a:gdLst/>
              <a:ahLst/>
              <a:cxnLst/>
              <a:rect l="l" t="t" r="r" b="b"/>
              <a:pathLst>
                <a:path w="84454" h="1510664">
                  <a:moveTo>
                    <a:pt x="0" y="167805"/>
                  </a:moveTo>
                  <a:lnTo>
                    <a:pt x="41960" y="0"/>
                  </a:lnTo>
                  <a:lnTo>
                    <a:pt x="83908" y="167805"/>
                  </a:lnTo>
                </a:path>
                <a:path w="84454" h="1510664">
                  <a:moveTo>
                    <a:pt x="41960" y="1510309"/>
                  </a:moveTo>
                  <a:lnTo>
                    <a:pt x="41960" y="1174686"/>
                  </a:lnTo>
                </a:path>
              </a:pathLst>
            </a:custGeom>
            <a:ln w="20976">
              <a:solidFill>
                <a:srgbClr val="000000"/>
              </a:solidFill>
            </a:ln>
          </p:spPr>
          <p:txBody>
            <a:bodyPr wrap="square" lIns="0" tIns="0" rIns="0" bIns="0" rtlCol="0"/>
            <a:lstStyle/>
            <a:p>
              <a:endParaRPr/>
            </a:p>
          </p:txBody>
        </p:sp>
        <p:sp>
          <p:nvSpPr>
            <p:cNvPr id="7" name="object 7"/>
            <p:cNvSpPr/>
            <p:nvPr/>
          </p:nvSpPr>
          <p:spPr>
            <a:xfrm>
              <a:off x="4828019" y="2953092"/>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8" name="object 8"/>
            <p:cNvSpPr/>
            <p:nvPr/>
          </p:nvSpPr>
          <p:spPr>
            <a:xfrm>
              <a:off x="4841443" y="2996336"/>
              <a:ext cx="84455" cy="168275"/>
            </a:xfrm>
            <a:custGeom>
              <a:avLst/>
              <a:gdLst/>
              <a:ahLst/>
              <a:cxnLst/>
              <a:rect l="l" t="t" r="r" b="b"/>
              <a:pathLst>
                <a:path w="84454" h="168275">
                  <a:moveTo>
                    <a:pt x="0" y="167805"/>
                  </a:moveTo>
                  <a:lnTo>
                    <a:pt x="41960" y="0"/>
                  </a:lnTo>
                  <a:lnTo>
                    <a:pt x="83908" y="167805"/>
                  </a:lnTo>
                </a:path>
              </a:pathLst>
            </a:custGeom>
            <a:ln w="20976">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4822572" y="3271128"/>
              <a:ext cx="121662" cy="121662"/>
            </a:xfrm>
            <a:prstGeom prst="rect">
              <a:avLst/>
            </a:prstGeom>
          </p:spPr>
        </p:pic>
        <p:sp>
          <p:nvSpPr>
            <p:cNvPr id="10" name="object 10"/>
            <p:cNvSpPr/>
            <p:nvPr/>
          </p:nvSpPr>
          <p:spPr>
            <a:xfrm>
              <a:off x="4547768" y="3331959"/>
              <a:ext cx="1174750" cy="1174750"/>
            </a:xfrm>
            <a:custGeom>
              <a:avLst/>
              <a:gdLst/>
              <a:ahLst/>
              <a:cxnLst/>
              <a:rect l="l" t="t" r="r" b="b"/>
              <a:pathLst>
                <a:path w="1174750" h="1174750">
                  <a:moveTo>
                    <a:pt x="1174699" y="335622"/>
                  </a:moveTo>
                  <a:lnTo>
                    <a:pt x="335635" y="0"/>
                  </a:lnTo>
                </a:path>
                <a:path w="1174750" h="1174750">
                  <a:moveTo>
                    <a:pt x="0" y="1174686"/>
                  </a:moveTo>
                  <a:lnTo>
                    <a:pt x="335635" y="0"/>
                  </a:lnTo>
                </a:path>
                <a:path w="1174750" h="1174750">
                  <a:moveTo>
                    <a:pt x="1174699" y="1006881"/>
                  </a:moveTo>
                  <a:lnTo>
                    <a:pt x="1174699" y="671245"/>
                  </a:lnTo>
                </a:path>
              </a:pathLst>
            </a:custGeom>
            <a:ln w="20976">
              <a:solidFill>
                <a:srgbClr val="000000"/>
              </a:solidFill>
            </a:ln>
          </p:spPr>
          <p:txBody>
            <a:bodyPr wrap="square" lIns="0" tIns="0" rIns="0" bIns="0" rtlCol="0"/>
            <a:lstStyle/>
            <a:p>
              <a:endParaRPr/>
            </a:p>
          </p:txBody>
        </p:sp>
        <p:sp>
          <p:nvSpPr>
            <p:cNvPr id="11" name="object 11"/>
            <p:cNvSpPr/>
            <p:nvPr/>
          </p:nvSpPr>
          <p:spPr>
            <a:xfrm>
              <a:off x="5667082" y="3959961"/>
              <a:ext cx="111125" cy="221615"/>
            </a:xfrm>
            <a:custGeom>
              <a:avLst/>
              <a:gdLst/>
              <a:ahLst/>
              <a:cxnLst/>
              <a:rect l="l" t="t" r="r" b="b"/>
              <a:pathLst>
                <a:path w="111125" h="221614">
                  <a:moveTo>
                    <a:pt x="0" y="221551"/>
                  </a:moveTo>
                  <a:lnTo>
                    <a:pt x="110769" y="221551"/>
                  </a:lnTo>
                  <a:lnTo>
                    <a:pt x="55384" y="0"/>
                  </a:lnTo>
                  <a:lnTo>
                    <a:pt x="0" y="221551"/>
                  </a:lnTo>
                  <a:close/>
                </a:path>
              </a:pathLst>
            </a:custGeom>
            <a:solidFill>
              <a:srgbClr val="000000"/>
            </a:solidFill>
          </p:spPr>
          <p:txBody>
            <a:bodyPr wrap="square" lIns="0" tIns="0" rIns="0" bIns="0" rtlCol="0"/>
            <a:lstStyle/>
            <a:p>
              <a:endParaRPr/>
            </a:p>
          </p:txBody>
        </p:sp>
        <p:sp>
          <p:nvSpPr>
            <p:cNvPr id="12" name="object 12"/>
            <p:cNvSpPr/>
            <p:nvPr/>
          </p:nvSpPr>
          <p:spPr>
            <a:xfrm>
              <a:off x="5680506" y="4003205"/>
              <a:ext cx="84455" cy="168275"/>
            </a:xfrm>
            <a:custGeom>
              <a:avLst/>
              <a:gdLst/>
              <a:ahLst/>
              <a:cxnLst/>
              <a:rect l="l" t="t" r="r" b="b"/>
              <a:pathLst>
                <a:path w="84454" h="168275">
                  <a:moveTo>
                    <a:pt x="0" y="167817"/>
                  </a:moveTo>
                  <a:lnTo>
                    <a:pt x="41960" y="0"/>
                  </a:lnTo>
                  <a:lnTo>
                    <a:pt x="83908" y="167817"/>
                  </a:lnTo>
                </a:path>
              </a:pathLst>
            </a:custGeom>
            <a:ln w="20976">
              <a:solidFill>
                <a:srgbClr val="000000"/>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5661636" y="4277996"/>
              <a:ext cx="121662" cy="121674"/>
            </a:xfrm>
            <a:prstGeom prst="rect">
              <a:avLst/>
            </a:prstGeom>
          </p:spPr>
        </p:pic>
        <p:sp>
          <p:nvSpPr>
            <p:cNvPr id="14" name="object 14"/>
            <p:cNvSpPr/>
            <p:nvPr/>
          </p:nvSpPr>
          <p:spPr>
            <a:xfrm>
              <a:off x="4547768" y="4338840"/>
              <a:ext cx="1845945" cy="1510665"/>
            </a:xfrm>
            <a:custGeom>
              <a:avLst/>
              <a:gdLst/>
              <a:ahLst/>
              <a:cxnLst/>
              <a:rect l="l" t="t" r="r" b="b"/>
              <a:pathLst>
                <a:path w="1845945" h="1510664">
                  <a:moveTo>
                    <a:pt x="1174699" y="0"/>
                  </a:moveTo>
                  <a:lnTo>
                    <a:pt x="1845945" y="1510309"/>
                  </a:lnTo>
                </a:path>
                <a:path w="1845945" h="1510664">
                  <a:moveTo>
                    <a:pt x="0" y="167805"/>
                  </a:moveTo>
                  <a:lnTo>
                    <a:pt x="1174699" y="0"/>
                  </a:lnTo>
                </a:path>
              </a:pathLst>
            </a:custGeom>
            <a:ln w="20976">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493818" y="5284878"/>
              <a:ext cx="121662" cy="121662"/>
            </a:xfrm>
            <a:prstGeom prst="rect">
              <a:avLst/>
            </a:prstGeom>
          </p:spPr>
        </p:pic>
        <p:sp>
          <p:nvSpPr>
            <p:cNvPr id="16" name="object 16"/>
            <p:cNvSpPr/>
            <p:nvPr/>
          </p:nvSpPr>
          <p:spPr>
            <a:xfrm>
              <a:off x="5051209" y="5345709"/>
              <a:ext cx="1343025" cy="503555"/>
            </a:xfrm>
            <a:custGeom>
              <a:avLst/>
              <a:gdLst/>
              <a:ahLst/>
              <a:cxnLst/>
              <a:rect l="l" t="t" r="r" b="b"/>
              <a:pathLst>
                <a:path w="1343025" h="503554">
                  <a:moveTo>
                    <a:pt x="0" y="503440"/>
                  </a:moveTo>
                  <a:lnTo>
                    <a:pt x="503440" y="0"/>
                  </a:lnTo>
                </a:path>
                <a:path w="1343025" h="503554">
                  <a:moveTo>
                    <a:pt x="1342504" y="503440"/>
                  </a:moveTo>
                  <a:lnTo>
                    <a:pt x="503440" y="0"/>
                  </a:lnTo>
                </a:path>
              </a:pathLst>
            </a:custGeom>
            <a:ln w="20976">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4151314" y="5284878"/>
              <a:ext cx="121662" cy="121662"/>
            </a:xfrm>
            <a:prstGeom prst="rect">
              <a:avLst/>
            </a:prstGeom>
          </p:spPr>
        </p:pic>
        <p:sp>
          <p:nvSpPr>
            <p:cNvPr id="18" name="object 18"/>
            <p:cNvSpPr/>
            <p:nvPr/>
          </p:nvSpPr>
          <p:spPr>
            <a:xfrm>
              <a:off x="3553352" y="2341416"/>
              <a:ext cx="2331720" cy="3507740"/>
            </a:xfrm>
            <a:custGeom>
              <a:avLst/>
              <a:gdLst/>
              <a:ahLst/>
              <a:cxnLst/>
              <a:rect l="l" t="t" r="r" b="b"/>
              <a:pathLst>
                <a:path w="2331720" h="3507740">
                  <a:moveTo>
                    <a:pt x="1497856" y="3507733"/>
                  </a:moveTo>
                  <a:lnTo>
                    <a:pt x="658792" y="3004292"/>
                  </a:lnTo>
                </a:path>
                <a:path w="2331720" h="3507740">
                  <a:moveTo>
                    <a:pt x="658792" y="3004292"/>
                  </a:moveTo>
                  <a:lnTo>
                    <a:pt x="658355" y="3004729"/>
                  </a:lnTo>
                  <a:lnTo>
                    <a:pt x="655297" y="3007788"/>
                  </a:lnTo>
                  <a:lnTo>
                    <a:pt x="646994" y="3016090"/>
                  </a:lnTo>
                  <a:lnTo>
                    <a:pt x="630827" y="3032258"/>
                  </a:lnTo>
                  <a:lnTo>
                    <a:pt x="605044" y="3058046"/>
                  </a:lnTo>
                  <a:lnTo>
                    <a:pt x="571394" y="3091697"/>
                  </a:lnTo>
                  <a:lnTo>
                    <a:pt x="532500" y="3130592"/>
                  </a:lnTo>
                  <a:lnTo>
                    <a:pt x="490987" y="3172110"/>
                  </a:lnTo>
                  <a:lnTo>
                    <a:pt x="449031" y="3213623"/>
                  </a:lnTo>
                  <a:lnTo>
                    <a:pt x="407078" y="3252517"/>
                  </a:lnTo>
                  <a:lnTo>
                    <a:pt x="365125" y="3286167"/>
                  </a:lnTo>
                  <a:lnTo>
                    <a:pt x="323169" y="3311950"/>
                  </a:lnTo>
                  <a:lnTo>
                    <a:pt x="281219" y="3327680"/>
                  </a:lnTo>
                  <a:lnTo>
                    <a:pt x="239267" y="3332924"/>
                  </a:lnTo>
                  <a:lnTo>
                    <a:pt x="197314" y="3327680"/>
                  </a:lnTo>
                  <a:lnTo>
                    <a:pt x="155364" y="3311950"/>
                  </a:lnTo>
                  <a:lnTo>
                    <a:pt x="118376" y="3286706"/>
                  </a:lnTo>
                  <a:lnTo>
                    <a:pt x="83229" y="3238441"/>
                  </a:lnTo>
                  <a:lnTo>
                    <a:pt x="66922" y="3201072"/>
                  </a:lnTo>
                  <a:lnTo>
                    <a:pt x="51767" y="3152423"/>
                  </a:lnTo>
                  <a:lnTo>
                    <a:pt x="37993" y="3090653"/>
                  </a:lnTo>
                  <a:lnTo>
                    <a:pt x="25831" y="3013920"/>
                  </a:lnTo>
                  <a:lnTo>
                    <a:pt x="15512" y="2920384"/>
                  </a:lnTo>
                  <a:lnTo>
                    <a:pt x="9978" y="2850706"/>
                  </a:lnTo>
                  <a:lnTo>
                    <a:pt x="5483" y="2773935"/>
                  </a:lnTo>
                  <a:lnTo>
                    <a:pt x="3683" y="2733080"/>
                  </a:lnTo>
                  <a:lnTo>
                    <a:pt x="2212" y="2690681"/>
                  </a:lnTo>
                  <a:lnTo>
                    <a:pt x="1092" y="2646814"/>
                  </a:lnTo>
                  <a:lnTo>
                    <a:pt x="347" y="2601556"/>
                  </a:lnTo>
                  <a:lnTo>
                    <a:pt x="0" y="2554983"/>
                  </a:lnTo>
                  <a:lnTo>
                    <a:pt x="72" y="2507172"/>
                  </a:lnTo>
                  <a:lnTo>
                    <a:pt x="588" y="2458199"/>
                  </a:lnTo>
                  <a:lnTo>
                    <a:pt x="1571" y="2408140"/>
                  </a:lnTo>
                  <a:lnTo>
                    <a:pt x="3043" y="2357072"/>
                  </a:lnTo>
                  <a:lnTo>
                    <a:pt x="5026" y="2305072"/>
                  </a:lnTo>
                  <a:lnTo>
                    <a:pt x="7545" y="2252215"/>
                  </a:lnTo>
                  <a:lnTo>
                    <a:pt x="10622" y="2198579"/>
                  </a:lnTo>
                  <a:lnTo>
                    <a:pt x="14280" y="2144239"/>
                  </a:lnTo>
                  <a:lnTo>
                    <a:pt x="18542" y="2089273"/>
                  </a:lnTo>
                  <a:lnTo>
                    <a:pt x="23431" y="2033756"/>
                  </a:lnTo>
                  <a:lnTo>
                    <a:pt x="28969" y="1977765"/>
                  </a:lnTo>
                  <a:lnTo>
                    <a:pt x="35180" y="1921377"/>
                  </a:lnTo>
                  <a:lnTo>
                    <a:pt x="42087" y="1864667"/>
                  </a:lnTo>
                  <a:lnTo>
                    <a:pt x="49712" y="1807713"/>
                  </a:lnTo>
                  <a:lnTo>
                    <a:pt x="58079" y="1750591"/>
                  </a:lnTo>
                  <a:lnTo>
                    <a:pt x="67211" y="1693377"/>
                  </a:lnTo>
                  <a:lnTo>
                    <a:pt x="77129" y="1636147"/>
                  </a:lnTo>
                  <a:lnTo>
                    <a:pt x="87858" y="1578979"/>
                  </a:lnTo>
                  <a:lnTo>
                    <a:pt x="99421" y="1521948"/>
                  </a:lnTo>
                  <a:lnTo>
                    <a:pt x="112303" y="1463030"/>
                  </a:lnTo>
                  <a:lnTo>
                    <a:pt x="126055" y="1404409"/>
                  </a:lnTo>
                  <a:lnTo>
                    <a:pt x="140625" y="1346156"/>
                  </a:lnTo>
                  <a:lnTo>
                    <a:pt x="155963" y="1288337"/>
                  </a:lnTo>
                  <a:lnTo>
                    <a:pt x="172017" y="1231021"/>
                  </a:lnTo>
                  <a:lnTo>
                    <a:pt x="188736" y="1174276"/>
                  </a:lnTo>
                  <a:lnTo>
                    <a:pt x="206069" y="1118171"/>
                  </a:lnTo>
                  <a:lnTo>
                    <a:pt x="223964" y="1062773"/>
                  </a:lnTo>
                  <a:lnTo>
                    <a:pt x="242371" y="1008152"/>
                  </a:lnTo>
                  <a:lnTo>
                    <a:pt x="261239" y="954374"/>
                  </a:lnTo>
                  <a:lnTo>
                    <a:pt x="280516" y="901508"/>
                  </a:lnTo>
                  <a:lnTo>
                    <a:pt x="300150" y="849623"/>
                  </a:lnTo>
                  <a:lnTo>
                    <a:pt x="320092" y="798787"/>
                  </a:lnTo>
                  <a:lnTo>
                    <a:pt x="340290" y="749068"/>
                  </a:lnTo>
                  <a:lnTo>
                    <a:pt x="360692" y="700533"/>
                  </a:lnTo>
                  <a:lnTo>
                    <a:pt x="381248" y="653252"/>
                  </a:lnTo>
                  <a:lnTo>
                    <a:pt x="401906" y="607293"/>
                  </a:lnTo>
                  <a:lnTo>
                    <a:pt x="422615" y="562723"/>
                  </a:lnTo>
                  <a:lnTo>
                    <a:pt x="443324" y="519611"/>
                  </a:lnTo>
                  <a:lnTo>
                    <a:pt x="463982" y="478026"/>
                  </a:lnTo>
                  <a:lnTo>
                    <a:pt x="484538" y="438034"/>
                  </a:lnTo>
                  <a:lnTo>
                    <a:pt x="504941" y="399705"/>
                  </a:lnTo>
                  <a:lnTo>
                    <a:pt x="525139" y="363108"/>
                  </a:lnTo>
                  <a:lnTo>
                    <a:pt x="545081" y="328309"/>
                  </a:lnTo>
                  <a:lnTo>
                    <a:pt x="564716" y="295377"/>
                  </a:lnTo>
                  <a:lnTo>
                    <a:pt x="602861" y="235388"/>
                  </a:lnTo>
                  <a:lnTo>
                    <a:pt x="651553" y="167198"/>
                  </a:lnTo>
                  <a:lnTo>
                    <a:pt x="697056" y="112769"/>
                  </a:lnTo>
                  <a:lnTo>
                    <a:pt x="739540" y="70759"/>
                  </a:lnTo>
                  <a:lnTo>
                    <a:pt x="779171" y="39824"/>
                  </a:lnTo>
                  <a:lnTo>
                    <a:pt x="816117" y="18624"/>
                  </a:lnTo>
                  <a:lnTo>
                    <a:pt x="882626" y="54"/>
                  </a:lnTo>
                  <a:lnTo>
                    <a:pt x="912525" y="0"/>
                  </a:lnTo>
                  <a:lnTo>
                    <a:pt x="940410" y="4309"/>
                  </a:lnTo>
                  <a:lnTo>
                    <a:pt x="1013663" y="31550"/>
                  </a:lnTo>
                  <a:lnTo>
                    <a:pt x="1055506" y="56832"/>
                  </a:lnTo>
                  <a:lnTo>
                    <a:pt x="1093321" y="86142"/>
                  </a:lnTo>
                  <a:lnTo>
                    <a:pt x="1128449" y="118138"/>
                  </a:lnTo>
                  <a:lnTo>
                    <a:pt x="1162233" y="151479"/>
                  </a:lnTo>
                  <a:lnTo>
                    <a:pt x="1203751" y="192997"/>
                  </a:lnTo>
                  <a:lnTo>
                    <a:pt x="1242645" y="231890"/>
                  </a:lnTo>
                  <a:lnTo>
                    <a:pt x="1276292" y="265538"/>
                  </a:lnTo>
                  <a:lnTo>
                    <a:pt x="1302073" y="291318"/>
                  </a:lnTo>
                  <a:lnTo>
                    <a:pt x="1318247" y="307493"/>
                  </a:lnTo>
                  <a:lnTo>
                    <a:pt x="1326553" y="315799"/>
                  </a:lnTo>
                  <a:lnTo>
                    <a:pt x="1329614" y="318859"/>
                  </a:lnTo>
                  <a:lnTo>
                    <a:pt x="1330051" y="319297"/>
                  </a:lnTo>
                </a:path>
                <a:path w="2331720" h="3507740">
                  <a:moveTo>
                    <a:pt x="1225161" y="1357636"/>
                  </a:moveTo>
                  <a:lnTo>
                    <a:pt x="1225844" y="1357608"/>
                  </a:lnTo>
                  <a:lnTo>
                    <a:pt x="1230624" y="1357417"/>
                  </a:lnTo>
                  <a:lnTo>
                    <a:pt x="1243598" y="1356896"/>
                  </a:lnTo>
                  <a:lnTo>
                    <a:pt x="1268862" y="1355883"/>
                  </a:lnTo>
                  <a:lnTo>
                    <a:pt x="1308998" y="1353751"/>
                  </a:lnTo>
                  <a:lnTo>
                    <a:pt x="1360524" y="1348016"/>
                  </a:lnTo>
                  <a:lnTo>
                    <a:pt x="1418442" y="1335727"/>
                  </a:lnTo>
                  <a:lnTo>
                    <a:pt x="1477752" y="1313935"/>
                  </a:lnTo>
                  <a:lnTo>
                    <a:pt x="1523075" y="1288467"/>
                  </a:lnTo>
                  <a:lnTo>
                    <a:pt x="1564916" y="1258303"/>
                  </a:lnTo>
                  <a:lnTo>
                    <a:pt x="1602100" y="1226713"/>
                  </a:lnTo>
                  <a:lnTo>
                    <a:pt x="1633453" y="1196970"/>
                  </a:lnTo>
                  <a:lnTo>
                    <a:pt x="1677506" y="1152130"/>
                  </a:lnTo>
                  <a:lnTo>
                    <a:pt x="1687626" y="1141750"/>
                  </a:lnTo>
                  <a:lnTo>
                    <a:pt x="1691354" y="1137926"/>
                  </a:lnTo>
                  <a:lnTo>
                    <a:pt x="1691886" y="1137380"/>
                  </a:lnTo>
                </a:path>
                <a:path w="2331720" h="3507740">
                  <a:moveTo>
                    <a:pt x="1791531" y="2055107"/>
                  </a:moveTo>
                  <a:lnTo>
                    <a:pt x="1792077" y="2055667"/>
                  </a:lnTo>
                  <a:lnTo>
                    <a:pt x="1795901" y="2059585"/>
                  </a:lnTo>
                  <a:lnTo>
                    <a:pt x="1806281" y="2070222"/>
                  </a:lnTo>
                  <a:lnTo>
                    <a:pt x="1851547" y="2116296"/>
                  </a:lnTo>
                  <a:lnTo>
                    <a:pt x="1884276" y="2147615"/>
                  </a:lnTo>
                  <a:lnTo>
                    <a:pt x="1923970" y="2182249"/>
                  </a:lnTo>
                  <a:lnTo>
                    <a:pt x="1969915" y="2217554"/>
                  </a:lnTo>
                  <a:lnTo>
                    <a:pt x="2021401" y="2250890"/>
                  </a:lnTo>
                  <a:lnTo>
                    <a:pt x="2077224" y="2280067"/>
                  </a:lnTo>
                  <a:lnTo>
                    <a:pt x="2134266" y="2304755"/>
                  </a:lnTo>
                  <a:lnTo>
                    <a:pt x="2188919" y="2325081"/>
                  </a:lnTo>
                  <a:lnTo>
                    <a:pt x="2237573" y="2341171"/>
                  </a:lnTo>
                  <a:lnTo>
                    <a:pt x="2276620" y="2353151"/>
                  </a:lnTo>
                  <a:lnTo>
                    <a:pt x="2324792" y="2367675"/>
                  </a:lnTo>
                  <a:lnTo>
                    <a:pt x="2330814" y="2369490"/>
                  </a:lnTo>
                  <a:lnTo>
                    <a:pt x="2331674" y="2369750"/>
                  </a:lnTo>
                </a:path>
                <a:path w="2331720" h="3507740">
                  <a:moveTo>
                    <a:pt x="422813" y="3240284"/>
                  </a:moveTo>
                  <a:lnTo>
                    <a:pt x="423496" y="3240543"/>
                  </a:lnTo>
                  <a:lnTo>
                    <a:pt x="428276" y="3242359"/>
                  </a:lnTo>
                  <a:lnTo>
                    <a:pt x="441250" y="3247287"/>
                  </a:lnTo>
                  <a:lnTo>
                    <a:pt x="466514" y="3256883"/>
                  </a:lnTo>
                  <a:lnTo>
                    <a:pt x="506801" y="3271512"/>
                  </a:lnTo>
                  <a:lnTo>
                    <a:pt x="559378" y="3286712"/>
                  </a:lnTo>
                  <a:lnTo>
                    <a:pt x="620149" y="3296831"/>
                  </a:lnTo>
                  <a:lnTo>
                    <a:pt x="685018" y="3296215"/>
                  </a:lnTo>
                  <a:lnTo>
                    <a:pt x="737109" y="3285243"/>
                  </a:lnTo>
                  <a:lnTo>
                    <a:pt x="787103" y="3267181"/>
                  </a:lnTo>
                  <a:lnTo>
                    <a:pt x="832901" y="3245429"/>
                  </a:lnTo>
                  <a:lnTo>
                    <a:pt x="872406" y="3223384"/>
                  </a:lnTo>
                  <a:lnTo>
                    <a:pt x="928786" y="3188784"/>
                  </a:lnTo>
                  <a:lnTo>
                    <a:pt x="941759" y="3180741"/>
                  </a:lnTo>
                  <a:lnTo>
                    <a:pt x="946539" y="3177779"/>
                  </a:lnTo>
                  <a:lnTo>
                    <a:pt x="947222" y="3177355"/>
                  </a:lnTo>
                </a:path>
                <a:path w="2331720" h="3507740">
                  <a:moveTo>
                    <a:pt x="1786285" y="3224549"/>
                  </a:moveTo>
                  <a:lnTo>
                    <a:pt x="1786982" y="3224712"/>
                  </a:lnTo>
                  <a:lnTo>
                    <a:pt x="1791858" y="3225860"/>
                  </a:lnTo>
                  <a:lnTo>
                    <a:pt x="1805091" y="3228974"/>
                  </a:lnTo>
                  <a:lnTo>
                    <a:pt x="1830863" y="3235039"/>
                  </a:lnTo>
                  <a:lnTo>
                    <a:pt x="1871875" y="3244257"/>
                  </a:lnTo>
                  <a:lnTo>
                    <a:pt x="1924931" y="3253719"/>
                  </a:lnTo>
                  <a:lnTo>
                    <a:pt x="1985360" y="3259740"/>
                  </a:lnTo>
                  <a:lnTo>
                    <a:pt x="2048490" y="3258635"/>
                  </a:lnTo>
                  <a:lnTo>
                    <a:pt x="2109905" y="3248067"/>
                  </a:lnTo>
                  <a:lnTo>
                    <a:pt x="2166158" y="3231105"/>
                  </a:lnTo>
                  <a:lnTo>
                    <a:pt x="2214053" y="3212176"/>
                  </a:lnTo>
                  <a:lnTo>
                    <a:pt x="2250394" y="3195707"/>
                  </a:lnTo>
                  <a:lnTo>
                    <a:pt x="2273133" y="3185097"/>
                  </a:lnTo>
                  <a:lnTo>
                    <a:pt x="2284810" y="3179649"/>
                  </a:lnTo>
                  <a:lnTo>
                    <a:pt x="2289112" y="3177642"/>
                  </a:lnTo>
                  <a:lnTo>
                    <a:pt x="2289726" y="3177355"/>
                  </a:lnTo>
                </a:path>
                <a:path w="2331720" h="3507740">
                  <a:moveTo>
                    <a:pt x="658792" y="3004292"/>
                  </a:moveTo>
                  <a:lnTo>
                    <a:pt x="968202" y="2532322"/>
                  </a:lnTo>
                </a:path>
              </a:pathLst>
            </a:custGeom>
            <a:ln w="20976">
              <a:solidFill>
                <a:srgbClr val="000000"/>
              </a:solidFill>
            </a:ln>
          </p:spPr>
          <p:txBody>
            <a:bodyPr wrap="square" lIns="0" tIns="0" rIns="0" bIns="0" rtlCol="0"/>
            <a:lstStyle/>
            <a:p>
              <a:endParaRPr/>
            </a:p>
          </p:txBody>
        </p:sp>
        <p:sp>
          <p:nvSpPr>
            <p:cNvPr id="19" name="object 19"/>
            <p:cNvSpPr/>
            <p:nvPr/>
          </p:nvSpPr>
          <p:spPr>
            <a:xfrm>
              <a:off x="4377474" y="4837569"/>
              <a:ext cx="168275" cy="215900"/>
            </a:xfrm>
            <a:custGeom>
              <a:avLst/>
              <a:gdLst/>
              <a:ahLst/>
              <a:cxnLst/>
              <a:rect l="l" t="t" r="r" b="b"/>
              <a:pathLst>
                <a:path w="168275" h="215900">
                  <a:moveTo>
                    <a:pt x="0" y="154914"/>
                  </a:moveTo>
                  <a:lnTo>
                    <a:pt x="92646" y="215646"/>
                  </a:lnTo>
                  <a:lnTo>
                    <a:pt x="167792" y="0"/>
                  </a:lnTo>
                  <a:lnTo>
                    <a:pt x="0" y="154914"/>
                  </a:lnTo>
                  <a:close/>
                </a:path>
              </a:pathLst>
            </a:custGeom>
            <a:solidFill>
              <a:srgbClr val="000000"/>
            </a:solidFill>
          </p:spPr>
          <p:txBody>
            <a:bodyPr wrap="square" lIns="0" tIns="0" rIns="0" bIns="0" rtlCol="0"/>
            <a:lstStyle/>
            <a:p>
              <a:endParaRPr/>
            </a:p>
          </p:txBody>
        </p:sp>
        <p:sp>
          <p:nvSpPr>
            <p:cNvPr id="20" name="object 20"/>
            <p:cNvSpPr/>
            <p:nvPr/>
          </p:nvSpPr>
          <p:spPr>
            <a:xfrm>
              <a:off x="4394466" y="4863249"/>
              <a:ext cx="1160780" cy="482600"/>
            </a:xfrm>
            <a:custGeom>
              <a:avLst/>
              <a:gdLst/>
              <a:ahLst/>
              <a:cxnLst/>
              <a:rect l="l" t="t" r="r" b="b"/>
              <a:pathLst>
                <a:path w="1160779" h="482600">
                  <a:moveTo>
                    <a:pt x="0" y="127825"/>
                  </a:moveTo>
                  <a:lnTo>
                    <a:pt x="127088" y="10490"/>
                  </a:lnTo>
                  <a:lnTo>
                    <a:pt x="70167" y="173837"/>
                  </a:lnTo>
                </a:path>
                <a:path w="1160779" h="482600">
                  <a:moveTo>
                    <a:pt x="1160183" y="482460"/>
                  </a:moveTo>
                  <a:lnTo>
                    <a:pt x="195262" y="0"/>
                  </a:lnTo>
                </a:path>
              </a:pathLst>
            </a:custGeom>
            <a:ln w="20976">
              <a:solidFill>
                <a:srgbClr val="000000"/>
              </a:solidFill>
            </a:ln>
          </p:spPr>
          <p:txBody>
            <a:bodyPr wrap="square" lIns="0" tIns="0" rIns="0" bIns="0" rtlCol="0"/>
            <a:lstStyle/>
            <a:p>
              <a:endParaRPr/>
            </a:p>
          </p:txBody>
        </p:sp>
        <p:sp>
          <p:nvSpPr>
            <p:cNvPr id="21" name="object 21"/>
            <p:cNvSpPr/>
            <p:nvPr/>
          </p:nvSpPr>
          <p:spPr>
            <a:xfrm>
              <a:off x="4551044" y="4843907"/>
              <a:ext cx="223520" cy="149225"/>
            </a:xfrm>
            <a:custGeom>
              <a:avLst/>
              <a:gdLst/>
              <a:ahLst/>
              <a:cxnLst/>
              <a:rect l="l" t="t" r="r" b="b"/>
              <a:pathLst>
                <a:path w="223520" h="149225">
                  <a:moveTo>
                    <a:pt x="0" y="0"/>
                  </a:moveTo>
                  <a:lnTo>
                    <a:pt x="173393" y="148615"/>
                  </a:lnTo>
                  <a:lnTo>
                    <a:pt x="222923" y="49542"/>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4589729" y="4863249"/>
              <a:ext cx="168910" cy="113030"/>
            </a:xfrm>
            <a:custGeom>
              <a:avLst/>
              <a:gdLst/>
              <a:ahLst/>
              <a:cxnLst/>
              <a:rect l="l" t="t" r="r" b="b"/>
              <a:pathLst>
                <a:path w="168910" h="113029">
                  <a:moveTo>
                    <a:pt x="131330" y="112572"/>
                  </a:moveTo>
                  <a:lnTo>
                    <a:pt x="0" y="0"/>
                  </a:lnTo>
                  <a:lnTo>
                    <a:pt x="168859" y="37528"/>
                  </a:lnTo>
                </a:path>
              </a:pathLst>
            </a:custGeom>
            <a:ln w="20976">
              <a:solidFill>
                <a:srgbClr val="000000"/>
              </a:solidFill>
            </a:ln>
          </p:spPr>
          <p:txBody>
            <a:bodyPr wrap="square" lIns="0" tIns="0" rIns="0" bIns="0" rtlCol="0"/>
            <a:lstStyle/>
            <a:p>
              <a:endParaRPr/>
            </a:p>
          </p:txBody>
        </p:sp>
        <p:sp>
          <p:nvSpPr>
            <p:cNvPr id="23" name="object 23"/>
            <p:cNvSpPr/>
            <p:nvPr/>
          </p:nvSpPr>
          <p:spPr>
            <a:xfrm>
              <a:off x="4833429" y="5799175"/>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24" name="object 24"/>
            <p:cNvSpPr/>
            <p:nvPr/>
          </p:nvSpPr>
          <p:spPr>
            <a:xfrm>
              <a:off x="4833429" y="5799175"/>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25" name="object 25"/>
            <p:cNvSpPr/>
            <p:nvPr/>
          </p:nvSpPr>
          <p:spPr>
            <a:xfrm>
              <a:off x="6173622" y="5799175"/>
              <a:ext cx="435609" cy="435609"/>
            </a:xfrm>
            <a:custGeom>
              <a:avLst/>
              <a:gdLst/>
              <a:ahLst/>
              <a:cxnLst/>
              <a:rect l="l" t="t" r="r" b="b"/>
              <a:pathLst>
                <a:path w="435609" h="435610">
                  <a:moveTo>
                    <a:pt x="0" y="217779"/>
                  </a:move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26" name="object 26"/>
            <p:cNvSpPr/>
            <p:nvPr/>
          </p:nvSpPr>
          <p:spPr>
            <a:xfrm>
              <a:off x="6173622" y="5799175"/>
              <a:ext cx="435609" cy="435609"/>
            </a:xfrm>
            <a:custGeom>
              <a:avLst/>
              <a:gdLst/>
              <a:ahLst/>
              <a:cxnLst/>
              <a:rect l="l" t="t" r="r" b="b"/>
              <a:pathLst>
                <a:path w="435609" h="435610">
                  <a:moveTo>
                    <a:pt x="435559" y="217779"/>
                  </a:move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27" name="object 27"/>
          <p:cNvSpPr txBox="1"/>
          <p:nvPr/>
        </p:nvSpPr>
        <p:spPr>
          <a:xfrm>
            <a:off x="4933632"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A</a:t>
            </a:r>
            <a:endParaRPr sz="2300">
              <a:latin typeface="Arial"/>
              <a:cs typeface="Arial"/>
            </a:endParaRPr>
          </a:p>
        </p:txBody>
      </p:sp>
      <p:sp>
        <p:nvSpPr>
          <p:cNvPr id="28" name="object 28"/>
          <p:cNvSpPr txBox="1"/>
          <p:nvPr/>
        </p:nvSpPr>
        <p:spPr>
          <a:xfrm>
            <a:off x="6297111"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B</a:t>
            </a:r>
            <a:endParaRPr sz="2300">
              <a:latin typeface="Arial"/>
              <a:cs typeface="Arial"/>
            </a:endParaRPr>
          </a:p>
        </p:txBody>
      </p:sp>
      <p:sp>
        <p:nvSpPr>
          <p:cNvPr id="29" name="object 29"/>
          <p:cNvSpPr txBox="1"/>
          <p:nvPr/>
        </p:nvSpPr>
        <p:spPr>
          <a:xfrm>
            <a:off x="5699290" y="5129761"/>
            <a:ext cx="189230" cy="377825"/>
          </a:xfrm>
          <a:prstGeom prst="rect">
            <a:avLst/>
          </a:prstGeom>
        </p:spPr>
        <p:txBody>
          <a:bodyPr vert="horz" wrap="square" lIns="0" tIns="13970" rIns="0" bIns="0" rtlCol="0">
            <a:spAutoFit/>
          </a:bodyPr>
          <a:lstStyle/>
          <a:p>
            <a:pPr marL="12700">
              <a:lnSpc>
                <a:spcPct val="100000"/>
              </a:lnSpc>
              <a:spcBef>
                <a:spcPts val="110"/>
              </a:spcBef>
            </a:pPr>
            <a:r>
              <a:rPr sz="2300" b="1" spc="5" dirty="0">
                <a:solidFill>
                  <a:srgbClr val="FF0000"/>
                </a:solidFill>
                <a:latin typeface="Arial"/>
                <a:cs typeface="Arial"/>
              </a:rPr>
              <a:t>0</a:t>
            </a:r>
            <a:endParaRPr sz="2300">
              <a:latin typeface="Arial"/>
              <a:cs typeface="Arial"/>
            </a:endParaRPr>
          </a:p>
        </p:txBody>
      </p:sp>
      <p:grpSp>
        <p:nvGrpSpPr>
          <p:cNvPr id="30" name="object 30"/>
          <p:cNvGrpSpPr/>
          <p:nvPr/>
        </p:nvGrpSpPr>
        <p:grpSpPr>
          <a:xfrm>
            <a:off x="4299115" y="2584500"/>
            <a:ext cx="1671955" cy="2341880"/>
            <a:chOff x="4299115" y="2584500"/>
            <a:chExt cx="1671955" cy="2341880"/>
          </a:xfrm>
        </p:grpSpPr>
        <p:sp>
          <p:nvSpPr>
            <p:cNvPr id="31" name="object 31"/>
            <p:cNvSpPr/>
            <p:nvPr/>
          </p:nvSpPr>
          <p:spPr>
            <a:xfrm>
              <a:off x="4330865" y="4459008"/>
              <a:ext cx="435609" cy="435609"/>
            </a:xfrm>
            <a:custGeom>
              <a:avLst/>
              <a:gdLst/>
              <a:ahLst/>
              <a:cxnLst/>
              <a:rect l="l" t="t" r="r" b="b"/>
              <a:pathLst>
                <a:path w="435610" h="435610">
                  <a:moveTo>
                    <a:pt x="0" y="217779"/>
                  </a:moveTo>
                  <a:lnTo>
                    <a:pt x="5751" y="267712"/>
                  </a:lnTo>
                  <a:lnTo>
                    <a:pt x="22134" y="313550"/>
                  </a:lnTo>
                  <a:lnTo>
                    <a:pt x="47842" y="353986"/>
                  </a:lnTo>
                  <a:lnTo>
                    <a:pt x="81567" y="387713"/>
                  </a:lnTo>
                  <a:lnTo>
                    <a:pt x="122003" y="413422"/>
                  </a:lnTo>
                  <a:lnTo>
                    <a:pt x="167843" y="429807"/>
                  </a:lnTo>
                  <a:lnTo>
                    <a:pt x="217779" y="435559"/>
                  </a:lnTo>
                  <a:lnTo>
                    <a:pt x="267716" y="429807"/>
                  </a:lnTo>
                  <a:lnTo>
                    <a:pt x="313555" y="413422"/>
                  </a:lnTo>
                  <a:lnTo>
                    <a:pt x="353991" y="387713"/>
                  </a:lnTo>
                  <a:lnTo>
                    <a:pt x="387717" y="353986"/>
                  </a:lnTo>
                  <a:lnTo>
                    <a:pt x="413424" y="313550"/>
                  </a:lnTo>
                  <a:lnTo>
                    <a:pt x="429807" y="267712"/>
                  </a:lnTo>
                  <a:lnTo>
                    <a:pt x="435559" y="217779"/>
                  </a:lnTo>
                  <a:lnTo>
                    <a:pt x="429807" y="167843"/>
                  </a:lnTo>
                  <a:lnTo>
                    <a:pt x="413424" y="122003"/>
                  </a:lnTo>
                  <a:lnTo>
                    <a:pt x="387717" y="81567"/>
                  </a:lnTo>
                  <a:lnTo>
                    <a:pt x="353991" y="47842"/>
                  </a:lnTo>
                  <a:lnTo>
                    <a:pt x="313555" y="22134"/>
                  </a:lnTo>
                  <a:lnTo>
                    <a:pt x="267716" y="5751"/>
                  </a:lnTo>
                  <a:lnTo>
                    <a:pt x="217779" y="0"/>
                  </a:lnTo>
                  <a:lnTo>
                    <a:pt x="167843" y="5751"/>
                  </a:lnTo>
                  <a:lnTo>
                    <a:pt x="122003" y="22134"/>
                  </a:lnTo>
                  <a:lnTo>
                    <a:pt x="81567" y="47842"/>
                  </a:lnTo>
                  <a:lnTo>
                    <a:pt x="47842" y="81567"/>
                  </a:lnTo>
                  <a:lnTo>
                    <a:pt x="22134" y="122003"/>
                  </a:lnTo>
                  <a:lnTo>
                    <a:pt x="5751" y="167843"/>
                  </a:lnTo>
                  <a:lnTo>
                    <a:pt x="0" y="217779"/>
                  </a:lnTo>
                  <a:close/>
                </a:path>
              </a:pathLst>
            </a:custGeom>
            <a:solidFill>
              <a:srgbClr val="FFBEBE"/>
            </a:solidFill>
          </p:spPr>
          <p:txBody>
            <a:bodyPr wrap="square" lIns="0" tIns="0" rIns="0" bIns="0" rtlCol="0"/>
            <a:lstStyle/>
            <a:p>
              <a:endParaRPr/>
            </a:p>
          </p:txBody>
        </p:sp>
        <p:sp>
          <p:nvSpPr>
            <p:cNvPr id="32" name="object 32"/>
            <p:cNvSpPr/>
            <p:nvPr/>
          </p:nvSpPr>
          <p:spPr>
            <a:xfrm>
              <a:off x="4330865" y="4459008"/>
              <a:ext cx="435609" cy="435609"/>
            </a:xfrm>
            <a:custGeom>
              <a:avLst/>
              <a:gdLst/>
              <a:ahLst/>
              <a:cxnLst/>
              <a:rect l="l" t="t" r="r" b="b"/>
              <a:pathLst>
                <a:path w="435610" h="435610">
                  <a:moveTo>
                    <a:pt x="435559" y="217779"/>
                  </a:moveTo>
                  <a:lnTo>
                    <a:pt x="429807" y="167843"/>
                  </a:lnTo>
                  <a:lnTo>
                    <a:pt x="413424" y="122003"/>
                  </a:lnTo>
                  <a:lnTo>
                    <a:pt x="387717" y="81567"/>
                  </a:lnTo>
                  <a:lnTo>
                    <a:pt x="353991" y="47842"/>
                  </a:lnTo>
                  <a:lnTo>
                    <a:pt x="313555" y="22134"/>
                  </a:lnTo>
                  <a:lnTo>
                    <a:pt x="267716" y="5751"/>
                  </a:lnTo>
                  <a:lnTo>
                    <a:pt x="217779" y="0"/>
                  </a:lnTo>
                  <a:lnTo>
                    <a:pt x="167843" y="5751"/>
                  </a:lnTo>
                  <a:lnTo>
                    <a:pt x="122003" y="22134"/>
                  </a:lnTo>
                  <a:lnTo>
                    <a:pt x="81567" y="47842"/>
                  </a:lnTo>
                  <a:lnTo>
                    <a:pt x="47842" y="81567"/>
                  </a:lnTo>
                  <a:lnTo>
                    <a:pt x="22134" y="122003"/>
                  </a:lnTo>
                  <a:lnTo>
                    <a:pt x="5751" y="167843"/>
                  </a:lnTo>
                  <a:lnTo>
                    <a:pt x="0" y="217779"/>
                  </a:lnTo>
                  <a:lnTo>
                    <a:pt x="5751" y="267712"/>
                  </a:lnTo>
                  <a:lnTo>
                    <a:pt x="22134" y="313550"/>
                  </a:lnTo>
                  <a:lnTo>
                    <a:pt x="47842" y="353986"/>
                  </a:lnTo>
                  <a:lnTo>
                    <a:pt x="81567" y="387713"/>
                  </a:lnTo>
                  <a:lnTo>
                    <a:pt x="122003" y="413422"/>
                  </a:lnTo>
                  <a:lnTo>
                    <a:pt x="167843" y="429807"/>
                  </a:lnTo>
                  <a:lnTo>
                    <a:pt x="217779" y="435559"/>
                  </a:lnTo>
                  <a:lnTo>
                    <a:pt x="267716" y="429807"/>
                  </a:lnTo>
                  <a:lnTo>
                    <a:pt x="313555" y="413422"/>
                  </a:lnTo>
                  <a:lnTo>
                    <a:pt x="353991" y="387713"/>
                  </a:lnTo>
                  <a:lnTo>
                    <a:pt x="387717" y="353986"/>
                  </a:lnTo>
                  <a:lnTo>
                    <a:pt x="413424" y="313550"/>
                  </a:lnTo>
                  <a:lnTo>
                    <a:pt x="429807" y="267712"/>
                  </a:lnTo>
                  <a:lnTo>
                    <a:pt x="435559" y="217779"/>
                  </a:lnTo>
                  <a:close/>
                </a:path>
              </a:pathLst>
            </a:custGeom>
            <a:ln w="62929">
              <a:solidFill>
                <a:srgbClr val="FF0000"/>
              </a:solidFill>
            </a:ln>
          </p:spPr>
          <p:txBody>
            <a:bodyPr wrap="square" lIns="0" tIns="0" rIns="0" bIns="0" rtlCol="0"/>
            <a:lstStyle/>
            <a:p>
              <a:endParaRPr/>
            </a:p>
          </p:txBody>
        </p:sp>
        <p:sp>
          <p:nvSpPr>
            <p:cNvPr id="33" name="object 33"/>
            <p:cNvSpPr/>
            <p:nvPr/>
          </p:nvSpPr>
          <p:spPr>
            <a:xfrm>
              <a:off x="5503519" y="3621392"/>
              <a:ext cx="435609" cy="435609"/>
            </a:xfrm>
            <a:custGeom>
              <a:avLst/>
              <a:gdLst/>
              <a:ahLst/>
              <a:cxnLst/>
              <a:rect l="l" t="t" r="r" b="b"/>
              <a:pathLst>
                <a:path w="435610" h="435610">
                  <a:moveTo>
                    <a:pt x="0" y="217779"/>
                  </a:moveTo>
                  <a:lnTo>
                    <a:pt x="5752" y="267712"/>
                  </a:lnTo>
                  <a:lnTo>
                    <a:pt x="22136" y="313550"/>
                  </a:lnTo>
                  <a:lnTo>
                    <a:pt x="47846" y="353986"/>
                  </a:lnTo>
                  <a:lnTo>
                    <a:pt x="81572" y="387713"/>
                  </a:lnTo>
                  <a:lnTo>
                    <a:pt x="122008" y="413422"/>
                  </a:lnTo>
                  <a:lnTo>
                    <a:pt x="167847" y="429807"/>
                  </a:lnTo>
                  <a:lnTo>
                    <a:pt x="217779" y="435559"/>
                  </a:lnTo>
                  <a:lnTo>
                    <a:pt x="267716" y="429807"/>
                  </a:lnTo>
                  <a:lnTo>
                    <a:pt x="313555" y="413422"/>
                  </a:lnTo>
                  <a:lnTo>
                    <a:pt x="353991" y="387713"/>
                  </a:lnTo>
                  <a:lnTo>
                    <a:pt x="387717" y="353986"/>
                  </a:lnTo>
                  <a:lnTo>
                    <a:pt x="413424" y="313550"/>
                  </a:lnTo>
                  <a:lnTo>
                    <a:pt x="429807" y="267712"/>
                  </a:lnTo>
                  <a:lnTo>
                    <a:pt x="435559" y="217779"/>
                  </a:lnTo>
                  <a:lnTo>
                    <a:pt x="429807" y="167843"/>
                  </a:lnTo>
                  <a:lnTo>
                    <a:pt x="413424" y="122003"/>
                  </a:lnTo>
                  <a:lnTo>
                    <a:pt x="387717" y="81567"/>
                  </a:lnTo>
                  <a:lnTo>
                    <a:pt x="353991" y="47842"/>
                  </a:lnTo>
                  <a:lnTo>
                    <a:pt x="313555" y="22134"/>
                  </a:lnTo>
                  <a:lnTo>
                    <a:pt x="267716" y="5751"/>
                  </a:lnTo>
                  <a:lnTo>
                    <a:pt x="217779" y="0"/>
                  </a:lnTo>
                  <a:lnTo>
                    <a:pt x="167847" y="5751"/>
                  </a:lnTo>
                  <a:lnTo>
                    <a:pt x="122008" y="22134"/>
                  </a:lnTo>
                  <a:lnTo>
                    <a:pt x="81572" y="47842"/>
                  </a:lnTo>
                  <a:lnTo>
                    <a:pt x="47846" y="81567"/>
                  </a:lnTo>
                  <a:lnTo>
                    <a:pt x="22136" y="122003"/>
                  </a:lnTo>
                  <a:lnTo>
                    <a:pt x="5752" y="167843"/>
                  </a:lnTo>
                  <a:lnTo>
                    <a:pt x="0" y="217779"/>
                  </a:lnTo>
                  <a:close/>
                </a:path>
              </a:pathLst>
            </a:custGeom>
            <a:solidFill>
              <a:srgbClr val="FFBEBE"/>
            </a:solidFill>
          </p:spPr>
          <p:txBody>
            <a:bodyPr wrap="square" lIns="0" tIns="0" rIns="0" bIns="0" rtlCol="0"/>
            <a:lstStyle/>
            <a:p>
              <a:endParaRPr/>
            </a:p>
          </p:txBody>
        </p:sp>
        <p:sp>
          <p:nvSpPr>
            <p:cNvPr id="34" name="object 34"/>
            <p:cNvSpPr/>
            <p:nvPr/>
          </p:nvSpPr>
          <p:spPr>
            <a:xfrm>
              <a:off x="5503519" y="3621392"/>
              <a:ext cx="435609" cy="435609"/>
            </a:xfrm>
            <a:custGeom>
              <a:avLst/>
              <a:gdLst/>
              <a:ahLst/>
              <a:cxnLst/>
              <a:rect l="l" t="t" r="r" b="b"/>
              <a:pathLst>
                <a:path w="435610" h="435610">
                  <a:moveTo>
                    <a:pt x="435559" y="217779"/>
                  </a:moveTo>
                  <a:lnTo>
                    <a:pt x="429807" y="167843"/>
                  </a:lnTo>
                  <a:lnTo>
                    <a:pt x="413424" y="122003"/>
                  </a:lnTo>
                  <a:lnTo>
                    <a:pt x="387717" y="81567"/>
                  </a:lnTo>
                  <a:lnTo>
                    <a:pt x="353991" y="47842"/>
                  </a:lnTo>
                  <a:lnTo>
                    <a:pt x="313555" y="22134"/>
                  </a:lnTo>
                  <a:lnTo>
                    <a:pt x="267716" y="5751"/>
                  </a:lnTo>
                  <a:lnTo>
                    <a:pt x="217779" y="0"/>
                  </a:lnTo>
                  <a:lnTo>
                    <a:pt x="167847" y="5751"/>
                  </a:lnTo>
                  <a:lnTo>
                    <a:pt x="122008" y="22134"/>
                  </a:lnTo>
                  <a:lnTo>
                    <a:pt x="81572" y="47842"/>
                  </a:lnTo>
                  <a:lnTo>
                    <a:pt x="47846" y="81567"/>
                  </a:lnTo>
                  <a:lnTo>
                    <a:pt x="22136" y="122003"/>
                  </a:lnTo>
                  <a:lnTo>
                    <a:pt x="5752" y="167843"/>
                  </a:lnTo>
                  <a:lnTo>
                    <a:pt x="0" y="217779"/>
                  </a:lnTo>
                  <a:lnTo>
                    <a:pt x="5752" y="267712"/>
                  </a:lnTo>
                  <a:lnTo>
                    <a:pt x="22136" y="313550"/>
                  </a:lnTo>
                  <a:lnTo>
                    <a:pt x="47846" y="353986"/>
                  </a:lnTo>
                  <a:lnTo>
                    <a:pt x="81572" y="387713"/>
                  </a:lnTo>
                  <a:lnTo>
                    <a:pt x="122008" y="413422"/>
                  </a:lnTo>
                  <a:lnTo>
                    <a:pt x="167847" y="429807"/>
                  </a:lnTo>
                  <a:lnTo>
                    <a:pt x="217779" y="435559"/>
                  </a:lnTo>
                  <a:lnTo>
                    <a:pt x="267716" y="429807"/>
                  </a:lnTo>
                  <a:lnTo>
                    <a:pt x="313555" y="413422"/>
                  </a:lnTo>
                  <a:lnTo>
                    <a:pt x="353991" y="387713"/>
                  </a:lnTo>
                  <a:lnTo>
                    <a:pt x="387717" y="353986"/>
                  </a:lnTo>
                  <a:lnTo>
                    <a:pt x="413424" y="313550"/>
                  </a:lnTo>
                  <a:lnTo>
                    <a:pt x="429807" y="267712"/>
                  </a:lnTo>
                  <a:lnTo>
                    <a:pt x="435559" y="217779"/>
                  </a:lnTo>
                  <a:close/>
                </a:path>
              </a:pathLst>
            </a:custGeom>
            <a:ln w="62929">
              <a:solidFill>
                <a:srgbClr val="FF0000"/>
              </a:solidFill>
            </a:ln>
          </p:spPr>
          <p:txBody>
            <a:bodyPr wrap="square" lIns="0" tIns="0" rIns="0" bIns="0" rtlCol="0"/>
            <a:lstStyle/>
            <a:p>
              <a:endParaRPr/>
            </a:p>
          </p:txBody>
        </p:sp>
        <p:sp>
          <p:nvSpPr>
            <p:cNvPr id="35" name="object 35"/>
            <p:cNvSpPr/>
            <p:nvPr/>
          </p:nvSpPr>
          <p:spPr>
            <a:xfrm>
              <a:off x="4665916" y="2616250"/>
              <a:ext cx="435609" cy="435609"/>
            </a:xfrm>
            <a:custGeom>
              <a:avLst/>
              <a:gdLst/>
              <a:ahLst/>
              <a:cxnLst/>
              <a:rect l="l" t="t" r="r" b="b"/>
              <a:pathLst>
                <a:path w="435610" h="435610">
                  <a:moveTo>
                    <a:pt x="0" y="217779"/>
                  </a:moveTo>
                  <a:lnTo>
                    <a:pt x="5751" y="267716"/>
                  </a:lnTo>
                  <a:lnTo>
                    <a:pt x="22134" y="313555"/>
                  </a:lnTo>
                  <a:lnTo>
                    <a:pt x="47842" y="353991"/>
                  </a:lnTo>
                  <a:lnTo>
                    <a:pt x="81567" y="387717"/>
                  </a:lnTo>
                  <a:lnTo>
                    <a:pt x="122003" y="413424"/>
                  </a:lnTo>
                  <a:lnTo>
                    <a:pt x="167843" y="429807"/>
                  </a:lnTo>
                  <a:lnTo>
                    <a:pt x="217779" y="435559"/>
                  </a:lnTo>
                  <a:lnTo>
                    <a:pt x="267712" y="429807"/>
                  </a:lnTo>
                  <a:lnTo>
                    <a:pt x="313550" y="413424"/>
                  </a:lnTo>
                  <a:lnTo>
                    <a:pt x="353986" y="387717"/>
                  </a:lnTo>
                  <a:lnTo>
                    <a:pt x="387713" y="353991"/>
                  </a:lnTo>
                  <a:lnTo>
                    <a:pt x="413422" y="313555"/>
                  </a:lnTo>
                  <a:lnTo>
                    <a:pt x="429807" y="267716"/>
                  </a:lnTo>
                  <a:lnTo>
                    <a:pt x="435559" y="217779"/>
                  </a:lnTo>
                  <a:lnTo>
                    <a:pt x="429807" y="167847"/>
                  </a:lnTo>
                  <a:lnTo>
                    <a:pt x="413422" y="122008"/>
                  </a:lnTo>
                  <a:lnTo>
                    <a:pt x="387713" y="81572"/>
                  </a:lnTo>
                  <a:lnTo>
                    <a:pt x="353986" y="47846"/>
                  </a:lnTo>
                  <a:lnTo>
                    <a:pt x="313550" y="22136"/>
                  </a:lnTo>
                  <a:lnTo>
                    <a:pt x="267712"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36" name="object 36"/>
            <p:cNvSpPr/>
            <p:nvPr/>
          </p:nvSpPr>
          <p:spPr>
            <a:xfrm>
              <a:off x="4665916" y="2616250"/>
              <a:ext cx="435609" cy="435609"/>
            </a:xfrm>
            <a:custGeom>
              <a:avLst/>
              <a:gdLst/>
              <a:ahLst/>
              <a:cxnLst/>
              <a:rect l="l" t="t" r="r" b="b"/>
              <a:pathLst>
                <a:path w="435610" h="435610">
                  <a:moveTo>
                    <a:pt x="435559" y="217779"/>
                  </a:moveTo>
                  <a:lnTo>
                    <a:pt x="429807" y="167847"/>
                  </a:lnTo>
                  <a:lnTo>
                    <a:pt x="413422" y="122008"/>
                  </a:lnTo>
                  <a:lnTo>
                    <a:pt x="387713" y="81572"/>
                  </a:lnTo>
                  <a:lnTo>
                    <a:pt x="353986" y="47846"/>
                  </a:lnTo>
                  <a:lnTo>
                    <a:pt x="313550" y="22136"/>
                  </a:lnTo>
                  <a:lnTo>
                    <a:pt x="267712"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2" y="429807"/>
                  </a:lnTo>
                  <a:lnTo>
                    <a:pt x="313550" y="413424"/>
                  </a:lnTo>
                  <a:lnTo>
                    <a:pt x="353986" y="387717"/>
                  </a:lnTo>
                  <a:lnTo>
                    <a:pt x="387713" y="353991"/>
                  </a:lnTo>
                  <a:lnTo>
                    <a:pt x="413422"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37" name="object 37"/>
          <p:cNvSpPr txBox="1"/>
          <p:nvPr/>
        </p:nvSpPr>
        <p:spPr>
          <a:xfrm>
            <a:off x="4461662" y="1449199"/>
            <a:ext cx="1594485" cy="3398520"/>
          </a:xfrm>
          <a:prstGeom prst="rect">
            <a:avLst/>
          </a:prstGeom>
        </p:spPr>
        <p:txBody>
          <a:bodyPr vert="horz" wrap="square" lIns="0" tIns="13970" rIns="0" bIns="0" rtlCol="0">
            <a:spAutoFit/>
          </a:bodyPr>
          <a:lstStyle/>
          <a:p>
            <a:pPr marL="316230">
              <a:lnSpc>
                <a:spcPct val="100000"/>
              </a:lnSpc>
              <a:spcBef>
                <a:spcPts val="110"/>
              </a:spcBef>
            </a:pPr>
            <a:r>
              <a:rPr sz="2300" spc="5" dirty="0">
                <a:latin typeface="Arial"/>
                <a:cs typeface="Arial"/>
              </a:rPr>
              <a:t>Q</a:t>
            </a:r>
            <a:endParaRPr sz="2300">
              <a:latin typeface="Arial"/>
              <a:cs typeface="Arial"/>
            </a:endParaRPr>
          </a:p>
          <a:p>
            <a:pPr>
              <a:lnSpc>
                <a:spcPct val="100000"/>
              </a:lnSpc>
              <a:spcBef>
                <a:spcPts val="50"/>
              </a:spcBef>
            </a:pPr>
            <a:endParaRPr sz="2000">
              <a:latin typeface="Arial"/>
              <a:cs typeface="Arial"/>
            </a:endParaRPr>
          </a:p>
          <a:p>
            <a:pPr marL="495300">
              <a:lnSpc>
                <a:spcPct val="100000"/>
              </a:lnSpc>
              <a:spcBef>
                <a:spcPts val="5"/>
              </a:spcBef>
            </a:pPr>
            <a:r>
              <a:rPr sz="2300" b="1" spc="5" dirty="0">
                <a:solidFill>
                  <a:srgbClr val="FF0000"/>
                </a:solidFill>
                <a:latin typeface="Arial"/>
                <a:cs typeface="Arial"/>
              </a:rPr>
              <a:t>0</a:t>
            </a:r>
            <a:endParaRPr sz="2300">
              <a:latin typeface="Arial"/>
              <a:cs typeface="Arial"/>
            </a:endParaRPr>
          </a:p>
          <a:p>
            <a:pPr marL="337820">
              <a:lnSpc>
                <a:spcPct val="100000"/>
              </a:lnSpc>
              <a:spcBef>
                <a:spcPts val="1375"/>
              </a:spcBef>
            </a:pPr>
            <a:r>
              <a:rPr sz="2300" spc="5" dirty="0">
                <a:latin typeface="Arial"/>
                <a:cs typeface="Arial"/>
              </a:rPr>
              <a:t>P</a:t>
            </a:r>
            <a:endParaRPr sz="2300">
              <a:latin typeface="Arial"/>
              <a:cs typeface="Arial"/>
            </a:endParaRPr>
          </a:p>
          <a:p>
            <a:pPr marL="138430">
              <a:lnSpc>
                <a:spcPct val="100000"/>
              </a:lnSpc>
              <a:spcBef>
                <a:spcPts val="1200"/>
              </a:spcBef>
            </a:pPr>
            <a:r>
              <a:rPr sz="2300" b="1" spc="5" dirty="0">
                <a:solidFill>
                  <a:srgbClr val="FF0000"/>
                </a:solidFill>
                <a:latin typeface="Arial"/>
                <a:cs typeface="Arial"/>
              </a:rPr>
              <a:t>0</a:t>
            </a:r>
            <a:endParaRPr sz="2300">
              <a:latin typeface="Arial"/>
              <a:cs typeface="Arial"/>
            </a:endParaRPr>
          </a:p>
          <a:p>
            <a:pPr marR="206375" algn="r">
              <a:lnSpc>
                <a:spcPct val="100000"/>
              </a:lnSpc>
              <a:spcBef>
                <a:spcPts val="1210"/>
              </a:spcBef>
            </a:pPr>
            <a:r>
              <a:rPr sz="2300" spc="10" dirty="0">
                <a:latin typeface="Arial"/>
                <a:cs typeface="Arial"/>
              </a:rPr>
              <a:t>M</a:t>
            </a:r>
            <a:endParaRPr sz="2300">
              <a:latin typeface="Arial"/>
              <a:cs typeface="Arial"/>
            </a:endParaRPr>
          </a:p>
          <a:p>
            <a:pPr marR="5080" algn="r">
              <a:lnSpc>
                <a:spcPts val="2745"/>
              </a:lnSpc>
              <a:spcBef>
                <a:spcPts val="1115"/>
              </a:spcBef>
            </a:pPr>
            <a:r>
              <a:rPr sz="2300" b="1" spc="5" dirty="0">
                <a:solidFill>
                  <a:srgbClr val="FF0000"/>
                </a:solidFill>
                <a:latin typeface="Arial"/>
                <a:cs typeface="Arial"/>
              </a:rPr>
              <a:t>0</a:t>
            </a:r>
            <a:endParaRPr sz="2300">
              <a:latin typeface="Arial"/>
              <a:cs typeface="Arial"/>
            </a:endParaRPr>
          </a:p>
          <a:p>
            <a:pPr marL="12700">
              <a:lnSpc>
                <a:spcPts val="2745"/>
              </a:lnSpc>
            </a:pPr>
            <a:r>
              <a:rPr sz="2300" spc="5" dirty="0">
                <a:latin typeface="Arial"/>
                <a:cs typeface="Arial"/>
              </a:rPr>
              <a:t>L</a:t>
            </a:r>
            <a:endParaRPr sz="2300">
              <a:latin typeface="Arial"/>
              <a:cs typeface="Arial"/>
            </a:endParaRPr>
          </a:p>
        </p:txBody>
      </p:sp>
      <p:sp>
        <p:nvSpPr>
          <p:cNvPr id="38" name="object 38"/>
          <p:cNvSpPr txBox="1"/>
          <p:nvPr/>
        </p:nvSpPr>
        <p:spPr>
          <a:xfrm>
            <a:off x="3895228" y="5119274"/>
            <a:ext cx="189230" cy="377825"/>
          </a:xfrm>
          <a:prstGeom prst="rect">
            <a:avLst/>
          </a:prstGeom>
        </p:spPr>
        <p:txBody>
          <a:bodyPr vert="horz" wrap="square" lIns="0" tIns="13970" rIns="0" bIns="0" rtlCol="0">
            <a:spAutoFit/>
          </a:bodyPr>
          <a:lstStyle/>
          <a:p>
            <a:pPr marL="12700">
              <a:lnSpc>
                <a:spcPct val="100000"/>
              </a:lnSpc>
              <a:spcBef>
                <a:spcPts val="110"/>
              </a:spcBef>
            </a:pPr>
            <a:r>
              <a:rPr sz="2300" b="1" spc="5" dirty="0">
                <a:solidFill>
                  <a:srgbClr val="FF0000"/>
                </a:solidFill>
                <a:latin typeface="Arial"/>
                <a:cs typeface="Arial"/>
              </a:rPr>
              <a:t>0</a:t>
            </a:r>
            <a:endParaRPr sz="2300">
              <a:latin typeface="Arial"/>
              <a:cs typeface="Arial"/>
            </a:endParaRPr>
          </a:p>
        </p:txBody>
      </p:sp>
      <p:sp>
        <p:nvSpPr>
          <p:cNvPr id="39" name="object 39"/>
          <p:cNvSpPr/>
          <p:nvPr/>
        </p:nvSpPr>
        <p:spPr>
          <a:xfrm>
            <a:off x="4665916" y="1443596"/>
            <a:ext cx="435609" cy="435609"/>
          </a:xfrm>
          <a:custGeom>
            <a:avLst/>
            <a:gdLst/>
            <a:ahLst/>
            <a:cxnLst/>
            <a:rect l="l" t="t" r="r" b="b"/>
            <a:pathLst>
              <a:path w="435610" h="435610">
                <a:moveTo>
                  <a:pt x="435559" y="217779"/>
                </a:moveTo>
                <a:lnTo>
                  <a:pt x="429807" y="167847"/>
                </a:lnTo>
                <a:lnTo>
                  <a:pt x="413422" y="122008"/>
                </a:lnTo>
                <a:lnTo>
                  <a:pt x="387713" y="81572"/>
                </a:lnTo>
                <a:lnTo>
                  <a:pt x="353986" y="47846"/>
                </a:lnTo>
                <a:lnTo>
                  <a:pt x="313550" y="22136"/>
                </a:lnTo>
                <a:lnTo>
                  <a:pt x="267712"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2" y="429807"/>
                </a:lnTo>
                <a:lnTo>
                  <a:pt x="313550" y="413424"/>
                </a:lnTo>
                <a:lnTo>
                  <a:pt x="353986" y="387717"/>
                </a:lnTo>
                <a:lnTo>
                  <a:pt x="387713" y="353991"/>
                </a:lnTo>
                <a:lnTo>
                  <a:pt x="413422"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40" name="object 40"/>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41" name="object 41"/>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51</a:t>
            </a:fld>
            <a:endParaRPr spc="45"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1905" algn="ctr">
              <a:lnSpc>
                <a:spcPts val="2635"/>
              </a:lnSpc>
            </a:pPr>
            <a:r>
              <a:rPr spc="140" dirty="0"/>
              <a:t>Forward</a:t>
            </a:r>
            <a:r>
              <a:rPr spc="405" dirty="0"/>
              <a:t> </a:t>
            </a:r>
            <a:r>
              <a:rPr spc="155" dirty="0"/>
              <a:t>chaining</a:t>
            </a:r>
            <a:r>
              <a:rPr spc="370" dirty="0"/>
              <a:t> </a:t>
            </a:r>
            <a:r>
              <a:rPr spc="175" dirty="0"/>
              <a:t>example</a:t>
            </a:r>
          </a:p>
        </p:txBody>
      </p:sp>
      <p:grpSp>
        <p:nvGrpSpPr>
          <p:cNvPr id="3" name="object 3"/>
          <p:cNvGrpSpPr/>
          <p:nvPr/>
        </p:nvGrpSpPr>
        <p:grpSpPr>
          <a:xfrm>
            <a:off x="3542557" y="1778406"/>
            <a:ext cx="3098800" cy="4488180"/>
            <a:chOff x="3542557" y="1778406"/>
            <a:chExt cx="3098800" cy="4488180"/>
          </a:xfrm>
        </p:grpSpPr>
        <p:sp>
          <p:nvSpPr>
            <p:cNvPr id="4" name="object 4"/>
            <p:cNvSpPr/>
            <p:nvPr/>
          </p:nvSpPr>
          <p:spPr>
            <a:xfrm>
              <a:off x="4883403" y="1821649"/>
              <a:ext cx="0" cy="839469"/>
            </a:xfrm>
            <a:custGeom>
              <a:avLst/>
              <a:gdLst/>
              <a:ahLst/>
              <a:cxnLst/>
              <a:rect l="l" t="t" r="r" b="b"/>
              <a:pathLst>
                <a:path h="839469">
                  <a:moveTo>
                    <a:pt x="0" y="839063"/>
                  </a:moveTo>
                  <a:lnTo>
                    <a:pt x="0" y="0"/>
                  </a:lnTo>
                </a:path>
              </a:pathLst>
            </a:custGeom>
            <a:ln w="20976">
              <a:solidFill>
                <a:srgbClr val="000000"/>
              </a:solidFill>
            </a:ln>
          </p:spPr>
          <p:txBody>
            <a:bodyPr wrap="square" lIns="0" tIns="0" rIns="0" bIns="0" rtlCol="0"/>
            <a:lstStyle/>
            <a:p>
              <a:endParaRPr/>
            </a:p>
          </p:txBody>
        </p:sp>
        <p:sp>
          <p:nvSpPr>
            <p:cNvPr id="5" name="object 5"/>
            <p:cNvSpPr/>
            <p:nvPr/>
          </p:nvSpPr>
          <p:spPr>
            <a:xfrm>
              <a:off x="4828019" y="1778406"/>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6" name="object 6"/>
            <p:cNvSpPr/>
            <p:nvPr/>
          </p:nvSpPr>
          <p:spPr>
            <a:xfrm>
              <a:off x="4841443" y="1821649"/>
              <a:ext cx="84455" cy="1510665"/>
            </a:xfrm>
            <a:custGeom>
              <a:avLst/>
              <a:gdLst/>
              <a:ahLst/>
              <a:cxnLst/>
              <a:rect l="l" t="t" r="r" b="b"/>
              <a:pathLst>
                <a:path w="84454" h="1510664">
                  <a:moveTo>
                    <a:pt x="0" y="167805"/>
                  </a:moveTo>
                  <a:lnTo>
                    <a:pt x="41960" y="0"/>
                  </a:lnTo>
                  <a:lnTo>
                    <a:pt x="83908" y="167805"/>
                  </a:lnTo>
                </a:path>
                <a:path w="84454" h="1510664">
                  <a:moveTo>
                    <a:pt x="41960" y="1510309"/>
                  </a:moveTo>
                  <a:lnTo>
                    <a:pt x="41960" y="1174686"/>
                  </a:lnTo>
                </a:path>
              </a:pathLst>
            </a:custGeom>
            <a:ln w="20976">
              <a:solidFill>
                <a:srgbClr val="000000"/>
              </a:solidFill>
            </a:ln>
          </p:spPr>
          <p:txBody>
            <a:bodyPr wrap="square" lIns="0" tIns="0" rIns="0" bIns="0" rtlCol="0"/>
            <a:lstStyle/>
            <a:p>
              <a:endParaRPr/>
            </a:p>
          </p:txBody>
        </p:sp>
        <p:sp>
          <p:nvSpPr>
            <p:cNvPr id="7" name="object 7"/>
            <p:cNvSpPr/>
            <p:nvPr/>
          </p:nvSpPr>
          <p:spPr>
            <a:xfrm>
              <a:off x="4828019" y="2953092"/>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8" name="object 8"/>
            <p:cNvSpPr/>
            <p:nvPr/>
          </p:nvSpPr>
          <p:spPr>
            <a:xfrm>
              <a:off x="4841443" y="2996336"/>
              <a:ext cx="84455" cy="168275"/>
            </a:xfrm>
            <a:custGeom>
              <a:avLst/>
              <a:gdLst/>
              <a:ahLst/>
              <a:cxnLst/>
              <a:rect l="l" t="t" r="r" b="b"/>
              <a:pathLst>
                <a:path w="84454" h="168275">
                  <a:moveTo>
                    <a:pt x="0" y="167805"/>
                  </a:moveTo>
                  <a:lnTo>
                    <a:pt x="41960" y="0"/>
                  </a:lnTo>
                  <a:lnTo>
                    <a:pt x="83908" y="167805"/>
                  </a:lnTo>
                </a:path>
              </a:pathLst>
            </a:custGeom>
            <a:ln w="20976">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4822572" y="3271128"/>
              <a:ext cx="121662" cy="121662"/>
            </a:xfrm>
            <a:prstGeom prst="rect">
              <a:avLst/>
            </a:prstGeom>
          </p:spPr>
        </p:pic>
        <p:sp>
          <p:nvSpPr>
            <p:cNvPr id="10" name="object 10"/>
            <p:cNvSpPr/>
            <p:nvPr/>
          </p:nvSpPr>
          <p:spPr>
            <a:xfrm>
              <a:off x="4547768" y="3331959"/>
              <a:ext cx="1174750" cy="1174750"/>
            </a:xfrm>
            <a:custGeom>
              <a:avLst/>
              <a:gdLst/>
              <a:ahLst/>
              <a:cxnLst/>
              <a:rect l="l" t="t" r="r" b="b"/>
              <a:pathLst>
                <a:path w="1174750" h="1174750">
                  <a:moveTo>
                    <a:pt x="1174699" y="335622"/>
                  </a:moveTo>
                  <a:lnTo>
                    <a:pt x="335635" y="0"/>
                  </a:lnTo>
                </a:path>
                <a:path w="1174750" h="1174750">
                  <a:moveTo>
                    <a:pt x="0" y="1174686"/>
                  </a:moveTo>
                  <a:lnTo>
                    <a:pt x="335635" y="0"/>
                  </a:lnTo>
                </a:path>
                <a:path w="1174750" h="1174750">
                  <a:moveTo>
                    <a:pt x="1174699" y="1006881"/>
                  </a:moveTo>
                  <a:lnTo>
                    <a:pt x="1174699" y="671245"/>
                  </a:lnTo>
                </a:path>
              </a:pathLst>
            </a:custGeom>
            <a:ln w="20976">
              <a:solidFill>
                <a:srgbClr val="000000"/>
              </a:solidFill>
            </a:ln>
          </p:spPr>
          <p:txBody>
            <a:bodyPr wrap="square" lIns="0" tIns="0" rIns="0" bIns="0" rtlCol="0"/>
            <a:lstStyle/>
            <a:p>
              <a:endParaRPr/>
            </a:p>
          </p:txBody>
        </p:sp>
        <p:sp>
          <p:nvSpPr>
            <p:cNvPr id="11" name="object 11"/>
            <p:cNvSpPr/>
            <p:nvPr/>
          </p:nvSpPr>
          <p:spPr>
            <a:xfrm>
              <a:off x="5667082" y="3959961"/>
              <a:ext cx="111125" cy="221615"/>
            </a:xfrm>
            <a:custGeom>
              <a:avLst/>
              <a:gdLst/>
              <a:ahLst/>
              <a:cxnLst/>
              <a:rect l="l" t="t" r="r" b="b"/>
              <a:pathLst>
                <a:path w="111125" h="221614">
                  <a:moveTo>
                    <a:pt x="0" y="221551"/>
                  </a:moveTo>
                  <a:lnTo>
                    <a:pt x="110769" y="221551"/>
                  </a:lnTo>
                  <a:lnTo>
                    <a:pt x="55384" y="0"/>
                  </a:lnTo>
                  <a:lnTo>
                    <a:pt x="0" y="221551"/>
                  </a:lnTo>
                  <a:close/>
                </a:path>
              </a:pathLst>
            </a:custGeom>
            <a:solidFill>
              <a:srgbClr val="000000"/>
            </a:solidFill>
          </p:spPr>
          <p:txBody>
            <a:bodyPr wrap="square" lIns="0" tIns="0" rIns="0" bIns="0" rtlCol="0"/>
            <a:lstStyle/>
            <a:p>
              <a:endParaRPr/>
            </a:p>
          </p:txBody>
        </p:sp>
        <p:sp>
          <p:nvSpPr>
            <p:cNvPr id="12" name="object 12"/>
            <p:cNvSpPr/>
            <p:nvPr/>
          </p:nvSpPr>
          <p:spPr>
            <a:xfrm>
              <a:off x="5680506" y="4003205"/>
              <a:ext cx="84455" cy="168275"/>
            </a:xfrm>
            <a:custGeom>
              <a:avLst/>
              <a:gdLst/>
              <a:ahLst/>
              <a:cxnLst/>
              <a:rect l="l" t="t" r="r" b="b"/>
              <a:pathLst>
                <a:path w="84454" h="168275">
                  <a:moveTo>
                    <a:pt x="0" y="167817"/>
                  </a:moveTo>
                  <a:lnTo>
                    <a:pt x="41960" y="0"/>
                  </a:lnTo>
                  <a:lnTo>
                    <a:pt x="83908" y="167817"/>
                  </a:lnTo>
                </a:path>
              </a:pathLst>
            </a:custGeom>
            <a:ln w="20976">
              <a:solidFill>
                <a:srgbClr val="000000"/>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5661636" y="4277996"/>
              <a:ext cx="121662" cy="121674"/>
            </a:xfrm>
            <a:prstGeom prst="rect">
              <a:avLst/>
            </a:prstGeom>
          </p:spPr>
        </p:pic>
        <p:sp>
          <p:nvSpPr>
            <p:cNvPr id="14" name="object 14"/>
            <p:cNvSpPr/>
            <p:nvPr/>
          </p:nvSpPr>
          <p:spPr>
            <a:xfrm>
              <a:off x="4547768" y="4338840"/>
              <a:ext cx="1845945" cy="1510665"/>
            </a:xfrm>
            <a:custGeom>
              <a:avLst/>
              <a:gdLst/>
              <a:ahLst/>
              <a:cxnLst/>
              <a:rect l="l" t="t" r="r" b="b"/>
              <a:pathLst>
                <a:path w="1845945" h="1510664">
                  <a:moveTo>
                    <a:pt x="1174699" y="0"/>
                  </a:moveTo>
                  <a:lnTo>
                    <a:pt x="1845945" y="1510309"/>
                  </a:lnTo>
                </a:path>
                <a:path w="1845945" h="1510664">
                  <a:moveTo>
                    <a:pt x="0" y="167805"/>
                  </a:moveTo>
                  <a:lnTo>
                    <a:pt x="1174699" y="0"/>
                  </a:lnTo>
                </a:path>
              </a:pathLst>
            </a:custGeom>
            <a:ln w="20976">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493818" y="5284878"/>
              <a:ext cx="121662" cy="121662"/>
            </a:xfrm>
            <a:prstGeom prst="rect">
              <a:avLst/>
            </a:prstGeom>
          </p:spPr>
        </p:pic>
        <p:sp>
          <p:nvSpPr>
            <p:cNvPr id="16" name="object 16"/>
            <p:cNvSpPr/>
            <p:nvPr/>
          </p:nvSpPr>
          <p:spPr>
            <a:xfrm>
              <a:off x="5051209" y="5345709"/>
              <a:ext cx="1343025" cy="503555"/>
            </a:xfrm>
            <a:custGeom>
              <a:avLst/>
              <a:gdLst/>
              <a:ahLst/>
              <a:cxnLst/>
              <a:rect l="l" t="t" r="r" b="b"/>
              <a:pathLst>
                <a:path w="1343025" h="503554">
                  <a:moveTo>
                    <a:pt x="0" y="503440"/>
                  </a:moveTo>
                  <a:lnTo>
                    <a:pt x="503440" y="0"/>
                  </a:lnTo>
                </a:path>
                <a:path w="1343025" h="503554">
                  <a:moveTo>
                    <a:pt x="1342504" y="503440"/>
                  </a:moveTo>
                  <a:lnTo>
                    <a:pt x="503440" y="0"/>
                  </a:lnTo>
                </a:path>
              </a:pathLst>
            </a:custGeom>
            <a:ln w="20976">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4151314" y="5284878"/>
              <a:ext cx="121662" cy="121662"/>
            </a:xfrm>
            <a:prstGeom prst="rect">
              <a:avLst/>
            </a:prstGeom>
          </p:spPr>
        </p:pic>
        <p:sp>
          <p:nvSpPr>
            <p:cNvPr id="18" name="object 18"/>
            <p:cNvSpPr/>
            <p:nvPr/>
          </p:nvSpPr>
          <p:spPr>
            <a:xfrm>
              <a:off x="3553352" y="2341416"/>
              <a:ext cx="2331720" cy="3507740"/>
            </a:xfrm>
            <a:custGeom>
              <a:avLst/>
              <a:gdLst/>
              <a:ahLst/>
              <a:cxnLst/>
              <a:rect l="l" t="t" r="r" b="b"/>
              <a:pathLst>
                <a:path w="2331720" h="3507740">
                  <a:moveTo>
                    <a:pt x="1497856" y="3507733"/>
                  </a:moveTo>
                  <a:lnTo>
                    <a:pt x="658792" y="3004292"/>
                  </a:lnTo>
                </a:path>
                <a:path w="2331720" h="3507740">
                  <a:moveTo>
                    <a:pt x="658792" y="3004292"/>
                  </a:moveTo>
                  <a:lnTo>
                    <a:pt x="658355" y="3004729"/>
                  </a:lnTo>
                  <a:lnTo>
                    <a:pt x="655297" y="3007788"/>
                  </a:lnTo>
                  <a:lnTo>
                    <a:pt x="646994" y="3016090"/>
                  </a:lnTo>
                  <a:lnTo>
                    <a:pt x="630827" y="3032258"/>
                  </a:lnTo>
                  <a:lnTo>
                    <a:pt x="605044" y="3058046"/>
                  </a:lnTo>
                  <a:lnTo>
                    <a:pt x="571394" y="3091697"/>
                  </a:lnTo>
                  <a:lnTo>
                    <a:pt x="532500" y="3130592"/>
                  </a:lnTo>
                  <a:lnTo>
                    <a:pt x="490987" y="3172110"/>
                  </a:lnTo>
                  <a:lnTo>
                    <a:pt x="449031" y="3213623"/>
                  </a:lnTo>
                  <a:lnTo>
                    <a:pt x="407078" y="3252517"/>
                  </a:lnTo>
                  <a:lnTo>
                    <a:pt x="365125" y="3286167"/>
                  </a:lnTo>
                  <a:lnTo>
                    <a:pt x="323169" y="3311950"/>
                  </a:lnTo>
                  <a:lnTo>
                    <a:pt x="281219" y="3327680"/>
                  </a:lnTo>
                  <a:lnTo>
                    <a:pt x="239267" y="3332924"/>
                  </a:lnTo>
                  <a:lnTo>
                    <a:pt x="197314" y="3327680"/>
                  </a:lnTo>
                  <a:lnTo>
                    <a:pt x="155364" y="3311950"/>
                  </a:lnTo>
                  <a:lnTo>
                    <a:pt x="118376" y="3286706"/>
                  </a:lnTo>
                  <a:lnTo>
                    <a:pt x="83229" y="3238441"/>
                  </a:lnTo>
                  <a:lnTo>
                    <a:pt x="66922" y="3201072"/>
                  </a:lnTo>
                  <a:lnTo>
                    <a:pt x="51767" y="3152423"/>
                  </a:lnTo>
                  <a:lnTo>
                    <a:pt x="37993" y="3090653"/>
                  </a:lnTo>
                  <a:lnTo>
                    <a:pt x="25831" y="3013920"/>
                  </a:lnTo>
                  <a:lnTo>
                    <a:pt x="15512" y="2920384"/>
                  </a:lnTo>
                  <a:lnTo>
                    <a:pt x="9978" y="2850706"/>
                  </a:lnTo>
                  <a:lnTo>
                    <a:pt x="5483" y="2773935"/>
                  </a:lnTo>
                  <a:lnTo>
                    <a:pt x="3683" y="2733080"/>
                  </a:lnTo>
                  <a:lnTo>
                    <a:pt x="2212" y="2690681"/>
                  </a:lnTo>
                  <a:lnTo>
                    <a:pt x="1092" y="2646814"/>
                  </a:lnTo>
                  <a:lnTo>
                    <a:pt x="347" y="2601556"/>
                  </a:lnTo>
                  <a:lnTo>
                    <a:pt x="0" y="2554983"/>
                  </a:lnTo>
                  <a:lnTo>
                    <a:pt x="72" y="2507172"/>
                  </a:lnTo>
                  <a:lnTo>
                    <a:pt x="588" y="2458199"/>
                  </a:lnTo>
                  <a:lnTo>
                    <a:pt x="1571" y="2408140"/>
                  </a:lnTo>
                  <a:lnTo>
                    <a:pt x="3043" y="2357072"/>
                  </a:lnTo>
                  <a:lnTo>
                    <a:pt x="5026" y="2305072"/>
                  </a:lnTo>
                  <a:lnTo>
                    <a:pt x="7545" y="2252215"/>
                  </a:lnTo>
                  <a:lnTo>
                    <a:pt x="10622" y="2198579"/>
                  </a:lnTo>
                  <a:lnTo>
                    <a:pt x="14280" y="2144239"/>
                  </a:lnTo>
                  <a:lnTo>
                    <a:pt x="18542" y="2089273"/>
                  </a:lnTo>
                  <a:lnTo>
                    <a:pt x="23431" y="2033756"/>
                  </a:lnTo>
                  <a:lnTo>
                    <a:pt x="28969" y="1977765"/>
                  </a:lnTo>
                  <a:lnTo>
                    <a:pt x="35180" y="1921377"/>
                  </a:lnTo>
                  <a:lnTo>
                    <a:pt x="42087" y="1864667"/>
                  </a:lnTo>
                  <a:lnTo>
                    <a:pt x="49712" y="1807713"/>
                  </a:lnTo>
                  <a:lnTo>
                    <a:pt x="58079" y="1750591"/>
                  </a:lnTo>
                  <a:lnTo>
                    <a:pt x="67211" y="1693377"/>
                  </a:lnTo>
                  <a:lnTo>
                    <a:pt x="77129" y="1636147"/>
                  </a:lnTo>
                  <a:lnTo>
                    <a:pt x="87858" y="1578979"/>
                  </a:lnTo>
                  <a:lnTo>
                    <a:pt x="99421" y="1521948"/>
                  </a:lnTo>
                  <a:lnTo>
                    <a:pt x="112303" y="1463030"/>
                  </a:lnTo>
                  <a:lnTo>
                    <a:pt x="126055" y="1404409"/>
                  </a:lnTo>
                  <a:lnTo>
                    <a:pt x="140625" y="1346156"/>
                  </a:lnTo>
                  <a:lnTo>
                    <a:pt x="155963" y="1288337"/>
                  </a:lnTo>
                  <a:lnTo>
                    <a:pt x="172017" y="1231021"/>
                  </a:lnTo>
                  <a:lnTo>
                    <a:pt x="188736" y="1174276"/>
                  </a:lnTo>
                  <a:lnTo>
                    <a:pt x="206069" y="1118171"/>
                  </a:lnTo>
                  <a:lnTo>
                    <a:pt x="223964" y="1062773"/>
                  </a:lnTo>
                  <a:lnTo>
                    <a:pt x="242371" y="1008152"/>
                  </a:lnTo>
                  <a:lnTo>
                    <a:pt x="261239" y="954374"/>
                  </a:lnTo>
                  <a:lnTo>
                    <a:pt x="280516" y="901508"/>
                  </a:lnTo>
                  <a:lnTo>
                    <a:pt x="300150" y="849623"/>
                  </a:lnTo>
                  <a:lnTo>
                    <a:pt x="320092" y="798787"/>
                  </a:lnTo>
                  <a:lnTo>
                    <a:pt x="340290" y="749068"/>
                  </a:lnTo>
                  <a:lnTo>
                    <a:pt x="360692" y="700533"/>
                  </a:lnTo>
                  <a:lnTo>
                    <a:pt x="381248" y="653252"/>
                  </a:lnTo>
                  <a:lnTo>
                    <a:pt x="401906" y="607293"/>
                  </a:lnTo>
                  <a:lnTo>
                    <a:pt x="422615" y="562723"/>
                  </a:lnTo>
                  <a:lnTo>
                    <a:pt x="443324" y="519611"/>
                  </a:lnTo>
                  <a:lnTo>
                    <a:pt x="463982" y="478026"/>
                  </a:lnTo>
                  <a:lnTo>
                    <a:pt x="484538" y="438034"/>
                  </a:lnTo>
                  <a:lnTo>
                    <a:pt x="504941" y="399705"/>
                  </a:lnTo>
                  <a:lnTo>
                    <a:pt x="525139" y="363108"/>
                  </a:lnTo>
                  <a:lnTo>
                    <a:pt x="545081" y="328309"/>
                  </a:lnTo>
                  <a:lnTo>
                    <a:pt x="564716" y="295377"/>
                  </a:lnTo>
                  <a:lnTo>
                    <a:pt x="602861" y="235388"/>
                  </a:lnTo>
                  <a:lnTo>
                    <a:pt x="651553" y="167198"/>
                  </a:lnTo>
                  <a:lnTo>
                    <a:pt x="697056" y="112769"/>
                  </a:lnTo>
                  <a:lnTo>
                    <a:pt x="739540" y="70759"/>
                  </a:lnTo>
                  <a:lnTo>
                    <a:pt x="779171" y="39824"/>
                  </a:lnTo>
                  <a:lnTo>
                    <a:pt x="816117" y="18624"/>
                  </a:lnTo>
                  <a:lnTo>
                    <a:pt x="882626" y="54"/>
                  </a:lnTo>
                  <a:lnTo>
                    <a:pt x="912525" y="0"/>
                  </a:lnTo>
                  <a:lnTo>
                    <a:pt x="940410" y="4309"/>
                  </a:lnTo>
                  <a:lnTo>
                    <a:pt x="1013663" y="31550"/>
                  </a:lnTo>
                  <a:lnTo>
                    <a:pt x="1055506" y="56832"/>
                  </a:lnTo>
                  <a:lnTo>
                    <a:pt x="1093321" y="86142"/>
                  </a:lnTo>
                  <a:lnTo>
                    <a:pt x="1128449" y="118138"/>
                  </a:lnTo>
                  <a:lnTo>
                    <a:pt x="1162233" y="151479"/>
                  </a:lnTo>
                  <a:lnTo>
                    <a:pt x="1203751" y="192997"/>
                  </a:lnTo>
                  <a:lnTo>
                    <a:pt x="1242645" y="231890"/>
                  </a:lnTo>
                  <a:lnTo>
                    <a:pt x="1276292" y="265538"/>
                  </a:lnTo>
                  <a:lnTo>
                    <a:pt x="1302073" y="291318"/>
                  </a:lnTo>
                  <a:lnTo>
                    <a:pt x="1318247" y="307493"/>
                  </a:lnTo>
                  <a:lnTo>
                    <a:pt x="1326553" y="315799"/>
                  </a:lnTo>
                  <a:lnTo>
                    <a:pt x="1329614" y="318859"/>
                  </a:lnTo>
                  <a:lnTo>
                    <a:pt x="1330051" y="319297"/>
                  </a:lnTo>
                </a:path>
                <a:path w="2331720" h="3507740">
                  <a:moveTo>
                    <a:pt x="1225161" y="1357636"/>
                  </a:moveTo>
                  <a:lnTo>
                    <a:pt x="1225844" y="1357608"/>
                  </a:lnTo>
                  <a:lnTo>
                    <a:pt x="1230624" y="1357417"/>
                  </a:lnTo>
                  <a:lnTo>
                    <a:pt x="1243598" y="1356896"/>
                  </a:lnTo>
                  <a:lnTo>
                    <a:pt x="1268862" y="1355883"/>
                  </a:lnTo>
                  <a:lnTo>
                    <a:pt x="1308998" y="1353751"/>
                  </a:lnTo>
                  <a:lnTo>
                    <a:pt x="1360524" y="1348016"/>
                  </a:lnTo>
                  <a:lnTo>
                    <a:pt x="1418442" y="1335727"/>
                  </a:lnTo>
                  <a:lnTo>
                    <a:pt x="1477752" y="1313935"/>
                  </a:lnTo>
                  <a:lnTo>
                    <a:pt x="1523075" y="1288467"/>
                  </a:lnTo>
                  <a:lnTo>
                    <a:pt x="1564916" y="1258303"/>
                  </a:lnTo>
                  <a:lnTo>
                    <a:pt x="1602100" y="1226713"/>
                  </a:lnTo>
                  <a:lnTo>
                    <a:pt x="1633453" y="1196970"/>
                  </a:lnTo>
                  <a:lnTo>
                    <a:pt x="1677506" y="1152130"/>
                  </a:lnTo>
                  <a:lnTo>
                    <a:pt x="1687626" y="1141750"/>
                  </a:lnTo>
                  <a:lnTo>
                    <a:pt x="1691354" y="1137926"/>
                  </a:lnTo>
                  <a:lnTo>
                    <a:pt x="1691886" y="1137380"/>
                  </a:lnTo>
                </a:path>
                <a:path w="2331720" h="3507740">
                  <a:moveTo>
                    <a:pt x="1791531" y="2055107"/>
                  </a:moveTo>
                  <a:lnTo>
                    <a:pt x="1792077" y="2055667"/>
                  </a:lnTo>
                  <a:lnTo>
                    <a:pt x="1795901" y="2059585"/>
                  </a:lnTo>
                  <a:lnTo>
                    <a:pt x="1806281" y="2070222"/>
                  </a:lnTo>
                  <a:lnTo>
                    <a:pt x="1851547" y="2116296"/>
                  </a:lnTo>
                  <a:lnTo>
                    <a:pt x="1884276" y="2147615"/>
                  </a:lnTo>
                  <a:lnTo>
                    <a:pt x="1923970" y="2182249"/>
                  </a:lnTo>
                  <a:lnTo>
                    <a:pt x="1969915" y="2217554"/>
                  </a:lnTo>
                  <a:lnTo>
                    <a:pt x="2021401" y="2250890"/>
                  </a:lnTo>
                  <a:lnTo>
                    <a:pt x="2077224" y="2280067"/>
                  </a:lnTo>
                  <a:lnTo>
                    <a:pt x="2134266" y="2304755"/>
                  </a:lnTo>
                  <a:lnTo>
                    <a:pt x="2188919" y="2325081"/>
                  </a:lnTo>
                  <a:lnTo>
                    <a:pt x="2237573" y="2341171"/>
                  </a:lnTo>
                  <a:lnTo>
                    <a:pt x="2276620" y="2353151"/>
                  </a:lnTo>
                  <a:lnTo>
                    <a:pt x="2324792" y="2367675"/>
                  </a:lnTo>
                  <a:lnTo>
                    <a:pt x="2330814" y="2369490"/>
                  </a:lnTo>
                  <a:lnTo>
                    <a:pt x="2331674" y="2369750"/>
                  </a:lnTo>
                </a:path>
                <a:path w="2331720" h="3507740">
                  <a:moveTo>
                    <a:pt x="422813" y="3240284"/>
                  </a:moveTo>
                  <a:lnTo>
                    <a:pt x="423496" y="3240543"/>
                  </a:lnTo>
                  <a:lnTo>
                    <a:pt x="428276" y="3242359"/>
                  </a:lnTo>
                  <a:lnTo>
                    <a:pt x="441250" y="3247287"/>
                  </a:lnTo>
                  <a:lnTo>
                    <a:pt x="466514" y="3256883"/>
                  </a:lnTo>
                  <a:lnTo>
                    <a:pt x="506801" y="3271512"/>
                  </a:lnTo>
                  <a:lnTo>
                    <a:pt x="559378" y="3286712"/>
                  </a:lnTo>
                  <a:lnTo>
                    <a:pt x="620149" y="3296831"/>
                  </a:lnTo>
                  <a:lnTo>
                    <a:pt x="685018" y="3296215"/>
                  </a:lnTo>
                  <a:lnTo>
                    <a:pt x="737109" y="3285243"/>
                  </a:lnTo>
                  <a:lnTo>
                    <a:pt x="787103" y="3267181"/>
                  </a:lnTo>
                  <a:lnTo>
                    <a:pt x="832901" y="3245429"/>
                  </a:lnTo>
                  <a:lnTo>
                    <a:pt x="872406" y="3223384"/>
                  </a:lnTo>
                  <a:lnTo>
                    <a:pt x="928786" y="3188784"/>
                  </a:lnTo>
                  <a:lnTo>
                    <a:pt x="941759" y="3180741"/>
                  </a:lnTo>
                  <a:lnTo>
                    <a:pt x="946539" y="3177779"/>
                  </a:lnTo>
                  <a:lnTo>
                    <a:pt x="947222" y="3177355"/>
                  </a:lnTo>
                </a:path>
                <a:path w="2331720" h="3507740">
                  <a:moveTo>
                    <a:pt x="1786285" y="3224549"/>
                  </a:moveTo>
                  <a:lnTo>
                    <a:pt x="1786982" y="3224712"/>
                  </a:lnTo>
                  <a:lnTo>
                    <a:pt x="1791858" y="3225860"/>
                  </a:lnTo>
                  <a:lnTo>
                    <a:pt x="1805091" y="3228974"/>
                  </a:lnTo>
                  <a:lnTo>
                    <a:pt x="1830863" y="3235039"/>
                  </a:lnTo>
                  <a:lnTo>
                    <a:pt x="1871875" y="3244257"/>
                  </a:lnTo>
                  <a:lnTo>
                    <a:pt x="1924931" y="3253719"/>
                  </a:lnTo>
                  <a:lnTo>
                    <a:pt x="1985360" y="3259740"/>
                  </a:lnTo>
                  <a:lnTo>
                    <a:pt x="2048490" y="3258635"/>
                  </a:lnTo>
                  <a:lnTo>
                    <a:pt x="2109905" y="3248067"/>
                  </a:lnTo>
                  <a:lnTo>
                    <a:pt x="2166158" y="3231105"/>
                  </a:lnTo>
                  <a:lnTo>
                    <a:pt x="2214053" y="3212176"/>
                  </a:lnTo>
                  <a:lnTo>
                    <a:pt x="2250394" y="3195707"/>
                  </a:lnTo>
                  <a:lnTo>
                    <a:pt x="2273133" y="3185097"/>
                  </a:lnTo>
                  <a:lnTo>
                    <a:pt x="2284810" y="3179649"/>
                  </a:lnTo>
                  <a:lnTo>
                    <a:pt x="2289112" y="3177642"/>
                  </a:lnTo>
                  <a:lnTo>
                    <a:pt x="2289726" y="3177355"/>
                  </a:lnTo>
                </a:path>
                <a:path w="2331720" h="3507740">
                  <a:moveTo>
                    <a:pt x="658792" y="3004292"/>
                  </a:moveTo>
                  <a:lnTo>
                    <a:pt x="968202" y="2532322"/>
                  </a:lnTo>
                </a:path>
              </a:pathLst>
            </a:custGeom>
            <a:ln w="20976">
              <a:solidFill>
                <a:srgbClr val="000000"/>
              </a:solidFill>
            </a:ln>
          </p:spPr>
          <p:txBody>
            <a:bodyPr wrap="square" lIns="0" tIns="0" rIns="0" bIns="0" rtlCol="0"/>
            <a:lstStyle/>
            <a:p>
              <a:endParaRPr/>
            </a:p>
          </p:txBody>
        </p:sp>
        <p:sp>
          <p:nvSpPr>
            <p:cNvPr id="19" name="object 19"/>
            <p:cNvSpPr/>
            <p:nvPr/>
          </p:nvSpPr>
          <p:spPr>
            <a:xfrm>
              <a:off x="4377474" y="4837569"/>
              <a:ext cx="168275" cy="215900"/>
            </a:xfrm>
            <a:custGeom>
              <a:avLst/>
              <a:gdLst/>
              <a:ahLst/>
              <a:cxnLst/>
              <a:rect l="l" t="t" r="r" b="b"/>
              <a:pathLst>
                <a:path w="168275" h="215900">
                  <a:moveTo>
                    <a:pt x="0" y="154914"/>
                  </a:moveTo>
                  <a:lnTo>
                    <a:pt x="92646" y="215646"/>
                  </a:lnTo>
                  <a:lnTo>
                    <a:pt x="167792" y="0"/>
                  </a:lnTo>
                  <a:lnTo>
                    <a:pt x="0" y="154914"/>
                  </a:lnTo>
                  <a:close/>
                </a:path>
              </a:pathLst>
            </a:custGeom>
            <a:solidFill>
              <a:srgbClr val="000000"/>
            </a:solidFill>
          </p:spPr>
          <p:txBody>
            <a:bodyPr wrap="square" lIns="0" tIns="0" rIns="0" bIns="0" rtlCol="0"/>
            <a:lstStyle/>
            <a:p>
              <a:endParaRPr/>
            </a:p>
          </p:txBody>
        </p:sp>
        <p:sp>
          <p:nvSpPr>
            <p:cNvPr id="20" name="object 20"/>
            <p:cNvSpPr/>
            <p:nvPr/>
          </p:nvSpPr>
          <p:spPr>
            <a:xfrm>
              <a:off x="4394466" y="4863249"/>
              <a:ext cx="1160780" cy="482600"/>
            </a:xfrm>
            <a:custGeom>
              <a:avLst/>
              <a:gdLst/>
              <a:ahLst/>
              <a:cxnLst/>
              <a:rect l="l" t="t" r="r" b="b"/>
              <a:pathLst>
                <a:path w="1160779" h="482600">
                  <a:moveTo>
                    <a:pt x="0" y="127825"/>
                  </a:moveTo>
                  <a:lnTo>
                    <a:pt x="127088" y="10490"/>
                  </a:lnTo>
                  <a:lnTo>
                    <a:pt x="70167" y="173837"/>
                  </a:lnTo>
                </a:path>
                <a:path w="1160779" h="482600">
                  <a:moveTo>
                    <a:pt x="1160183" y="482460"/>
                  </a:moveTo>
                  <a:lnTo>
                    <a:pt x="195262" y="0"/>
                  </a:lnTo>
                </a:path>
              </a:pathLst>
            </a:custGeom>
            <a:ln w="20976">
              <a:solidFill>
                <a:srgbClr val="000000"/>
              </a:solidFill>
            </a:ln>
          </p:spPr>
          <p:txBody>
            <a:bodyPr wrap="square" lIns="0" tIns="0" rIns="0" bIns="0" rtlCol="0"/>
            <a:lstStyle/>
            <a:p>
              <a:endParaRPr/>
            </a:p>
          </p:txBody>
        </p:sp>
        <p:sp>
          <p:nvSpPr>
            <p:cNvPr id="21" name="object 21"/>
            <p:cNvSpPr/>
            <p:nvPr/>
          </p:nvSpPr>
          <p:spPr>
            <a:xfrm>
              <a:off x="4551044" y="4843907"/>
              <a:ext cx="223520" cy="149225"/>
            </a:xfrm>
            <a:custGeom>
              <a:avLst/>
              <a:gdLst/>
              <a:ahLst/>
              <a:cxnLst/>
              <a:rect l="l" t="t" r="r" b="b"/>
              <a:pathLst>
                <a:path w="223520" h="149225">
                  <a:moveTo>
                    <a:pt x="0" y="0"/>
                  </a:moveTo>
                  <a:lnTo>
                    <a:pt x="173393" y="148615"/>
                  </a:lnTo>
                  <a:lnTo>
                    <a:pt x="222923" y="49542"/>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4589729" y="4863249"/>
              <a:ext cx="168910" cy="113030"/>
            </a:xfrm>
            <a:custGeom>
              <a:avLst/>
              <a:gdLst/>
              <a:ahLst/>
              <a:cxnLst/>
              <a:rect l="l" t="t" r="r" b="b"/>
              <a:pathLst>
                <a:path w="168910" h="113029">
                  <a:moveTo>
                    <a:pt x="131330" y="112572"/>
                  </a:moveTo>
                  <a:lnTo>
                    <a:pt x="0" y="0"/>
                  </a:lnTo>
                  <a:lnTo>
                    <a:pt x="168859" y="37528"/>
                  </a:lnTo>
                </a:path>
              </a:pathLst>
            </a:custGeom>
            <a:ln w="20976">
              <a:solidFill>
                <a:srgbClr val="000000"/>
              </a:solidFill>
            </a:ln>
          </p:spPr>
          <p:txBody>
            <a:bodyPr wrap="square" lIns="0" tIns="0" rIns="0" bIns="0" rtlCol="0"/>
            <a:lstStyle/>
            <a:p>
              <a:endParaRPr/>
            </a:p>
          </p:txBody>
        </p:sp>
        <p:sp>
          <p:nvSpPr>
            <p:cNvPr id="23" name="object 23"/>
            <p:cNvSpPr/>
            <p:nvPr/>
          </p:nvSpPr>
          <p:spPr>
            <a:xfrm>
              <a:off x="4833429" y="5799175"/>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24" name="object 24"/>
            <p:cNvSpPr/>
            <p:nvPr/>
          </p:nvSpPr>
          <p:spPr>
            <a:xfrm>
              <a:off x="4833429" y="5799175"/>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25" name="object 25"/>
            <p:cNvSpPr/>
            <p:nvPr/>
          </p:nvSpPr>
          <p:spPr>
            <a:xfrm>
              <a:off x="6173622" y="5799175"/>
              <a:ext cx="435609" cy="435609"/>
            </a:xfrm>
            <a:custGeom>
              <a:avLst/>
              <a:gdLst/>
              <a:ahLst/>
              <a:cxnLst/>
              <a:rect l="l" t="t" r="r" b="b"/>
              <a:pathLst>
                <a:path w="435609" h="435610">
                  <a:moveTo>
                    <a:pt x="0" y="217779"/>
                  </a:move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26" name="object 26"/>
            <p:cNvSpPr/>
            <p:nvPr/>
          </p:nvSpPr>
          <p:spPr>
            <a:xfrm>
              <a:off x="6173622" y="5799175"/>
              <a:ext cx="435609" cy="435609"/>
            </a:xfrm>
            <a:custGeom>
              <a:avLst/>
              <a:gdLst/>
              <a:ahLst/>
              <a:cxnLst/>
              <a:rect l="l" t="t" r="r" b="b"/>
              <a:pathLst>
                <a:path w="435609" h="435610">
                  <a:moveTo>
                    <a:pt x="435559" y="217779"/>
                  </a:move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27" name="object 27"/>
          <p:cNvSpPr txBox="1"/>
          <p:nvPr/>
        </p:nvSpPr>
        <p:spPr>
          <a:xfrm>
            <a:off x="4933632"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A</a:t>
            </a:r>
            <a:endParaRPr sz="2300">
              <a:latin typeface="Arial"/>
              <a:cs typeface="Arial"/>
            </a:endParaRPr>
          </a:p>
        </p:txBody>
      </p:sp>
      <p:sp>
        <p:nvSpPr>
          <p:cNvPr id="28" name="object 28"/>
          <p:cNvSpPr txBox="1"/>
          <p:nvPr/>
        </p:nvSpPr>
        <p:spPr>
          <a:xfrm>
            <a:off x="6297111"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B</a:t>
            </a:r>
            <a:endParaRPr sz="2300">
              <a:latin typeface="Arial"/>
              <a:cs typeface="Arial"/>
            </a:endParaRPr>
          </a:p>
        </p:txBody>
      </p:sp>
      <p:sp>
        <p:nvSpPr>
          <p:cNvPr id="29" name="object 29"/>
          <p:cNvSpPr txBox="1"/>
          <p:nvPr/>
        </p:nvSpPr>
        <p:spPr>
          <a:xfrm>
            <a:off x="5699290" y="5129761"/>
            <a:ext cx="189230" cy="377825"/>
          </a:xfrm>
          <a:prstGeom prst="rect">
            <a:avLst/>
          </a:prstGeom>
        </p:spPr>
        <p:txBody>
          <a:bodyPr vert="horz" wrap="square" lIns="0" tIns="13970" rIns="0" bIns="0" rtlCol="0">
            <a:spAutoFit/>
          </a:bodyPr>
          <a:lstStyle/>
          <a:p>
            <a:pPr marL="12700">
              <a:lnSpc>
                <a:spcPct val="100000"/>
              </a:lnSpc>
              <a:spcBef>
                <a:spcPts val="110"/>
              </a:spcBef>
            </a:pPr>
            <a:r>
              <a:rPr sz="2300" b="1" spc="5" dirty="0">
                <a:solidFill>
                  <a:srgbClr val="FF0000"/>
                </a:solidFill>
                <a:latin typeface="Arial"/>
                <a:cs typeface="Arial"/>
              </a:rPr>
              <a:t>0</a:t>
            </a:r>
            <a:endParaRPr sz="2300">
              <a:latin typeface="Arial"/>
              <a:cs typeface="Arial"/>
            </a:endParaRPr>
          </a:p>
        </p:txBody>
      </p:sp>
      <p:grpSp>
        <p:nvGrpSpPr>
          <p:cNvPr id="30" name="object 30"/>
          <p:cNvGrpSpPr/>
          <p:nvPr/>
        </p:nvGrpSpPr>
        <p:grpSpPr>
          <a:xfrm>
            <a:off x="4299399" y="1412131"/>
            <a:ext cx="1671320" cy="3514090"/>
            <a:chOff x="4299399" y="1412131"/>
            <a:chExt cx="1671320" cy="3514090"/>
          </a:xfrm>
        </p:grpSpPr>
        <p:sp>
          <p:nvSpPr>
            <p:cNvPr id="31" name="object 31"/>
            <p:cNvSpPr/>
            <p:nvPr/>
          </p:nvSpPr>
          <p:spPr>
            <a:xfrm>
              <a:off x="4330864" y="4459008"/>
              <a:ext cx="435609" cy="435609"/>
            </a:xfrm>
            <a:custGeom>
              <a:avLst/>
              <a:gdLst/>
              <a:ahLst/>
              <a:cxnLst/>
              <a:rect l="l" t="t" r="r" b="b"/>
              <a:pathLst>
                <a:path w="435610" h="435610">
                  <a:moveTo>
                    <a:pt x="0" y="217779"/>
                  </a:moveTo>
                  <a:lnTo>
                    <a:pt x="5751" y="267712"/>
                  </a:lnTo>
                  <a:lnTo>
                    <a:pt x="22134" y="313550"/>
                  </a:lnTo>
                  <a:lnTo>
                    <a:pt x="47842" y="353986"/>
                  </a:lnTo>
                  <a:lnTo>
                    <a:pt x="81567" y="387713"/>
                  </a:lnTo>
                  <a:lnTo>
                    <a:pt x="122003" y="413422"/>
                  </a:lnTo>
                  <a:lnTo>
                    <a:pt x="167843" y="429807"/>
                  </a:lnTo>
                  <a:lnTo>
                    <a:pt x="217779" y="435559"/>
                  </a:lnTo>
                  <a:lnTo>
                    <a:pt x="267716" y="429807"/>
                  </a:lnTo>
                  <a:lnTo>
                    <a:pt x="313555" y="413422"/>
                  </a:lnTo>
                  <a:lnTo>
                    <a:pt x="353991" y="387713"/>
                  </a:lnTo>
                  <a:lnTo>
                    <a:pt x="387717" y="353986"/>
                  </a:lnTo>
                  <a:lnTo>
                    <a:pt x="413424" y="313550"/>
                  </a:lnTo>
                  <a:lnTo>
                    <a:pt x="429807" y="267712"/>
                  </a:lnTo>
                  <a:lnTo>
                    <a:pt x="435559" y="217779"/>
                  </a:lnTo>
                  <a:lnTo>
                    <a:pt x="429807" y="167843"/>
                  </a:lnTo>
                  <a:lnTo>
                    <a:pt x="413424" y="122003"/>
                  </a:lnTo>
                  <a:lnTo>
                    <a:pt x="387717" y="81567"/>
                  </a:lnTo>
                  <a:lnTo>
                    <a:pt x="353991" y="47842"/>
                  </a:lnTo>
                  <a:lnTo>
                    <a:pt x="313555" y="22134"/>
                  </a:lnTo>
                  <a:lnTo>
                    <a:pt x="267716" y="5751"/>
                  </a:lnTo>
                  <a:lnTo>
                    <a:pt x="217779" y="0"/>
                  </a:lnTo>
                  <a:lnTo>
                    <a:pt x="167843" y="5751"/>
                  </a:lnTo>
                  <a:lnTo>
                    <a:pt x="122003" y="22134"/>
                  </a:lnTo>
                  <a:lnTo>
                    <a:pt x="81567" y="47842"/>
                  </a:lnTo>
                  <a:lnTo>
                    <a:pt x="47842" y="81567"/>
                  </a:lnTo>
                  <a:lnTo>
                    <a:pt x="22134" y="122003"/>
                  </a:lnTo>
                  <a:lnTo>
                    <a:pt x="5751" y="167843"/>
                  </a:lnTo>
                  <a:lnTo>
                    <a:pt x="0" y="217779"/>
                  </a:lnTo>
                  <a:close/>
                </a:path>
              </a:pathLst>
            </a:custGeom>
            <a:solidFill>
              <a:srgbClr val="FFBEBE"/>
            </a:solidFill>
          </p:spPr>
          <p:txBody>
            <a:bodyPr wrap="square" lIns="0" tIns="0" rIns="0" bIns="0" rtlCol="0"/>
            <a:lstStyle/>
            <a:p>
              <a:endParaRPr/>
            </a:p>
          </p:txBody>
        </p:sp>
        <p:sp>
          <p:nvSpPr>
            <p:cNvPr id="32" name="object 32"/>
            <p:cNvSpPr/>
            <p:nvPr/>
          </p:nvSpPr>
          <p:spPr>
            <a:xfrm>
              <a:off x="4330864" y="4459008"/>
              <a:ext cx="435609" cy="435609"/>
            </a:xfrm>
            <a:custGeom>
              <a:avLst/>
              <a:gdLst/>
              <a:ahLst/>
              <a:cxnLst/>
              <a:rect l="l" t="t" r="r" b="b"/>
              <a:pathLst>
                <a:path w="435610" h="435610">
                  <a:moveTo>
                    <a:pt x="435559" y="217779"/>
                  </a:moveTo>
                  <a:lnTo>
                    <a:pt x="429807" y="167843"/>
                  </a:lnTo>
                  <a:lnTo>
                    <a:pt x="413424" y="122003"/>
                  </a:lnTo>
                  <a:lnTo>
                    <a:pt x="387717" y="81567"/>
                  </a:lnTo>
                  <a:lnTo>
                    <a:pt x="353991" y="47842"/>
                  </a:lnTo>
                  <a:lnTo>
                    <a:pt x="313555" y="22134"/>
                  </a:lnTo>
                  <a:lnTo>
                    <a:pt x="267716" y="5751"/>
                  </a:lnTo>
                  <a:lnTo>
                    <a:pt x="217779" y="0"/>
                  </a:lnTo>
                  <a:lnTo>
                    <a:pt x="167843" y="5751"/>
                  </a:lnTo>
                  <a:lnTo>
                    <a:pt x="122003" y="22134"/>
                  </a:lnTo>
                  <a:lnTo>
                    <a:pt x="81567" y="47842"/>
                  </a:lnTo>
                  <a:lnTo>
                    <a:pt x="47842" y="81567"/>
                  </a:lnTo>
                  <a:lnTo>
                    <a:pt x="22134" y="122003"/>
                  </a:lnTo>
                  <a:lnTo>
                    <a:pt x="5751" y="167843"/>
                  </a:lnTo>
                  <a:lnTo>
                    <a:pt x="0" y="217779"/>
                  </a:lnTo>
                  <a:lnTo>
                    <a:pt x="5751" y="267712"/>
                  </a:lnTo>
                  <a:lnTo>
                    <a:pt x="22134" y="313550"/>
                  </a:lnTo>
                  <a:lnTo>
                    <a:pt x="47842" y="353986"/>
                  </a:lnTo>
                  <a:lnTo>
                    <a:pt x="81567" y="387713"/>
                  </a:lnTo>
                  <a:lnTo>
                    <a:pt x="122003" y="413422"/>
                  </a:lnTo>
                  <a:lnTo>
                    <a:pt x="167843" y="429807"/>
                  </a:lnTo>
                  <a:lnTo>
                    <a:pt x="217779" y="435559"/>
                  </a:lnTo>
                  <a:lnTo>
                    <a:pt x="267716" y="429807"/>
                  </a:lnTo>
                  <a:lnTo>
                    <a:pt x="313555" y="413422"/>
                  </a:lnTo>
                  <a:lnTo>
                    <a:pt x="353991" y="387713"/>
                  </a:lnTo>
                  <a:lnTo>
                    <a:pt x="387717" y="353986"/>
                  </a:lnTo>
                  <a:lnTo>
                    <a:pt x="413424" y="313550"/>
                  </a:lnTo>
                  <a:lnTo>
                    <a:pt x="429807" y="267712"/>
                  </a:lnTo>
                  <a:lnTo>
                    <a:pt x="435559" y="217779"/>
                  </a:lnTo>
                  <a:close/>
                </a:path>
              </a:pathLst>
            </a:custGeom>
            <a:ln w="62929">
              <a:solidFill>
                <a:srgbClr val="FF0000"/>
              </a:solidFill>
            </a:ln>
          </p:spPr>
          <p:txBody>
            <a:bodyPr wrap="square" lIns="0" tIns="0" rIns="0" bIns="0" rtlCol="0"/>
            <a:lstStyle/>
            <a:p>
              <a:endParaRPr/>
            </a:p>
          </p:txBody>
        </p:sp>
        <p:sp>
          <p:nvSpPr>
            <p:cNvPr id="33" name="object 33"/>
            <p:cNvSpPr/>
            <p:nvPr/>
          </p:nvSpPr>
          <p:spPr>
            <a:xfrm>
              <a:off x="5503519" y="3621392"/>
              <a:ext cx="435609" cy="435609"/>
            </a:xfrm>
            <a:custGeom>
              <a:avLst/>
              <a:gdLst/>
              <a:ahLst/>
              <a:cxnLst/>
              <a:rect l="l" t="t" r="r" b="b"/>
              <a:pathLst>
                <a:path w="435610" h="435610">
                  <a:moveTo>
                    <a:pt x="0" y="217779"/>
                  </a:moveTo>
                  <a:lnTo>
                    <a:pt x="5752" y="267712"/>
                  </a:lnTo>
                  <a:lnTo>
                    <a:pt x="22136" y="313550"/>
                  </a:lnTo>
                  <a:lnTo>
                    <a:pt x="47846" y="353986"/>
                  </a:lnTo>
                  <a:lnTo>
                    <a:pt x="81572" y="387713"/>
                  </a:lnTo>
                  <a:lnTo>
                    <a:pt x="122008" y="413422"/>
                  </a:lnTo>
                  <a:lnTo>
                    <a:pt x="167847" y="429807"/>
                  </a:lnTo>
                  <a:lnTo>
                    <a:pt x="217779" y="435559"/>
                  </a:lnTo>
                  <a:lnTo>
                    <a:pt x="267716" y="429807"/>
                  </a:lnTo>
                  <a:lnTo>
                    <a:pt x="313555" y="413422"/>
                  </a:lnTo>
                  <a:lnTo>
                    <a:pt x="353991" y="387713"/>
                  </a:lnTo>
                  <a:lnTo>
                    <a:pt x="387717" y="353986"/>
                  </a:lnTo>
                  <a:lnTo>
                    <a:pt x="413424" y="313550"/>
                  </a:lnTo>
                  <a:lnTo>
                    <a:pt x="429807" y="267712"/>
                  </a:lnTo>
                  <a:lnTo>
                    <a:pt x="435559" y="217779"/>
                  </a:lnTo>
                  <a:lnTo>
                    <a:pt x="429807" y="167843"/>
                  </a:lnTo>
                  <a:lnTo>
                    <a:pt x="413424" y="122003"/>
                  </a:lnTo>
                  <a:lnTo>
                    <a:pt x="387717" y="81567"/>
                  </a:lnTo>
                  <a:lnTo>
                    <a:pt x="353991" y="47842"/>
                  </a:lnTo>
                  <a:lnTo>
                    <a:pt x="313555" y="22134"/>
                  </a:lnTo>
                  <a:lnTo>
                    <a:pt x="267716" y="5751"/>
                  </a:lnTo>
                  <a:lnTo>
                    <a:pt x="217779" y="0"/>
                  </a:lnTo>
                  <a:lnTo>
                    <a:pt x="167847" y="5751"/>
                  </a:lnTo>
                  <a:lnTo>
                    <a:pt x="122008" y="22134"/>
                  </a:lnTo>
                  <a:lnTo>
                    <a:pt x="81572" y="47842"/>
                  </a:lnTo>
                  <a:lnTo>
                    <a:pt x="47846" y="81567"/>
                  </a:lnTo>
                  <a:lnTo>
                    <a:pt x="22136" y="122003"/>
                  </a:lnTo>
                  <a:lnTo>
                    <a:pt x="5752" y="167843"/>
                  </a:lnTo>
                  <a:lnTo>
                    <a:pt x="0" y="217779"/>
                  </a:lnTo>
                  <a:close/>
                </a:path>
              </a:pathLst>
            </a:custGeom>
            <a:solidFill>
              <a:srgbClr val="FFBEBE"/>
            </a:solidFill>
          </p:spPr>
          <p:txBody>
            <a:bodyPr wrap="square" lIns="0" tIns="0" rIns="0" bIns="0" rtlCol="0"/>
            <a:lstStyle/>
            <a:p>
              <a:endParaRPr/>
            </a:p>
          </p:txBody>
        </p:sp>
        <p:sp>
          <p:nvSpPr>
            <p:cNvPr id="34" name="object 34"/>
            <p:cNvSpPr/>
            <p:nvPr/>
          </p:nvSpPr>
          <p:spPr>
            <a:xfrm>
              <a:off x="5503519" y="3621392"/>
              <a:ext cx="435609" cy="435609"/>
            </a:xfrm>
            <a:custGeom>
              <a:avLst/>
              <a:gdLst/>
              <a:ahLst/>
              <a:cxnLst/>
              <a:rect l="l" t="t" r="r" b="b"/>
              <a:pathLst>
                <a:path w="435610" h="435610">
                  <a:moveTo>
                    <a:pt x="435559" y="217779"/>
                  </a:moveTo>
                  <a:lnTo>
                    <a:pt x="429807" y="167843"/>
                  </a:lnTo>
                  <a:lnTo>
                    <a:pt x="413424" y="122003"/>
                  </a:lnTo>
                  <a:lnTo>
                    <a:pt x="387717" y="81567"/>
                  </a:lnTo>
                  <a:lnTo>
                    <a:pt x="353991" y="47842"/>
                  </a:lnTo>
                  <a:lnTo>
                    <a:pt x="313555" y="22134"/>
                  </a:lnTo>
                  <a:lnTo>
                    <a:pt x="267716" y="5751"/>
                  </a:lnTo>
                  <a:lnTo>
                    <a:pt x="217779" y="0"/>
                  </a:lnTo>
                  <a:lnTo>
                    <a:pt x="167847" y="5751"/>
                  </a:lnTo>
                  <a:lnTo>
                    <a:pt x="122008" y="22134"/>
                  </a:lnTo>
                  <a:lnTo>
                    <a:pt x="81572" y="47842"/>
                  </a:lnTo>
                  <a:lnTo>
                    <a:pt x="47846" y="81567"/>
                  </a:lnTo>
                  <a:lnTo>
                    <a:pt x="22136" y="122003"/>
                  </a:lnTo>
                  <a:lnTo>
                    <a:pt x="5752" y="167843"/>
                  </a:lnTo>
                  <a:lnTo>
                    <a:pt x="0" y="217779"/>
                  </a:lnTo>
                  <a:lnTo>
                    <a:pt x="5752" y="267712"/>
                  </a:lnTo>
                  <a:lnTo>
                    <a:pt x="22136" y="313550"/>
                  </a:lnTo>
                  <a:lnTo>
                    <a:pt x="47846" y="353986"/>
                  </a:lnTo>
                  <a:lnTo>
                    <a:pt x="81572" y="387713"/>
                  </a:lnTo>
                  <a:lnTo>
                    <a:pt x="122008" y="413422"/>
                  </a:lnTo>
                  <a:lnTo>
                    <a:pt x="167847" y="429807"/>
                  </a:lnTo>
                  <a:lnTo>
                    <a:pt x="217779" y="435559"/>
                  </a:lnTo>
                  <a:lnTo>
                    <a:pt x="267716" y="429807"/>
                  </a:lnTo>
                  <a:lnTo>
                    <a:pt x="313555" y="413422"/>
                  </a:lnTo>
                  <a:lnTo>
                    <a:pt x="353991" y="387713"/>
                  </a:lnTo>
                  <a:lnTo>
                    <a:pt x="387717" y="353986"/>
                  </a:lnTo>
                  <a:lnTo>
                    <a:pt x="413424" y="313550"/>
                  </a:lnTo>
                  <a:lnTo>
                    <a:pt x="429807" y="267712"/>
                  </a:lnTo>
                  <a:lnTo>
                    <a:pt x="435559" y="217779"/>
                  </a:lnTo>
                  <a:close/>
                </a:path>
              </a:pathLst>
            </a:custGeom>
            <a:ln w="62929">
              <a:solidFill>
                <a:srgbClr val="FF0000"/>
              </a:solidFill>
            </a:ln>
          </p:spPr>
          <p:txBody>
            <a:bodyPr wrap="square" lIns="0" tIns="0" rIns="0" bIns="0" rtlCol="0"/>
            <a:lstStyle/>
            <a:p>
              <a:endParaRPr/>
            </a:p>
          </p:txBody>
        </p:sp>
        <p:sp>
          <p:nvSpPr>
            <p:cNvPr id="35" name="object 35"/>
            <p:cNvSpPr/>
            <p:nvPr/>
          </p:nvSpPr>
          <p:spPr>
            <a:xfrm>
              <a:off x="4665916" y="2616250"/>
              <a:ext cx="435609" cy="435609"/>
            </a:xfrm>
            <a:custGeom>
              <a:avLst/>
              <a:gdLst/>
              <a:ahLst/>
              <a:cxnLst/>
              <a:rect l="l" t="t" r="r" b="b"/>
              <a:pathLst>
                <a:path w="435610" h="435610">
                  <a:moveTo>
                    <a:pt x="0" y="217779"/>
                  </a:moveTo>
                  <a:lnTo>
                    <a:pt x="5751" y="267716"/>
                  </a:lnTo>
                  <a:lnTo>
                    <a:pt x="22134" y="313555"/>
                  </a:lnTo>
                  <a:lnTo>
                    <a:pt x="47842" y="353991"/>
                  </a:lnTo>
                  <a:lnTo>
                    <a:pt x="81567" y="387717"/>
                  </a:lnTo>
                  <a:lnTo>
                    <a:pt x="122003" y="413424"/>
                  </a:lnTo>
                  <a:lnTo>
                    <a:pt x="167843" y="429807"/>
                  </a:lnTo>
                  <a:lnTo>
                    <a:pt x="217779" y="435559"/>
                  </a:lnTo>
                  <a:lnTo>
                    <a:pt x="267712" y="429807"/>
                  </a:lnTo>
                  <a:lnTo>
                    <a:pt x="313550" y="413424"/>
                  </a:lnTo>
                  <a:lnTo>
                    <a:pt x="353986" y="387717"/>
                  </a:lnTo>
                  <a:lnTo>
                    <a:pt x="387713" y="353991"/>
                  </a:lnTo>
                  <a:lnTo>
                    <a:pt x="413422" y="313555"/>
                  </a:lnTo>
                  <a:lnTo>
                    <a:pt x="429807" y="267716"/>
                  </a:lnTo>
                  <a:lnTo>
                    <a:pt x="435559" y="217779"/>
                  </a:lnTo>
                  <a:lnTo>
                    <a:pt x="429807" y="167847"/>
                  </a:lnTo>
                  <a:lnTo>
                    <a:pt x="413422" y="122008"/>
                  </a:lnTo>
                  <a:lnTo>
                    <a:pt x="387713" y="81572"/>
                  </a:lnTo>
                  <a:lnTo>
                    <a:pt x="353986" y="47846"/>
                  </a:lnTo>
                  <a:lnTo>
                    <a:pt x="313550" y="22136"/>
                  </a:lnTo>
                  <a:lnTo>
                    <a:pt x="267712"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36" name="object 36"/>
            <p:cNvSpPr/>
            <p:nvPr/>
          </p:nvSpPr>
          <p:spPr>
            <a:xfrm>
              <a:off x="4665916" y="2616250"/>
              <a:ext cx="435609" cy="435609"/>
            </a:xfrm>
            <a:custGeom>
              <a:avLst/>
              <a:gdLst/>
              <a:ahLst/>
              <a:cxnLst/>
              <a:rect l="l" t="t" r="r" b="b"/>
              <a:pathLst>
                <a:path w="435610" h="435610">
                  <a:moveTo>
                    <a:pt x="435559" y="217779"/>
                  </a:moveTo>
                  <a:lnTo>
                    <a:pt x="429807" y="167847"/>
                  </a:lnTo>
                  <a:lnTo>
                    <a:pt x="413422" y="122008"/>
                  </a:lnTo>
                  <a:lnTo>
                    <a:pt x="387713" y="81572"/>
                  </a:lnTo>
                  <a:lnTo>
                    <a:pt x="353986" y="47846"/>
                  </a:lnTo>
                  <a:lnTo>
                    <a:pt x="313550" y="22136"/>
                  </a:lnTo>
                  <a:lnTo>
                    <a:pt x="267712"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2" y="429807"/>
                  </a:lnTo>
                  <a:lnTo>
                    <a:pt x="313550" y="413424"/>
                  </a:lnTo>
                  <a:lnTo>
                    <a:pt x="353986" y="387717"/>
                  </a:lnTo>
                  <a:lnTo>
                    <a:pt x="387713" y="353991"/>
                  </a:lnTo>
                  <a:lnTo>
                    <a:pt x="413422"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37" name="object 37"/>
            <p:cNvSpPr/>
            <p:nvPr/>
          </p:nvSpPr>
          <p:spPr>
            <a:xfrm>
              <a:off x="4665916" y="1443596"/>
              <a:ext cx="435609" cy="435609"/>
            </a:xfrm>
            <a:custGeom>
              <a:avLst/>
              <a:gdLst/>
              <a:ahLst/>
              <a:cxnLst/>
              <a:rect l="l" t="t" r="r" b="b"/>
              <a:pathLst>
                <a:path w="435610" h="435610">
                  <a:moveTo>
                    <a:pt x="0" y="217779"/>
                  </a:moveTo>
                  <a:lnTo>
                    <a:pt x="5751" y="267716"/>
                  </a:lnTo>
                  <a:lnTo>
                    <a:pt x="22134" y="313555"/>
                  </a:lnTo>
                  <a:lnTo>
                    <a:pt x="47842" y="353991"/>
                  </a:lnTo>
                  <a:lnTo>
                    <a:pt x="81567" y="387717"/>
                  </a:lnTo>
                  <a:lnTo>
                    <a:pt x="122003" y="413424"/>
                  </a:lnTo>
                  <a:lnTo>
                    <a:pt x="167843" y="429807"/>
                  </a:lnTo>
                  <a:lnTo>
                    <a:pt x="217779" y="435559"/>
                  </a:lnTo>
                  <a:lnTo>
                    <a:pt x="267712" y="429807"/>
                  </a:lnTo>
                  <a:lnTo>
                    <a:pt x="313550" y="413424"/>
                  </a:lnTo>
                  <a:lnTo>
                    <a:pt x="353986" y="387717"/>
                  </a:lnTo>
                  <a:lnTo>
                    <a:pt x="387713" y="353991"/>
                  </a:lnTo>
                  <a:lnTo>
                    <a:pt x="413422" y="313555"/>
                  </a:lnTo>
                  <a:lnTo>
                    <a:pt x="429807" y="267716"/>
                  </a:lnTo>
                  <a:lnTo>
                    <a:pt x="435559" y="217779"/>
                  </a:lnTo>
                  <a:lnTo>
                    <a:pt x="429807" y="167847"/>
                  </a:lnTo>
                  <a:lnTo>
                    <a:pt x="413422" y="122008"/>
                  </a:lnTo>
                  <a:lnTo>
                    <a:pt x="387713" y="81572"/>
                  </a:lnTo>
                  <a:lnTo>
                    <a:pt x="353986" y="47846"/>
                  </a:lnTo>
                  <a:lnTo>
                    <a:pt x="313550" y="22136"/>
                  </a:lnTo>
                  <a:lnTo>
                    <a:pt x="267712"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38" name="object 38"/>
            <p:cNvSpPr/>
            <p:nvPr/>
          </p:nvSpPr>
          <p:spPr>
            <a:xfrm>
              <a:off x="4665916" y="1443596"/>
              <a:ext cx="435609" cy="435609"/>
            </a:xfrm>
            <a:custGeom>
              <a:avLst/>
              <a:gdLst/>
              <a:ahLst/>
              <a:cxnLst/>
              <a:rect l="l" t="t" r="r" b="b"/>
              <a:pathLst>
                <a:path w="435610" h="435610">
                  <a:moveTo>
                    <a:pt x="435559" y="217779"/>
                  </a:moveTo>
                  <a:lnTo>
                    <a:pt x="429807" y="167847"/>
                  </a:lnTo>
                  <a:lnTo>
                    <a:pt x="413422" y="122008"/>
                  </a:lnTo>
                  <a:lnTo>
                    <a:pt x="387713" y="81572"/>
                  </a:lnTo>
                  <a:lnTo>
                    <a:pt x="353986" y="47846"/>
                  </a:lnTo>
                  <a:lnTo>
                    <a:pt x="313550" y="22136"/>
                  </a:lnTo>
                  <a:lnTo>
                    <a:pt x="267712"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2" y="429807"/>
                  </a:lnTo>
                  <a:lnTo>
                    <a:pt x="313550" y="413424"/>
                  </a:lnTo>
                  <a:lnTo>
                    <a:pt x="353986" y="387717"/>
                  </a:lnTo>
                  <a:lnTo>
                    <a:pt x="387713" y="353991"/>
                  </a:lnTo>
                  <a:lnTo>
                    <a:pt x="413422"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39" name="object 39"/>
          <p:cNvSpPr txBox="1"/>
          <p:nvPr/>
        </p:nvSpPr>
        <p:spPr>
          <a:xfrm>
            <a:off x="3895228" y="5119274"/>
            <a:ext cx="189230" cy="377825"/>
          </a:xfrm>
          <a:prstGeom prst="rect">
            <a:avLst/>
          </a:prstGeom>
        </p:spPr>
        <p:txBody>
          <a:bodyPr vert="horz" wrap="square" lIns="0" tIns="13970" rIns="0" bIns="0" rtlCol="0">
            <a:spAutoFit/>
          </a:bodyPr>
          <a:lstStyle/>
          <a:p>
            <a:pPr marL="12700">
              <a:lnSpc>
                <a:spcPct val="100000"/>
              </a:lnSpc>
              <a:spcBef>
                <a:spcPts val="110"/>
              </a:spcBef>
            </a:pPr>
            <a:r>
              <a:rPr sz="2300" b="1" spc="5" dirty="0">
                <a:solidFill>
                  <a:srgbClr val="FF0000"/>
                </a:solidFill>
                <a:latin typeface="Arial"/>
                <a:cs typeface="Arial"/>
              </a:rPr>
              <a:t>0</a:t>
            </a:r>
            <a:endParaRPr sz="2300">
              <a:latin typeface="Arial"/>
              <a:cs typeface="Arial"/>
            </a:endParaRPr>
          </a:p>
        </p:txBody>
      </p:sp>
      <p:sp>
        <p:nvSpPr>
          <p:cNvPr id="41" name="object 41"/>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42" name="object 42"/>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52</a:t>
            </a:fld>
            <a:endParaRPr spc="45" dirty="0"/>
          </a:p>
        </p:txBody>
      </p:sp>
      <p:sp>
        <p:nvSpPr>
          <p:cNvPr id="40" name="object 40"/>
          <p:cNvSpPr txBox="1"/>
          <p:nvPr/>
        </p:nvSpPr>
        <p:spPr>
          <a:xfrm>
            <a:off x="4461662" y="1449199"/>
            <a:ext cx="1594485" cy="3398520"/>
          </a:xfrm>
          <a:prstGeom prst="rect">
            <a:avLst/>
          </a:prstGeom>
        </p:spPr>
        <p:txBody>
          <a:bodyPr vert="horz" wrap="square" lIns="0" tIns="13970" rIns="0" bIns="0" rtlCol="0">
            <a:spAutoFit/>
          </a:bodyPr>
          <a:lstStyle/>
          <a:p>
            <a:pPr marL="316230">
              <a:lnSpc>
                <a:spcPct val="100000"/>
              </a:lnSpc>
              <a:spcBef>
                <a:spcPts val="110"/>
              </a:spcBef>
            </a:pPr>
            <a:r>
              <a:rPr sz="2300" spc="5" dirty="0">
                <a:latin typeface="Arial"/>
                <a:cs typeface="Arial"/>
              </a:rPr>
              <a:t>Q</a:t>
            </a:r>
            <a:endParaRPr sz="2300">
              <a:latin typeface="Arial"/>
              <a:cs typeface="Arial"/>
            </a:endParaRPr>
          </a:p>
          <a:p>
            <a:pPr>
              <a:lnSpc>
                <a:spcPct val="100000"/>
              </a:lnSpc>
              <a:spcBef>
                <a:spcPts val="50"/>
              </a:spcBef>
            </a:pPr>
            <a:endParaRPr sz="2000">
              <a:latin typeface="Arial"/>
              <a:cs typeface="Arial"/>
            </a:endParaRPr>
          </a:p>
          <a:p>
            <a:pPr marL="495300">
              <a:lnSpc>
                <a:spcPct val="100000"/>
              </a:lnSpc>
              <a:spcBef>
                <a:spcPts val="5"/>
              </a:spcBef>
            </a:pPr>
            <a:r>
              <a:rPr sz="2300" b="1" spc="5" dirty="0">
                <a:solidFill>
                  <a:srgbClr val="FF0000"/>
                </a:solidFill>
                <a:latin typeface="Arial"/>
                <a:cs typeface="Arial"/>
              </a:rPr>
              <a:t>0</a:t>
            </a:r>
            <a:endParaRPr sz="2300">
              <a:latin typeface="Arial"/>
              <a:cs typeface="Arial"/>
            </a:endParaRPr>
          </a:p>
          <a:p>
            <a:pPr marL="337820">
              <a:lnSpc>
                <a:spcPct val="100000"/>
              </a:lnSpc>
              <a:spcBef>
                <a:spcPts val="1375"/>
              </a:spcBef>
            </a:pPr>
            <a:r>
              <a:rPr sz="2300" spc="5" dirty="0">
                <a:latin typeface="Arial"/>
                <a:cs typeface="Arial"/>
              </a:rPr>
              <a:t>P</a:t>
            </a:r>
            <a:endParaRPr sz="2300">
              <a:latin typeface="Arial"/>
              <a:cs typeface="Arial"/>
            </a:endParaRPr>
          </a:p>
          <a:p>
            <a:pPr marL="138430">
              <a:lnSpc>
                <a:spcPct val="100000"/>
              </a:lnSpc>
              <a:spcBef>
                <a:spcPts val="1200"/>
              </a:spcBef>
            </a:pPr>
            <a:r>
              <a:rPr sz="2300" b="1" spc="5" dirty="0">
                <a:solidFill>
                  <a:srgbClr val="FF0000"/>
                </a:solidFill>
                <a:latin typeface="Arial"/>
                <a:cs typeface="Arial"/>
              </a:rPr>
              <a:t>0</a:t>
            </a:r>
            <a:endParaRPr sz="2300">
              <a:latin typeface="Arial"/>
              <a:cs typeface="Arial"/>
            </a:endParaRPr>
          </a:p>
          <a:p>
            <a:pPr marR="206375" algn="r">
              <a:lnSpc>
                <a:spcPct val="100000"/>
              </a:lnSpc>
              <a:spcBef>
                <a:spcPts val="1210"/>
              </a:spcBef>
            </a:pPr>
            <a:r>
              <a:rPr sz="2300" spc="10" dirty="0">
                <a:latin typeface="Arial"/>
                <a:cs typeface="Arial"/>
              </a:rPr>
              <a:t>M</a:t>
            </a:r>
            <a:endParaRPr sz="2300">
              <a:latin typeface="Arial"/>
              <a:cs typeface="Arial"/>
            </a:endParaRPr>
          </a:p>
          <a:p>
            <a:pPr marR="5080" algn="r">
              <a:lnSpc>
                <a:spcPts val="2745"/>
              </a:lnSpc>
              <a:spcBef>
                <a:spcPts val="1115"/>
              </a:spcBef>
            </a:pPr>
            <a:r>
              <a:rPr sz="2300" b="1" spc="5" dirty="0">
                <a:solidFill>
                  <a:srgbClr val="FF0000"/>
                </a:solidFill>
                <a:latin typeface="Arial"/>
                <a:cs typeface="Arial"/>
              </a:rPr>
              <a:t>0</a:t>
            </a:r>
            <a:endParaRPr sz="2300">
              <a:latin typeface="Arial"/>
              <a:cs typeface="Arial"/>
            </a:endParaRPr>
          </a:p>
          <a:p>
            <a:pPr marL="12700">
              <a:lnSpc>
                <a:spcPts val="2745"/>
              </a:lnSpc>
            </a:pPr>
            <a:r>
              <a:rPr sz="2300" spc="5" dirty="0">
                <a:latin typeface="Arial"/>
                <a:cs typeface="Arial"/>
              </a:rPr>
              <a:t>L</a:t>
            </a:r>
            <a:endParaRPr sz="230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53</a:t>
            </a:fld>
            <a:endParaRPr spc="45"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210" dirty="0"/>
              <a:t>Proof</a:t>
            </a:r>
            <a:r>
              <a:rPr spc="385" dirty="0"/>
              <a:t> </a:t>
            </a:r>
            <a:r>
              <a:rPr spc="105" dirty="0"/>
              <a:t>of</a:t>
            </a:r>
            <a:r>
              <a:rPr spc="385" dirty="0"/>
              <a:t> </a:t>
            </a:r>
            <a:r>
              <a:rPr spc="140" dirty="0"/>
              <a:t>completeness</a:t>
            </a:r>
          </a:p>
        </p:txBody>
      </p:sp>
      <p:sp>
        <p:nvSpPr>
          <p:cNvPr id="3" name="object 3"/>
          <p:cNvSpPr txBox="1"/>
          <p:nvPr/>
        </p:nvSpPr>
        <p:spPr>
          <a:xfrm>
            <a:off x="1066800" y="1396713"/>
            <a:ext cx="7680325" cy="4415951"/>
          </a:xfrm>
          <a:prstGeom prst="rect">
            <a:avLst/>
          </a:prstGeom>
        </p:spPr>
        <p:txBody>
          <a:bodyPr vert="horz" wrap="square" lIns="0" tIns="14604" rIns="0" bIns="0" rtlCol="0">
            <a:spAutoFit/>
          </a:bodyPr>
          <a:lstStyle/>
          <a:p>
            <a:pPr marL="419100" indent="-342900">
              <a:lnSpc>
                <a:spcPct val="100000"/>
              </a:lnSpc>
              <a:spcBef>
                <a:spcPts val="114"/>
              </a:spcBef>
              <a:buFont typeface="Wingdings" panose="05000000000000000000" pitchFamily="2" charset="2"/>
              <a:buChar char="q"/>
            </a:pPr>
            <a:r>
              <a:rPr sz="2050" spc="125" dirty="0">
                <a:latin typeface="Calibri"/>
                <a:cs typeface="Calibri"/>
              </a:rPr>
              <a:t>FC</a:t>
            </a:r>
            <a:r>
              <a:rPr sz="2050" spc="175" dirty="0">
                <a:latin typeface="Calibri"/>
                <a:cs typeface="Calibri"/>
              </a:rPr>
              <a:t> </a:t>
            </a:r>
            <a:r>
              <a:rPr sz="2050" spc="-85" dirty="0">
                <a:latin typeface="Calibri"/>
                <a:cs typeface="Calibri"/>
              </a:rPr>
              <a:t>derives</a:t>
            </a:r>
            <a:r>
              <a:rPr sz="2050" spc="200" dirty="0">
                <a:latin typeface="Calibri"/>
                <a:cs typeface="Calibri"/>
              </a:rPr>
              <a:t> </a:t>
            </a:r>
            <a:r>
              <a:rPr sz="2050" spc="-90" dirty="0">
                <a:latin typeface="Calibri"/>
                <a:cs typeface="Calibri"/>
              </a:rPr>
              <a:t>every</a:t>
            </a:r>
            <a:r>
              <a:rPr sz="2050" spc="175" dirty="0">
                <a:latin typeface="Calibri"/>
                <a:cs typeface="Calibri"/>
              </a:rPr>
              <a:t> </a:t>
            </a:r>
            <a:r>
              <a:rPr sz="2050" spc="-45" dirty="0">
                <a:latin typeface="Calibri"/>
                <a:cs typeface="Calibri"/>
              </a:rPr>
              <a:t>atomic</a:t>
            </a:r>
            <a:r>
              <a:rPr sz="2050" spc="155" dirty="0">
                <a:latin typeface="Calibri"/>
                <a:cs typeface="Calibri"/>
              </a:rPr>
              <a:t> </a:t>
            </a:r>
            <a:r>
              <a:rPr sz="2050" spc="-85" dirty="0">
                <a:latin typeface="Calibri"/>
                <a:cs typeface="Calibri"/>
              </a:rPr>
              <a:t>sentence</a:t>
            </a:r>
            <a:r>
              <a:rPr sz="2050" spc="180" dirty="0">
                <a:latin typeface="Calibri"/>
                <a:cs typeface="Calibri"/>
              </a:rPr>
              <a:t> </a:t>
            </a:r>
            <a:r>
              <a:rPr sz="2050" spc="-35" dirty="0">
                <a:latin typeface="Calibri"/>
                <a:cs typeface="Calibri"/>
              </a:rPr>
              <a:t>that</a:t>
            </a:r>
            <a:r>
              <a:rPr sz="2050" spc="200" dirty="0">
                <a:latin typeface="Calibri"/>
                <a:cs typeface="Calibri"/>
              </a:rPr>
              <a:t> </a:t>
            </a:r>
            <a:r>
              <a:rPr sz="2050" spc="-40" dirty="0">
                <a:latin typeface="Calibri"/>
                <a:cs typeface="Calibri"/>
              </a:rPr>
              <a:t>is</a:t>
            </a:r>
            <a:r>
              <a:rPr sz="2050" spc="195" dirty="0">
                <a:latin typeface="Calibri"/>
                <a:cs typeface="Calibri"/>
              </a:rPr>
              <a:t> </a:t>
            </a:r>
            <a:r>
              <a:rPr sz="2050" spc="-65" dirty="0">
                <a:latin typeface="Calibri"/>
                <a:cs typeface="Calibri"/>
              </a:rPr>
              <a:t>entailed</a:t>
            </a:r>
            <a:r>
              <a:rPr sz="2050" spc="165" dirty="0">
                <a:latin typeface="Calibri"/>
                <a:cs typeface="Calibri"/>
              </a:rPr>
              <a:t> </a:t>
            </a:r>
            <a:r>
              <a:rPr sz="2050" spc="-85" dirty="0">
                <a:latin typeface="Calibri"/>
                <a:cs typeface="Calibri"/>
              </a:rPr>
              <a:t>by</a:t>
            </a:r>
            <a:r>
              <a:rPr sz="2050" spc="175" dirty="0">
                <a:latin typeface="Calibri"/>
                <a:cs typeface="Calibri"/>
              </a:rPr>
              <a:t> </a:t>
            </a:r>
            <a:r>
              <a:rPr sz="2050" i="1" spc="310" dirty="0">
                <a:solidFill>
                  <a:srgbClr val="990099"/>
                </a:solidFill>
                <a:latin typeface="Georgia"/>
                <a:cs typeface="Georgia"/>
              </a:rPr>
              <a:t>KB</a:t>
            </a:r>
            <a:endParaRPr sz="2050" dirty="0">
              <a:latin typeface="Georgia"/>
              <a:cs typeface="Georgia"/>
            </a:endParaRPr>
          </a:p>
          <a:p>
            <a:pPr marL="377190" indent="-301625">
              <a:lnSpc>
                <a:spcPct val="100000"/>
              </a:lnSpc>
              <a:spcBef>
                <a:spcPts val="1560"/>
              </a:spcBef>
              <a:buAutoNum type="arabicPeriod"/>
              <a:tabLst>
                <a:tab pos="377825" algn="l"/>
              </a:tabLst>
            </a:pPr>
            <a:r>
              <a:rPr sz="2050" spc="125" dirty="0">
                <a:latin typeface="Calibri"/>
                <a:cs typeface="Calibri"/>
              </a:rPr>
              <a:t>FC</a:t>
            </a:r>
            <a:r>
              <a:rPr sz="2050" spc="175" dirty="0">
                <a:latin typeface="Calibri"/>
                <a:cs typeface="Calibri"/>
              </a:rPr>
              <a:t> </a:t>
            </a:r>
            <a:r>
              <a:rPr sz="2050" spc="-85" dirty="0">
                <a:latin typeface="Calibri"/>
                <a:cs typeface="Calibri"/>
              </a:rPr>
              <a:t>reaches</a:t>
            </a:r>
            <a:r>
              <a:rPr sz="2050" spc="195" dirty="0">
                <a:latin typeface="Calibri"/>
                <a:cs typeface="Calibri"/>
              </a:rPr>
              <a:t> </a:t>
            </a:r>
            <a:r>
              <a:rPr sz="2050" spc="-55" dirty="0">
                <a:latin typeface="Calibri"/>
                <a:cs typeface="Calibri"/>
              </a:rPr>
              <a:t>a</a:t>
            </a:r>
            <a:r>
              <a:rPr sz="2050" spc="190" dirty="0">
                <a:latin typeface="Calibri"/>
                <a:cs typeface="Calibri"/>
              </a:rPr>
              <a:t> </a:t>
            </a:r>
            <a:r>
              <a:rPr sz="2050" spc="-60" dirty="0">
                <a:solidFill>
                  <a:srgbClr val="00007E"/>
                </a:solidFill>
                <a:latin typeface="Calibri"/>
                <a:cs typeface="Calibri"/>
              </a:rPr>
              <a:t>fixed</a:t>
            </a:r>
            <a:r>
              <a:rPr sz="2050" spc="170" dirty="0">
                <a:solidFill>
                  <a:srgbClr val="00007E"/>
                </a:solidFill>
                <a:latin typeface="Calibri"/>
                <a:cs typeface="Calibri"/>
              </a:rPr>
              <a:t> </a:t>
            </a:r>
            <a:r>
              <a:rPr sz="2050" spc="-45" dirty="0">
                <a:solidFill>
                  <a:srgbClr val="00007E"/>
                </a:solidFill>
                <a:latin typeface="Calibri"/>
                <a:cs typeface="Calibri"/>
              </a:rPr>
              <a:t>point</a:t>
            </a:r>
            <a:r>
              <a:rPr sz="2050" spc="190" dirty="0">
                <a:solidFill>
                  <a:srgbClr val="00007E"/>
                </a:solidFill>
                <a:latin typeface="Calibri"/>
                <a:cs typeface="Calibri"/>
              </a:rPr>
              <a:t> </a:t>
            </a:r>
            <a:r>
              <a:rPr sz="2050" spc="-125" dirty="0">
                <a:latin typeface="Calibri"/>
                <a:cs typeface="Calibri"/>
              </a:rPr>
              <a:t>where</a:t>
            </a:r>
            <a:r>
              <a:rPr sz="2050" spc="200" dirty="0">
                <a:latin typeface="Calibri"/>
                <a:cs typeface="Calibri"/>
              </a:rPr>
              <a:t> </a:t>
            </a:r>
            <a:r>
              <a:rPr sz="2050" spc="-100" dirty="0">
                <a:latin typeface="Calibri"/>
                <a:cs typeface="Calibri"/>
              </a:rPr>
              <a:t>no</a:t>
            </a:r>
            <a:r>
              <a:rPr sz="2050" spc="200" dirty="0">
                <a:latin typeface="Calibri"/>
                <a:cs typeface="Calibri"/>
              </a:rPr>
              <a:t> </a:t>
            </a:r>
            <a:r>
              <a:rPr sz="2050" spc="-130" dirty="0">
                <a:latin typeface="Calibri"/>
                <a:cs typeface="Calibri"/>
              </a:rPr>
              <a:t>new</a:t>
            </a:r>
            <a:r>
              <a:rPr sz="2050" spc="185" dirty="0">
                <a:latin typeface="Calibri"/>
                <a:cs typeface="Calibri"/>
              </a:rPr>
              <a:t> </a:t>
            </a:r>
            <a:r>
              <a:rPr sz="2050" spc="-45" dirty="0">
                <a:latin typeface="Calibri"/>
                <a:cs typeface="Calibri"/>
              </a:rPr>
              <a:t>atomic</a:t>
            </a:r>
            <a:r>
              <a:rPr sz="2050" spc="165" dirty="0">
                <a:latin typeface="Calibri"/>
                <a:cs typeface="Calibri"/>
              </a:rPr>
              <a:t> </a:t>
            </a:r>
            <a:r>
              <a:rPr sz="2050" spc="-85" dirty="0">
                <a:latin typeface="Calibri"/>
                <a:cs typeface="Calibri"/>
              </a:rPr>
              <a:t>sentences</a:t>
            </a:r>
            <a:r>
              <a:rPr sz="2050" spc="185" dirty="0">
                <a:latin typeface="Calibri"/>
                <a:cs typeface="Calibri"/>
              </a:rPr>
              <a:t> </a:t>
            </a:r>
            <a:r>
              <a:rPr sz="2050" spc="-105" dirty="0">
                <a:latin typeface="Calibri"/>
                <a:cs typeface="Calibri"/>
              </a:rPr>
              <a:t>are</a:t>
            </a:r>
            <a:r>
              <a:rPr sz="2050" spc="175" dirty="0">
                <a:latin typeface="Calibri"/>
                <a:cs typeface="Calibri"/>
              </a:rPr>
              <a:t> </a:t>
            </a:r>
            <a:r>
              <a:rPr sz="2050" spc="-90" dirty="0">
                <a:latin typeface="Calibri"/>
                <a:cs typeface="Calibri"/>
              </a:rPr>
              <a:t>derived</a:t>
            </a:r>
            <a:endParaRPr sz="2050" dirty="0">
              <a:latin typeface="Calibri"/>
              <a:cs typeface="Calibri"/>
            </a:endParaRPr>
          </a:p>
          <a:p>
            <a:pPr marL="377190" indent="-301625">
              <a:lnSpc>
                <a:spcPct val="100000"/>
              </a:lnSpc>
              <a:spcBef>
                <a:spcPts val="1560"/>
              </a:spcBef>
              <a:buAutoNum type="arabicPeriod"/>
              <a:tabLst>
                <a:tab pos="377825" algn="l"/>
              </a:tabLst>
            </a:pPr>
            <a:r>
              <a:rPr sz="2050" spc="-60" dirty="0">
                <a:latin typeface="Calibri"/>
                <a:cs typeface="Calibri"/>
              </a:rPr>
              <a:t>Consider</a:t>
            </a:r>
            <a:r>
              <a:rPr sz="2050" spc="215" dirty="0">
                <a:latin typeface="Calibri"/>
                <a:cs typeface="Calibri"/>
              </a:rPr>
              <a:t> </a:t>
            </a:r>
            <a:r>
              <a:rPr sz="2050" spc="-80" dirty="0">
                <a:latin typeface="Calibri"/>
                <a:cs typeface="Calibri"/>
              </a:rPr>
              <a:t>the</a:t>
            </a:r>
            <a:r>
              <a:rPr sz="2050" spc="200" dirty="0">
                <a:latin typeface="Calibri"/>
                <a:cs typeface="Calibri"/>
              </a:rPr>
              <a:t> </a:t>
            </a:r>
            <a:r>
              <a:rPr sz="2050" spc="-40" dirty="0">
                <a:latin typeface="Calibri"/>
                <a:cs typeface="Calibri"/>
              </a:rPr>
              <a:t>final</a:t>
            </a:r>
            <a:r>
              <a:rPr sz="2050" spc="165" dirty="0">
                <a:latin typeface="Calibri"/>
                <a:cs typeface="Calibri"/>
              </a:rPr>
              <a:t> </a:t>
            </a:r>
            <a:r>
              <a:rPr sz="2050" spc="-50" dirty="0">
                <a:latin typeface="Calibri"/>
                <a:cs typeface="Calibri"/>
              </a:rPr>
              <a:t>state</a:t>
            </a:r>
            <a:r>
              <a:rPr sz="2050" spc="180" dirty="0">
                <a:latin typeface="Calibri"/>
                <a:cs typeface="Calibri"/>
              </a:rPr>
              <a:t> </a:t>
            </a:r>
            <a:r>
              <a:rPr sz="2050" spc="-55" dirty="0">
                <a:latin typeface="Calibri"/>
                <a:cs typeface="Calibri"/>
              </a:rPr>
              <a:t>as</a:t>
            </a:r>
            <a:r>
              <a:rPr sz="2050" spc="175" dirty="0">
                <a:latin typeface="Calibri"/>
                <a:cs typeface="Calibri"/>
              </a:rPr>
              <a:t> </a:t>
            </a:r>
            <a:r>
              <a:rPr sz="2050" spc="-55" dirty="0">
                <a:latin typeface="Calibri"/>
                <a:cs typeface="Calibri"/>
              </a:rPr>
              <a:t>a</a:t>
            </a:r>
            <a:r>
              <a:rPr sz="2050" spc="185" dirty="0">
                <a:latin typeface="Calibri"/>
                <a:cs typeface="Calibri"/>
              </a:rPr>
              <a:t> </a:t>
            </a:r>
            <a:r>
              <a:rPr sz="2050" spc="-85" dirty="0">
                <a:latin typeface="Calibri"/>
                <a:cs typeface="Calibri"/>
              </a:rPr>
              <a:t>model</a:t>
            </a:r>
            <a:r>
              <a:rPr sz="2050" spc="190" dirty="0">
                <a:latin typeface="Calibri"/>
                <a:cs typeface="Calibri"/>
              </a:rPr>
              <a:t> </a:t>
            </a:r>
            <a:r>
              <a:rPr sz="2050" i="1" spc="-10" dirty="0">
                <a:solidFill>
                  <a:srgbClr val="990099"/>
                </a:solidFill>
                <a:latin typeface="Georgia"/>
                <a:cs typeface="Georgia"/>
              </a:rPr>
              <a:t>m</a:t>
            </a:r>
            <a:r>
              <a:rPr sz="2050" spc="-10" dirty="0">
                <a:latin typeface="Calibri"/>
                <a:cs typeface="Calibri"/>
              </a:rPr>
              <a:t>,</a:t>
            </a:r>
            <a:r>
              <a:rPr sz="2050" spc="195" dirty="0">
                <a:latin typeface="Calibri"/>
                <a:cs typeface="Calibri"/>
              </a:rPr>
              <a:t> </a:t>
            </a:r>
            <a:r>
              <a:rPr sz="2050" spc="-40" dirty="0">
                <a:latin typeface="Calibri"/>
                <a:cs typeface="Calibri"/>
              </a:rPr>
              <a:t>assigning</a:t>
            </a:r>
            <a:r>
              <a:rPr sz="2050" spc="165" dirty="0">
                <a:latin typeface="Calibri"/>
                <a:cs typeface="Calibri"/>
              </a:rPr>
              <a:t> </a:t>
            </a:r>
            <a:r>
              <a:rPr sz="2050" spc="-50" dirty="0">
                <a:latin typeface="Calibri"/>
                <a:cs typeface="Calibri"/>
              </a:rPr>
              <a:t>true/false</a:t>
            </a:r>
            <a:r>
              <a:rPr sz="2050" spc="240" dirty="0">
                <a:latin typeface="Calibri"/>
                <a:cs typeface="Calibri"/>
              </a:rPr>
              <a:t> </a:t>
            </a:r>
            <a:r>
              <a:rPr sz="2050" spc="-55" dirty="0">
                <a:latin typeface="Calibri"/>
                <a:cs typeface="Calibri"/>
              </a:rPr>
              <a:t>to</a:t>
            </a:r>
            <a:r>
              <a:rPr sz="2050" spc="185" dirty="0">
                <a:latin typeface="Calibri"/>
                <a:cs typeface="Calibri"/>
              </a:rPr>
              <a:t> </a:t>
            </a:r>
            <a:r>
              <a:rPr sz="2050" spc="-60" dirty="0">
                <a:latin typeface="Calibri"/>
                <a:cs typeface="Calibri"/>
              </a:rPr>
              <a:t>symbols</a:t>
            </a:r>
            <a:endParaRPr sz="2050" dirty="0">
              <a:latin typeface="Calibri"/>
              <a:cs typeface="Calibri"/>
            </a:endParaRPr>
          </a:p>
          <a:p>
            <a:pPr marL="377190" indent="-301625">
              <a:lnSpc>
                <a:spcPct val="100000"/>
              </a:lnSpc>
              <a:spcBef>
                <a:spcPts val="1560"/>
              </a:spcBef>
              <a:buAutoNum type="arabicPeriod"/>
              <a:tabLst>
                <a:tab pos="377825" algn="l"/>
              </a:tabLst>
            </a:pPr>
            <a:r>
              <a:rPr sz="2050" spc="-25" dirty="0">
                <a:latin typeface="Calibri"/>
                <a:cs typeface="Calibri"/>
              </a:rPr>
              <a:t>Every</a:t>
            </a:r>
            <a:r>
              <a:rPr sz="2050" spc="150" dirty="0">
                <a:latin typeface="Calibri"/>
                <a:cs typeface="Calibri"/>
              </a:rPr>
              <a:t> </a:t>
            </a:r>
            <a:r>
              <a:rPr sz="2050" spc="-60" dirty="0">
                <a:latin typeface="Calibri"/>
                <a:cs typeface="Calibri"/>
              </a:rPr>
              <a:t>clause</a:t>
            </a:r>
            <a:r>
              <a:rPr sz="2050" spc="170" dirty="0">
                <a:latin typeface="Calibri"/>
                <a:cs typeface="Calibri"/>
              </a:rPr>
              <a:t> </a:t>
            </a:r>
            <a:r>
              <a:rPr sz="2050" spc="-50" dirty="0">
                <a:latin typeface="Calibri"/>
                <a:cs typeface="Calibri"/>
              </a:rPr>
              <a:t>in</a:t>
            </a:r>
            <a:r>
              <a:rPr sz="2050" spc="185" dirty="0">
                <a:latin typeface="Calibri"/>
                <a:cs typeface="Calibri"/>
              </a:rPr>
              <a:t> </a:t>
            </a:r>
            <a:r>
              <a:rPr sz="2050" spc="-80" dirty="0">
                <a:latin typeface="Calibri"/>
                <a:cs typeface="Calibri"/>
              </a:rPr>
              <a:t>the</a:t>
            </a:r>
            <a:r>
              <a:rPr sz="2050" spc="195" dirty="0">
                <a:latin typeface="Calibri"/>
                <a:cs typeface="Calibri"/>
              </a:rPr>
              <a:t> </a:t>
            </a:r>
            <a:r>
              <a:rPr sz="2050" spc="-50" dirty="0">
                <a:latin typeface="Calibri"/>
                <a:cs typeface="Calibri"/>
              </a:rPr>
              <a:t>original</a:t>
            </a:r>
            <a:r>
              <a:rPr sz="2050" spc="170" dirty="0">
                <a:latin typeface="Calibri"/>
                <a:cs typeface="Calibri"/>
              </a:rPr>
              <a:t> </a:t>
            </a:r>
            <a:r>
              <a:rPr sz="2050" i="1" spc="310" dirty="0">
                <a:solidFill>
                  <a:srgbClr val="990099"/>
                </a:solidFill>
                <a:latin typeface="Georgia"/>
                <a:cs typeface="Georgia"/>
              </a:rPr>
              <a:t>KB</a:t>
            </a:r>
            <a:r>
              <a:rPr sz="2050" i="1" spc="260" dirty="0">
                <a:solidFill>
                  <a:srgbClr val="990099"/>
                </a:solidFill>
                <a:latin typeface="Georgia"/>
                <a:cs typeface="Georgia"/>
              </a:rPr>
              <a:t> </a:t>
            </a:r>
            <a:r>
              <a:rPr sz="2050" spc="-40" dirty="0">
                <a:latin typeface="Calibri"/>
                <a:cs typeface="Calibri"/>
              </a:rPr>
              <a:t>is</a:t>
            </a:r>
            <a:r>
              <a:rPr sz="2050" spc="180" dirty="0">
                <a:latin typeface="Calibri"/>
                <a:cs typeface="Calibri"/>
              </a:rPr>
              <a:t> </a:t>
            </a:r>
            <a:r>
              <a:rPr sz="2050" spc="-80" dirty="0">
                <a:latin typeface="Calibri"/>
                <a:cs typeface="Calibri"/>
              </a:rPr>
              <a:t>true</a:t>
            </a:r>
            <a:r>
              <a:rPr sz="2050" spc="200" dirty="0">
                <a:latin typeface="Calibri"/>
                <a:cs typeface="Calibri"/>
              </a:rPr>
              <a:t> </a:t>
            </a:r>
            <a:r>
              <a:rPr sz="2050" spc="-50" dirty="0">
                <a:latin typeface="Calibri"/>
                <a:cs typeface="Calibri"/>
              </a:rPr>
              <a:t>in</a:t>
            </a:r>
            <a:r>
              <a:rPr sz="2050" spc="185" dirty="0">
                <a:latin typeface="Calibri"/>
                <a:cs typeface="Calibri"/>
              </a:rPr>
              <a:t> </a:t>
            </a:r>
            <a:r>
              <a:rPr sz="2050" i="1" spc="-35" dirty="0">
                <a:solidFill>
                  <a:srgbClr val="990099"/>
                </a:solidFill>
                <a:latin typeface="Georgia"/>
                <a:cs typeface="Georgia"/>
              </a:rPr>
              <a:t>m</a:t>
            </a:r>
            <a:endParaRPr sz="2050" dirty="0">
              <a:latin typeface="Georgia"/>
              <a:cs typeface="Georgia"/>
            </a:endParaRPr>
          </a:p>
          <a:p>
            <a:pPr marL="441325" marR="1280795">
              <a:lnSpc>
                <a:spcPts val="2500"/>
              </a:lnSpc>
              <a:spcBef>
                <a:spcPts val="75"/>
              </a:spcBef>
            </a:pPr>
            <a:r>
              <a:rPr sz="2050" dirty="0">
                <a:solidFill>
                  <a:srgbClr val="7E0000"/>
                </a:solidFill>
                <a:latin typeface="Palatino Linotype" panose="02040502050505030304" pitchFamily="18" charset="0"/>
                <a:cs typeface="PMingLiU"/>
              </a:rPr>
              <a:t>Proof</a:t>
            </a:r>
            <a:r>
              <a:rPr sz="2050" dirty="0">
                <a:latin typeface="Palatino Linotype" panose="02040502050505030304" pitchFamily="18" charset="0"/>
                <a:cs typeface="Calibri"/>
              </a:rPr>
              <a:t>:  </a:t>
            </a:r>
            <a:r>
              <a:rPr sz="2050" spc="-25" dirty="0">
                <a:latin typeface="Calibri"/>
                <a:cs typeface="Calibri"/>
              </a:rPr>
              <a:t>Sup</a:t>
            </a:r>
            <a:r>
              <a:rPr sz="2050" spc="10" dirty="0">
                <a:latin typeface="Calibri"/>
                <a:cs typeface="Calibri"/>
              </a:rPr>
              <a:t>p</a:t>
            </a:r>
            <a:r>
              <a:rPr sz="2050" spc="-110" dirty="0">
                <a:latin typeface="Calibri"/>
                <a:cs typeface="Calibri"/>
              </a:rPr>
              <a:t>ose</a:t>
            </a:r>
            <a:r>
              <a:rPr sz="2050" spc="195" dirty="0">
                <a:latin typeface="Calibri"/>
                <a:cs typeface="Calibri"/>
              </a:rPr>
              <a:t> </a:t>
            </a:r>
            <a:r>
              <a:rPr sz="2050" spc="-55" dirty="0">
                <a:latin typeface="Calibri"/>
                <a:cs typeface="Calibri"/>
              </a:rPr>
              <a:t>a</a:t>
            </a:r>
            <a:r>
              <a:rPr sz="2050" spc="185" dirty="0">
                <a:latin typeface="Calibri"/>
                <a:cs typeface="Calibri"/>
              </a:rPr>
              <a:t> </a:t>
            </a:r>
            <a:r>
              <a:rPr sz="2050" spc="-60" dirty="0">
                <a:latin typeface="Calibri"/>
                <a:cs typeface="Calibri"/>
              </a:rPr>
              <a:t>clause</a:t>
            </a:r>
            <a:r>
              <a:rPr sz="2050" spc="175" dirty="0">
                <a:latin typeface="Calibri"/>
                <a:cs typeface="Calibri"/>
              </a:rPr>
              <a:t> </a:t>
            </a:r>
            <a:r>
              <a:rPr sz="2050" i="1" spc="-95" dirty="0">
                <a:solidFill>
                  <a:srgbClr val="990099"/>
                </a:solidFill>
                <a:latin typeface="Georgia"/>
                <a:cs typeface="Georgia"/>
              </a:rPr>
              <a:t>a</a:t>
            </a:r>
            <a:r>
              <a:rPr sz="2100" spc="67" baseline="-11904" dirty="0">
                <a:solidFill>
                  <a:srgbClr val="990099"/>
                </a:solidFill>
                <a:latin typeface="PMingLiU"/>
                <a:cs typeface="PMingLiU"/>
              </a:rPr>
              <a:t>1</a:t>
            </a:r>
            <a:r>
              <a:rPr sz="2100" spc="195"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5" dirty="0">
                <a:solidFill>
                  <a:srgbClr val="990099"/>
                </a:solidFill>
                <a:latin typeface="Georgia"/>
                <a:cs typeface="Georgia"/>
              </a:rPr>
              <a:t>.</a:t>
            </a:r>
            <a:r>
              <a:rPr sz="2050" i="1" spc="-150" dirty="0">
                <a:solidFill>
                  <a:srgbClr val="990099"/>
                </a:solidFill>
                <a:latin typeface="Georgia"/>
                <a:cs typeface="Georgia"/>
              </a:rPr>
              <a:t> </a:t>
            </a:r>
            <a:r>
              <a:rPr sz="2050" i="1" spc="5" dirty="0">
                <a:solidFill>
                  <a:srgbClr val="990099"/>
                </a:solidFill>
                <a:latin typeface="Georgia"/>
                <a:cs typeface="Georgia"/>
              </a:rPr>
              <a:t>.</a:t>
            </a:r>
            <a:r>
              <a:rPr sz="2050" i="1" spc="-160" dirty="0">
                <a:solidFill>
                  <a:srgbClr val="990099"/>
                </a:solidFill>
                <a:latin typeface="Georgia"/>
                <a:cs typeface="Georgia"/>
              </a:rPr>
              <a:t> </a:t>
            </a:r>
            <a:r>
              <a:rPr sz="2050" i="1" spc="5" dirty="0">
                <a:solidFill>
                  <a:srgbClr val="990099"/>
                </a:solidFill>
                <a:latin typeface="Georgia"/>
                <a:cs typeface="Georgia"/>
              </a:rPr>
              <a:t>.</a:t>
            </a:r>
            <a:r>
              <a:rPr sz="2050" i="1" spc="-30" dirty="0">
                <a:solidFill>
                  <a:srgbClr val="990099"/>
                </a:solidFill>
                <a:latin typeface="Georgia"/>
                <a:cs typeface="Georgi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100" dirty="0">
                <a:solidFill>
                  <a:srgbClr val="990099"/>
                </a:solidFill>
                <a:latin typeface="Georgia"/>
                <a:cs typeface="Georgia"/>
              </a:rPr>
              <a:t>a</a:t>
            </a:r>
            <a:r>
              <a:rPr sz="2100" i="1" spc="30" baseline="-11904" dirty="0">
                <a:solidFill>
                  <a:srgbClr val="990099"/>
                </a:solidFill>
                <a:latin typeface="Trebuchet MS"/>
                <a:cs typeface="Trebuchet MS"/>
              </a:rPr>
              <a:t>k</a:t>
            </a:r>
            <a:r>
              <a:rPr sz="2100" i="1" baseline="-11904" dirty="0">
                <a:solidFill>
                  <a:srgbClr val="990099"/>
                </a:solidFill>
                <a:latin typeface="Trebuchet MS"/>
                <a:cs typeface="Trebuchet MS"/>
              </a:rPr>
              <a:t> </a:t>
            </a:r>
            <a:r>
              <a:rPr sz="2100" i="1" spc="-277" baseline="-11904" dirty="0">
                <a:solidFill>
                  <a:srgbClr val="990099"/>
                </a:solidFill>
                <a:latin typeface="Trebuchet MS"/>
                <a:cs typeface="Trebuchet MS"/>
              </a:rPr>
              <a:t> </a:t>
            </a:r>
            <a:r>
              <a:rPr sz="2050" spc="140" dirty="0">
                <a:solidFill>
                  <a:srgbClr val="990099"/>
                </a:solidFill>
                <a:latin typeface="Lucida Sans Unicode"/>
                <a:cs typeface="Lucida Sans Unicode"/>
              </a:rPr>
              <a:t>⇒</a:t>
            </a:r>
            <a:r>
              <a:rPr sz="2050" spc="-80" dirty="0">
                <a:solidFill>
                  <a:srgbClr val="990099"/>
                </a:solidFill>
                <a:latin typeface="Lucida Sans Unicode"/>
                <a:cs typeface="Lucida Sans Unicode"/>
              </a:rPr>
              <a:t> </a:t>
            </a:r>
            <a:r>
              <a:rPr sz="2050" i="1" spc="-280" dirty="0">
                <a:solidFill>
                  <a:srgbClr val="990099"/>
                </a:solidFill>
                <a:latin typeface="Georgia"/>
                <a:cs typeface="Georgia"/>
              </a:rPr>
              <a:t>b</a:t>
            </a:r>
            <a:r>
              <a:rPr sz="2050" i="1" spc="155" dirty="0">
                <a:solidFill>
                  <a:srgbClr val="990099"/>
                </a:solidFill>
                <a:latin typeface="Georgia"/>
                <a:cs typeface="Georgia"/>
              </a:rPr>
              <a:t> </a:t>
            </a:r>
            <a:r>
              <a:rPr sz="2050" spc="-35" dirty="0">
                <a:latin typeface="Calibri"/>
                <a:cs typeface="Calibri"/>
              </a:rPr>
              <a:t>i</a:t>
            </a:r>
            <a:r>
              <a:rPr sz="2050" spc="-45" dirty="0">
                <a:latin typeface="Calibri"/>
                <a:cs typeface="Calibri"/>
              </a:rPr>
              <a:t>s</a:t>
            </a:r>
            <a:r>
              <a:rPr sz="2050" spc="180" dirty="0">
                <a:latin typeface="Calibri"/>
                <a:cs typeface="Calibri"/>
              </a:rPr>
              <a:t> </a:t>
            </a:r>
            <a:r>
              <a:rPr sz="2050" spc="-70" dirty="0">
                <a:latin typeface="Calibri"/>
                <a:cs typeface="Calibri"/>
              </a:rPr>
              <a:t>fals</a:t>
            </a:r>
            <a:r>
              <a:rPr sz="2050" spc="-85" dirty="0">
                <a:latin typeface="Calibri"/>
                <a:cs typeface="Calibri"/>
              </a:rPr>
              <a:t>e</a:t>
            </a:r>
            <a:r>
              <a:rPr sz="2050" spc="210" dirty="0">
                <a:latin typeface="Calibri"/>
                <a:cs typeface="Calibri"/>
              </a:rPr>
              <a:t> </a:t>
            </a:r>
            <a:r>
              <a:rPr sz="2050" spc="-40" dirty="0">
                <a:latin typeface="Calibri"/>
                <a:cs typeface="Calibri"/>
              </a:rPr>
              <a:t>i</a:t>
            </a:r>
            <a:r>
              <a:rPr sz="2050" spc="-65" dirty="0">
                <a:latin typeface="Calibri"/>
                <a:cs typeface="Calibri"/>
              </a:rPr>
              <a:t>n</a:t>
            </a:r>
            <a:r>
              <a:rPr sz="2050" spc="180" dirty="0">
                <a:latin typeface="Calibri"/>
                <a:cs typeface="Calibri"/>
              </a:rPr>
              <a:t> </a:t>
            </a:r>
            <a:r>
              <a:rPr sz="2050" i="1" spc="-25" dirty="0">
                <a:solidFill>
                  <a:srgbClr val="990099"/>
                </a:solidFill>
                <a:latin typeface="Georgia"/>
                <a:cs typeface="Georgia"/>
              </a:rPr>
              <a:t>m </a:t>
            </a:r>
            <a:r>
              <a:rPr sz="2050" i="1" spc="-10" dirty="0">
                <a:solidFill>
                  <a:srgbClr val="990099"/>
                </a:solidFill>
                <a:latin typeface="Georgia"/>
                <a:cs typeface="Georgia"/>
              </a:rPr>
              <a:t> </a:t>
            </a:r>
            <a:r>
              <a:rPr sz="2050" spc="-10" dirty="0">
                <a:latin typeface="Calibri"/>
                <a:cs typeface="Calibri"/>
              </a:rPr>
              <a:t>The</a:t>
            </a:r>
            <a:r>
              <a:rPr sz="2050" dirty="0">
                <a:latin typeface="Calibri"/>
                <a:cs typeface="Calibri"/>
              </a:rPr>
              <a:t>n</a:t>
            </a:r>
            <a:r>
              <a:rPr sz="2050" spc="200" dirty="0">
                <a:latin typeface="Calibri"/>
                <a:cs typeface="Calibri"/>
              </a:rPr>
              <a:t> </a:t>
            </a:r>
            <a:r>
              <a:rPr sz="2050" i="1" spc="-110" dirty="0">
                <a:solidFill>
                  <a:srgbClr val="990099"/>
                </a:solidFill>
                <a:latin typeface="Georgia"/>
                <a:cs typeface="Georgia"/>
              </a:rPr>
              <a:t>a</a:t>
            </a:r>
            <a:r>
              <a:rPr sz="2100" spc="67" baseline="-11904" dirty="0">
                <a:solidFill>
                  <a:srgbClr val="990099"/>
                </a:solidFill>
                <a:latin typeface="PMingLiU"/>
                <a:cs typeface="PMingLiU"/>
              </a:rPr>
              <a:t>1</a:t>
            </a:r>
            <a:r>
              <a:rPr sz="2100" spc="195"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5" dirty="0">
                <a:solidFill>
                  <a:srgbClr val="990099"/>
                </a:solidFill>
                <a:latin typeface="Georgia"/>
                <a:cs typeface="Georgia"/>
              </a:rPr>
              <a:t>.</a:t>
            </a:r>
            <a:r>
              <a:rPr sz="2050" i="1" spc="-150" dirty="0">
                <a:solidFill>
                  <a:srgbClr val="990099"/>
                </a:solidFill>
                <a:latin typeface="Georgia"/>
                <a:cs typeface="Georgia"/>
              </a:rPr>
              <a:t> </a:t>
            </a:r>
            <a:r>
              <a:rPr sz="2050" i="1" spc="5" dirty="0">
                <a:solidFill>
                  <a:srgbClr val="990099"/>
                </a:solidFill>
                <a:latin typeface="Georgia"/>
                <a:cs typeface="Georgia"/>
              </a:rPr>
              <a:t>.</a:t>
            </a:r>
            <a:r>
              <a:rPr sz="2050" i="1" spc="-160" dirty="0">
                <a:solidFill>
                  <a:srgbClr val="990099"/>
                </a:solidFill>
                <a:latin typeface="Georgia"/>
                <a:cs typeface="Georgia"/>
              </a:rPr>
              <a:t> </a:t>
            </a:r>
            <a:r>
              <a:rPr sz="2050" i="1" spc="5" dirty="0">
                <a:solidFill>
                  <a:srgbClr val="990099"/>
                </a:solidFill>
                <a:latin typeface="Georgia"/>
                <a:cs typeface="Georgia"/>
              </a:rPr>
              <a:t>.</a:t>
            </a:r>
            <a:r>
              <a:rPr sz="2050" i="1" spc="-30" dirty="0">
                <a:solidFill>
                  <a:srgbClr val="990099"/>
                </a:solidFill>
                <a:latin typeface="Georgia"/>
                <a:cs typeface="Georgi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100" dirty="0">
                <a:solidFill>
                  <a:srgbClr val="990099"/>
                </a:solidFill>
                <a:latin typeface="Georgia"/>
                <a:cs typeface="Georgia"/>
              </a:rPr>
              <a:t>a</a:t>
            </a:r>
            <a:r>
              <a:rPr sz="2100" i="1" spc="30" baseline="-11904" dirty="0">
                <a:solidFill>
                  <a:srgbClr val="990099"/>
                </a:solidFill>
                <a:latin typeface="Trebuchet MS"/>
                <a:cs typeface="Trebuchet MS"/>
              </a:rPr>
              <a:t>k</a:t>
            </a:r>
            <a:r>
              <a:rPr sz="2100" i="1" baseline="-11904" dirty="0">
                <a:solidFill>
                  <a:srgbClr val="990099"/>
                </a:solidFill>
                <a:latin typeface="Trebuchet MS"/>
                <a:cs typeface="Trebuchet MS"/>
              </a:rPr>
              <a:t> </a:t>
            </a:r>
            <a:r>
              <a:rPr sz="2100" i="1" spc="-165" baseline="-11904" dirty="0">
                <a:solidFill>
                  <a:srgbClr val="990099"/>
                </a:solidFill>
                <a:latin typeface="Trebuchet MS"/>
                <a:cs typeface="Trebuchet MS"/>
              </a:rPr>
              <a:t> </a:t>
            </a:r>
            <a:r>
              <a:rPr sz="2050" spc="-35" dirty="0">
                <a:latin typeface="Calibri"/>
                <a:cs typeface="Calibri"/>
              </a:rPr>
              <a:t>i</a:t>
            </a:r>
            <a:r>
              <a:rPr sz="2050" spc="-45" dirty="0">
                <a:latin typeface="Calibri"/>
                <a:cs typeface="Calibri"/>
              </a:rPr>
              <a:t>s</a:t>
            </a:r>
            <a:r>
              <a:rPr sz="2050" spc="180" dirty="0">
                <a:latin typeface="Calibri"/>
                <a:cs typeface="Calibri"/>
              </a:rPr>
              <a:t> </a:t>
            </a:r>
            <a:r>
              <a:rPr sz="2050" spc="-75" dirty="0">
                <a:latin typeface="Calibri"/>
                <a:cs typeface="Calibri"/>
              </a:rPr>
              <a:t>tru</a:t>
            </a:r>
            <a:r>
              <a:rPr sz="2050" spc="-80" dirty="0">
                <a:latin typeface="Calibri"/>
                <a:cs typeface="Calibri"/>
              </a:rPr>
              <a:t>e</a:t>
            </a:r>
            <a:r>
              <a:rPr sz="2050" spc="204" dirty="0">
                <a:latin typeface="Calibri"/>
                <a:cs typeface="Calibri"/>
              </a:rPr>
              <a:t> </a:t>
            </a:r>
            <a:r>
              <a:rPr sz="2050" spc="-40" dirty="0">
                <a:latin typeface="Calibri"/>
                <a:cs typeface="Calibri"/>
              </a:rPr>
              <a:t>i</a:t>
            </a:r>
            <a:r>
              <a:rPr sz="2050" spc="-65" dirty="0">
                <a:latin typeface="Calibri"/>
                <a:cs typeface="Calibri"/>
              </a:rPr>
              <a:t>n</a:t>
            </a:r>
            <a:r>
              <a:rPr sz="2050" spc="190" dirty="0">
                <a:latin typeface="Calibri"/>
                <a:cs typeface="Calibri"/>
              </a:rPr>
              <a:t> </a:t>
            </a:r>
            <a:r>
              <a:rPr sz="2050" i="1" spc="-35" dirty="0">
                <a:solidFill>
                  <a:srgbClr val="990099"/>
                </a:solidFill>
                <a:latin typeface="Georgia"/>
                <a:cs typeface="Georgia"/>
              </a:rPr>
              <a:t>m</a:t>
            </a:r>
            <a:r>
              <a:rPr sz="2050" i="1" spc="145" dirty="0">
                <a:solidFill>
                  <a:srgbClr val="990099"/>
                </a:solidFill>
                <a:latin typeface="Georgia"/>
                <a:cs typeface="Georgia"/>
              </a:rPr>
              <a:t> </a:t>
            </a:r>
            <a:r>
              <a:rPr sz="2050" spc="-70" dirty="0">
                <a:latin typeface="Calibri"/>
                <a:cs typeface="Calibri"/>
              </a:rPr>
              <a:t>and</a:t>
            </a:r>
            <a:r>
              <a:rPr sz="2050" spc="185" dirty="0">
                <a:latin typeface="Calibri"/>
                <a:cs typeface="Calibri"/>
              </a:rPr>
              <a:t> </a:t>
            </a:r>
            <a:r>
              <a:rPr sz="2050" i="1" spc="-280" dirty="0">
                <a:solidFill>
                  <a:srgbClr val="990099"/>
                </a:solidFill>
                <a:latin typeface="Georgia"/>
                <a:cs typeface="Georgia"/>
              </a:rPr>
              <a:t>b</a:t>
            </a:r>
            <a:r>
              <a:rPr sz="2050" i="1" spc="145" dirty="0">
                <a:solidFill>
                  <a:srgbClr val="990099"/>
                </a:solidFill>
                <a:latin typeface="Georgia"/>
                <a:cs typeface="Georgia"/>
              </a:rPr>
              <a:t> </a:t>
            </a:r>
            <a:r>
              <a:rPr sz="2050" spc="-35" dirty="0">
                <a:latin typeface="Calibri"/>
                <a:cs typeface="Calibri"/>
              </a:rPr>
              <a:t>i</a:t>
            </a:r>
            <a:r>
              <a:rPr sz="2050" spc="-45" dirty="0">
                <a:latin typeface="Calibri"/>
                <a:cs typeface="Calibri"/>
              </a:rPr>
              <a:t>s</a:t>
            </a:r>
            <a:r>
              <a:rPr sz="2050" spc="195" dirty="0">
                <a:latin typeface="Calibri"/>
                <a:cs typeface="Calibri"/>
              </a:rPr>
              <a:t> </a:t>
            </a:r>
            <a:r>
              <a:rPr sz="2050" spc="-70" dirty="0">
                <a:latin typeface="Calibri"/>
                <a:cs typeface="Calibri"/>
              </a:rPr>
              <a:t>fals</a:t>
            </a:r>
            <a:r>
              <a:rPr sz="2050" spc="-85" dirty="0">
                <a:latin typeface="Calibri"/>
                <a:cs typeface="Calibri"/>
              </a:rPr>
              <a:t>e</a:t>
            </a:r>
            <a:r>
              <a:rPr sz="2050" spc="195" dirty="0">
                <a:latin typeface="Calibri"/>
                <a:cs typeface="Calibri"/>
              </a:rPr>
              <a:t> </a:t>
            </a:r>
            <a:r>
              <a:rPr sz="2050" spc="-40" dirty="0">
                <a:latin typeface="Calibri"/>
                <a:cs typeface="Calibri"/>
              </a:rPr>
              <a:t>i</a:t>
            </a:r>
            <a:r>
              <a:rPr sz="2050" spc="-65" dirty="0">
                <a:latin typeface="Calibri"/>
                <a:cs typeface="Calibri"/>
              </a:rPr>
              <a:t>n</a:t>
            </a:r>
            <a:r>
              <a:rPr sz="2050" spc="190" dirty="0">
                <a:latin typeface="Calibri"/>
                <a:cs typeface="Calibri"/>
              </a:rPr>
              <a:t> </a:t>
            </a:r>
            <a:r>
              <a:rPr sz="2050" i="1" spc="-25" dirty="0">
                <a:solidFill>
                  <a:srgbClr val="990099"/>
                </a:solidFill>
                <a:latin typeface="Georgia"/>
                <a:cs typeface="Georgia"/>
              </a:rPr>
              <a:t>m </a:t>
            </a:r>
            <a:r>
              <a:rPr sz="2050" i="1" spc="-10" dirty="0">
                <a:solidFill>
                  <a:srgbClr val="990099"/>
                </a:solidFill>
                <a:latin typeface="Georgia"/>
                <a:cs typeface="Georgia"/>
              </a:rPr>
              <a:t> </a:t>
            </a:r>
            <a:r>
              <a:rPr sz="2050" spc="-65" dirty="0">
                <a:latin typeface="Calibri"/>
                <a:cs typeface="Calibri"/>
              </a:rPr>
              <a:t>Therefore</a:t>
            </a:r>
            <a:r>
              <a:rPr sz="2050" spc="195" dirty="0">
                <a:latin typeface="Calibri"/>
                <a:cs typeface="Calibri"/>
              </a:rPr>
              <a:t> </a:t>
            </a:r>
            <a:r>
              <a:rPr sz="2050" spc="-80" dirty="0">
                <a:latin typeface="Calibri"/>
                <a:cs typeface="Calibri"/>
              </a:rPr>
              <a:t>the</a:t>
            </a:r>
            <a:r>
              <a:rPr sz="2050" spc="185" dirty="0">
                <a:latin typeface="Calibri"/>
                <a:cs typeface="Calibri"/>
              </a:rPr>
              <a:t> </a:t>
            </a:r>
            <a:r>
              <a:rPr sz="2050" spc="-55" dirty="0">
                <a:latin typeface="Calibri"/>
                <a:cs typeface="Calibri"/>
              </a:rPr>
              <a:t>algorithm</a:t>
            </a:r>
            <a:r>
              <a:rPr sz="2050" spc="180" dirty="0">
                <a:latin typeface="Calibri"/>
                <a:cs typeface="Calibri"/>
              </a:rPr>
              <a:t> </a:t>
            </a:r>
            <a:r>
              <a:rPr sz="2050" spc="-65" dirty="0">
                <a:latin typeface="Calibri"/>
                <a:cs typeface="Calibri"/>
              </a:rPr>
              <a:t>has</a:t>
            </a:r>
            <a:r>
              <a:rPr sz="2050" spc="195" dirty="0">
                <a:latin typeface="Calibri"/>
                <a:cs typeface="Calibri"/>
              </a:rPr>
              <a:t> </a:t>
            </a:r>
            <a:r>
              <a:rPr sz="2050" spc="-65" dirty="0">
                <a:latin typeface="Calibri"/>
                <a:cs typeface="Calibri"/>
              </a:rPr>
              <a:t>not</a:t>
            </a:r>
            <a:r>
              <a:rPr sz="2050" spc="190" dirty="0">
                <a:latin typeface="Calibri"/>
                <a:cs typeface="Calibri"/>
              </a:rPr>
              <a:t> </a:t>
            </a:r>
            <a:r>
              <a:rPr sz="2050" spc="-90" dirty="0">
                <a:latin typeface="Calibri"/>
                <a:cs typeface="Calibri"/>
              </a:rPr>
              <a:t>reached</a:t>
            </a:r>
            <a:r>
              <a:rPr sz="2050" spc="185" dirty="0">
                <a:latin typeface="Calibri"/>
                <a:cs typeface="Calibri"/>
              </a:rPr>
              <a:t> </a:t>
            </a:r>
            <a:r>
              <a:rPr sz="2050" spc="-55" dirty="0">
                <a:latin typeface="Calibri"/>
                <a:cs typeface="Calibri"/>
              </a:rPr>
              <a:t>a</a:t>
            </a:r>
            <a:r>
              <a:rPr sz="2050" spc="185" dirty="0">
                <a:latin typeface="Calibri"/>
                <a:cs typeface="Calibri"/>
              </a:rPr>
              <a:t> </a:t>
            </a:r>
            <a:r>
              <a:rPr sz="2050" spc="-60" dirty="0">
                <a:latin typeface="Calibri"/>
                <a:cs typeface="Calibri"/>
              </a:rPr>
              <a:t>fixed</a:t>
            </a:r>
            <a:r>
              <a:rPr sz="2050" spc="170" dirty="0">
                <a:latin typeface="Calibri"/>
                <a:cs typeface="Calibri"/>
              </a:rPr>
              <a:t> </a:t>
            </a:r>
            <a:r>
              <a:rPr sz="2050" spc="-45" dirty="0">
                <a:latin typeface="Calibri"/>
                <a:cs typeface="Calibri"/>
              </a:rPr>
              <a:t>point!</a:t>
            </a:r>
            <a:endParaRPr sz="2050" dirty="0">
              <a:latin typeface="Calibri"/>
              <a:cs typeface="Calibri"/>
            </a:endParaRPr>
          </a:p>
          <a:p>
            <a:pPr marL="377190" indent="-301625">
              <a:lnSpc>
                <a:spcPct val="100000"/>
              </a:lnSpc>
              <a:spcBef>
                <a:spcPts val="1460"/>
              </a:spcBef>
              <a:buAutoNum type="arabicPeriod" startAt="4"/>
              <a:tabLst>
                <a:tab pos="377825" algn="l"/>
              </a:tabLst>
            </a:pPr>
            <a:r>
              <a:rPr sz="2050" spc="-65" dirty="0">
                <a:latin typeface="Calibri"/>
                <a:cs typeface="Calibri"/>
              </a:rPr>
              <a:t>Hence</a:t>
            </a:r>
            <a:r>
              <a:rPr sz="2050" spc="175" dirty="0">
                <a:latin typeface="Calibri"/>
                <a:cs typeface="Calibri"/>
              </a:rPr>
              <a:t> </a:t>
            </a:r>
            <a:r>
              <a:rPr sz="2050" i="1" spc="-35" dirty="0">
                <a:solidFill>
                  <a:srgbClr val="990099"/>
                </a:solidFill>
                <a:latin typeface="Georgia"/>
                <a:cs typeface="Georgia"/>
              </a:rPr>
              <a:t>m</a:t>
            </a:r>
            <a:r>
              <a:rPr sz="2050" i="1" spc="145" dirty="0">
                <a:solidFill>
                  <a:srgbClr val="990099"/>
                </a:solidFill>
                <a:latin typeface="Georgia"/>
                <a:cs typeface="Georgia"/>
              </a:rPr>
              <a:t> </a:t>
            </a:r>
            <a:r>
              <a:rPr sz="2050" spc="-40" dirty="0">
                <a:latin typeface="Calibri"/>
                <a:cs typeface="Calibri"/>
              </a:rPr>
              <a:t>is</a:t>
            </a:r>
            <a:r>
              <a:rPr sz="2050" spc="170" dirty="0">
                <a:latin typeface="Calibri"/>
                <a:cs typeface="Calibri"/>
              </a:rPr>
              <a:t> </a:t>
            </a:r>
            <a:r>
              <a:rPr sz="2050" spc="-55" dirty="0">
                <a:latin typeface="Calibri"/>
                <a:cs typeface="Calibri"/>
              </a:rPr>
              <a:t>a</a:t>
            </a:r>
            <a:r>
              <a:rPr sz="2050" spc="175" dirty="0">
                <a:latin typeface="Calibri"/>
                <a:cs typeface="Calibri"/>
              </a:rPr>
              <a:t> </a:t>
            </a:r>
            <a:r>
              <a:rPr sz="2050" spc="-85" dirty="0">
                <a:latin typeface="Calibri"/>
                <a:cs typeface="Calibri"/>
              </a:rPr>
              <a:t>model</a:t>
            </a:r>
            <a:r>
              <a:rPr sz="2050" spc="180" dirty="0">
                <a:latin typeface="Calibri"/>
                <a:cs typeface="Calibri"/>
              </a:rPr>
              <a:t> </a:t>
            </a:r>
            <a:r>
              <a:rPr sz="2050" spc="-75" dirty="0">
                <a:latin typeface="Calibri"/>
                <a:cs typeface="Calibri"/>
              </a:rPr>
              <a:t>of</a:t>
            </a:r>
            <a:r>
              <a:rPr sz="2050" spc="165" dirty="0">
                <a:latin typeface="Calibri"/>
                <a:cs typeface="Calibri"/>
              </a:rPr>
              <a:t> </a:t>
            </a:r>
            <a:r>
              <a:rPr sz="2050" i="1" spc="310" dirty="0">
                <a:solidFill>
                  <a:srgbClr val="990099"/>
                </a:solidFill>
                <a:latin typeface="Georgia"/>
                <a:cs typeface="Georgia"/>
              </a:rPr>
              <a:t>KB</a:t>
            </a:r>
            <a:endParaRPr sz="2050" dirty="0">
              <a:latin typeface="Georgia"/>
              <a:cs typeface="Georgia"/>
            </a:endParaRPr>
          </a:p>
          <a:p>
            <a:pPr marL="377190" indent="-301625">
              <a:lnSpc>
                <a:spcPct val="100000"/>
              </a:lnSpc>
              <a:spcBef>
                <a:spcPts val="1560"/>
              </a:spcBef>
              <a:buAutoNum type="arabicPeriod" startAt="4"/>
              <a:tabLst>
                <a:tab pos="377825" algn="l"/>
              </a:tabLst>
            </a:pPr>
            <a:r>
              <a:rPr sz="2050" spc="-10" dirty="0">
                <a:latin typeface="Calibri"/>
                <a:cs typeface="Calibri"/>
              </a:rPr>
              <a:t>If</a:t>
            </a:r>
            <a:r>
              <a:rPr sz="2050" spc="175" dirty="0">
                <a:latin typeface="Calibri"/>
                <a:cs typeface="Calibri"/>
              </a:rPr>
              <a:t> </a:t>
            </a:r>
            <a:r>
              <a:rPr sz="2050" i="1" spc="310" dirty="0">
                <a:solidFill>
                  <a:srgbClr val="990099"/>
                </a:solidFill>
                <a:latin typeface="Georgia"/>
                <a:cs typeface="Georgia"/>
              </a:rPr>
              <a:t>KB</a:t>
            </a:r>
            <a:r>
              <a:rPr sz="2050" i="1" spc="185" dirty="0">
                <a:solidFill>
                  <a:srgbClr val="990099"/>
                </a:solidFill>
                <a:latin typeface="Georgia"/>
                <a:cs typeface="Georgia"/>
              </a:rPr>
              <a:t> </a:t>
            </a:r>
            <a:r>
              <a:rPr lang="en-GB" sz="2050" spc="185" dirty="0">
                <a:solidFill>
                  <a:srgbClr val="990099"/>
                </a:solidFill>
                <a:latin typeface="Cambria Math" panose="02040503050406030204" pitchFamily="18" charset="0"/>
                <a:ea typeface="Cambria Math" panose="02040503050406030204" pitchFamily="18" charset="0"/>
                <a:cs typeface="Georgia"/>
              </a:rPr>
              <a:t>⊨</a:t>
            </a:r>
            <a:r>
              <a:rPr sz="2050" i="1" spc="-75" dirty="0">
                <a:solidFill>
                  <a:srgbClr val="990099"/>
                </a:solidFill>
                <a:latin typeface="Georgia"/>
                <a:cs typeface="Georgia"/>
              </a:rPr>
              <a:t>q</a:t>
            </a:r>
            <a:r>
              <a:rPr sz="2050" spc="-75" dirty="0">
                <a:latin typeface="Calibri"/>
                <a:cs typeface="Calibri"/>
              </a:rPr>
              <a:t>,</a:t>
            </a:r>
            <a:r>
              <a:rPr sz="2050" spc="180" dirty="0">
                <a:latin typeface="Calibri"/>
                <a:cs typeface="Calibri"/>
              </a:rPr>
              <a:t> </a:t>
            </a:r>
            <a:r>
              <a:rPr sz="2050" i="1" spc="-245" dirty="0">
                <a:solidFill>
                  <a:srgbClr val="990099"/>
                </a:solidFill>
                <a:latin typeface="Georgia"/>
                <a:cs typeface="Georgia"/>
              </a:rPr>
              <a:t>q</a:t>
            </a:r>
            <a:r>
              <a:rPr sz="2050" i="1" spc="-20" dirty="0">
                <a:solidFill>
                  <a:srgbClr val="990099"/>
                </a:solidFill>
                <a:latin typeface="Georgia"/>
                <a:cs typeface="Georgia"/>
              </a:rPr>
              <a:t> </a:t>
            </a:r>
            <a:r>
              <a:rPr sz="2050" spc="-40" dirty="0">
                <a:latin typeface="Calibri"/>
                <a:cs typeface="Calibri"/>
              </a:rPr>
              <a:t>is</a:t>
            </a:r>
            <a:r>
              <a:rPr sz="2050" spc="185" dirty="0">
                <a:latin typeface="Calibri"/>
                <a:cs typeface="Calibri"/>
              </a:rPr>
              <a:t> </a:t>
            </a:r>
            <a:r>
              <a:rPr sz="2050" spc="-80" dirty="0">
                <a:latin typeface="Calibri"/>
                <a:cs typeface="Calibri"/>
              </a:rPr>
              <a:t>true</a:t>
            </a:r>
            <a:r>
              <a:rPr sz="2050" spc="204" dirty="0">
                <a:latin typeface="Calibri"/>
                <a:cs typeface="Calibri"/>
              </a:rPr>
              <a:t> </a:t>
            </a:r>
            <a:r>
              <a:rPr sz="2050" spc="-50" dirty="0">
                <a:latin typeface="Calibri"/>
                <a:cs typeface="Calibri"/>
              </a:rPr>
              <a:t>in</a:t>
            </a:r>
            <a:r>
              <a:rPr sz="2050" spc="195" dirty="0">
                <a:latin typeface="Calibri"/>
                <a:cs typeface="Calibri"/>
              </a:rPr>
              <a:t> </a:t>
            </a:r>
            <a:r>
              <a:rPr sz="2050" dirty="0">
                <a:solidFill>
                  <a:srgbClr val="7E0000"/>
                </a:solidFill>
                <a:latin typeface="Palatino Linotype" panose="02040502050505030304" pitchFamily="18" charset="0"/>
                <a:cs typeface="PMingLiU"/>
              </a:rPr>
              <a:t>every</a:t>
            </a:r>
            <a:r>
              <a:rPr sz="2050" spc="125" dirty="0">
                <a:solidFill>
                  <a:srgbClr val="7E0000"/>
                </a:solidFill>
                <a:latin typeface="PMingLiU"/>
                <a:cs typeface="PMingLiU"/>
              </a:rPr>
              <a:t> </a:t>
            </a:r>
            <a:r>
              <a:rPr sz="2050" spc="-85" dirty="0">
                <a:latin typeface="Calibri"/>
                <a:cs typeface="Calibri"/>
              </a:rPr>
              <a:t>model</a:t>
            </a:r>
            <a:r>
              <a:rPr sz="2050" spc="195" dirty="0">
                <a:latin typeface="Calibri"/>
                <a:cs typeface="Calibri"/>
              </a:rPr>
              <a:t> </a:t>
            </a:r>
            <a:r>
              <a:rPr sz="2050" spc="-75" dirty="0">
                <a:latin typeface="Calibri"/>
                <a:cs typeface="Calibri"/>
              </a:rPr>
              <a:t>of</a:t>
            </a:r>
            <a:r>
              <a:rPr sz="2050" spc="190" dirty="0">
                <a:latin typeface="Calibri"/>
                <a:cs typeface="Calibri"/>
              </a:rPr>
              <a:t> </a:t>
            </a:r>
            <a:r>
              <a:rPr sz="2050" i="1" spc="250" dirty="0">
                <a:solidFill>
                  <a:srgbClr val="990099"/>
                </a:solidFill>
                <a:latin typeface="Georgia"/>
                <a:cs typeface="Georgia"/>
              </a:rPr>
              <a:t>KB</a:t>
            </a:r>
            <a:r>
              <a:rPr sz="2050" spc="250" dirty="0">
                <a:latin typeface="Calibri"/>
                <a:cs typeface="Calibri"/>
              </a:rPr>
              <a:t>,</a:t>
            </a:r>
            <a:r>
              <a:rPr sz="2050" spc="180" dirty="0">
                <a:latin typeface="Calibri"/>
                <a:cs typeface="Calibri"/>
              </a:rPr>
              <a:t> </a:t>
            </a:r>
            <a:r>
              <a:rPr sz="2050" spc="-50" dirty="0">
                <a:latin typeface="Calibri"/>
                <a:cs typeface="Calibri"/>
              </a:rPr>
              <a:t>including</a:t>
            </a:r>
            <a:r>
              <a:rPr sz="2050" spc="225" dirty="0">
                <a:latin typeface="Calibri"/>
                <a:cs typeface="Calibri"/>
              </a:rPr>
              <a:t> </a:t>
            </a:r>
            <a:r>
              <a:rPr sz="2050" i="1" spc="-35" dirty="0">
                <a:solidFill>
                  <a:srgbClr val="990099"/>
                </a:solidFill>
                <a:latin typeface="Georgia"/>
                <a:cs typeface="Georgia"/>
              </a:rPr>
              <a:t>m</a:t>
            </a:r>
            <a:endParaRPr sz="2050" dirty="0">
              <a:latin typeface="Georgia"/>
              <a:cs typeface="Georgia"/>
            </a:endParaRPr>
          </a:p>
          <a:p>
            <a:pPr marL="76200">
              <a:lnSpc>
                <a:spcPct val="100000"/>
              </a:lnSpc>
              <a:spcBef>
                <a:spcPts val="1560"/>
              </a:spcBef>
            </a:pPr>
            <a:r>
              <a:rPr sz="2050" spc="-75" dirty="0">
                <a:solidFill>
                  <a:srgbClr val="004B00"/>
                </a:solidFill>
                <a:latin typeface="Calibri"/>
                <a:cs typeface="Calibri"/>
              </a:rPr>
              <a:t>General</a:t>
            </a:r>
            <a:r>
              <a:rPr sz="2050" spc="165" dirty="0">
                <a:solidFill>
                  <a:srgbClr val="004B00"/>
                </a:solidFill>
                <a:latin typeface="Calibri"/>
                <a:cs typeface="Calibri"/>
              </a:rPr>
              <a:t> </a:t>
            </a:r>
            <a:r>
              <a:rPr sz="2050" spc="-65" dirty="0">
                <a:solidFill>
                  <a:srgbClr val="004B00"/>
                </a:solidFill>
                <a:latin typeface="Calibri"/>
                <a:cs typeface="Calibri"/>
              </a:rPr>
              <a:t>idea</a:t>
            </a:r>
            <a:r>
              <a:rPr sz="2050" spc="-65" dirty="0">
                <a:latin typeface="Calibri"/>
                <a:cs typeface="Calibri"/>
              </a:rPr>
              <a:t>:</a:t>
            </a:r>
            <a:r>
              <a:rPr sz="2050" spc="5" dirty="0">
                <a:latin typeface="Calibri"/>
                <a:cs typeface="Calibri"/>
              </a:rPr>
              <a:t> </a:t>
            </a:r>
            <a:r>
              <a:rPr sz="2050" spc="-40" dirty="0">
                <a:latin typeface="Calibri"/>
                <a:cs typeface="Calibri"/>
              </a:rPr>
              <a:t>construct</a:t>
            </a:r>
            <a:r>
              <a:rPr sz="2050" spc="180" dirty="0">
                <a:latin typeface="Calibri"/>
                <a:cs typeface="Calibri"/>
              </a:rPr>
              <a:t> </a:t>
            </a:r>
            <a:r>
              <a:rPr sz="2050" spc="-55" dirty="0">
                <a:latin typeface="Calibri"/>
                <a:cs typeface="Calibri"/>
              </a:rPr>
              <a:t>any</a:t>
            </a:r>
            <a:r>
              <a:rPr sz="2050" spc="170" dirty="0">
                <a:latin typeface="Calibri"/>
                <a:cs typeface="Calibri"/>
              </a:rPr>
              <a:t> </a:t>
            </a:r>
            <a:r>
              <a:rPr sz="2050" spc="-85" dirty="0">
                <a:latin typeface="Calibri"/>
                <a:cs typeface="Calibri"/>
              </a:rPr>
              <a:t>model</a:t>
            </a:r>
            <a:r>
              <a:rPr sz="2050" spc="200" dirty="0">
                <a:latin typeface="Calibri"/>
                <a:cs typeface="Calibri"/>
              </a:rPr>
              <a:t> </a:t>
            </a:r>
            <a:r>
              <a:rPr sz="2050" spc="-75" dirty="0">
                <a:latin typeface="Calibri"/>
                <a:cs typeface="Calibri"/>
              </a:rPr>
              <a:t>of</a:t>
            </a:r>
            <a:r>
              <a:rPr sz="2050" spc="175" dirty="0">
                <a:latin typeface="Calibri"/>
                <a:cs typeface="Calibri"/>
              </a:rPr>
              <a:t> </a:t>
            </a:r>
            <a:r>
              <a:rPr sz="2050" i="1" spc="310" dirty="0">
                <a:solidFill>
                  <a:srgbClr val="990099"/>
                </a:solidFill>
                <a:latin typeface="Georgia"/>
                <a:cs typeface="Georgia"/>
              </a:rPr>
              <a:t>KB</a:t>
            </a:r>
            <a:r>
              <a:rPr sz="2050" i="1" spc="270" dirty="0">
                <a:solidFill>
                  <a:srgbClr val="990099"/>
                </a:solidFill>
                <a:latin typeface="Georgia"/>
                <a:cs typeface="Georgia"/>
              </a:rPr>
              <a:t> </a:t>
            </a:r>
            <a:r>
              <a:rPr sz="2050" spc="-85" dirty="0">
                <a:latin typeface="Calibri"/>
                <a:cs typeface="Calibri"/>
              </a:rPr>
              <a:t>by</a:t>
            </a:r>
            <a:r>
              <a:rPr sz="2050" spc="170" dirty="0">
                <a:latin typeface="Calibri"/>
                <a:cs typeface="Calibri"/>
              </a:rPr>
              <a:t> </a:t>
            </a:r>
            <a:r>
              <a:rPr sz="2050" spc="-80" dirty="0">
                <a:latin typeface="Calibri"/>
                <a:cs typeface="Calibri"/>
              </a:rPr>
              <a:t>sound</a:t>
            </a:r>
            <a:r>
              <a:rPr sz="2050" spc="180" dirty="0">
                <a:latin typeface="Calibri"/>
                <a:cs typeface="Calibri"/>
              </a:rPr>
              <a:t> </a:t>
            </a:r>
            <a:r>
              <a:rPr sz="2050" spc="-80" dirty="0">
                <a:latin typeface="Calibri"/>
                <a:cs typeface="Calibri"/>
              </a:rPr>
              <a:t>inference,</a:t>
            </a:r>
            <a:r>
              <a:rPr sz="2050" spc="225" dirty="0">
                <a:latin typeface="Calibri"/>
                <a:cs typeface="Calibri"/>
              </a:rPr>
              <a:t> </a:t>
            </a:r>
            <a:r>
              <a:rPr sz="2050" spc="-45" dirty="0">
                <a:latin typeface="Calibri"/>
                <a:cs typeface="Calibri"/>
              </a:rPr>
              <a:t>check</a:t>
            </a:r>
            <a:r>
              <a:rPr sz="2050" spc="175" dirty="0">
                <a:latin typeface="Calibri"/>
                <a:cs typeface="Calibri"/>
              </a:rPr>
              <a:t> </a:t>
            </a:r>
            <a:r>
              <a:rPr sz="2050" i="1" spc="60" dirty="0">
                <a:solidFill>
                  <a:srgbClr val="990099"/>
                </a:solidFill>
                <a:latin typeface="Georgia"/>
                <a:cs typeface="Georgia"/>
              </a:rPr>
              <a:t>α</a:t>
            </a:r>
            <a:endParaRPr sz="2050" dirty="0">
              <a:latin typeface="Georgia"/>
              <a:cs typeface="Georgi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54</a:t>
            </a:fld>
            <a:endParaRPr spc="45"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185" dirty="0"/>
              <a:t>Backward</a:t>
            </a:r>
            <a:r>
              <a:rPr spc="370" dirty="0"/>
              <a:t> </a:t>
            </a:r>
            <a:r>
              <a:rPr spc="155" dirty="0"/>
              <a:t>chaining</a:t>
            </a:r>
          </a:p>
        </p:txBody>
      </p:sp>
      <p:sp>
        <p:nvSpPr>
          <p:cNvPr id="3" name="object 3"/>
          <p:cNvSpPr txBox="1"/>
          <p:nvPr/>
        </p:nvSpPr>
        <p:spPr>
          <a:xfrm>
            <a:off x="1130300" y="1396713"/>
            <a:ext cx="7722234" cy="2939138"/>
          </a:xfrm>
          <a:prstGeom prst="rect">
            <a:avLst/>
          </a:prstGeom>
        </p:spPr>
        <p:txBody>
          <a:bodyPr vert="horz" wrap="square" lIns="0" tIns="11430" rIns="0" bIns="0" rtlCol="0">
            <a:spAutoFit/>
          </a:bodyPr>
          <a:lstStyle/>
          <a:p>
            <a:pPr marL="377825" marR="2319655" indent="-365760">
              <a:lnSpc>
                <a:spcPct val="101000"/>
              </a:lnSpc>
              <a:spcBef>
                <a:spcPts val="90"/>
              </a:spcBef>
              <a:buFont typeface="Wingdings" panose="05000000000000000000" pitchFamily="2" charset="2"/>
              <a:buChar char="q"/>
            </a:pPr>
            <a:r>
              <a:rPr sz="2050" spc="-55" dirty="0">
                <a:latin typeface="Calibri"/>
                <a:cs typeface="Calibri"/>
              </a:rPr>
              <a:t>Idea:</a:t>
            </a:r>
            <a:r>
              <a:rPr sz="2050" spc="-40" dirty="0">
                <a:latin typeface="Calibri"/>
                <a:cs typeface="Calibri"/>
              </a:rPr>
              <a:t> </a:t>
            </a:r>
            <a:r>
              <a:rPr sz="2050" spc="-100" dirty="0">
                <a:latin typeface="Calibri"/>
                <a:cs typeface="Calibri"/>
              </a:rPr>
              <a:t>work</a:t>
            </a:r>
            <a:r>
              <a:rPr sz="2050" spc="170" dirty="0">
                <a:latin typeface="Calibri"/>
                <a:cs typeface="Calibri"/>
              </a:rPr>
              <a:t> </a:t>
            </a:r>
            <a:r>
              <a:rPr sz="2050" spc="-70" dirty="0">
                <a:latin typeface="Calibri"/>
                <a:cs typeface="Calibri"/>
              </a:rPr>
              <a:t>backwards</a:t>
            </a:r>
            <a:r>
              <a:rPr sz="2050" spc="160" dirty="0">
                <a:latin typeface="Calibri"/>
                <a:cs typeface="Calibri"/>
              </a:rPr>
              <a:t> </a:t>
            </a:r>
            <a:r>
              <a:rPr sz="2050" spc="-85" dirty="0">
                <a:latin typeface="Calibri"/>
                <a:cs typeface="Calibri"/>
              </a:rPr>
              <a:t>from</a:t>
            </a:r>
            <a:r>
              <a:rPr sz="2050" spc="195" dirty="0">
                <a:latin typeface="Calibri"/>
                <a:cs typeface="Calibri"/>
              </a:rPr>
              <a:t> </a:t>
            </a:r>
            <a:r>
              <a:rPr sz="2050" spc="-80" dirty="0">
                <a:latin typeface="Calibri"/>
                <a:cs typeface="Calibri"/>
              </a:rPr>
              <a:t>the</a:t>
            </a:r>
            <a:r>
              <a:rPr sz="2050" spc="175" dirty="0">
                <a:latin typeface="Calibri"/>
                <a:cs typeface="Calibri"/>
              </a:rPr>
              <a:t> </a:t>
            </a:r>
            <a:r>
              <a:rPr sz="2050" spc="-85" dirty="0">
                <a:latin typeface="Calibri"/>
                <a:cs typeface="Calibri"/>
              </a:rPr>
              <a:t>query</a:t>
            </a:r>
            <a:r>
              <a:rPr sz="2050" spc="190" dirty="0">
                <a:latin typeface="Calibri"/>
                <a:cs typeface="Calibri"/>
              </a:rPr>
              <a:t> </a:t>
            </a:r>
            <a:r>
              <a:rPr sz="2050" i="1" spc="-95" dirty="0">
                <a:solidFill>
                  <a:srgbClr val="990099"/>
                </a:solidFill>
                <a:latin typeface="Georgia"/>
                <a:cs typeface="Georgia"/>
              </a:rPr>
              <a:t>q</a:t>
            </a:r>
            <a:r>
              <a:rPr sz="2050" spc="-95" dirty="0">
                <a:latin typeface="Calibri"/>
                <a:cs typeface="Calibri"/>
              </a:rPr>
              <a:t>: </a:t>
            </a:r>
            <a:r>
              <a:rPr sz="2050" spc="-450" dirty="0">
                <a:latin typeface="Calibri"/>
                <a:cs typeface="Calibri"/>
              </a:rPr>
              <a:t> </a:t>
            </a:r>
            <a:r>
              <a:rPr sz="2050" spc="-55" dirty="0">
                <a:latin typeface="Calibri"/>
                <a:cs typeface="Calibri"/>
              </a:rPr>
              <a:t>to</a:t>
            </a:r>
            <a:r>
              <a:rPr sz="2050" spc="175" dirty="0">
                <a:latin typeface="Calibri"/>
                <a:cs typeface="Calibri"/>
              </a:rPr>
              <a:t> </a:t>
            </a:r>
            <a:r>
              <a:rPr sz="2050" spc="-100" dirty="0">
                <a:latin typeface="Calibri"/>
                <a:cs typeface="Calibri"/>
              </a:rPr>
              <a:t>prove</a:t>
            </a:r>
            <a:r>
              <a:rPr sz="2050" spc="185" dirty="0">
                <a:latin typeface="Calibri"/>
                <a:cs typeface="Calibri"/>
              </a:rPr>
              <a:t> </a:t>
            </a:r>
            <a:r>
              <a:rPr sz="2050" i="1" spc="-245" dirty="0">
                <a:solidFill>
                  <a:srgbClr val="990099"/>
                </a:solidFill>
                <a:latin typeface="Georgia"/>
                <a:cs typeface="Georgia"/>
              </a:rPr>
              <a:t>q</a:t>
            </a:r>
            <a:r>
              <a:rPr sz="2050" i="1" spc="-35" dirty="0">
                <a:solidFill>
                  <a:srgbClr val="990099"/>
                </a:solidFill>
                <a:latin typeface="Georgia"/>
                <a:cs typeface="Georgia"/>
              </a:rPr>
              <a:t> </a:t>
            </a:r>
            <a:r>
              <a:rPr sz="2050" spc="-85" dirty="0">
                <a:latin typeface="Calibri"/>
                <a:cs typeface="Calibri"/>
              </a:rPr>
              <a:t>by</a:t>
            </a:r>
            <a:r>
              <a:rPr sz="2050" spc="190" dirty="0">
                <a:latin typeface="Calibri"/>
                <a:cs typeface="Calibri"/>
              </a:rPr>
              <a:t> </a:t>
            </a:r>
            <a:r>
              <a:rPr sz="2050" spc="114" dirty="0">
                <a:latin typeface="Calibri"/>
                <a:cs typeface="Calibri"/>
              </a:rPr>
              <a:t>BC,</a:t>
            </a:r>
            <a:endParaRPr sz="2050" dirty="0">
              <a:latin typeface="Calibri"/>
              <a:cs typeface="Calibri"/>
            </a:endParaRPr>
          </a:p>
          <a:p>
            <a:pPr marL="1086485" indent="-342900">
              <a:lnSpc>
                <a:spcPct val="100000"/>
              </a:lnSpc>
              <a:spcBef>
                <a:spcPts val="35"/>
              </a:spcBef>
              <a:buFont typeface="Wingdings" panose="05000000000000000000" pitchFamily="2" charset="2"/>
              <a:buChar char="ü"/>
            </a:pPr>
            <a:r>
              <a:rPr sz="2050" spc="-45" dirty="0">
                <a:latin typeface="Calibri"/>
                <a:cs typeface="Calibri"/>
              </a:rPr>
              <a:t>check</a:t>
            </a:r>
            <a:r>
              <a:rPr sz="2050" spc="170" dirty="0">
                <a:latin typeface="Calibri"/>
                <a:cs typeface="Calibri"/>
              </a:rPr>
              <a:t> </a:t>
            </a:r>
            <a:r>
              <a:rPr sz="2050" spc="-30" dirty="0">
                <a:latin typeface="Calibri"/>
                <a:cs typeface="Calibri"/>
              </a:rPr>
              <a:t>if</a:t>
            </a:r>
            <a:r>
              <a:rPr sz="2050" spc="185" dirty="0">
                <a:latin typeface="Calibri"/>
                <a:cs typeface="Calibri"/>
              </a:rPr>
              <a:t> </a:t>
            </a:r>
            <a:r>
              <a:rPr sz="2050" i="1" spc="-245" dirty="0">
                <a:solidFill>
                  <a:srgbClr val="990099"/>
                </a:solidFill>
                <a:latin typeface="Georgia"/>
                <a:cs typeface="Georgia"/>
              </a:rPr>
              <a:t>q</a:t>
            </a:r>
            <a:r>
              <a:rPr sz="2050" i="1" spc="-30" dirty="0">
                <a:solidFill>
                  <a:srgbClr val="990099"/>
                </a:solidFill>
                <a:latin typeface="Georgia"/>
                <a:cs typeface="Georgia"/>
              </a:rPr>
              <a:t> </a:t>
            </a:r>
            <a:r>
              <a:rPr sz="2050" spc="-40" dirty="0">
                <a:latin typeface="Calibri"/>
                <a:cs typeface="Calibri"/>
              </a:rPr>
              <a:t>is</a:t>
            </a:r>
            <a:r>
              <a:rPr sz="2050" spc="170" dirty="0">
                <a:latin typeface="Calibri"/>
                <a:cs typeface="Calibri"/>
              </a:rPr>
              <a:t> </a:t>
            </a:r>
            <a:r>
              <a:rPr sz="2050" spc="-95" dirty="0">
                <a:latin typeface="Calibri"/>
                <a:cs typeface="Calibri"/>
              </a:rPr>
              <a:t>known</a:t>
            </a:r>
            <a:r>
              <a:rPr sz="2050" spc="175" dirty="0">
                <a:latin typeface="Calibri"/>
                <a:cs typeface="Calibri"/>
              </a:rPr>
              <a:t> </a:t>
            </a:r>
            <a:r>
              <a:rPr sz="2050" spc="-75" dirty="0">
                <a:latin typeface="Calibri"/>
                <a:cs typeface="Calibri"/>
              </a:rPr>
              <a:t>already,</a:t>
            </a:r>
            <a:r>
              <a:rPr sz="2050" spc="175" dirty="0">
                <a:latin typeface="Calibri"/>
                <a:cs typeface="Calibri"/>
              </a:rPr>
              <a:t> </a:t>
            </a:r>
            <a:r>
              <a:rPr sz="2050" spc="-110" dirty="0">
                <a:latin typeface="Calibri"/>
                <a:cs typeface="Calibri"/>
              </a:rPr>
              <a:t>or</a:t>
            </a:r>
            <a:endParaRPr sz="2050" dirty="0">
              <a:latin typeface="Calibri"/>
              <a:cs typeface="Calibri"/>
            </a:endParaRPr>
          </a:p>
          <a:p>
            <a:pPr marL="1086485" indent="-342900">
              <a:lnSpc>
                <a:spcPct val="100000"/>
              </a:lnSpc>
              <a:spcBef>
                <a:spcPts val="25"/>
              </a:spcBef>
              <a:buFont typeface="Wingdings" panose="05000000000000000000" pitchFamily="2" charset="2"/>
              <a:buChar char="ü"/>
            </a:pPr>
            <a:r>
              <a:rPr sz="2050" spc="-100" dirty="0">
                <a:latin typeface="Calibri"/>
                <a:cs typeface="Calibri"/>
              </a:rPr>
              <a:t>prove</a:t>
            </a:r>
            <a:r>
              <a:rPr sz="2050" spc="175" dirty="0">
                <a:latin typeface="Calibri"/>
                <a:cs typeface="Calibri"/>
              </a:rPr>
              <a:t> </a:t>
            </a:r>
            <a:r>
              <a:rPr sz="2050" spc="-85" dirty="0">
                <a:latin typeface="Calibri"/>
                <a:cs typeface="Calibri"/>
              </a:rPr>
              <a:t>by</a:t>
            </a:r>
            <a:r>
              <a:rPr sz="2050" spc="170" dirty="0">
                <a:latin typeface="Calibri"/>
                <a:cs typeface="Calibri"/>
              </a:rPr>
              <a:t> </a:t>
            </a:r>
            <a:r>
              <a:rPr sz="2050" spc="160" dirty="0">
                <a:latin typeface="Calibri"/>
                <a:cs typeface="Calibri"/>
              </a:rPr>
              <a:t>BC</a:t>
            </a:r>
            <a:r>
              <a:rPr sz="2050" spc="175" dirty="0">
                <a:latin typeface="Calibri"/>
                <a:cs typeface="Calibri"/>
              </a:rPr>
              <a:t> </a:t>
            </a:r>
            <a:r>
              <a:rPr sz="2050" spc="-25" dirty="0">
                <a:latin typeface="Calibri"/>
                <a:cs typeface="Calibri"/>
              </a:rPr>
              <a:t>all</a:t>
            </a:r>
            <a:r>
              <a:rPr sz="2050" spc="175" dirty="0">
                <a:latin typeface="Calibri"/>
                <a:cs typeface="Calibri"/>
              </a:rPr>
              <a:t> </a:t>
            </a:r>
            <a:r>
              <a:rPr sz="2050" spc="-95" dirty="0">
                <a:latin typeface="Calibri"/>
                <a:cs typeface="Calibri"/>
              </a:rPr>
              <a:t>premises</a:t>
            </a:r>
            <a:r>
              <a:rPr sz="2050" spc="180" dirty="0">
                <a:latin typeface="Calibri"/>
                <a:cs typeface="Calibri"/>
              </a:rPr>
              <a:t> </a:t>
            </a:r>
            <a:r>
              <a:rPr sz="2050" spc="-75" dirty="0">
                <a:latin typeface="Calibri"/>
                <a:cs typeface="Calibri"/>
              </a:rPr>
              <a:t>of</a:t>
            </a:r>
            <a:r>
              <a:rPr sz="2050" spc="185" dirty="0">
                <a:latin typeface="Calibri"/>
                <a:cs typeface="Calibri"/>
              </a:rPr>
              <a:t> </a:t>
            </a:r>
            <a:r>
              <a:rPr sz="2050" spc="-110" dirty="0">
                <a:latin typeface="Calibri"/>
                <a:cs typeface="Calibri"/>
              </a:rPr>
              <a:t>some</a:t>
            </a:r>
            <a:r>
              <a:rPr sz="2050" spc="180" dirty="0">
                <a:latin typeface="Calibri"/>
                <a:cs typeface="Calibri"/>
              </a:rPr>
              <a:t> </a:t>
            </a:r>
            <a:r>
              <a:rPr sz="2050" spc="-80" dirty="0">
                <a:latin typeface="Calibri"/>
                <a:cs typeface="Calibri"/>
              </a:rPr>
              <a:t>rule</a:t>
            </a:r>
            <a:r>
              <a:rPr sz="2050" spc="185" dirty="0">
                <a:latin typeface="Calibri"/>
                <a:cs typeface="Calibri"/>
              </a:rPr>
              <a:t> </a:t>
            </a:r>
            <a:r>
              <a:rPr sz="2050" spc="-45" dirty="0">
                <a:latin typeface="Calibri"/>
                <a:cs typeface="Calibri"/>
              </a:rPr>
              <a:t>concluding</a:t>
            </a:r>
            <a:r>
              <a:rPr sz="2050" spc="175" dirty="0">
                <a:latin typeface="Calibri"/>
                <a:cs typeface="Calibri"/>
              </a:rPr>
              <a:t> </a:t>
            </a:r>
            <a:r>
              <a:rPr sz="2050" i="1" spc="-245" dirty="0">
                <a:solidFill>
                  <a:srgbClr val="990099"/>
                </a:solidFill>
                <a:latin typeface="Georgia"/>
                <a:cs typeface="Georgia"/>
              </a:rPr>
              <a:t>q</a:t>
            </a:r>
            <a:endParaRPr sz="2050" dirty="0">
              <a:latin typeface="Georgia"/>
              <a:cs typeface="Georgia"/>
            </a:endParaRPr>
          </a:p>
          <a:p>
            <a:pPr marL="355600" marR="5080" indent="-342900">
              <a:lnSpc>
                <a:spcPct val="163400"/>
              </a:lnSpc>
              <a:spcBef>
                <a:spcPts val="15"/>
              </a:spcBef>
              <a:buFont typeface="Wingdings" panose="05000000000000000000" pitchFamily="2" charset="2"/>
              <a:buChar char="q"/>
            </a:pPr>
            <a:r>
              <a:rPr sz="2050" spc="-25" dirty="0">
                <a:latin typeface="Calibri"/>
                <a:cs typeface="Calibri"/>
              </a:rPr>
              <a:t>Avoid</a:t>
            </a:r>
            <a:r>
              <a:rPr sz="2050" spc="155" dirty="0">
                <a:latin typeface="Calibri"/>
                <a:cs typeface="Calibri"/>
              </a:rPr>
              <a:t> </a:t>
            </a:r>
            <a:r>
              <a:rPr sz="2050" spc="-60" dirty="0">
                <a:latin typeface="Calibri"/>
                <a:cs typeface="Calibri"/>
              </a:rPr>
              <a:t>loops:</a:t>
            </a:r>
            <a:r>
              <a:rPr sz="2050" spc="20" dirty="0">
                <a:latin typeface="Calibri"/>
                <a:cs typeface="Calibri"/>
              </a:rPr>
              <a:t> </a:t>
            </a:r>
            <a:r>
              <a:rPr sz="2050" spc="-45" dirty="0">
                <a:latin typeface="Calibri"/>
                <a:cs typeface="Calibri"/>
              </a:rPr>
              <a:t>check</a:t>
            </a:r>
            <a:r>
              <a:rPr sz="2050" spc="180" dirty="0">
                <a:latin typeface="Calibri"/>
                <a:cs typeface="Calibri"/>
              </a:rPr>
              <a:t> </a:t>
            </a:r>
            <a:r>
              <a:rPr sz="2050" spc="-30" dirty="0">
                <a:latin typeface="Calibri"/>
                <a:cs typeface="Calibri"/>
              </a:rPr>
              <a:t>if</a:t>
            </a:r>
            <a:r>
              <a:rPr sz="2050" spc="175" dirty="0">
                <a:latin typeface="Calibri"/>
                <a:cs typeface="Calibri"/>
              </a:rPr>
              <a:t> </a:t>
            </a:r>
            <a:r>
              <a:rPr sz="2050" spc="-130" dirty="0">
                <a:latin typeface="Calibri"/>
                <a:cs typeface="Calibri"/>
              </a:rPr>
              <a:t>new</a:t>
            </a:r>
            <a:r>
              <a:rPr sz="2050" spc="190" dirty="0">
                <a:latin typeface="Calibri"/>
                <a:cs typeface="Calibri"/>
              </a:rPr>
              <a:t> </a:t>
            </a:r>
            <a:r>
              <a:rPr sz="2050" spc="-55" dirty="0">
                <a:latin typeface="Calibri"/>
                <a:cs typeface="Calibri"/>
              </a:rPr>
              <a:t>subgoal</a:t>
            </a:r>
            <a:r>
              <a:rPr sz="2050" spc="175" dirty="0">
                <a:latin typeface="Calibri"/>
                <a:cs typeface="Calibri"/>
              </a:rPr>
              <a:t> </a:t>
            </a:r>
            <a:r>
              <a:rPr sz="2050" spc="-40" dirty="0">
                <a:latin typeface="Calibri"/>
                <a:cs typeface="Calibri"/>
              </a:rPr>
              <a:t>is</a:t>
            </a:r>
            <a:r>
              <a:rPr sz="2050" spc="195" dirty="0">
                <a:latin typeface="Calibri"/>
                <a:cs typeface="Calibri"/>
              </a:rPr>
              <a:t> </a:t>
            </a:r>
            <a:r>
              <a:rPr sz="2050" spc="-65" dirty="0">
                <a:latin typeface="Calibri"/>
                <a:cs typeface="Calibri"/>
              </a:rPr>
              <a:t>already</a:t>
            </a:r>
            <a:r>
              <a:rPr sz="2050" spc="155" dirty="0">
                <a:latin typeface="Calibri"/>
                <a:cs typeface="Calibri"/>
              </a:rPr>
              <a:t> </a:t>
            </a:r>
            <a:r>
              <a:rPr sz="2050" spc="-95" dirty="0">
                <a:latin typeface="Calibri"/>
                <a:cs typeface="Calibri"/>
              </a:rPr>
              <a:t>on</a:t>
            </a:r>
            <a:r>
              <a:rPr sz="2050" spc="180" dirty="0">
                <a:latin typeface="Calibri"/>
                <a:cs typeface="Calibri"/>
              </a:rPr>
              <a:t> </a:t>
            </a:r>
            <a:r>
              <a:rPr sz="2050" spc="-80" dirty="0">
                <a:latin typeface="Calibri"/>
                <a:cs typeface="Calibri"/>
              </a:rPr>
              <a:t>the</a:t>
            </a:r>
            <a:r>
              <a:rPr sz="2050" spc="200" dirty="0">
                <a:latin typeface="Calibri"/>
                <a:cs typeface="Calibri"/>
              </a:rPr>
              <a:t> </a:t>
            </a:r>
            <a:r>
              <a:rPr sz="2050" spc="-45" dirty="0">
                <a:latin typeface="Calibri"/>
                <a:cs typeface="Calibri"/>
              </a:rPr>
              <a:t>goal</a:t>
            </a:r>
            <a:r>
              <a:rPr sz="2050" spc="185" dirty="0">
                <a:latin typeface="Calibri"/>
                <a:cs typeface="Calibri"/>
              </a:rPr>
              <a:t> </a:t>
            </a:r>
            <a:r>
              <a:rPr sz="2050" spc="-20" dirty="0">
                <a:latin typeface="Calibri"/>
                <a:cs typeface="Calibri"/>
              </a:rPr>
              <a:t>stack </a:t>
            </a:r>
            <a:r>
              <a:rPr sz="2050" spc="-450" dirty="0">
                <a:latin typeface="Calibri"/>
                <a:cs typeface="Calibri"/>
              </a:rPr>
              <a:t> </a:t>
            </a:r>
            <a:endParaRPr lang="en-GB" sz="2050" spc="-450" dirty="0">
              <a:latin typeface="Calibri"/>
              <a:cs typeface="Calibri"/>
            </a:endParaRPr>
          </a:p>
          <a:p>
            <a:pPr marL="355600" marR="5080" indent="-342900">
              <a:lnSpc>
                <a:spcPct val="163400"/>
              </a:lnSpc>
              <a:spcBef>
                <a:spcPts val="15"/>
              </a:spcBef>
              <a:buFont typeface="Wingdings" panose="05000000000000000000" pitchFamily="2" charset="2"/>
              <a:buChar char="q"/>
            </a:pPr>
            <a:r>
              <a:rPr sz="2050" spc="-25" dirty="0">
                <a:latin typeface="Calibri"/>
                <a:cs typeface="Calibri"/>
              </a:rPr>
              <a:t>Avoid</a:t>
            </a:r>
            <a:r>
              <a:rPr sz="2050" spc="150" dirty="0">
                <a:latin typeface="Calibri"/>
                <a:cs typeface="Calibri"/>
              </a:rPr>
              <a:t> </a:t>
            </a:r>
            <a:r>
              <a:rPr sz="2050" spc="-85" dirty="0">
                <a:latin typeface="Calibri"/>
                <a:cs typeface="Calibri"/>
              </a:rPr>
              <a:t>repeated</a:t>
            </a:r>
            <a:r>
              <a:rPr sz="2050" spc="195" dirty="0">
                <a:latin typeface="Calibri"/>
                <a:cs typeface="Calibri"/>
              </a:rPr>
              <a:t> </a:t>
            </a:r>
            <a:r>
              <a:rPr sz="2050" spc="-85" dirty="0">
                <a:latin typeface="Calibri"/>
                <a:cs typeface="Calibri"/>
              </a:rPr>
              <a:t>work:</a:t>
            </a:r>
            <a:r>
              <a:rPr sz="2050" spc="10" dirty="0">
                <a:latin typeface="Calibri"/>
                <a:cs typeface="Calibri"/>
              </a:rPr>
              <a:t> </a:t>
            </a:r>
            <a:r>
              <a:rPr sz="2050" spc="-45" dirty="0">
                <a:latin typeface="Calibri"/>
                <a:cs typeface="Calibri"/>
              </a:rPr>
              <a:t>check</a:t>
            </a:r>
            <a:r>
              <a:rPr sz="2050" spc="175" dirty="0">
                <a:latin typeface="Calibri"/>
                <a:cs typeface="Calibri"/>
              </a:rPr>
              <a:t> </a:t>
            </a:r>
            <a:r>
              <a:rPr sz="2050" spc="-30" dirty="0">
                <a:latin typeface="Calibri"/>
                <a:cs typeface="Calibri"/>
              </a:rPr>
              <a:t>if</a:t>
            </a:r>
            <a:r>
              <a:rPr sz="2050" spc="190" dirty="0">
                <a:latin typeface="Calibri"/>
                <a:cs typeface="Calibri"/>
              </a:rPr>
              <a:t> </a:t>
            </a:r>
            <a:r>
              <a:rPr sz="2050" spc="-130" dirty="0">
                <a:latin typeface="Calibri"/>
                <a:cs typeface="Calibri"/>
              </a:rPr>
              <a:t>new</a:t>
            </a:r>
            <a:r>
              <a:rPr sz="2050" spc="180" dirty="0">
                <a:latin typeface="Calibri"/>
                <a:cs typeface="Calibri"/>
              </a:rPr>
              <a:t> </a:t>
            </a:r>
            <a:r>
              <a:rPr sz="2050" spc="-55" dirty="0">
                <a:latin typeface="Calibri"/>
                <a:cs typeface="Calibri"/>
              </a:rPr>
              <a:t>subgoal</a:t>
            </a:r>
            <a:endParaRPr sz="2050" dirty="0">
              <a:latin typeface="Calibri"/>
              <a:cs typeface="Calibri"/>
            </a:endParaRPr>
          </a:p>
          <a:p>
            <a:pPr marL="679450" indent="-301625">
              <a:lnSpc>
                <a:spcPct val="100000"/>
              </a:lnSpc>
              <a:spcBef>
                <a:spcPts val="20"/>
              </a:spcBef>
              <a:buAutoNum type="arabicParenR"/>
              <a:tabLst>
                <a:tab pos="680085" algn="l"/>
              </a:tabLst>
            </a:pPr>
            <a:r>
              <a:rPr sz="2050" spc="-65" dirty="0">
                <a:latin typeface="Calibri"/>
                <a:cs typeface="Calibri"/>
              </a:rPr>
              <a:t>has</a:t>
            </a:r>
            <a:r>
              <a:rPr sz="2050" spc="185" dirty="0">
                <a:latin typeface="Calibri"/>
                <a:cs typeface="Calibri"/>
              </a:rPr>
              <a:t> </a:t>
            </a:r>
            <a:r>
              <a:rPr sz="2050" spc="-65" dirty="0">
                <a:latin typeface="Calibri"/>
                <a:cs typeface="Calibri"/>
              </a:rPr>
              <a:t>already</a:t>
            </a:r>
            <a:r>
              <a:rPr sz="2050" spc="150" dirty="0">
                <a:latin typeface="Calibri"/>
                <a:cs typeface="Calibri"/>
              </a:rPr>
              <a:t> </a:t>
            </a:r>
            <a:r>
              <a:rPr sz="2050" spc="-110" dirty="0">
                <a:latin typeface="Calibri"/>
                <a:cs typeface="Calibri"/>
              </a:rPr>
              <a:t>been</a:t>
            </a:r>
            <a:r>
              <a:rPr sz="2050" spc="185" dirty="0">
                <a:latin typeface="Calibri"/>
                <a:cs typeface="Calibri"/>
              </a:rPr>
              <a:t> </a:t>
            </a:r>
            <a:r>
              <a:rPr sz="2050" spc="-100" dirty="0">
                <a:latin typeface="Calibri"/>
                <a:cs typeface="Calibri"/>
              </a:rPr>
              <a:t>proved</a:t>
            </a:r>
            <a:r>
              <a:rPr sz="2050" spc="190" dirty="0">
                <a:latin typeface="Calibri"/>
                <a:cs typeface="Calibri"/>
              </a:rPr>
              <a:t> </a:t>
            </a:r>
            <a:r>
              <a:rPr sz="2050" spc="-60" dirty="0">
                <a:latin typeface="Calibri"/>
                <a:cs typeface="Calibri"/>
              </a:rPr>
              <a:t>true,</a:t>
            </a:r>
            <a:r>
              <a:rPr sz="2050" spc="210" dirty="0">
                <a:latin typeface="Calibri"/>
                <a:cs typeface="Calibri"/>
              </a:rPr>
              <a:t> </a:t>
            </a:r>
            <a:r>
              <a:rPr sz="2050" spc="-110" dirty="0">
                <a:latin typeface="Calibri"/>
                <a:cs typeface="Calibri"/>
              </a:rPr>
              <a:t>or</a:t>
            </a:r>
            <a:endParaRPr sz="2050" dirty="0">
              <a:latin typeface="Calibri"/>
              <a:cs typeface="Calibri"/>
            </a:endParaRPr>
          </a:p>
          <a:p>
            <a:pPr marL="679450" indent="-301625">
              <a:lnSpc>
                <a:spcPct val="100000"/>
              </a:lnSpc>
              <a:spcBef>
                <a:spcPts val="40"/>
              </a:spcBef>
              <a:buAutoNum type="arabicParenR"/>
              <a:tabLst>
                <a:tab pos="680085" algn="l"/>
              </a:tabLst>
            </a:pPr>
            <a:r>
              <a:rPr sz="2050" spc="-65" dirty="0">
                <a:latin typeface="Calibri"/>
                <a:cs typeface="Calibri"/>
              </a:rPr>
              <a:t>has</a:t>
            </a:r>
            <a:r>
              <a:rPr sz="2050" spc="170" dirty="0">
                <a:latin typeface="Calibri"/>
                <a:cs typeface="Calibri"/>
              </a:rPr>
              <a:t> </a:t>
            </a:r>
            <a:r>
              <a:rPr sz="2050" spc="-65" dirty="0">
                <a:latin typeface="Calibri"/>
                <a:cs typeface="Calibri"/>
              </a:rPr>
              <a:t>already</a:t>
            </a:r>
            <a:r>
              <a:rPr sz="2050" spc="140" dirty="0">
                <a:latin typeface="Calibri"/>
                <a:cs typeface="Calibri"/>
              </a:rPr>
              <a:t> </a:t>
            </a:r>
            <a:r>
              <a:rPr sz="2050" spc="-70" dirty="0">
                <a:latin typeface="Calibri"/>
                <a:cs typeface="Calibri"/>
              </a:rPr>
              <a:t>failed</a:t>
            </a:r>
            <a:endParaRPr sz="2050" dirty="0">
              <a:latin typeface="Calibri"/>
              <a:cs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635" algn="ctr">
              <a:lnSpc>
                <a:spcPts val="2635"/>
              </a:lnSpc>
            </a:pPr>
            <a:r>
              <a:rPr spc="185" dirty="0"/>
              <a:t>Backward</a:t>
            </a:r>
            <a:r>
              <a:rPr spc="390" dirty="0"/>
              <a:t> </a:t>
            </a:r>
            <a:r>
              <a:rPr spc="155" dirty="0"/>
              <a:t>chaining</a:t>
            </a:r>
            <a:r>
              <a:rPr spc="370" dirty="0"/>
              <a:t> </a:t>
            </a:r>
            <a:r>
              <a:rPr spc="175" dirty="0"/>
              <a:t>example</a:t>
            </a:r>
          </a:p>
        </p:txBody>
      </p:sp>
      <p:sp>
        <p:nvSpPr>
          <p:cNvPr id="3" name="object 3"/>
          <p:cNvSpPr txBox="1"/>
          <p:nvPr/>
        </p:nvSpPr>
        <p:spPr>
          <a:xfrm>
            <a:off x="4461654" y="1449199"/>
            <a:ext cx="1392555" cy="3398520"/>
          </a:xfrm>
          <a:prstGeom prst="rect">
            <a:avLst/>
          </a:prstGeom>
        </p:spPr>
        <p:txBody>
          <a:bodyPr vert="horz" wrap="square" lIns="0" tIns="13970" rIns="0" bIns="0" rtlCol="0">
            <a:spAutoFit/>
          </a:bodyPr>
          <a:lstStyle/>
          <a:p>
            <a:pPr marL="316230">
              <a:lnSpc>
                <a:spcPct val="100000"/>
              </a:lnSpc>
              <a:spcBef>
                <a:spcPts val="110"/>
              </a:spcBef>
            </a:pPr>
            <a:r>
              <a:rPr sz="2300" spc="5" dirty="0">
                <a:latin typeface="Arial"/>
                <a:cs typeface="Arial"/>
              </a:rPr>
              <a:t>Q</a:t>
            </a:r>
            <a:endParaRPr sz="2300">
              <a:latin typeface="Arial"/>
              <a:cs typeface="Arial"/>
            </a:endParaRPr>
          </a:p>
          <a:p>
            <a:pPr>
              <a:lnSpc>
                <a:spcPct val="100000"/>
              </a:lnSpc>
            </a:pPr>
            <a:endParaRPr sz="2600">
              <a:latin typeface="Arial"/>
              <a:cs typeface="Arial"/>
            </a:endParaRPr>
          </a:p>
          <a:p>
            <a:pPr>
              <a:lnSpc>
                <a:spcPct val="100000"/>
              </a:lnSpc>
              <a:spcBef>
                <a:spcPts val="50"/>
              </a:spcBef>
            </a:pPr>
            <a:endParaRPr sz="3000">
              <a:latin typeface="Arial"/>
              <a:cs typeface="Arial"/>
            </a:endParaRPr>
          </a:p>
          <a:p>
            <a:pPr marL="337820">
              <a:lnSpc>
                <a:spcPct val="100000"/>
              </a:lnSpc>
            </a:pPr>
            <a:r>
              <a:rPr sz="2300" spc="5" dirty="0">
                <a:latin typeface="Arial"/>
                <a:cs typeface="Arial"/>
              </a:rPr>
              <a:t>P</a:t>
            </a:r>
            <a:endParaRPr sz="2300">
              <a:latin typeface="Arial"/>
              <a:cs typeface="Arial"/>
            </a:endParaRPr>
          </a:p>
          <a:p>
            <a:pPr>
              <a:lnSpc>
                <a:spcPct val="100000"/>
              </a:lnSpc>
            </a:pPr>
            <a:endParaRPr sz="2600">
              <a:latin typeface="Arial"/>
              <a:cs typeface="Arial"/>
            </a:endParaRPr>
          </a:p>
          <a:p>
            <a:pPr marR="5080" algn="r">
              <a:lnSpc>
                <a:spcPct val="100000"/>
              </a:lnSpc>
              <a:spcBef>
                <a:spcPts val="2180"/>
              </a:spcBef>
            </a:pPr>
            <a:r>
              <a:rPr sz="2300" spc="10" dirty="0">
                <a:latin typeface="Arial"/>
                <a:cs typeface="Arial"/>
              </a:rPr>
              <a:t>M</a:t>
            </a:r>
            <a:endParaRPr sz="2300">
              <a:latin typeface="Arial"/>
              <a:cs typeface="Arial"/>
            </a:endParaRPr>
          </a:p>
          <a:p>
            <a:pPr>
              <a:lnSpc>
                <a:spcPct val="100000"/>
              </a:lnSpc>
              <a:spcBef>
                <a:spcPts val="50"/>
              </a:spcBef>
            </a:pPr>
            <a:endParaRPr sz="3300">
              <a:latin typeface="Arial"/>
              <a:cs typeface="Arial"/>
            </a:endParaRPr>
          </a:p>
          <a:p>
            <a:pPr marL="12700">
              <a:lnSpc>
                <a:spcPct val="100000"/>
              </a:lnSpc>
            </a:pPr>
            <a:r>
              <a:rPr sz="2300" spc="5" dirty="0">
                <a:latin typeface="Arial"/>
                <a:cs typeface="Arial"/>
              </a:rPr>
              <a:t>L</a:t>
            </a:r>
            <a:endParaRPr sz="2300">
              <a:latin typeface="Arial"/>
              <a:cs typeface="Arial"/>
            </a:endParaRPr>
          </a:p>
        </p:txBody>
      </p:sp>
      <p:grpSp>
        <p:nvGrpSpPr>
          <p:cNvPr id="4" name="object 4"/>
          <p:cNvGrpSpPr/>
          <p:nvPr/>
        </p:nvGrpSpPr>
        <p:grpSpPr>
          <a:xfrm>
            <a:off x="3542557" y="1411846"/>
            <a:ext cx="2861945" cy="4855210"/>
            <a:chOff x="3542557" y="1411846"/>
            <a:chExt cx="2861945" cy="4855210"/>
          </a:xfrm>
        </p:grpSpPr>
        <p:sp>
          <p:nvSpPr>
            <p:cNvPr id="5" name="object 5"/>
            <p:cNvSpPr/>
            <p:nvPr/>
          </p:nvSpPr>
          <p:spPr>
            <a:xfrm>
              <a:off x="4883403" y="1821649"/>
              <a:ext cx="0" cy="839469"/>
            </a:xfrm>
            <a:custGeom>
              <a:avLst/>
              <a:gdLst/>
              <a:ahLst/>
              <a:cxnLst/>
              <a:rect l="l" t="t" r="r" b="b"/>
              <a:pathLst>
                <a:path h="839469">
                  <a:moveTo>
                    <a:pt x="0" y="839063"/>
                  </a:moveTo>
                  <a:lnTo>
                    <a:pt x="0" y="0"/>
                  </a:lnTo>
                </a:path>
              </a:pathLst>
            </a:custGeom>
            <a:ln w="20976">
              <a:solidFill>
                <a:srgbClr val="000000"/>
              </a:solidFill>
            </a:ln>
          </p:spPr>
          <p:txBody>
            <a:bodyPr wrap="square" lIns="0" tIns="0" rIns="0" bIns="0" rtlCol="0"/>
            <a:lstStyle/>
            <a:p>
              <a:endParaRPr/>
            </a:p>
          </p:txBody>
        </p:sp>
        <p:sp>
          <p:nvSpPr>
            <p:cNvPr id="6" name="object 6"/>
            <p:cNvSpPr/>
            <p:nvPr/>
          </p:nvSpPr>
          <p:spPr>
            <a:xfrm>
              <a:off x="4828019" y="1778406"/>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7" name="object 7"/>
            <p:cNvSpPr/>
            <p:nvPr/>
          </p:nvSpPr>
          <p:spPr>
            <a:xfrm>
              <a:off x="4841443" y="1821649"/>
              <a:ext cx="84455" cy="1510665"/>
            </a:xfrm>
            <a:custGeom>
              <a:avLst/>
              <a:gdLst/>
              <a:ahLst/>
              <a:cxnLst/>
              <a:rect l="l" t="t" r="r" b="b"/>
              <a:pathLst>
                <a:path w="84454" h="1510664">
                  <a:moveTo>
                    <a:pt x="0" y="167805"/>
                  </a:moveTo>
                  <a:lnTo>
                    <a:pt x="41960" y="0"/>
                  </a:lnTo>
                  <a:lnTo>
                    <a:pt x="83908" y="167805"/>
                  </a:lnTo>
                </a:path>
                <a:path w="84454" h="1510664">
                  <a:moveTo>
                    <a:pt x="41960" y="1510309"/>
                  </a:moveTo>
                  <a:lnTo>
                    <a:pt x="41960" y="1174686"/>
                  </a:lnTo>
                </a:path>
              </a:pathLst>
            </a:custGeom>
            <a:ln w="20976">
              <a:solidFill>
                <a:srgbClr val="000000"/>
              </a:solidFill>
            </a:ln>
          </p:spPr>
          <p:txBody>
            <a:bodyPr wrap="square" lIns="0" tIns="0" rIns="0" bIns="0" rtlCol="0"/>
            <a:lstStyle/>
            <a:p>
              <a:endParaRPr/>
            </a:p>
          </p:txBody>
        </p:sp>
        <p:sp>
          <p:nvSpPr>
            <p:cNvPr id="8" name="object 8"/>
            <p:cNvSpPr/>
            <p:nvPr/>
          </p:nvSpPr>
          <p:spPr>
            <a:xfrm>
              <a:off x="4828019" y="2953092"/>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9" name="object 9"/>
            <p:cNvSpPr/>
            <p:nvPr/>
          </p:nvSpPr>
          <p:spPr>
            <a:xfrm>
              <a:off x="4841443" y="2996336"/>
              <a:ext cx="84455" cy="168275"/>
            </a:xfrm>
            <a:custGeom>
              <a:avLst/>
              <a:gdLst/>
              <a:ahLst/>
              <a:cxnLst/>
              <a:rect l="l" t="t" r="r" b="b"/>
              <a:pathLst>
                <a:path w="84454" h="168275">
                  <a:moveTo>
                    <a:pt x="0" y="167805"/>
                  </a:moveTo>
                  <a:lnTo>
                    <a:pt x="41960" y="0"/>
                  </a:lnTo>
                  <a:lnTo>
                    <a:pt x="83908" y="167805"/>
                  </a:lnTo>
                </a:path>
              </a:pathLst>
            </a:custGeom>
            <a:ln w="20976">
              <a:solidFill>
                <a:srgbClr val="000000"/>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4822572" y="3271128"/>
              <a:ext cx="121662" cy="121662"/>
            </a:xfrm>
            <a:prstGeom prst="rect">
              <a:avLst/>
            </a:prstGeom>
          </p:spPr>
        </p:pic>
        <p:sp>
          <p:nvSpPr>
            <p:cNvPr id="11" name="object 11"/>
            <p:cNvSpPr/>
            <p:nvPr/>
          </p:nvSpPr>
          <p:spPr>
            <a:xfrm>
              <a:off x="4547768" y="3331959"/>
              <a:ext cx="1174750" cy="1174750"/>
            </a:xfrm>
            <a:custGeom>
              <a:avLst/>
              <a:gdLst/>
              <a:ahLst/>
              <a:cxnLst/>
              <a:rect l="l" t="t" r="r" b="b"/>
              <a:pathLst>
                <a:path w="1174750" h="1174750">
                  <a:moveTo>
                    <a:pt x="1174699" y="335622"/>
                  </a:moveTo>
                  <a:lnTo>
                    <a:pt x="335635" y="0"/>
                  </a:lnTo>
                </a:path>
                <a:path w="1174750" h="1174750">
                  <a:moveTo>
                    <a:pt x="0" y="1174686"/>
                  </a:moveTo>
                  <a:lnTo>
                    <a:pt x="335635" y="0"/>
                  </a:lnTo>
                </a:path>
                <a:path w="1174750" h="1174750">
                  <a:moveTo>
                    <a:pt x="1174699" y="1006881"/>
                  </a:moveTo>
                  <a:lnTo>
                    <a:pt x="1174699" y="671245"/>
                  </a:lnTo>
                </a:path>
              </a:pathLst>
            </a:custGeom>
            <a:ln w="20976">
              <a:solidFill>
                <a:srgbClr val="000000"/>
              </a:solidFill>
            </a:ln>
          </p:spPr>
          <p:txBody>
            <a:bodyPr wrap="square" lIns="0" tIns="0" rIns="0" bIns="0" rtlCol="0"/>
            <a:lstStyle/>
            <a:p>
              <a:endParaRPr/>
            </a:p>
          </p:txBody>
        </p:sp>
        <p:sp>
          <p:nvSpPr>
            <p:cNvPr id="12" name="object 12"/>
            <p:cNvSpPr/>
            <p:nvPr/>
          </p:nvSpPr>
          <p:spPr>
            <a:xfrm>
              <a:off x="5667082" y="3959961"/>
              <a:ext cx="111125" cy="221615"/>
            </a:xfrm>
            <a:custGeom>
              <a:avLst/>
              <a:gdLst/>
              <a:ahLst/>
              <a:cxnLst/>
              <a:rect l="l" t="t" r="r" b="b"/>
              <a:pathLst>
                <a:path w="111125" h="221614">
                  <a:moveTo>
                    <a:pt x="0" y="221551"/>
                  </a:moveTo>
                  <a:lnTo>
                    <a:pt x="110769" y="221551"/>
                  </a:lnTo>
                  <a:lnTo>
                    <a:pt x="55384" y="0"/>
                  </a:lnTo>
                  <a:lnTo>
                    <a:pt x="0" y="221551"/>
                  </a:lnTo>
                  <a:close/>
                </a:path>
              </a:pathLst>
            </a:custGeom>
            <a:solidFill>
              <a:srgbClr val="000000"/>
            </a:solidFill>
          </p:spPr>
          <p:txBody>
            <a:bodyPr wrap="square" lIns="0" tIns="0" rIns="0" bIns="0" rtlCol="0"/>
            <a:lstStyle/>
            <a:p>
              <a:endParaRPr/>
            </a:p>
          </p:txBody>
        </p:sp>
        <p:sp>
          <p:nvSpPr>
            <p:cNvPr id="13" name="object 13"/>
            <p:cNvSpPr/>
            <p:nvPr/>
          </p:nvSpPr>
          <p:spPr>
            <a:xfrm>
              <a:off x="5680506" y="4003205"/>
              <a:ext cx="84455" cy="168275"/>
            </a:xfrm>
            <a:custGeom>
              <a:avLst/>
              <a:gdLst/>
              <a:ahLst/>
              <a:cxnLst/>
              <a:rect l="l" t="t" r="r" b="b"/>
              <a:pathLst>
                <a:path w="84454" h="168275">
                  <a:moveTo>
                    <a:pt x="0" y="167817"/>
                  </a:moveTo>
                  <a:lnTo>
                    <a:pt x="41960" y="0"/>
                  </a:lnTo>
                  <a:lnTo>
                    <a:pt x="83908" y="167817"/>
                  </a:lnTo>
                </a:path>
              </a:pathLst>
            </a:custGeom>
            <a:ln w="20976">
              <a:solidFill>
                <a:srgbClr val="000000"/>
              </a:solidFill>
            </a:ln>
          </p:spPr>
          <p:txBody>
            <a:bodyPr wrap="square" lIns="0" tIns="0" rIns="0" bIns="0" rtlCol="0"/>
            <a:lstStyle/>
            <a:p>
              <a:endParaRPr/>
            </a:p>
          </p:txBody>
        </p:sp>
        <p:pic>
          <p:nvPicPr>
            <p:cNvPr id="14" name="object 14"/>
            <p:cNvPicPr/>
            <p:nvPr/>
          </p:nvPicPr>
          <p:blipFill>
            <a:blip r:embed="rId3" cstate="print"/>
            <a:stretch>
              <a:fillRect/>
            </a:stretch>
          </p:blipFill>
          <p:spPr>
            <a:xfrm>
              <a:off x="5661636" y="4277996"/>
              <a:ext cx="121662" cy="121674"/>
            </a:xfrm>
            <a:prstGeom prst="rect">
              <a:avLst/>
            </a:prstGeom>
          </p:spPr>
        </p:pic>
        <p:sp>
          <p:nvSpPr>
            <p:cNvPr id="15" name="object 15"/>
            <p:cNvSpPr/>
            <p:nvPr/>
          </p:nvSpPr>
          <p:spPr>
            <a:xfrm>
              <a:off x="4547768" y="4338840"/>
              <a:ext cx="1845945" cy="1510665"/>
            </a:xfrm>
            <a:custGeom>
              <a:avLst/>
              <a:gdLst/>
              <a:ahLst/>
              <a:cxnLst/>
              <a:rect l="l" t="t" r="r" b="b"/>
              <a:pathLst>
                <a:path w="1845945" h="1510664">
                  <a:moveTo>
                    <a:pt x="1174699" y="0"/>
                  </a:moveTo>
                  <a:lnTo>
                    <a:pt x="1845945" y="1510309"/>
                  </a:lnTo>
                </a:path>
                <a:path w="1845945" h="1510664">
                  <a:moveTo>
                    <a:pt x="0" y="167805"/>
                  </a:moveTo>
                  <a:lnTo>
                    <a:pt x="1174699" y="0"/>
                  </a:lnTo>
                </a:path>
              </a:pathLst>
            </a:custGeom>
            <a:ln w="20976">
              <a:solidFill>
                <a:srgbClr val="000000"/>
              </a:solidFill>
            </a:ln>
          </p:spPr>
          <p:txBody>
            <a:bodyPr wrap="square" lIns="0" tIns="0" rIns="0" bIns="0" rtlCol="0"/>
            <a:lstStyle/>
            <a:p>
              <a:endParaRPr/>
            </a:p>
          </p:txBody>
        </p:sp>
        <p:pic>
          <p:nvPicPr>
            <p:cNvPr id="16" name="object 16"/>
            <p:cNvPicPr/>
            <p:nvPr/>
          </p:nvPicPr>
          <p:blipFill>
            <a:blip r:embed="rId2" cstate="print"/>
            <a:stretch>
              <a:fillRect/>
            </a:stretch>
          </p:blipFill>
          <p:spPr>
            <a:xfrm>
              <a:off x="5493818" y="5284878"/>
              <a:ext cx="121662" cy="121662"/>
            </a:xfrm>
            <a:prstGeom prst="rect">
              <a:avLst/>
            </a:prstGeom>
          </p:spPr>
        </p:pic>
        <p:sp>
          <p:nvSpPr>
            <p:cNvPr id="17" name="object 17"/>
            <p:cNvSpPr/>
            <p:nvPr/>
          </p:nvSpPr>
          <p:spPr>
            <a:xfrm>
              <a:off x="5051209" y="5345709"/>
              <a:ext cx="1343025" cy="503555"/>
            </a:xfrm>
            <a:custGeom>
              <a:avLst/>
              <a:gdLst/>
              <a:ahLst/>
              <a:cxnLst/>
              <a:rect l="l" t="t" r="r" b="b"/>
              <a:pathLst>
                <a:path w="1343025" h="503554">
                  <a:moveTo>
                    <a:pt x="0" y="503440"/>
                  </a:moveTo>
                  <a:lnTo>
                    <a:pt x="503440" y="0"/>
                  </a:lnTo>
                </a:path>
                <a:path w="1343025" h="503554">
                  <a:moveTo>
                    <a:pt x="1342504" y="503440"/>
                  </a:moveTo>
                  <a:lnTo>
                    <a:pt x="503440" y="0"/>
                  </a:lnTo>
                </a:path>
              </a:pathLst>
            </a:custGeom>
            <a:ln w="20976">
              <a:solidFill>
                <a:srgbClr val="000000"/>
              </a:solidFill>
            </a:ln>
          </p:spPr>
          <p:txBody>
            <a:bodyPr wrap="square" lIns="0" tIns="0" rIns="0" bIns="0" rtlCol="0"/>
            <a:lstStyle/>
            <a:p>
              <a:endParaRPr/>
            </a:p>
          </p:txBody>
        </p:sp>
        <p:pic>
          <p:nvPicPr>
            <p:cNvPr id="18" name="object 18"/>
            <p:cNvPicPr/>
            <p:nvPr/>
          </p:nvPicPr>
          <p:blipFill>
            <a:blip r:embed="rId2" cstate="print"/>
            <a:stretch>
              <a:fillRect/>
            </a:stretch>
          </p:blipFill>
          <p:spPr>
            <a:xfrm>
              <a:off x="4151314" y="5284878"/>
              <a:ext cx="121662" cy="121662"/>
            </a:xfrm>
            <a:prstGeom prst="rect">
              <a:avLst/>
            </a:prstGeom>
          </p:spPr>
        </p:pic>
        <p:sp>
          <p:nvSpPr>
            <p:cNvPr id="19" name="object 19"/>
            <p:cNvSpPr/>
            <p:nvPr/>
          </p:nvSpPr>
          <p:spPr>
            <a:xfrm>
              <a:off x="3553352" y="2341416"/>
              <a:ext cx="2331720" cy="3507740"/>
            </a:xfrm>
            <a:custGeom>
              <a:avLst/>
              <a:gdLst/>
              <a:ahLst/>
              <a:cxnLst/>
              <a:rect l="l" t="t" r="r" b="b"/>
              <a:pathLst>
                <a:path w="2331720" h="3507740">
                  <a:moveTo>
                    <a:pt x="1497856" y="3507733"/>
                  </a:moveTo>
                  <a:lnTo>
                    <a:pt x="658792" y="3004292"/>
                  </a:lnTo>
                </a:path>
                <a:path w="2331720" h="3507740">
                  <a:moveTo>
                    <a:pt x="658792" y="3004292"/>
                  </a:moveTo>
                  <a:lnTo>
                    <a:pt x="658355" y="3004729"/>
                  </a:lnTo>
                  <a:lnTo>
                    <a:pt x="655297" y="3007788"/>
                  </a:lnTo>
                  <a:lnTo>
                    <a:pt x="646994" y="3016090"/>
                  </a:lnTo>
                  <a:lnTo>
                    <a:pt x="630827" y="3032258"/>
                  </a:lnTo>
                  <a:lnTo>
                    <a:pt x="605044" y="3058046"/>
                  </a:lnTo>
                  <a:lnTo>
                    <a:pt x="571394" y="3091697"/>
                  </a:lnTo>
                  <a:lnTo>
                    <a:pt x="532500" y="3130592"/>
                  </a:lnTo>
                  <a:lnTo>
                    <a:pt x="490987" y="3172110"/>
                  </a:lnTo>
                  <a:lnTo>
                    <a:pt x="449031" y="3213623"/>
                  </a:lnTo>
                  <a:lnTo>
                    <a:pt x="407078" y="3252517"/>
                  </a:lnTo>
                  <a:lnTo>
                    <a:pt x="365125" y="3286167"/>
                  </a:lnTo>
                  <a:lnTo>
                    <a:pt x="323169" y="3311950"/>
                  </a:lnTo>
                  <a:lnTo>
                    <a:pt x="281219" y="3327680"/>
                  </a:lnTo>
                  <a:lnTo>
                    <a:pt x="239267" y="3332924"/>
                  </a:lnTo>
                  <a:lnTo>
                    <a:pt x="197314" y="3327680"/>
                  </a:lnTo>
                  <a:lnTo>
                    <a:pt x="155364" y="3311950"/>
                  </a:lnTo>
                  <a:lnTo>
                    <a:pt x="118376" y="3286706"/>
                  </a:lnTo>
                  <a:lnTo>
                    <a:pt x="83229" y="3238441"/>
                  </a:lnTo>
                  <a:lnTo>
                    <a:pt x="66922" y="3201072"/>
                  </a:lnTo>
                  <a:lnTo>
                    <a:pt x="51767" y="3152423"/>
                  </a:lnTo>
                  <a:lnTo>
                    <a:pt x="37993" y="3090653"/>
                  </a:lnTo>
                  <a:lnTo>
                    <a:pt x="25831" y="3013920"/>
                  </a:lnTo>
                  <a:lnTo>
                    <a:pt x="15512" y="2920384"/>
                  </a:lnTo>
                  <a:lnTo>
                    <a:pt x="9978" y="2850706"/>
                  </a:lnTo>
                  <a:lnTo>
                    <a:pt x="5483" y="2773935"/>
                  </a:lnTo>
                  <a:lnTo>
                    <a:pt x="3683" y="2733080"/>
                  </a:lnTo>
                  <a:lnTo>
                    <a:pt x="2212" y="2690681"/>
                  </a:lnTo>
                  <a:lnTo>
                    <a:pt x="1092" y="2646814"/>
                  </a:lnTo>
                  <a:lnTo>
                    <a:pt x="347" y="2601556"/>
                  </a:lnTo>
                  <a:lnTo>
                    <a:pt x="0" y="2554983"/>
                  </a:lnTo>
                  <a:lnTo>
                    <a:pt x="72" y="2507172"/>
                  </a:lnTo>
                  <a:lnTo>
                    <a:pt x="588" y="2458199"/>
                  </a:lnTo>
                  <a:lnTo>
                    <a:pt x="1571" y="2408140"/>
                  </a:lnTo>
                  <a:lnTo>
                    <a:pt x="3043" y="2357072"/>
                  </a:lnTo>
                  <a:lnTo>
                    <a:pt x="5026" y="2305072"/>
                  </a:lnTo>
                  <a:lnTo>
                    <a:pt x="7545" y="2252215"/>
                  </a:lnTo>
                  <a:lnTo>
                    <a:pt x="10622" y="2198579"/>
                  </a:lnTo>
                  <a:lnTo>
                    <a:pt x="14280" y="2144239"/>
                  </a:lnTo>
                  <a:lnTo>
                    <a:pt x="18542" y="2089273"/>
                  </a:lnTo>
                  <a:lnTo>
                    <a:pt x="23431" y="2033756"/>
                  </a:lnTo>
                  <a:lnTo>
                    <a:pt x="28969" y="1977765"/>
                  </a:lnTo>
                  <a:lnTo>
                    <a:pt x="35180" y="1921377"/>
                  </a:lnTo>
                  <a:lnTo>
                    <a:pt x="42087" y="1864667"/>
                  </a:lnTo>
                  <a:lnTo>
                    <a:pt x="49712" y="1807713"/>
                  </a:lnTo>
                  <a:lnTo>
                    <a:pt x="58079" y="1750591"/>
                  </a:lnTo>
                  <a:lnTo>
                    <a:pt x="67211" y="1693377"/>
                  </a:lnTo>
                  <a:lnTo>
                    <a:pt x="77129" y="1636147"/>
                  </a:lnTo>
                  <a:lnTo>
                    <a:pt x="87858" y="1578979"/>
                  </a:lnTo>
                  <a:lnTo>
                    <a:pt x="99421" y="1521948"/>
                  </a:lnTo>
                  <a:lnTo>
                    <a:pt x="112303" y="1463030"/>
                  </a:lnTo>
                  <a:lnTo>
                    <a:pt x="126055" y="1404409"/>
                  </a:lnTo>
                  <a:lnTo>
                    <a:pt x="140625" y="1346156"/>
                  </a:lnTo>
                  <a:lnTo>
                    <a:pt x="155963" y="1288337"/>
                  </a:lnTo>
                  <a:lnTo>
                    <a:pt x="172017" y="1231021"/>
                  </a:lnTo>
                  <a:lnTo>
                    <a:pt x="188736" y="1174276"/>
                  </a:lnTo>
                  <a:lnTo>
                    <a:pt x="206069" y="1118171"/>
                  </a:lnTo>
                  <a:lnTo>
                    <a:pt x="223964" y="1062773"/>
                  </a:lnTo>
                  <a:lnTo>
                    <a:pt x="242371" y="1008152"/>
                  </a:lnTo>
                  <a:lnTo>
                    <a:pt x="261239" y="954374"/>
                  </a:lnTo>
                  <a:lnTo>
                    <a:pt x="280516" y="901508"/>
                  </a:lnTo>
                  <a:lnTo>
                    <a:pt x="300150" y="849623"/>
                  </a:lnTo>
                  <a:lnTo>
                    <a:pt x="320092" y="798787"/>
                  </a:lnTo>
                  <a:lnTo>
                    <a:pt x="340290" y="749068"/>
                  </a:lnTo>
                  <a:lnTo>
                    <a:pt x="360692" y="700533"/>
                  </a:lnTo>
                  <a:lnTo>
                    <a:pt x="381248" y="653252"/>
                  </a:lnTo>
                  <a:lnTo>
                    <a:pt x="401906" y="607293"/>
                  </a:lnTo>
                  <a:lnTo>
                    <a:pt x="422615" y="562723"/>
                  </a:lnTo>
                  <a:lnTo>
                    <a:pt x="443324" y="519611"/>
                  </a:lnTo>
                  <a:lnTo>
                    <a:pt x="463982" y="478026"/>
                  </a:lnTo>
                  <a:lnTo>
                    <a:pt x="484538" y="438034"/>
                  </a:lnTo>
                  <a:lnTo>
                    <a:pt x="504941" y="399705"/>
                  </a:lnTo>
                  <a:lnTo>
                    <a:pt x="525139" y="363108"/>
                  </a:lnTo>
                  <a:lnTo>
                    <a:pt x="545081" y="328309"/>
                  </a:lnTo>
                  <a:lnTo>
                    <a:pt x="564716" y="295377"/>
                  </a:lnTo>
                  <a:lnTo>
                    <a:pt x="602861" y="235388"/>
                  </a:lnTo>
                  <a:lnTo>
                    <a:pt x="651553" y="167198"/>
                  </a:lnTo>
                  <a:lnTo>
                    <a:pt x="697056" y="112769"/>
                  </a:lnTo>
                  <a:lnTo>
                    <a:pt x="739540" y="70759"/>
                  </a:lnTo>
                  <a:lnTo>
                    <a:pt x="779171" y="39824"/>
                  </a:lnTo>
                  <a:lnTo>
                    <a:pt x="816117" y="18624"/>
                  </a:lnTo>
                  <a:lnTo>
                    <a:pt x="882626" y="54"/>
                  </a:lnTo>
                  <a:lnTo>
                    <a:pt x="912525" y="0"/>
                  </a:lnTo>
                  <a:lnTo>
                    <a:pt x="940410" y="4309"/>
                  </a:lnTo>
                  <a:lnTo>
                    <a:pt x="1013663" y="31550"/>
                  </a:lnTo>
                  <a:lnTo>
                    <a:pt x="1055506" y="56832"/>
                  </a:lnTo>
                  <a:lnTo>
                    <a:pt x="1093321" y="86142"/>
                  </a:lnTo>
                  <a:lnTo>
                    <a:pt x="1128449" y="118138"/>
                  </a:lnTo>
                  <a:lnTo>
                    <a:pt x="1162233" y="151479"/>
                  </a:lnTo>
                  <a:lnTo>
                    <a:pt x="1203751" y="192997"/>
                  </a:lnTo>
                  <a:lnTo>
                    <a:pt x="1242645" y="231890"/>
                  </a:lnTo>
                  <a:lnTo>
                    <a:pt x="1276292" y="265538"/>
                  </a:lnTo>
                  <a:lnTo>
                    <a:pt x="1302073" y="291318"/>
                  </a:lnTo>
                  <a:lnTo>
                    <a:pt x="1318247" y="307493"/>
                  </a:lnTo>
                  <a:lnTo>
                    <a:pt x="1326553" y="315799"/>
                  </a:lnTo>
                  <a:lnTo>
                    <a:pt x="1329614" y="318859"/>
                  </a:lnTo>
                  <a:lnTo>
                    <a:pt x="1330051" y="319297"/>
                  </a:lnTo>
                </a:path>
                <a:path w="2331720" h="3507740">
                  <a:moveTo>
                    <a:pt x="1225161" y="1357636"/>
                  </a:moveTo>
                  <a:lnTo>
                    <a:pt x="1225844" y="1357608"/>
                  </a:lnTo>
                  <a:lnTo>
                    <a:pt x="1230624" y="1357417"/>
                  </a:lnTo>
                  <a:lnTo>
                    <a:pt x="1243598" y="1356896"/>
                  </a:lnTo>
                  <a:lnTo>
                    <a:pt x="1268862" y="1355883"/>
                  </a:lnTo>
                  <a:lnTo>
                    <a:pt x="1308998" y="1353751"/>
                  </a:lnTo>
                  <a:lnTo>
                    <a:pt x="1360524" y="1348016"/>
                  </a:lnTo>
                  <a:lnTo>
                    <a:pt x="1418442" y="1335727"/>
                  </a:lnTo>
                  <a:lnTo>
                    <a:pt x="1477752" y="1313935"/>
                  </a:lnTo>
                  <a:lnTo>
                    <a:pt x="1523075" y="1288467"/>
                  </a:lnTo>
                  <a:lnTo>
                    <a:pt x="1564916" y="1258303"/>
                  </a:lnTo>
                  <a:lnTo>
                    <a:pt x="1602100" y="1226713"/>
                  </a:lnTo>
                  <a:lnTo>
                    <a:pt x="1633453" y="1196970"/>
                  </a:lnTo>
                  <a:lnTo>
                    <a:pt x="1677506" y="1152130"/>
                  </a:lnTo>
                  <a:lnTo>
                    <a:pt x="1687626" y="1141750"/>
                  </a:lnTo>
                  <a:lnTo>
                    <a:pt x="1691354" y="1137926"/>
                  </a:lnTo>
                  <a:lnTo>
                    <a:pt x="1691886" y="1137380"/>
                  </a:lnTo>
                </a:path>
                <a:path w="2331720" h="3507740">
                  <a:moveTo>
                    <a:pt x="1791531" y="2055107"/>
                  </a:moveTo>
                  <a:lnTo>
                    <a:pt x="1792077" y="2055667"/>
                  </a:lnTo>
                  <a:lnTo>
                    <a:pt x="1795901" y="2059585"/>
                  </a:lnTo>
                  <a:lnTo>
                    <a:pt x="1806281" y="2070222"/>
                  </a:lnTo>
                  <a:lnTo>
                    <a:pt x="1851547" y="2116296"/>
                  </a:lnTo>
                  <a:lnTo>
                    <a:pt x="1884276" y="2147615"/>
                  </a:lnTo>
                  <a:lnTo>
                    <a:pt x="1923970" y="2182249"/>
                  </a:lnTo>
                  <a:lnTo>
                    <a:pt x="1969915" y="2217554"/>
                  </a:lnTo>
                  <a:lnTo>
                    <a:pt x="2021401" y="2250890"/>
                  </a:lnTo>
                  <a:lnTo>
                    <a:pt x="2077224" y="2280067"/>
                  </a:lnTo>
                  <a:lnTo>
                    <a:pt x="2134266" y="2304755"/>
                  </a:lnTo>
                  <a:lnTo>
                    <a:pt x="2188919" y="2325081"/>
                  </a:lnTo>
                  <a:lnTo>
                    <a:pt x="2237573" y="2341171"/>
                  </a:lnTo>
                  <a:lnTo>
                    <a:pt x="2276620" y="2353151"/>
                  </a:lnTo>
                  <a:lnTo>
                    <a:pt x="2324792" y="2367675"/>
                  </a:lnTo>
                  <a:lnTo>
                    <a:pt x="2330814" y="2369490"/>
                  </a:lnTo>
                  <a:lnTo>
                    <a:pt x="2331674" y="2369750"/>
                  </a:lnTo>
                </a:path>
                <a:path w="2331720" h="3507740">
                  <a:moveTo>
                    <a:pt x="422813" y="3240284"/>
                  </a:moveTo>
                  <a:lnTo>
                    <a:pt x="423496" y="3240543"/>
                  </a:lnTo>
                  <a:lnTo>
                    <a:pt x="428276" y="3242359"/>
                  </a:lnTo>
                  <a:lnTo>
                    <a:pt x="441250" y="3247287"/>
                  </a:lnTo>
                  <a:lnTo>
                    <a:pt x="466514" y="3256883"/>
                  </a:lnTo>
                  <a:lnTo>
                    <a:pt x="506801" y="3271512"/>
                  </a:lnTo>
                  <a:lnTo>
                    <a:pt x="559378" y="3286712"/>
                  </a:lnTo>
                  <a:lnTo>
                    <a:pt x="620149" y="3296831"/>
                  </a:lnTo>
                  <a:lnTo>
                    <a:pt x="685018" y="3296215"/>
                  </a:lnTo>
                  <a:lnTo>
                    <a:pt x="737109" y="3285243"/>
                  </a:lnTo>
                  <a:lnTo>
                    <a:pt x="787103" y="3267181"/>
                  </a:lnTo>
                  <a:lnTo>
                    <a:pt x="832901" y="3245429"/>
                  </a:lnTo>
                  <a:lnTo>
                    <a:pt x="872406" y="3223384"/>
                  </a:lnTo>
                  <a:lnTo>
                    <a:pt x="928786" y="3188784"/>
                  </a:lnTo>
                  <a:lnTo>
                    <a:pt x="941759" y="3180741"/>
                  </a:lnTo>
                  <a:lnTo>
                    <a:pt x="946539" y="3177779"/>
                  </a:lnTo>
                  <a:lnTo>
                    <a:pt x="947222" y="3177355"/>
                  </a:lnTo>
                </a:path>
                <a:path w="2331720" h="3507740">
                  <a:moveTo>
                    <a:pt x="1786285" y="3224549"/>
                  </a:moveTo>
                  <a:lnTo>
                    <a:pt x="1786982" y="3224712"/>
                  </a:lnTo>
                  <a:lnTo>
                    <a:pt x="1791858" y="3225860"/>
                  </a:lnTo>
                  <a:lnTo>
                    <a:pt x="1805091" y="3228974"/>
                  </a:lnTo>
                  <a:lnTo>
                    <a:pt x="1830863" y="3235039"/>
                  </a:lnTo>
                  <a:lnTo>
                    <a:pt x="1871875" y="3244257"/>
                  </a:lnTo>
                  <a:lnTo>
                    <a:pt x="1924931" y="3253719"/>
                  </a:lnTo>
                  <a:lnTo>
                    <a:pt x="1985360" y="3259740"/>
                  </a:lnTo>
                  <a:lnTo>
                    <a:pt x="2048490" y="3258635"/>
                  </a:lnTo>
                  <a:lnTo>
                    <a:pt x="2109905" y="3248067"/>
                  </a:lnTo>
                  <a:lnTo>
                    <a:pt x="2166158" y="3231105"/>
                  </a:lnTo>
                  <a:lnTo>
                    <a:pt x="2214053" y="3212176"/>
                  </a:lnTo>
                  <a:lnTo>
                    <a:pt x="2250394" y="3195707"/>
                  </a:lnTo>
                  <a:lnTo>
                    <a:pt x="2273133" y="3185097"/>
                  </a:lnTo>
                  <a:lnTo>
                    <a:pt x="2284810" y="3179649"/>
                  </a:lnTo>
                  <a:lnTo>
                    <a:pt x="2289112" y="3177642"/>
                  </a:lnTo>
                  <a:lnTo>
                    <a:pt x="2289726" y="3177355"/>
                  </a:lnTo>
                </a:path>
                <a:path w="2331720" h="3507740">
                  <a:moveTo>
                    <a:pt x="658792" y="3004292"/>
                  </a:moveTo>
                  <a:lnTo>
                    <a:pt x="968202" y="2532322"/>
                  </a:lnTo>
                </a:path>
              </a:pathLst>
            </a:custGeom>
            <a:ln w="20976">
              <a:solidFill>
                <a:srgbClr val="000000"/>
              </a:solidFill>
            </a:ln>
          </p:spPr>
          <p:txBody>
            <a:bodyPr wrap="square" lIns="0" tIns="0" rIns="0" bIns="0" rtlCol="0"/>
            <a:lstStyle/>
            <a:p>
              <a:endParaRPr/>
            </a:p>
          </p:txBody>
        </p:sp>
        <p:sp>
          <p:nvSpPr>
            <p:cNvPr id="20" name="object 20"/>
            <p:cNvSpPr/>
            <p:nvPr/>
          </p:nvSpPr>
          <p:spPr>
            <a:xfrm>
              <a:off x="4377474" y="4837569"/>
              <a:ext cx="168275" cy="215900"/>
            </a:xfrm>
            <a:custGeom>
              <a:avLst/>
              <a:gdLst/>
              <a:ahLst/>
              <a:cxnLst/>
              <a:rect l="l" t="t" r="r" b="b"/>
              <a:pathLst>
                <a:path w="168275" h="215900">
                  <a:moveTo>
                    <a:pt x="0" y="154914"/>
                  </a:moveTo>
                  <a:lnTo>
                    <a:pt x="92646" y="215646"/>
                  </a:lnTo>
                  <a:lnTo>
                    <a:pt x="167792" y="0"/>
                  </a:lnTo>
                  <a:lnTo>
                    <a:pt x="0" y="154914"/>
                  </a:lnTo>
                  <a:close/>
                </a:path>
              </a:pathLst>
            </a:custGeom>
            <a:solidFill>
              <a:srgbClr val="000000"/>
            </a:solidFill>
          </p:spPr>
          <p:txBody>
            <a:bodyPr wrap="square" lIns="0" tIns="0" rIns="0" bIns="0" rtlCol="0"/>
            <a:lstStyle/>
            <a:p>
              <a:endParaRPr/>
            </a:p>
          </p:txBody>
        </p:sp>
        <p:sp>
          <p:nvSpPr>
            <p:cNvPr id="21" name="object 21"/>
            <p:cNvSpPr/>
            <p:nvPr/>
          </p:nvSpPr>
          <p:spPr>
            <a:xfrm>
              <a:off x="4394466" y="4863249"/>
              <a:ext cx="1160780" cy="482600"/>
            </a:xfrm>
            <a:custGeom>
              <a:avLst/>
              <a:gdLst/>
              <a:ahLst/>
              <a:cxnLst/>
              <a:rect l="l" t="t" r="r" b="b"/>
              <a:pathLst>
                <a:path w="1160779" h="482600">
                  <a:moveTo>
                    <a:pt x="0" y="127825"/>
                  </a:moveTo>
                  <a:lnTo>
                    <a:pt x="127088" y="10490"/>
                  </a:lnTo>
                  <a:lnTo>
                    <a:pt x="70167" y="173837"/>
                  </a:lnTo>
                </a:path>
                <a:path w="1160779" h="482600">
                  <a:moveTo>
                    <a:pt x="1160183" y="482460"/>
                  </a:moveTo>
                  <a:lnTo>
                    <a:pt x="195262" y="0"/>
                  </a:lnTo>
                </a:path>
              </a:pathLst>
            </a:custGeom>
            <a:ln w="20976">
              <a:solidFill>
                <a:srgbClr val="000000"/>
              </a:solidFill>
            </a:ln>
          </p:spPr>
          <p:txBody>
            <a:bodyPr wrap="square" lIns="0" tIns="0" rIns="0" bIns="0" rtlCol="0"/>
            <a:lstStyle/>
            <a:p>
              <a:endParaRPr/>
            </a:p>
          </p:txBody>
        </p:sp>
        <p:sp>
          <p:nvSpPr>
            <p:cNvPr id="22" name="object 22"/>
            <p:cNvSpPr/>
            <p:nvPr/>
          </p:nvSpPr>
          <p:spPr>
            <a:xfrm>
              <a:off x="4551044" y="4843906"/>
              <a:ext cx="223520" cy="149225"/>
            </a:xfrm>
            <a:custGeom>
              <a:avLst/>
              <a:gdLst/>
              <a:ahLst/>
              <a:cxnLst/>
              <a:rect l="l" t="t" r="r" b="b"/>
              <a:pathLst>
                <a:path w="223520" h="149225">
                  <a:moveTo>
                    <a:pt x="0" y="0"/>
                  </a:moveTo>
                  <a:lnTo>
                    <a:pt x="173393" y="148615"/>
                  </a:lnTo>
                  <a:lnTo>
                    <a:pt x="222923" y="49542"/>
                  </a:lnTo>
                  <a:lnTo>
                    <a:pt x="0" y="0"/>
                  </a:lnTo>
                  <a:close/>
                </a:path>
              </a:pathLst>
            </a:custGeom>
            <a:solidFill>
              <a:srgbClr val="000000"/>
            </a:solidFill>
          </p:spPr>
          <p:txBody>
            <a:bodyPr wrap="square" lIns="0" tIns="0" rIns="0" bIns="0" rtlCol="0"/>
            <a:lstStyle/>
            <a:p>
              <a:endParaRPr/>
            </a:p>
          </p:txBody>
        </p:sp>
        <p:sp>
          <p:nvSpPr>
            <p:cNvPr id="23" name="object 23"/>
            <p:cNvSpPr/>
            <p:nvPr/>
          </p:nvSpPr>
          <p:spPr>
            <a:xfrm>
              <a:off x="4589729" y="4863249"/>
              <a:ext cx="168910" cy="113030"/>
            </a:xfrm>
            <a:custGeom>
              <a:avLst/>
              <a:gdLst/>
              <a:ahLst/>
              <a:cxnLst/>
              <a:rect l="l" t="t" r="r" b="b"/>
              <a:pathLst>
                <a:path w="168910" h="113029">
                  <a:moveTo>
                    <a:pt x="131330" y="112572"/>
                  </a:moveTo>
                  <a:lnTo>
                    <a:pt x="0" y="0"/>
                  </a:lnTo>
                  <a:lnTo>
                    <a:pt x="168859" y="37528"/>
                  </a:lnTo>
                </a:path>
              </a:pathLst>
            </a:custGeom>
            <a:ln w="20976">
              <a:solidFill>
                <a:srgbClr val="000000"/>
              </a:solidFill>
            </a:ln>
          </p:spPr>
          <p:txBody>
            <a:bodyPr wrap="square" lIns="0" tIns="0" rIns="0" bIns="0" rtlCol="0"/>
            <a:lstStyle/>
            <a:p>
              <a:endParaRPr/>
            </a:p>
          </p:txBody>
        </p:sp>
        <p:sp>
          <p:nvSpPr>
            <p:cNvPr id="24" name="object 24"/>
            <p:cNvSpPr/>
            <p:nvPr/>
          </p:nvSpPr>
          <p:spPr>
            <a:xfrm>
              <a:off x="4833429" y="5799175"/>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25" name="object 25"/>
            <p:cNvSpPr/>
            <p:nvPr/>
          </p:nvSpPr>
          <p:spPr>
            <a:xfrm>
              <a:off x="4833429" y="5799175"/>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26" name="object 26"/>
            <p:cNvSpPr/>
            <p:nvPr/>
          </p:nvSpPr>
          <p:spPr>
            <a:xfrm>
              <a:off x="4665916" y="1443596"/>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00FF00"/>
              </a:solidFill>
            </a:ln>
          </p:spPr>
          <p:txBody>
            <a:bodyPr wrap="square" lIns="0" tIns="0" rIns="0" bIns="0" rtlCol="0"/>
            <a:lstStyle/>
            <a:p>
              <a:endParaRPr/>
            </a:p>
          </p:txBody>
        </p:sp>
      </p:grpSp>
      <p:sp>
        <p:nvSpPr>
          <p:cNvPr id="27" name="object 27"/>
          <p:cNvSpPr txBox="1"/>
          <p:nvPr/>
        </p:nvSpPr>
        <p:spPr>
          <a:xfrm>
            <a:off x="4933632"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A</a:t>
            </a:r>
            <a:endParaRPr sz="2300">
              <a:latin typeface="Arial"/>
              <a:cs typeface="Arial"/>
            </a:endParaRPr>
          </a:p>
        </p:txBody>
      </p:sp>
      <p:grpSp>
        <p:nvGrpSpPr>
          <p:cNvPr id="28" name="object 28"/>
          <p:cNvGrpSpPr/>
          <p:nvPr/>
        </p:nvGrpSpPr>
        <p:grpSpPr>
          <a:xfrm>
            <a:off x="6142157" y="5767710"/>
            <a:ext cx="499109" cy="499109"/>
            <a:chOff x="6142157" y="5767710"/>
            <a:chExt cx="499109" cy="499109"/>
          </a:xfrm>
        </p:grpSpPr>
        <p:sp>
          <p:nvSpPr>
            <p:cNvPr id="29" name="object 29"/>
            <p:cNvSpPr/>
            <p:nvPr/>
          </p:nvSpPr>
          <p:spPr>
            <a:xfrm>
              <a:off x="6173622" y="5799175"/>
              <a:ext cx="435609" cy="435609"/>
            </a:xfrm>
            <a:custGeom>
              <a:avLst/>
              <a:gdLst/>
              <a:ahLst/>
              <a:cxnLst/>
              <a:rect l="l" t="t" r="r" b="b"/>
              <a:pathLst>
                <a:path w="435609" h="435610">
                  <a:moveTo>
                    <a:pt x="0" y="217779"/>
                  </a:move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30" name="object 30"/>
            <p:cNvSpPr/>
            <p:nvPr/>
          </p:nvSpPr>
          <p:spPr>
            <a:xfrm>
              <a:off x="6173622" y="5799175"/>
              <a:ext cx="435609" cy="435609"/>
            </a:xfrm>
            <a:custGeom>
              <a:avLst/>
              <a:gdLst/>
              <a:ahLst/>
              <a:cxnLst/>
              <a:rect l="l" t="t" r="r" b="b"/>
              <a:pathLst>
                <a:path w="435609" h="435610">
                  <a:moveTo>
                    <a:pt x="435559" y="217779"/>
                  </a:move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31" name="object 31"/>
          <p:cNvSpPr txBox="1"/>
          <p:nvPr/>
        </p:nvSpPr>
        <p:spPr>
          <a:xfrm>
            <a:off x="6297104"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B</a:t>
            </a:r>
            <a:endParaRPr sz="2300">
              <a:latin typeface="Arial"/>
              <a:cs typeface="Arial"/>
            </a:endParaRPr>
          </a:p>
        </p:txBody>
      </p:sp>
      <p:sp>
        <p:nvSpPr>
          <p:cNvPr id="32" name="object 32"/>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33" name="object 33"/>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55</a:t>
            </a:fld>
            <a:endParaRPr spc="45"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635" algn="ctr">
              <a:lnSpc>
                <a:spcPts val="2635"/>
              </a:lnSpc>
            </a:pPr>
            <a:r>
              <a:rPr spc="185" dirty="0"/>
              <a:t>Backward</a:t>
            </a:r>
            <a:r>
              <a:rPr spc="390" dirty="0"/>
              <a:t> </a:t>
            </a:r>
            <a:r>
              <a:rPr spc="155" dirty="0"/>
              <a:t>chaining</a:t>
            </a:r>
            <a:r>
              <a:rPr spc="370" dirty="0"/>
              <a:t> </a:t>
            </a:r>
            <a:r>
              <a:rPr spc="175" dirty="0"/>
              <a:t>example</a:t>
            </a:r>
          </a:p>
        </p:txBody>
      </p:sp>
      <p:grpSp>
        <p:nvGrpSpPr>
          <p:cNvPr id="3" name="object 3"/>
          <p:cNvGrpSpPr/>
          <p:nvPr/>
        </p:nvGrpSpPr>
        <p:grpSpPr>
          <a:xfrm>
            <a:off x="3542557" y="1411846"/>
            <a:ext cx="2861945" cy="4855210"/>
            <a:chOff x="3542557" y="1411846"/>
            <a:chExt cx="2861945" cy="4855210"/>
          </a:xfrm>
        </p:grpSpPr>
        <p:sp>
          <p:nvSpPr>
            <p:cNvPr id="4" name="object 4"/>
            <p:cNvSpPr/>
            <p:nvPr/>
          </p:nvSpPr>
          <p:spPr>
            <a:xfrm>
              <a:off x="4883403" y="1821649"/>
              <a:ext cx="0" cy="839469"/>
            </a:xfrm>
            <a:custGeom>
              <a:avLst/>
              <a:gdLst/>
              <a:ahLst/>
              <a:cxnLst/>
              <a:rect l="l" t="t" r="r" b="b"/>
              <a:pathLst>
                <a:path h="839469">
                  <a:moveTo>
                    <a:pt x="0" y="839063"/>
                  </a:moveTo>
                  <a:lnTo>
                    <a:pt x="0" y="0"/>
                  </a:lnTo>
                </a:path>
              </a:pathLst>
            </a:custGeom>
            <a:ln w="20976">
              <a:solidFill>
                <a:srgbClr val="000000"/>
              </a:solidFill>
            </a:ln>
          </p:spPr>
          <p:txBody>
            <a:bodyPr wrap="square" lIns="0" tIns="0" rIns="0" bIns="0" rtlCol="0"/>
            <a:lstStyle/>
            <a:p>
              <a:endParaRPr/>
            </a:p>
          </p:txBody>
        </p:sp>
        <p:sp>
          <p:nvSpPr>
            <p:cNvPr id="5" name="object 5"/>
            <p:cNvSpPr/>
            <p:nvPr/>
          </p:nvSpPr>
          <p:spPr>
            <a:xfrm>
              <a:off x="4828019" y="1778406"/>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6" name="object 6"/>
            <p:cNvSpPr/>
            <p:nvPr/>
          </p:nvSpPr>
          <p:spPr>
            <a:xfrm>
              <a:off x="4841443" y="1821649"/>
              <a:ext cx="84455" cy="1510665"/>
            </a:xfrm>
            <a:custGeom>
              <a:avLst/>
              <a:gdLst/>
              <a:ahLst/>
              <a:cxnLst/>
              <a:rect l="l" t="t" r="r" b="b"/>
              <a:pathLst>
                <a:path w="84454" h="1510664">
                  <a:moveTo>
                    <a:pt x="0" y="167805"/>
                  </a:moveTo>
                  <a:lnTo>
                    <a:pt x="41960" y="0"/>
                  </a:lnTo>
                  <a:lnTo>
                    <a:pt x="83908" y="167805"/>
                  </a:lnTo>
                </a:path>
                <a:path w="84454" h="1510664">
                  <a:moveTo>
                    <a:pt x="41960" y="1510309"/>
                  </a:moveTo>
                  <a:lnTo>
                    <a:pt x="41960" y="1174686"/>
                  </a:lnTo>
                </a:path>
              </a:pathLst>
            </a:custGeom>
            <a:ln w="20976">
              <a:solidFill>
                <a:srgbClr val="000000"/>
              </a:solidFill>
            </a:ln>
          </p:spPr>
          <p:txBody>
            <a:bodyPr wrap="square" lIns="0" tIns="0" rIns="0" bIns="0" rtlCol="0"/>
            <a:lstStyle/>
            <a:p>
              <a:endParaRPr/>
            </a:p>
          </p:txBody>
        </p:sp>
        <p:sp>
          <p:nvSpPr>
            <p:cNvPr id="7" name="object 7"/>
            <p:cNvSpPr/>
            <p:nvPr/>
          </p:nvSpPr>
          <p:spPr>
            <a:xfrm>
              <a:off x="4828019" y="2953092"/>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8" name="object 8"/>
            <p:cNvSpPr/>
            <p:nvPr/>
          </p:nvSpPr>
          <p:spPr>
            <a:xfrm>
              <a:off x="4841443" y="2996336"/>
              <a:ext cx="84455" cy="168275"/>
            </a:xfrm>
            <a:custGeom>
              <a:avLst/>
              <a:gdLst/>
              <a:ahLst/>
              <a:cxnLst/>
              <a:rect l="l" t="t" r="r" b="b"/>
              <a:pathLst>
                <a:path w="84454" h="168275">
                  <a:moveTo>
                    <a:pt x="0" y="167805"/>
                  </a:moveTo>
                  <a:lnTo>
                    <a:pt x="41960" y="0"/>
                  </a:lnTo>
                  <a:lnTo>
                    <a:pt x="83908" y="167805"/>
                  </a:lnTo>
                </a:path>
              </a:pathLst>
            </a:custGeom>
            <a:ln w="20976">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4822572" y="3271128"/>
              <a:ext cx="121662" cy="121662"/>
            </a:xfrm>
            <a:prstGeom prst="rect">
              <a:avLst/>
            </a:prstGeom>
          </p:spPr>
        </p:pic>
        <p:sp>
          <p:nvSpPr>
            <p:cNvPr id="10" name="object 10"/>
            <p:cNvSpPr/>
            <p:nvPr/>
          </p:nvSpPr>
          <p:spPr>
            <a:xfrm>
              <a:off x="4547768" y="3331959"/>
              <a:ext cx="1174750" cy="1174750"/>
            </a:xfrm>
            <a:custGeom>
              <a:avLst/>
              <a:gdLst/>
              <a:ahLst/>
              <a:cxnLst/>
              <a:rect l="l" t="t" r="r" b="b"/>
              <a:pathLst>
                <a:path w="1174750" h="1174750">
                  <a:moveTo>
                    <a:pt x="1174699" y="335622"/>
                  </a:moveTo>
                  <a:lnTo>
                    <a:pt x="335635" y="0"/>
                  </a:lnTo>
                </a:path>
                <a:path w="1174750" h="1174750">
                  <a:moveTo>
                    <a:pt x="0" y="1174686"/>
                  </a:moveTo>
                  <a:lnTo>
                    <a:pt x="335635" y="0"/>
                  </a:lnTo>
                </a:path>
                <a:path w="1174750" h="1174750">
                  <a:moveTo>
                    <a:pt x="1174699" y="1006881"/>
                  </a:moveTo>
                  <a:lnTo>
                    <a:pt x="1174699" y="671245"/>
                  </a:lnTo>
                </a:path>
              </a:pathLst>
            </a:custGeom>
            <a:ln w="20976">
              <a:solidFill>
                <a:srgbClr val="000000"/>
              </a:solidFill>
            </a:ln>
          </p:spPr>
          <p:txBody>
            <a:bodyPr wrap="square" lIns="0" tIns="0" rIns="0" bIns="0" rtlCol="0"/>
            <a:lstStyle/>
            <a:p>
              <a:endParaRPr/>
            </a:p>
          </p:txBody>
        </p:sp>
        <p:sp>
          <p:nvSpPr>
            <p:cNvPr id="11" name="object 11"/>
            <p:cNvSpPr/>
            <p:nvPr/>
          </p:nvSpPr>
          <p:spPr>
            <a:xfrm>
              <a:off x="5667082" y="3959961"/>
              <a:ext cx="111125" cy="221615"/>
            </a:xfrm>
            <a:custGeom>
              <a:avLst/>
              <a:gdLst/>
              <a:ahLst/>
              <a:cxnLst/>
              <a:rect l="l" t="t" r="r" b="b"/>
              <a:pathLst>
                <a:path w="111125" h="221614">
                  <a:moveTo>
                    <a:pt x="0" y="221551"/>
                  </a:moveTo>
                  <a:lnTo>
                    <a:pt x="110769" y="221551"/>
                  </a:lnTo>
                  <a:lnTo>
                    <a:pt x="55384" y="0"/>
                  </a:lnTo>
                  <a:lnTo>
                    <a:pt x="0" y="221551"/>
                  </a:lnTo>
                  <a:close/>
                </a:path>
              </a:pathLst>
            </a:custGeom>
            <a:solidFill>
              <a:srgbClr val="000000"/>
            </a:solidFill>
          </p:spPr>
          <p:txBody>
            <a:bodyPr wrap="square" lIns="0" tIns="0" rIns="0" bIns="0" rtlCol="0"/>
            <a:lstStyle/>
            <a:p>
              <a:endParaRPr/>
            </a:p>
          </p:txBody>
        </p:sp>
        <p:sp>
          <p:nvSpPr>
            <p:cNvPr id="12" name="object 12"/>
            <p:cNvSpPr/>
            <p:nvPr/>
          </p:nvSpPr>
          <p:spPr>
            <a:xfrm>
              <a:off x="5680506" y="4003205"/>
              <a:ext cx="84455" cy="168275"/>
            </a:xfrm>
            <a:custGeom>
              <a:avLst/>
              <a:gdLst/>
              <a:ahLst/>
              <a:cxnLst/>
              <a:rect l="l" t="t" r="r" b="b"/>
              <a:pathLst>
                <a:path w="84454" h="168275">
                  <a:moveTo>
                    <a:pt x="0" y="167817"/>
                  </a:moveTo>
                  <a:lnTo>
                    <a:pt x="41960" y="0"/>
                  </a:lnTo>
                  <a:lnTo>
                    <a:pt x="83908" y="167817"/>
                  </a:lnTo>
                </a:path>
              </a:pathLst>
            </a:custGeom>
            <a:ln w="20976">
              <a:solidFill>
                <a:srgbClr val="000000"/>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5661636" y="4277996"/>
              <a:ext cx="121662" cy="121674"/>
            </a:xfrm>
            <a:prstGeom prst="rect">
              <a:avLst/>
            </a:prstGeom>
          </p:spPr>
        </p:pic>
        <p:sp>
          <p:nvSpPr>
            <p:cNvPr id="14" name="object 14"/>
            <p:cNvSpPr/>
            <p:nvPr/>
          </p:nvSpPr>
          <p:spPr>
            <a:xfrm>
              <a:off x="4547768" y="4338840"/>
              <a:ext cx="1845945" cy="1510665"/>
            </a:xfrm>
            <a:custGeom>
              <a:avLst/>
              <a:gdLst/>
              <a:ahLst/>
              <a:cxnLst/>
              <a:rect l="l" t="t" r="r" b="b"/>
              <a:pathLst>
                <a:path w="1845945" h="1510664">
                  <a:moveTo>
                    <a:pt x="1174699" y="0"/>
                  </a:moveTo>
                  <a:lnTo>
                    <a:pt x="1845945" y="1510309"/>
                  </a:lnTo>
                </a:path>
                <a:path w="1845945" h="1510664">
                  <a:moveTo>
                    <a:pt x="0" y="167805"/>
                  </a:moveTo>
                  <a:lnTo>
                    <a:pt x="1174699" y="0"/>
                  </a:lnTo>
                </a:path>
              </a:pathLst>
            </a:custGeom>
            <a:ln w="20976">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493818" y="5284878"/>
              <a:ext cx="121662" cy="121662"/>
            </a:xfrm>
            <a:prstGeom prst="rect">
              <a:avLst/>
            </a:prstGeom>
          </p:spPr>
        </p:pic>
        <p:sp>
          <p:nvSpPr>
            <p:cNvPr id="16" name="object 16"/>
            <p:cNvSpPr/>
            <p:nvPr/>
          </p:nvSpPr>
          <p:spPr>
            <a:xfrm>
              <a:off x="5051209" y="5345709"/>
              <a:ext cx="1343025" cy="503555"/>
            </a:xfrm>
            <a:custGeom>
              <a:avLst/>
              <a:gdLst/>
              <a:ahLst/>
              <a:cxnLst/>
              <a:rect l="l" t="t" r="r" b="b"/>
              <a:pathLst>
                <a:path w="1343025" h="503554">
                  <a:moveTo>
                    <a:pt x="0" y="503440"/>
                  </a:moveTo>
                  <a:lnTo>
                    <a:pt x="503440" y="0"/>
                  </a:lnTo>
                </a:path>
                <a:path w="1343025" h="503554">
                  <a:moveTo>
                    <a:pt x="1342504" y="503440"/>
                  </a:moveTo>
                  <a:lnTo>
                    <a:pt x="503440" y="0"/>
                  </a:lnTo>
                </a:path>
              </a:pathLst>
            </a:custGeom>
            <a:ln w="20976">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4151314" y="5284878"/>
              <a:ext cx="121662" cy="121662"/>
            </a:xfrm>
            <a:prstGeom prst="rect">
              <a:avLst/>
            </a:prstGeom>
          </p:spPr>
        </p:pic>
        <p:sp>
          <p:nvSpPr>
            <p:cNvPr id="18" name="object 18"/>
            <p:cNvSpPr/>
            <p:nvPr/>
          </p:nvSpPr>
          <p:spPr>
            <a:xfrm>
              <a:off x="3553352" y="2341416"/>
              <a:ext cx="2331720" cy="3507740"/>
            </a:xfrm>
            <a:custGeom>
              <a:avLst/>
              <a:gdLst/>
              <a:ahLst/>
              <a:cxnLst/>
              <a:rect l="l" t="t" r="r" b="b"/>
              <a:pathLst>
                <a:path w="2331720" h="3507740">
                  <a:moveTo>
                    <a:pt x="1497856" y="3507733"/>
                  </a:moveTo>
                  <a:lnTo>
                    <a:pt x="658792" y="3004292"/>
                  </a:lnTo>
                </a:path>
                <a:path w="2331720" h="3507740">
                  <a:moveTo>
                    <a:pt x="658792" y="3004292"/>
                  </a:moveTo>
                  <a:lnTo>
                    <a:pt x="658355" y="3004729"/>
                  </a:lnTo>
                  <a:lnTo>
                    <a:pt x="655297" y="3007788"/>
                  </a:lnTo>
                  <a:lnTo>
                    <a:pt x="646994" y="3016090"/>
                  </a:lnTo>
                  <a:lnTo>
                    <a:pt x="630827" y="3032258"/>
                  </a:lnTo>
                  <a:lnTo>
                    <a:pt x="605044" y="3058046"/>
                  </a:lnTo>
                  <a:lnTo>
                    <a:pt x="571394" y="3091697"/>
                  </a:lnTo>
                  <a:lnTo>
                    <a:pt x="532500" y="3130592"/>
                  </a:lnTo>
                  <a:lnTo>
                    <a:pt x="490987" y="3172110"/>
                  </a:lnTo>
                  <a:lnTo>
                    <a:pt x="449031" y="3213623"/>
                  </a:lnTo>
                  <a:lnTo>
                    <a:pt x="407078" y="3252517"/>
                  </a:lnTo>
                  <a:lnTo>
                    <a:pt x="365125" y="3286167"/>
                  </a:lnTo>
                  <a:lnTo>
                    <a:pt x="323169" y="3311950"/>
                  </a:lnTo>
                  <a:lnTo>
                    <a:pt x="281219" y="3327680"/>
                  </a:lnTo>
                  <a:lnTo>
                    <a:pt x="239267" y="3332924"/>
                  </a:lnTo>
                  <a:lnTo>
                    <a:pt x="197314" y="3327680"/>
                  </a:lnTo>
                  <a:lnTo>
                    <a:pt x="155364" y="3311950"/>
                  </a:lnTo>
                  <a:lnTo>
                    <a:pt x="118376" y="3286706"/>
                  </a:lnTo>
                  <a:lnTo>
                    <a:pt x="83229" y="3238441"/>
                  </a:lnTo>
                  <a:lnTo>
                    <a:pt x="66922" y="3201072"/>
                  </a:lnTo>
                  <a:lnTo>
                    <a:pt x="51767" y="3152423"/>
                  </a:lnTo>
                  <a:lnTo>
                    <a:pt x="37993" y="3090653"/>
                  </a:lnTo>
                  <a:lnTo>
                    <a:pt x="25831" y="3013920"/>
                  </a:lnTo>
                  <a:lnTo>
                    <a:pt x="15512" y="2920384"/>
                  </a:lnTo>
                  <a:lnTo>
                    <a:pt x="9978" y="2850706"/>
                  </a:lnTo>
                  <a:lnTo>
                    <a:pt x="5483" y="2773935"/>
                  </a:lnTo>
                  <a:lnTo>
                    <a:pt x="3683" y="2733080"/>
                  </a:lnTo>
                  <a:lnTo>
                    <a:pt x="2212" y="2690681"/>
                  </a:lnTo>
                  <a:lnTo>
                    <a:pt x="1092" y="2646814"/>
                  </a:lnTo>
                  <a:lnTo>
                    <a:pt x="347" y="2601556"/>
                  </a:lnTo>
                  <a:lnTo>
                    <a:pt x="0" y="2554983"/>
                  </a:lnTo>
                  <a:lnTo>
                    <a:pt x="72" y="2507172"/>
                  </a:lnTo>
                  <a:lnTo>
                    <a:pt x="588" y="2458199"/>
                  </a:lnTo>
                  <a:lnTo>
                    <a:pt x="1571" y="2408140"/>
                  </a:lnTo>
                  <a:lnTo>
                    <a:pt x="3043" y="2357072"/>
                  </a:lnTo>
                  <a:lnTo>
                    <a:pt x="5026" y="2305072"/>
                  </a:lnTo>
                  <a:lnTo>
                    <a:pt x="7545" y="2252215"/>
                  </a:lnTo>
                  <a:lnTo>
                    <a:pt x="10622" y="2198579"/>
                  </a:lnTo>
                  <a:lnTo>
                    <a:pt x="14280" y="2144239"/>
                  </a:lnTo>
                  <a:lnTo>
                    <a:pt x="18542" y="2089273"/>
                  </a:lnTo>
                  <a:lnTo>
                    <a:pt x="23431" y="2033756"/>
                  </a:lnTo>
                  <a:lnTo>
                    <a:pt x="28969" y="1977765"/>
                  </a:lnTo>
                  <a:lnTo>
                    <a:pt x="35180" y="1921377"/>
                  </a:lnTo>
                  <a:lnTo>
                    <a:pt x="42087" y="1864667"/>
                  </a:lnTo>
                  <a:lnTo>
                    <a:pt x="49712" y="1807713"/>
                  </a:lnTo>
                  <a:lnTo>
                    <a:pt x="58079" y="1750591"/>
                  </a:lnTo>
                  <a:lnTo>
                    <a:pt x="67211" y="1693377"/>
                  </a:lnTo>
                  <a:lnTo>
                    <a:pt x="77129" y="1636147"/>
                  </a:lnTo>
                  <a:lnTo>
                    <a:pt x="87858" y="1578979"/>
                  </a:lnTo>
                  <a:lnTo>
                    <a:pt x="99421" y="1521948"/>
                  </a:lnTo>
                  <a:lnTo>
                    <a:pt x="112303" y="1463030"/>
                  </a:lnTo>
                  <a:lnTo>
                    <a:pt x="126055" y="1404409"/>
                  </a:lnTo>
                  <a:lnTo>
                    <a:pt x="140625" y="1346156"/>
                  </a:lnTo>
                  <a:lnTo>
                    <a:pt x="155963" y="1288337"/>
                  </a:lnTo>
                  <a:lnTo>
                    <a:pt x="172017" y="1231021"/>
                  </a:lnTo>
                  <a:lnTo>
                    <a:pt x="188736" y="1174276"/>
                  </a:lnTo>
                  <a:lnTo>
                    <a:pt x="206069" y="1118171"/>
                  </a:lnTo>
                  <a:lnTo>
                    <a:pt x="223964" y="1062773"/>
                  </a:lnTo>
                  <a:lnTo>
                    <a:pt x="242371" y="1008152"/>
                  </a:lnTo>
                  <a:lnTo>
                    <a:pt x="261239" y="954374"/>
                  </a:lnTo>
                  <a:lnTo>
                    <a:pt x="280516" y="901508"/>
                  </a:lnTo>
                  <a:lnTo>
                    <a:pt x="300150" y="849623"/>
                  </a:lnTo>
                  <a:lnTo>
                    <a:pt x="320092" y="798787"/>
                  </a:lnTo>
                  <a:lnTo>
                    <a:pt x="340290" y="749068"/>
                  </a:lnTo>
                  <a:lnTo>
                    <a:pt x="360692" y="700533"/>
                  </a:lnTo>
                  <a:lnTo>
                    <a:pt x="381248" y="653252"/>
                  </a:lnTo>
                  <a:lnTo>
                    <a:pt x="401906" y="607293"/>
                  </a:lnTo>
                  <a:lnTo>
                    <a:pt x="422615" y="562723"/>
                  </a:lnTo>
                  <a:lnTo>
                    <a:pt x="443324" y="519611"/>
                  </a:lnTo>
                  <a:lnTo>
                    <a:pt x="463982" y="478026"/>
                  </a:lnTo>
                  <a:lnTo>
                    <a:pt x="484538" y="438034"/>
                  </a:lnTo>
                  <a:lnTo>
                    <a:pt x="504941" y="399705"/>
                  </a:lnTo>
                  <a:lnTo>
                    <a:pt x="525139" y="363108"/>
                  </a:lnTo>
                  <a:lnTo>
                    <a:pt x="545081" y="328309"/>
                  </a:lnTo>
                  <a:lnTo>
                    <a:pt x="564716" y="295377"/>
                  </a:lnTo>
                  <a:lnTo>
                    <a:pt x="602861" y="235388"/>
                  </a:lnTo>
                  <a:lnTo>
                    <a:pt x="651553" y="167198"/>
                  </a:lnTo>
                  <a:lnTo>
                    <a:pt x="697056" y="112769"/>
                  </a:lnTo>
                  <a:lnTo>
                    <a:pt x="739540" y="70759"/>
                  </a:lnTo>
                  <a:lnTo>
                    <a:pt x="779171" y="39824"/>
                  </a:lnTo>
                  <a:lnTo>
                    <a:pt x="816117" y="18624"/>
                  </a:lnTo>
                  <a:lnTo>
                    <a:pt x="882626" y="54"/>
                  </a:lnTo>
                  <a:lnTo>
                    <a:pt x="912525" y="0"/>
                  </a:lnTo>
                  <a:lnTo>
                    <a:pt x="940410" y="4309"/>
                  </a:lnTo>
                  <a:lnTo>
                    <a:pt x="1013663" y="31550"/>
                  </a:lnTo>
                  <a:lnTo>
                    <a:pt x="1055506" y="56832"/>
                  </a:lnTo>
                  <a:lnTo>
                    <a:pt x="1093321" y="86142"/>
                  </a:lnTo>
                  <a:lnTo>
                    <a:pt x="1128449" y="118138"/>
                  </a:lnTo>
                  <a:lnTo>
                    <a:pt x="1162233" y="151479"/>
                  </a:lnTo>
                  <a:lnTo>
                    <a:pt x="1203751" y="192997"/>
                  </a:lnTo>
                  <a:lnTo>
                    <a:pt x="1242645" y="231890"/>
                  </a:lnTo>
                  <a:lnTo>
                    <a:pt x="1276292" y="265538"/>
                  </a:lnTo>
                  <a:lnTo>
                    <a:pt x="1302073" y="291318"/>
                  </a:lnTo>
                  <a:lnTo>
                    <a:pt x="1318247" y="307493"/>
                  </a:lnTo>
                  <a:lnTo>
                    <a:pt x="1326553" y="315799"/>
                  </a:lnTo>
                  <a:lnTo>
                    <a:pt x="1329614" y="318859"/>
                  </a:lnTo>
                  <a:lnTo>
                    <a:pt x="1330051" y="319297"/>
                  </a:lnTo>
                </a:path>
                <a:path w="2331720" h="3507740">
                  <a:moveTo>
                    <a:pt x="1225161" y="1357636"/>
                  </a:moveTo>
                  <a:lnTo>
                    <a:pt x="1225844" y="1357608"/>
                  </a:lnTo>
                  <a:lnTo>
                    <a:pt x="1230624" y="1357417"/>
                  </a:lnTo>
                  <a:lnTo>
                    <a:pt x="1243598" y="1356896"/>
                  </a:lnTo>
                  <a:lnTo>
                    <a:pt x="1268862" y="1355883"/>
                  </a:lnTo>
                  <a:lnTo>
                    <a:pt x="1308998" y="1353751"/>
                  </a:lnTo>
                  <a:lnTo>
                    <a:pt x="1360524" y="1348016"/>
                  </a:lnTo>
                  <a:lnTo>
                    <a:pt x="1418442" y="1335727"/>
                  </a:lnTo>
                  <a:lnTo>
                    <a:pt x="1477752" y="1313935"/>
                  </a:lnTo>
                  <a:lnTo>
                    <a:pt x="1523075" y="1288467"/>
                  </a:lnTo>
                  <a:lnTo>
                    <a:pt x="1564916" y="1258303"/>
                  </a:lnTo>
                  <a:lnTo>
                    <a:pt x="1602100" y="1226713"/>
                  </a:lnTo>
                  <a:lnTo>
                    <a:pt x="1633453" y="1196970"/>
                  </a:lnTo>
                  <a:lnTo>
                    <a:pt x="1677506" y="1152130"/>
                  </a:lnTo>
                  <a:lnTo>
                    <a:pt x="1687626" y="1141750"/>
                  </a:lnTo>
                  <a:lnTo>
                    <a:pt x="1691354" y="1137926"/>
                  </a:lnTo>
                  <a:lnTo>
                    <a:pt x="1691886" y="1137380"/>
                  </a:lnTo>
                </a:path>
                <a:path w="2331720" h="3507740">
                  <a:moveTo>
                    <a:pt x="1791531" y="2055107"/>
                  </a:moveTo>
                  <a:lnTo>
                    <a:pt x="1792077" y="2055667"/>
                  </a:lnTo>
                  <a:lnTo>
                    <a:pt x="1795901" y="2059585"/>
                  </a:lnTo>
                  <a:lnTo>
                    <a:pt x="1806281" y="2070222"/>
                  </a:lnTo>
                  <a:lnTo>
                    <a:pt x="1851547" y="2116296"/>
                  </a:lnTo>
                  <a:lnTo>
                    <a:pt x="1884276" y="2147615"/>
                  </a:lnTo>
                  <a:lnTo>
                    <a:pt x="1923970" y="2182249"/>
                  </a:lnTo>
                  <a:lnTo>
                    <a:pt x="1969915" y="2217554"/>
                  </a:lnTo>
                  <a:lnTo>
                    <a:pt x="2021401" y="2250890"/>
                  </a:lnTo>
                  <a:lnTo>
                    <a:pt x="2077224" y="2280067"/>
                  </a:lnTo>
                  <a:lnTo>
                    <a:pt x="2134266" y="2304755"/>
                  </a:lnTo>
                  <a:lnTo>
                    <a:pt x="2188919" y="2325081"/>
                  </a:lnTo>
                  <a:lnTo>
                    <a:pt x="2237573" y="2341171"/>
                  </a:lnTo>
                  <a:lnTo>
                    <a:pt x="2276620" y="2353151"/>
                  </a:lnTo>
                  <a:lnTo>
                    <a:pt x="2324792" y="2367675"/>
                  </a:lnTo>
                  <a:lnTo>
                    <a:pt x="2330814" y="2369490"/>
                  </a:lnTo>
                  <a:lnTo>
                    <a:pt x="2331674" y="2369750"/>
                  </a:lnTo>
                </a:path>
                <a:path w="2331720" h="3507740">
                  <a:moveTo>
                    <a:pt x="422813" y="3240284"/>
                  </a:moveTo>
                  <a:lnTo>
                    <a:pt x="423496" y="3240543"/>
                  </a:lnTo>
                  <a:lnTo>
                    <a:pt x="428276" y="3242359"/>
                  </a:lnTo>
                  <a:lnTo>
                    <a:pt x="441250" y="3247287"/>
                  </a:lnTo>
                  <a:lnTo>
                    <a:pt x="466514" y="3256883"/>
                  </a:lnTo>
                  <a:lnTo>
                    <a:pt x="506801" y="3271512"/>
                  </a:lnTo>
                  <a:lnTo>
                    <a:pt x="559378" y="3286712"/>
                  </a:lnTo>
                  <a:lnTo>
                    <a:pt x="620149" y="3296831"/>
                  </a:lnTo>
                  <a:lnTo>
                    <a:pt x="685018" y="3296215"/>
                  </a:lnTo>
                  <a:lnTo>
                    <a:pt x="737109" y="3285243"/>
                  </a:lnTo>
                  <a:lnTo>
                    <a:pt x="787103" y="3267181"/>
                  </a:lnTo>
                  <a:lnTo>
                    <a:pt x="832901" y="3245429"/>
                  </a:lnTo>
                  <a:lnTo>
                    <a:pt x="872406" y="3223384"/>
                  </a:lnTo>
                  <a:lnTo>
                    <a:pt x="928786" y="3188784"/>
                  </a:lnTo>
                  <a:lnTo>
                    <a:pt x="941759" y="3180741"/>
                  </a:lnTo>
                  <a:lnTo>
                    <a:pt x="946539" y="3177779"/>
                  </a:lnTo>
                  <a:lnTo>
                    <a:pt x="947222" y="3177355"/>
                  </a:lnTo>
                </a:path>
                <a:path w="2331720" h="3507740">
                  <a:moveTo>
                    <a:pt x="1786285" y="3224549"/>
                  </a:moveTo>
                  <a:lnTo>
                    <a:pt x="1786982" y="3224712"/>
                  </a:lnTo>
                  <a:lnTo>
                    <a:pt x="1791858" y="3225860"/>
                  </a:lnTo>
                  <a:lnTo>
                    <a:pt x="1805091" y="3228974"/>
                  </a:lnTo>
                  <a:lnTo>
                    <a:pt x="1830863" y="3235039"/>
                  </a:lnTo>
                  <a:lnTo>
                    <a:pt x="1871875" y="3244257"/>
                  </a:lnTo>
                  <a:lnTo>
                    <a:pt x="1924931" y="3253719"/>
                  </a:lnTo>
                  <a:lnTo>
                    <a:pt x="1985360" y="3259740"/>
                  </a:lnTo>
                  <a:lnTo>
                    <a:pt x="2048490" y="3258635"/>
                  </a:lnTo>
                  <a:lnTo>
                    <a:pt x="2109905" y="3248067"/>
                  </a:lnTo>
                  <a:lnTo>
                    <a:pt x="2166158" y="3231105"/>
                  </a:lnTo>
                  <a:lnTo>
                    <a:pt x="2214053" y="3212176"/>
                  </a:lnTo>
                  <a:lnTo>
                    <a:pt x="2250394" y="3195707"/>
                  </a:lnTo>
                  <a:lnTo>
                    <a:pt x="2273133" y="3185097"/>
                  </a:lnTo>
                  <a:lnTo>
                    <a:pt x="2284810" y="3179649"/>
                  </a:lnTo>
                  <a:lnTo>
                    <a:pt x="2289112" y="3177642"/>
                  </a:lnTo>
                  <a:lnTo>
                    <a:pt x="2289726" y="3177355"/>
                  </a:lnTo>
                </a:path>
                <a:path w="2331720" h="3507740">
                  <a:moveTo>
                    <a:pt x="658792" y="3004292"/>
                  </a:moveTo>
                  <a:lnTo>
                    <a:pt x="968202" y="2532322"/>
                  </a:lnTo>
                </a:path>
              </a:pathLst>
            </a:custGeom>
            <a:ln w="20976">
              <a:solidFill>
                <a:srgbClr val="000000"/>
              </a:solidFill>
            </a:ln>
          </p:spPr>
          <p:txBody>
            <a:bodyPr wrap="square" lIns="0" tIns="0" rIns="0" bIns="0" rtlCol="0"/>
            <a:lstStyle/>
            <a:p>
              <a:endParaRPr/>
            </a:p>
          </p:txBody>
        </p:sp>
        <p:sp>
          <p:nvSpPr>
            <p:cNvPr id="19" name="object 19"/>
            <p:cNvSpPr/>
            <p:nvPr/>
          </p:nvSpPr>
          <p:spPr>
            <a:xfrm>
              <a:off x="4377474" y="4837569"/>
              <a:ext cx="168275" cy="215900"/>
            </a:xfrm>
            <a:custGeom>
              <a:avLst/>
              <a:gdLst/>
              <a:ahLst/>
              <a:cxnLst/>
              <a:rect l="l" t="t" r="r" b="b"/>
              <a:pathLst>
                <a:path w="168275" h="215900">
                  <a:moveTo>
                    <a:pt x="0" y="154914"/>
                  </a:moveTo>
                  <a:lnTo>
                    <a:pt x="92646" y="215646"/>
                  </a:lnTo>
                  <a:lnTo>
                    <a:pt x="167792" y="0"/>
                  </a:lnTo>
                  <a:lnTo>
                    <a:pt x="0" y="154914"/>
                  </a:lnTo>
                  <a:close/>
                </a:path>
              </a:pathLst>
            </a:custGeom>
            <a:solidFill>
              <a:srgbClr val="000000"/>
            </a:solidFill>
          </p:spPr>
          <p:txBody>
            <a:bodyPr wrap="square" lIns="0" tIns="0" rIns="0" bIns="0" rtlCol="0"/>
            <a:lstStyle/>
            <a:p>
              <a:endParaRPr/>
            </a:p>
          </p:txBody>
        </p:sp>
        <p:sp>
          <p:nvSpPr>
            <p:cNvPr id="20" name="object 20"/>
            <p:cNvSpPr/>
            <p:nvPr/>
          </p:nvSpPr>
          <p:spPr>
            <a:xfrm>
              <a:off x="4394466" y="4863249"/>
              <a:ext cx="1160780" cy="482600"/>
            </a:xfrm>
            <a:custGeom>
              <a:avLst/>
              <a:gdLst/>
              <a:ahLst/>
              <a:cxnLst/>
              <a:rect l="l" t="t" r="r" b="b"/>
              <a:pathLst>
                <a:path w="1160779" h="482600">
                  <a:moveTo>
                    <a:pt x="0" y="127825"/>
                  </a:moveTo>
                  <a:lnTo>
                    <a:pt x="127088" y="10490"/>
                  </a:lnTo>
                  <a:lnTo>
                    <a:pt x="70167" y="173837"/>
                  </a:lnTo>
                </a:path>
                <a:path w="1160779" h="482600">
                  <a:moveTo>
                    <a:pt x="1160183" y="482460"/>
                  </a:moveTo>
                  <a:lnTo>
                    <a:pt x="195262" y="0"/>
                  </a:lnTo>
                </a:path>
              </a:pathLst>
            </a:custGeom>
            <a:ln w="20976">
              <a:solidFill>
                <a:srgbClr val="000000"/>
              </a:solidFill>
            </a:ln>
          </p:spPr>
          <p:txBody>
            <a:bodyPr wrap="square" lIns="0" tIns="0" rIns="0" bIns="0" rtlCol="0"/>
            <a:lstStyle/>
            <a:p>
              <a:endParaRPr/>
            </a:p>
          </p:txBody>
        </p:sp>
        <p:sp>
          <p:nvSpPr>
            <p:cNvPr id="21" name="object 21"/>
            <p:cNvSpPr/>
            <p:nvPr/>
          </p:nvSpPr>
          <p:spPr>
            <a:xfrm>
              <a:off x="4551044" y="4843906"/>
              <a:ext cx="223520" cy="149225"/>
            </a:xfrm>
            <a:custGeom>
              <a:avLst/>
              <a:gdLst/>
              <a:ahLst/>
              <a:cxnLst/>
              <a:rect l="l" t="t" r="r" b="b"/>
              <a:pathLst>
                <a:path w="223520" h="149225">
                  <a:moveTo>
                    <a:pt x="0" y="0"/>
                  </a:moveTo>
                  <a:lnTo>
                    <a:pt x="173393" y="148615"/>
                  </a:lnTo>
                  <a:lnTo>
                    <a:pt x="222923" y="49542"/>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4589729" y="4863249"/>
              <a:ext cx="168910" cy="113030"/>
            </a:xfrm>
            <a:custGeom>
              <a:avLst/>
              <a:gdLst/>
              <a:ahLst/>
              <a:cxnLst/>
              <a:rect l="l" t="t" r="r" b="b"/>
              <a:pathLst>
                <a:path w="168910" h="113029">
                  <a:moveTo>
                    <a:pt x="131330" y="112572"/>
                  </a:moveTo>
                  <a:lnTo>
                    <a:pt x="0" y="0"/>
                  </a:lnTo>
                  <a:lnTo>
                    <a:pt x="168859" y="37528"/>
                  </a:lnTo>
                </a:path>
              </a:pathLst>
            </a:custGeom>
            <a:ln w="20976">
              <a:solidFill>
                <a:srgbClr val="000000"/>
              </a:solidFill>
            </a:ln>
          </p:spPr>
          <p:txBody>
            <a:bodyPr wrap="square" lIns="0" tIns="0" rIns="0" bIns="0" rtlCol="0"/>
            <a:lstStyle/>
            <a:p>
              <a:endParaRPr/>
            </a:p>
          </p:txBody>
        </p:sp>
        <p:sp>
          <p:nvSpPr>
            <p:cNvPr id="23" name="object 23"/>
            <p:cNvSpPr/>
            <p:nvPr/>
          </p:nvSpPr>
          <p:spPr>
            <a:xfrm>
              <a:off x="4833429" y="5799175"/>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24" name="object 24"/>
            <p:cNvSpPr/>
            <p:nvPr/>
          </p:nvSpPr>
          <p:spPr>
            <a:xfrm>
              <a:off x="4833429" y="5799175"/>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25" name="object 25"/>
            <p:cNvSpPr/>
            <p:nvPr/>
          </p:nvSpPr>
          <p:spPr>
            <a:xfrm>
              <a:off x="4665916" y="1443596"/>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7EFF7E"/>
            </a:solidFill>
          </p:spPr>
          <p:txBody>
            <a:bodyPr wrap="square" lIns="0" tIns="0" rIns="0" bIns="0" rtlCol="0"/>
            <a:lstStyle/>
            <a:p>
              <a:endParaRPr/>
            </a:p>
          </p:txBody>
        </p:sp>
        <p:sp>
          <p:nvSpPr>
            <p:cNvPr id="26" name="object 26"/>
            <p:cNvSpPr/>
            <p:nvPr/>
          </p:nvSpPr>
          <p:spPr>
            <a:xfrm>
              <a:off x="4665916" y="1443596"/>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00FF00"/>
              </a:solidFill>
            </a:ln>
          </p:spPr>
          <p:txBody>
            <a:bodyPr wrap="square" lIns="0" tIns="0" rIns="0" bIns="0" rtlCol="0"/>
            <a:lstStyle/>
            <a:p>
              <a:endParaRPr/>
            </a:p>
          </p:txBody>
        </p:sp>
      </p:grpSp>
      <p:sp>
        <p:nvSpPr>
          <p:cNvPr id="27" name="object 27"/>
          <p:cNvSpPr txBox="1"/>
          <p:nvPr/>
        </p:nvSpPr>
        <p:spPr>
          <a:xfrm>
            <a:off x="4933632"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A</a:t>
            </a:r>
            <a:endParaRPr sz="2300">
              <a:latin typeface="Arial"/>
              <a:cs typeface="Arial"/>
            </a:endParaRPr>
          </a:p>
        </p:txBody>
      </p:sp>
      <p:sp>
        <p:nvSpPr>
          <p:cNvPr id="28" name="object 28"/>
          <p:cNvSpPr/>
          <p:nvPr/>
        </p:nvSpPr>
        <p:spPr>
          <a:xfrm>
            <a:off x="4665916" y="2616250"/>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00FF00"/>
            </a:solidFill>
          </a:ln>
        </p:spPr>
        <p:txBody>
          <a:bodyPr wrap="square" lIns="0" tIns="0" rIns="0" bIns="0" rtlCol="0"/>
          <a:lstStyle/>
          <a:p>
            <a:endParaRPr/>
          </a:p>
        </p:txBody>
      </p:sp>
      <p:sp>
        <p:nvSpPr>
          <p:cNvPr id="29" name="object 29"/>
          <p:cNvSpPr txBox="1"/>
          <p:nvPr/>
        </p:nvSpPr>
        <p:spPr>
          <a:xfrm>
            <a:off x="4461658" y="1449199"/>
            <a:ext cx="1392555" cy="3398520"/>
          </a:xfrm>
          <a:prstGeom prst="rect">
            <a:avLst/>
          </a:prstGeom>
        </p:spPr>
        <p:txBody>
          <a:bodyPr vert="horz" wrap="square" lIns="0" tIns="13970" rIns="0" bIns="0" rtlCol="0">
            <a:spAutoFit/>
          </a:bodyPr>
          <a:lstStyle/>
          <a:p>
            <a:pPr marL="316230">
              <a:lnSpc>
                <a:spcPct val="100000"/>
              </a:lnSpc>
              <a:spcBef>
                <a:spcPts val="110"/>
              </a:spcBef>
            </a:pPr>
            <a:r>
              <a:rPr sz="2300" spc="5" dirty="0">
                <a:latin typeface="Arial"/>
                <a:cs typeface="Arial"/>
              </a:rPr>
              <a:t>Q</a:t>
            </a:r>
            <a:endParaRPr sz="2300">
              <a:latin typeface="Arial"/>
              <a:cs typeface="Arial"/>
            </a:endParaRPr>
          </a:p>
          <a:p>
            <a:pPr>
              <a:lnSpc>
                <a:spcPct val="100000"/>
              </a:lnSpc>
            </a:pPr>
            <a:endParaRPr sz="2600">
              <a:latin typeface="Arial"/>
              <a:cs typeface="Arial"/>
            </a:endParaRPr>
          </a:p>
          <a:p>
            <a:pPr>
              <a:lnSpc>
                <a:spcPct val="100000"/>
              </a:lnSpc>
              <a:spcBef>
                <a:spcPts val="50"/>
              </a:spcBef>
            </a:pPr>
            <a:endParaRPr sz="3000">
              <a:latin typeface="Arial"/>
              <a:cs typeface="Arial"/>
            </a:endParaRPr>
          </a:p>
          <a:p>
            <a:pPr marL="337820">
              <a:lnSpc>
                <a:spcPct val="100000"/>
              </a:lnSpc>
            </a:pPr>
            <a:r>
              <a:rPr sz="2300" spc="5" dirty="0">
                <a:latin typeface="Arial"/>
                <a:cs typeface="Arial"/>
              </a:rPr>
              <a:t>P</a:t>
            </a:r>
            <a:endParaRPr sz="2300">
              <a:latin typeface="Arial"/>
              <a:cs typeface="Arial"/>
            </a:endParaRPr>
          </a:p>
          <a:p>
            <a:pPr>
              <a:lnSpc>
                <a:spcPct val="100000"/>
              </a:lnSpc>
            </a:pPr>
            <a:endParaRPr sz="2600">
              <a:latin typeface="Arial"/>
              <a:cs typeface="Arial"/>
            </a:endParaRPr>
          </a:p>
          <a:p>
            <a:pPr marR="5080" algn="r">
              <a:lnSpc>
                <a:spcPct val="100000"/>
              </a:lnSpc>
              <a:spcBef>
                <a:spcPts val="2180"/>
              </a:spcBef>
            </a:pPr>
            <a:r>
              <a:rPr sz="2300" spc="10" dirty="0">
                <a:latin typeface="Arial"/>
                <a:cs typeface="Arial"/>
              </a:rPr>
              <a:t>M</a:t>
            </a:r>
            <a:endParaRPr sz="2300">
              <a:latin typeface="Arial"/>
              <a:cs typeface="Arial"/>
            </a:endParaRPr>
          </a:p>
          <a:p>
            <a:pPr>
              <a:lnSpc>
                <a:spcPct val="100000"/>
              </a:lnSpc>
              <a:spcBef>
                <a:spcPts val="50"/>
              </a:spcBef>
            </a:pPr>
            <a:endParaRPr sz="3300">
              <a:latin typeface="Arial"/>
              <a:cs typeface="Arial"/>
            </a:endParaRPr>
          </a:p>
          <a:p>
            <a:pPr marL="12700">
              <a:lnSpc>
                <a:spcPct val="100000"/>
              </a:lnSpc>
            </a:pPr>
            <a:r>
              <a:rPr sz="2300" spc="5" dirty="0">
                <a:latin typeface="Arial"/>
                <a:cs typeface="Arial"/>
              </a:rPr>
              <a:t>L</a:t>
            </a:r>
            <a:endParaRPr sz="2300">
              <a:latin typeface="Arial"/>
              <a:cs typeface="Arial"/>
            </a:endParaRPr>
          </a:p>
        </p:txBody>
      </p:sp>
      <p:grpSp>
        <p:nvGrpSpPr>
          <p:cNvPr id="30" name="object 30"/>
          <p:cNvGrpSpPr/>
          <p:nvPr/>
        </p:nvGrpSpPr>
        <p:grpSpPr>
          <a:xfrm>
            <a:off x="6142157" y="5767710"/>
            <a:ext cx="499109" cy="499109"/>
            <a:chOff x="6142157" y="5767710"/>
            <a:chExt cx="499109" cy="499109"/>
          </a:xfrm>
        </p:grpSpPr>
        <p:sp>
          <p:nvSpPr>
            <p:cNvPr id="31" name="object 31"/>
            <p:cNvSpPr/>
            <p:nvPr/>
          </p:nvSpPr>
          <p:spPr>
            <a:xfrm>
              <a:off x="6173622" y="5799175"/>
              <a:ext cx="435609" cy="435609"/>
            </a:xfrm>
            <a:custGeom>
              <a:avLst/>
              <a:gdLst/>
              <a:ahLst/>
              <a:cxnLst/>
              <a:rect l="l" t="t" r="r" b="b"/>
              <a:pathLst>
                <a:path w="435609" h="435610">
                  <a:moveTo>
                    <a:pt x="0" y="217779"/>
                  </a:move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32" name="object 32"/>
            <p:cNvSpPr/>
            <p:nvPr/>
          </p:nvSpPr>
          <p:spPr>
            <a:xfrm>
              <a:off x="6173622" y="5799175"/>
              <a:ext cx="435609" cy="435609"/>
            </a:xfrm>
            <a:custGeom>
              <a:avLst/>
              <a:gdLst/>
              <a:ahLst/>
              <a:cxnLst/>
              <a:rect l="l" t="t" r="r" b="b"/>
              <a:pathLst>
                <a:path w="435609" h="435610">
                  <a:moveTo>
                    <a:pt x="435559" y="217779"/>
                  </a:move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33" name="object 33"/>
          <p:cNvSpPr txBox="1"/>
          <p:nvPr/>
        </p:nvSpPr>
        <p:spPr>
          <a:xfrm>
            <a:off x="6297104"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B</a:t>
            </a:r>
            <a:endParaRPr sz="2300">
              <a:latin typeface="Arial"/>
              <a:cs typeface="Arial"/>
            </a:endParaRPr>
          </a:p>
        </p:txBody>
      </p:sp>
      <p:sp>
        <p:nvSpPr>
          <p:cNvPr id="34" name="object 3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35" name="object 3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56</a:t>
            </a:fld>
            <a:endParaRPr spc="45"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635" algn="ctr">
              <a:lnSpc>
                <a:spcPts val="2635"/>
              </a:lnSpc>
            </a:pPr>
            <a:r>
              <a:rPr spc="185" dirty="0"/>
              <a:t>Backward</a:t>
            </a:r>
            <a:r>
              <a:rPr spc="390" dirty="0"/>
              <a:t> </a:t>
            </a:r>
            <a:r>
              <a:rPr spc="155" dirty="0"/>
              <a:t>chaining</a:t>
            </a:r>
            <a:r>
              <a:rPr spc="370" dirty="0"/>
              <a:t> </a:t>
            </a:r>
            <a:r>
              <a:rPr spc="175" dirty="0"/>
              <a:t>example</a:t>
            </a:r>
          </a:p>
        </p:txBody>
      </p:sp>
      <p:grpSp>
        <p:nvGrpSpPr>
          <p:cNvPr id="3" name="object 3"/>
          <p:cNvGrpSpPr/>
          <p:nvPr/>
        </p:nvGrpSpPr>
        <p:grpSpPr>
          <a:xfrm>
            <a:off x="3542557" y="1411846"/>
            <a:ext cx="2861945" cy="4855210"/>
            <a:chOff x="3542557" y="1411846"/>
            <a:chExt cx="2861945" cy="4855210"/>
          </a:xfrm>
        </p:grpSpPr>
        <p:sp>
          <p:nvSpPr>
            <p:cNvPr id="4" name="object 4"/>
            <p:cNvSpPr/>
            <p:nvPr/>
          </p:nvSpPr>
          <p:spPr>
            <a:xfrm>
              <a:off x="4883403" y="1821649"/>
              <a:ext cx="0" cy="839469"/>
            </a:xfrm>
            <a:custGeom>
              <a:avLst/>
              <a:gdLst/>
              <a:ahLst/>
              <a:cxnLst/>
              <a:rect l="l" t="t" r="r" b="b"/>
              <a:pathLst>
                <a:path h="839469">
                  <a:moveTo>
                    <a:pt x="0" y="839063"/>
                  </a:moveTo>
                  <a:lnTo>
                    <a:pt x="0" y="0"/>
                  </a:lnTo>
                </a:path>
              </a:pathLst>
            </a:custGeom>
            <a:ln w="20976">
              <a:solidFill>
                <a:srgbClr val="000000"/>
              </a:solidFill>
            </a:ln>
          </p:spPr>
          <p:txBody>
            <a:bodyPr wrap="square" lIns="0" tIns="0" rIns="0" bIns="0" rtlCol="0"/>
            <a:lstStyle/>
            <a:p>
              <a:endParaRPr/>
            </a:p>
          </p:txBody>
        </p:sp>
        <p:sp>
          <p:nvSpPr>
            <p:cNvPr id="5" name="object 5"/>
            <p:cNvSpPr/>
            <p:nvPr/>
          </p:nvSpPr>
          <p:spPr>
            <a:xfrm>
              <a:off x="4828019" y="1778406"/>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6" name="object 6"/>
            <p:cNvSpPr/>
            <p:nvPr/>
          </p:nvSpPr>
          <p:spPr>
            <a:xfrm>
              <a:off x="4841443" y="1821649"/>
              <a:ext cx="84455" cy="1510665"/>
            </a:xfrm>
            <a:custGeom>
              <a:avLst/>
              <a:gdLst/>
              <a:ahLst/>
              <a:cxnLst/>
              <a:rect l="l" t="t" r="r" b="b"/>
              <a:pathLst>
                <a:path w="84454" h="1510664">
                  <a:moveTo>
                    <a:pt x="0" y="167805"/>
                  </a:moveTo>
                  <a:lnTo>
                    <a:pt x="41960" y="0"/>
                  </a:lnTo>
                  <a:lnTo>
                    <a:pt x="83908" y="167805"/>
                  </a:lnTo>
                </a:path>
                <a:path w="84454" h="1510664">
                  <a:moveTo>
                    <a:pt x="41960" y="1510309"/>
                  </a:moveTo>
                  <a:lnTo>
                    <a:pt x="41960" y="1174686"/>
                  </a:lnTo>
                </a:path>
              </a:pathLst>
            </a:custGeom>
            <a:ln w="20976">
              <a:solidFill>
                <a:srgbClr val="000000"/>
              </a:solidFill>
            </a:ln>
          </p:spPr>
          <p:txBody>
            <a:bodyPr wrap="square" lIns="0" tIns="0" rIns="0" bIns="0" rtlCol="0"/>
            <a:lstStyle/>
            <a:p>
              <a:endParaRPr/>
            </a:p>
          </p:txBody>
        </p:sp>
        <p:sp>
          <p:nvSpPr>
            <p:cNvPr id="7" name="object 7"/>
            <p:cNvSpPr/>
            <p:nvPr/>
          </p:nvSpPr>
          <p:spPr>
            <a:xfrm>
              <a:off x="4828019" y="2953092"/>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8" name="object 8"/>
            <p:cNvSpPr/>
            <p:nvPr/>
          </p:nvSpPr>
          <p:spPr>
            <a:xfrm>
              <a:off x="4841443" y="2996336"/>
              <a:ext cx="84455" cy="168275"/>
            </a:xfrm>
            <a:custGeom>
              <a:avLst/>
              <a:gdLst/>
              <a:ahLst/>
              <a:cxnLst/>
              <a:rect l="l" t="t" r="r" b="b"/>
              <a:pathLst>
                <a:path w="84454" h="168275">
                  <a:moveTo>
                    <a:pt x="0" y="167805"/>
                  </a:moveTo>
                  <a:lnTo>
                    <a:pt x="41960" y="0"/>
                  </a:lnTo>
                  <a:lnTo>
                    <a:pt x="83908" y="167805"/>
                  </a:lnTo>
                </a:path>
              </a:pathLst>
            </a:custGeom>
            <a:ln w="20976">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4822572" y="3271128"/>
              <a:ext cx="121662" cy="121662"/>
            </a:xfrm>
            <a:prstGeom prst="rect">
              <a:avLst/>
            </a:prstGeom>
          </p:spPr>
        </p:pic>
        <p:sp>
          <p:nvSpPr>
            <p:cNvPr id="10" name="object 10"/>
            <p:cNvSpPr/>
            <p:nvPr/>
          </p:nvSpPr>
          <p:spPr>
            <a:xfrm>
              <a:off x="4547768" y="3331959"/>
              <a:ext cx="1174750" cy="1174750"/>
            </a:xfrm>
            <a:custGeom>
              <a:avLst/>
              <a:gdLst/>
              <a:ahLst/>
              <a:cxnLst/>
              <a:rect l="l" t="t" r="r" b="b"/>
              <a:pathLst>
                <a:path w="1174750" h="1174750">
                  <a:moveTo>
                    <a:pt x="1174699" y="335622"/>
                  </a:moveTo>
                  <a:lnTo>
                    <a:pt x="335635" y="0"/>
                  </a:lnTo>
                </a:path>
                <a:path w="1174750" h="1174750">
                  <a:moveTo>
                    <a:pt x="0" y="1174686"/>
                  </a:moveTo>
                  <a:lnTo>
                    <a:pt x="335635" y="0"/>
                  </a:lnTo>
                </a:path>
                <a:path w="1174750" h="1174750">
                  <a:moveTo>
                    <a:pt x="1174699" y="1006881"/>
                  </a:moveTo>
                  <a:lnTo>
                    <a:pt x="1174699" y="671245"/>
                  </a:lnTo>
                </a:path>
              </a:pathLst>
            </a:custGeom>
            <a:ln w="20976">
              <a:solidFill>
                <a:srgbClr val="000000"/>
              </a:solidFill>
            </a:ln>
          </p:spPr>
          <p:txBody>
            <a:bodyPr wrap="square" lIns="0" tIns="0" rIns="0" bIns="0" rtlCol="0"/>
            <a:lstStyle/>
            <a:p>
              <a:endParaRPr/>
            </a:p>
          </p:txBody>
        </p:sp>
        <p:sp>
          <p:nvSpPr>
            <p:cNvPr id="11" name="object 11"/>
            <p:cNvSpPr/>
            <p:nvPr/>
          </p:nvSpPr>
          <p:spPr>
            <a:xfrm>
              <a:off x="5667082" y="3959961"/>
              <a:ext cx="111125" cy="221615"/>
            </a:xfrm>
            <a:custGeom>
              <a:avLst/>
              <a:gdLst/>
              <a:ahLst/>
              <a:cxnLst/>
              <a:rect l="l" t="t" r="r" b="b"/>
              <a:pathLst>
                <a:path w="111125" h="221614">
                  <a:moveTo>
                    <a:pt x="0" y="221551"/>
                  </a:moveTo>
                  <a:lnTo>
                    <a:pt x="110769" y="221551"/>
                  </a:lnTo>
                  <a:lnTo>
                    <a:pt x="55384" y="0"/>
                  </a:lnTo>
                  <a:lnTo>
                    <a:pt x="0" y="221551"/>
                  </a:lnTo>
                  <a:close/>
                </a:path>
              </a:pathLst>
            </a:custGeom>
            <a:solidFill>
              <a:srgbClr val="000000"/>
            </a:solidFill>
          </p:spPr>
          <p:txBody>
            <a:bodyPr wrap="square" lIns="0" tIns="0" rIns="0" bIns="0" rtlCol="0"/>
            <a:lstStyle/>
            <a:p>
              <a:endParaRPr/>
            </a:p>
          </p:txBody>
        </p:sp>
        <p:sp>
          <p:nvSpPr>
            <p:cNvPr id="12" name="object 12"/>
            <p:cNvSpPr/>
            <p:nvPr/>
          </p:nvSpPr>
          <p:spPr>
            <a:xfrm>
              <a:off x="5680506" y="4003205"/>
              <a:ext cx="84455" cy="168275"/>
            </a:xfrm>
            <a:custGeom>
              <a:avLst/>
              <a:gdLst/>
              <a:ahLst/>
              <a:cxnLst/>
              <a:rect l="l" t="t" r="r" b="b"/>
              <a:pathLst>
                <a:path w="84454" h="168275">
                  <a:moveTo>
                    <a:pt x="0" y="167817"/>
                  </a:moveTo>
                  <a:lnTo>
                    <a:pt x="41960" y="0"/>
                  </a:lnTo>
                  <a:lnTo>
                    <a:pt x="83908" y="167817"/>
                  </a:lnTo>
                </a:path>
              </a:pathLst>
            </a:custGeom>
            <a:ln w="20976">
              <a:solidFill>
                <a:srgbClr val="000000"/>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5661636" y="4277996"/>
              <a:ext cx="121662" cy="121674"/>
            </a:xfrm>
            <a:prstGeom prst="rect">
              <a:avLst/>
            </a:prstGeom>
          </p:spPr>
        </p:pic>
        <p:sp>
          <p:nvSpPr>
            <p:cNvPr id="14" name="object 14"/>
            <p:cNvSpPr/>
            <p:nvPr/>
          </p:nvSpPr>
          <p:spPr>
            <a:xfrm>
              <a:off x="4547768" y="4338840"/>
              <a:ext cx="1845945" cy="1510665"/>
            </a:xfrm>
            <a:custGeom>
              <a:avLst/>
              <a:gdLst/>
              <a:ahLst/>
              <a:cxnLst/>
              <a:rect l="l" t="t" r="r" b="b"/>
              <a:pathLst>
                <a:path w="1845945" h="1510664">
                  <a:moveTo>
                    <a:pt x="1174699" y="0"/>
                  </a:moveTo>
                  <a:lnTo>
                    <a:pt x="1845945" y="1510309"/>
                  </a:lnTo>
                </a:path>
                <a:path w="1845945" h="1510664">
                  <a:moveTo>
                    <a:pt x="0" y="167805"/>
                  </a:moveTo>
                  <a:lnTo>
                    <a:pt x="1174699" y="0"/>
                  </a:lnTo>
                </a:path>
              </a:pathLst>
            </a:custGeom>
            <a:ln w="20976">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493818" y="5284878"/>
              <a:ext cx="121662" cy="121662"/>
            </a:xfrm>
            <a:prstGeom prst="rect">
              <a:avLst/>
            </a:prstGeom>
          </p:spPr>
        </p:pic>
        <p:sp>
          <p:nvSpPr>
            <p:cNvPr id="16" name="object 16"/>
            <p:cNvSpPr/>
            <p:nvPr/>
          </p:nvSpPr>
          <p:spPr>
            <a:xfrm>
              <a:off x="5051209" y="5345709"/>
              <a:ext cx="1343025" cy="503555"/>
            </a:xfrm>
            <a:custGeom>
              <a:avLst/>
              <a:gdLst/>
              <a:ahLst/>
              <a:cxnLst/>
              <a:rect l="l" t="t" r="r" b="b"/>
              <a:pathLst>
                <a:path w="1343025" h="503554">
                  <a:moveTo>
                    <a:pt x="0" y="503440"/>
                  </a:moveTo>
                  <a:lnTo>
                    <a:pt x="503440" y="0"/>
                  </a:lnTo>
                </a:path>
                <a:path w="1343025" h="503554">
                  <a:moveTo>
                    <a:pt x="1342504" y="503440"/>
                  </a:moveTo>
                  <a:lnTo>
                    <a:pt x="503440" y="0"/>
                  </a:lnTo>
                </a:path>
              </a:pathLst>
            </a:custGeom>
            <a:ln w="20976">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4151314" y="5284878"/>
              <a:ext cx="121662" cy="121662"/>
            </a:xfrm>
            <a:prstGeom prst="rect">
              <a:avLst/>
            </a:prstGeom>
          </p:spPr>
        </p:pic>
        <p:sp>
          <p:nvSpPr>
            <p:cNvPr id="18" name="object 18"/>
            <p:cNvSpPr/>
            <p:nvPr/>
          </p:nvSpPr>
          <p:spPr>
            <a:xfrm>
              <a:off x="3553352" y="2341416"/>
              <a:ext cx="2331720" cy="3507740"/>
            </a:xfrm>
            <a:custGeom>
              <a:avLst/>
              <a:gdLst/>
              <a:ahLst/>
              <a:cxnLst/>
              <a:rect l="l" t="t" r="r" b="b"/>
              <a:pathLst>
                <a:path w="2331720" h="3507740">
                  <a:moveTo>
                    <a:pt x="1497856" y="3507733"/>
                  </a:moveTo>
                  <a:lnTo>
                    <a:pt x="658792" y="3004292"/>
                  </a:lnTo>
                </a:path>
                <a:path w="2331720" h="3507740">
                  <a:moveTo>
                    <a:pt x="658792" y="3004292"/>
                  </a:moveTo>
                  <a:lnTo>
                    <a:pt x="658355" y="3004729"/>
                  </a:lnTo>
                  <a:lnTo>
                    <a:pt x="655297" y="3007788"/>
                  </a:lnTo>
                  <a:lnTo>
                    <a:pt x="646994" y="3016090"/>
                  </a:lnTo>
                  <a:lnTo>
                    <a:pt x="630827" y="3032258"/>
                  </a:lnTo>
                  <a:lnTo>
                    <a:pt x="605044" y="3058046"/>
                  </a:lnTo>
                  <a:lnTo>
                    <a:pt x="571394" y="3091697"/>
                  </a:lnTo>
                  <a:lnTo>
                    <a:pt x="532500" y="3130592"/>
                  </a:lnTo>
                  <a:lnTo>
                    <a:pt x="490987" y="3172110"/>
                  </a:lnTo>
                  <a:lnTo>
                    <a:pt x="449031" y="3213623"/>
                  </a:lnTo>
                  <a:lnTo>
                    <a:pt x="407078" y="3252517"/>
                  </a:lnTo>
                  <a:lnTo>
                    <a:pt x="365125" y="3286167"/>
                  </a:lnTo>
                  <a:lnTo>
                    <a:pt x="323169" y="3311950"/>
                  </a:lnTo>
                  <a:lnTo>
                    <a:pt x="281219" y="3327680"/>
                  </a:lnTo>
                  <a:lnTo>
                    <a:pt x="239267" y="3332924"/>
                  </a:lnTo>
                  <a:lnTo>
                    <a:pt x="197314" y="3327680"/>
                  </a:lnTo>
                  <a:lnTo>
                    <a:pt x="155364" y="3311950"/>
                  </a:lnTo>
                  <a:lnTo>
                    <a:pt x="118376" y="3286706"/>
                  </a:lnTo>
                  <a:lnTo>
                    <a:pt x="83229" y="3238441"/>
                  </a:lnTo>
                  <a:lnTo>
                    <a:pt x="66922" y="3201072"/>
                  </a:lnTo>
                  <a:lnTo>
                    <a:pt x="51767" y="3152423"/>
                  </a:lnTo>
                  <a:lnTo>
                    <a:pt x="37993" y="3090653"/>
                  </a:lnTo>
                  <a:lnTo>
                    <a:pt x="25831" y="3013920"/>
                  </a:lnTo>
                  <a:lnTo>
                    <a:pt x="15512" y="2920384"/>
                  </a:lnTo>
                  <a:lnTo>
                    <a:pt x="9978" y="2850706"/>
                  </a:lnTo>
                  <a:lnTo>
                    <a:pt x="5483" y="2773935"/>
                  </a:lnTo>
                  <a:lnTo>
                    <a:pt x="3683" y="2733080"/>
                  </a:lnTo>
                  <a:lnTo>
                    <a:pt x="2212" y="2690681"/>
                  </a:lnTo>
                  <a:lnTo>
                    <a:pt x="1092" y="2646814"/>
                  </a:lnTo>
                  <a:lnTo>
                    <a:pt x="347" y="2601556"/>
                  </a:lnTo>
                  <a:lnTo>
                    <a:pt x="0" y="2554983"/>
                  </a:lnTo>
                  <a:lnTo>
                    <a:pt x="72" y="2507172"/>
                  </a:lnTo>
                  <a:lnTo>
                    <a:pt x="588" y="2458199"/>
                  </a:lnTo>
                  <a:lnTo>
                    <a:pt x="1571" y="2408140"/>
                  </a:lnTo>
                  <a:lnTo>
                    <a:pt x="3043" y="2357072"/>
                  </a:lnTo>
                  <a:lnTo>
                    <a:pt x="5026" y="2305072"/>
                  </a:lnTo>
                  <a:lnTo>
                    <a:pt x="7545" y="2252215"/>
                  </a:lnTo>
                  <a:lnTo>
                    <a:pt x="10622" y="2198579"/>
                  </a:lnTo>
                  <a:lnTo>
                    <a:pt x="14280" y="2144239"/>
                  </a:lnTo>
                  <a:lnTo>
                    <a:pt x="18542" y="2089273"/>
                  </a:lnTo>
                  <a:lnTo>
                    <a:pt x="23431" y="2033756"/>
                  </a:lnTo>
                  <a:lnTo>
                    <a:pt x="28969" y="1977765"/>
                  </a:lnTo>
                  <a:lnTo>
                    <a:pt x="35180" y="1921377"/>
                  </a:lnTo>
                  <a:lnTo>
                    <a:pt x="42087" y="1864667"/>
                  </a:lnTo>
                  <a:lnTo>
                    <a:pt x="49712" y="1807713"/>
                  </a:lnTo>
                  <a:lnTo>
                    <a:pt x="58079" y="1750591"/>
                  </a:lnTo>
                  <a:lnTo>
                    <a:pt x="67211" y="1693377"/>
                  </a:lnTo>
                  <a:lnTo>
                    <a:pt x="77129" y="1636147"/>
                  </a:lnTo>
                  <a:lnTo>
                    <a:pt x="87858" y="1578979"/>
                  </a:lnTo>
                  <a:lnTo>
                    <a:pt x="99421" y="1521948"/>
                  </a:lnTo>
                  <a:lnTo>
                    <a:pt x="112303" y="1463030"/>
                  </a:lnTo>
                  <a:lnTo>
                    <a:pt x="126055" y="1404409"/>
                  </a:lnTo>
                  <a:lnTo>
                    <a:pt x="140625" y="1346156"/>
                  </a:lnTo>
                  <a:lnTo>
                    <a:pt x="155963" y="1288337"/>
                  </a:lnTo>
                  <a:lnTo>
                    <a:pt x="172017" y="1231021"/>
                  </a:lnTo>
                  <a:lnTo>
                    <a:pt x="188736" y="1174276"/>
                  </a:lnTo>
                  <a:lnTo>
                    <a:pt x="206069" y="1118171"/>
                  </a:lnTo>
                  <a:lnTo>
                    <a:pt x="223964" y="1062773"/>
                  </a:lnTo>
                  <a:lnTo>
                    <a:pt x="242371" y="1008152"/>
                  </a:lnTo>
                  <a:lnTo>
                    <a:pt x="261239" y="954374"/>
                  </a:lnTo>
                  <a:lnTo>
                    <a:pt x="280516" y="901508"/>
                  </a:lnTo>
                  <a:lnTo>
                    <a:pt x="300150" y="849623"/>
                  </a:lnTo>
                  <a:lnTo>
                    <a:pt x="320092" y="798787"/>
                  </a:lnTo>
                  <a:lnTo>
                    <a:pt x="340290" y="749068"/>
                  </a:lnTo>
                  <a:lnTo>
                    <a:pt x="360692" y="700533"/>
                  </a:lnTo>
                  <a:lnTo>
                    <a:pt x="381248" y="653252"/>
                  </a:lnTo>
                  <a:lnTo>
                    <a:pt x="401906" y="607293"/>
                  </a:lnTo>
                  <a:lnTo>
                    <a:pt x="422615" y="562723"/>
                  </a:lnTo>
                  <a:lnTo>
                    <a:pt x="443324" y="519611"/>
                  </a:lnTo>
                  <a:lnTo>
                    <a:pt x="463982" y="478026"/>
                  </a:lnTo>
                  <a:lnTo>
                    <a:pt x="484538" y="438034"/>
                  </a:lnTo>
                  <a:lnTo>
                    <a:pt x="504941" y="399705"/>
                  </a:lnTo>
                  <a:lnTo>
                    <a:pt x="525139" y="363108"/>
                  </a:lnTo>
                  <a:lnTo>
                    <a:pt x="545081" y="328309"/>
                  </a:lnTo>
                  <a:lnTo>
                    <a:pt x="564716" y="295377"/>
                  </a:lnTo>
                  <a:lnTo>
                    <a:pt x="602861" y="235388"/>
                  </a:lnTo>
                  <a:lnTo>
                    <a:pt x="651553" y="167198"/>
                  </a:lnTo>
                  <a:lnTo>
                    <a:pt x="697056" y="112769"/>
                  </a:lnTo>
                  <a:lnTo>
                    <a:pt x="739540" y="70759"/>
                  </a:lnTo>
                  <a:lnTo>
                    <a:pt x="779171" y="39824"/>
                  </a:lnTo>
                  <a:lnTo>
                    <a:pt x="816117" y="18624"/>
                  </a:lnTo>
                  <a:lnTo>
                    <a:pt x="882626" y="54"/>
                  </a:lnTo>
                  <a:lnTo>
                    <a:pt x="912525" y="0"/>
                  </a:lnTo>
                  <a:lnTo>
                    <a:pt x="940410" y="4309"/>
                  </a:lnTo>
                  <a:lnTo>
                    <a:pt x="1013663" y="31550"/>
                  </a:lnTo>
                  <a:lnTo>
                    <a:pt x="1055506" y="56832"/>
                  </a:lnTo>
                  <a:lnTo>
                    <a:pt x="1093321" y="86142"/>
                  </a:lnTo>
                  <a:lnTo>
                    <a:pt x="1128449" y="118138"/>
                  </a:lnTo>
                  <a:lnTo>
                    <a:pt x="1162233" y="151479"/>
                  </a:lnTo>
                  <a:lnTo>
                    <a:pt x="1203751" y="192997"/>
                  </a:lnTo>
                  <a:lnTo>
                    <a:pt x="1242645" y="231890"/>
                  </a:lnTo>
                  <a:lnTo>
                    <a:pt x="1276292" y="265538"/>
                  </a:lnTo>
                  <a:lnTo>
                    <a:pt x="1302073" y="291318"/>
                  </a:lnTo>
                  <a:lnTo>
                    <a:pt x="1318247" y="307493"/>
                  </a:lnTo>
                  <a:lnTo>
                    <a:pt x="1326553" y="315799"/>
                  </a:lnTo>
                  <a:lnTo>
                    <a:pt x="1329614" y="318859"/>
                  </a:lnTo>
                  <a:lnTo>
                    <a:pt x="1330051" y="319297"/>
                  </a:lnTo>
                </a:path>
                <a:path w="2331720" h="3507740">
                  <a:moveTo>
                    <a:pt x="1225161" y="1357636"/>
                  </a:moveTo>
                  <a:lnTo>
                    <a:pt x="1225844" y="1357608"/>
                  </a:lnTo>
                  <a:lnTo>
                    <a:pt x="1230624" y="1357417"/>
                  </a:lnTo>
                  <a:lnTo>
                    <a:pt x="1243598" y="1356896"/>
                  </a:lnTo>
                  <a:lnTo>
                    <a:pt x="1268862" y="1355883"/>
                  </a:lnTo>
                  <a:lnTo>
                    <a:pt x="1308998" y="1353751"/>
                  </a:lnTo>
                  <a:lnTo>
                    <a:pt x="1360524" y="1348016"/>
                  </a:lnTo>
                  <a:lnTo>
                    <a:pt x="1418442" y="1335727"/>
                  </a:lnTo>
                  <a:lnTo>
                    <a:pt x="1477752" y="1313935"/>
                  </a:lnTo>
                  <a:lnTo>
                    <a:pt x="1523075" y="1288467"/>
                  </a:lnTo>
                  <a:lnTo>
                    <a:pt x="1564916" y="1258303"/>
                  </a:lnTo>
                  <a:lnTo>
                    <a:pt x="1602100" y="1226713"/>
                  </a:lnTo>
                  <a:lnTo>
                    <a:pt x="1633453" y="1196970"/>
                  </a:lnTo>
                  <a:lnTo>
                    <a:pt x="1677506" y="1152130"/>
                  </a:lnTo>
                  <a:lnTo>
                    <a:pt x="1687626" y="1141750"/>
                  </a:lnTo>
                  <a:lnTo>
                    <a:pt x="1691354" y="1137926"/>
                  </a:lnTo>
                  <a:lnTo>
                    <a:pt x="1691886" y="1137380"/>
                  </a:lnTo>
                </a:path>
                <a:path w="2331720" h="3507740">
                  <a:moveTo>
                    <a:pt x="1791531" y="2055107"/>
                  </a:moveTo>
                  <a:lnTo>
                    <a:pt x="1792077" y="2055667"/>
                  </a:lnTo>
                  <a:lnTo>
                    <a:pt x="1795901" y="2059585"/>
                  </a:lnTo>
                  <a:lnTo>
                    <a:pt x="1806281" y="2070222"/>
                  </a:lnTo>
                  <a:lnTo>
                    <a:pt x="1851547" y="2116296"/>
                  </a:lnTo>
                  <a:lnTo>
                    <a:pt x="1884276" y="2147615"/>
                  </a:lnTo>
                  <a:lnTo>
                    <a:pt x="1923970" y="2182249"/>
                  </a:lnTo>
                  <a:lnTo>
                    <a:pt x="1969915" y="2217554"/>
                  </a:lnTo>
                  <a:lnTo>
                    <a:pt x="2021401" y="2250890"/>
                  </a:lnTo>
                  <a:lnTo>
                    <a:pt x="2077224" y="2280067"/>
                  </a:lnTo>
                  <a:lnTo>
                    <a:pt x="2134266" y="2304755"/>
                  </a:lnTo>
                  <a:lnTo>
                    <a:pt x="2188919" y="2325081"/>
                  </a:lnTo>
                  <a:lnTo>
                    <a:pt x="2237573" y="2341171"/>
                  </a:lnTo>
                  <a:lnTo>
                    <a:pt x="2276620" y="2353151"/>
                  </a:lnTo>
                  <a:lnTo>
                    <a:pt x="2324792" y="2367675"/>
                  </a:lnTo>
                  <a:lnTo>
                    <a:pt x="2330814" y="2369490"/>
                  </a:lnTo>
                  <a:lnTo>
                    <a:pt x="2331674" y="2369750"/>
                  </a:lnTo>
                </a:path>
                <a:path w="2331720" h="3507740">
                  <a:moveTo>
                    <a:pt x="422813" y="3240284"/>
                  </a:moveTo>
                  <a:lnTo>
                    <a:pt x="423496" y="3240543"/>
                  </a:lnTo>
                  <a:lnTo>
                    <a:pt x="428276" y="3242359"/>
                  </a:lnTo>
                  <a:lnTo>
                    <a:pt x="441250" y="3247287"/>
                  </a:lnTo>
                  <a:lnTo>
                    <a:pt x="466514" y="3256883"/>
                  </a:lnTo>
                  <a:lnTo>
                    <a:pt x="506801" y="3271512"/>
                  </a:lnTo>
                  <a:lnTo>
                    <a:pt x="559378" y="3286712"/>
                  </a:lnTo>
                  <a:lnTo>
                    <a:pt x="620149" y="3296831"/>
                  </a:lnTo>
                  <a:lnTo>
                    <a:pt x="685018" y="3296215"/>
                  </a:lnTo>
                  <a:lnTo>
                    <a:pt x="737109" y="3285243"/>
                  </a:lnTo>
                  <a:lnTo>
                    <a:pt x="787103" y="3267181"/>
                  </a:lnTo>
                  <a:lnTo>
                    <a:pt x="832901" y="3245429"/>
                  </a:lnTo>
                  <a:lnTo>
                    <a:pt x="872406" y="3223384"/>
                  </a:lnTo>
                  <a:lnTo>
                    <a:pt x="928786" y="3188784"/>
                  </a:lnTo>
                  <a:lnTo>
                    <a:pt x="941759" y="3180741"/>
                  </a:lnTo>
                  <a:lnTo>
                    <a:pt x="946539" y="3177779"/>
                  </a:lnTo>
                  <a:lnTo>
                    <a:pt x="947222" y="3177355"/>
                  </a:lnTo>
                </a:path>
                <a:path w="2331720" h="3507740">
                  <a:moveTo>
                    <a:pt x="1786285" y="3224549"/>
                  </a:moveTo>
                  <a:lnTo>
                    <a:pt x="1786982" y="3224712"/>
                  </a:lnTo>
                  <a:lnTo>
                    <a:pt x="1791858" y="3225860"/>
                  </a:lnTo>
                  <a:lnTo>
                    <a:pt x="1805091" y="3228974"/>
                  </a:lnTo>
                  <a:lnTo>
                    <a:pt x="1830863" y="3235039"/>
                  </a:lnTo>
                  <a:lnTo>
                    <a:pt x="1871875" y="3244257"/>
                  </a:lnTo>
                  <a:lnTo>
                    <a:pt x="1924931" y="3253719"/>
                  </a:lnTo>
                  <a:lnTo>
                    <a:pt x="1985360" y="3259740"/>
                  </a:lnTo>
                  <a:lnTo>
                    <a:pt x="2048490" y="3258635"/>
                  </a:lnTo>
                  <a:lnTo>
                    <a:pt x="2109905" y="3248067"/>
                  </a:lnTo>
                  <a:lnTo>
                    <a:pt x="2166158" y="3231105"/>
                  </a:lnTo>
                  <a:lnTo>
                    <a:pt x="2214053" y="3212176"/>
                  </a:lnTo>
                  <a:lnTo>
                    <a:pt x="2250394" y="3195707"/>
                  </a:lnTo>
                  <a:lnTo>
                    <a:pt x="2273133" y="3185097"/>
                  </a:lnTo>
                  <a:lnTo>
                    <a:pt x="2284810" y="3179649"/>
                  </a:lnTo>
                  <a:lnTo>
                    <a:pt x="2289112" y="3177642"/>
                  </a:lnTo>
                  <a:lnTo>
                    <a:pt x="2289726" y="3177355"/>
                  </a:lnTo>
                </a:path>
                <a:path w="2331720" h="3507740">
                  <a:moveTo>
                    <a:pt x="658792" y="3004292"/>
                  </a:moveTo>
                  <a:lnTo>
                    <a:pt x="968202" y="2532322"/>
                  </a:lnTo>
                </a:path>
              </a:pathLst>
            </a:custGeom>
            <a:ln w="20976">
              <a:solidFill>
                <a:srgbClr val="000000"/>
              </a:solidFill>
            </a:ln>
          </p:spPr>
          <p:txBody>
            <a:bodyPr wrap="square" lIns="0" tIns="0" rIns="0" bIns="0" rtlCol="0"/>
            <a:lstStyle/>
            <a:p>
              <a:endParaRPr/>
            </a:p>
          </p:txBody>
        </p:sp>
        <p:sp>
          <p:nvSpPr>
            <p:cNvPr id="19" name="object 19"/>
            <p:cNvSpPr/>
            <p:nvPr/>
          </p:nvSpPr>
          <p:spPr>
            <a:xfrm>
              <a:off x="4377474" y="4837569"/>
              <a:ext cx="168275" cy="215900"/>
            </a:xfrm>
            <a:custGeom>
              <a:avLst/>
              <a:gdLst/>
              <a:ahLst/>
              <a:cxnLst/>
              <a:rect l="l" t="t" r="r" b="b"/>
              <a:pathLst>
                <a:path w="168275" h="215900">
                  <a:moveTo>
                    <a:pt x="0" y="154914"/>
                  </a:moveTo>
                  <a:lnTo>
                    <a:pt x="92646" y="215646"/>
                  </a:lnTo>
                  <a:lnTo>
                    <a:pt x="167792" y="0"/>
                  </a:lnTo>
                  <a:lnTo>
                    <a:pt x="0" y="154914"/>
                  </a:lnTo>
                  <a:close/>
                </a:path>
              </a:pathLst>
            </a:custGeom>
            <a:solidFill>
              <a:srgbClr val="000000"/>
            </a:solidFill>
          </p:spPr>
          <p:txBody>
            <a:bodyPr wrap="square" lIns="0" tIns="0" rIns="0" bIns="0" rtlCol="0"/>
            <a:lstStyle/>
            <a:p>
              <a:endParaRPr/>
            </a:p>
          </p:txBody>
        </p:sp>
        <p:sp>
          <p:nvSpPr>
            <p:cNvPr id="20" name="object 20"/>
            <p:cNvSpPr/>
            <p:nvPr/>
          </p:nvSpPr>
          <p:spPr>
            <a:xfrm>
              <a:off x="4394466" y="4863249"/>
              <a:ext cx="1160780" cy="482600"/>
            </a:xfrm>
            <a:custGeom>
              <a:avLst/>
              <a:gdLst/>
              <a:ahLst/>
              <a:cxnLst/>
              <a:rect l="l" t="t" r="r" b="b"/>
              <a:pathLst>
                <a:path w="1160779" h="482600">
                  <a:moveTo>
                    <a:pt x="0" y="127825"/>
                  </a:moveTo>
                  <a:lnTo>
                    <a:pt x="127088" y="10490"/>
                  </a:lnTo>
                  <a:lnTo>
                    <a:pt x="70167" y="173837"/>
                  </a:lnTo>
                </a:path>
                <a:path w="1160779" h="482600">
                  <a:moveTo>
                    <a:pt x="1160183" y="482460"/>
                  </a:moveTo>
                  <a:lnTo>
                    <a:pt x="195262" y="0"/>
                  </a:lnTo>
                </a:path>
              </a:pathLst>
            </a:custGeom>
            <a:ln w="20976">
              <a:solidFill>
                <a:srgbClr val="000000"/>
              </a:solidFill>
            </a:ln>
          </p:spPr>
          <p:txBody>
            <a:bodyPr wrap="square" lIns="0" tIns="0" rIns="0" bIns="0" rtlCol="0"/>
            <a:lstStyle/>
            <a:p>
              <a:endParaRPr/>
            </a:p>
          </p:txBody>
        </p:sp>
        <p:sp>
          <p:nvSpPr>
            <p:cNvPr id="21" name="object 21"/>
            <p:cNvSpPr/>
            <p:nvPr/>
          </p:nvSpPr>
          <p:spPr>
            <a:xfrm>
              <a:off x="4551044" y="4843906"/>
              <a:ext cx="223520" cy="149225"/>
            </a:xfrm>
            <a:custGeom>
              <a:avLst/>
              <a:gdLst/>
              <a:ahLst/>
              <a:cxnLst/>
              <a:rect l="l" t="t" r="r" b="b"/>
              <a:pathLst>
                <a:path w="223520" h="149225">
                  <a:moveTo>
                    <a:pt x="0" y="0"/>
                  </a:moveTo>
                  <a:lnTo>
                    <a:pt x="173393" y="148615"/>
                  </a:lnTo>
                  <a:lnTo>
                    <a:pt x="222923" y="49542"/>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4589729" y="4863249"/>
              <a:ext cx="168910" cy="113030"/>
            </a:xfrm>
            <a:custGeom>
              <a:avLst/>
              <a:gdLst/>
              <a:ahLst/>
              <a:cxnLst/>
              <a:rect l="l" t="t" r="r" b="b"/>
              <a:pathLst>
                <a:path w="168910" h="113029">
                  <a:moveTo>
                    <a:pt x="131330" y="112572"/>
                  </a:moveTo>
                  <a:lnTo>
                    <a:pt x="0" y="0"/>
                  </a:lnTo>
                  <a:lnTo>
                    <a:pt x="168859" y="37528"/>
                  </a:lnTo>
                </a:path>
              </a:pathLst>
            </a:custGeom>
            <a:ln w="20976">
              <a:solidFill>
                <a:srgbClr val="000000"/>
              </a:solidFill>
            </a:ln>
          </p:spPr>
          <p:txBody>
            <a:bodyPr wrap="square" lIns="0" tIns="0" rIns="0" bIns="0" rtlCol="0"/>
            <a:lstStyle/>
            <a:p>
              <a:endParaRPr/>
            </a:p>
          </p:txBody>
        </p:sp>
        <p:sp>
          <p:nvSpPr>
            <p:cNvPr id="23" name="object 23"/>
            <p:cNvSpPr/>
            <p:nvPr/>
          </p:nvSpPr>
          <p:spPr>
            <a:xfrm>
              <a:off x="4833429" y="5799175"/>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24" name="object 24"/>
            <p:cNvSpPr/>
            <p:nvPr/>
          </p:nvSpPr>
          <p:spPr>
            <a:xfrm>
              <a:off x="4833429" y="5799175"/>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25" name="object 25"/>
            <p:cNvSpPr/>
            <p:nvPr/>
          </p:nvSpPr>
          <p:spPr>
            <a:xfrm>
              <a:off x="4665916" y="1443596"/>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7EFF7E"/>
            </a:solidFill>
          </p:spPr>
          <p:txBody>
            <a:bodyPr wrap="square" lIns="0" tIns="0" rIns="0" bIns="0" rtlCol="0"/>
            <a:lstStyle/>
            <a:p>
              <a:endParaRPr/>
            </a:p>
          </p:txBody>
        </p:sp>
        <p:sp>
          <p:nvSpPr>
            <p:cNvPr id="26" name="object 26"/>
            <p:cNvSpPr/>
            <p:nvPr/>
          </p:nvSpPr>
          <p:spPr>
            <a:xfrm>
              <a:off x="4665916" y="1443596"/>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00FF00"/>
              </a:solidFill>
            </a:ln>
          </p:spPr>
          <p:txBody>
            <a:bodyPr wrap="square" lIns="0" tIns="0" rIns="0" bIns="0" rtlCol="0"/>
            <a:lstStyle/>
            <a:p>
              <a:endParaRPr/>
            </a:p>
          </p:txBody>
        </p:sp>
      </p:grpSp>
      <p:sp>
        <p:nvSpPr>
          <p:cNvPr id="27" name="object 27"/>
          <p:cNvSpPr txBox="1"/>
          <p:nvPr/>
        </p:nvSpPr>
        <p:spPr>
          <a:xfrm>
            <a:off x="4933632"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A</a:t>
            </a:r>
            <a:endParaRPr sz="2300">
              <a:latin typeface="Arial"/>
              <a:cs typeface="Arial"/>
            </a:endParaRPr>
          </a:p>
        </p:txBody>
      </p:sp>
      <p:grpSp>
        <p:nvGrpSpPr>
          <p:cNvPr id="28" name="object 28"/>
          <p:cNvGrpSpPr/>
          <p:nvPr/>
        </p:nvGrpSpPr>
        <p:grpSpPr>
          <a:xfrm>
            <a:off x="4299127" y="2584500"/>
            <a:ext cx="1671955" cy="2341880"/>
            <a:chOff x="4299127" y="2584500"/>
            <a:chExt cx="1671955" cy="2341880"/>
          </a:xfrm>
        </p:grpSpPr>
        <p:sp>
          <p:nvSpPr>
            <p:cNvPr id="29" name="object 29"/>
            <p:cNvSpPr/>
            <p:nvPr/>
          </p:nvSpPr>
          <p:spPr>
            <a:xfrm>
              <a:off x="4665916" y="2616250"/>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7EFF7E"/>
            </a:solidFill>
          </p:spPr>
          <p:txBody>
            <a:bodyPr wrap="square" lIns="0" tIns="0" rIns="0" bIns="0" rtlCol="0"/>
            <a:lstStyle/>
            <a:p>
              <a:endParaRPr/>
            </a:p>
          </p:txBody>
        </p:sp>
        <p:sp>
          <p:nvSpPr>
            <p:cNvPr id="30" name="object 30"/>
            <p:cNvSpPr/>
            <p:nvPr/>
          </p:nvSpPr>
          <p:spPr>
            <a:xfrm>
              <a:off x="4330877" y="2616250"/>
              <a:ext cx="1608455" cy="2278380"/>
            </a:xfrm>
            <a:custGeom>
              <a:avLst/>
              <a:gdLst/>
              <a:ahLst/>
              <a:cxnLst/>
              <a:rect l="l" t="t" r="r" b="b"/>
              <a:pathLst>
                <a:path w="1608454" h="2278379">
                  <a:moveTo>
                    <a:pt x="770597" y="217779"/>
                  </a:moveTo>
                  <a:lnTo>
                    <a:pt x="764846" y="167847"/>
                  </a:lnTo>
                  <a:lnTo>
                    <a:pt x="748463" y="122008"/>
                  </a:lnTo>
                  <a:lnTo>
                    <a:pt x="722755" y="81572"/>
                  </a:lnTo>
                  <a:lnTo>
                    <a:pt x="689030" y="47846"/>
                  </a:lnTo>
                  <a:lnTo>
                    <a:pt x="648594" y="22136"/>
                  </a:lnTo>
                  <a:lnTo>
                    <a:pt x="602754" y="5752"/>
                  </a:lnTo>
                  <a:lnTo>
                    <a:pt x="552818" y="0"/>
                  </a:lnTo>
                  <a:lnTo>
                    <a:pt x="502885" y="5752"/>
                  </a:lnTo>
                  <a:lnTo>
                    <a:pt x="457047" y="22136"/>
                  </a:lnTo>
                  <a:lnTo>
                    <a:pt x="416611" y="47846"/>
                  </a:lnTo>
                  <a:lnTo>
                    <a:pt x="382884" y="81572"/>
                  </a:lnTo>
                  <a:lnTo>
                    <a:pt x="357175" y="122008"/>
                  </a:lnTo>
                  <a:lnTo>
                    <a:pt x="340790" y="167847"/>
                  </a:lnTo>
                  <a:lnTo>
                    <a:pt x="335038" y="217779"/>
                  </a:lnTo>
                  <a:lnTo>
                    <a:pt x="340790" y="267716"/>
                  </a:lnTo>
                  <a:lnTo>
                    <a:pt x="357175" y="313555"/>
                  </a:lnTo>
                  <a:lnTo>
                    <a:pt x="382884" y="353991"/>
                  </a:lnTo>
                  <a:lnTo>
                    <a:pt x="416611" y="387717"/>
                  </a:lnTo>
                  <a:lnTo>
                    <a:pt x="457047" y="413424"/>
                  </a:lnTo>
                  <a:lnTo>
                    <a:pt x="502885" y="429807"/>
                  </a:lnTo>
                  <a:lnTo>
                    <a:pt x="552818" y="435559"/>
                  </a:lnTo>
                  <a:lnTo>
                    <a:pt x="602754" y="429807"/>
                  </a:lnTo>
                  <a:lnTo>
                    <a:pt x="648594" y="413424"/>
                  </a:lnTo>
                  <a:lnTo>
                    <a:pt x="689030" y="387717"/>
                  </a:lnTo>
                  <a:lnTo>
                    <a:pt x="722755" y="353991"/>
                  </a:lnTo>
                  <a:lnTo>
                    <a:pt x="748463" y="313555"/>
                  </a:lnTo>
                  <a:lnTo>
                    <a:pt x="764846" y="267716"/>
                  </a:lnTo>
                  <a:lnTo>
                    <a:pt x="770597" y="217779"/>
                  </a:lnTo>
                  <a:close/>
                </a:path>
                <a:path w="1608454" h="2278379">
                  <a:moveTo>
                    <a:pt x="1608213" y="1222921"/>
                  </a:moveTo>
                  <a:lnTo>
                    <a:pt x="1602462" y="1172984"/>
                  </a:lnTo>
                  <a:lnTo>
                    <a:pt x="1586079" y="1127144"/>
                  </a:lnTo>
                  <a:lnTo>
                    <a:pt x="1560371" y="1086708"/>
                  </a:lnTo>
                  <a:lnTo>
                    <a:pt x="1526646" y="1052983"/>
                  </a:lnTo>
                  <a:lnTo>
                    <a:pt x="1486210" y="1027275"/>
                  </a:lnTo>
                  <a:lnTo>
                    <a:pt x="1440370" y="1010892"/>
                  </a:lnTo>
                  <a:lnTo>
                    <a:pt x="1390434" y="1005141"/>
                  </a:lnTo>
                  <a:lnTo>
                    <a:pt x="1340497" y="1010892"/>
                  </a:lnTo>
                  <a:lnTo>
                    <a:pt x="1294657" y="1027275"/>
                  </a:lnTo>
                  <a:lnTo>
                    <a:pt x="1254221" y="1052983"/>
                  </a:lnTo>
                  <a:lnTo>
                    <a:pt x="1220496" y="1086708"/>
                  </a:lnTo>
                  <a:lnTo>
                    <a:pt x="1194788" y="1127144"/>
                  </a:lnTo>
                  <a:lnTo>
                    <a:pt x="1178405" y="1172984"/>
                  </a:lnTo>
                  <a:lnTo>
                    <a:pt x="1172654" y="1222921"/>
                  </a:lnTo>
                  <a:lnTo>
                    <a:pt x="1178405" y="1272853"/>
                  </a:lnTo>
                  <a:lnTo>
                    <a:pt x="1194788" y="1318691"/>
                  </a:lnTo>
                  <a:lnTo>
                    <a:pt x="1220496" y="1359128"/>
                  </a:lnTo>
                  <a:lnTo>
                    <a:pt x="1254221" y="1392854"/>
                  </a:lnTo>
                  <a:lnTo>
                    <a:pt x="1294657" y="1418564"/>
                  </a:lnTo>
                  <a:lnTo>
                    <a:pt x="1340497" y="1434948"/>
                  </a:lnTo>
                  <a:lnTo>
                    <a:pt x="1390434" y="1440700"/>
                  </a:lnTo>
                  <a:lnTo>
                    <a:pt x="1440370" y="1434948"/>
                  </a:lnTo>
                  <a:lnTo>
                    <a:pt x="1486210" y="1418564"/>
                  </a:lnTo>
                  <a:lnTo>
                    <a:pt x="1526646" y="1392854"/>
                  </a:lnTo>
                  <a:lnTo>
                    <a:pt x="1560371" y="1359128"/>
                  </a:lnTo>
                  <a:lnTo>
                    <a:pt x="1586079" y="1318691"/>
                  </a:lnTo>
                  <a:lnTo>
                    <a:pt x="1602462" y="1272853"/>
                  </a:lnTo>
                  <a:lnTo>
                    <a:pt x="1608213" y="1222921"/>
                  </a:lnTo>
                  <a:close/>
                </a:path>
                <a:path w="1608454" h="2278379">
                  <a:moveTo>
                    <a:pt x="435559" y="2060536"/>
                  </a:moveTo>
                  <a:lnTo>
                    <a:pt x="429807" y="2010600"/>
                  </a:lnTo>
                  <a:lnTo>
                    <a:pt x="413422" y="1964760"/>
                  </a:lnTo>
                  <a:lnTo>
                    <a:pt x="387713" y="1924324"/>
                  </a:lnTo>
                  <a:lnTo>
                    <a:pt x="353986" y="1890599"/>
                  </a:lnTo>
                  <a:lnTo>
                    <a:pt x="313550" y="1864891"/>
                  </a:lnTo>
                  <a:lnTo>
                    <a:pt x="267712" y="1848508"/>
                  </a:lnTo>
                  <a:lnTo>
                    <a:pt x="217779" y="1842757"/>
                  </a:lnTo>
                  <a:lnTo>
                    <a:pt x="167843" y="1848508"/>
                  </a:lnTo>
                  <a:lnTo>
                    <a:pt x="122003" y="1864891"/>
                  </a:lnTo>
                  <a:lnTo>
                    <a:pt x="81567" y="1890599"/>
                  </a:lnTo>
                  <a:lnTo>
                    <a:pt x="47842" y="1924324"/>
                  </a:lnTo>
                  <a:lnTo>
                    <a:pt x="22134" y="1964760"/>
                  </a:lnTo>
                  <a:lnTo>
                    <a:pt x="5751" y="2010600"/>
                  </a:lnTo>
                  <a:lnTo>
                    <a:pt x="0" y="2060536"/>
                  </a:lnTo>
                  <a:lnTo>
                    <a:pt x="5751" y="2110469"/>
                  </a:lnTo>
                  <a:lnTo>
                    <a:pt x="22134" y="2156307"/>
                  </a:lnTo>
                  <a:lnTo>
                    <a:pt x="47842" y="2196743"/>
                  </a:lnTo>
                  <a:lnTo>
                    <a:pt x="81567" y="2230470"/>
                  </a:lnTo>
                  <a:lnTo>
                    <a:pt x="122003" y="2256179"/>
                  </a:lnTo>
                  <a:lnTo>
                    <a:pt x="167843" y="2272564"/>
                  </a:lnTo>
                  <a:lnTo>
                    <a:pt x="217779" y="2278316"/>
                  </a:lnTo>
                  <a:lnTo>
                    <a:pt x="267712" y="2272564"/>
                  </a:lnTo>
                  <a:lnTo>
                    <a:pt x="313550" y="2256179"/>
                  </a:lnTo>
                  <a:lnTo>
                    <a:pt x="353986" y="2230470"/>
                  </a:lnTo>
                  <a:lnTo>
                    <a:pt x="387713" y="2196743"/>
                  </a:lnTo>
                  <a:lnTo>
                    <a:pt x="413422" y="2156307"/>
                  </a:lnTo>
                  <a:lnTo>
                    <a:pt x="429807" y="2110469"/>
                  </a:lnTo>
                  <a:lnTo>
                    <a:pt x="435559" y="2060536"/>
                  </a:lnTo>
                  <a:close/>
                </a:path>
              </a:pathLst>
            </a:custGeom>
            <a:ln w="62929">
              <a:solidFill>
                <a:srgbClr val="00FF00"/>
              </a:solidFill>
            </a:ln>
          </p:spPr>
          <p:txBody>
            <a:bodyPr wrap="square" lIns="0" tIns="0" rIns="0" bIns="0" rtlCol="0"/>
            <a:lstStyle/>
            <a:p>
              <a:endParaRPr/>
            </a:p>
          </p:txBody>
        </p:sp>
      </p:grpSp>
      <p:sp>
        <p:nvSpPr>
          <p:cNvPr id="31" name="object 31"/>
          <p:cNvSpPr txBox="1"/>
          <p:nvPr/>
        </p:nvSpPr>
        <p:spPr>
          <a:xfrm>
            <a:off x="4461649" y="1449199"/>
            <a:ext cx="1392555" cy="3398520"/>
          </a:xfrm>
          <a:prstGeom prst="rect">
            <a:avLst/>
          </a:prstGeom>
        </p:spPr>
        <p:txBody>
          <a:bodyPr vert="horz" wrap="square" lIns="0" tIns="13970" rIns="0" bIns="0" rtlCol="0">
            <a:spAutoFit/>
          </a:bodyPr>
          <a:lstStyle/>
          <a:p>
            <a:pPr marL="316230">
              <a:lnSpc>
                <a:spcPct val="100000"/>
              </a:lnSpc>
              <a:spcBef>
                <a:spcPts val="110"/>
              </a:spcBef>
            </a:pPr>
            <a:r>
              <a:rPr sz="2300" spc="5" dirty="0">
                <a:latin typeface="Arial"/>
                <a:cs typeface="Arial"/>
              </a:rPr>
              <a:t>Q</a:t>
            </a:r>
            <a:endParaRPr sz="2300">
              <a:latin typeface="Arial"/>
              <a:cs typeface="Arial"/>
            </a:endParaRPr>
          </a:p>
          <a:p>
            <a:pPr>
              <a:lnSpc>
                <a:spcPct val="100000"/>
              </a:lnSpc>
            </a:pPr>
            <a:endParaRPr sz="2600">
              <a:latin typeface="Arial"/>
              <a:cs typeface="Arial"/>
            </a:endParaRPr>
          </a:p>
          <a:p>
            <a:pPr>
              <a:lnSpc>
                <a:spcPct val="100000"/>
              </a:lnSpc>
              <a:spcBef>
                <a:spcPts val="50"/>
              </a:spcBef>
            </a:pPr>
            <a:endParaRPr sz="3000">
              <a:latin typeface="Arial"/>
              <a:cs typeface="Arial"/>
            </a:endParaRPr>
          </a:p>
          <a:p>
            <a:pPr marL="337820">
              <a:lnSpc>
                <a:spcPct val="100000"/>
              </a:lnSpc>
            </a:pPr>
            <a:r>
              <a:rPr sz="2300" spc="5" dirty="0">
                <a:latin typeface="Arial"/>
                <a:cs typeface="Arial"/>
              </a:rPr>
              <a:t>P</a:t>
            </a:r>
            <a:endParaRPr sz="2300">
              <a:latin typeface="Arial"/>
              <a:cs typeface="Arial"/>
            </a:endParaRPr>
          </a:p>
          <a:p>
            <a:pPr>
              <a:lnSpc>
                <a:spcPct val="100000"/>
              </a:lnSpc>
            </a:pPr>
            <a:endParaRPr sz="2600">
              <a:latin typeface="Arial"/>
              <a:cs typeface="Arial"/>
            </a:endParaRPr>
          </a:p>
          <a:p>
            <a:pPr marR="5080" algn="r">
              <a:lnSpc>
                <a:spcPct val="100000"/>
              </a:lnSpc>
              <a:spcBef>
                <a:spcPts val="2180"/>
              </a:spcBef>
            </a:pPr>
            <a:r>
              <a:rPr sz="2300" spc="10" dirty="0">
                <a:latin typeface="Arial"/>
                <a:cs typeface="Arial"/>
              </a:rPr>
              <a:t>M</a:t>
            </a:r>
            <a:endParaRPr sz="2300">
              <a:latin typeface="Arial"/>
              <a:cs typeface="Arial"/>
            </a:endParaRPr>
          </a:p>
          <a:p>
            <a:pPr>
              <a:lnSpc>
                <a:spcPct val="100000"/>
              </a:lnSpc>
              <a:spcBef>
                <a:spcPts val="50"/>
              </a:spcBef>
            </a:pPr>
            <a:endParaRPr sz="3300">
              <a:latin typeface="Arial"/>
              <a:cs typeface="Arial"/>
            </a:endParaRPr>
          </a:p>
          <a:p>
            <a:pPr marL="12700">
              <a:lnSpc>
                <a:spcPct val="100000"/>
              </a:lnSpc>
            </a:pPr>
            <a:r>
              <a:rPr sz="2300" spc="5" dirty="0">
                <a:latin typeface="Arial"/>
                <a:cs typeface="Arial"/>
              </a:rPr>
              <a:t>L</a:t>
            </a:r>
            <a:endParaRPr sz="2300">
              <a:latin typeface="Arial"/>
              <a:cs typeface="Arial"/>
            </a:endParaRPr>
          </a:p>
        </p:txBody>
      </p:sp>
      <p:grpSp>
        <p:nvGrpSpPr>
          <p:cNvPr id="32" name="object 32"/>
          <p:cNvGrpSpPr/>
          <p:nvPr/>
        </p:nvGrpSpPr>
        <p:grpSpPr>
          <a:xfrm>
            <a:off x="6142157" y="5767710"/>
            <a:ext cx="499109" cy="499109"/>
            <a:chOff x="6142157" y="5767710"/>
            <a:chExt cx="499109" cy="499109"/>
          </a:xfrm>
        </p:grpSpPr>
        <p:sp>
          <p:nvSpPr>
            <p:cNvPr id="33" name="object 33"/>
            <p:cNvSpPr/>
            <p:nvPr/>
          </p:nvSpPr>
          <p:spPr>
            <a:xfrm>
              <a:off x="6173622" y="5799175"/>
              <a:ext cx="435609" cy="435609"/>
            </a:xfrm>
            <a:custGeom>
              <a:avLst/>
              <a:gdLst/>
              <a:ahLst/>
              <a:cxnLst/>
              <a:rect l="l" t="t" r="r" b="b"/>
              <a:pathLst>
                <a:path w="435609" h="435610">
                  <a:moveTo>
                    <a:pt x="0" y="217779"/>
                  </a:move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34" name="object 34"/>
            <p:cNvSpPr/>
            <p:nvPr/>
          </p:nvSpPr>
          <p:spPr>
            <a:xfrm>
              <a:off x="6173622" y="5799175"/>
              <a:ext cx="435609" cy="435609"/>
            </a:xfrm>
            <a:custGeom>
              <a:avLst/>
              <a:gdLst/>
              <a:ahLst/>
              <a:cxnLst/>
              <a:rect l="l" t="t" r="r" b="b"/>
              <a:pathLst>
                <a:path w="435609" h="435610">
                  <a:moveTo>
                    <a:pt x="435559" y="217779"/>
                  </a:move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35" name="object 35"/>
          <p:cNvSpPr txBox="1"/>
          <p:nvPr/>
        </p:nvSpPr>
        <p:spPr>
          <a:xfrm>
            <a:off x="6297104"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B</a:t>
            </a:r>
            <a:endParaRPr sz="2300">
              <a:latin typeface="Arial"/>
              <a:cs typeface="Arial"/>
            </a:endParaRPr>
          </a:p>
        </p:txBody>
      </p:sp>
      <p:sp>
        <p:nvSpPr>
          <p:cNvPr id="36" name="object 36"/>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57</a:t>
            </a:fld>
            <a:endParaRPr spc="45"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635" algn="ctr">
              <a:lnSpc>
                <a:spcPts val="2635"/>
              </a:lnSpc>
            </a:pPr>
            <a:r>
              <a:rPr spc="185" dirty="0"/>
              <a:t>Backward</a:t>
            </a:r>
            <a:r>
              <a:rPr spc="390" dirty="0"/>
              <a:t> </a:t>
            </a:r>
            <a:r>
              <a:rPr spc="155" dirty="0"/>
              <a:t>chaining</a:t>
            </a:r>
            <a:r>
              <a:rPr spc="370" dirty="0"/>
              <a:t> </a:t>
            </a:r>
            <a:r>
              <a:rPr spc="175" dirty="0"/>
              <a:t>example</a:t>
            </a:r>
          </a:p>
        </p:txBody>
      </p:sp>
      <p:grpSp>
        <p:nvGrpSpPr>
          <p:cNvPr id="3" name="object 3"/>
          <p:cNvGrpSpPr/>
          <p:nvPr/>
        </p:nvGrpSpPr>
        <p:grpSpPr>
          <a:xfrm>
            <a:off x="3542557" y="1411846"/>
            <a:ext cx="2861945" cy="4855210"/>
            <a:chOff x="3542557" y="1411846"/>
            <a:chExt cx="2861945" cy="4855210"/>
          </a:xfrm>
        </p:grpSpPr>
        <p:sp>
          <p:nvSpPr>
            <p:cNvPr id="4" name="object 4"/>
            <p:cNvSpPr/>
            <p:nvPr/>
          </p:nvSpPr>
          <p:spPr>
            <a:xfrm>
              <a:off x="4883403" y="1821649"/>
              <a:ext cx="0" cy="839469"/>
            </a:xfrm>
            <a:custGeom>
              <a:avLst/>
              <a:gdLst/>
              <a:ahLst/>
              <a:cxnLst/>
              <a:rect l="l" t="t" r="r" b="b"/>
              <a:pathLst>
                <a:path h="839469">
                  <a:moveTo>
                    <a:pt x="0" y="839063"/>
                  </a:moveTo>
                  <a:lnTo>
                    <a:pt x="0" y="0"/>
                  </a:lnTo>
                </a:path>
              </a:pathLst>
            </a:custGeom>
            <a:ln w="20976">
              <a:solidFill>
                <a:srgbClr val="000000"/>
              </a:solidFill>
            </a:ln>
          </p:spPr>
          <p:txBody>
            <a:bodyPr wrap="square" lIns="0" tIns="0" rIns="0" bIns="0" rtlCol="0"/>
            <a:lstStyle/>
            <a:p>
              <a:endParaRPr/>
            </a:p>
          </p:txBody>
        </p:sp>
        <p:sp>
          <p:nvSpPr>
            <p:cNvPr id="5" name="object 5"/>
            <p:cNvSpPr/>
            <p:nvPr/>
          </p:nvSpPr>
          <p:spPr>
            <a:xfrm>
              <a:off x="4828019" y="1778406"/>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6" name="object 6"/>
            <p:cNvSpPr/>
            <p:nvPr/>
          </p:nvSpPr>
          <p:spPr>
            <a:xfrm>
              <a:off x="4841443" y="1821649"/>
              <a:ext cx="84455" cy="1510665"/>
            </a:xfrm>
            <a:custGeom>
              <a:avLst/>
              <a:gdLst/>
              <a:ahLst/>
              <a:cxnLst/>
              <a:rect l="l" t="t" r="r" b="b"/>
              <a:pathLst>
                <a:path w="84454" h="1510664">
                  <a:moveTo>
                    <a:pt x="0" y="167805"/>
                  </a:moveTo>
                  <a:lnTo>
                    <a:pt x="41960" y="0"/>
                  </a:lnTo>
                  <a:lnTo>
                    <a:pt x="83908" y="167805"/>
                  </a:lnTo>
                </a:path>
                <a:path w="84454" h="1510664">
                  <a:moveTo>
                    <a:pt x="41960" y="1510309"/>
                  </a:moveTo>
                  <a:lnTo>
                    <a:pt x="41960" y="1174686"/>
                  </a:lnTo>
                </a:path>
              </a:pathLst>
            </a:custGeom>
            <a:ln w="20976">
              <a:solidFill>
                <a:srgbClr val="000000"/>
              </a:solidFill>
            </a:ln>
          </p:spPr>
          <p:txBody>
            <a:bodyPr wrap="square" lIns="0" tIns="0" rIns="0" bIns="0" rtlCol="0"/>
            <a:lstStyle/>
            <a:p>
              <a:endParaRPr/>
            </a:p>
          </p:txBody>
        </p:sp>
        <p:sp>
          <p:nvSpPr>
            <p:cNvPr id="7" name="object 7"/>
            <p:cNvSpPr/>
            <p:nvPr/>
          </p:nvSpPr>
          <p:spPr>
            <a:xfrm>
              <a:off x="4828019" y="2953092"/>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8" name="object 8"/>
            <p:cNvSpPr/>
            <p:nvPr/>
          </p:nvSpPr>
          <p:spPr>
            <a:xfrm>
              <a:off x="4841443" y="2996336"/>
              <a:ext cx="84455" cy="168275"/>
            </a:xfrm>
            <a:custGeom>
              <a:avLst/>
              <a:gdLst/>
              <a:ahLst/>
              <a:cxnLst/>
              <a:rect l="l" t="t" r="r" b="b"/>
              <a:pathLst>
                <a:path w="84454" h="168275">
                  <a:moveTo>
                    <a:pt x="0" y="167805"/>
                  </a:moveTo>
                  <a:lnTo>
                    <a:pt x="41960" y="0"/>
                  </a:lnTo>
                  <a:lnTo>
                    <a:pt x="83908" y="167805"/>
                  </a:lnTo>
                </a:path>
              </a:pathLst>
            </a:custGeom>
            <a:ln w="20976">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4822572" y="3271128"/>
              <a:ext cx="121662" cy="121662"/>
            </a:xfrm>
            <a:prstGeom prst="rect">
              <a:avLst/>
            </a:prstGeom>
          </p:spPr>
        </p:pic>
        <p:sp>
          <p:nvSpPr>
            <p:cNvPr id="10" name="object 10"/>
            <p:cNvSpPr/>
            <p:nvPr/>
          </p:nvSpPr>
          <p:spPr>
            <a:xfrm>
              <a:off x="4547768" y="3331959"/>
              <a:ext cx="1174750" cy="1174750"/>
            </a:xfrm>
            <a:custGeom>
              <a:avLst/>
              <a:gdLst/>
              <a:ahLst/>
              <a:cxnLst/>
              <a:rect l="l" t="t" r="r" b="b"/>
              <a:pathLst>
                <a:path w="1174750" h="1174750">
                  <a:moveTo>
                    <a:pt x="1174699" y="335622"/>
                  </a:moveTo>
                  <a:lnTo>
                    <a:pt x="335635" y="0"/>
                  </a:lnTo>
                </a:path>
                <a:path w="1174750" h="1174750">
                  <a:moveTo>
                    <a:pt x="0" y="1174686"/>
                  </a:moveTo>
                  <a:lnTo>
                    <a:pt x="335635" y="0"/>
                  </a:lnTo>
                </a:path>
                <a:path w="1174750" h="1174750">
                  <a:moveTo>
                    <a:pt x="1174699" y="1006881"/>
                  </a:moveTo>
                  <a:lnTo>
                    <a:pt x="1174699" y="671245"/>
                  </a:lnTo>
                </a:path>
              </a:pathLst>
            </a:custGeom>
            <a:ln w="20976">
              <a:solidFill>
                <a:srgbClr val="000000"/>
              </a:solidFill>
            </a:ln>
          </p:spPr>
          <p:txBody>
            <a:bodyPr wrap="square" lIns="0" tIns="0" rIns="0" bIns="0" rtlCol="0"/>
            <a:lstStyle/>
            <a:p>
              <a:endParaRPr/>
            </a:p>
          </p:txBody>
        </p:sp>
        <p:sp>
          <p:nvSpPr>
            <p:cNvPr id="11" name="object 11"/>
            <p:cNvSpPr/>
            <p:nvPr/>
          </p:nvSpPr>
          <p:spPr>
            <a:xfrm>
              <a:off x="5667082" y="3959961"/>
              <a:ext cx="111125" cy="221615"/>
            </a:xfrm>
            <a:custGeom>
              <a:avLst/>
              <a:gdLst/>
              <a:ahLst/>
              <a:cxnLst/>
              <a:rect l="l" t="t" r="r" b="b"/>
              <a:pathLst>
                <a:path w="111125" h="221614">
                  <a:moveTo>
                    <a:pt x="0" y="221551"/>
                  </a:moveTo>
                  <a:lnTo>
                    <a:pt x="110769" y="221551"/>
                  </a:lnTo>
                  <a:lnTo>
                    <a:pt x="55384" y="0"/>
                  </a:lnTo>
                  <a:lnTo>
                    <a:pt x="0" y="221551"/>
                  </a:lnTo>
                  <a:close/>
                </a:path>
              </a:pathLst>
            </a:custGeom>
            <a:solidFill>
              <a:srgbClr val="000000"/>
            </a:solidFill>
          </p:spPr>
          <p:txBody>
            <a:bodyPr wrap="square" lIns="0" tIns="0" rIns="0" bIns="0" rtlCol="0"/>
            <a:lstStyle/>
            <a:p>
              <a:endParaRPr/>
            </a:p>
          </p:txBody>
        </p:sp>
        <p:sp>
          <p:nvSpPr>
            <p:cNvPr id="12" name="object 12"/>
            <p:cNvSpPr/>
            <p:nvPr/>
          </p:nvSpPr>
          <p:spPr>
            <a:xfrm>
              <a:off x="5680506" y="4003205"/>
              <a:ext cx="84455" cy="168275"/>
            </a:xfrm>
            <a:custGeom>
              <a:avLst/>
              <a:gdLst/>
              <a:ahLst/>
              <a:cxnLst/>
              <a:rect l="l" t="t" r="r" b="b"/>
              <a:pathLst>
                <a:path w="84454" h="168275">
                  <a:moveTo>
                    <a:pt x="0" y="167817"/>
                  </a:moveTo>
                  <a:lnTo>
                    <a:pt x="41960" y="0"/>
                  </a:lnTo>
                  <a:lnTo>
                    <a:pt x="83908" y="167817"/>
                  </a:lnTo>
                </a:path>
              </a:pathLst>
            </a:custGeom>
            <a:ln w="20976">
              <a:solidFill>
                <a:srgbClr val="000000"/>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5661636" y="4277996"/>
              <a:ext cx="121662" cy="121674"/>
            </a:xfrm>
            <a:prstGeom prst="rect">
              <a:avLst/>
            </a:prstGeom>
          </p:spPr>
        </p:pic>
        <p:sp>
          <p:nvSpPr>
            <p:cNvPr id="14" name="object 14"/>
            <p:cNvSpPr/>
            <p:nvPr/>
          </p:nvSpPr>
          <p:spPr>
            <a:xfrm>
              <a:off x="4547768" y="4338840"/>
              <a:ext cx="1845945" cy="1510665"/>
            </a:xfrm>
            <a:custGeom>
              <a:avLst/>
              <a:gdLst/>
              <a:ahLst/>
              <a:cxnLst/>
              <a:rect l="l" t="t" r="r" b="b"/>
              <a:pathLst>
                <a:path w="1845945" h="1510664">
                  <a:moveTo>
                    <a:pt x="1174699" y="0"/>
                  </a:moveTo>
                  <a:lnTo>
                    <a:pt x="1845945" y="1510309"/>
                  </a:lnTo>
                </a:path>
                <a:path w="1845945" h="1510664">
                  <a:moveTo>
                    <a:pt x="0" y="167805"/>
                  </a:moveTo>
                  <a:lnTo>
                    <a:pt x="1174699" y="0"/>
                  </a:lnTo>
                </a:path>
              </a:pathLst>
            </a:custGeom>
            <a:ln w="20976">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493818" y="5284878"/>
              <a:ext cx="121662" cy="121662"/>
            </a:xfrm>
            <a:prstGeom prst="rect">
              <a:avLst/>
            </a:prstGeom>
          </p:spPr>
        </p:pic>
        <p:sp>
          <p:nvSpPr>
            <p:cNvPr id="16" name="object 16"/>
            <p:cNvSpPr/>
            <p:nvPr/>
          </p:nvSpPr>
          <p:spPr>
            <a:xfrm>
              <a:off x="5051209" y="5345709"/>
              <a:ext cx="1343025" cy="503555"/>
            </a:xfrm>
            <a:custGeom>
              <a:avLst/>
              <a:gdLst/>
              <a:ahLst/>
              <a:cxnLst/>
              <a:rect l="l" t="t" r="r" b="b"/>
              <a:pathLst>
                <a:path w="1343025" h="503554">
                  <a:moveTo>
                    <a:pt x="0" y="503440"/>
                  </a:moveTo>
                  <a:lnTo>
                    <a:pt x="503440" y="0"/>
                  </a:lnTo>
                </a:path>
                <a:path w="1343025" h="503554">
                  <a:moveTo>
                    <a:pt x="1342504" y="503440"/>
                  </a:moveTo>
                  <a:lnTo>
                    <a:pt x="503440" y="0"/>
                  </a:lnTo>
                </a:path>
              </a:pathLst>
            </a:custGeom>
            <a:ln w="20976">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4151314" y="5284878"/>
              <a:ext cx="121662" cy="121662"/>
            </a:xfrm>
            <a:prstGeom prst="rect">
              <a:avLst/>
            </a:prstGeom>
          </p:spPr>
        </p:pic>
        <p:sp>
          <p:nvSpPr>
            <p:cNvPr id="18" name="object 18"/>
            <p:cNvSpPr/>
            <p:nvPr/>
          </p:nvSpPr>
          <p:spPr>
            <a:xfrm>
              <a:off x="3553352" y="2341416"/>
              <a:ext cx="2331720" cy="3507740"/>
            </a:xfrm>
            <a:custGeom>
              <a:avLst/>
              <a:gdLst/>
              <a:ahLst/>
              <a:cxnLst/>
              <a:rect l="l" t="t" r="r" b="b"/>
              <a:pathLst>
                <a:path w="2331720" h="3507740">
                  <a:moveTo>
                    <a:pt x="1497856" y="3507733"/>
                  </a:moveTo>
                  <a:lnTo>
                    <a:pt x="658792" y="3004292"/>
                  </a:lnTo>
                </a:path>
                <a:path w="2331720" h="3507740">
                  <a:moveTo>
                    <a:pt x="658792" y="3004292"/>
                  </a:moveTo>
                  <a:lnTo>
                    <a:pt x="658355" y="3004729"/>
                  </a:lnTo>
                  <a:lnTo>
                    <a:pt x="655297" y="3007788"/>
                  </a:lnTo>
                  <a:lnTo>
                    <a:pt x="646994" y="3016090"/>
                  </a:lnTo>
                  <a:lnTo>
                    <a:pt x="630827" y="3032258"/>
                  </a:lnTo>
                  <a:lnTo>
                    <a:pt x="605044" y="3058046"/>
                  </a:lnTo>
                  <a:lnTo>
                    <a:pt x="571394" y="3091697"/>
                  </a:lnTo>
                  <a:lnTo>
                    <a:pt x="532500" y="3130592"/>
                  </a:lnTo>
                  <a:lnTo>
                    <a:pt x="490987" y="3172110"/>
                  </a:lnTo>
                  <a:lnTo>
                    <a:pt x="449031" y="3213623"/>
                  </a:lnTo>
                  <a:lnTo>
                    <a:pt x="407078" y="3252517"/>
                  </a:lnTo>
                  <a:lnTo>
                    <a:pt x="365125" y="3286167"/>
                  </a:lnTo>
                  <a:lnTo>
                    <a:pt x="323169" y="3311950"/>
                  </a:lnTo>
                  <a:lnTo>
                    <a:pt x="281219" y="3327680"/>
                  </a:lnTo>
                  <a:lnTo>
                    <a:pt x="239267" y="3332924"/>
                  </a:lnTo>
                  <a:lnTo>
                    <a:pt x="197314" y="3327680"/>
                  </a:lnTo>
                  <a:lnTo>
                    <a:pt x="155364" y="3311950"/>
                  </a:lnTo>
                  <a:lnTo>
                    <a:pt x="118376" y="3286706"/>
                  </a:lnTo>
                  <a:lnTo>
                    <a:pt x="83229" y="3238441"/>
                  </a:lnTo>
                  <a:lnTo>
                    <a:pt x="66922" y="3201072"/>
                  </a:lnTo>
                  <a:lnTo>
                    <a:pt x="51767" y="3152423"/>
                  </a:lnTo>
                  <a:lnTo>
                    <a:pt x="37993" y="3090653"/>
                  </a:lnTo>
                  <a:lnTo>
                    <a:pt x="25831" y="3013920"/>
                  </a:lnTo>
                  <a:lnTo>
                    <a:pt x="15512" y="2920384"/>
                  </a:lnTo>
                  <a:lnTo>
                    <a:pt x="9978" y="2850706"/>
                  </a:lnTo>
                  <a:lnTo>
                    <a:pt x="5483" y="2773935"/>
                  </a:lnTo>
                  <a:lnTo>
                    <a:pt x="3683" y="2733080"/>
                  </a:lnTo>
                  <a:lnTo>
                    <a:pt x="2212" y="2690681"/>
                  </a:lnTo>
                  <a:lnTo>
                    <a:pt x="1092" y="2646814"/>
                  </a:lnTo>
                  <a:lnTo>
                    <a:pt x="347" y="2601556"/>
                  </a:lnTo>
                  <a:lnTo>
                    <a:pt x="0" y="2554983"/>
                  </a:lnTo>
                  <a:lnTo>
                    <a:pt x="72" y="2507172"/>
                  </a:lnTo>
                  <a:lnTo>
                    <a:pt x="588" y="2458199"/>
                  </a:lnTo>
                  <a:lnTo>
                    <a:pt x="1571" y="2408140"/>
                  </a:lnTo>
                  <a:lnTo>
                    <a:pt x="3043" y="2357072"/>
                  </a:lnTo>
                  <a:lnTo>
                    <a:pt x="5026" y="2305072"/>
                  </a:lnTo>
                  <a:lnTo>
                    <a:pt x="7545" y="2252215"/>
                  </a:lnTo>
                  <a:lnTo>
                    <a:pt x="10622" y="2198579"/>
                  </a:lnTo>
                  <a:lnTo>
                    <a:pt x="14280" y="2144239"/>
                  </a:lnTo>
                  <a:lnTo>
                    <a:pt x="18542" y="2089273"/>
                  </a:lnTo>
                  <a:lnTo>
                    <a:pt x="23431" y="2033756"/>
                  </a:lnTo>
                  <a:lnTo>
                    <a:pt x="28969" y="1977765"/>
                  </a:lnTo>
                  <a:lnTo>
                    <a:pt x="35180" y="1921377"/>
                  </a:lnTo>
                  <a:lnTo>
                    <a:pt x="42087" y="1864667"/>
                  </a:lnTo>
                  <a:lnTo>
                    <a:pt x="49712" y="1807713"/>
                  </a:lnTo>
                  <a:lnTo>
                    <a:pt x="58079" y="1750591"/>
                  </a:lnTo>
                  <a:lnTo>
                    <a:pt x="67211" y="1693377"/>
                  </a:lnTo>
                  <a:lnTo>
                    <a:pt x="77129" y="1636147"/>
                  </a:lnTo>
                  <a:lnTo>
                    <a:pt x="87858" y="1578979"/>
                  </a:lnTo>
                  <a:lnTo>
                    <a:pt x="99421" y="1521948"/>
                  </a:lnTo>
                  <a:lnTo>
                    <a:pt x="112303" y="1463030"/>
                  </a:lnTo>
                  <a:lnTo>
                    <a:pt x="126055" y="1404409"/>
                  </a:lnTo>
                  <a:lnTo>
                    <a:pt x="140625" y="1346156"/>
                  </a:lnTo>
                  <a:lnTo>
                    <a:pt x="155963" y="1288337"/>
                  </a:lnTo>
                  <a:lnTo>
                    <a:pt x="172017" y="1231021"/>
                  </a:lnTo>
                  <a:lnTo>
                    <a:pt x="188736" y="1174276"/>
                  </a:lnTo>
                  <a:lnTo>
                    <a:pt x="206069" y="1118171"/>
                  </a:lnTo>
                  <a:lnTo>
                    <a:pt x="223964" y="1062773"/>
                  </a:lnTo>
                  <a:lnTo>
                    <a:pt x="242371" y="1008152"/>
                  </a:lnTo>
                  <a:lnTo>
                    <a:pt x="261239" y="954374"/>
                  </a:lnTo>
                  <a:lnTo>
                    <a:pt x="280516" y="901508"/>
                  </a:lnTo>
                  <a:lnTo>
                    <a:pt x="300150" y="849623"/>
                  </a:lnTo>
                  <a:lnTo>
                    <a:pt x="320092" y="798787"/>
                  </a:lnTo>
                  <a:lnTo>
                    <a:pt x="340290" y="749068"/>
                  </a:lnTo>
                  <a:lnTo>
                    <a:pt x="360692" y="700533"/>
                  </a:lnTo>
                  <a:lnTo>
                    <a:pt x="381248" y="653252"/>
                  </a:lnTo>
                  <a:lnTo>
                    <a:pt x="401906" y="607293"/>
                  </a:lnTo>
                  <a:lnTo>
                    <a:pt x="422615" y="562723"/>
                  </a:lnTo>
                  <a:lnTo>
                    <a:pt x="443324" y="519611"/>
                  </a:lnTo>
                  <a:lnTo>
                    <a:pt x="463982" y="478026"/>
                  </a:lnTo>
                  <a:lnTo>
                    <a:pt x="484538" y="438034"/>
                  </a:lnTo>
                  <a:lnTo>
                    <a:pt x="504941" y="399705"/>
                  </a:lnTo>
                  <a:lnTo>
                    <a:pt x="525139" y="363108"/>
                  </a:lnTo>
                  <a:lnTo>
                    <a:pt x="545081" y="328309"/>
                  </a:lnTo>
                  <a:lnTo>
                    <a:pt x="564716" y="295377"/>
                  </a:lnTo>
                  <a:lnTo>
                    <a:pt x="602861" y="235388"/>
                  </a:lnTo>
                  <a:lnTo>
                    <a:pt x="651553" y="167198"/>
                  </a:lnTo>
                  <a:lnTo>
                    <a:pt x="697056" y="112769"/>
                  </a:lnTo>
                  <a:lnTo>
                    <a:pt x="739540" y="70759"/>
                  </a:lnTo>
                  <a:lnTo>
                    <a:pt x="779171" y="39824"/>
                  </a:lnTo>
                  <a:lnTo>
                    <a:pt x="816117" y="18624"/>
                  </a:lnTo>
                  <a:lnTo>
                    <a:pt x="882626" y="54"/>
                  </a:lnTo>
                  <a:lnTo>
                    <a:pt x="912525" y="0"/>
                  </a:lnTo>
                  <a:lnTo>
                    <a:pt x="940410" y="4309"/>
                  </a:lnTo>
                  <a:lnTo>
                    <a:pt x="1013663" y="31550"/>
                  </a:lnTo>
                  <a:lnTo>
                    <a:pt x="1055506" y="56832"/>
                  </a:lnTo>
                  <a:lnTo>
                    <a:pt x="1093321" y="86142"/>
                  </a:lnTo>
                  <a:lnTo>
                    <a:pt x="1128449" y="118138"/>
                  </a:lnTo>
                  <a:lnTo>
                    <a:pt x="1162233" y="151479"/>
                  </a:lnTo>
                  <a:lnTo>
                    <a:pt x="1203751" y="192997"/>
                  </a:lnTo>
                  <a:lnTo>
                    <a:pt x="1242645" y="231890"/>
                  </a:lnTo>
                  <a:lnTo>
                    <a:pt x="1276292" y="265538"/>
                  </a:lnTo>
                  <a:lnTo>
                    <a:pt x="1302073" y="291318"/>
                  </a:lnTo>
                  <a:lnTo>
                    <a:pt x="1318247" y="307493"/>
                  </a:lnTo>
                  <a:lnTo>
                    <a:pt x="1326553" y="315799"/>
                  </a:lnTo>
                  <a:lnTo>
                    <a:pt x="1329614" y="318859"/>
                  </a:lnTo>
                  <a:lnTo>
                    <a:pt x="1330051" y="319297"/>
                  </a:lnTo>
                </a:path>
                <a:path w="2331720" h="3507740">
                  <a:moveTo>
                    <a:pt x="1225161" y="1357636"/>
                  </a:moveTo>
                  <a:lnTo>
                    <a:pt x="1225844" y="1357608"/>
                  </a:lnTo>
                  <a:lnTo>
                    <a:pt x="1230624" y="1357417"/>
                  </a:lnTo>
                  <a:lnTo>
                    <a:pt x="1243598" y="1356896"/>
                  </a:lnTo>
                  <a:lnTo>
                    <a:pt x="1268862" y="1355883"/>
                  </a:lnTo>
                  <a:lnTo>
                    <a:pt x="1308998" y="1353751"/>
                  </a:lnTo>
                  <a:lnTo>
                    <a:pt x="1360524" y="1348016"/>
                  </a:lnTo>
                  <a:lnTo>
                    <a:pt x="1418442" y="1335727"/>
                  </a:lnTo>
                  <a:lnTo>
                    <a:pt x="1477752" y="1313935"/>
                  </a:lnTo>
                  <a:lnTo>
                    <a:pt x="1523075" y="1288467"/>
                  </a:lnTo>
                  <a:lnTo>
                    <a:pt x="1564916" y="1258303"/>
                  </a:lnTo>
                  <a:lnTo>
                    <a:pt x="1602100" y="1226713"/>
                  </a:lnTo>
                  <a:lnTo>
                    <a:pt x="1633453" y="1196970"/>
                  </a:lnTo>
                  <a:lnTo>
                    <a:pt x="1677506" y="1152130"/>
                  </a:lnTo>
                  <a:lnTo>
                    <a:pt x="1687626" y="1141750"/>
                  </a:lnTo>
                  <a:lnTo>
                    <a:pt x="1691354" y="1137926"/>
                  </a:lnTo>
                  <a:lnTo>
                    <a:pt x="1691886" y="1137380"/>
                  </a:lnTo>
                </a:path>
                <a:path w="2331720" h="3507740">
                  <a:moveTo>
                    <a:pt x="1791531" y="2055107"/>
                  </a:moveTo>
                  <a:lnTo>
                    <a:pt x="1792077" y="2055667"/>
                  </a:lnTo>
                  <a:lnTo>
                    <a:pt x="1795901" y="2059585"/>
                  </a:lnTo>
                  <a:lnTo>
                    <a:pt x="1806281" y="2070222"/>
                  </a:lnTo>
                  <a:lnTo>
                    <a:pt x="1851547" y="2116296"/>
                  </a:lnTo>
                  <a:lnTo>
                    <a:pt x="1884276" y="2147615"/>
                  </a:lnTo>
                  <a:lnTo>
                    <a:pt x="1923970" y="2182249"/>
                  </a:lnTo>
                  <a:lnTo>
                    <a:pt x="1969915" y="2217554"/>
                  </a:lnTo>
                  <a:lnTo>
                    <a:pt x="2021401" y="2250890"/>
                  </a:lnTo>
                  <a:lnTo>
                    <a:pt x="2077224" y="2280067"/>
                  </a:lnTo>
                  <a:lnTo>
                    <a:pt x="2134266" y="2304755"/>
                  </a:lnTo>
                  <a:lnTo>
                    <a:pt x="2188919" y="2325081"/>
                  </a:lnTo>
                  <a:lnTo>
                    <a:pt x="2237573" y="2341171"/>
                  </a:lnTo>
                  <a:lnTo>
                    <a:pt x="2276620" y="2353151"/>
                  </a:lnTo>
                  <a:lnTo>
                    <a:pt x="2324792" y="2367675"/>
                  </a:lnTo>
                  <a:lnTo>
                    <a:pt x="2330814" y="2369490"/>
                  </a:lnTo>
                  <a:lnTo>
                    <a:pt x="2331674" y="2369750"/>
                  </a:lnTo>
                </a:path>
                <a:path w="2331720" h="3507740">
                  <a:moveTo>
                    <a:pt x="422813" y="3240284"/>
                  </a:moveTo>
                  <a:lnTo>
                    <a:pt x="423496" y="3240543"/>
                  </a:lnTo>
                  <a:lnTo>
                    <a:pt x="428276" y="3242359"/>
                  </a:lnTo>
                  <a:lnTo>
                    <a:pt x="441250" y="3247287"/>
                  </a:lnTo>
                  <a:lnTo>
                    <a:pt x="466514" y="3256883"/>
                  </a:lnTo>
                  <a:lnTo>
                    <a:pt x="506801" y="3271512"/>
                  </a:lnTo>
                  <a:lnTo>
                    <a:pt x="559378" y="3286712"/>
                  </a:lnTo>
                  <a:lnTo>
                    <a:pt x="620149" y="3296831"/>
                  </a:lnTo>
                  <a:lnTo>
                    <a:pt x="685018" y="3296215"/>
                  </a:lnTo>
                  <a:lnTo>
                    <a:pt x="737109" y="3285243"/>
                  </a:lnTo>
                  <a:lnTo>
                    <a:pt x="787103" y="3267181"/>
                  </a:lnTo>
                  <a:lnTo>
                    <a:pt x="832901" y="3245429"/>
                  </a:lnTo>
                  <a:lnTo>
                    <a:pt x="872406" y="3223384"/>
                  </a:lnTo>
                  <a:lnTo>
                    <a:pt x="928786" y="3188784"/>
                  </a:lnTo>
                  <a:lnTo>
                    <a:pt x="941759" y="3180741"/>
                  </a:lnTo>
                  <a:lnTo>
                    <a:pt x="946539" y="3177779"/>
                  </a:lnTo>
                  <a:lnTo>
                    <a:pt x="947222" y="3177355"/>
                  </a:lnTo>
                </a:path>
                <a:path w="2331720" h="3507740">
                  <a:moveTo>
                    <a:pt x="1786285" y="3224549"/>
                  </a:moveTo>
                  <a:lnTo>
                    <a:pt x="1786982" y="3224712"/>
                  </a:lnTo>
                  <a:lnTo>
                    <a:pt x="1791858" y="3225860"/>
                  </a:lnTo>
                  <a:lnTo>
                    <a:pt x="1805091" y="3228974"/>
                  </a:lnTo>
                  <a:lnTo>
                    <a:pt x="1830863" y="3235039"/>
                  </a:lnTo>
                  <a:lnTo>
                    <a:pt x="1871875" y="3244257"/>
                  </a:lnTo>
                  <a:lnTo>
                    <a:pt x="1924931" y="3253719"/>
                  </a:lnTo>
                  <a:lnTo>
                    <a:pt x="1985360" y="3259740"/>
                  </a:lnTo>
                  <a:lnTo>
                    <a:pt x="2048490" y="3258635"/>
                  </a:lnTo>
                  <a:lnTo>
                    <a:pt x="2109905" y="3248067"/>
                  </a:lnTo>
                  <a:lnTo>
                    <a:pt x="2166158" y="3231105"/>
                  </a:lnTo>
                  <a:lnTo>
                    <a:pt x="2214053" y="3212176"/>
                  </a:lnTo>
                  <a:lnTo>
                    <a:pt x="2250394" y="3195707"/>
                  </a:lnTo>
                  <a:lnTo>
                    <a:pt x="2273133" y="3185097"/>
                  </a:lnTo>
                  <a:lnTo>
                    <a:pt x="2284810" y="3179649"/>
                  </a:lnTo>
                  <a:lnTo>
                    <a:pt x="2289112" y="3177642"/>
                  </a:lnTo>
                  <a:lnTo>
                    <a:pt x="2289726" y="3177355"/>
                  </a:lnTo>
                </a:path>
                <a:path w="2331720" h="3507740">
                  <a:moveTo>
                    <a:pt x="658792" y="3004292"/>
                  </a:moveTo>
                  <a:lnTo>
                    <a:pt x="968202" y="2532322"/>
                  </a:lnTo>
                </a:path>
              </a:pathLst>
            </a:custGeom>
            <a:ln w="20976">
              <a:solidFill>
                <a:srgbClr val="000000"/>
              </a:solidFill>
            </a:ln>
          </p:spPr>
          <p:txBody>
            <a:bodyPr wrap="square" lIns="0" tIns="0" rIns="0" bIns="0" rtlCol="0"/>
            <a:lstStyle/>
            <a:p>
              <a:endParaRPr/>
            </a:p>
          </p:txBody>
        </p:sp>
        <p:sp>
          <p:nvSpPr>
            <p:cNvPr id="19" name="object 19"/>
            <p:cNvSpPr/>
            <p:nvPr/>
          </p:nvSpPr>
          <p:spPr>
            <a:xfrm>
              <a:off x="4377474" y="4837569"/>
              <a:ext cx="168275" cy="215900"/>
            </a:xfrm>
            <a:custGeom>
              <a:avLst/>
              <a:gdLst/>
              <a:ahLst/>
              <a:cxnLst/>
              <a:rect l="l" t="t" r="r" b="b"/>
              <a:pathLst>
                <a:path w="168275" h="215900">
                  <a:moveTo>
                    <a:pt x="0" y="154914"/>
                  </a:moveTo>
                  <a:lnTo>
                    <a:pt x="92646" y="215646"/>
                  </a:lnTo>
                  <a:lnTo>
                    <a:pt x="167792" y="0"/>
                  </a:lnTo>
                  <a:lnTo>
                    <a:pt x="0" y="154914"/>
                  </a:lnTo>
                  <a:close/>
                </a:path>
              </a:pathLst>
            </a:custGeom>
            <a:solidFill>
              <a:srgbClr val="000000"/>
            </a:solidFill>
          </p:spPr>
          <p:txBody>
            <a:bodyPr wrap="square" lIns="0" tIns="0" rIns="0" bIns="0" rtlCol="0"/>
            <a:lstStyle/>
            <a:p>
              <a:endParaRPr/>
            </a:p>
          </p:txBody>
        </p:sp>
        <p:sp>
          <p:nvSpPr>
            <p:cNvPr id="20" name="object 20"/>
            <p:cNvSpPr/>
            <p:nvPr/>
          </p:nvSpPr>
          <p:spPr>
            <a:xfrm>
              <a:off x="4394466" y="4863249"/>
              <a:ext cx="1160780" cy="482600"/>
            </a:xfrm>
            <a:custGeom>
              <a:avLst/>
              <a:gdLst/>
              <a:ahLst/>
              <a:cxnLst/>
              <a:rect l="l" t="t" r="r" b="b"/>
              <a:pathLst>
                <a:path w="1160779" h="482600">
                  <a:moveTo>
                    <a:pt x="0" y="127825"/>
                  </a:moveTo>
                  <a:lnTo>
                    <a:pt x="127088" y="10490"/>
                  </a:lnTo>
                  <a:lnTo>
                    <a:pt x="70167" y="173837"/>
                  </a:lnTo>
                </a:path>
                <a:path w="1160779" h="482600">
                  <a:moveTo>
                    <a:pt x="1160183" y="482460"/>
                  </a:moveTo>
                  <a:lnTo>
                    <a:pt x="195262" y="0"/>
                  </a:lnTo>
                </a:path>
              </a:pathLst>
            </a:custGeom>
            <a:ln w="20976">
              <a:solidFill>
                <a:srgbClr val="000000"/>
              </a:solidFill>
            </a:ln>
          </p:spPr>
          <p:txBody>
            <a:bodyPr wrap="square" lIns="0" tIns="0" rIns="0" bIns="0" rtlCol="0"/>
            <a:lstStyle/>
            <a:p>
              <a:endParaRPr/>
            </a:p>
          </p:txBody>
        </p:sp>
        <p:sp>
          <p:nvSpPr>
            <p:cNvPr id="21" name="object 21"/>
            <p:cNvSpPr/>
            <p:nvPr/>
          </p:nvSpPr>
          <p:spPr>
            <a:xfrm>
              <a:off x="4551044" y="4843906"/>
              <a:ext cx="223520" cy="149225"/>
            </a:xfrm>
            <a:custGeom>
              <a:avLst/>
              <a:gdLst/>
              <a:ahLst/>
              <a:cxnLst/>
              <a:rect l="l" t="t" r="r" b="b"/>
              <a:pathLst>
                <a:path w="223520" h="149225">
                  <a:moveTo>
                    <a:pt x="0" y="0"/>
                  </a:moveTo>
                  <a:lnTo>
                    <a:pt x="173393" y="148615"/>
                  </a:lnTo>
                  <a:lnTo>
                    <a:pt x="222923" y="49542"/>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4589729" y="4863249"/>
              <a:ext cx="168910" cy="113030"/>
            </a:xfrm>
            <a:custGeom>
              <a:avLst/>
              <a:gdLst/>
              <a:ahLst/>
              <a:cxnLst/>
              <a:rect l="l" t="t" r="r" b="b"/>
              <a:pathLst>
                <a:path w="168910" h="113029">
                  <a:moveTo>
                    <a:pt x="131330" y="112572"/>
                  </a:moveTo>
                  <a:lnTo>
                    <a:pt x="0" y="0"/>
                  </a:lnTo>
                  <a:lnTo>
                    <a:pt x="168859" y="37528"/>
                  </a:lnTo>
                </a:path>
              </a:pathLst>
            </a:custGeom>
            <a:ln w="20976">
              <a:solidFill>
                <a:srgbClr val="000000"/>
              </a:solidFill>
            </a:ln>
          </p:spPr>
          <p:txBody>
            <a:bodyPr wrap="square" lIns="0" tIns="0" rIns="0" bIns="0" rtlCol="0"/>
            <a:lstStyle/>
            <a:p>
              <a:endParaRPr/>
            </a:p>
          </p:txBody>
        </p:sp>
        <p:sp>
          <p:nvSpPr>
            <p:cNvPr id="23" name="object 23"/>
            <p:cNvSpPr/>
            <p:nvPr/>
          </p:nvSpPr>
          <p:spPr>
            <a:xfrm>
              <a:off x="4833429" y="5799175"/>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24" name="object 24"/>
            <p:cNvSpPr/>
            <p:nvPr/>
          </p:nvSpPr>
          <p:spPr>
            <a:xfrm>
              <a:off x="4833429" y="5799175"/>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25" name="object 25"/>
            <p:cNvSpPr/>
            <p:nvPr/>
          </p:nvSpPr>
          <p:spPr>
            <a:xfrm>
              <a:off x="4665916" y="1443596"/>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7EFF7E"/>
            </a:solidFill>
          </p:spPr>
          <p:txBody>
            <a:bodyPr wrap="square" lIns="0" tIns="0" rIns="0" bIns="0" rtlCol="0"/>
            <a:lstStyle/>
            <a:p>
              <a:endParaRPr/>
            </a:p>
          </p:txBody>
        </p:sp>
        <p:sp>
          <p:nvSpPr>
            <p:cNvPr id="26" name="object 26"/>
            <p:cNvSpPr/>
            <p:nvPr/>
          </p:nvSpPr>
          <p:spPr>
            <a:xfrm>
              <a:off x="4665916" y="1443596"/>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00FF00"/>
              </a:solidFill>
            </a:ln>
          </p:spPr>
          <p:txBody>
            <a:bodyPr wrap="square" lIns="0" tIns="0" rIns="0" bIns="0" rtlCol="0"/>
            <a:lstStyle/>
            <a:p>
              <a:endParaRPr/>
            </a:p>
          </p:txBody>
        </p:sp>
      </p:grpSp>
      <p:sp>
        <p:nvSpPr>
          <p:cNvPr id="27" name="object 27"/>
          <p:cNvSpPr txBox="1"/>
          <p:nvPr/>
        </p:nvSpPr>
        <p:spPr>
          <a:xfrm>
            <a:off x="4933632"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A</a:t>
            </a:r>
            <a:endParaRPr sz="2300">
              <a:latin typeface="Arial"/>
              <a:cs typeface="Arial"/>
            </a:endParaRPr>
          </a:p>
        </p:txBody>
      </p:sp>
      <p:grpSp>
        <p:nvGrpSpPr>
          <p:cNvPr id="28" name="object 28"/>
          <p:cNvGrpSpPr/>
          <p:nvPr/>
        </p:nvGrpSpPr>
        <p:grpSpPr>
          <a:xfrm>
            <a:off x="4299127" y="2488679"/>
            <a:ext cx="1671955" cy="3874135"/>
            <a:chOff x="4299127" y="2488679"/>
            <a:chExt cx="1671955" cy="3874135"/>
          </a:xfrm>
        </p:grpSpPr>
        <p:sp>
          <p:nvSpPr>
            <p:cNvPr id="29" name="object 29"/>
            <p:cNvSpPr/>
            <p:nvPr/>
          </p:nvSpPr>
          <p:spPr>
            <a:xfrm>
              <a:off x="4665916" y="2616250"/>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7EFF7E"/>
            </a:solidFill>
          </p:spPr>
          <p:txBody>
            <a:bodyPr wrap="square" lIns="0" tIns="0" rIns="0" bIns="0" rtlCol="0"/>
            <a:lstStyle/>
            <a:p>
              <a:endParaRPr/>
            </a:p>
          </p:txBody>
        </p:sp>
        <p:sp>
          <p:nvSpPr>
            <p:cNvPr id="30" name="object 30"/>
            <p:cNvSpPr/>
            <p:nvPr/>
          </p:nvSpPr>
          <p:spPr>
            <a:xfrm>
              <a:off x="4665916" y="2616250"/>
              <a:ext cx="1273175" cy="1440815"/>
            </a:xfrm>
            <a:custGeom>
              <a:avLst/>
              <a:gdLst/>
              <a:ahLst/>
              <a:cxnLst/>
              <a:rect l="l" t="t" r="r" b="b"/>
              <a:pathLst>
                <a:path w="1273175" h="1440814">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 w="1273175" h="1440814">
                  <a:moveTo>
                    <a:pt x="1273175" y="1222921"/>
                  </a:moveTo>
                  <a:lnTo>
                    <a:pt x="1267423" y="1172984"/>
                  </a:lnTo>
                  <a:lnTo>
                    <a:pt x="1251040" y="1127144"/>
                  </a:lnTo>
                  <a:lnTo>
                    <a:pt x="1225332" y="1086708"/>
                  </a:lnTo>
                  <a:lnTo>
                    <a:pt x="1191607" y="1052983"/>
                  </a:lnTo>
                  <a:lnTo>
                    <a:pt x="1151171" y="1027275"/>
                  </a:lnTo>
                  <a:lnTo>
                    <a:pt x="1105331" y="1010892"/>
                  </a:lnTo>
                  <a:lnTo>
                    <a:pt x="1055395" y="1005141"/>
                  </a:lnTo>
                  <a:lnTo>
                    <a:pt x="1005458" y="1010892"/>
                  </a:lnTo>
                  <a:lnTo>
                    <a:pt x="959619" y="1027275"/>
                  </a:lnTo>
                  <a:lnTo>
                    <a:pt x="919183" y="1052983"/>
                  </a:lnTo>
                  <a:lnTo>
                    <a:pt x="885457" y="1086708"/>
                  </a:lnTo>
                  <a:lnTo>
                    <a:pt x="859750" y="1127144"/>
                  </a:lnTo>
                  <a:lnTo>
                    <a:pt x="843367" y="1172984"/>
                  </a:lnTo>
                  <a:lnTo>
                    <a:pt x="837615" y="1222921"/>
                  </a:lnTo>
                  <a:lnTo>
                    <a:pt x="843367" y="1272853"/>
                  </a:lnTo>
                  <a:lnTo>
                    <a:pt x="859750" y="1318691"/>
                  </a:lnTo>
                  <a:lnTo>
                    <a:pt x="885457" y="1359128"/>
                  </a:lnTo>
                  <a:lnTo>
                    <a:pt x="919183" y="1392854"/>
                  </a:lnTo>
                  <a:lnTo>
                    <a:pt x="959619" y="1418564"/>
                  </a:lnTo>
                  <a:lnTo>
                    <a:pt x="1005458" y="1434948"/>
                  </a:lnTo>
                  <a:lnTo>
                    <a:pt x="1055395" y="1440700"/>
                  </a:lnTo>
                  <a:lnTo>
                    <a:pt x="1105331" y="1434948"/>
                  </a:lnTo>
                  <a:lnTo>
                    <a:pt x="1151171" y="1418564"/>
                  </a:lnTo>
                  <a:lnTo>
                    <a:pt x="1191607" y="1392854"/>
                  </a:lnTo>
                  <a:lnTo>
                    <a:pt x="1225332" y="1359128"/>
                  </a:lnTo>
                  <a:lnTo>
                    <a:pt x="1251040" y="1318691"/>
                  </a:lnTo>
                  <a:lnTo>
                    <a:pt x="1267423" y="1272853"/>
                  </a:lnTo>
                  <a:lnTo>
                    <a:pt x="1273175" y="1222921"/>
                  </a:lnTo>
                  <a:close/>
                </a:path>
              </a:pathLst>
            </a:custGeom>
            <a:ln w="62929">
              <a:solidFill>
                <a:srgbClr val="00FF00"/>
              </a:solidFill>
            </a:ln>
          </p:spPr>
          <p:txBody>
            <a:bodyPr wrap="square" lIns="0" tIns="0" rIns="0" bIns="0" rtlCol="0"/>
            <a:lstStyle/>
            <a:p>
              <a:endParaRPr/>
            </a:p>
          </p:txBody>
        </p:sp>
        <p:sp>
          <p:nvSpPr>
            <p:cNvPr id="31" name="object 31"/>
            <p:cNvSpPr/>
            <p:nvPr/>
          </p:nvSpPr>
          <p:spPr>
            <a:xfrm>
              <a:off x="4330877" y="4459008"/>
              <a:ext cx="435609" cy="435609"/>
            </a:xfrm>
            <a:custGeom>
              <a:avLst/>
              <a:gdLst/>
              <a:ahLst/>
              <a:cxnLst/>
              <a:rect l="l" t="t" r="r" b="b"/>
              <a:pathLst>
                <a:path w="435610" h="435610">
                  <a:moveTo>
                    <a:pt x="0" y="217779"/>
                  </a:moveTo>
                  <a:lnTo>
                    <a:pt x="5751" y="267712"/>
                  </a:lnTo>
                  <a:lnTo>
                    <a:pt x="22134" y="313550"/>
                  </a:lnTo>
                  <a:lnTo>
                    <a:pt x="47842" y="353986"/>
                  </a:lnTo>
                  <a:lnTo>
                    <a:pt x="81567" y="387713"/>
                  </a:lnTo>
                  <a:lnTo>
                    <a:pt x="122003" y="413422"/>
                  </a:lnTo>
                  <a:lnTo>
                    <a:pt x="167843" y="429807"/>
                  </a:lnTo>
                  <a:lnTo>
                    <a:pt x="217779" y="435559"/>
                  </a:lnTo>
                  <a:lnTo>
                    <a:pt x="267712" y="429807"/>
                  </a:lnTo>
                  <a:lnTo>
                    <a:pt x="313550" y="413422"/>
                  </a:lnTo>
                  <a:lnTo>
                    <a:pt x="353986" y="387713"/>
                  </a:lnTo>
                  <a:lnTo>
                    <a:pt x="387713" y="353986"/>
                  </a:lnTo>
                  <a:lnTo>
                    <a:pt x="413422" y="313550"/>
                  </a:lnTo>
                  <a:lnTo>
                    <a:pt x="429807" y="267712"/>
                  </a:lnTo>
                  <a:lnTo>
                    <a:pt x="435559" y="217779"/>
                  </a:lnTo>
                  <a:lnTo>
                    <a:pt x="429807" y="167843"/>
                  </a:lnTo>
                  <a:lnTo>
                    <a:pt x="413422" y="122003"/>
                  </a:lnTo>
                  <a:lnTo>
                    <a:pt x="387713" y="81567"/>
                  </a:lnTo>
                  <a:lnTo>
                    <a:pt x="353986" y="47842"/>
                  </a:lnTo>
                  <a:lnTo>
                    <a:pt x="313550" y="22134"/>
                  </a:lnTo>
                  <a:lnTo>
                    <a:pt x="267712" y="5751"/>
                  </a:lnTo>
                  <a:lnTo>
                    <a:pt x="217779" y="0"/>
                  </a:lnTo>
                  <a:lnTo>
                    <a:pt x="167843" y="5751"/>
                  </a:lnTo>
                  <a:lnTo>
                    <a:pt x="122003" y="22134"/>
                  </a:lnTo>
                  <a:lnTo>
                    <a:pt x="81567" y="47842"/>
                  </a:lnTo>
                  <a:lnTo>
                    <a:pt x="47842" y="81567"/>
                  </a:lnTo>
                  <a:lnTo>
                    <a:pt x="22134" y="122003"/>
                  </a:lnTo>
                  <a:lnTo>
                    <a:pt x="5751" y="167843"/>
                  </a:lnTo>
                  <a:lnTo>
                    <a:pt x="0" y="217779"/>
                  </a:lnTo>
                  <a:close/>
                </a:path>
              </a:pathLst>
            </a:custGeom>
            <a:solidFill>
              <a:srgbClr val="7EFF7E"/>
            </a:solidFill>
          </p:spPr>
          <p:txBody>
            <a:bodyPr wrap="square" lIns="0" tIns="0" rIns="0" bIns="0" rtlCol="0"/>
            <a:lstStyle/>
            <a:p>
              <a:endParaRPr/>
            </a:p>
          </p:txBody>
        </p:sp>
        <p:sp>
          <p:nvSpPr>
            <p:cNvPr id="32" name="object 32"/>
            <p:cNvSpPr/>
            <p:nvPr/>
          </p:nvSpPr>
          <p:spPr>
            <a:xfrm>
              <a:off x="4330877" y="2520429"/>
              <a:ext cx="1034415" cy="3810635"/>
            </a:xfrm>
            <a:custGeom>
              <a:avLst/>
              <a:gdLst/>
              <a:ahLst/>
              <a:cxnLst/>
              <a:rect l="l" t="t" r="r" b="b"/>
              <a:pathLst>
                <a:path w="1034414" h="3810635">
                  <a:moveTo>
                    <a:pt x="435559" y="2156358"/>
                  </a:moveTo>
                  <a:lnTo>
                    <a:pt x="429807" y="2106421"/>
                  </a:lnTo>
                  <a:lnTo>
                    <a:pt x="413422" y="2060582"/>
                  </a:lnTo>
                  <a:lnTo>
                    <a:pt x="387713" y="2020146"/>
                  </a:lnTo>
                  <a:lnTo>
                    <a:pt x="353986" y="1986420"/>
                  </a:lnTo>
                  <a:lnTo>
                    <a:pt x="313550" y="1960713"/>
                  </a:lnTo>
                  <a:lnTo>
                    <a:pt x="267712" y="1944330"/>
                  </a:lnTo>
                  <a:lnTo>
                    <a:pt x="217779" y="1938578"/>
                  </a:lnTo>
                  <a:lnTo>
                    <a:pt x="167843" y="1944330"/>
                  </a:lnTo>
                  <a:lnTo>
                    <a:pt x="122003" y="1960713"/>
                  </a:lnTo>
                  <a:lnTo>
                    <a:pt x="81567" y="1986420"/>
                  </a:lnTo>
                  <a:lnTo>
                    <a:pt x="47842" y="2020146"/>
                  </a:lnTo>
                  <a:lnTo>
                    <a:pt x="22134" y="2060582"/>
                  </a:lnTo>
                  <a:lnTo>
                    <a:pt x="5751" y="2106421"/>
                  </a:lnTo>
                  <a:lnTo>
                    <a:pt x="0" y="2156358"/>
                  </a:lnTo>
                  <a:lnTo>
                    <a:pt x="5751" y="2206290"/>
                  </a:lnTo>
                  <a:lnTo>
                    <a:pt x="22134" y="2252129"/>
                  </a:lnTo>
                  <a:lnTo>
                    <a:pt x="47842" y="2292565"/>
                  </a:lnTo>
                  <a:lnTo>
                    <a:pt x="81567" y="2326291"/>
                  </a:lnTo>
                  <a:lnTo>
                    <a:pt x="122003" y="2352001"/>
                  </a:lnTo>
                  <a:lnTo>
                    <a:pt x="167843" y="2368385"/>
                  </a:lnTo>
                  <a:lnTo>
                    <a:pt x="217779" y="2374138"/>
                  </a:lnTo>
                  <a:lnTo>
                    <a:pt x="267712" y="2368385"/>
                  </a:lnTo>
                  <a:lnTo>
                    <a:pt x="313550" y="2352001"/>
                  </a:lnTo>
                  <a:lnTo>
                    <a:pt x="353986" y="2326291"/>
                  </a:lnTo>
                  <a:lnTo>
                    <a:pt x="387713" y="2292565"/>
                  </a:lnTo>
                  <a:lnTo>
                    <a:pt x="413422" y="2252129"/>
                  </a:lnTo>
                  <a:lnTo>
                    <a:pt x="429807" y="2206290"/>
                  </a:lnTo>
                  <a:lnTo>
                    <a:pt x="435559" y="2156358"/>
                  </a:lnTo>
                  <a:close/>
                </a:path>
                <a:path w="1034414" h="3810635">
                  <a:moveTo>
                    <a:pt x="1033945" y="3496525"/>
                  </a:moveTo>
                  <a:lnTo>
                    <a:pt x="1030544" y="3450185"/>
                  </a:lnTo>
                  <a:lnTo>
                    <a:pt x="1020667" y="3405956"/>
                  </a:lnTo>
                  <a:lnTo>
                    <a:pt x="1004799" y="3364322"/>
                  </a:lnTo>
                  <a:lnTo>
                    <a:pt x="983423" y="3325770"/>
                  </a:lnTo>
                  <a:lnTo>
                    <a:pt x="957025" y="3290783"/>
                  </a:lnTo>
                  <a:lnTo>
                    <a:pt x="926091" y="3259848"/>
                  </a:lnTo>
                  <a:lnTo>
                    <a:pt x="891105" y="3233449"/>
                  </a:lnTo>
                  <a:lnTo>
                    <a:pt x="852552" y="3212072"/>
                  </a:lnTo>
                  <a:lnTo>
                    <a:pt x="810918" y="3196202"/>
                  </a:lnTo>
                  <a:lnTo>
                    <a:pt x="766686" y="3186325"/>
                  </a:lnTo>
                  <a:lnTo>
                    <a:pt x="720344" y="3182924"/>
                  </a:lnTo>
                  <a:lnTo>
                    <a:pt x="674003" y="3186325"/>
                  </a:lnTo>
                  <a:lnTo>
                    <a:pt x="629774" y="3196202"/>
                  </a:lnTo>
                  <a:lnTo>
                    <a:pt x="588140" y="3212072"/>
                  </a:lnTo>
                  <a:lnTo>
                    <a:pt x="549588" y="3233449"/>
                  </a:lnTo>
                  <a:lnTo>
                    <a:pt x="514601" y="3259848"/>
                  </a:lnTo>
                  <a:lnTo>
                    <a:pt x="483666" y="3290783"/>
                  </a:lnTo>
                  <a:lnTo>
                    <a:pt x="457267" y="3325770"/>
                  </a:lnTo>
                  <a:lnTo>
                    <a:pt x="435890" y="3364322"/>
                  </a:lnTo>
                  <a:lnTo>
                    <a:pt x="420021" y="3405956"/>
                  </a:lnTo>
                  <a:lnTo>
                    <a:pt x="410143" y="3450185"/>
                  </a:lnTo>
                  <a:lnTo>
                    <a:pt x="406742" y="3496525"/>
                  </a:lnTo>
                  <a:lnTo>
                    <a:pt x="410143" y="3542868"/>
                  </a:lnTo>
                  <a:lnTo>
                    <a:pt x="420021" y="3587100"/>
                  </a:lnTo>
                  <a:lnTo>
                    <a:pt x="435890" y="3628734"/>
                  </a:lnTo>
                  <a:lnTo>
                    <a:pt x="457267" y="3667287"/>
                  </a:lnTo>
                  <a:lnTo>
                    <a:pt x="483666" y="3702273"/>
                  </a:lnTo>
                  <a:lnTo>
                    <a:pt x="514601" y="3733207"/>
                  </a:lnTo>
                  <a:lnTo>
                    <a:pt x="549588" y="3759605"/>
                  </a:lnTo>
                  <a:lnTo>
                    <a:pt x="588140" y="3780981"/>
                  </a:lnTo>
                  <a:lnTo>
                    <a:pt x="629774" y="3796849"/>
                  </a:lnTo>
                  <a:lnTo>
                    <a:pt x="674003" y="3806726"/>
                  </a:lnTo>
                  <a:lnTo>
                    <a:pt x="720344" y="3810127"/>
                  </a:lnTo>
                  <a:lnTo>
                    <a:pt x="766686" y="3806726"/>
                  </a:lnTo>
                  <a:lnTo>
                    <a:pt x="810918" y="3796849"/>
                  </a:lnTo>
                  <a:lnTo>
                    <a:pt x="852552" y="3780981"/>
                  </a:lnTo>
                  <a:lnTo>
                    <a:pt x="891105" y="3759605"/>
                  </a:lnTo>
                  <a:lnTo>
                    <a:pt x="926091" y="3733207"/>
                  </a:lnTo>
                  <a:lnTo>
                    <a:pt x="957025" y="3702273"/>
                  </a:lnTo>
                  <a:lnTo>
                    <a:pt x="983423" y="3667287"/>
                  </a:lnTo>
                  <a:lnTo>
                    <a:pt x="1004799" y="3628734"/>
                  </a:lnTo>
                  <a:lnTo>
                    <a:pt x="1020667" y="3587100"/>
                  </a:lnTo>
                  <a:lnTo>
                    <a:pt x="1030544" y="3542868"/>
                  </a:lnTo>
                  <a:lnTo>
                    <a:pt x="1033945" y="3496525"/>
                  </a:lnTo>
                  <a:close/>
                </a:path>
                <a:path w="1034414" h="3810635">
                  <a:moveTo>
                    <a:pt x="866432" y="313613"/>
                  </a:moveTo>
                  <a:lnTo>
                    <a:pt x="863031" y="267270"/>
                  </a:lnTo>
                  <a:lnTo>
                    <a:pt x="853153" y="223038"/>
                  </a:lnTo>
                  <a:lnTo>
                    <a:pt x="837284" y="181402"/>
                  </a:lnTo>
                  <a:lnTo>
                    <a:pt x="815907" y="142848"/>
                  </a:lnTo>
                  <a:lnTo>
                    <a:pt x="789508" y="107860"/>
                  </a:lnTo>
                  <a:lnTo>
                    <a:pt x="758573" y="76924"/>
                  </a:lnTo>
                  <a:lnTo>
                    <a:pt x="723586" y="50525"/>
                  </a:lnTo>
                  <a:lnTo>
                    <a:pt x="685034" y="29148"/>
                  </a:lnTo>
                  <a:lnTo>
                    <a:pt x="643400" y="13278"/>
                  </a:lnTo>
                  <a:lnTo>
                    <a:pt x="599171" y="3400"/>
                  </a:lnTo>
                  <a:lnTo>
                    <a:pt x="552831" y="0"/>
                  </a:lnTo>
                  <a:lnTo>
                    <a:pt x="506487" y="3400"/>
                  </a:lnTo>
                  <a:lnTo>
                    <a:pt x="462255" y="13278"/>
                  </a:lnTo>
                  <a:lnTo>
                    <a:pt x="420619" y="29148"/>
                  </a:lnTo>
                  <a:lnTo>
                    <a:pt x="382065" y="50525"/>
                  </a:lnTo>
                  <a:lnTo>
                    <a:pt x="347077" y="76924"/>
                  </a:lnTo>
                  <a:lnTo>
                    <a:pt x="316141" y="107860"/>
                  </a:lnTo>
                  <a:lnTo>
                    <a:pt x="289742" y="142848"/>
                  </a:lnTo>
                  <a:lnTo>
                    <a:pt x="268365" y="181402"/>
                  </a:lnTo>
                  <a:lnTo>
                    <a:pt x="252495" y="223038"/>
                  </a:lnTo>
                  <a:lnTo>
                    <a:pt x="242617" y="267270"/>
                  </a:lnTo>
                  <a:lnTo>
                    <a:pt x="239217" y="313613"/>
                  </a:lnTo>
                  <a:lnTo>
                    <a:pt x="242617" y="359953"/>
                  </a:lnTo>
                  <a:lnTo>
                    <a:pt x="252495" y="404183"/>
                  </a:lnTo>
                  <a:lnTo>
                    <a:pt x="268365" y="445816"/>
                  </a:lnTo>
                  <a:lnTo>
                    <a:pt x="289742" y="484369"/>
                  </a:lnTo>
                  <a:lnTo>
                    <a:pt x="316141" y="519356"/>
                  </a:lnTo>
                  <a:lnTo>
                    <a:pt x="347077" y="550291"/>
                  </a:lnTo>
                  <a:lnTo>
                    <a:pt x="382065" y="576690"/>
                  </a:lnTo>
                  <a:lnTo>
                    <a:pt x="420619" y="598066"/>
                  </a:lnTo>
                  <a:lnTo>
                    <a:pt x="462255" y="613936"/>
                  </a:lnTo>
                  <a:lnTo>
                    <a:pt x="506487" y="623814"/>
                  </a:lnTo>
                  <a:lnTo>
                    <a:pt x="552831" y="627214"/>
                  </a:lnTo>
                  <a:lnTo>
                    <a:pt x="599171" y="623814"/>
                  </a:lnTo>
                  <a:lnTo>
                    <a:pt x="643400" y="613936"/>
                  </a:lnTo>
                  <a:lnTo>
                    <a:pt x="685034" y="598066"/>
                  </a:lnTo>
                  <a:lnTo>
                    <a:pt x="723586" y="576690"/>
                  </a:lnTo>
                  <a:lnTo>
                    <a:pt x="758573" y="550291"/>
                  </a:lnTo>
                  <a:lnTo>
                    <a:pt x="789508" y="519356"/>
                  </a:lnTo>
                  <a:lnTo>
                    <a:pt x="815907" y="484369"/>
                  </a:lnTo>
                  <a:lnTo>
                    <a:pt x="837284" y="445816"/>
                  </a:lnTo>
                  <a:lnTo>
                    <a:pt x="853153" y="404183"/>
                  </a:lnTo>
                  <a:lnTo>
                    <a:pt x="863031" y="359953"/>
                  </a:lnTo>
                  <a:lnTo>
                    <a:pt x="866432" y="313613"/>
                  </a:lnTo>
                  <a:close/>
                </a:path>
              </a:pathLst>
            </a:custGeom>
            <a:ln w="62929">
              <a:solidFill>
                <a:srgbClr val="00FF00"/>
              </a:solidFill>
            </a:ln>
          </p:spPr>
          <p:txBody>
            <a:bodyPr wrap="square" lIns="0" tIns="0" rIns="0" bIns="0" rtlCol="0"/>
            <a:lstStyle/>
            <a:p>
              <a:endParaRPr/>
            </a:p>
          </p:txBody>
        </p:sp>
      </p:grpSp>
      <p:sp>
        <p:nvSpPr>
          <p:cNvPr id="33" name="object 33"/>
          <p:cNvSpPr txBox="1"/>
          <p:nvPr/>
        </p:nvSpPr>
        <p:spPr>
          <a:xfrm>
            <a:off x="4461662" y="1449199"/>
            <a:ext cx="1392555" cy="3398520"/>
          </a:xfrm>
          <a:prstGeom prst="rect">
            <a:avLst/>
          </a:prstGeom>
        </p:spPr>
        <p:txBody>
          <a:bodyPr vert="horz" wrap="square" lIns="0" tIns="13970" rIns="0" bIns="0" rtlCol="0">
            <a:spAutoFit/>
          </a:bodyPr>
          <a:lstStyle/>
          <a:p>
            <a:pPr marL="316230">
              <a:lnSpc>
                <a:spcPct val="100000"/>
              </a:lnSpc>
              <a:spcBef>
                <a:spcPts val="110"/>
              </a:spcBef>
            </a:pPr>
            <a:r>
              <a:rPr sz="2300" spc="5" dirty="0">
                <a:latin typeface="Arial"/>
                <a:cs typeface="Arial"/>
              </a:rPr>
              <a:t>Q</a:t>
            </a:r>
            <a:endParaRPr sz="2300">
              <a:latin typeface="Arial"/>
              <a:cs typeface="Arial"/>
            </a:endParaRPr>
          </a:p>
          <a:p>
            <a:pPr>
              <a:lnSpc>
                <a:spcPct val="100000"/>
              </a:lnSpc>
            </a:pPr>
            <a:endParaRPr sz="2600">
              <a:latin typeface="Arial"/>
              <a:cs typeface="Arial"/>
            </a:endParaRPr>
          </a:p>
          <a:p>
            <a:pPr>
              <a:lnSpc>
                <a:spcPct val="100000"/>
              </a:lnSpc>
              <a:spcBef>
                <a:spcPts val="50"/>
              </a:spcBef>
            </a:pPr>
            <a:endParaRPr sz="3000">
              <a:latin typeface="Arial"/>
              <a:cs typeface="Arial"/>
            </a:endParaRPr>
          </a:p>
          <a:p>
            <a:pPr marL="337820">
              <a:lnSpc>
                <a:spcPct val="100000"/>
              </a:lnSpc>
            </a:pPr>
            <a:r>
              <a:rPr sz="2300" spc="5" dirty="0">
                <a:latin typeface="Arial"/>
                <a:cs typeface="Arial"/>
              </a:rPr>
              <a:t>P</a:t>
            </a:r>
            <a:endParaRPr sz="2300">
              <a:latin typeface="Arial"/>
              <a:cs typeface="Arial"/>
            </a:endParaRPr>
          </a:p>
          <a:p>
            <a:pPr>
              <a:lnSpc>
                <a:spcPct val="100000"/>
              </a:lnSpc>
            </a:pPr>
            <a:endParaRPr sz="2600">
              <a:latin typeface="Arial"/>
              <a:cs typeface="Arial"/>
            </a:endParaRPr>
          </a:p>
          <a:p>
            <a:pPr marR="5080" algn="r">
              <a:lnSpc>
                <a:spcPct val="100000"/>
              </a:lnSpc>
              <a:spcBef>
                <a:spcPts val="2180"/>
              </a:spcBef>
            </a:pPr>
            <a:r>
              <a:rPr sz="2300" spc="10" dirty="0">
                <a:latin typeface="Arial"/>
                <a:cs typeface="Arial"/>
              </a:rPr>
              <a:t>M</a:t>
            </a:r>
            <a:endParaRPr sz="2300">
              <a:latin typeface="Arial"/>
              <a:cs typeface="Arial"/>
            </a:endParaRPr>
          </a:p>
          <a:p>
            <a:pPr>
              <a:lnSpc>
                <a:spcPct val="100000"/>
              </a:lnSpc>
              <a:spcBef>
                <a:spcPts val="50"/>
              </a:spcBef>
            </a:pPr>
            <a:endParaRPr sz="3300">
              <a:latin typeface="Arial"/>
              <a:cs typeface="Arial"/>
            </a:endParaRPr>
          </a:p>
          <a:p>
            <a:pPr marL="12700">
              <a:lnSpc>
                <a:spcPct val="100000"/>
              </a:lnSpc>
            </a:pPr>
            <a:r>
              <a:rPr sz="2300" spc="5" dirty="0">
                <a:latin typeface="Arial"/>
                <a:cs typeface="Arial"/>
              </a:rPr>
              <a:t>L</a:t>
            </a:r>
            <a:endParaRPr sz="2300">
              <a:latin typeface="Arial"/>
              <a:cs typeface="Arial"/>
            </a:endParaRPr>
          </a:p>
        </p:txBody>
      </p:sp>
      <p:grpSp>
        <p:nvGrpSpPr>
          <p:cNvPr id="34" name="object 34"/>
          <p:cNvGrpSpPr/>
          <p:nvPr/>
        </p:nvGrpSpPr>
        <p:grpSpPr>
          <a:xfrm>
            <a:off x="6142157" y="5767710"/>
            <a:ext cx="499109" cy="499109"/>
            <a:chOff x="6142157" y="5767710"/>
            <a:chExt cx="499109" cy="499109"/>
          </a:xfrm>
        </p:grpSpPr>
        <p:sp>
          <p:nvSpPr>
            <p:cNvPr id="35" name="object 35"/>
            <p:cNvSpPr/>
            <p:nvPr/>
          </p:nvSpPr>
          <p:spPr>
            <a:xfrm>
              <a:off x="6173622" y="5799175"/>
              <a:ext cx="435609" cy="435609"/>
            </a:xfrm>
            <a:custGeom>
              <a:avLst/>
              <a:gdLst/>
              <a:ahLst/>
              <a:cxnLst/>
              <a:rect l="l" t="t" r="r" b="b"/>
              <a:pathLst>
                <a:path w="435609" h="435610">
                  <a:moveTo>
                    <a:pt x="0" y="217779"/>
                  </a:move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36" name="object 36"/>
            <p:cNvSpPr/>
            <p:nvPr/>
          </p:nvSpPr>
          <p:spPr>
            <a:xfrm>
              <a:off x="6173622" y="5799175"/>
              <a:ext cx="435609" cy="435609"/>
            </a:xfrm>
            <a:custGeom>
              <a:avLst/>
              <a:gdLst/>
              <a:ahLst/>
              <a:cxnLst/>
              <a:rect l="l" t="t" r="r" b="b"/>
              <a:pathLst>
                <a:path w="435609" h="435610">
                  <a:moveTo>
                    <a:pt x="435559" y="217779"/>
                  </a:move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37" name="object 37"/>
          <p:cNvSpPr txBox="1"/>
          <p:nvPr/>
        </p:nvSpPr>
        <p:spPr>
          <a:xfrm>
            <a:off x="6297104"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B</a:t>
            </a:r>
            <a:endParaRPr sz="2300">
              <a:latin typeface="Arial"/>
              <a:cs typeface="Arial"/>
            </a:endParaRPr>
          </a:p>
        </p:txBody>
      </p:sp>
      <p:sp>
        <p:nvSpPr>
          <p:cNvPr id="38" name="object 38"/>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58</a:t>
            </a:fld>
            <a:endParaRPr spc="45"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635" algn="ctr">
              <a:lnSpc>
                <a:spcPts val="2635"/>
              </a:lnSpc>
            </a:pPr>
            <a:r>
              <a:rPr spc="185" dirty="0"/>
              <a:t>Backward</a:t>
            </a:r>
            <a:r>
              <a:rPr spc="390" dirty="0"/>
              <a:t> </a:t>
            </a:r>
            <a:r>
              <a:rPr spc="155" dirty="0"/>
              <a:t>chaining</a:t>
            </a:r>
            <a:r>
              <a:rPr spc="370" dirty="0"/>
              <a:t> </a:t>
            </a:r>
            <a:r>
              <a:rPr spc="175" dirty="0"/>
              <a:t>example</a:t>
            </a:r>
          </a:p>
        </p:txBody>
      </p:sp>
      <p:grpSp>
        <p:nvGrpSpPr>
          <p:cNvPr id="3" name="object 3"/>
          <p:cNvGrpSpPr/>
          <p:nvPr/>
        </p:nvGrpSpPr>
        <p:grpSpPr>
          <a:xfrm>
            <a:off x="3542557" y="1411846"/>
            <a:ext cx="2861945" cy="4855210"/>
            <a:chOff x="3542557" y="1411846"/>
            <a:chExt cx="2861945" cy="4855210"/>
          </a:xfrm>
        </p:grpSpPr>
        <p:sp>
          <p:nvSpPr>
            <p:cNvPr id="4" name="object 4"/>
            <p:cNvSpPr/>
            <p:nvPr/>
          </p:nvSpPr>
          <p:spPr>
            <a:xfrm>
              <a:off x="4883403" y="1821649"/>
              <a:ext cx="0" cy="839469"/>
            </a:xfrm>
            <a:custGeom>
              <a:avLst/>
              <a:gdLst/>
              <a:ahLst/>
              <a:cxnLst/>
              <a:rect l="l" t="t" r="r" b="b"/>
              <a:pathLst>
                <a:path h="839469">
                  <a:moveTo>
                    <a:pt x="0" y="839063"/>
                  </a:moveTo>
                  <a:lnTo>
                    <a:pt x="0" y="0"/>
                  </a:lnTo>
                </a:path>
              </a:pathLst>
            </a:custGeom>
            <a:ln w="20976">
              <a:solidFill>
                <a:srgbClr val="000000"/>
              </a:solidFill>
            </a:ln>
          </p:spPr>
          <p:txBody>
            <a:bodyPr wrap="square" lIns="0" tIns="0" rIns="0" bIns="0" rtlCol="0"/>
            <a:lstStyle/>
            <a:p>
              <a:endParaRPr/>
            </a:p>
          </p:txBody>
        </p:sp>
        <p:sp>
          <p:nvSpPr>
            <p:cNvPr id="5" name="object 5"/>
            <p:cNvSpPr/>
            <p:nvPr/>
          </p:nvSpPr>
          <p:spPr>
            <a:xfrm>
              <a:off x="4828019" y="1778406"/>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6" name="object 6"/>
            <p:cNvSpPr/>
            <p:nvPr/>
          </p:nvSpPr>
          <p:spPr>
            <a:xfrm>
              <a:off x="4841443" y="1821649"/>
              <a:ext cx="84455" cy="1510665"/>
            </a:xfrm>
            <a:custGeom>
              <a:avLst/>
              <a:gdLst/>
              <a:ahLst/>
              <a:cxnLst/>
              <a:rect l="l" t="t" r="r" b="b"/>
              <a:pathLst>
                <a:path w="84454" h="1510664">
                  <a:moveTo>
                    <a:pt x="0" y="167805"/>
                  </a:moveTo>
                  <a:lnTo>
                    <a:pt x="41960" y="0"/>
                  </a:lnTo>
                  <a:lnTo>
                    <a:pt x="83908" y="167805"/>
                  </a:lnTo>
                </a:path>
                <a:path w="84454" h="1510664">
                  <a:moveTo>
                    <a:pt x="41960" y="1510309"/>
                  </a:moveTo>
                  <a:lnTo>
                    <a:pt x="41960" y="1174686"/>
                  </a:lnTo>
                </a:path>
              </a:pathLst>
            </a:custGeom>
            <a:ln w="20976">
              <a:solidFill>
                <a:srgbClr val="000000"/>
              </a:solidFill>
            </a:ln>
          </p:spPr>
          <p:txBody>
            <a:bodyPr wrap="square" lIns="0" tIns="0" rIns="0" bIns="0" rtlCol="0"/>
            <a:lstStyle/>
            <a:p>
              <a:endParaRPr/>
            </a:p>
          </p:txBody>
        </p:sp>
        <p:sp>
          <p:nvSpPr>
            <p:cNvPr id="7" name="object 7"/>
            <p:cNvSpPr/>
            <p:nvPr/>
          </p:nvSpPr>
          <p:spPr>
            <a:xfrm>
              <a:off x="4828019" y="2953092"/>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8" name="object 8"/>
            <p:cNvSpPr/>
            <p:nvPr/>
          </p:nvSpPr>
          <p:spPr>
            <a:xfrm>
              <a:off x="4841443" y="2996336"/>
              <a:ext cx="84455" cy="168275"/>
            </a:xfrm>
            <a:custGeom>
              <a:avLst/>
              <a:gdLst/>
              <a:ahLst/>
              <a:cxnLst/>
              <a:rect l="l" t="t" r="r" b="b"/>
              <a:pathLst>
                <a:path w="84454" h="168275">
                  <a:moveTo>
                    <a:pt x="0" y="167805"/>
                  </a:moveTo>
                  <a:lnTo>
                    <a:pt x="41960" y="0"/>
                  </a:lnTo>
                  <a:lnTo>
                    <a:pt x="83908" y="167805"/>
                  </a:lnTo>
                </a:path>
              </a:pathLst>
            </a:custGeom>
            <a:ln w="20976">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4822572" y="3271128"/>
              <a:ext cx="121662" cy="121662"/>
            </a:xfrm>
            <a:prstGeom prst="rect">
              <a:avLst/>
            </a:prstGeom>
          </p:spPr>
        </p:pic>
        <p:sp>
          <p:nvSpPr>
            <p:cNvPr id="10" name="object 10"/>
            <p:cNvSpPr/>
            <p:nvPr/>
          </p:nvSpPr>
          <p:spPr>
            <a:xfrm>
              <a:off x="4547768" y="3331959"/>
              <a:ext cx="1174750" cy="1174750"/>
            </a:xfrm>
            <a:custGeom>
              <a:avLst/>
              <a:gdLst/>
              <a:ahLst/>
              <a:cxnLst/>
              <a:rect l="l" t="t" r="r" b="b"/>
              <a:pathLst>
                <a:path w="1174750" h="1174750">
                  <a:moveTo>
                    <a:pt x="1174699" y="335622"/>
                  </a:moveTo>
                  <a:lnTo>
                    <a:pt x="335635" y="0"/>
                  </a:lnTo>
                </a:path>
                <a:path w="1174750" h="1174750">
                  <a:moveTo>
                    <a:pt x="0" y="1174686"/>
                  </a:moveTo>
                  <a:lnTo>
                    <a:pt x="335635" y="0"/>
                  </a:lnTo>
                </a:path>
                <a:path w="1174750" h="1174750">
                  <a:moveTo>
                    <a:pt x="1174699" y="1006881"/>
                  </a:moveTo>
                  <a:lnTo>
                    <a:pt x="1174699" y="671245"/>
                  </a:lnTo>
                </a:path>
              </a:pathLst>
            </a:custGeom>
            <a:ln w="20976">
              <a:solidFill>
                <a:srgbClr val="000000"/>
              </a:solidFill>
            </a:ln>
          </p:spPr>
          <p:txBody>
            <a:bodyPr wrap="square" lIns="0" tIns="0" rIns="0" bIns="0" rtlCol="0"/>
            <a:lstStyle/>
            <a:p>
              <a:endParaRPr/>
            </a:p>
          </p:txBody>
        </p:sp>
        <p:sp>
          <p:nvSpPr>
            <p:cNvPr id="11" name="object 11"/>
            <p:cNvSpPr/>
            <p:nvPr/>
          </p:nvSpPr>
          <p:spPr>
            <a:xfrm>
              <a:off x="5667082" y="3959961"/>
              <a:ext cx="111125" cy="221615"/>
            </a:xfrm>
            <a:custGeom>
              <a:avLst/>
              <a:gdLst/>
              <a:ahLst/>
              <a:cxnLst/>
              <a:rect l="l" t="t" r="r" b="b"/>
              <a:pathLst>
                <a:path w="111125" h="221614">
                  <a:moveTo>
                    <a:pt x="0" y="221551"/>
                  </a:moveTo>
                  <a:lnTo>
                    <a:pt x="110769" y="221551"/>
                  </a:lnTo>
                  <a:lnTo>
                    <a:pt x="55384" y="0"/>
                  </a:lnTo>
                  <a:lnTo>
                    <a:pt x="0" y="221551"/>
                  </a:lnTo>
                  <a:close/>
                </a:path>
              </a:pathLst>
            </a:custGeom>
            <a:solidFill>
              <a:srgbClr val="000000"/>
            </a:solidFill>
          </p:spPr>
          <p:txBody>
            <a:bodyPr wrap="square" lIns="0" tIns="0" rIns="0" bIns="0" rtlCol="0"/>
            <a:lstStyle/>
            <a:p>
              <a:endParaRPr/>
            </a:p>
          </p:txBody>
        </p:sp>
        <p:sp>
          <p:nvSpPr>
            <p:cNvPr id="12" name="object 12"/>
            <p:cNvSpPr/>
            <p:nvPr/>
          </p:nvSpPr>
          <p:spPr>
            <a:xfrm>
              <a:off x="5680506" y="4003205"/>
              <a:ext cx="84455" cy="168275"/>
            </a:xfrm>
            <a:custGeom>
              <a:avLst/>
              <a:gdLst/>
              <a:ahLst/>
              <a:cxnLst/>
              <a:rect l="l" t="t" r="r" b="b"/>
              <a:pathLst>
                <a:path w="84454" h="168275">
                  <a:moveTo>
                    <a:pt x="0" y="167817"/>
                  </a:moveTo>
                  <a:lnTo>
                    <a:pt x="41960" y="0"/>
                  </a:lnTo>
                  <a:lnTo>
                    <a:pt x="83908" y="167817"/>
                  </a:lnTo>
                </a:path>
              </a:pathLst>
            </a:custGeom>
            <a:ln w="20976">
              <a:solidFill>
                <a:srgbClr val="000000"/>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5661636" y="4277996"/>
              <a:ext cx="121662" cy="121674"/>
            </a:xfrm>
            <a:prstGeom prst="rect">
              <a:avLst/>
            </a:prstGeom>
          </p:spPr>
        </p:pic>
        <p:sp>
          <p:nvSpPr>
            <p:cNvPr id="14" name="object 14"/>
            <p:cNvSpPr/>
            <p:nvPr/>
          </p:nvSpPr>
          <p:spPr>
            <a:xfrm>
              <a:off x="4547768" y="4338840"/>
              <a:ext cx="1845945" cy="1510665"/>
            </a:xfrm>
            <a:custGeom>
              <a:avLst/>
              <a:gdLst/>
              <a:ahLst/>
              <a:cxnLst/>
              <a:rect l="l" t="t" r="r" b="b"/>
              <a:pathLst>
                <a:path w="1845945" h="1510664">
                  <a:moveTo>
                    <a:pt x="1174699" y="0"/>
                  </a:moveTo>
                  <a:lnTo>
                    <a:pt x="1845945" y="1510309"/>
                  </a:lnTo>
                </a:path>
                <a:path w="1845945" h="1510664">
                  <a:moveTo>
                    <a:pt x="0" y="167805"/>
                  </a:moveTo>
                  <a:lnTo>
                    <a:pt x="1174699" y="0"/>
                  </a:lnTo>
                </a:path>
              </a:pathLst>
            </a:custGeom>
            <a:ln w="20976">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493818" y="5284878"/>
              <a:ext cx="121662" cy="121662"/>
            </a:xfrm>
            <a:prstGeom prst="rect">
              <a:avLst/>
            </a:prstGeom>
          </p:spPr>
        </p:pic>
        <p:sp>
          <p:nvSpPr>
            <p:cNvPr id="16" name="object 16"/>
            <p:cNvSpPr/>
            <p:nvPr/>
          </p:nvSpPr>
          <p:spPr>
            <a:xfrm>
              <a:off x="5051209" y="5345709"/>
              <a:ext cx="1343025" cy="503555"/>
            </a:xfrm>
            <a:custGeom>
              <a:avLst/>
              <a:gdLst/>
              <a:ahLst/>
              <a:cxnLst/>
              <a:rect l="l" t="t" r="r" b="b"/>
              <a:pathLst>
                <a:path w="1343025" h="503554">
                  <a:moveTo>
                    <a:pt x="0" y="503440"/>
                  </a:moveTo>
                  <a:lnTo>
                    <a:pt x="503440" y="0"/>
                  </a:lnTo>
                </a:path>
                <a:path w="1343025" h="503554">
                  <a:moveTo>
                    <a:pt x="1342504" y="503440"/>
                  </a:moveTo>
                  <a:lnTo>
                    <a:pt x="503440" y="0"/>
                  </a:lnTo>
                </a:path>
              </a:pathLst>
            </a:custGeom>
            <a:ln w="20976">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4151314" y="5284878"/>
              <a:ext cx="121662" cy="121662"/>
            </a:xfrm>
            <a:prstGeom prst="rect">
              <a:avLst/>
            </a:prstGeom>
          </p:spPr>
        </p:pic>
        <p:sp>
          <p:nvSpPr>
            <p:cNvPr id="18" name="object 18"/>
            <p:cNvSpPr/>
            <p:nvPr/>
          </p:nvSpPr>
          <p:spPr>
            <a:xfrm>
              <a:off x="3553352" y="2341416"/>
              <a:ext cx="2331720" cy="3507740"/>
            </a:xfrm>
            <a:custGeom>
              <a:avLst/>
              <a:gdLst/>
              <a:ahLst/>
              <a:cxnLst/>
              <a:rect l="l" t="t" r="r" b="b"/>
              <a:pathLst>
                <a:path w="2331720" h="3507740">
                  <a:moveTo>
                    <a:pt x="1497856" y="3507733"/>
                  </a:moveTo>
                  <a:lnTo>
                    <a:pt x="658792" y="3004292"/>
                  </a:lnTo>
                </a:path>
                <a:path w="2331720" h="3507740">
                  <a:moveTo>
                    <a:pt x="658792" y="3004292"/>
                  </a:moveTo>
                  <a:lnTo>
                    <a:pt x="658355" y="3004729"/>
                  </a:lnTo>
                  <a:lnTo>
                    <a:pt x="655297" y="3007788"/>
                  </a:lnTo>
                  <a:lnTo>
                    <a:pt x="646994" y="3016090"/>
                  </a:lnTo>
                  <a:lnTo>
                    <a:pt x="630827" y="3032258"/>
                  </a:lnTo>
                  <a:lnTo>
                    <a:pt x="605044" y="3058046"/>
                  </a:lnTo>
                  <a:lnTo>
                    <a:pt x="571394" y="3091697"/>
                  </a:lnTo>
                  <a:lnTo>
                    <a:pt x="532500" y="3130592"/>
                  </a:lnTo>
                  <a:lnTo>
                    <a:pt x="490987" y="3172110"/>
                  </a:lnTo>
                  <a:lnTo>
                    <a:pt x="449031" y="3213623"/>
                  </a:lnTo>
                  <a:lnTo>
                    <a:pt x="407078" y="3252517"/>
                  </a:lnTo>
                  <a:lnTo>
                    <a:pt x="365125" y="3286167"/>
                  </a:lnTo>
                  <a:lnTo>
                    <a:pt x="323169" y="3311950"/>
                  </a:lnTo>
                  <a:lnTo>
                    <a:pt x="281219" y="3327680"/>
                  </a:lnTo>
                  <a:lnTo>
                    <a:pt x="239267" y="3332924"/>
                  </a:lnTo>
                  <a:lnTo>
                    <a:pt x="197314" y="3327680"/>
                  </a:lnTo>
                  <a:lnTo>
                    <a:pt x="155364" y="3311950"/>
                  </a:lnTo>
                  <a:lnTo>
                    <a:pt x="118376" y="3286706"/>
                  </a:lnTo>
                  <a:lnTo>
                    <a:pt x="83229" y="3238441"/>
                  </a:lnTo>
                  <a:lnTo>
                    <a:pt x="66922" y="3201072"/>
                  </a:lnTo>
                  <a:lnTo>
                    <a:pt x="51767" y="3152423"/>
                  </a:lnTo>
                  <a:lnTo>
                    <a:pt x="37993" y="3090653"/>
                  </a:lnTo>
                  <a:lnTo>
                    <a:pt x="25831" y="3013920"/>
                  </a:lnTo>
                  <a:lnTo>
                    <a:pt x="15512" y="2920384"/>
                  </a:lnTo>
                  <a:lnTo>
                    <a:pt x="9978" y="2850706"/>
                  </a:lnTo>
                  <a:lnTo>
                    <a:pt x="5483" y="2773935"/>
                  </a:lnTo>
                  <a:lnTo>
                    <a:pt x="3683" y="2733080"/>
                  </a:lnTo>
                  <a:lnTo>
                    <a:pt x="2212" y="2690681"/>
                  </a:lnTo>
                  <a:lnTo>
                    <a:pt x="1092" y="2646814"/>
                  </a:lnTo>
                  <a:lnTo>
                    <a:pt x="347" y="2601556"/>
                  </a:lnTo>
                  <a:lnTo>
                    <a:pt x="0" y="2554983"/>
                  </a:lnTo>
                  <a:lnTo>
                    <a:pt x="72" y="2507172"/>
                  </a:lnTo>
                  <a:lnTo>
                    <a:pt x="588" y="2458199"/>
                  </a:lnTo>
                  <a:lnTo>
                    <a:pt x="1571" y="2408140"/>
                  </a:lnTo>
                  <a:lnTo>
                    <a:pt x="3043" y="2357072"/>
                  </a:lnTo>
                  <a:lnTo>
                    <a:pt x="5026" y="2305072"/>
                  </a:lnTo>
                  <a:lnTo>
                    <a:pt x="7545" y="2252215"/>
                  </a:lnTo>
                  <a:lnTo>
                    <a:pt x="10622" y="2198579"/>
                  </a:lnTo>
                  <a:lnTo>
                    <a:pt x="14280" y="2144239"/>
                  </a:lnTo>
                  <a:lnTo>
                    <a:pt x="18542" y="2089273"/>
                  </a:lnTo>
                  <a:lnTo>
                    <a:pt x="23431" y="2033756"/>
                  </a:lnTo>
                  <a:lnTo>
                    <a:pt x="28969" y="1977765"/>
                  </a:lnTo>
                  <a:lnTo>
                    <a:pt x="35180" y="1921377"/>
                  </a:lnTo>
                  <a:lnTo>
                    <a:pt x="42087" y="1864667"/>
                  </a:lnTo>
                  <a:lnTo>
                    <a:pt x="49712" y="1807713"/>
                  </a:lnTo>
                  <a:lnTo>
                    <a:pt x="58079" y="1750591"/>
                  </a:lnTo>
                  <a:lnTo>
                    <a:pt x="67211" y="1693377"/>
                  </a:lnTo>
                  <a:lnTo>
                    <a:pt x="77129" y="1636147"/>
                  </a:lnTo>
                  <a:lnTo>
                    <a:pt x="87858" y="1578979"/>
                  </a:lnTo>
                  <a:lnTo>
                    <a:pt x="99421" y="1521948"/>
                  </a:lnTo>
                  <a:lnTo>
                    <a:pt x="112303" y="1463030"/>
                  </a:lnTo>
                  <a:lnTo>
                    <a:pt x="126055" y="1404409"/>
                  </a:lnTo>
                  <a:lnTo>
                    <a:pt x="140625" y="1346156"/>
                  </a:lnTo>
                  <a:lnTo>
                    <a:pt x="155963" y="1288337"/>
                  </a:lnTo>
                  <a:lnTo>
                    <a:pt x="172017" y="1231021"/>
                  </a:lnTo>
                  <a:lnTo>
                    <a:pt x="188736" y="1174276"/>
                  </a:lnTo>
                  <a:lnTo>
                    <a:pt x="206069" y="1118171"/>
                  </a:lnTo>
                  <a:lnTo>
                    <a:pt x="223964" y="1062773"/>
                  </a:lnTo>
                  <a:lnTo>
                    <a:pt x="242371" y="1008152"/>
                  </a:lnTo>
                  <a:lnTo>
                    <a:pt x="261239" y="954374"/>
                  </a:lnTo>
                  <a:lnTo>
                    <a:pt x="280516" y="901508"/>
                  </a:lnTo>
                  <a:lnTo>
                    <a:pt x="300150" y="849623"/>
                  </a:lnTo>
                  <a:lnTo>
                    <a:pt x="320092" y="798787"/>
                  </a:lnTo>
                  <a:lnTo>
                    <a:pt x="340290" y="749068"/>
                  </a:lnTo>
                  <a:lnTo>
                    <a:pt x="360692" y="700533"/>
                  </a:lnTo>
                  <a:lnTo>
                    <a:pt x="381248" y="653252"/>
                  </a:lnTo>
                  <a:lnTo>
                    <a:pt x="401906" y="607293"/>
                  </a:lnTo>
                  <a:lnTo>
                    <a:pt x="422615" y="562723"/>
                  </a:lnTo>
                  <a:lnTo>
                    <a:pt x="443324" y="519611"/>
                  </a:lnTo>
                  <a:lnTo>
                    <a:pt x="463982" y="478026"/>
                  </a:lnTo>
                  <a:lnTo>
                    <a:pt x="484538" y="438034"/>
                  </a:lnTo>
                  <a:lnTo>
                    <a:pt x="504941" y="399705"/>
                  </a:lnTo>
                  <a:lnTo>
                    <a:pt x="525139" y="363108"/>
                  </a:lnTo>
                  <a:lnTo>
                    <a:pt x="545081" y="328309"/>
                  </a:lnTo>
                  <a:lnTo>
                    <a:pt x="564716" y="295377"/>
                  </a:lnTo>
                  <a:lnTo>
                    <a:pt x="602861" y="235388"/>
                  </a:lnTo>
                  <a:lnTo>
                    <a:pt x="651553" y="167198"/>
                  </a:lnTo>
                  <a:lnTo>
                    <a:pt x="697056" y="112769"/>
                  </a:lnTo>
                  <a:lnTo>
                    <a:pt x="739540" y="70759"/>
                  </a:lnTo>
                  <a:lnTo>
                    <a:pt x="779171" y="39824"/>
                  </a:lnTo>
                  <a:lnTo>
                    <a:pt x="816117" y="18624"/>
                  </a:lnTo>
                  <a:lnTo>
                    <a:pt x="882626" y="54"/>
                  </a:lnTo>
                  <a:lnTo>
                    <a:pt x="912525" y="0"/>
                  </a:lnTo>
                  <a:lnTo>
                    <a:pt x="940410" y="4309"/>
                  </a:lnTo>
                  <a:lnTo>
                    <a:pt x="1013663" y="31550"/>
                  </a:lnTo>
                  <a:lnTo>
                    <a:pt x="1055506" y="56832"/>
                  </a:lnTo>
                  <a:lnTo>
                    <a:pt x="1093321" y="86142"/>
                  </a:lnTo>
                  <a:lnTo>
                    <a:pt x="1128449" y="118138"/>
                  </a:lnTo>
                  <a:lnTo>
                    <a:pt x="1162233" y="151479"/>
                  </a:lnTo>
                  <a:lnTo>
                    <a:pt x="1203751" y="192997"/>
                  </a:lnTo>
                  <a:lnTo>
                    <a:pt x="1242645" y="231890"/>
                  </a:lnTo>
                  <a:lnTo>
                    <a:pt x="1276292" y="265538"/>
                  </a:lnTo>
                  <a:lnTo>
                    <a:pt x="1302073" y="291318"/>
                  </a:lnTo>
                  <a:lnTo>
                    <a:pt x="1318247" y="307493"/>
                  </a:lnTo>
                  <a:lnTo>
                    <a:pt x="1326553" y="315799"/>
                  </a:lnTo>
                  <a:lnTo>
                    <a:pt x="1329614" y="318859"/>
                  </a:lnTo>
                  <a:lnTo>
                    <a:pt x="1330051" y="319297"/>
                  </a:lnTo>
                </a:path>
                <a:path w="2331720" h="3507740">
                  <a:moveTo>
                    <a:pt x="1225161" y="1357636"/>
                  </a:moveTo>
                  <a:lnTo>
                    <a:pt x="1225844" y="1357608"/>
                  </a:lnTo>
                  <a:lnTo>
                    <a:pt x="1230624" y="1357417"/>
                  </a:lnTo>
                  <a:lnTo>
                    <a:pt x="1243598" y="1356896"/>
                  </a:lnTo>
                  <a:lnTo>
                    <a:pt x="1268862" y="1355883"/>
                  </a:lnTo>
                  <a:lnTo>
                    <a:pt x="1308998" y="1353751"/>
                  </a:lnTo>
                  <a:lnTo>
                    <a:pt x="1360524" y="1348016"/>
                  </a:lnTo>
                  <a:lnTo>
                    <a:pt x="1418442" y="1335727"/>
                  </a:lnTo>
                  <a:lnTo>
                    <a:pt x="1477752" y="1313935"/>
                  </a:lnTo>
                  <a:lnTo>
                    <a:pt x="1523075" y="1288467"/>
                  </a:lnTo>
                  <a:lnTo>
                    <a:pt x="1564916" y="1258303"/>
                  </a:lnTo>
                  <a:lnTo>
                    <a:pt x="1602100" y="1226713"/>
                  </a:lnTo>
                  <a:lnTo>
                    <a:pt x="1633453" y="1196970"/>
                  </a:lnTo>
                  <a:lnTo>
                    <a:pt x="1677506" y="1152130"/>
                  </a:lnTo>
                  <a:lnTo>
                    <a:pt x="1687626" y="1141750"/>
                  </a:lnTo>
                  <a:lnTo>
                    <a:pt x="1691354" y="1137926"/>
                  </a:lnTo>
                  <a:lnTo>
                    <a:pt x="1691886" y="1137380"/>
                  </a:lnTo>
                </a:path>
                <a:path w="2331720" h="3507740">
                  <a:moveTo>
                    <a:pt x="1791531" y="2055107"/>
                  </a:moveTo>
                  <a:lnTo>
                    <a:pt x="1792077" y="2055667"/>
                  </a:lnTo>
                  <a:lnTo>
                    <a:pt x="1795901" y="2059585"/>
                  </a:lnTo>
                  <a:lnTo>
                    <a:pt x="1806281" y="2070222"/>
                  </a:lnTo>
                  <a:lnTo>
                    <a:pt x="1851547" y="2116296"/>
                  </a:lnTo>
                  <a:lnTo>
                    <a:pt x="1884276" y="2147615"/>
                  </a:lnTo>
                  <a:lnTo>
                    <a:pt x="1923970" y="2182249"/>
                  </a:lnTo>
                  <a:lnTo>
                    <a:pt x="1969915" y="2217554"/>
                  </a:lnTo>
                  <a:lnTo>
                    <a:pt x="2021401" y="2250890"/>
                  </a:lnTo>
                  <a:lnTo>
                    <a:pt x="2077224" y="2280067"/>
                  </a:lnTo>
                  <a:lnTo>
                    <a:pt x="2134266" y="2304755"/>
                  </a:lnTo>
                  <a:lnTo>
                    <a:pt x="2188919" y="2325081"/>
                  </a:lnTo>
                  <a:lnTo>
                    <a:pt x="2237573" y="2341171"/>
                  </a:lnTo>
                  <a:lnTo>
                    <a:pt x="2276620" y="2353151"/>
                  </a:lnTo>
                  <a:lnTo>
                    <a:pt x="2324792" y="2367675"/>
                  </a:lnTo>
                  <a:lnTo>
                    <a:pt x="2330814" y="2369490"/>
                  </a:lnTo>
                  <a:lnTo>
                    <a:pt x="2331674" y="2369750"/>
                  </a:lnTo>
                </a:path>
                <a:path w="2331720" h="3507740">
                  <a:moveTo>
                    <a:pt x="422813" y="3240284"/>
                  </a:moveTo>
                  <a:lnTo>
                    <a:pt x="423496" y="3240543"/>
                  </a:lnTo>
                  <a:lnTo>
                    <a:pt x="428276" y="3242359"/>
                  </a:lnTo>
                  <a:lnTo>
                    <a:pt x="441250" y="3247287"/>
                  </a:lnTo>
                  <a:lnTo>
                    <a:pt x="466514" y="3256883"/>
                  </a:lnTo>
                  <a:lnTo>
                    <a:pt x="506801" y="3271512"/>
                  </a:lnTo>
                  <a:lnTo>
                    <a:pt x="559378" y="3286712"/>
                  </a:lnTo>
                  <a:lnTo>
                    <a:pt x="620149" y="3296831"/>
                  </a:lnTo>
                  <a:lnTo>
                    <a:pt x="685018" y="3296215"/>
                  </a:lnTo>
                  <a:lnTo>
                    <a:pt x="737109" y="3285243"/>
                  </a:lnTo>
                  <a:lnTo>
                    <a:pt x="787103" y="3267181"/>
                  </a:lnTo>
                  <a:lnTo>
                    <a:pt x="832901" y="3245429"/>
                  </a:lnTo>
                  <a:lnTo>
                    <a:pt x="872406" y="3223384"/>
                  </a:lnTo>
                  <a:lnTo>
                    <a:pt x="928786" y="3188784"/>
                  </a:lnTo>
                  <a:lnTo>
                    <a:pt x="941759" y="3180741"/>
                  </a:lnTo>
                  <a:lnTo>
                    <a:pt x="946539" y="3177779"/>
                  </a:lnTo>
                  <a:lnTo>
                    <a:pt x="947222" y="3177355"/>
                  </a:lnTo>
                </a:path>
                <a:path w="2331720" h="3507740">
                  <a:moveTo>
                    <a:pt x="1786285" y="3224549"/>
                  </a:moveTo>
                  <a:lnTo>
                    <a:pt x="1786982" y="3224712"/>
                  </a:lnTo>
                  <a:lnTo>
                    <a:pt x="1791858" y="3225860"/>
                  </a:lnTo>
                  <a:lnTo>
                    <a:pt x="1805091" y="3228974"/>
                  </a:lnTo>
                  <a:lnTo>
                    <a:pt x="1830863" y="3235039"/>
                  </a:lnTo>
                  <a:lnTo>
                    <a:pt x="1871875" y="3244257"/>
                  </a:lnTo>
                  <a:lnTo>
                    <a:pt x="1924931" y="3253719"/>
                  </a:lnTo>
                  <a:lnTo>
                    <a:pt x="1985360" y="3259740"/>
                  </a:lnTo>
                  <a:lnTo>
                    <a:pt x="2048490" y="3258635"/>
                  </a:lnTo>
                  <a:lnTo>
                    <a:pt x="2109905" y="3248067"/>
                  </a:lnTo>
                  <a:lnTo>
                    <a:pt x="2166158" y="3231105"/>
                  </a:lnTo>
                  <a:lnTo>
                    <a:pt x="2214053" y="3212176"/>
                  </a:lnTo>
                  <a:lnTo>
                    <a:pt x="2250394" y="3195707"/>
                  </a:lnTo>
                  <a:lnTo>
                    <a:pt x="2273133" y="3185097"/>
                  </a:lnTo>
                  <a:lnTo>
                    <a:pt x="2284810" y="3179649"/>
                  </a:lnTo>
                  <a:lnTo>
                    <a:pt x="2289112" y="3177642"/>
                  </a:lnTo>
                  <a:lnTo>
                    <a:pt x="2289726" y="3177355"/>
                  </a:lnTo>
                </a:path>
                <a:path w="2331720" h="3507740">
                  <a:moveTo>
                    <a:pt x="658792" y="3004292"/>
                  </a:moveTo>
                  <a:lnTo>
                    <a:pt x="968202" y="2532322"/>
                  </a:lnTo>
                </a:path>
              </a:pathLst>
            </a:custGeom>
            <a:ln w="20976">
              <a:solidFill>
                <a:srgbClr val="000000"/>
              </a:solidFill>
            </a:ln>
          </p:spPr>
          <p:txBody>
            <a:bodyPr wrap="square" lIns="0" tIns="0" rIns="0" bIns="0" rtlCol="0"/>
            <a:lstStyle/>
            <a:p>
              <a:endParaRPr/>
            </a:p>
          </p:txBody>
        </p:sp>
        <p:sp>
          <p:nvSpPr>
            <p:cNvPr id="19" name="object 19"/>
            <p:cNvSpPr/>
            <p:nvPr/>
          </p:nvSpPr>
          <p:spPr>
            <a:xfrm>
              <a:off x="4377474" y="4837569"/>
              <a:ext cx="168275" cy="215900"/>
            </a:xfrm>
            <a:custGeom>
              <a:avLst/>
              <a:gdLst/>
              <a:ahLst/>
              <a:cxnLst/>
              <a:rect l="l" t="t" r="r" b="b"/>
              <a:pathLst>
                <a:path w="168275" h="215900">
                  <a:moveTo>
                    <a:pt x="0" y="154914"/>
                  </a:moveTo>
                  <a:lnTo>
                    <a:pt x="92646" y="215646"/>
                  </a:lnTo>
                  <a:lnTo>
                    <a:pt x="167792" y="0"/>
                  </a:lnTo>
                  <a:lnTo>
                    <a:pt x="0" y="154914"/>
                  </a:lnTo>
                  <a:close/>
                </a:path>
              </a:pathLst>
            </a:custGeom>
            <a:solidFill>
              <a:srgbClr val="000000"/>
            </a:solidFill>
          </p:spPr>
          <p:txBody>
            <a:bodyPr wrap="square" lIns="0" tIns="0" rIns="0" bIns="0" rtlCol="0"/>
            <a:lstStyle/>
            <a:p>
              <a:endParaRPr/>
            </a:p>
          </p:txBody>
        </p:sp>
        <p:sp>
          <p:nvSpPr>
            <p:cNvPr id="20" name="object 20"/>
            <p:cNvSpPr/>
            <p:nvPr/>
          </p:nvSpPr>
          <p:spPr>
            <a:xfrm>
              <a:off x="4394466" y="4863249"/>
              <a:ext cx="1160780" cy="482600"/>
            </a:xfrm>
            <a:custGeom>
              <a:avLst/>
              <a:gdLst/>
              <a:ahLst/>
              <a:cxnLst/>
              <a:rect l="l" t="t" r="r" b="b"/>
              <a:pathLst>
                <a:path w="1160779" h="482600">
                  <a:moveTo>
                    <a:pt x="0" y="127825"/>
                  </a:moveTo>
                  <a:lnTo>
                    <a:pt x="127088" y="10490"/>
                  </a:lnTo>
                  <a:lnTo>
                    <a:pt x="70167" y="173837"/>
                  </a:lnTo>
                </a:path>
                <a:path w="1160779" h="482600">
                  <a:moveTo>
                    <a:pt x="1160183" y="482460"/>
                  </a:moveTo>
                  <a:lnTo>
                    <a:pt x="195262" y="0"/>
                  </a:lnTo>
                </a:path>
              </a:pathLst>
            </a:custGeom>
            <a:ln w="20976">
              <a:solidFill>
                <a:srgbClr val="000000"/>
              </a:solidFill>
            </a:ln>
          </p:spPr>
          <p:txBody>
            <a:bodyPr wrap="square" lIns="0" tIns="0" rIns="0" bIns="0" rtlCol="0"/>
            <a:lstStyle/>
            <a:p>
              <a:endParaRPr/>
            </a:p>
          </p:txBody>
        </p:sp>
        <p:sp>
          <p:nvSpPr>
            <p:cNvPr id="21" name="object 21"/>
            <p:cNvSpPr/>
            <p:nvPr/>
          </p:nvSpPr>
          <p:spPr>
            <a:xfrm>
              <a:off x="4551044" y="4843906"/>
              <a:ext cx="223520" cy="149225"/>
            </a:xfrm>
            <a:custGeom>
              <a:avLst/>
              <a:gdLst/>
              <a:ahLst/>
              <a:cxnLst/>
              <a:rect l="l" t="t" r="r" b="b"/>
              <a:pathLst>
                <a:path w="223520" h="149225">
                  <a:moveTo>
                    <a:pt x="0" y="0"/>
                  </a:moveTo>
                  <a:lnTo>
                    <a:pt x="173393" y="148615"/>
                  </a:lnTo>
                  <a:lnTo>
                    <a:pt x="222923" y="49542"/>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4589729" y="4863249"/>
              <a:ext cx="168910" cy="113030"/>
            </a:xfrm>
            <a:custGeom>
              <a:avLst/>
              <a:gdLst/>
              <a:ahLst/>
              <a:cxnLst/>
              <a:rect l="l" t="t" r="r" b="b"/>
              <a:pathLst>
                <a:path w="168910" h="113029">
                  <a:moveTo>
                    <a:pt x="131330" y="112572"/>
                  </a:moveTo>
                  <a:lnTo>
                    <a:pt x="0" y="0"/>
                  </a:lnTo>
                  <a:lnTo>
                    <a:pt x="168859" y="37528"/>
                  </a:lnTo>
                </a:path>
              </a:pathLst>
            </a:custGeom>
            <a:ln w="20976">
              <a:solidFill>
                <a:srgbClr val="000000"/>
              </a:solidFill>
            </a:ln>
          </p:spPr>
          <p:txBody>
            <a:bodyPr wrap="square" lIns="0" tIns="0" rIns="0" bIns="0" rtlCol="0"/>
            <a:lstStyle/>
            <a:p>
              <a:endParaRPr/>
            </a:p>
          </p:txBody>
        </p:sp>
        <p:sp>
          <p:nvSpPr>
            <p:cNvPr id="23" name="object 23"/>
            <p:cNvSpPr/>
            <p:nvPr/>
          </p:nvSpPr>
          <p:spPr>
            <a:xfrm>
              <a:off x="4833429" y="5799175"/>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24" name="object 24"/>
            <p:cNvSpPr/>
            <p:nvPr/>
          </p:nvSpPr>
          <p:spPr>
            <a:xfrm>
              <a:off x="4833429" y="5799175"/>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25" name="object 25"/>
            <p:cNvSpPr/>
            <p:nvPr/>
          </p:nvSpPr>
          <p:spPr>
            <a:xfrm>
              <a:off x="4665916" y="1443596"/>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7EFF7E"/>
            </a:solidFill>
          </p:spPr>
          <p:txBody>
            <a:bodyPr wrap="square" lIns="0" tIns="0" rIns="0" bIns="0" rtlCol="0"/>
            <a:lstStyle/>
            <a:p>
              <a:endParaRPr/>
            </a:p>
          </p:txBody>
        </p:sp>
        <p:sp>
          <p:nvSpPr>
            <p:cNvPr id="26" name="object 26"/>
            <p:cNvSpPr/>
            <p:nvPr/>
          </p:nvSpPr>
          <p:spPr>
            <a:xfrm>
              <a:off x="4665916" y="1443596"/>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00FF00"/>
              </a:solidFill>
            </a:ln>
          </p:spPr>
          <p:txBody>
            <a:bodyPr wrap="square" lIns="0" tIns="0" rIns="0" bIns="0" rtlCol="0"/>
            <a:lstStyle/>
            <a:p>
              <a:endParaRPr/>
            </a:p>
          </p:txBody>
        </p:sp>
      </p:grpSp>
      <p:sp>
        <p:nvSpPr>
          <p:cNvPr id="27" name="object 27"/>
          <p:cNvSpPr txBox="1"/>
          <p:nvPr/>
        </p:nvSpPr>
        <p:spPr>
          <a:xfrm>
            <a:off x="4933632"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A</a:t>
            </a:r>
            <a:endParaRPr sz="2300">
              <a:latin typeface="Arial"/>
              <a:cs typeface="Arial"/>
            </a:endParaRPr>
          </a:p>
        </p:txBody>
      </p:sp>
      <p:grpSp>
        <p:nvGrpSpPr>
          <p:cNvPr id="28" name="object 28"/>
          <p:cNvGrpSpPr/>
          <p:nvPr/>
        </p:nvGrpSpPr>
        <p:grpSpPr>
          <a:xfrm>
            <a:off x="4299127" y="2584500"/>
            <a:ext cx="1671955" cy="2341880"/>
            <a:chOff x="4299127" y="2584500"/>
            <a:chExt cx="1671955" cy="2341880"/>
          </a:xfrm>
        </p:grpSpPr>
        <p:sp>
          <p:nvSpPr>
            <p:cNvPr id="29" name="object 29"/>
            <p:cNvSpPr/>
            <p:nvPr/>
          </p:nvSpPr>
          <p:spPr>
            <a:xfrm>
              <a:off x="4665916" y="2616250"/>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7EFF7E"/>
            </a:solidFill>
          </p:spPr>
          <p:txBody>
            <a:bodyPr wrap="square" lIns="0" tIns="0" rIns="0" bIns="0" rtlCol="0"/>
            <a:lstStyle/>
            <a:p>
              <a:endParaRPr/>
            </a:p>
          </p:txBody>
        </p:sp>
        <p:sp>
          <p:nvSpPr>
            <p:cNvPr id="30" name="object 30"/>
            <p:cNvSpPr/>
            <p:nvPr/>
          </p:nvSpPr>
          <p:spPr>
            <a:xfrm>
              <a:off x="4330877" y="2616250"/>
              <a:ext cx="1608455" cy="2278380"/>
            </a:xfrm>
            <a:custGeom>
              <a:avLst/>
              <a:gdLst/>
              <a:ahLst/>
              <a:cxnLst/>
              <a:rect l="l" t="t" r="r" b="b"/>
              <a:pathLst>
                <a:path w="1608454" h="2278379">
                  <a:moveTo>
                    <a:pt x="770597" y="217779"/>
                  </a:moveTo>
                  <a:lnTo>
                    <a:pt x="764846" y="167847"/>
                  </a:lnTo>
                  <a:lnTo>
                    <a:pt x="748463" y="122008"/>
                  </a:lnTo>
                  <a:lnTo>
                    <a:pt x="722755" y="81572"/>
                  </a:lnTo>
                  <a:lnTo>
                    <a:pt x="689030" y="47846"/>
                  </a:lnTo>
                  <a:lnTo>
                    <a:pt x="648594" y="22136"/>
                  </a:lnTo>
                  <a:lnTo>
                    <a:pt x="602754" y="5752"/>
                  </a:lnTo>
                  <a:lnTo>
                    <a:pt x="552818" y="0"/>
                  </a:lnTo>
                  <a:lnTo>
                    <a:pt x="502885" y="5752"/>
                  </a:lnTo>
                  <a:lnTo>
                    <a:pt x="457047" y="22136"/>
                  </a:lnTo>
                  <a:lnTo>
                    <a:pt x="416611" y="47846"/>
                  </a:lnTo>
                  <a:lnTo>
                    <a:pt x="382884" y="81572"/>
                  </a:lnTo>
                  <a:lnTo>
                    <a:pt x="357175" y="122008"/>
                  </a:lnTo>
                  <a:lnTo>
                    <a:pt x="340790" y="167847"/>
                  </a:lnTo>
                  <a:lnTo>
                    <a:pt x="335038" y="217779"/>
                  </a:lnTo>
                  <a:lnTo>
                    <a:pt x="340790" y="267716"/>
                  </a:lnTo>
                  <a:lnTo>
                    <a:pt x="357175" y="313555"/>
                  </a:lnTo>
                  <a:lnTo>
                    <a:pt x="382884" y="353991"/>
                  </a:lnTo>
                  <a:lnTo>
                    <a:pt x="416611" y="387717"/>
                  </a:lnTo>
                  <a:lnTo>
                    <a:pt x="457047" y="413424"/>
                  </a:lnTo>
                  <a:lnTo>
                    <a:pt x="502885" y="429807"/>
                  </a:lnTo>
                  <a:lnTo>
                    <a:pt x="552818" y="435559"/>
                  </a:lnTo>
                  <a:lnTo>
                    <a:pt x="602754" y="429807"/>
                  </a:lnTo>
                  <a:lnTo>
                    <a:pt x="648594" y="413424"/>
                  </a:lnTo>
                  <a:lnTo>
                    <a:pt x="689030" y="387717"/>
                  </a:lnTo>
                  <a:lnTo>
                    <a:pt x="722755" y="353991"/>
                  </a:lnTo>
                  <a:lnTo>
                    <a:pt x="748463" y="313555"/>
                  </a:lnTo>
                  <a:lnTo>
                    <a:pt x="764846" y="267716"/>
                  </a:lnTo>
                  <a:lnTo>
                    <a:pt x="770597" y="217779"/>
                  </a:lnTo>
                  <a:close/>
                </a:path>
                <a:path w="1608454" h="2278379">
                  <a:moveTo>
                    <a:pt x="1608213" y="1222921"/>
                  </a:moveTo>
                  <a:lnTo>
                    <a:pt x="1602462" y="1172984"/>
                  </a:lnTo>
                  <a:lnTo>
                    <a:pt x="1586079" y="1127144"/>
                  </a:lnTo>
                  <a:lnTo>
                    <a:pt x="1560371" y="1086708"/>
                  </a:lnTo>
                  <a:lnTo>
                    <a:pt x="1526646" y="1052983"/>
                  </a:lnTo>
                  <a:lnTo>
                    <a:pt x="1486210" y="1027275"/>
                  </a:lnTo>
                  <a:lnTo>
                    <a:pt x="1440370" y="1010892"/>
                  </a:lnTo>
                  <a:lnTo>
                    <a:pt x="1390434" y="1005141"/>
                  </a:lnTo>
                  <a:lnTo>
                    <a:pt x="1340497" y="1010892"/>
                  </a:lnTo>
                  <a:lnTo>
                    <a:pt x="1294657" y="1027275"/>
                  </a:lnTo>
                  <a:lnTo>
                    <a:pt x="1254221" y="1052983"/>
                  </a:lnTo>
                  <a:lnTo>
                    <a:pt x="1220496" y="1086708"/>
                  </a:lnTo>
                  <a:lnTo>
                    <a:pt x="1194788" y="1127144"/>
                  </a:lnTo>
                  <a:lnTo>
                    <a:pt x="1178405" y="1172984"/>
                  </a:lnTo>
                  <a:lnTo>
                    <a:pt x="1172654" y="1222921"/>
                  </a:lnTo>
                  <a:lnTo>
                    <a:pt x="1178405" y="1272853"/>
                  </a:lnTo>
                  <a:lnTo>
                    <a:pt x="1194788" y="1318691"/>
                  </a:lnTo>
                  <a:lnTo>
                    <a:pt x="1220496" y="1359128"/>
                  </a:lnTo>
                  <a:lnTo>
                    <a:pt x="1254221" y="1392854"/>
                  </a:lnTo>
                  <a:lnTo>
                    <a:pt x="1294657" y="1418564"/>
                  </a:lnTo>
                  <a:lnTo>
                    <a:pt x="1340497" y="1434948"/>
                  </a:lnTo>
                  <a:lnTo>
                    <a:pt x="1390434" y="1440700"/>
                  </a:lnTo>
                  <a:lnTo>
                    <a:pt x="1440370" y="1434948"/>
                  </a:lnTo>
                  <a:lnTo>
                    <a:pt x="1486210" y="1418564"/>
                  </a:lnTo>
                  <a:lnTo>
                    <a:pt x="1526646" y="1392854"/>
                  </a:lnTo>
                  <a:lnTo>
                    <a:pt x="1560371" y="1359128"/>
                  </a:lnTo>
                  <a:lnTo>
                    <a:pt x="1586079" y="1318691"/>
                  </a:lnTo>
                  <a:lnTo>
                    <a:pt x="1602462" y="1272853"/>
                  </a:lnTo>
                  <a:lnTo>
                    <a:pt x="1608213" y="1222921"/>
                  </a:lnTo>
                  <a:close/>
                </a:path>
                <a:path w="1608454" h="2278379">
                  <a:moveTo>
                    <a:pt x="435559" y="2060536"/>
                  </a:moveTo>
                  <a:lnTo>
                    <a:pt x="429807" y="2010600"/>
                  </a:lnTo>
                  <a:lnTo>
                    <a:pt x="413422" y="1964760"/>
                  </a:lnTo>
                  <a:lnTo>
                    <a:pt x="387713" y="1924324"/>
                  </a:lnTo>
                  <a:lnTo>
                    <a:pt x="353986" y="1890599"/>
                  </a:lnTo>
                  <a:lnTo>
                    <a:pt x="313550" y="1864891"/>
                  </a:lnTo>
                  <a:lnTo>
                    <a:pt x="267712" y="1848508"/>
                  </a:lnTo>
                  <a:lnTo>
                    <a:pt x="217779" y="1842757"/>
                  </a:lnTo>
                  <a:lnTo>
                    <a:pt x="167843" y="1848508"/>
                  </a:lnTo>
                  <a:lnTo>
                    <a:pt x="122003" y="1864891"/>
                  </a:lnTo>
                  <a:lnTo>
                    <a:pt x="81567" y="1890599"/>
                  </a:lnTo>
                  <a:lnTo>
                    <a:pt x="47842" y="1924324"/>
                  </a:lnTo>
                  <a:lnTo>
                    <a:pt x="22134" y="1964760"/>
                  </a:lnTo>
                  <a:lnTo>
                    <a:pt x="5751" y="2010600"/>
                  </a:lnTo>
                  <a:lnTo>
                    <a:pt x="0" y="2060536"/>
                  </a:lnTo>
                  <a:lnTo>
                    <a:pt x="5751" y="2110469"/>
                  </a:lnTo>
                  <a:lnTo>
                    <a:pt x="22134" y="2156307"/>
                  </a:lnTo>
                  <a:lnTo>
                    <a:pt x="47842" y="2196743"/>
                  </a:lnTo>
                  <a:lnTo>
                    <a:pt x="81567" y="2230470"/>
                  </a:lnTo>
                  <a:lnTo>
                    <a:pt x="122003" y="2256179"/>
                  </a:lnTo>
                  <a:lnTo>
                    <a:pt x="167843" y="2272564"/>
                  </a:lnTo>
                  <a:lnTo>
                    <a:pt x="217779" y="2278316"/>
                  </a:lnTo>
                  <a:lnTo>
                    <a:pt x="267712" y="2272564"/>
                  </a:lnTo>
                  <a:lnTo>
                    <a:pt x="313550" y="2256179"/>
                  </a:lnTo>
                  <a:lnTo>
                    <a:pt x="353986" y="2230470"/>
                  </a:lnTo>
                  <a:lnTo>
                    <a:pt x="387713" y="2196743"/>
                  </a:lnTo>
                  <a:lnTo>
                    <a:pt x="413422" y="2156307"/>
                  </a:lnTo>
                  <a:lnTo>
                    <a:pt x="429807" y="2110469"/>
                  </a:lnTo>
                  <a:lnTo>
                    <a:pt x="435559" y="2060536"/>
                  </a:lnTo>
                  <a:close/>
                </a:path>
              </a:pathLst>
            </a:custGeom>
            <a:ln w="62929">
              <a:solidFill>
                <a:srgbClr val="00FF00"/>
              </a:solidFill>
            </a:ln>
          </p:spPr>
          <p:txBody>
            <a:bodyPr wrap="square" lIns="0" tIns="0" rIns="0" bIns="0" rtlCol="0"/>
            <a:lstStyle/>
            <a:p>
              <a:endParaRPr/>
            </a:p>
          </p:txBody>
        </p:sp>
      </p:grpSp>
      <p:sp>
        <p:nvSpPr>
          <p:cNvPr id="31" name="object 31"/>
          <p:cNvSpPr txBox="1"/>
          <p:nvPr/>
        </p:nvSpPr>
        <p:spPr>
          <a:xfrm>
            <a:off x="4461649" y="1449199"/>
            <a:ext cx="1392555" cy="3398520"/>
          </a:xfrm>
          <a:prstGeom prst="rect">
            <a:avLst/>
          </a:prstGeom>
        </p:spPr>
        <p:txBody>
          <a:bodyPr vert="horz" wrap="square" lIns="0" tIns="13970" rIns="0" bIns="0" rtlCol="0">
            <a:spAutoFit/>
          </a:bodyPr>
          <a:lstStyle/>
          <a:p>
            <a:pPr marL="316230">
              <a:lnSpc>
                <a:spcPct val="100000"/>
              </a:lnSpc>
              <a:spcBef>
                <a:spcPts val="110"/>
              </a:spcBef>
            </a:pPr>
            <a:r>
              <a:rPr sz="2300" spc="5" dirty="0">
                <a:latin typeface="Arial"/>
                <a:cs typeface="Arial"/>
              </a:rPr>
              <a:t>Q</a:t>
            </a:r>
            <a:endParaRPr sz="2300">
              <a:latin typeface="Arial"/>
              <a:cs typeface="Arial"/>
            </a:endParaRPr>
          </a:p>
          <a:p>
            <a:pPr>
              <a:lnSpc>
                <a:spcPct val="100000"/>
              </a:lnSpc>
            </a:pPr>
            <a:endParaRPr sz="2600">
              <a:latin typeface="Arial"/>
              <a:cs typeface="Arial"/>
            </a:endParaRPr>
          </a:p>
          <a:p>
            <a:pPr>
              <a:lnSpc>
                <a:spcPct val="100000"/>
              </a:lnSpc>
              <a:spcBef>
                <a:spcPts val="50"/>
              </a:spcBef>
            </a:pPr>
            <a:endParaRPr sz="3000">
              <a:latin typeface="Arial"/>
              <a:cs typeface="Arial"/>
            </a:endParaRPr>
          </a:p>
          <a:p>
            <a:pPr marL="337820">
              <a:lnSpc>
                <a:spcPct val="100000"/>
              </a:lnSpc>
            </a:pPr>
            <a:r>
              <a:rPr sz="2300" spc="5" dirty="0">
                <a:latin typeface="Arial"/>
                <a:cs typeface="Arial"/>
              </a:rPr>
              <a:t>P</a:t>
            </a:r>
            <a:endParaRPr sz="2300">
              <a:latin typeface="Arial"/>
              <a:cs typeface="Arial"/>
            </a:endParaRPr>
          </a:p>
          <a:p>
            <a:pPr>
              <a:lnSpc>
                <a:spcPct val="100000"/>
              </a:lnSpc>
            </a:pPr>
            <a:endParaRPr sz="2600">
              <a:latin typeface="Arial"/>
              <a:cs typeface="Arial"/>
            </a:endParaRPr>
          </a:p>
          <a:p>
            <a:pPr marR="5080" algn="r">
              <a:lnSpc>
                <a:spcPct val="100000"/>
              </a:lnSpc>
              <a:spcBef>
                <a:spcPts val="2180"/>
              </a:spcBef>
            </a:pPr>
            <a:r>
              <a:rPr sz="2300" spc="10" dirty="0">
                <a:latin typeface="Arial"/>
                <a:cs typeface="Arial"/>
              </a:rPr>
              <a:t>M</a:t>
            </a:r>
            <a:endParaRPr sz="2300">
              <a:latin typeface="Arial"/>
              <a:cs typeface="Arial"/>
            </a:endParaRPr>
          </a:p>
          <a:p>
            <a:pPr>
              <a:lnSpc>
                <a:spcPct val="100000"/>
              </a:lnSpc>
              <a:spcBef>
                <a:spcPts val="50"/>
              </a:spcBef>
            </a:pPr>
            <a:endParaRPr sz="3300">
              <a:latin typeface="Arial"/>
              <a:cs typeface="Arial"/>
            </a:endParaRPr>
          </a:p>
          <a:p>
            <a:pPr marL="12700">
              <a:lnSpc>
                <a:spcPct val="100000"/>
              </a:lnSpc>
            </a:pPr>
            <a:r>
              <a:rPr sz="2300" spc="5" dirty="0">
                <a:latin typeface="Arial"/>
                <a:cs typeface="Arial"/>
              </a:rPr>
              <a:t>L</a:t>
            </a:r>
            <a:endParaRPr sz="2300">
              <a:latin typeface="Arial"/>
              <a:cs typeface="Arial"/>
            </a:endParaRPr>
          </a:p>
        </p:txBody>
      </p:sp>
      <p:grpSp>
        <p:nvGrpSpPr>
          <p:cNvPr id="32" name="object 32"/>
          <p:cNvGrpSpPr/>
          <p:nvPr/>
        </p:nvGrpSpPr>
        <p:grpSpPr>
          <a:xfrm>
            <a:off x="6142157" y="5767710"/>
            <a:ext cx="499109" cy="499109"/>
            <a:chOff x="6142157" y="5767710"/>
            <a:chExt cx="499109" cy="499109"/>
          </a:xfrm>
        </p:grpSpPr>
        <p:sp>
          <p:nvSpPr>
            <p:cNvPr id="33" name="object 33"/>
            <p:cNvSpPr/>
            <p:nvPr/>
          </p:nvSpPr>
          <p:spPr>
            <a:xfrm>
              <a:off x="6173622" y="5799175"/>
              <a:ext cx="435609" cy="435609"/>
            </a:xfrm>
            <a:custGeom>
              <a:avLst/>
              <a:gdLst/>
              <a:ahLst/>
              <a:cxnLst/>
              <a:rect l="l" t="t" r="r" b="b"/>
              <a:pathLst>
                <a:path w="435609" h="435610">
                  <a:moveTo>
                    <a:pt x="0" y="217779"/>
                  </a:move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34" name="object 34"/>
            <p:cNvSpPr/>
            <p:nvPr/>
          </p:nvSpPr>
          <p:spPr>
            <a:xfrm>
              <a:off x="6173622" y="5799175"/>
              <a:ext cx="435609" cy="435609"/>
            </a:xfrm>
            <a:custGeom>
              <a:avLst/>
              <a:gdLst/>
              <a:ahLst/>
              <a:cxnLst/>
              <a:rect l="l" t="t" r="r" b="b"/>
              <a:pathLst>
                <a:path w="435609" h="435610">
                  <a:moveTo>
                    <a:pt x="435559" y="217779"/>
                  </a:move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35" name="object 35"/>
          <p:cNvSpPr txBox="1"/>
          <p:nvPr/>
        </p:nvSpPr>
        <p:spPr>
          <a:xfrm>
            <a:off x="6297104"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B</a:t>
            </a:r>
            <a:endParaRPr sz="2300">
              <a:latin typeface="Arial"/>
              <a:cs typeface="Arial"/>
            </a:endParaRPr>
          </a:p>
        </p:txBody>
      </p:sp>
      <p:sp>
        <p:nvSpPr>
          <p:cNvPr id="36" name="object 36"/>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59</a:t>
            </a:fld>
            <a:endParaRPr spc="4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6</a:t>
            </a:fld>
            <a:endParaRPr spc="45"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229" dirty="0"/>
              <a:t>Wumpus</a:t>
            </a:r>
            <a:r>
              <a:rPr spc="385" dirty="0"/>
              <a:t> </a:t>
            </a:r>
            <a:r>
              <a:rPr spc="114" dirty="0"/>
              <a:t>world</a:t>
            </a:r>
            <a:r>
              <a:rPr spc="415" dirty="0"/>
              <a:t> </a:t>
            </a:r>
            <a:r>
              <a:rPr spc="155" dirty="0"/>
              <a:t>characterization</a:t>
            </a:r>
          </a:p>
        </p:txBody>
      </p:sp>
      <p:sp>
        <p:nvSpPr>
          <p:cNvPr id="3" name="object 3"/>
          <p:cNvSpPr txBox="1"/>
          <p:nvPr/>
        </p:nvSpPr>
        <p:spPr>
          <a:xfrm>
            <a:off x="1130300" y="1396713"/>
            <a:ext cx="1379220" cy="340360"/>
          </a:xfrm>
          <a:prstGeom prst="rect">
            <a:avLst/>
          </a:prstGeom>
        </p:spPr>
        <p:txBody>
          <a:bodyPr vert="horz" wrap="square" lIns="0" tIns="14604" rIns="0" bIns="0" rtlCol="0">
            <a:spAutoFit/>
          </a:bodyPr>
          <a:lstStyle/>
          <a:p>
            <a:pPr marL="12700">
              <a:lnSpc>
                <a:spcPct val="100000"/>
              </a:lnSpc>
              <a:spcBef>
                <a:spcPts val="114"/>
              </a:spcBef>
            </a:pPr>
            <a:r>
              <a:rPr sz="2050" u="sng" spc="-140" dirty="0">
                <a:solidFill>
                  <a:srgbClr val="FF00FF"/>
                </a:solidFill>
                <a:uFill>
                  <a:solidFill>
                    <a:srgbClr val="FE00FE"/>
                  </a:solidFill>
                </a:uFill>
                <a:latin typeface="Trebuchet MS"/>
                <a:cs typeface="Trebuchet MS"/>
              </a:rPr>
              <a:t>Observabl</a:t>
            </a:r>
            <a:r>
              <a:rPr sz="2050" u="sng" spc="-130" dirty="0">
                <a:solidFill>
                  <a:srgbClr val="FF00FF"/>
                </a:solidFill>
                <a:uFill>
                  <a:solidFill>
                    <a:srgbClr val="FE00FE"/>
                  </a:solidFill>
                </a:uFill>
                <a:latin typeface="Trebuchet MS"/>
                <a:cs typeface="Trebuchet MS"/>
              </a:rPr>
              <a:t>e</a:t>
            </a:r>
            <a:r>
              <a:rPr sz="2050" spc="150" dirty="0">
                <a:solidFill>
                  <a:srgbClr val="FF00FF"/>
                </a:solidFill>
                <a:latin typeface="Trebuchet MS"/>
                <a:cs typeface="Trebuchet MS"/>
              </a:rPr>
              <a:t>??</a:t>
            </a:r>
            <a:endParaRPr sz="2050">
              <a:latin typeface="Trebuchet MS"/>
              <a:cs typeface="Trebuchet M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635" algn="ctr">
              <a:lnSpc>
                <a:spcPts val="2635"/>
              </a:lnSpc>
            </a:pPr>
            <a:r>
              <a:rPr spc="185" dirty="0"/>
              <a:t>Backward</a:t>
            </a:r>
            <a:r>
              <a:rPr spc="390" dirty="0"/>
              <a:t> </a:t>
            </a:r>
            <a:r>
              <a:rPr spc="155" dirty="0"/>
              <a:t>chaining</a:t>
            </a:r>
            <a:r>
              <a:rPr spc="370" dirty="0"/>
              <a:t> </a:t>
            </a:r>
            <a:r>
              <a:rPr spc="175" dirty="0"/>
              <a:t>example</a:t>
            </a:r>
          </a:p>
        </p:txBody>
      </p:sp>
      <p:grpSp>
        <p:nvGrpSpPr>
          <p:cNvPr id="3" name="object 3"/>
          <p:cNvGrpSpPr/>
          <p:nvPr/>
        </p:nvGrpSpPr>
        <p:grpSpPr>
          <a:xfrm>
            <a:off x="3542557" y="1411846"/>
            <a:ext cx="2861945" cy="4855210"/>
            <a:chOff x="3542557" y="1411846"/>
            <a:chExt cx="2861945" cy="4855210"/>
          </a:xfrm>
        </p:grpSpPr>
        <p:sp>
          <p:nvSpPr>
            <p:cNvPr id="4" name="object 4"/>
            <p:cNvSpPr/>
            <p:nvPr/>
          </p:nvSpPr>
          <p:spPr>
            <a:xfrm>
              <a:off x="4883403" y="1821649"/>
              <a:ext cx="0" cy="839469"/>
            </a:xfrm>
            <a:custGeom>
              <a:avLst/>
              <a:gdLst/>
              <a:ahLst/>
              <a:cxnLst/>
              <a:rect l="l" t="t" r="r" b="b"/>
              <a:pathLst>
                <a:path h="839469">
                  <a:moveTo>
                    <a:pt x="0" y="839063"/>
                  </a:moveTo>
                  <a:lnTo>
                    <a:pt x="0" y="0"/>
                  </a:lnTo>
                </a:path>
              </a:pathLst>
            </a:custGeom>
            <a:ln w="20976">
              <a:solidFill>
                <a:srgbClr val="000000"/>
              </a:solidFill>
            </a:ln>
          </p:spPr>
          <p:txBody>
            <a:bodyPr wrap="square" lIns="0" tIns="0" rIns="0" bIns="0" rtlCol="0"/>
            <a:lstStyle/>
            <a:p>
              <a:endParaRPr/>
            </a:p>
          </p:txBody>
        </p:sp>
        <p:sp>
          <p:nvSpPr>
            <p:cNvPr id="5" name="object 5"/>
            <p:cNvSpPr/>
            <p:nvPr/>
          </p:nvSpPr>
          <p:spPr>
            <a:xfrm>
              <a:off x="4828019" y="1778406"/>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6" name="object 6"/>
            <p:cNvSpPr/>
            <p:nvPr/>
          </p:nvSpPr>
          <p:spPr>
            <a:xfrm>
              <a:off x="4841443" y="1821649"/>
              <a:ext cx="84455" cy="1510665"/>
            </a:xfrm>
            <a:custGeom>
              <a:avLst/>
              <a:gdLst/>
              <a:ahLst/>
              <a:cxnLst/>
              <a:rect l="l" t="t" r="r" b="b"/>
              <a:pathLst>
                <a:path w="84454" h="1510664">
                  <a:moveTo>
                    <a:pt x="0" y="167805"/>
                  </a:moveTo>
                  <a:lnTo>
                    <a:pt x="41960" y="0"/>
                  </a:lnTo>
                  <a:lnTo>
                    <a:pt x="83908" y="167805"/>
                  </a:lnTo>
                </a:path>
                <a:path w="84454" h="1510664">
                  <a:moveTo>
                    <a:pt x="41960" y="1510309"/>
                  </a:moveTo>
                  <a:lnTo>
                    <a:pt x="41960" y="1174686"/>
                  </a:lnTo>
                </a:path>
              </a:pathLst>
            </a:custGeom>
            <a:ln w="20976">
              <a:solidFill>
                <a:srgbClr val="000000"/>
              </a:solidFill>
            </a:ln>
          </p:spPr>
          <p:txBody>
            <a:bodyPr wrap="square" lIns="0" tIns="0" rIns="0" bIns="0" rtlCol="0"/>
            <a:lstStyle/>
            <a:p>
              <a:endParaRPr/>
            </a:p>
          </p:txBody>
        </p:sp>
        <p:sp>
          <p:nvSpPr>
            <p:cNvPr id="7" name="object 7"/>
            <p:cNvSpPr/>
            <p:nvPr/>
          </p:nvSpPr>
          <p:spPr>
            <a:xfrm>
              <a:off x="4828019" y="2953092"/>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8" name="object 8"/>
            <p:cNvSpPr/>
            <p:nvPr/>
          </p:nvSpPr>
          <p:spPr>
            <a:xfrm>
              <a:off x="4841443" y="2996336"/>
              <a:ext cx="84455" cy="168275"/>
            </a:xfrm>
            <a:custGeom>
              <a:avLst/>
              <a:gdLst/>
              <a:ahLst/>
              <a:cxnLst/>
              <a:rect l="l" t="t" r="r" b="b"/>
              <a:pathLst>
                <a:path w="84454" h="168275">
                  <a:moveTo>
                    <a:pt x="0" y="167805"/>
                  </a:moveTo>
                  <a:lnTo>
                    <a:pt x="41960" y="0"/>
                  </a:lnTo>
                  <a:lnTo>
                    <a:pt x="83908" y="167805"/>
                  </a:lnTo>
                </a:path>
              </a:pathLst>
            </a:custGeom>
            <a:ln w="20976">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4822572" y="3271128"/>
              <a:ext cx="121662" cy="121662"/>
            </a:xfrm>
            <a:prstGeom prst="rect">
              <a:avLst/>
            </a:prstGeom>
          </p:spPr>
        </p:pic>
        <p:sp>
          <p:nvSpPr>
            <p:cNvPr id="10" name="object 10"/>
            <p:cNvSpPr/>
            <p:nvPr/>
          </p:nvSpPr>
          <p:spPr>
            <a:xfrm>
              <a:off x="4547768" y="3331959"/>
              <a:ext cx="1174750" cy="1174750"/>
            </a:xfrm>
            <a:custGeom>
              <a:avLst/>
              <a:gdLst/>
              <a:ahLst/>
              <a:cxnLst/>
              <a:rect l="l" t="t" r="r" b="b"/>
              <a:pathLst>
                <a:path w="1174750" h="1174750">
                  <a:moveTo>
                    <a:pt x="1174699" y="335622"/>
                  </a:moveTo>
                  <a:lnTo>
                    <a:pt x="335635" y="0"/>
                  </a:lnTo>
                </a:path>
                <a:path w="1174750" h="1174750">
                  <a:moveTo>
                    <a:pt x="0" y="1174686"/>
                  </a:moveTo>
                  <a:lnTo>
                    <a:pt x="335635" y="0"/>
                  </a:lnTo>
                </a:path>
                <a:path w="1174750" h="1174750">
                  <a:moveTo>
                    <a:pt x="1174699" y="1006881"/>
                  </a:moveTo>
                  <a:lnTo>
                    <a:pt x="1174699" y="671245"/>
                  </a:lnTo>
                </a:path>
              </a:pathLst>
            </a:custGeom>
            <a:ln w="20976">
              <a:solidFill>
                <a:srgbClr val="000000"/>
              </a:solidFill>
            </a:ln>
          </p:spPr>
          <p:txBody>
            <a:bodyPr wrap="square" lIns="0" tIns="0" rIns="0" bIns="0" rtlCol="0"/>
            <a:lstStyle/>
            <a:p>
              <a:endParaRPr/>
            </a:p>
          </p:txBody>
        </p:sp>
        <p:sp>
          <p:nvSpPr>
            <p:cNvPr id="11" name="object 11"/>
            <p:cNvSpPr/>
            <p:nvPr/>
          </p:nvSpPr>
          <p:spPr>
            <a:xfrm>
              <a:off x="5667082" y="3959961"/>
              <a:ext cx="111125" cy="221615"/>
            </a:xfrm>
            <a:custGeom>
              <a:avLst/>
              <a:gdLst/>
              <a:ahLst/>
              <a:cxnLst/>
              <a:rect l="l" t="t" r="r" b="b"/>
              <a:pathLst>
                <a:path w="111125" h="221614">
                  <a:moveTo>
                    <a:pt x="0" y="221551"/>
                  </a:moveTo>
                  <a:lnTo>
                    <a:pt x="110769" y="221551"/>
                  </a:lnTo>
                  <a:lnTo>
                    <a:pt x="55384" y="0"/>
                  </a:lnTo>
                  <a:lnTo>
                    <a:pt x="0" y="221551"/>
                  </a:lnTo>
                  <a:close/>
                </a:path>
              </a:pathLst>
            </a:custGeom>
            <a:solidFill>
              <a:srgbClr val="000000"/>
            </a:solidFill>
          </p:spPr>
          <p:txBody>
            <a:bodyPr wrap="square" lIns="0" tIns="0" rIns="0" bIns="0" rtlCol="0"/>
            <a:lstStyle/>
            <a:p>
              <a:endParaRPr/>
            </a:p>
          </p:txBody>
        </p:sp>
        <p:sp>
          <p:nvSpPr>
            <p:cNvPr id="12" name="object 12"/>
            <p:cNvSpPr/>
            <p:nvPr/>
          </p:nvSpPr>
          <p:spPr>
            <a:xfrm>
              <a:off x="5680506" y="4003205"/>
              <a:ext cx="84455" cy="168275"/>
            </a:xfrm>
            <a:custGeom>
              <a:avLst/>
              <a:gdLst/>
              <a:ahLst/>
              <a:cxnLst/>
              <a:rect l="l" t="t" r="r" b="b"/>
              <a:pathLst>
                <a:path w="84454" h="168275">
                  <a:moveTo>
                    <a:pt x="0" y="167817"/>
                  </a:moveTo>
                  <a:lnTo>
                    <a:pt x="41960" y="0"/>
                  </a:lnTo>
                  <a:lnTo>
                    <a:pt x="83908" y="167817"/>
                  </a:lnTo>
                </a:path>
              </a:pathLst>
            </a:custGeom>
            <a:ln w="20976">
              <a:solidFill>
                <a:srgbClr val="000000"/>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5661636" y="4277996"/>
              <a:ext cx="121662" cy="121674"/>
            </a:xfrm>
            <a:prstGeom prst="rect">
              <a:avLst/>
            </a:prstGeom>
          </p:spPr>
        </p:pic>
        <p:sp>
          <p:nvSpPr>
            <p:cNvPr id="14" name="object 14"/>
            <p:cNvSpPr/>
            <p:nvPr/>
          </p:nvSpPr>
          <p:spPr>
            <a:xfrm>
              <a:off x="4547768" y="4338840"/>
              <a:ext cx="1845945" cy="1510665"/>
            </a:xfrm>
            <a:custGeom>
              <a:avLst/>
              <a:gdLst/>
              <a:ahLst/>
              <a:cxnLst/>
              <a:rect l="l" t="t" r="r" b="b"/>
              <a:pathLst>
                <a:path w="1845945" h="1510664">
                  <a:moveTo>
                    <a:pt x="1174699" y="0"/>
                  </a:moveTo>
                  <a:lnTo>
                    <a:pt x="1845945" y="1510309"/>
                  </a:lnTo>
                </a:path>
                <a:path w="1845945" h="1510664">
                  <a:moveTo>
                    <a:pt x="0" y="167805"/>
                  </a:moveTo>
                  <a:lnTo>
                    <a:pt x="1174699" y="0"/>
                  </a:lnTo>
                </a:path>
              </a:pathLst>
            </a:custGeom>
            <a:ln w="20976">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493818" y="5284878"/>
              <a:ext cx="121662" cy="121662"/>
            </a:xfrm>
            <a:prstGeom prst="rect">
              <a:avLst/>
            </a:prstGeom>
          </p:spPr>
        </p:pic>
        <p:sp>
          <p:nvSpPr>
            <p:cNvPr id="16" name="object 16"/>
            <p:cNvSpPr/>
            <p:nvPr/>
          </p:nvSpPr>
          <p:spPr>
            <a:xfrm>
              <a:off x="5051209" y="5345709"/>
              <a:ext cx="1343025" cy="503555"/>
            </a:xfrm>
            <a:custGeom>
              <a:avLst/>
              <a:gdLst/>
              <a:ahLst/>
              <a:cxnLst/>
              <a:rect l="l" t="t" r="r" b="b"/>
              <a:pathLst>
                <a:path w="1343025" h="503554">
                  <a:moveTo>
                    <a:pt x="0" y="503440"/>
                  </a:moveTo>
                  <a:lnTo>
                    <a:pt x="503440" y="0"/>
                  </a:lnTo>
                </a:path>
                <a:path w="1343025" h="503554">
                  <a:moveTo>
                    <a:pt x="1342504" y="503440"/>
                  </a:moveTo>
                  <a:lnTo>
                    <a:pt x="503440" y="0"/>
                  </a:lnTo>
                </a:path>
              </a:pathLst>
            </a:custGeom>
            <a:ln w="20976">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4151314" y="5284878"/>
              <a:ext cx="121662" cy="121662"/>
            </a:xfrm>
            <a:prstGeom prst="rect">
              <a:avLst/>
            </a:prstGeom>
          </p:spPr>
        </p:pic>
        <p:sp>
          <p:nvSpPr>
            <p:cNvPr id="18" name="object 18"/>
            <p:cNvSpPr/>
            <p:nvPr/>
          </p:nvSpPr>
          <p:spPr>
            <a:xfrm>
              <a:off x="3553352" y="2341416"/>
              <a:ext cx="2331720" cy="3507740"/>
            </a:xfrm>
            <a:custGeom>
              <a:avLst/>
              <a:gdLst/>
              <a:ahLst/>
              <a:cxnLst/>
              <a:rect l="l" t="t" r="r" b="b"/>
              <a:pathLst>
                <a:path w="2331720" h="3507740">
                  <a:moveTo>
                    <a:pt x="1497856" y="3507733"/>
                  </a:moveTo>
                  <a:lnTo>
                    <a:pt x="658792" y="3004292"/>
                  </a:lnTo>
                </a:path>
                <a:path w="2331720" h="3507740">
                  <a:moveTo>
                    <a:pt x="658792" y="3004292"/>
                  </a:moveTo>
                  <a:lnTo>
                    <a:pt x="658355" y="3004729"/>
                  </a:lnTo>
                  <a:lnTo>
                    <a:pt x="655297" y="3007788"/>
                  </a:lnTo>
                  <a:lnTo>
                    <a:pt x="646994" y="3016090"/>
                  </a:lnTo>
                  <a:lnTo>
                    <a:pt x="630827" y="3032258"/>
                  </a:lnTo>
                  <a:lnTo>
                    <a:pt x="605044" y="3058046"/>
                  </a:lnTo>
                  <a:lnTo>
                    <a:pt x="571394" y="3091697"/>
                  </a:lnTo>
                  <a:lnTo>
                    <a:pt x="532500" y="3130592"/>
                  </a:lnTo>
                  <a:lnTo>
                    <a:pt x="490987" y="3172110"/>
                  </a:lnTo>
                  <a:lnTo>
                    <a:pt x="449031" y="3213623"/>
                  </a:lnTo>
                  <a:lnTo>
                    <a:pt x="407078" y="3252517"/>
                  </a:lnTo>
                  <a:lnTo>
                    <a:pt x="365125" y="3286167"/>
                  </a:lnTo>
                  <a:lnTo>
                    <a:pt x="323169" y="3311950"/>
                  </a:lnTo>
                  <a:lnTo>
                    <a:pt x="281219" y="3327680"/>
                  </a:lnTo>
                  <a:lnTo>
                    <a:pt x="239267" y="3332924"/>
                  </a:lnTo>
                  <a:lnTo>
                    <a:pt x="197314" y="3327680"/>
                  </a:lnTo>
                  <a:lnTo>
                    <a:pt x="155364" y="3311950"/>
                  </a:lnTo>
                  <a:lnTo>
                    <a:pt x="118376" y="3286706"/>
                  </a:lnTo>
                  <a:lnTo>
                    <a:pt x="83229" y="3238441"/>
                  </a:lnTo>
                  <a:lnTo>
                    <a:pt x="66922" y="3201072"/>
                  </a:lnTo>
                  <a:lnTo>
                    <a:pt x="51767" y="3152423"/>
                  </a:lnTo>
                  <a:lnTo>
                    <a:pt x="37993" y="3090653"/>
                  </a:lnTo>
                  <a:lnTo>
                    <a:pt x="25831" y="3013920"/>
                  </a:lnTo>
                  <a:lnTo>
                    <a:pt x="15512" y="2920384"/>
                  </a:lnTo>
                  <a:lnTo>
                    <a:pt x="9978" y="2850706"/>
                  </a:lnTo>
                  <a:lnTo>
                    <a:pt x="5483" y="2773935"/>
                  </a:lnTo>
                  <a:lnTo>
                    <a:pt x="3683" y="2733080"/>
                  </a:lnTo>
                  <a:lnTo>
                    <a:pt x="2212" y="2690681"/>
                  </a:lnTo>
                  <a:lnTo>
                    <a:pt x="1092" y="2646814"/>
                  </a:lnTo>
                  <a:lnTo>
                    <a:pt x="347" y="2601556"/>
                  </a:lnTo>
                  <a:lnTo>
                    <a:pt x="0" y="2554983"/>
                  </a:lnTo>
                  <a:lnTo>
                    <a:pt x="72" y="2507172"/>
                  </a:lnTo>
                  <a:lnTo>
                    <a:pt x="588" y="2458199"/>
                  </a:lnTo>
                  <a:lnTo>
                    <a:pt x="1571" y="2408140"/>
                  </a:lnTo>
                  <a:lnTo>
                    <a:pt x="3043" y="2357072"/>
                  </a:lnTo>
                  <a:lnTo>
                    <a:pt x="5026" y="2305072"/>
                  </a:lnTo>
                  <a:lnTo>
                    <a:pt x="7545" y="2252215"/>
                  </a:lnTo>
                  <a:lnTo>
                    <a:pt x="10622" y="2198579"/>
                  </a:lnTo>
                  <a:lnTo>
                    <a:pt x="14280" y="2144239"/>
                  </a:lnTo>
                  <a:lnTo>
                    <a:pt x="18542" y="2089273"/>
                  </a:lnTo>
                  <a:lnTo>
                    <a:pt x="23431" y="2033756"/>
                  </a:lnTo>
                  <a:lnTo>
                    <a:pt x="28969" y="1977765"/>
                  </a:lnTo>
                  <a:lnTo>
                    <a:pt x="35180" y="1921377"/>
                  </a:lnTo>
                  <a:lnTo>
                    <a:pt x="42087" y="1864667"/>
                  </a:lnTo>
                  <a:lnTo>
                    <a:pt x="49712" y="1807713"/>
                  </a:lnTo>
                  <a:lnTo>
                    <a:pt x="58079" y="1750591"/>
                  </a:lnTo>
                  <a:lnTo>
                    <a:pt x="67211" y="1693377"/>
                  </a:lnTo>
                  <a:lnTo>
                    <a:pt x="77129" y="1636147"/>
                  </a:lnTo>
                  <a:lnTo>
                    <a:pt x="87858" y="1578979"/>
                  </a:lnTo>
                  <a:lnTo>
                    <a:pt x="99421" y="1521948"/>
                  </a:lnTo>
                  <a:lnTo>
                    <a:pt x="112303" y="1463030"/>
                  </a:lnTo>
                  <a:lnTo>
                    <a:pt x="126055" y="1404409"/>
                  </a:lnTo>
                  <a:lnTo>
                    <a:pt x="140625" y="1346156"/>
                  </a:lnTo>
                  <a:lnTo>
                    <a:pt x="155963" y="1288337"/>
                  </a:lnTo>
                  <a:lnTo>
                    <a:pt x="172017" y="1231021"/>
                  </a:lnTo>
                  <a:lnTo>
                    <a:pt x="188736" y="1174276"/>
                  </a:lnTo>
                  <a:lnTo>
                    <a:pt x="206069" y="1118171"/>
                  </a:lnTo>
                  <a:lnTo>
                    <a:pt x="223964" y="1062773"/>
                  </a:lnTo>
                  <a:lnTo>
                    <a:pt x="242371" y="1008152"/>
                  </a:lnTo>
                  <a:lnTo>
                    <a:pt x="261239" y="954374"/>
                  </a:lnTo>
                  <a:lnTo>
                    <a:pt x="280516" y="901508"/>
                  </a:lnTo>
                  <a:lnTo>
                    <a:pt x="300150" y="849623"/>
                  </a:lnTo>
                  <a:lnTo>
                    <a:pt x="320092" y="798787"/>
                  </a:lnTo>
                  <a:lnTo>
                    <a:pt x="340290" y="749068"/>
                  </a:lnTo>
                  <a:lnTo>
                    <a:pt x="360692" y="700533"/>
                  </a:lnTo>
                  <a:lnTo>
                    <a:pt x="381248" y="653252"/>
                  </a:lnTo>
                  <a:lnTo>
                    <a:pt x="401906" y="607293"/>
                  </a:lnTo>
                  <a:lnTo>
                    <a:pt x="422615" y="562723"/>
                  </a:lnTo>
                  <a:lnTo>
                    <a:pt x="443324" y="519611"/>
                  </a:lnTo>
                  <a:lnTo>
                    <a:pt x="463982" y="478026"/>
                  </a:lnTo>
                  <a:lnTo>
                    <a:pt x="484538" y="438034"/>
                  </a:lnTo>
                  <a:lnTo>
                    <a:pt x="504941" y="399705"/>
                  </a:lnTo>
                  <a:lnTo>
                    <a:pt x="525139" y="363108"/>
                  </a:lnTo>
                  <a:lnTo>
                    <a:pt x="545081" y="328309"/>
                  </a:lnTo>
                  <a:lnTo>
                    <a:pt x="564716" y="295377"/>
                  </a:lnTo>
                  <a:lnTo>
                    <a:pt x="602861" y="235388"/>
                  </a:lnTo>
                  <a:lnTo>
                    <a:pt x="651553" y="167198"/>
                  </a:lnTo>
                  <a:lnTo>
                    <a:pt x="697056" y="112769"/>
                  </a:lnTo>
                  <a:lnTo>
                    <a:pt x="739540" y="70759"/>
                  </a:lnTo>
                  <a:lnTo>
                    <a:pt x="779171" y="39824"/>
                  </a:lnTo>
                  <a:lnTo>
                    <a:pt x="816117" y="18624"/>
                  </a:lnTo>
                  <a:lnTo>
                    <a:pt x="882626" y="54"/>
                  </a:lnTo>
                  <a:lnTo>
                    <a:pt x="912525" y="0"/>
                  </a:lnTo>
                  <a:lnTo>
                    <a:pt x="940410" y="4309"/>
                  </a:lnTo>
                  <a:lnTo>
                    <a:pt x="1013663" y="31550"/>
                  </a:lnTo>
                  <a:lnTo>
                    <a:pt x="1055506" y="56832"/>
                  </a:lnTo>
                  <a:lnTo>
                    <a:pt x="1093321" y="86142"/>
                  </a:lnTo>
                  <a:lnTo>
                    <a:pt x="1128449" y="118138"/>
                  </a:lnTo>
                  <a:lnTo>
                    <a:pt x="1162233" y="151479"/>
                  </a:lnTo>
                  <a:lnTo>
                    <a:pt x="1203751" y="192997"/>
                  </a:lnTo>
                  <a:lnTo>
                    <a:pt x="1242645" y="231890"/>
                  </a:lnTo>
                  <a:lnTo>
                    <a:pt x="1276292" y="265538"/>
                  </a:lnTo>
                  <a:lnTo>
                    <a:pt x="1302073" y="291318"/>
                  </a:lnTo>
                  <a:lnTo>
                    <a:pt x="1318247" y="307493"/>
                  </a:lnTo>
                  <a:lnTo>
                    <a:pt x="1326553" y="315799"/>
                  </a:lnTo>
                  <a:lnTo>
                    <a:pt x="1329614" y="318859"/>
                  </a:lnTo>
                  <a:lnTo>
                    <a:pt x="1330051" y="319297"/>
                  </a:lnTo>
                </a:path>
                <a:path w="2331720" h="3507740">
                  <a:moveTo>
                    <a:pt x="1225161" y="1357636"/>
                  </a:moveTo>
                  <a:lnTo>
                    <a:pt x="1225844" y="1357608"/>
                  </a:lnTo>
                  <a:lnTo>
                    <a:pt x="1230624" y="1357417"/>
                  </a:lnTo>
                  <a:lnTo>
                    <a:pt x="1243598" y="1356896"/>
                  </a:lnTo>
                  <a:lnTo>
                    <a:pt x="1268862" y="1355883"/>
                  </a:lnTo>
                  <a:lnTo>
                    <a:pt x="1308998" y="1353751"/>
                  </a:lnTo>
                  <a:lnTo>
                    <a:pt x="1360524" y="1348016"/>
                  </a:lnTo>
                  <a:lnTo>
                    <a:pt x="1418442" y="1335727"/>
                  </a:lnTo>
                  <a:lnTo>
                    <a:pt x="1477752" y="1313935"/>
                  </a:lnTo>
                  <a:lnTo>
                    <a:pt x="1523075" y="1288467"/>
                  </a:lnTo>
                  <a:lnTo>
                    <a:pt x="1564916" y="1258303"/>
                  </a:lnTo>
                  <a:lnTo>
                    <a:pt x="1602100" y="1226713"/>
                  </a:lnTo>
                  <a:lnTo>
                    <a:pt x="1633453" y="1196970"/>
                  </a:lnTo>
                  <a:lnTo>
                    <a:pt x="1677506" y="1152130"/>
                  </a:lnTo>
                  <a:lnTo>
                    <a:pt x="1687626" y="1141750"/>
                  </a:lnTo>
                  <a:lnTo>
                    <a:pt x="1691354" y="1137926"/>
                  </a:lnTo>
                  <a:lnTo>
                    <a:pt x="1691886" y="1137380"/>
                  </a:lnTo>
                </a:path>
                <a:path w="2331720" h="3507740">
                  <a:moveTo>
                    <a:pt x="1791531" y="2055107"/>
                  </a:moveTo>
                  <a:lnTo>
                    <a:pt x="1792077" y="2055667"/>
                  </a:lnTo>
                  <a:lnTo>
                    <a:pt x="1795901" y="2059585"/>
                  </a:lnTo>
                  <a:lnTo>
                    <a:pt x="1806281" y="2070222"/>
                  </a:lnTo>
                  <a:lnTo>
                    <a:pt x="1851547" y="2116296"/>
                  </a:lnTo>
                  <a:lnTo>
                    <a:pt x="1884276" y="2147615"/>
                  </a:lnTo>
                  <a:lnTo>
                    <a:pt x="1923970" y="2182249"/>
                  </a:lnTo>
                  <a:lnTo>
                    <a:pt x="1969915" y="2217554"/>
                  </a:lnTo>
                  <a:lnTo>
                    <a:pt x="2021401" y="2250890"/>
                  </a:lnTo>
                  <a:lnTo>
                    <a:pt x="2077224" y="2280067"/>
                  </a:lnTo>
                  <a:lnTo>
                    <a:pt x="2134266" y="2304755"/>
                  </a:lnTo>
                  <a:lnTo>
                    <a:pt x="2188919" y="2325081"/>
                  </a:lnTo>
                  <a:lnTo>
                    <a:pt x="2237573" y="2341171"/>
                  </a:lnTo>
                  <a:lnTo>
                    <a:pt x="2276620" y="2353151"/>
                  </a:lnTo>
                  <a:lnTo>
                    <a:pt x="2324792" y="2367675"/>
                  </a:lnTo>
                  <a:lnTo>
                    <a:pt x="2330814" y="2369490"/>
                  </a:lnTo>
                  <a:lnTo>
                    <a:pt x="2331674" y="2369750"/>
                  </a:lnTo>
                </a:path>
                <a:path w="2331720" h="3507740">
                  <a:moveTo>
                    <a:pt x="422813" y="3240284"/>
                  </a:moveTo>
                  <a:lnTo>
                    <a:pt x="423496" y="3240543"/>
                  </a:lnTo>
                  <a:lnTo>
                    <a:pt x="428276" y="3242359"/>
                  </a:lnTo>
                  <a:lnTo>
                    <a:pt x="441250" y="3247287"/>
                  </a:lnTo>
                  <a:lnTo>
                    <a:pt x="466514" y="3256883"/>
                  </a:lnTo>
                  <a:lnTo>
                    <a:pt x="506801" y="3271512"/>
                  </a:lnTo>
                  <a:lnTo>
                    <a:pt x="559378" y="3286712"/>
                  </a:lnTo>
                  <a:lnTo>
                    <a:pt x="620149" y="3296831"/>
                  </a:lnTo>
                  <a:lnTo>
                    <a:pt x="685018" y="3296215"/>
                  </a:lnTo>
                  <a:lnTo>
                    <a:pt x="737109" y="3285243"/>
                  </a:lnTo>
                  <a:lnTo>
                    <a:pt x="787103" y="3267181"/>
                  </a:lnTo>
                  <a:lnTo>
                    <a:pt x="832901" y="3245429"/>
                  </a:lnTo>
                  <a:lnTo>
                    <a:pt x="872406" y="3223384"/>
                  </a:lnTo>
                  <a:lnTo>
                    <a:pt x="928786" y="3188784"/>
                  </a:lnTo>
                  <a:lnTo>
                    <a:pt x="941759" y="3180741"/>
                  </a:lnTo>
                  <a:lnTo>
                    <a:pt x="946539" y="3177779"/>
                  </a:lnTo>
                  <a:lnTo>
                    <a:pt x="947222" y="3177355"/>
                  </a:lnTo>
                </a:path>
                <a:path w="2331720" h="3507740">
                  <a:moveTo>
                    <a:pt x="1786285" y="3224549"/>
                  </a:moveTo>
                  <a:lnTo>
                    <a:pt x="1786982" y="3224712"/>
                  </a:lnTo>
                  <a:lnTo>
                    <a:pt x="1791858" y="3225860"/>
                  </a:lnTo>
                  <a:lnTo>
                    <a:pt x="1805091" y="3228974"/>
                  </a:lnTo>
                  <a:lnTo>
                    <a:pt x="1830863" y="3235039"/>
                  </a:lnTo>
                  <a:lnTo>
                    <a:pt x="1871875" y="3244257"/>
                  </a:lnTo>
                  <a:lnTo>
                    <a:pt x="1924931" y="3253719"/>
                  </a:lnTo>
                  <a:lnTo>
                    <a:pt x="1985360" y="3259740"/>
                  </a:lnTo>
                  <a:lnTo>
                    <a:pt x="2048490" y="3258635"/>
                  </a:lnTo>
                  <a:lnTo>
                    <a:pt x="2109905" y="3248067"/>
                  </a:lnTo>
                  <a:lnTo>
                    <a:pt x="2166158" y="3231105"/>
                  </a:lnTo>
                  <a:lnTo>
                    <a:pt x="2214053" y="3212176"/>
                  </a:lnTo>
                  <a:lnTo>
                    <a:pt x="2250394" y="3195707"/>
                  </a:lnTo>
                  <a:lnTo>
                    <a:pt x="2273133" y="3185097"/>
                  </a:lnTo>
                  <a:lnTo>
                    <a:pt x="2284810" y="3179649"/>
                  </a:lnTo>
                  <a:lnTo>
                    <a:pt x="2289112" y="3177642"/>
                  </a:lnTo>
                  <a:lnTo>
                    <a:pt x="2289726" y="3177355"/>
                  </a:lnTo>
                </a:path>
                <a:path w="2331720" h="3507740">
                  <a:moveTo>
                    <a:pt x="658792" y="3004292"/>
                  </a:moveTo>
                  <a:lnTo>
                    <a:pt x="968202" y="2532322"/>
                  </a:lnTo>
                </a:path>
              </a:pathLst>
            </a:custGeom>
            <a:ln w="20976">
              <a:solidFill>
                <a:srgbClr val="000000"/>
              </a:solidFill>
            </a:ln>
          </p:spPr>
          <p:txBody>
            <a:bodyPr wrap="square" lIns="0" tIns="0" rIns="0" bIns="0" rtlCol="0"/>
            <a:lstStyle/>
            <a:p>
              <a:endParaRPr/>
            </a:p>
          </p:txBody>
        </p:sp>
        <p:sp>
          <p:nvSpPr>
            <p:cNvPr id="19" name="object 19"/>
            <p:cNvSpPr/>
            <p:nvPr/>
          </p:nvSpPr>
          <p:spPr>
            <a:xfrm>
              <a:off x="4377474" y="4837569"/>
              <a:ext cx="168275" cy="215900"/>
            </a:xfrm>
            <a:custGeom>
              <a:avLst/>
              <a:gdLst/>
              <a:ahLst/>
              <a:cxnLst/>
              <a:rect l="l" t="t" r="r" b="b"/>
              <a:pathLst>
                <a:path w="168275" h="215900">
                  <a:moveTo>
                    <a:pt x="0" y="154914"/>
                  </a:moveTo>
                  <a:lnTo>
                    <a:pt x="92646" y="215646"/>
                  </a:lnTo>
                  <a:lnTo>
                    <a:pt x="167792" y="0"/>
                  </a:lnTo>
                  <a:lnTo>
                    <a:pt x="0" y="154914"/>
                  </a:lnTo>
                  <a:close/>
                </a:path>
              </a:pathLst>
            </a:custGeom>
            <a:solidFill>
              <a:srgbClr val="000000"/>
            </a:solidFill>
          </p:spPr>
          <p:txBody>
            <a:bodyPr wrap="square" lIns="0" tIns="0" rIns="0" bIns="0" rtlCol="0"/>
            <a:lstStyle/>
            <a:p>
              <a:endParaRPr/>
            </a:p>
          </p:txBody>
        </p:sp>
        <p:sp>
          <p:nvSpPr>
            <p:cNvPr id="20" name="object 20"/>
            <p:cNvSpPr/>
            <p:nvPr/>
          </p:nvSpPr>
          <p:spPr>
            <a:xfrm>
              <a:off x="4394466" y="4863249"/>
              <a:ext cx="1160780" cy="482600"/>
            </a:xfrm>
            <a:custGeom>
              <a:avLst/>
              <a:gdLst/>
              <a:ahLst/>
              <a:cxnLst/>
              <a:rect l="l" t="t" r="r" b="b"/>
              <a:pathLst>
                <a:path w="1160779" h="482600">
                  <a:moveTo>
                    <a:pt x="0" y="127825"/>
                  </a:moveTo>
                  <a:lnTo>
                    <a:pt x="127088" y="10490"/>
                  </a:lnTo>
                  <a:lnTo>
                    <a:pt x="70167" y="173837"/>
                  </a:lnTo>
                </a:path>
                <a:path w="1160779" h="482600">
                  <a:moveTo>
                    <a:pt x="1160183" y="482460"/>
                  </a:moveTo>
                  <a:lnTo>
                    <a:pt x="195262" y="0"/>
                  </a:lnTo>
                </a:path>
              </a:pathLst>
            </a:custGeom>
            <a:ln w="20976">
              <a:solidFill>
                <a:srgbClr val="000000"/>
              </a:solidFill>
            </a:ln>
          </p:spPr>
          <p:txBody>
            <a:bodyPr wrap="square" lIns="0" tIns="0" rIns="0" bIns="0" rtlCol="0"/>
            <a:lstStyle/>
            <a:p>
              <a:endParaRPr/>
            </a:p>
          </p:txBody>
        </p:sp>
        <p:sp>
          <p:nvSpPr>
            <p:cNvPr id="21" name="object 21"/>
            <p:cNvSpPr/>
            <p:nvPr/>
          </p:nvSpPr>
          <p:spPr>
            <a:xfrm>
              <a:off x="4551044" y="4843906"/>
              <a:ext cx="223520" cy="149225"/>
            </a:xfrm>
            <a:custGeom>
              <a:avLst/>
              <a:gdLst/>
              <a:ahLst/>
              <a:cxnLst/>
              <a:rect l="l" t="t" r="r" b="b"/>
              <a:pathLst>
                <a:path w="223520" h="149225">
                  <a:moveTo>
                    <a:pt x="0" y="0"/>
                  </a:moveTo>
                  <a:lnTo>
                    <a:pt x="173393" y="148615"/>
                  </a:lnTo>
                  <a:lnTo>
                    <a:pt x="222923" y="49542"/>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4589729" y="4863249"/>
              <a:ext cx="168910" cy="113030"/>
            </a:xfrm>
            <a:custGeom>
              <a:avLst/>
              <a:gdLst/>
              <a:ahLst/>
              <a:cxnLst/>
              <a:rect l="l" t="t" r="r" b="b"/>
              <a:pathLst>
                <a:path w="168910" h="113029">
                  <a:moveTo>
                    <a:pt x="131330" y="112572"/>
                  </a:moveTo>
                  <a:lnTo>
                    <a:pt x="0" y="0"/>
                  </a:lnTo>
                  <a:lnTo>
                    <a:pt x="168859" y="37528"/>
                  </a:lnTo>
                </a:path>
              </a:pathLst>
            </a:custGeom>
            <a:ln w="20976">
              <a:solidFill>
                <a:srgbClr val="000000"/>
              </a:solidFill>
            </a:ln>
          </p:spPr>
          <p:txBody>
            <a:bodyPr wrap="square" lIns="0" tIns="0" rIns="0" bIns="0" rtlCol="0"/>
            <a:lstStyle/>
            <a:p>
              <a:endParaRPr/>
            </a:p>
          </p:txBody>
        </p:sp>
        <p:sp>
          <p:nvSpPr>
            <p:cNvPr id="23" name="object 23"/>
            <p:cNvSpPr/>
            <p:nvPr/>
          </p:nvSpPr>
          <p:spPr>
            <a:xfrm>
              <a:off x="4833429" y="5799175"/>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24" name="object 24"/>
            <p:cNvSpPr/>
            <p:nvPr/>
          </p:nvSpPr>
          <p:spPr>
            <a:xfrm>
              <a:off x="4833429" y="5799175"/>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25" name="object 25"/>
            <p:cNvSpPr/>
            <p:nvPr/>
          </p:nvSpPr>
          <p:spPr>
            <a:xfrm>
              <a:off x="4665916" y="1443596"/>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7EFF7E"/>
            </a:solidFill>
          </p:spPr>
          <p:txBody>
            <a:bodyPr wrap="square" lIns="0" tIns="0" rIns="0" bIns="0" rtlCol="0"/>
            <a:lstStyle/>
            <a:p>
              <a:endParaRPr/>
            </a:p>
          </p:txBody>
        </p:sp>
        <p:sp>
          <p:nvSpPr>
            <p:cNvPr id="26" name="object 26"/>
            <p:cNvSpPr/>
            <p:nvPr/>
          </p:nvSpPr>
          <p:spPr>
            <a:xfrm>
              <a:off x="4665916" y="1443596"/>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00FF00"/>
              </a:solidFill>
            </a:ln>
          </p:spPr>
          <p:txBody>
            <a:bodyPr wrap="square" lIns="0" tIns="0" rIns="0" bIns="0" rtlCol="0"/>
            <a:lstStyle/>
            <a:p>
              <a:endParaRPr/>
            </a:p>
          </p:txBody>
        </p:sp>
      </p:grpSp>
      <p:sp>
        <p:nvSpPr>
          <p:cNvPr id="27" name="object 27"/>
          <p:cNvSpPr txBox="1"/>
          <p:nvPr/>
        </p:nvSpPr>
        <p:spPr>
          <a:xfrm>
            <a:off x="4933632"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A</a:t>
            </a:r>
            <a:endParaRPr sz="2300">
              <a:latin typeface="Arial"/>
              <a:cs typeface="Arial"/>
            </a:endParaRPr>
          </a:p>
        </p:txBody>
      </p:sp>
      <p:grpSp>
        <p:nvGrpSpPr>
          <p:cNvPr id="28" name="object 28"/>
          <p:cNvGrpSpPr/>
          <p:nvPr/>
        </p:nvGrpSpPr>
        <p:grpSpPr>
          <a:xfrm>
            <a:off x="4299127" y="2584500"/>
            <a:ext cx="1671955" cy="2341880"/>
            <a:chOff x="4299127" y="2584500"/>
            <a:chExt cx="1671955" cy="2341880"/>
          </a:xfrm>
        </p:grpSpPr>
        <p:sp>
          <p:nvSpPr>
            <p:cNvPr id="29" name="object 29"/>
            <p:cNvSpPr/>
            <p:nvPr/>
          </p:nvSpPr>
          <p:spPr>
            <a:xfrm>
              <a:off x="4665916" y="2616250"/>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7EFF7E"/>
            </a:solidFill>
          </p:spPr>
          <p:txBody>
            <a:bodyPr wrap="square" lIns="0" tIns="0" rIns="0" bIns="0" rtlCol="0"/>
            <a:lstStyle/>
            <a:p>
              <a:endParaRPr/>
            </a:p>
          </p:txBody>
        </p:sp>
        <p:sp>
          <p:nvSpPr>
            <p:cNvPr id="30" name="object 30"/>
            <p:cNvSpPr/>
            <p:nvPr/>
          </p:nvSpPr>
          <p:spPr>
            <a:xfrm>
              <a:off x="4665916" y="2616250"/>
              <a:ext cx="1273175" cy="1440815"/>
            </a:xfrm>
            <a:custGeom>
              <a:avLst/>
              <a:gdLst/>
              <a:ahLst/>
              <a:cxnLst/>
              <a:rect l="l" t="t" r="r" b="b"/>
              <a:pathLst>
                <a:path w="1273175" h="1440814">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 w="1273175" h="1440814">
                  <a:moveTo>
                    <a:pt x="1273175" y="1222921"/>
                  </a:moveTo>
                  <a:lnTo>
                    <a:pt x="1267423" y="1172984"/>
                  </a:lnTo>
                  <a:lnTo>
                    <a:pt x="1251040" y="1127144"/>
                  </a:lnTo>
                  <a:lnTo>
                    <a:pt x="1225332" y="1086708"/>
                  </a:lnTo>
                  <a:lnTo>
                    <a:pt x="1191607" y="1052983"/>
                  </a:lnTo>
                  <a:lnTo>
                    <a:pt x="1151171" y="1027275"/>
                  </a:lnTo>
                  <a:lnTo>
                    <a:pt x="1105331" y="1010892"/>
                  </a:lnTo>
                  <a:lnTo>
                    <a:pt x="1055395" y="1005141"/>
                  </a:lnTo>
                  <a:lnTo>
                    <a:pt x="1005458" y="1010892"/>
                  </a:lnTo>
                  <a:lnTo>
                    <a:pt x="959619" y="1027275"/>
                  </a:lnTo>
                  <a:lnTo>
                    <a:pt x="919183" y="1052983"/>
                  </a:lnTo>
                  <a:lnTo>
                    <a:pt x="885457" y="1086708"/>
                  </a:lnTo>
                  <a:lnTo>
                    <a:pt x="859750" y="1127144"/>
                  </a:lnTo>
                  <a:lnTo>
                    <a:pt x="843367" y="1172984"/>
                  </a:lnTo>
                  <a:lnTo>
                    <a:pt x="837615" y="1222921"/>
                  </a:lnTo>
                  <a:lnTo>
                    <a:pt x="843367" y="1272853"/>
                  </a:lnTo>
                  <a:lnTo>
                    <a:pt x="859750" y="1318691"/>
                  </a:lnTo>
                  <a:lnTo>
                    <a:pt x="885457" y="1359128"/>
                  </a:lnTo>
                  <a:lnTo>
                    <a:pt x="919183" y="1392854"/>
                  </a:lnTo>
                  <a:lnTo>
                    <a:pt x="959619" y="1418564"/>
                  </a:lnTo>
                  <a:lnTo>
                    <a:pt x="1005458" y="1434948"/>
                  </a:lnTo>
                  <a:lnTo>
                    <a:pt x="1055395" y="1440700"/>
                  </a:lnTo>
                  <a:lnTo>
                    <a:pt x="1105331" y="1434948"/>
                  </a:lnTo>
                  <a:lnTo>
                    <a:pt x="1151171" y="1418564"/>
                  </a:lnTo>
                  <a:lnTo>
                    <a:pt x="1191607" y="1392854"/>
                  </a:lnTo>
                  <a:lnTo>
                    <a:pt x="1225332" y="1359128"/>
                  </a:lnTo>
                  <a:lnTo>
                    <a:pt x="1251040" y="1318691"/>
                  </a:lnTo>
                  <a:lnTo>
                    <a:pt x="1267423" y="1272853"/>
                  </a:lnTo>
                  <a:lnTo>
                    <a:pt x="1273175" y="1222921"/>
                  </a:lnTo>
                  <a:close/>
                </a:path>
              </a:pathLst>
            </a:custGeom>
            <a:ln w="62929">
              <a:solidFill>
                <a:srgbClr val="00FF00"/>
              </a:solidFill>
            </a:ln>
          </p:spPr>
          <p:txBody>
            <a:bodyPr wrap="square" lIns="0" tIns="0" rIns="0" bIns="0" rtlCol="0"/>
            <a:lstStyle/>
            <a:p>
              <a:endParaRPr/>
            </a:p>
          </p:txBody>
        </p:sp>
        <p:sp>
          <p:nvSpPr>
            <p:cNvPr id="31" name="object 31"/>
            <p:cNvSpPr/>
            <p:nvPr/>
          </p:nvSpPr>
          <p:spPr>
            <a:xfrm>
              <a:off x="4330877" y="4459008"/>
              <a:ext cx="435609" cy="435609"/>
            </a:xfrm>
            <a:custGeom>
              <a:avLst/>
              <a:gdLst/>
              <a:ahLst/>
              <a:cxnLst/>
              <a:rect l="l" t="t" r="r" b="b"/>
              <a:pathLst>
                <a:path w="435610" h="435610">
                  <a:moveTo>
                    <a:pt x="0" y="217779"/>
                  </a:moveTo>
                  <a:lnTo>
                    <a:pt x="5751" y="267712"/>
                  </a:lnTo>
                  <a:lnTo>
                    <a:pt x="22134" y="313550"/>
                  </a:lnTo>
                  <a:lnTo>
                    <a:pt x="47842" y="353986"/>
                  </a:lnTo>
                  <a:lnTo>
                    <a:pt x="81567" y="387713"/>
                  </a:lnTo>
                  <a:lnTo>
                    <a:pt x="122003" y="413422"/>
                  </a:lnTo>
                  <a:lnTo>
                    <a:pt x="167843" y="429807"/>
                  </a:lnTo>
                  <a:lnTo>
                    <a:pt x="217779" y="435559"/>
                  </a:lnTo>
                  <a:lnTo>
                    <a:pt x="267712" y="429807"/>
                  </a:lnTo>
                  <a:lnTo>
                    <a:pt x="313550" y="413422"/>
                  </a:lnTo>
                  <a:lnTo>
                    <a:pt x="353986" y="387713"/>
                  </a:lnTo>
                  <a:lnTo>
                    <a:pt x="387713" y="353986"/>
                  </a:lnTo>
                  <a:lnTo>
                    <a:pt x="413422" y="313550"/>
                  </a:lnTo>
                  <a:lnTo>
                    <a:pt x="429807" y="267712"/>
                  </a:lnTo>
                  <a:lnTo>
                    <a:pt x="435559" y="217779"/>
                  </a:lnTo>
                  <a:lnTo>
                    <a:pt x="429807" y="167843"/>
                  </a:lnTo>
                  <a:lnTo>
                    <a:pt x="413422" y="122003"/>
                  </a:lnTo>
                  <a:lnTo>
                    <a:pt x="387713" y="81567"/>
                  </a:lnTo>
                  <a:lnTo>
                    <a:pt x="353986" y="47842"/>
                  </a:lnTo>
                  <a:lnTo>
                    <a:pt x="313550" y="22134"/>
                  </a:lnTo>
                  <a:lnTo>
                    <a:pt x="267712" y="5751"/>
                  </a:lnTo>
                  <a:lnTo>
                    <a:pt x="217779" y="0"/>
                  </a:lnTo>
                  <a:lnTo>
                    <a:pt x="167843" y="5751"/>
                  </a:lnTo>
                  <a:lnTo>
                    <a:pt x="122003" y="22134"/>
                  </a:lnTo>
                  <a:lnTo>
                    <a:pt x="81567" y="47842"/>
                  </a:lnTo>
                  <a:lnTo>
                    <a:pt x="47842" y="81567"/>
                  </a:lnTo>
                  <a:lnTo>
                    <a:pt x="22134" y="122003"/>
                  </a:lnTo>
                  <a:lnTo>
                    <a:pt x="5751" y="167843"/>
                  </a:lnTo>
                  <a:lnTo>
                    <a:pt x="0" y="217779"/>
                  </a:lnTo>
                  <a:close/>
                </a:path>
              </a:pathLst>
            </a:custGeom>
            <a:solidFill>
              <a:srgbClr val="7EFF7E"/>
            </a:solidFill>
          </p:spPr>
          <p:txBody>
            <a:bodyPr wrap="square" lIns="0" tIns="0" rIns="0" bIns="0" rtlCol="0"/>
            <a:lstStyle/>
            <a:p>
              <a:endParaRPr/>
            </a:p>
          </p:txBody>
        </p:sp>
        <p:sp>
          <p:nvSpPr>
            <p:cNvPr id="32" name="object 32"/>
            <p:cNvSpPr/>
            <p:nvPr/>
          </p:nvSpPr>
          <p:spPr>
            <a:xfrm>
              <a:off x="4330877" y="4459008"/>
              <a:ext cx="435609" cy="435609"/>
            </a:xfrm>
            <a:custGeom>
              <a:avLst/>
              <a:gdLst/>
              <a:ahLst/>
              <a:cxnLst/>
              <a:rect l="l" t="t" r="r" b="b"/>
              <a:pathLst>
                <a:path w="435610" h="435610">
                  <a:moveTo>
                    <a:pt x="435559" y="217779"/>
                  </a:moveTo>
                  <a:lnTo>
                    <a:pt x="429807" y="167843"/>
                  </a:lnTo>
                  <a:lnTo>
                    <a:pt x="413422" y="122003"/>
                  </a:lnTo>
                  <a:lnTo>
                    <a:pt x="387713" y="81567"/>
                  </a:lnTo>
                  <a:lnTo>
                    <a:pt x="353986" y="47842"/>
                  </a:lnTo>
                  <a:lnTo>
                    <a:pt x="313550" y="22134"/>
                  </a:lnTo>
                  <a:lnTo>
                    <a:pt x="267712" y="5751"/>
                  </a:lnTo>
                  <a:lnTo>
                    <a:pt x="217779" y="0"/>
                  </a:lnTo>
                  <a:lnTo>
                    <a:pt x="167843" y="5751"/>
                  </a:lnTo>
                  <a:lnTo>
                    <a:pt x="122003" y="22134"/>
                  </a:lnTo>
                  <a:lnTo>
                    <a:pt x="81567" y="47842"/>
                  </a:lnTo>
                  <a:lnTo>
                    <a:pt x="47842" y="81567"/>
                  </a:lnTo>
                  <a:lnTo>
                    <a:pt x="22134" y="122003"/>
                  </a:lnTo>
                  <a:lnTo>
                    <a:pt x="5751" y="167843"/>
                  </a:lnTo>
                  <a:lnTo>
                    <a:pt x="0" y="217779"/>
                  </a:lnTo>
                  <a:lnTo>
                    <a:pt x="5751" y="267712"/>
                  </a:lnTo>
                  <a:lnTo>
                    <a:pt x="22134" y="313550"/>
                  </a:lnTo>
                  <a:lnTo>
                    <a:pt x="47842" y="353986"/>
                  </a:lnTo>
                  <a:lnTo>
                    <a:pt x="81567" y="387713"/>
                  </a:lnTo>
                  <a:lnTo>
                    <a:pt x="122003" y="413422"/>
                  </a:lnTo>
                  <a:lnTo>
                    <a:pt x="167843" y="429807"/>
                  </a:lnTo>
                  <a:lnTo>
                    <a:pt x="217779" y="435559"/>
                  </a:lnTo>
                  <a:lnTo>
                    <a:pt x="267712" y="429807"/>
                  </a:lnTo>
                  <a:lnTo>
                    <a:pt x="313550" y="413422"/>
                  </a:lnTo>
                  <a:lnTo>
                    <a:pt x="353986" y="387713"/>
                  </a:lnTo>
                  <a:lnTo>
                    <a:pt x="387713" y="353986"/>
                  </a:lnTo>
                  <a:lnTo>
                    <a:pt x="413422" y="313550"/>
                  </a:lnTo>
                  <a:lnTo>
                    <a:pt x="429807" y="267712"/>
                  </a:lnTo>
                  <a:lnTo>
                    <a:pt x="435559" y="217779"/>
                  </a:lnTo>
                  <a:close/>
                </a:path>
              </a:pathLst>
            </a:custGeom>
            <a:ln w="62929">
              <a:solidFill>
                <a:srgbClr val="00FF00"/>
              </a:solidFill>
            </a:ln>
          </p:spPr>
          <p:txBody>
            <a:bodyPr wrap="square" lIns="0" tIns="0" rIns="0" bIns="0" rtlCol="0"/>
            <a:lstStyle/>
            <a:p>
              <a:endParaRPr/>
            </a:p>
          </p:txBody>
        </p:sp>
      </p:grpSp>
      <p:sp>
        <p:nvSpPr>
          <p:cNvPr id="33" name="object 33"/>
          <p:cNvSpPr txBox="1"/>
          <p:nvPr/>
        </p:nvSpPr>
        <p:spPr>
          <a:xfrm>
            <a:off x="4461658" y="1449199"/>
            <a:ext cx="1392555" cy="3398520"/>
          </a:xfrm>
          <a:prstGeom prst="rect">
            <a:avLst/>
          </a:prstGeom>
        </p:spPr>
        <p:txBody>
          <a:bodyPr vert="horz" wrap="square" lIns="0" tIns="13970" rIns="0" bIns="0" rtlCol="0">
            <a:spAutoFit/>
          </a:bodyPr>
          <a:lstStyle/>
          <a:p>
            <a:pPr marL="316230">
              <a:lnSpc>
                <a:spcPct val="100000"/>
              </a:lnSpc>
              <a:spcBef>
                <a:spcPts val="110"/>
              </a:spcBef>
            </a:pPr>
            <a:r>
              <a:rPr sz="2300" spc="5" dirty="0">
                <a:latin typeface="Arial"/>
                <a:cs typeface="Arial"/>
              </a:rPr>
              <a:t>Q</a:t>
            </a:r>
            <a:endParaRPr sz="2300">
              <a:latin typeface="Arial"/>
              <a:cs typeface="Arial"/>
            </a:endParaRPr>
          </a:p>
          <a:p>
            <a:pPr>
              <a:lnSpc>
                <a:spcPct val="100000"/>
              </a:lnSpc>
            </a:pPr>
            <a:endParaRPr sz="2600">
              <a:latin typeface="Arial"/>
              <a:cs typeface="Arial"/>
            </a:endParaRPr>
          </a:p>
          <a:p>
            <a:pPr>
              <a:lnSpc>
                <a:spcPct val="100000"/>
              </a:lnSpc>
              <a:spcBef>
                <a:spcPts val="50"/>
              </a:spcBef>
            </a:pPr>
            <a:endParaRPr sz="3000">
              <a:latin typeface="Arial"/>
              <a:cs typeface="Arial"/>
            </a:endParaRPr>
          </a:p>
          <a:p>
            <a:pPr marL="337820">
              <a:lnSpc>
                <a:spcPct val="100000"/>
              </a:lnSpc>
            </a:pPr>
            <a:r>
              <a:rPr sz="2300" spc="5" dirty="0">
                <a:latin typeface="Arial"/>
                <a:cs typeface="Arial"/>
              </a:rPr>
              <a:t>P</a:t>
            </a:r>
            <a:endParaRPr sz="2300">
              <a:latin typeface="Arial"/>
              <a:cs typeface="Arial"/>
            </a:endParaRPr>
          </a:p>
          <a:p>
            <a:pPr>
              <a:lnSpc>
                <a:spcPct val="100000"/>
              </a:lnSpc>
            </a:pPr>
            <a:endParaRPr sz="2600">
              <a:latin typeface="Arial"/>
              <a:cs typeface="Arial"/>
            </a:endParaRPr>
          </a:p>
          <a:p>
            <a:pPr marR="5080" algn="r">
              <a:lnSpc>
                <a:spcPct val="100000"/>
              </a:lnSpc>
              <a:spcBef>
                <a:spcPts val="2180"/>
              </a:spcBef>
            </a:pPr>
            <a:r>
              <a:rPr sz="2300" spc="10" dirty="0">
                <a:latin typeface="Arial"/>
                <a:cs typeface="Arial"/>
              </a:rPr>
              <a:t>M</a:t>
            </a:r>
            <a:endParaRPr sz="2300">
              <a:latin typeface="Arial"/>
              <a:cs typeface="Arial"/>
            </a:endParaRPr>
          </a:p>
          <a:p>
            <a:pPr>
              <a:lnSpc>
                <a:spcPct val="100000"/>
              </a:lnSpc>
              <a:spcBef>
                <a:spcPts val="50"/>
              </a:spcBef>
            </a:pPr>
            <a:endParaRPr sz="3300">
              <a:latin typeface="Arial"/>
              <a:cs typeface="Arial"/>
            </a:endParaRPr>
          </a:p>
          <a:p>
            <a:pPr marL="12700">
              <a:lnSpc>
                <a:spcPct val="100000"/>
              </a:lnSpc>
            </a:pPr>
            <a:r>
              <a:rPr sz="2300" spc="5" dirty="0">
                <a:latin typeface="Arial"/>
                <a:cs typeface="Arial"/>
              </a:rPr>
              <a:t>L</a:t>
            </a:r>
            <a:endParaRPr sz="2300">
              <a:latin typeface="Arial"/>
              <a:cs typeface="Arial"/>
            </a:endParaRPr>
          </a:p>
        </p:txBody>
      </p:sp>
      <p:grpSp>
        <p:nvGrpSpPr>
          <p:cNvPr id="34" name="object 34"/>
          <p:cNvGrpSpPr/>
          <p:nvPr/>
        </p:nvGrpSpPr>
        <p:grpSpPr>
          <a:xfrm>
            <a:off x="6141872" y="5767425"/>
            <a:ext cx="499109" cy="499109"/>
            <a:chOff x="6141872" y="5767425"/>
            <a:chExt cx="499109" cy="499109"/>
          </a:xfrm>
        </p:grpSpPr>
        <p:sp>
          <p:nvSpPr>
            <p:cNvPr id="35" name="object 35"/>
            <p:cNvSpPr/>
            <p:nvPr/>
          </p:nvSpPr>
          <p:spPr>
            <a:xfrm>
              <a:off x="6173622" y="5799175"/>
              <a:ext cx="435609" cy="435609"/>
            </a:xfrm>
            <a:custGeom>
              <a:avLst/>
              <a:gdLst/>
              <a:ahLst/>
              <a:cxnLst/>
              <a:rect l="l" t="t" r="r" b="b"/>
              <a:pathLst>
                <a:path w="435609" h="435610">
                  <a:moveTo>
                    <a:pt x="0" y="217779"/>
                  </a:move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36" name="object 36"/>
            <p:cNvSpPr/>
            <p:nvPr/>
          </p:nvSpPr>
          <p:spPr>
            <a:xfrm>
              <a:off x="6173622" y="5799175"/>
              <a:ext cx="435609" cy="435609"/>
            </a:xfrm>
            <a:custGeom>
              <a:avLst/>
              <a:gdLst/>
              <a:ahLst/>
              <a:cxnLst/>
              <a:rect l="l" t="t" r="r" b="b"/>
              <a:pathLst>
                <a:path w="435609" h="435610">
                  <a:moveTo>
                    <a:pt x="435559" y="217779"/>
                  </a:move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37" name="object 37"/>
          <p:cNvSpPr txBox="1"/>
          <p:nvPr/>
        </p:nvSpPr>
        <p:spPr>
          <a:xfrm>
            <a:off x="6297104"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B</a:t>
            </a:r>
            <a:endParaRPr sz="2300">
              <a:latin typeface="Arial"/>
              <a:cs typeface="Arial"/>
            </a:endParaRPr>
          </a:p>
        </p:txBody>
      </p:sp>
      <p:sp>
        <p:nvSpPr>
          <p:cNvPr id="38" name="object 38"/>
          <p:cNvSpPr/>
          <p:nvPr/>
        </p:nvSpPr>
        <p:spPr>
          <a:xfrm>
            <a:off x="4737620" y="5703354"/>
            <a:ext cx="1967864" cy="627380"/>
          </a:xfrm>
          <a:custGeom>
            <a:avLst/>
            <a:gdLst/>
            <a:ahLst/>
            <a:cxnLst/>
            <a:rect l="l" t="t" r="r" b="b"/>
            <a:pathLst>
              <a:path w="1967865" h="627379">
                <a:moveTo>
                  <a:pt x="627202" y="313601"/>
                </a:moveTo>
                <a:lnTo>
                  <a:pt x="623802" y="267261"/>
                </a:lnTo>
                <a:lnTo>
                  <a:pt x="613925" y="223031"/>
                </a:lnTo>
                <a:lnTo>
                  <a:pt x="598056" y="181397"/>
                </a:lnTo>
                <a:lnTo>
                  <a:pt x="576680" y="142845"/>
                </a:lnTo>
                <a:lnTo>
                  <a:pt x="550283" y="107858"/>
                </a:lnTo>
                <a:lnTo>
                  <a:pt x="519348" y="76923"/>
                </a:lnTo>
                <a:lnTo>
                  <a:pt x="484362" y="50524"/>
                </a:lnTo>
                <a:lnTo>
                  <a:pt x="445809" y="29148"/>
                </a:lnTo>
                <a:lnTo>
                  <a:pt x="404175" y="13278"/>
                </a:lnTo>
                <a:lnTo>
                  <a:pt x="359944" y="3400"/>
                </a:lnTo>
                <a:lnTo>
                  <a:pt x="313601" y="0"/>
                </a:lnTo>
                <a:lnTo>
                  <a:pt x="267261" y="3400"/>
                </a:lnTo>
                <a:lnTo>
                  <a:pt x="223031" y="13278"/>
                </a:lnTo>
                <a:lnTo>
                  <a:pt x="181397" y="29148"/>
                </a:lnTo>
                <a:lnTo>
                  <a:pt x="142845" y="50524"/>
                </a:lnTo>
                <a:lnTo>
                  <a:pt x="107858" y="76923"/>
                </a:lnTo>
                <a:lnTo>
                  <a:pt x="76923" y="107858"/>
                </a:lnTo>
                <a:lnTo>
                  <a:pt x="50524" y="142845"/>
                </a:lnTo>
                <a:lnTo>
                  <a:pt x="29148" y="181397"/>
                </a:lnTo>
                <a:lnTo>
                  <a:pt x="13278" y="223031"/>
                </a:lnTo>
                <a:lnTo>
                  <a:pt x="3400" y="267261"/>
                </a:lnTo>
                <a:lnTo>
                  <a:pt x="0" y="313601"/>
                </a:lnTo>
                <a:lnTo>
                  <a:pt x="3400" y="359944"/>
                </a:lnTo>
                <a:lnTo>
                  <a:pt x="13278" y="404175"/>
                </a:lnTo>
                <a:lnTo>
                  <a:pt x="29148" y="445809"/>
                </a:lnTo>
                <a:lnTo>
                  <a:pt x="50524" y="484362"/>
                </a:lnTo>
                <a:lnTo>
                  <a:pt x="76923" y="519348"/>
                </a:lnTo>
                <a:lnTo>
                  <a:pt x="107858" y="550283"/>
                </a:lnTo>
                <a:lnTo>
                  <a:pt x="142845" y="576680"/>
                </a:lnTo>
                <a:lnTo>
                  <a:pt x="181397" y="598056"/>
                </a:lnTo>
                <a:lnTo>
                  <a:pt x="223031" y="613925"/>
                </a:lnTo>
                <a:lnTo>
                  <a:pt x="267261" y="623802"/>
                </a:lnTo>
                <a:lnTo>
                  <a:pt x="313601" y="627202"/>
                </a:lnTo>
                <a:lnTo>
                  <a:pt x="359944" y="623802"/>
                </a:lnTo>
                <a:lnTo>
                  <a:pt x="404175" y="613925"/>
                </a:lnTo>
                <a:lnTo>
                  <a:pt x="445809" y="598056"/>
                </a:lnTo>
                <a:lnTo>
                  <a:pt x="484362" y="576680"/>
                </a:lnTo>
                <a:lnTo>
                  <a:pt x="519348" y="550283"/>
                </a:lnTo>
                <a:lnTo>
                  <a:pt x="550283" y="519348"/>
                </a:lnTo>
                <a:lnTo>
                  <a:pt x="576680" y="484362"/>
                </a:lnTo>
                <a:lnTo>
                  <a:pt x="598056" y="445809"/>
                </a:lnTo>
                <a:lnTo>
                  <a:pt x="613925" y="404175"/>
                </a:lnTo>
                <a:lnTo>
                  <a:pt x="623802" y="359944"/>
                </a:lnTo>
                <a:lnTo>
                  <a:pt x="627202" y="313601"/>
                </a:lnTo>
                <a:close/>
              </a:path>
              <a:path w="1967865" h="627379">
                <a:moveTo>
                  <a:pt x="1967382" y="313601"/>
                </a:moveTo>
                <a:lnTo>
                  <a:pt x="1963982" y="267261"/>
                </a:lnTo>
                <a:lnTo>
                  <a:pt x="1954105" y="223031"/>
                </a:lnTo>
                <a:lnTo>
                  <a:pt x="1938236" y="181397"/>
                </a:lnTo>
                <a:lnTo>
                  <a:pt x="1916860" y="142845"/>
                </a:lnTo>
                <a:lnTo>
                  <a:pt x="1890463" y="107858"/>
                </a:lnTo>
                <a:lnTo>
                  <a:pt x="1859528" y="76923"/>
                </a:lnTo>
                <a:lnTo>
                  <a:pt x="1824542" y="50524"/>
                </a:lnTo>
                <a:lnTo>
                  <a:pt x="1785990" y="29148"/>
                </a:lnTo>
                <a:lnTo>
                  <a:pt x="1744355" y="13278"/>
                </a:lnTo>
                <a:lnTo>
                  <a:pt x="1700124" y="3400"/>
                </a:lnTo>
                <a:lnTo>
                  <a:pt x="1653781" y="0"/>
                </a:lnTo>
                <a:lnTo>
                  <a:pt x="1607441" y="3400"/>
                </a:lnTo>
                <a:lnTo>
                  <a:pt x="1563211" y="13278"/>
                </a:lnTo>
                <a:lnTo>
                  <a:pt x="1521578" y="29148"/>
                </a:lnTo>
                <a:lnTo>
                  <a:pt x="1483025" y="50524"/>
                </a:lnTo>
                <a:lnTo>
                  <a:pt x="1448038" y="76923"/>
                </a:lnTo>
                <a:lnTo>
                  <a:pt x="1417103" y="107858"/>
                </a:lnTo>
                <a:lnTo>
                  <a:pt x="1390705" y="142845"/>
                </a:lnTo>
                <a:lnTo>
                  <a:pt x="1369328" y="181397"/>
                </a:lnTo>
                <a:lnTo>
                  <a:pt x="1353458" y="223031"/>
                </a:lnTo>
                <a:lnTo>
                  <a:pt x="1343580" y="267261"/>
                </a:lnTo>
                <a:lnTo>
                  <a:pt x="1340180" y="313601"/>
                </a:lnTo>
                <a:lnTo>
                  <a:pt x="1343580" y="359944"/>
                </a:lnTo>
                <a:lnTo>
                  <a:pt x="1353458" y="404175"/>
                </a:lnTo>
                <a:lnTo>
                  <a:pt x="1369328" y="445809"/>
                </a:lnTo>
                <a:lnTo>
                  <a:pt x="1390705" y="484362"/>
                </a:lnTo>
                <a:lnTo>
                  <a:pt x="1417103" y="519348"/>
                </a:lnTo>
                <a:lnTo>
                  <a:pt x="1448038" y="550283"/>
                </a:lnTo>
                <a:lnTo>
                  <a:pt x="1483025" y="576680"/>
                </a:lnTo>
                <a:lnTo>
                  <a:pt x="1521578" y="598056"/>
                </a:lnTo>
                <a:lnTo>
                  <a:pt x="1563211" y="613925"/>
                </a:lnTo>
                <a:lnTo>
                  <a:pt x="1607441" y="623802"/>
                </a:lnTo>
                <a:lnTo>
                  <a:pt x="1653781" y="627202"/>
                </a:lnTo>
                <a:lnTo>
                  <a:pt x="1700124" y="623802"/>
                </a:lnTo>
                <a:lnTo>
                  <a:pt x="1744355" y="613925"/>
                </a:lnTo>
                <a:lnTo>
                  <a:pt x="1785990" y="598056"/>
                </a:lnTo>
                <a:lnTo>
                  <a:pt x="1824542" y="576680"/>
                </a:lnTo>
                <a:lnTo>
                  <a:pt x="1859528" y="550283"/>
                </a:lnTo>
                <a:lnTo>
                  <a:pt x="1890463" y="519348"/>
                </a:lnTo>
                <a:lnTo>
                  <a:pt x="1916860" y="484362"/>
                </a:lnTo>
                <a:lnTo>
                  <a:pt x="1938236" y="445809"/>
                </a:lnTo>
                <a:lnTo>
                  <a:pt x="1954105" y="404175"/>
                </a:lnTo>
                <a:lnTo>
                  <a:pt x="1963982" y="359944"/>
                </a:lnTo>
                <a:lnTo>
                  <a:pt x="1967382" y="313601"/>
                </a:lnTo>
                <a:close/>
              </a:path>
            </a:pathLst>
          </a:custGeom>
          <a:ln w="62929">
            <a:solidFill>
              <a:srgbClr val="00FF00"/>
            </a:solidFill>
          </a:ln>
        </p:spPr>
        <p:txBody>
          <a:bodyPr wrap="square" lIns="0" tIns="0" rIns="0" bIns="0" rtlCol="0"/>
          <a:lstStyle/>
          <a:p>
            <a:endParaRPr/>
          </a:p>
        </p:txBody>
      </p:sp>
      <p:sp>
        <p:nvSpPr>
          <p:cNvPr id="39" name="object 3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60</a:t>
            </a:fld>
            <a:endParaRPr spc="45"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635" algn="ctr">
              <a:lnSpc>
                <a:spcPts val="2635"/>
              </a:lnSpc>
            </a:pPr>
            <a:r>
              <a:rPr spc="185" dirty="0"/>
              <a:t>Backward</a:t>
            </a:r>
            <a:r>
              <a:rPr spc="390" dirty="0"/>
              <a:t> </a:t>
            </a:r>
            <a:r>
              <a:rPr spc="155" dirty="0"/>
              <a:t>chaining</a:t>
            </a:r>
            <a:r>
              <a:rPr spc="370" dirty="0"/>
              <a:t> </a:t>
            </a:r>
            <a:r>
              <a:rPr spc="175" dirty="0"/>
              <a:t>example</a:t>
            </a:r>
          </a:p>
        </p:txBody>
      </p:sp>
      <p:grpSp>
        <p:nvGrpSpPr>
          <p:cNvPr id="3" name="object 3"/>
          <p:cNvGrpSpPr/>
          <p:nvPr/>
        </p:nvGrpSpPr>
        <p:grpSpPr>
          <a:xfrm>
            <a:off x="3542557" y="1411846"/>
            <a:ext cx="2861945" cy="4855210"/>
            <a:chOff x="3542557" y="1411846"/>
            <a:chExt cx="2861945" cy="4855210"/>
          </a:xfrm>
        </p:grpSpPr>
        <p:sp>
          <p:nvSpPr>
            <p:cNvPr id="4" name="object 4"/>
            <p:cNvSpPr/>
            <p:nvPr/>
          </p:nvSpPr>
          <p:spPr>
            <a:xfrm>
              <a:off x="4883403" y="1821649"/>
              <a:ext cx="0" cy="839469"/>
            </a:xfrm>
            <a:custGeom>
              <a:avLst/>
              <a:gdLst/>
              <a:ahLst/>
              <a:cxnLst/>
              <a:rect l="l" t="t" r="r" b="b"/>
              <a:pathLst>
                <a:path h="839469">
                  <a:moveTo>
                    <a:pt x="0" y="839063"/>
                  </a:moveTo>
                  <a:lnTo>
                    <a:pt x="0" y="0"/>
                  </a:lnTo>
                </a:path>
              </a:pathLst>
            </a:custGeom>
            <a:ln w="20976">
              <a:solidFill>
                <a:srgbClr val="000000"/>
              </a:solidFill>
            </a:ln>
          </p:spPr>
          <p:txBody>
            <a:bodyPr wrap="square" lIns="0" tIns="0" rIns="0" bIns="0" rtlCol="0"/>
            <a:lstStyle/>
            <a:p>
              <a:endParaRPr/>
            </a:p>
          </p:txBody>
        </p:sp>
        <p:sp>
          <p:nvSpPr>
            <p:cNvPr id="5" name="object 5"/>
            <p:cNvSpPr/>
            <p:nvPr/>
          </p:nvSpPr>
          <p:spPr>
            <a:xfrm>
              <a:off x="4828019" y="1778406"/>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6" name="object 6"/>
            <p:cNvSpPr/>
            <p:nvPr/>
          </p:nvSpPr>
          <p:spPr>
            <a:xfrm>
              <a:off x="4841443" y="1821649"/>
              <a:ext cx="84455" cy="1510665"/>
            </a:xfrm>
            <a:custGeom>
              <a:avLst/>
              <a:gdLst/>
              <a:ahLst/>
              <a:cxnLst/>
              <a:rect l="l" t="t" r="r" b="b"/>
              <a:pathLst>
                <a:path w="84454" h="1510664">
                  <a:moveTo>
                    <a:pt x="0" y="167805"/>
                  </a:moveTo>
                  <a:lnTo>
                    <a:pt x="41960" y="0"/>
                  </a:lnTo>
                  <a:lnTo>
                    <a:pt x="83908" y="167805"/>
                  </a:lnTo>
                </a:path>
                <a:path w="84454" h="1510664">
                  <a:moveTo>
                    <a:pt x="41960" y="1510309"/>
                  </a:moveTo>
                  <a:lnTo>
                    <a:pt x="41960" y="1174686"/>
                  </a:lnTo>
                </a:path>
              </a:pathLst>
            </a:custGeom>
            <a:ln w="20976">
              <a:solidFill>
                <a:srgbClr val="000000"/>
              </a:solidFill>
            </a:ln>
          </p:spPr>
          <p:txBody>
            <a:bodyPr wrap="square" lIns="0" tIns="0" rIns="0" bIns="0" rtlCol="0"/>
            <a:lstStyle/>
            <a:p>
              <a:endParaRPr/>
            </a:p>
          </p:txBody>
        </p:sp>
        <p:sp>
          <p:nvSpPr>
            <p:cNvPr id="7" name="object 7"/>
            <p:cNvSpPr/>
            <p:nvPr/>
          </p:nvSpPr>
          <p:spPr>
            <a:xfrm>
              <a:off x="4828019" y="2953092"/>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8" name="object 8"/>
            <p:cNvSpPr/>
            <p:nvPr/>
          </p:nvSpPr>
          <p:spPr>
            <a:xfrm>
              <a:off x="4841443" y="2996336"/>
              <a:ext cx="84455" cy="168275"/>
            </a:xfrm>
            <a:custGeom>
              <a:avLst/>
              <a:gdLst/>
              <a:ahLst/>
              <a:cxnLst/>
              <a:rect l="l" t="t" r="r" b="b"/>
              <a:pathLst>
                <a:path w="84454" h="168275">
                  <a:moveTo>
                    <a:pt x="0" y="167805"/>
                  </a:moveTo>
                  <a:lnTo>
                    <a:pt x="41960" y="0"/>
                  </a:lnTo>
                  <a:lnTo>
                    <a:pt x="83908" y="167805"/>
                  </a:lnTo>
                </a:path>
              </a:pathLst>
            </a:custGeom>
            <a:ln w="20976">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4822572" y="3271128"/>
              <a:ext cx="121662" cy="121662"/>
            </a:xfrm>
            <a:prstGeom prst="rect">
              <a:avLst/>
            </a:prstGeom>
          </p:spPr>
        </p:pic>
        <p:sp>
          <p:nvSpPr>
            <p:cNvPr id="10" name="object 10"/>
            <p:cNvSpPr/>
            <p:nvPr/>
          </p:nvSpPr>
          <p:spPr>
            <a:xfrm>
              <a:off x="4547768" y="3331959"/>
              <a:ext cx="1174750" cy="1174750"/>
            </a:xfrm>
            <a:custGeom>
              <a:avLst/>
              <a:gdLst/>
              <a:ahLst/>
              <a:cxnLst/>
              <a:rect l="l" t="t" r="r" b="b"/>
              <a:pathLst>
                <a:path w="1174750" h="1174750">
                  <a:moveTo>
                    <a:pt x="1174699" y="335622"/>
                  </a:moveTo>
                  <a:lnTo>
                    <a:pt x="335635" y="0"/>
                  </a:lnTo>
                </a:path>
                <a:path w="1174750" h="1174750">
                  <a:moveTo>
                    <a:pt x="0" y="1174686"/>
                  </a:moveTo>
                  <a:lnTo>
                    <a:pt x="335635" y="0"/>
                  </a:lnTo>
                </a:path>
                <a:path w="1174750" h="1174750">
                  <a:moveTo>
                    <a:pt x="1174699" y="1006881"/>
                  </a:moveTo>
                  <a:lnTo>
                    <a:pt x="1174699" y="671245"/>
                  </a:lnTo>
                </a:path>
              </a:pathLst>
            </a:custGeom>
            <a:ln w="20976">
              <a:solidFill>
                <a:srgbClr val="000000"/>
              </a:solidFill>
            </a:ln>
          </p:spPr>
          <p:txBody>
            <a:bodyPr wrap="square" lIns="0" tIns="0" rIns="0" bIns="0" rtlCol="0"/>
            <a:lstStyle/>
            <a:p>
              <a:endParaRPr/>
            </a:p>
          </p:txBody>
        </p:sp>
        <p:sp>
          <p:nvSpPr>
            <p:cNvPr id="11" name="object 11"/>
            <p:cNvSpPr/>
            <p:nvPr/>
          </p:nvSpPr>
          <p:spPr>
            <a:xfrm>
              <a:off x="5667082" y="3959961"/>
              <a:ext cx="111125" cy="221615"/>
            </a:xfrm>
            <a:custGeom>
              <a:avLst/>
              <a:gdLst/>
              <a:ahLst/>
              <a:cxnLst/>
              <a:rect l="l" t="t" r="r" b="b"/>
              <a:pathLst>
                <a:path w="111125" h="221614">
                  <a:moveTo>
                    <a:pt x="0" y="221551"/>
                  </a:moveTo>
                  <a:lnTo>
                    <a:pt x="110769" y="221551"/>
                  </a:lnTo>
                  <a:lnTo>
                    <a:pt x="55384" y="0"/>
                  </a:lnTo>
                  <a:lnTo>
                    <a:pt x="0" y="221551"/>
                  </a:lnTo>
                  <a:close/>
                </a:path>
              </a:pathLst>
            </a:custGeom>
            <a:solidFill>
              <a:srgbClr val="000000"/>
            </a:solidFill>
          </p:spPr>
          <p:txBody>
            <a:bodyPr wrap="square" lIns="0" tIns="0" rIns="0" bIns="0" rtlCol="0"/>
            <a:lstStyle/>
            <a:p>
              <a:endParaRPr/>
            </a:p>
          </p:txBody>
        </p:sp>
        <p:sp>
          <p:nvSpPr>
            <p:cNvPr id="12" name="object 12"/>
            <p:cNvSpPr/>
            <p:nvPr/>
          </p:nvSpPr>
          <p:spPr>
            <a:xfrm>
              <a:off x="5680506" y="4003205"/>
              <a:ext cx="84455" cy="168275"/>
            </a:xfrm>
            <a:custGeom>
              <a:avLst/>
              <a:gdLst/>
              <a:ahLst/>
              <a:cxnLst/>
              <a:rect l="l" t="t" r="r" b="b"/>
              <a:pathLst>
                <a:path w="84454" h="168275">
                  <a:moveTo>
                    <a:pt x="0" y="167817"/>
                  </a:moveTo>
                  <a:lnTo>
                    <a:pt x="41960" y="0"/>
                  </a:lnTo>
                  <a:lnTo>
                    <a:pt x="83908" y="167817"/>
                  </a:lnTo>
                </a:path>
              </a:pathLst>
            </a:custGeom>
            <a:ln w="20976">
              <a:solidFill>
                <a:srgbClr val="000000"/>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5661636" y="4277996"/>
              <a:ext cx="121662" cy="121674"/>
            </a:xfrm>
            <a:prstGeom prst="rect">
              <a:avLst/>
            </a:prstGeom>
          </p:spPr>
        </p:pic>
        <p:sp>
          <p:nvSpPr>
            <p:cNvPr id="14" name="object 14"/>
            <p:cNvSpPr/>
            <p:nvPr/>
          </p:nvSpPr>
          <p:spPr>
            <a:xfrm>
              <a:off x="4547768" y="4338840"/>
              <a:ext cx="1845945" cy="1510665"/>
            </a:xfrm>
            <a:custGeom>
              <a:avLst/>
              <a:gdLst/>
              <a:ahLst/>
              <a:cxnLst/>
              <a:rect l="l" t="t" r="r" b="b"/>
              <a:pathLst>
                <a:path w="1845945" h="1510664">
                  <a:moveTo>
                    <a:pt x="1174699" y="0"/>
                  </a:moveTo>
                  <a:lnTo>
                    <a:pt x="1845945" y="1510309"/>
                  </a:lnTo>
                </a:path>
                <a:path w="1845945" h="1510664">
                  <a:moveTo>
                    <a:pt x="0" y="167805"/>
                  </a:moveTo>
                  <a:lnTo>
                    <a:pt x="1174699" y="0"/>
                  </a:lnTo>
                </a:path>
              </a:pathLst>
            </a:custGeom>
            <a:ln w="20976">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493818" y="5284878"/>
              <a:ext cx="121662" cy="121662"/>
            </a:xfrm>
            <a:prstGeom prst="rect">
              <a:avLst/>
            </a:prstGeom>
          </p:spPr>
        </p:pic>
        <p:sp>
          <p:nvSpPr>
            <p:cNvPr id="16" name="object 16"/>
            <p:cNvSpPr/>
            <p:nvPr/>
          </p:nvSpPr>
          <p:spPr>
            <a:xfrm>
              <a:off x="5051209" y="5345709"/>
              <a:ext cx="1343025" cy="503555"/>
            </a:xfrm>
            <a:custGeom>
              <a:avLst/>
              <a:gdLst/>
              <a:ahLst/>
              <a:cxnLst/>
              <a:rect l="l" t="t" r="r" b="b"/>
              <a:pathLst>
                <a:path w="1343025" h="503554">
                  <a:moveTo>
                    <a:pt x="0" y="503440"/>
                  </a:moveTo>
                  <a:lnTo>
                    <a:pt x="503440" y="0"/>
                  </a:lnTo>
                </a:path>
                <a:path w="1343025" h="503554">
                  <a:moveTo>
                    <a:pt x="1342504" y="503440"/>
                  </a:moveTo>
                  <a:lnTo>
                    <a:pt x="503440" y="0"/>
                  </a:lnTo>
                </a:path>
              </a:pathLst>
            </a:custGeom>
            <a:ln w="20976">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4151314" y="5284878"/>
              <a:ext cx="121662" cy="121662"/>
            </a:xfrm>
            <a:prstGeom prst="rect">
              <a:avLst/>
            </a:prstGeom>
          </p:spPr>
        </p:pic>
        <p:sp>
          <p:nvSpPr>
            <p:cNvPr id="18" name="object 18"/>
            <p:cNvSpPr/>
            <p:nvPr/>
          </p:nvSpPr>
          <p:spPr>
            <a:xfrm>
              <a:off x="3553352" y="2341416"/>
              <a:ext cx="2331720" cy="3507740"/>
            </a:xfrm>
            <a:custGeom>
              <a:avLst/>
              <a:gdLst/>
              <a:ahLst/>
              <a:cxnLst/>
              <a:rect l="l" t="t" r="r" b="b"/>
              <a:pathLst>
                <a:path w="2331720" h="3507740">
                  <a:moveTo>
                    <a:pt x="1497856" y="3507733"/>
                  </a:moveTo>
                  <a:lnTo>
                    <a:pt x="658792" y="3004292"/>
                  </a:lnTo>
                </a:path>
                <a:path w="2331720" h="3507740">
                  <a:moveTo>
                    <a:pt x="658792" y="3004292"/>
                  </a:moveTo>
                  <a:lnTo>
                    <a:pt x="658355" y="3004729"/>
                  </a:lnTo>
                  <a:lnTo>
                    <a:pt x="655297" y="3007788"/>
                  </a:lnTo>
                  <a:lnTo>
                    <a:pt x="646994" y="3016090"/>
                  </a:lnTo>
                  <a:lnTo>
                    <a:pt x="630827" y="3032258"/>
                  </a:lnTo>
                  <a:lnTo>
                    <a:pt x="605044" y="3058046"/>
                  </a:lnTo>
                  <a:lnTo>
                    <a:pt x="571394" y="3091697"/>
                  </a:lnTo>
                  <a:lnTo>
                    <a:pt x="532500" y="3130592"/>
                  </a:lnTo>
                  <a:lnTo>
                    <a:pt x="490987" y="3172110"/>
                  </a:lnTo>
                  <a:lnTo>
                    <a:pt x="449031" y="3213623"/>
                  </a:lnTo>
                  <a:lnTo>
                    <a:pt x="407078" y="3252517"/>
                  </a:lnTo>
                  <a:lnTo>
                    <a:pt x="365125" y="3286167"/>
                  </a:lnTo>
                  <a:lnTo>
                    <a:pt x="323169" y="3311950"/>
                  </a:lnTo>
                  <a:lnTo>
                    <a:pt x="281219" y="3327680"/>
                  </a:lnTo>
                  <a:lnTo>
                    <a:pt x="239267" y="3332924"/>
                  </a:lnTo>
                  <a:lnTo>
                    <a:pt x="197314" y="3327680"/>
                  </a:lnTo>
                  <a:lnTo>
                    <a:pt x="155364" y="3311950"/>
                  </a:lnTo>
                  <a:lnTo>
                    <a:pt x="118376" y="3286706"/>
                  </a:lnTo>
                  <a:lnTo>
                    <a:pt x="83229" y="3238441"/>
                  </a:lnTo>
                  <a:lnTo>
                    <a:pt x="66922" y="3201072"/>
                  </a:lnTo>
                  <a:lnTo>
                    <a:pt x="51767" y="3152423"/>
                  </a:lnTo>
                  <a:lnTo>
                    <a:pt x="37993" y="3090653"/>
                  </a:lnTo>
                  <a:lnTo>
                    <a:pt x="25831" y="3013920"/>
                  </a:lnTo>
                  <a:lnTo>
                    <a:pt x="15512" y="2920384"/>
                  </a:lnTo>
                  <a:lnTo>
                    <a:pt x="9978" y="2850706"/>
                  </a:lnTo>
                  <a:lnTo>
                    <a:pt x="5483" y="2773935"/>
                  </a:lnTo>
                  <a:lnTo>
                    <a:pt x="3683" y="2733080"/>
                  </a:lnTo>
                  <a:lnTo>
                    <a:pt x="2212" y="2690681"/>
                  </a:lnTo>
                  <a:lnTo>
                    <a:pt x="1092" y="2646814"/>
                  </a:lnTo>
                  <a:lnTo>
                    <a:pt x="347" y="2601556"/>
                  </a:lnTo>
                  <a:lnTo>
                    <a:pt x="0" y="2554983"/>
                  </a:lnTo>
                  <a:lnTo>
                    <a:pt x="72" y="2507172"/>
                  </a:lnTo>
                  <a:lnTo>
                    <a:pt x="588" y="2458199"/>
                  </a:lnTo>
                  <a:lnTo>
                    <a:pt x="1571" y="2408140"/>
                  </a:lnTo>
                  <a:lnTo>
                    <a:pt x="3043" y="2357072"/>
                  </a:lnTo>
                  <a:lnTo>
                    <a:pt x="5026" y="2305072"/>
                  </a:lnTo>
                  <a:lnTo>
                    <a:pt x="7545" y="2252215"/>
                  </a:lnTo>
                  <a:lnTo>
                    <a:pt x="10622" y="2198579"/>
                  </a:lnTo>
                  <a:lnTo>
                    <a:pt x="14280" y="2144239"/>
                  </a:lnTo>
                  <a:lnTo>
                    <a:pt x="18542" y="2089273"/>
                  </a:lnTo>
                  <a:lnTo>
                    <a:pt x="23431" y="2033756"/>
                  </a:lnTo>
                  <a:lnTo>
                    <a:pt x="28969" y="1977765"/>
                  </a:lnTo>
                  <a:lnTo>
                    <a:pt x="35180" y="1921377"/>
                  </a:lnTo>
                  <a:lnTo>
                    <a:pt x="42087" y="1864667"/>
                  </a:lnTo>
                  <a:lnTo>
                    <a:pt x="49712" y="1807713"/>
                  </a:lnTo>
                  <a:lnTo>
                    <a:pt x="58079" y="1750591"/>
                  </a:lnTo>
                  <a:lnTo>
                    <a:pt x="67211" y="1693377"/>
                  </a:lnTo>
                  <a:lnTo>
                    <a:pt x="77129" y="1636147"/>
                  </a:lnTo>
                  <a:lnTo>
                    <a:pt x="87858" y="1578979"/>
                  </a:lnTo>
                  <a:lnTo>
                    <a:pt x="99421" y="1521948"/>
                  </a:lnTo>
                  <a:lnTo>
                    <a:pt x="112303" y="1463030"/>
                  </a:lnTo>
                  <a:lnTo>
                    <a:pt x="126055" y="1404409"/>
                  </a:lnTo>
                  <a:lnTo>
                    <a:pt x="140625" y="1346156"/>
                  </a:lnTo>
                  <a:lnTo>
                    <a:pt x="155963" y="1288337"/>
                  </a:lnTo>
                  <a:lnTo>
                    <a:pt x="172017" y="1231021"/>
                  </a:lnTo>
                  <a:lnTo>
                    <a:pt x="188736" y="1174276"/>
                  </a:lnTo>
                  <a:lnTo>
                    <a:pt x="206069" y="1118171"/>
                  </a:lnTo>
                  <a:lnTo>
                    <a:pt x="223964" y="1062773"/>
                  </a:lnTo>
                  <a:lnTo>
                    <a:pt x="242371" y="1008152"/>
                  </a:lnTo>
                  <a:lnTo>
                    <a:pt x="261239" y="954374"/>
                  </a:lnTo>
                  <a:lnTo>
                    <a:pt x="280516" y="901508"/>
                  </a:lnTo>
                  <a:lnTo>
                    <a:pt x="300150" y="849623"/>
                  </a:lnTo>
                  <a:lnTo>
                    <a:pt x="320092" y="798787"/>
                  </a:lnTo>
                  <a:lnTo>
                    <a:pt x="340290" y="749068"/>
                  </a:lnTo>
                  <a:lnTo>
                    <a:pt x="360692" y="700533"/>
                  </a:lnTo>
                  <a:lnTo>
                    <a:pt x="381248" y="653252"/>
                  </a:lnTo>
                  <a:lnTo>
                    <a:pt x="401906" y="607293"/>
                  </a:lnTo>
                  <a:lnTo>
                    <a:pt x="422615" y="562723"/>
                  </a:lnTo>
                  <a:lnTo>
                    <a:pt x="443324" y="519611"/>
                  </a:lnTo>
                  <a:lnTo>
                    <a:pt x="463982" y="478026"/>
                  </a:lnTo>
                  <a:lnTo>
                    <a:pt x="484538" y="438034"/>
                  </a:lnTo>
                  <a:lnTo>
                    <a:pt x="504941" y="399705"/>
                  </a:lnTo>
                  <a:lnTo>
                    <a:pt x="525139" y="363108"/>
                  </a:lnTo>
                  <a:lnTo>
                    <a:pt x="545081" y="328309"/>
                  </a:lnTo>
                  <a:lnTo>
                    <a:pt x="564716" y="295377"/>
                  </a:lnTo>
                  <a:lnTo>
                    <a:pt x="602861" y="235388"/>
                  </a:lnTo>
                  <a:lnTo>
                    <a:pt x="651553" y="167198"/>
                  </a:lnTo>
                  <a:lnTo>
                    <a:pt x="697056" y="112769"/>
                  </a:lnTo>
                  <a:lnTo>
                    <a:pt x="739540" y="70759"/>
                  </a:lnTo>
                  <a:lnTo>
                    <a:pt x="779171" y="39824"/>
                  </a:lnTo>
                  <a:lnTo>
                    <a:pt x="816117" y="18624"/>
                  </a:lnTo>
                  <a:lnTo>
                    <a:pt x="882626" y="54"/>
                  </a:lnTo>
                  <a:lnTo>
                    <a:pt x="912525" y="0"/>
                  </a:lnTo>
                  <a:lnTo>
                    <a:pt x="940410" y="4309"/>
                  </a:lnTo>
                  <a:lnTo>
                    <a:pt x="1013663" y="31550"/>
                  </a:lnTo>
                  <a:lnTo>
                    <a:pt x="1055506" y="56832"/>
                  </a:lnTo>
                  <a:lnTo>
                    <a:pt x="1093321" y="86142"/>
                  </a:lnTo>
                  <a:lnTo>
                    <a:pt x="1128449" y="118138"/>
                  </a:lnTo>
                  <a:lnTo>
                    <a:pt x="1162233" y="151479"/>
                  </a:lnTo>
                  <a:lnTo>
                    <a:pt x="1203751" y="192997"/>
                  </a:lnTo>
                  <a:lnTo>
                    <a:pt x="1242645" y="231890"/>
                  </a:lnTo>
                  <a:lnTo>
                    <a:pt x="1276292" y="265538"/>
                  </a:lnTo>
                  <a:lnTo>
                    <a:pt x="1302073" y="291318"/>
                  </a:lnTo>
                  <a:lnTo>
                    <a:pt x="1318247" y="307493"/>
                  </a:lnTo>
                  <a:lnTo>
                    <a:pt x="1326553" y="315799"/>
                  </a:lnTo>
                  <a:lnTo>
                    <a:pt x="1329614" y="318859"/>
                  </a:lnTo>
                  <a:lnTo>
                    <a:pt x="1330051" y="319297"/>
                  </a:lnTo>
                </a:path>
                <a:path w="2331720" h="3507740">
                  <a:moveTo>
                    <a:pt x="1225161" y="1357636"/>
                  </a:moveTo>
                  <a:lnTo>
                    <a:pt x="1225844" y="1357608"/>
                  </a:lnTo>
                  <a:lnTo>
                    <a:pt x="1230624" y="1357417"/>
                  </a:lnTo>
                  <a:lnTo>
                    <a:pt x="1243598" y="1356896"/>
                  </a:lnTo>
                  <a:lnTo>
                    <a:pt x="1268862" y="1355883"/>
                  </a:lnTo>
                  <a:lnTo>
                    <a:pt x="1308998" y="1353751"/>
                  </a:lnTo>
                  <a:lnTo>
                    <a:pt x="1360524" y="1348016"/>
                  </a:lnTo>
                  <a:lnTo>
                    <a:pt x="1418442" y="1335727"/>
                  </a:lnTo>
                  <a:lnTo>
                    <a:pt x="1477752" y="1313935"/>
                  </a:lnTo>
                  <a:lnTo>
                    <a:pt x="1523075" y="1288467"/>
                  </a:lnTo>
                  <a:lnTo>
                    <a:pt x="1564916" y="1258303"/>
                  </a:lnTo>
                  <a:lnTo>
                    <a:pt x="1602100" y="1226713"/>
                  </a:lnTo>
                  <a:lnTo>
                    <a:pt x="1633453" y="1196970"/>
                  </a:lnTo>
                  <a:lnTo>
                    <a:pt x="1677506" y="1152130"/>
                  </a:lnTo>
                  <a:lnTo>
                    <a:pt x="1687626" y="1141750"/>
                  </a:lnTo>
                  <a:lnTo>
                    <a:pt x="1691354" y="1137926"/>
                  </a:lnTo>
                  <a:lnTo>
                    <a:pt x="1691886" y="1137380"/>
                  </a:lnTo>
                </a:path>
                <a:path w="2331720" h="3507740">
                  <a:moveTo>
                    <a:pt x="1791531" y="2055107"/>
                  </a:moveTo>
                  <a:lnTo>
                    <a:pt x="1792077" y="2055667"/>
                  </a:lnTo>
                  <a:lnTo>
                    <a:pt x="1795901" y="2059585"/>
                  </a:lnTo>
                  <a:lnTo>
                    <a:pt x="1806281" y="2070222"/>
                  </a:lnTo>
                  <a:lnTo>
                    <a:pt x="1851547" y="2116296"/>
                  </a:lnTo>
                  <a:lnTo>
                    <a:pt x="1884276" y="2147615"/>
                  </a:lnTo>
                  <a:lnTo>
                    <a:pt x="1923970" y="2182249"/>
                  </a:lnTo>
                  <a:lnTo>
                    <a:pt x="1969915" y="2217554"/>
                  </a:lnTo>
                  <a:lnTo>
                    <a:pt x="2021401" y="2250890"/>
                  </a:lnTo>
                  <a:lnTo>
                    <a:pt x="2077224" y="2280067"/>
                  </a:lnTo>
                  <a:lnTo>
                    <a:pt x="2134266" y="2304755"/>
                  </a:lnTo>
                  <a:lnTo>
                    <a:pt x="2188919" y="2325081"/>
                  </a:lnTo>
                  <a:lnTo>
                    <a:pt x="2237573" y="2341171"/>
                  </a:lnTo>
                  <a:lnTo>
                    <a:pt x="2276620" y="2353151"/>
                  </a:lnTo>
                  <a:lnTo>
                    <a:pt x="2324792" y="2367675"/>
                  </a:lnTo>
                  <a:lnTo>
                    <a:pt x="2330814" y="2369490"/>
                  </a:lnTo>
                  <a:lnTo>
                    <a:pt x="2331674" y="2369750"/>
                  </a:lnTo>
                </a:path>
                <a:path w="2331720" h="3507740">
                  <a:moveTo>
                    <a:pt x="422813" y="3240284"/>
                  </a:moveTo>
                  <a:lnTo>
                    <a:pt x="423496" y="3240543"/>
                  </a:lnTo>
                  <a:lnTo>
                    <a:pt x="428276" y="3242359"/>
                  </a:lnTo>
                  <a:lnTo>
                    <a:pt x="441250" y="3247287"/>
                  </a:lnTo>
                  <a:lnTo>
                    <a:pt x="466514" y="3256883"/>
                  </a:lnTo>
                  <a:lnTo>
                    <a:pt x="506801" y="3271512"/>
                  </a:lnTo>
                  <a:lnTo>
                    <a:pt x="559378" y="3286712"/>
                  </a:lnTo>
                  <a:lnTo>
                    <a:pt x="620149" y="3296831"/>
                  </a:lnTo>
                  <a:lnTo>
                    <a:pt x="685018" y="3296215"/>
                  </a:lnTo>
                  <a:lnTo>
                    <a:pt x="737109" y="3285243"/>
                  </a:lnTo>
                  <a:lnTo>
                    <a:pt x="787103" y="3267181"/>
                  </a:lnTo>
                  <a:lnTo>
                    <a:pt x="832901" y="3245429"/>
                  </a:lnTo>
                  <a:lnTo>
                    <a:pt x="872406" y="3223384"/>
                  </a:lnTo>
                  <a:lnTo>
                    <a:pt x="928786" y="3188784"/>
                  </a:lnTo>
                  <a:lnTo>
                    <a:pt x="941759" y="3180741"/>
                  </a:lnTo>
                  <a:lnTo>
                    <a:pt x="946539" y="3177779"/>
                  </a:lnTo>
                  <a:lnTo>
                    <a:pt x="947222" y="3177355"/>
                  </a:lnTo>
                </a:path>
                <a:path w="2331720" h="3507740">
                  <a:moveTo>
                    <a:pt x="1786285" y="3224549"/>
                  </a:moveTo>
                  <a:lnTo>
                    <a:pt x="1786982" y="3224712"/>
                  </a:lnTo>
                  <a:lnTo>
                    <a:pt x="1791858" y="3225860"/>
                  </a:lnTo>
                  <a:lnTo>
                    <a:pt x="1805091" y="3228974"/>
                  </a:lnTo>
                  <a:lnTo>
                    <a:pt x="1830863" y="3235039"/>
                  </a:lnTo>
                  <a:lnTo>
                    <a:pt x="1871875" y="3244257"/>
                  </a:lnTo>
                  <a:lnTo>
                    <a:pt x="1924931" y="3253719"/>
                  </a:lnTo>
                  <a:lnTo>
                    <a:pt x="1985360" y="3259740"/>
                  </a:lnTo>
                  <a:lnTo>
                    <a:pt x="2048490" y="3258635"/>
                  </a:lnTo>
                  <a:lnTo>
                    <a:pt x="2109905" y="3248067"/>
                  </a:lnTo>
                  <a:lnTo>
                    <a:pt x="2166158" y="3231105"/>
                  </a:lnTo>
                  <a:lnTo>
                    <a:pt x="2214053" y="3212176"/>
                  </a:lnTo>
                  <a:lnTo>
                    <a:pt x="2250394" y="3195707"/>
                  </a:lnTo>
                  <a:lnTo>
                    <a:pt x="2273133" y="3185097"/>
                  </a:lnTo>
                  <a:lnTo>
                    <a:pt x="2284810" y="3179649"/>
                  </a:lnTo>
                  <a:lnTo>
                    <a:pt x="2289112" y="3177642"/>
                  </a:lnTo>
                  <a:lnTo>
                    <a:pt x="2289726" y="3177355"/>
                  </a:lnTo>
                </a:path>
                <a:path w="2331720" h="3507740">
                  <a:moveTo>
                    <a:pt x="658792" y="3004292"/>
                  </a:moveTo>
                  <a:lnTo>
                    <a:pt x="968202" y="2532322"/>
                  </a:lnTo>
                </a:path>
              </a:pathLst>
            </a:custGeom>
            <a:ln w="20976">
              <a:solidFill>
                <a:srgbClr val="000000"/>
              </a:solidFill>
            </a:ln>
          </p:spPr>
          <p:txBody>
            <a:bodyPr wrap="square" lIns="0" tIns="0" rIns="0" bIns="0" rtlCol="0"/>
            <a:lstStyle/>
            <a:p>
              <a:endParaRPr/>
            </a:p>
          </p:txBody>
        </p:sp>
        <p:sp>
          <p:nvSpPr>
            <p:cNvPr id="19" name="object 19"/>
            <p:cNvSpPr/>
            <p:nvPr/>
          </p:nvSpPr>
          <p:spPr>
            <a:xfrm>
              <a:off x="4377474" y="4837569"/>
              <a:ext cx="168275" cy="215900"/>
            </a:xfrm>
            <a:custGeom>
              <a:avLst/>
              <a:gdLst/>
              <a:ahLst/>
              <a:cxnLst/>
              <a:rect l="l" t="t" r="r" b="b"/>
              <a:pathLst>
                <a:path w="168275" h="215900">
                  <a:moveTo>
                    <a:pt x="0" y="154914"/>
                  </a:moveTo>
                  <a:lnTo>
                    <a:pt x="92646" y="215646"/>
                  </a:lnTo>
                  <a:lnTo>
                    <a:pt x="167792" y="0"/>
                  </a:lnTo>
                  <a:lnTo>
                    <a:pt x="0" y="154914"/>
                  </a:lnTo>
                  <a:close/>
                </a:path>
              </a:pathLst>
            </a:custGeom>
            <a:solidFill>
              <a:srgbClr val="000000"/>
            </a:solidFill>
          </p:spPr>
          <p:txBody>
            <a:bodyPr wrap="square" lIns="0" tIns="0" rIns="0" bIns="0" rtlCol="0"/>
            <a:lstStyle/>
            <a:p>
              <a:endParaRPr/>
            </a:p>
          </p:txBody>
        </p:sp>
        <p:sp>
          <p:nvSpPr>
            <p:cNvPr id="20" name="object 20"/>
            <p:cNvSpPr/>
            <p:nvPr/>
          </p:nvSpPr>
          <p:spPr>
            <a:xfrm>
              <a:off x="4394466" y="4863249"/>
              <a:ext cx="1160780" cy="482600"/>
            </a:xfrm>
            <a:custGeom>
              <a:avLst/>
              <a:gdLst/>
              <a:ahLst/>
              <a:cxnLst/>
              <a:rect l="l" t="t" r="r" b="b"/>
              <a:pathLst>
                <a:path w="1160779" h="482600">
                  <a:moveTo>
                    <a:pt x="0" y="127825"/>
                  </a:moveTo>
                  <a:lnTo>
                    <a:pt x="127088" y="10490"/>
                  </a:lnTo>
                  <a:lnTo>
                    <a:pt x="70167" y="173837"/>
                  </a:lnTo>
                </a:path>
                <a:path w="1160779" h="482600">
                  <a:moveTo>
                    <a:pt x="1160183" y="482460"/>
                  </a:moveTo>
                  <a:lnTo>
                    <a:pt x="195262" y="0"/>
                  </a:lnTo>
                </a:path>
              </a:pathLst>
            </a:custGeom>
            <a:ln w="20976">
              <a:solidFill>
                <a:srgbClr val="000000"/>
              </a:solidFill>
            </a:ln>
          </p:spPr>
          <p:txBody>
            <a:bodyPr wrap="square" lIns="0" tIns="0" rIns="0" bIns="0" rtlCol="0"/>
            <a:lstStyle/>
            <a:p>
              <a:endParaRPr/>
            </a:p>
          </p:txBody>
        </p:sp>
        <p:sp>
          <p:nvSpPr>
            <p:cNvPr id="21" name="object 21"/>
            <p:cNvSpPr/>
            <p:nvPr/>
          </p:nvSpPr>
          <p:spPr>
            <a:xfrm>
              <a:off x="4551044" y="4843906"/>
              <a:ext cx="223520" cy="149225"/>
            </a:xfrm>
            <a:custGeom>
              <a:avLst/>
              <a:gdLst/>
              <a:ahLst/>
              <a:cxnLst/>
              <a:rect l="l" t="t" r="r" b="b"/>
              <a:pathLst>
                <a:path w="223520" h="149225">
                  <a:moveTo>
                    <a:pt x="0" y="0"/>
                  </a:moveTo>
                  <a:lnTo>
                    <a:pt x="173393" y="148615"/>
                  </a:lnTo>
                  <a:lnTo>
                    <a:pt x="222923" y="49542"/>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4589729" y="4863249"/>
              <a:ext cx="168910" cy="113030"/>
            </a:xfrm>
            <a:custGeom>
              <a:avLst/>
              <a:gdLst/>
              <a:ahLst/>
              <a:cxnLst/>
              <a:rect l="l" t="t" r="r" b="b"/>
              <a:pathLst>
                <a:path w="168910" h="113029">
                  <a:moveTo>
                    <a:pt x="131330" y="112572"/>
                  </a:moveTo>
                  <a:lnTo>
                    <a:pt x="0" y="0"/>
                  </a:lnTo>
                  <a:lnTo>
                    <a:pt x="168859" y="37528"/>
                  </a:lnTo>
                </a:path>
              </a:pathLst>
            </a:custGeom>
            <a:ln w="20976">
              <a:solidFill>
                <a:srgbClr val="000000"/>
              </a:solidFill>
            </a:ln>
          </p:spPr>
          <p:txBody>
            <a:bodyPr wrap="square" lIns="0" tIns="0" rIns="0" bIns="0" rtlCol="0"/>
            <a:lstStyle/>
            <a:p>
              <a:endParaRPr/>
            </a:p>
          </p:txBody>
        </p:sp>
        <p:sp>
          <p:nvSpPr>
            <p:cNvPr id="23" name="object 23"/>
            <p:cNvSpPr/>
            <p:nvPr/>
          </p:nvSpPr>
          <p:spPr>
            <a:xfrm>
              <a:off x="4833429" y="5799175"/>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24" name="object 24"/>
            <p:cNvSpPr/>
            <p:nvPr/>
          </p:nvSpPr>
          <p:spPr>
            <a:xfrm>
              <a:off x="4833429" y="5799175"/>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25" name="object 25"/>
            <p:cNvSpPr/>
            <p:nvPr/>
          </p:nvSpPr>
          <p:spPr>
            <a:xfrm>
              <a:off x="4665916" y="1443596"/>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7EFF7E"/>
            </a:solidFill>
          </p:spPr>
          <p:txBody>
            <a:bodyPr wrap="square" lIns="0" tIns="0" rIns="0" bIns="0" rtlCol="0"/>
            <a:lstStyle/>
            <a:p>
              <a:endParaRPr/>
            </a:p>
          </p:txBody>
        </p:sp>
        <p:sp>
          <p:nvSpPr>
            <p:cNvPr id="26" name="object 26"/>
            <p:cNvSpPr/>
            <p:nvPr/>
          </p:nvSpPr>
          <p:spPr>
            <a:xfrm>
              <a:off x="4665916" y="1443596"/>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00FF00"/>
              </a:solidFill>
            </a:ln>
          </p:spPr>
          <p:txBody>
            <a:bodyPr wrap="square" lIns="0" tIns="0" rIns="0" bIns="0" rtlCol="0"/>
            <a:lstStyle/>
            <a:p>
              <a:endParaRPr/>
            </a:p>
          </p:txBody>
        </p:sp>
      </p:grpSp>
      <p:sp>
        <p:nvSpPr>
          <p:cNvPr id="27" name="object 27"/>
          <p:cNvSpPr txBox="1"/>
          <p:nvPr/>
        </p:nvSpPr>
        <p:spPr>
          <a:xfrm>
            <a:off x="4933632"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A</a:t>
            </a:r>
            <a:endParaRPr sz="2300">
              <a:latin typeface="Arial"/>
              <a:cs typeface="Arial"/>
            </a:endParaRPr>
          </a:p>
        </p:txBody>
      </p:sp>
      <p:grpSp>
        <p:nvGrpSpPr>
          <p:cNvPr id="28" name="object 28"/>
          <p:cNvGrpSpPr/>
          <p:nvPr/>
        </p:nvGrpSpPr>
        <p:grpSpPr>
          <a:xfrm>
            <a:off x="4299127" y="2584500"/>
            <a:ext cx="1671955" cy="2341880"/>
            <a:chOff x="4299127" y="2584500"/>
            <a:chExt cx="1671955" cy="2341880"/>
          </a:xfrm>
        </p:grpSpPr>
        <p:sp>
          <p:nvSpPr>
            <p:cNvPr id="29" name="object 29"/>
            <p:cNvSpPr/>
            <p:nvPr/>
          </p:nvSpPr>
          <p:spPr>
            <a:xfrm>
              <a:off x="4665916" y="2616250"/>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7EFF7E"/>
            </a:solidFill>
          </p:spPr>
          <p:txBody>
            <a:bodyPr wrap="square" lIns="0" tIns="0" rIns="0" bIns="0" rtlCol="0"/>
            <a:lstStyle/>
            <a:p>
              <a:endParaRPr/>
            </a:p>
          </p:txBody>
        </p:sp>
        <p:sp>
          <p:nvSpPr>
            <p:cNvPr id="30" name="object 30"/>
            <p:cNvSpPr/>
            <p:nvPr/>
          </p:nvSpPr>
          <p:spPr>
            <a:xfrm>
              <a:off x="4665916" y="2616250"/>
              <a:ext cx="1273175" cy="1440815"/>
            </a:xfrm>
            <a:custGeom>
              <a:avLst/>
              <a:gdLst/>
              <a:ahLst/>
              <a:cxnLst/>
              <a:rect l="l" t="t" r="r" b="b"/>
              <a:pathLst>
                <a:path w="1273175" h="1440814">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 w="1273175" h="1440814">
                  <a:moveTo>
                    <a:pt x="1273175" y="1222921"/>
                  </a:moveTo>
                  <a:lnTo>
                    <a:pt x="1267423" y="1172984"/>
                  </a:lnTo>
                  <a:lnTo>
                    <a:pt x="1251040" y="1127144"/>
                  </a:lnTo>
                  <a:lnTo>
                    <a:pt x="1225332" y="1086708"/>
                  </a:lnTo>
                  <a:lnTo>
                    <a:pt x="1191607" y="1052983"/>
                  </a:lnTo>
                  <a:lnTo>
                    <a:pt x="1151171" y="1027275"/>
                  </a:lnTo>
                  <a:lnTo>
                    <a:pt x="1105331" y="1010892"/>
                  </a:lnTo>
                  <a:lnTo>
                    <a:pt x="1055395" y="1005141"/>
                  </a:lnTo>
                  <a:lnTo>
                    <a:pt x="1005458" y="1010892"/>
                  </a:lnTo>
                  <a:lnTo>
                    <a:pt x="959619" y="1027275"/>
                  </a:lnTo>
                  <a:lnTo>
                    <a:pt x="919183" y="1052983"/>
                  </a:lnTo>
                  <a:lnTo>
                    <a:pt x="885457" y="1086708"/>
                  </a:lnTo>
                  <a:lnTo>
                    <a:pt x="859750" y="1127144"/>
                  </a:lnTo>
                  <a:lnTo>
                    <a:pt x="843367" y="1172984"/>
                  </a:lnTo>
                  <a:lnTo>
                    <a:pt x="837615" y="1222921"/>
                  </a:lnTo>
                  <a:lnTo>
                    <a:pt x="843367" y="1272853"/>
                  </a:lnTo>
                  <a:lnTo>
                    <a:pt x="859750" y="1318691"/>
                  </a:lnTo>
                  <a:lnTo>
                    <a:pt x="885457" y="1359128"/>
                  </a:lnTo>
                  <a:lnTo>
                    <a:pt x="919183" y="1392854"/>
                  </a:lnTo>
                  <a:lnTo>
                    <a:pt x="959619" y="1418564"/>
                  </a:lnTo>
                  <a:lnTo>
                    <a:pt x="1005458" y="1434948"/>
                  </a:lnTo>
                  <a:lnTo>
                    <a:pt x="1055395" y="1440700"/>
                  </a:lnTo>
                  <a:lnTo>
                    <a:pt x="1105331" y="1434948"/>
                  </a:lnTo>
                  <a:lnTo>
                    <a:pt x="1151171" y="1418564"/>
                  </a:lnTo>
                  <a:lnTo>
                    <a:pt x="1191607" y="1392854"/>
                  </a:lnTo>
                  <a:lnTo>
                    <a:pt x="1225332" y="1359128"/>
                  </a:lnTo>
                  <a:lnTo>
                    <a:pt x="1251040" y="1318691"/>
                  </a:lnTo>
                  <a:lnTo>
                    <a:pt x="1267423" y="1272853"/>
                  </a:lnTo>
                  <a:lnTo>
                    <a:pt x="1273175" y="1222921"/>
                  </a:lnTo>
                  <a:close/>
                </a:path>
              </a:pathLst>
            </a:custGeom>
            <a:ln w="62929">
              <a:solidFill>
                <a:srgbClr val="00FF00"/>
              </a:solidFill>
            </a:ln>
          </p:spPr>
          <p:txBody>
            <a:bodyPr wrap="square" lIns="0" tIns="0" rIns="0" bIns="0" rtlCol="0"/>
            <a:lstStyle/>
            <a:p>
              <a:endParaRPr/>
            </a:p>
          </p:txBody>
        </p:sp>
        <p:sp>
          <p:nvSpPr>
            <p:cNvPr id="31" name="object 31"/>
            <p:cNvSpPr/>
            <p:nvPr/>
          </p:nvSpPr>
          <p:spPr>
            <a:xfrm>
              <a:off x="4330877" y="4459008"/>
              <a:ext cx="435609" cy="435609"/>
            </a:xfrm>
            <a:custGeom>
              <a:avLst/>
              <a:gdLst/>
              <a:ahLst/>
              <a:cxnLst/>
              <a:rect l="l" t="t" r="r" b="b"/>
              <a:pathLst>
                <a:path w="435610" h="435610">
                  <a:moveTo>
                    <a:pt x="0" y="217779"/>
                  </a:moveTo>
                  <a:lnTo>
                    <a:pt x="5751" y="267712"/>
                  </a:lnTo>
                  <a:lnTo>
                    <a:pt x="22134" y="313550"/>
                  </a:lnTo>
                  <a:lnTo>
                    <a:pt x="47842" y="353986"/>
                  </a:lnTo>
                  <a:lnTo>
                    <a:pt x="81567" y="387713"/>
                  </a:lnTo>
                  <a:lnTo>
                    <a:pt x="122003" y="413422"/>
                  </a:lnTo>
                  <a:lnTo>
                    <a:pt x="167843" y="429807"/>
                  </a:lnTo>
                  <a:lnTo>
                    <a:pt x="217779" y="435559"/>
                  </a:lnTo>
                  <a:lnTo>
                    <a:pt x="267712" y="429807"/>
                  </a:lnTo>
                  <a:lnTo>
                    <a:pt x="313550" y="413422"/>
                  </a:lnTo>
                  <a:lnTo>
                    <a:pt x="353986" y="387713"/>
                  </a:lnTo>
                  <a:lnTo>
                    <a:pt x="387713" y="353986"/>
                  </a:lnTo>
                  <a:lnTo>
                    <a:pt x="413422" y="313550"/>
                  </a:lnTo>
                  <a:lnTo>
                    <a:pt x="429807" y="267712"/>
                  </a:lnTo>
                  <a:lnTo>
                    <a:pt x="435559" y="217779"/>
                  </a:lnTo>
                  <a:lnTo>
                    <a:pt x="429807" y="167843"/>
                  </a:lnTo>
                  <a:lnTo>
                    <a:pt x="413422" y="122003"/>
                  </a:lnTo>
                  <a:lnTo>
                    <a:pt x="387713" y="81567"/>
                  </a:lnTo>
                  <a:lnTo>
                    <a:pt x="353986" y="47842"/>
                  </a:lnTo>
                  <a:lnTo>
                    <a:pt x="313550" y="22134"/>
                  </a:lnTo>
                  <a:lnTo>
                    <a:pt x="267712" y="5751"/>
                  </a:lnTo>
                  <a:lnTo>
                    <a:pt x="217779" y="0"/>
                  </a:lnTo>
                  <a:lnTo>
                    <a:pt x="167843" y="5751"/>
                  </a:lnTo>
                  <a:lnTo>
                    <a:pt x="122003" y="22134"/>
                  </a:lnTo>
                  <a:lnTo>
                    <a:pt x="81567" y="47842"/>
                  </a:lnTo>
                  <a:lnTo>
                    <a:pt x="47842" y="81567"/>
                  </a:lnTo>
                  <a:lnTo>
                    <a:pt x="22134" y="122003"/>
                  </a:lnTo>
                  <a:lnTo>
                    <a:pt x="5751" y="167843"/>
                  </a:lnTo>
                  <a:lnTo>
                    <a:pt x="0" y="217779"/>
                  </a:lnTo>
                  <a:close/>
                </a:path>
              </a:pathLst>
            </a:custGeom>
            <a:solidFill>
              <a:srgbClr val="FFBEBE"/>
            </a:solidFill>
          </p:spPr>
          <p:txBody>
            <a:bodyPr wrap="square" lIns="0" tIns="0" rIns="0" bIns="0" rtlCol="0"/>
            <a:lstStyle/>
            <a:p>
              <a:endParaRPr/>
            </a:p>
          </p:txBody>
        </p:sp>
        <p:sp>
          <p:nvSpPr>
            <p:cNvPr id="32" name="object 32"/>
            <p:cNvSpPr/>
            <p:nvPr/>
          </p:nvSpPr>
          <p:spPr>
            <a:xfrm>
              <a:off x="4330877" y="4459008"/>
              <a:ext cx="435609" cy="435609"/>
            </a:xfrm>
            <a:custGeom>
              <a:avLst/>
              <a:gdLst/>
              <a:ahLst/>
              <a:cxnLst/>
              <a:rect l="l" t="t" r="r" b="b"/>
              <a:pathLst>
                <a:path w="435610" h="435610">
                  <a:moveTo>
                    <a:pt x="435559" y="217779"/>
                  </a:moveTo>
                  <a:lnTo>
                    <a:pt x="429807" y="167843"/>
                  </a:lnTo>
                  <a:lnTo>
                    <a:pt x="413422" y="122003"/>
                  </a:lnTo>
                  <a:lnTo>
                    <a:pt x="387713" y="81567"/>
                  </a:lnTo>
                  <a:lnTo>
                    <a:pt x="353986" y="47842"/>
                  </a:lnTo>
                  <a:lnTo>
                    <a:pt x="313550" y="22134"/>
                  </a:lnTo>
                  <a:lnTo>
                    <a:pt x="267712" y="5751"/>
                  </a:lnTo>
                  <a:lnTo>
                    <a:pt x="217779" y="0"/>
                  </a:lnTo>
                  <a:lnTo>
                    <a:pt x="167843" y="5751"/>
                  </a:lnTo>
                  <a:lnTo>
                    <a:pt x="122003" y="22134"/>
                  </a:lnTo>
                  <a:lnTo>
                    <a:pt x="81567" y="47842"/>
                  </a:lnTo>
                  <a:lnTo>
                    <a:pt x="47842" y="81567"/>
                  </a:lnTo>
                  <a:lnTo>
                    <a:pt x="22134" y="122003"/>
                  </a:lnTo>
                  <a:lnTo>
                    <a:pt x="5751" y="167843"/>
                  </a:lnTo>
                  <a:lnTo>
                    <a:pt x="0" y="217779"/>
                  </a:lnTo>
                  <a:lnTo>
                    <a:pt x="5751" y="267712"/>
                  </a:lnTo>
                  <a:lnTo>
                    <a:pt x="22134" y="313550"/>
                  </a:lnTo>
                  <a:lnTo>
                    <a:pt x="47842" y="353986"/>
                  </a:lnTo>
                  <a:lnTo>
                    <a:pt x="81567" y="387713"/>
                  </a:lnTo>
                  <a:lnTo>
                    <a:pt x="122003" y="413422"/>
                  </a:lnTo>
                  <a:lnTo>
                    <a:pt x="167843" y="429807"/>
                  </a:lnTo>
                  <a:lnTo>
                    <a:pt x="217779" y="435559"/>
                  </a:lnTo>
                  <a:lnTo>
                    <a:pt x="267712" y="429807"/>
                  </a:lnTo>
                  <a:lnTo>
                    <a:pt x="313550" y="413422"/>
                  </a:lnTo>
                  <a:lnTo>
                    <a:pt x="353986" y="387713"/>
                  </a:lnTo>
                  <a:lnTo>
                    <a:pt x="387713" y="353986"/>
                  </a:lnTo>
                  <a:lnTo>
                    <a:pt x="413422" y="313550"/>
                  </a:lnTo>
                  <a:lnTo>
                    <a:pt x="429807" y="267712"/>
                  </a:lnTo>
                  <a:lnTo>
                    <a:pt x="435559" y="217779"/>
                  </a:lnTo>
                  <a:close/>
                </a:path>
              </a:pathLst>
            </a:custGeom>
            <a:ln w="62929">
              <a:solidFill>
                <a:srgbClr val="FF0000"/>
              </a:solidFill>
            </a:ln>
          </p:spPr>
          <p:txBody>
            <a:bodyPr wrap="square" lIns="0" tIns="0" rIns="0" bIns="0" rtlCol="0"/>
            <a:lstStyle/>
            <a:p>
              <a:endParaRPr/>
            </a:p>
          </p:txBody>
        </p:sp>
      </p:grpSp>
      <p:sp>
        <p:nvSpPr>
          <p:cNvPr id="33" name="object 33"/>
          <p:cNvSpPr txBox="1"/>
          <p:nvPr/>
        </p:nvSpPr>
        <p:spPr>
          <a:xfrm>
            <a:off x="4461658" y="1449199"/>
            <a:ext cx="1392555" cy="3398520"/>
          </a:xfrm>
          <a:prstGeom prst="rect">
            <a:avLst/>
          </a:prstGeom>
        </p:spPr>
        <p:txBody>
          <a:bodyPr vert="horz" wrap="square" lIns="0" tIns="13970" rIns="0" bIns="0" rtlCol="0">
            <a:spAutoFit/>
          </a:bodyPr>
          <a:lstStyle/>
          <a:p>
            <a:pPr marL="316230">
              <a:lnSpc>
                <a:spcPct val="100000"/>
              </a:lnSpc>
              <a:spcBef>
                <a:spcPts val="110"/>
              </a:spcBef>
            </a:pPr>
            <a:r>
              <a:rPr sz="2300" spc="5" dirty="0">
                <a:latin typeface="Arial"/>
                <a:cs typeface="Arial"/>
              </a:rPr>
              <a:t>Q</a:t>
            </a:r>
            <a:endParaRPr sz="2300">
              <a:latin typeface="Arial"/>
              <a:cs typeface="Arial"/>
            </a:endParaRPr>
          </a:p>
          <a:p>
            <a:pPr>
              <a:lnSpc>
                <a:spcPct val="100000"/>
              </a:lnSpc>
            </a:pPr>
            <a:endParaRPr sz="2600">
              <a:latin typeface="Arial"/>
              <a:cs typeface="Arial"/>
            </a:endParaRPr>
          </a:p>
          <a:p>
            <a:pPr>
              <a:lnSpc>
                <a:spcPct val="100000"/>
              </a:lnSpc>
              <a:spcBef>
                <a:spcPts val="50"/>
              </a:spcBef>
            </a:pPr>
            <a:endParaRPr sz="3000">
              <a:latin typeface="Arial"/>
              <a:cs typeface="Arial"/>
            </a:endParaRPr>
          </a:p>
          <a:p>
            <a:pPr marL="337820">
              <a:lnSpc>
                <a:spcPct val="100000"/>
              </a:lnSpc>
            </a:pPr>
            <a:r>
              <a:rPr sz="2300" spc="5" dirty="0">
                <a:latin typeface="Arial"/>
                <a:cs typeface="Arial"/>
              </a:rPr>
              <a:t>P</a:t>
            </a:r>
            <a:endParaRPr sz="2300">
              <a:latin typeface="Arial"/>
              <a:cs typeface="Arial"/>
            </a:endParaRPr>
          </a:p>
          <a:p>
            <a:pPr>
              <a:lnSpc>
                <a:spcPct val="100000"/>
              </a:lnSpc>
            </a:pPr>
            <a:endParaRPr sz="2600">
              <a:latin typeface="Arial"/>
              <a:cs typeface="Arial"/>
            </a:endParaRPr>
          </a:p>
          <a:p>
            <a:pPr marR="5080" algn="r">
              <a:lnSpc>
                <a:spcPct val="100000"/>
              </a:lnSpc>
              <a:spcBef>
                <a:spcPts val="2180"/>
              </a:spcBef>
            </a:pPr>
            <a:r>
              <a:rPr sz="2300" spc="10" dirty="0">
                <a:latin typeface="Arial"/>
                <a:cs typeface="Arial"/>
              </a:rPr>
              <a:t>M</a:t>
            </a:r>
            <a:endParaRPr sz="2300">
              <a:latin typeface="Arial"/>
              <a:cs typeface="Arial"/>
            </a:endParaRPr>
          </a:p>
          <a:p>
            <a:pPr>
              <a:lnSpc>
                <a:spcPct val="100000"/>
              </a:lnSpc>
              <a:spcBef>
                <a:spcPts val="50"/>
              </a:spcBef>
            </a:pPr>
            <a:endParaRPr sz="3300">
              <a:latin typeface="Arial"/>
              <a:cs typeface="Arial"/>
            </a:endParaRPr>
          </a:p>
          <a:p>
            <a:pPr marL="12700">
              <a:lnSpc>
                <a:spcPct val="100000"/>
              </a:lnSpc>
            </a:pPr>
            <a:r>
              <a:rPr sz="2300" spc="5" dirty="0">
                <a:latin typeface="Arial"/>
                <a:cs typeface="Arial"/>
              </a:rPr>
              <a:t>L</a:t>
            </a:r>
            <a:endParaRPr sz="2300">
              <a:latin typeface="Arial"/>
              <a:cs typeface="Arial"/>
            </a:endParaRPr>
          </a:p>
        </p:txBody>
      </p:sp>
      <p:grpSp>
        <p:nvGrpSpPr>
          <p:cNvPr id="34" name="object 34"/>
          <p:cNvGrpSpPr/>
          <p:nvPr/>
        </p:nvGrpSpPr>
        <p:grpSpPr>
          <a:xfrm>
            <a:off x="6142157" y="5767710"/>
            <a:ext cx="499109" cy="499109"/>
            <a:chOff x="6142157" y="5767710"/>
            <a:chExt cx="499109" cy="499109"/>
          </a:xfrm>
        </p:grpSpPr>
        <p:sp>
          <p:nvSpPr>
            <p:cNvPr id="35" name="object 35"/>
            <p:cNvSpPr/>
            <p:nvPr/>
          </p:nvSpPr>
          <p:spPr>
            <a:xfrm>
              <a:off x="6173622" y="5799175"/>
              <a:ext cx="435609" cy="435609"/>
            </a:xfrm>
            <a:custGeom>
              <a:avLst/>
              <a:gdLst/>
              <a:ahLst/>
              <a:cxnLst/>
              <a:rect l="l" t="t" r="r" b="b"/>
              <a:pathLst>
                <a:path w="435609" h="435610">
                  <a:moveTo>
                    <a:pt x="0" y="217779"/>
                  </a:move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36" name="object 36"/>
            <p:cNvSpPr/>
            <p:nvPr/>
          </p:nvSpPr>
          <p:spPr>
            <a:xfrm>
              <a:off x="6173622" y="5799175"/>
              <a:ext cx="435609" cy="435609"/>
            </a:xfrm>
            <a:custGeom>
              <a:avLst/>
              <a:gdLst/>
              <a:ahLst/>
              <a:cxnLst/>
              <a:rect l="l" t="t" r="r" b="b"/>
              <a:pathLst>
                <a:path w="435609" h="435610">
                  <a:moveTo>
                    <a:pt x="435559" y="217779"/>
                  </a:move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37" name="object 37"/>
          <p:cNvSpPr txBox="1"/>
          <p:nvPr/>
        </p:nvSpPr>
        <p:spPr>
          <a:xfrm>
            <a:off x="6297104"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B</a:t>
            </a:r>
            <a:endParaRPr sz="2300">
              <a:latin typeface="Arial"/>
              <a:cs typeface="Arial"/>
            </a:endParaRPr>
          </a:p>
        </p:txBody>
      </p:sp>
      <p:sp>
        <p:nvSpPr>
          <p:cNvPr id="38" name="object 38"/>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61</a:t>
            </a:fld>
            <a:endParaRPr spc="45"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635" algn="ctr">
              <a:lnSpc>
                <a:spcPts val="2635"/>
              </a:lnSpc>
            </a:pPr>
            <a:r>
              <a:rPr spc="185" dirty="0"/>
              <a:t>Backward</a:t>
            </a:r>
            <a:r>
              <a:rPr spc="390" dirty="0"/>
              <a:t> </a:t>
            </a:r>
            <a:r>
              <a:rPr spc="155" dirty="0"/>
              <a:t>chaining</a:t>
            </a:r>
            <a:r>
              <a:rPr spc="370" dirty="0"/>
              <a:t> </a:t>
            </a:r>
            <a:r>
              <a:rPr spc="175" dirty="0"/>
              <a:t>example</a:t>
            </a:r>
          </a:p>
        </p:txBody>
      </p:sp>
      <p:grpSp>
        <p:nvGrpSpPr>
          <p:cNvPr id="3" name="object 3"/>
          <p:cNvGrpSpPr/>
          <p:nvPr/>
        </p:nvGrpSpPr>
        <p:grpSpPr>
          <a:xfrm>
            <a:off x="3542557" y="1411846"/>
            <a:ext cx="2861945" cy="4855210"/>
            <a:chOff x="3542557" y="1411846"/>
            <a:chExt cx="2861945" cy="4855210"/>
          </a:xfrm>
        </p:grpSpPr>
        <p:sp>
          <p:nvSpPr>
            <p:cNvPr id="4" name="object 4"/>
            <p:cNvSpPr/>
            <p:nvPr/>
          </p:nvSpPr>
          <p:spPr>
            <a:xfrm>
              <a:off x="4883403" y="1821649"/>
              <a:ext cx="0" cy="839469"/>
            </a:xfrm>
            <a:custGeom>
              <a:avLst/>
              <a:gdLst/>
              <a:ahLst/>
              <a:cxnLst/>
              <a:rect l="l" t="t" r="r" b="b"/>
              <a:pathLst>
                <a:path h="839469">
                  <a:moveTo>
                    <a:pt x="0" y="839063"/>
                  </a:moveTo>
                  <a:lnTo>
                    <a:pt x="0" y="0"/>
                  </a:lnTo>
                </a:path>
              </a:pathLst>
            </a:custGeom>
            <a:ln w="20976">
              <a:solidFill>
                <a:srgbClr val="000000"/>
              </a:solidFill>
            </a:ln>
          </p:spPr>
          <p:txBody>
            <a:bodyPr wrap="square" lIns="0" tIns="0" rIns="0" bIns="0" rtlCol="0"/>
            <a:lstStyle/>
            <a:p>
              <a:endParaRPr/>
            </a:p>
          </p:txBody>
        </p:sp>
        <p:sp>
          <p:nvSpPr>
            <p:cNvPr id="5" name="object 5"/>
            <p:cNvSpPr/>
            <p:nvPr/>
          </p:nvSpPr>
          <p:spPr>
            <a:xfrm>
              <a:off x="4828019" y="1778406"/>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6" name="object 6"/>
            <p:cNvSpPr/>
            <p:nvPr/>
          </p:nvSpPr>
          <p:spPr>
            <a:xfrm>
              <a:off x="4841443" y="1821649"/>
              <a:ext cx="84455" cy="1510665"/>
            </a:xfrm>
            <a:custGeom>
              <a:avLst/>
              <a:gdLst/>
              <a:ahLst/>
              <a:cxnLst/>
              <a:rect l="l" t="t" r="r" b="b"/>
              <a:pathLst>
                <a:path w="84454" h="1510664">
                  <a:moveTo>
                    <a:pt x="0" y="167805"/>
                  </a:moveTo>
                  <a:lnTo>
                    <a:pt x="41960" y="0"/>
                  </a:lnTo>
                  <a:lnTo>
                    <a:pt x="83908" y="167805"/>
                  </a:lnTo>
                </a:path>
                <a:path w="84454" h="1510664">
                  <a:moveTo>
                    <a:pt x="41960" y="1510309"/>
                  </a:moveTo>
                  <a:lnTo>
                    <a:pt x="41960" y="1174686"/>
                  </a:lnTo>
                </a:path>
              </a:pathLst>
            </a:custGeom>
            <a:ln w="20976">
              <a:solidFill>
                <a:srgbClr val="000000"/>
              </a:solidFill>
            </a:ln>
          </p:spPr>
          <p:txBody>
            <a:bodyPr wrap="square" lIns="0" tIns="0" rIns="0" bIns="0" rtlCol="0"/>
            <a:lstStyle/>
            <a:p>
              <a:endParaRPr/>
            </a:p>
          </p:txBody>
        </p:sp>
        <p:sp>
          <p:nvSpPr>
            <p:cNvPr id="7" name="object 7"/>
            <p:cNvSpPr/>
            <p:nvPr/>
          </p:nvSpPr>
          <p:spPr>
            <a:xfrm>
              <a:off x="4828019" y="2953092"/>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8" name="object 8"/>
            <p:cNvSpPr/>
            <p:nvPr/>
          </p:nvSpPr>
          <p:spPr>
            <a:xfrm>
              <a:off x="4841443" y="2996336"/>
              <a:ext cx="84455" cy="168275"/>
            </a:xfrm>
            <a:custGeom>
              <a:avLst/>
              <a:gdLst/>
              <a:ahLst/>
              <a:cxnLst/>
              <a:rect l="l" t="t" r="r" b="b"/>
              <a:pathLst>
                <a:path w="84454" h="168275">
                  <a:moveTo>
                    <a:pt x="0" y="167805"/>
                  </a:moveTo>
                  <a:lnTo>
                    <a:pt x="41960" y="0"/>
                  </a:lnTo>
                  <a:lnTo>
                    <a:pt x="83908" y="167805"/>
                  </a:lnTo>
                </a:path>
              </a:pathLst>
            </a:custGeom>
            <a:ln w="20976">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4822572" y="3271128"/>
              <a:ext cx="121662" cy="121662"/>
            </a:xfrm>
            <a:prstGeom prst="rect">
              <a:avLst/>
            </a:prstGeom>
          </p:spPr>
        </p:pic>
        <p:sp>
          <p:nvSpPr>
            <p:cNvPr id="10" name="object 10"/>
            <p:cNvSpPr/>
            <p:nvPr/>
          </p:nvSpPr>
          <p:spPr>
            <a:xfrm>
              <a:off x="4547768" y="3331959"/>
              <a:ext cx="1174750" cy="1174750"/>
            </a:xfrm>
            <a:custGeom>
              <a:avLst/>
              <a:gdLst/>
              <a:ahLst/>
              <a:cxnLst/>
              <a:rect l="l" t="t" r="r" b="b"/>
              <a:pathLst>
                <a:path w="1174750" h="1174750">
                  <a:moveTo>
                    <a:pt x="1174699" y="335622"/>
                  </a:moveTo>
                  <a:lnTo>
                    <a:pt x="335635" y="0"/>
                  </a:lnTo>
                </a:path>
                <a:path w="1174750" h="1174750">
                  <a:moveTo>
                    <a:pt x="0" y="1174686"/>
                  </a:moveTo>
                  <a:lnTo>
                    <a:pt x="335635" y="0"/>
                  </a:lnTo>
                </a:path>
                <a:path w="1174750" h="1174750">
                  <a:moveTo>
                    <a:pt x="1174699" y="1006881"/>
                  </a:moveTo>
                  <a:lnTo>
                    <a:pt x="1174699" y="671245"/>
                  </a:lnTo>
                </a:path>
              </a:pathLst>
            </a:custGeom>
            <a:ln w="20976">
              <a:solidFill>
                <a:srgbClr val="000000"/>
              </a:solidFill>
            </a:ln>
          </p:spPr>
          <p:txBody>
            <a:bodyPr wrap="square" lIns="0" tIns="0" rIns="0" bIns="0" rtlCol="0"/>
            <a:lstStyle/>
            <a:p>
              <a:endParaRPr/>
            </a:p>
          </p:txBody>
        </p:sp>
        <p:sp>
          <p:nvSpPr>
            <p:cNvPr id="11" name="object 11"/>
            <p:cNvSpPr/>
            <p:nvPr/>
          </p:nvSpPr>
          <p:spPr>
            <a:xfrm>
              <a:off x="5667082" y="3959961"/>
              <a:ext cx="111125" cy="221615"/>
            </a:xfrm>
            <a:custGeom>
              <a:avLst/>
              <a:gdLst/>
              <a:ahLst/>
              <a:cxnLst/>
              <a:rect l="l" t="t" r="r" b="b"/>
              <a:pathLst>
                <a:path w="111125" h="221614">
                  <a:moveTo>
                    <a:pt x="0" y="221551"/>
                  </a:moveTo>
                  <a:lnTo>
                    <a:pt x="110769" y="221551"/>
                  </a:lnTo>
                  <a:lnTo>
                    <a:pt x="55384" y="0"/>
                  </a:lnTo>
                  <a:lnTo>
                    <a:pt x="0" y="221551"/>
                  </a:lnTo>
                  <a:close/>
                </a:path>
              </a:pathLst>
            </a:custGeom>
            <a:solidFill>
              <a:srgbClr val="000000"/>
            </a:solidFill>
          </p:spPr>
          <p:txBody>
            <a:bodyPr wrap="square" lIns="0" tIns="0" rIns="0" bIns="0" rtlCol="0"/>
            <a:lstStyle/>
            <a:p>
              <a:endParaRPr/>
            </a:p>
          </p:txBody>
        </p:sp>
        <p:sp>
          <p:nvSpPr>
            <p:cNvPr id="12" name="object 12"/>
            <p:cNvSpPr/>
            <p:nvPr/>
          </p:nvSpPr>
          <p:spPr>
            <a:xfrm>
              <a:off x="5680506" y="4003205"/>
              <a:ext cx="84455" cy="168275"/>
            </a:xfrm>
            <a:custGeom>
              <a:avLst/>
              <a:gdLst/>
              <a:ahLst/>
              <a:cxnLst/>
              <a:rect l="l" t="t" r="r" b="b"/>
              <a:pathLst>
                <a:path w="84454" h="168275">
                  <a:moveTo>
                    <a:pt x="0" y="167817"/>
                  </a:moveTo>
                  <a:lnTo>
                    <a:pt x="41960" y="0"/>
                  </a:lnTo>
                  <a:lnTo>
                    <a:pt x="83908" y="167817"/>
                  </a:lnTo>
                </a:path>
              </a:pathLst>
            </a:custGeom>
            <a:ln w="20976">
              <a:solidFill>
                <a:srgbClr val="000000"/>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5661636" y="4277996"/>
              <a:ext cx="121662" cy="121674"/>
            </a:xfrm>
            <a:prstGeom prst="rect">
              <a:avLst/>
            </a:prstGeom>
          </p:spPr>
        </p:pic>
        <p:sp>
          <p:nvSpPr>
            <p:cNvPr id="14" name="object 14"/>
            <p:cNvSpPr/>
            <p:nvPr/>
          </p:nvSpPr>
          <p:spPr>
            <a:xfrm>
              <a:off x="4547768" y="4338840"/>
              <a:ext cx="1845945" cy="1510665"/>
            </a:xfrm>
            <a:custGeom>
              <a:avLst/>
              <a:gdLst/>
              <a:ahLst/>
              <a:cxnLst/>
              <a:rect l="l" t="t" r="r" b="b"/>
              <a:pathLst>
                <a:path w="1845945" h="1510664">
                  <a:moveTo>
                    <a:pt x="1174699" y="0"/>
                  </a:moveTo>
                  <a:lnTo>
                    <a:pt x="1845945" y="1510309"/>
                  </a:lnTo>
                </a:path>
                <a:path w="1845945" h="1510664">
                  <a:moveTo>
                    <a:pt x="0" y="167805"/>
                  </a:moveTo>
                  <a:lnTo>
                    <a:pt x="1174699" y="0"/>
                  </a:lnTo>
                </a:path>
              </a:pathLst>
            </a:custGeom>
            <a:ln w="20976">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493818" y="5284878"/>
              <a:ext cx="121662" cy="121662"/>
            </a:xfrm>
            <a:prstGeom prst="rect">
              <a:avLst/>
            </a:prstGeom>
          </p:spPr>
        </p:pic>
        <p:sp>
          <p:nvSpPr>
            <p:cNvPr id="16" name="object 16"/>
            <p:cNvSpPr/>
            <p:nvPr/>
          </p:nvSpPr>
          <p:spPr>
            <a:xfrm>
              <a:off x="5051209" y="5345709"/>
              <a:ext cx="1343025" cy="503555"/>
            </a:xfrm>
            <a:custGeom>
              <a:avLst/>
              <a:gdLst/>
              <a:ahLst/>
              <a:cxnLst/>
              <a:rect l="l" t="t" r="r" b="b"/>
              <a:pathLst>
                <a:path w="1343025" h="503554">
                  <a:moveTo>
                    <a:pt x="0" y="503440"/>
                  </a:moveTo>
                  <a:lnTo>
                    <a:pt x="503440" y="0"/>
                  </a:lnTo>
                </a:path>
                <a:path w="1343025" h="503554">
                  <a:moveTo>
                    <a:pt x="1342504" y="503440"/>
                  </a:moveTo>
                  <a:lnTo>
                    <a:pt x="503440" y="0"/>
                  </a:lnTo>
                </a:path>
              </a:pathLst>
            </a:custGeom>
            <a:ln w="20976">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4151314" y="5284878"/>
              <a:ext cx="121662" cy="121662"/>
            </a:xfrm>
            <a:prstGeom prst="rect">
              <a:avLst/>
            </a:prstGeom>
          </p:spPr>
        </p:pic>
        <p:sp>
          <p:nvSpPr>
            <p:cNvPr id="18" name="object 18"/>
            <p:cNvSpPr/>
            <p:nvPr/>
          </p:nvSpPr>
          <p:spPr>
            <a:xfrm>
              <a:off x="3553352" y="2341416"/>
              <a:ext cx="2331720" cy="3507740"/>
            </a:xfrm>
            <a:custGeom>
              <a:avLst/>
              <a:gdLst/>
              <a:ahLst/>
              <a:cxnLst/>
              <a:rect l="l" t="t" r="r" b="b"/>
              <a:pathLst>
                <a:path w="2331720" h="3507740">
                  <a:moveTo>
                    <a:pt x="1497856" y="3507733"/>
                  </a:moveTo>
                  <a:lnTo>
                    <a:pt x="658792" y="3004292"/>
                  </a:lnTo>
                </a:path>
                <a:path w="2331720" h="3507740">
                  <a:moveTo>
                    <a:pt x="658792" y="3004292"/>
                  </a:moveTo>
                  <a:lnTo>
                    <a:pt x="658355" y="3004729"/>
                  </a:lnTo>
                  <a:lnTo>
                    <a:pt x="655297" y="3007788"/>
                  </a:lnTo>
                  <a:lnTo>
                    <a:pt x="646994" y="3016090"/>
                  </a:lnTo>
                  <a:lnTo>
                    <a:pt x="630827" y="3032258"/>
                  </a:lnTo>
                  <a:lnTo>
                    <a:pt x="605044" y="3058046"/>
                  </a:lnTo>
                  <a:lnTo>
                    <a:pt x="571394" y="3091697"/>
                  </a:lnTo>
                  <a:lnTo>
                    <a:pt x="532500" y="3130592"/>
                  </a:lnTo>
                  <a:lnTo>
                    <a:pt x="490987" y="3172110"/>
                  </a:lnTo>
                  <a:lnTo>
                    <a:pt x="449031" y="3213623"/>
                  </a:lnTo>
                  <a:lnTo>
                    <a:pt x="407078" y="3252517"/>
                  </a:lnTo>
                  <a:lnTo>
                    <a:pt x="365125" y="3286167"/>
                  </a:lnTo>
                  <a:lnTo>
                    <a:pt x="323169" y="3311950"/>
                  </a:lnTo>
                  <a:lnTo>
                    <a:pt x="281219" y="3327680"/>
                  </a:lnTo>
                  <a:lnTo>
                    <a:pt x="239267" y="3332924"/>
                  </a:lnTo>
                  <a:lnTo>
                    <a:pt x="197314" y="3327680"/>
                  </a:lnTo>
                  <a:lnTo>
                    <a:pt x="155364" y="3311950"/>
                  </a:lnTo>
                  <a:lnTo>
                    <a:pt x="118376" y="3286706"/>
                  </a:lnTo>
                  <a:lnTo>
                    <a:pt x="83229" y="3238441"/>
                  </a:lnTo>
                  <a:lnTo>
                    <a:pt x="66922" y="3201072"/>
                  </a:lnTo>
                  <a:lnTo>
                    <a:pt x="51767" y="3152423"/>
                  </a:lnTo>
                  <a:lnTo>
                    <a:pt x="37993" y="3090653"/>
                  </a:lnTo>
                  <a:lnTo>
                    <a:pt x="25831" y="3013920"/>
                  </a:lnTo>
                  <a:lnTo>
                    <a:pt x="15512" y="2920384"/>
                  </a:lnTo>
                  <a:lnTo>
                    <a:pt x="9978" y="2850706"/>
                  </a:lnTo>
                  <a:lnTo>
                    <a:pt x="5483" y="2773935"/>
                  </a:lnTo>
                  <a:lnTo>
                    <a:pt x="3683" y="2733080"/>
                  </a:lnTo>
                  <a:lnTo>
                    <a:pt x="2212" y="2690681"/>
                  </a:lnTo>
                  <a:lnTo>
                    <a:pt x="1092" y="2646814"/>
                  </a:lnTo>
                  <a:lnTo>
                    <a:pt x="347" y="2601556"/>
                  </a:lnTo>
                  <a:lnTo>
                    <a:pt x="0" y="2554983"/>
                  </a:lnTo>
                  <a:lnTo>
                    <a:pt x="72" y="2507172"/>
                  </a:lnTo>
                  <a:lnTo>
                    <a:pt x="588" y="2458199"/>
                  </a:lnTo>
                  <a:lnTo>
                    <a:pt x="1571" y="2408140"/>
                  </a:lnTo>
                  <a:lnTo>
                    <a:pt x="3043" y="2357072"/>
                  </a:lnTo>
                  <a:lnTo>
                    <a:pt x="5026" y="2305072"/>
                  </a:lnTo>
                  <a:lnTo>
                    <a:pt x="7545" y="2252215"/>
                  </a:lnTo>
                  <a:lnTo>
                    <a:pt x="10622" y="2198579"/>
                  </a:lnTo>
                  <a:lnTo>
                    <a:pt x="14280" y="2144239"/>
                  </a:lnTo>
                  <a:lnTo>
                    <a:pt x="18542" y="2089273"/>
                  </a:lnTo>
                  <a:lnTo>
                    <a:pt x="23431" y="2033756"/>
                  </a:lnTo>
                  <a:lnTo>
                    <a:pt x="28969" y="1977765"/>
                  </a:lnTo>
                  <a:lnTo>
                    <a:pt x="35180" y="1921377"/>
                  </a:lnTo>
                  <a:lnTo>
                    <a:pt x="42087" y="1864667"/>
                  </a:lnTo>
                  <a:lnTo>
                    <a:pt x="49712" y="1807713"/>
                  </a:lnTo>
                  <a:lnTo>
                    <a:pt x="58079" y="1750591"/>
                  </a:lnTo>
                  <a:lnTo>
                    <a:pt x="67211" y="1693377"/>
                  </a:lnTo>
                  <a:lnTo>
                    <a:pt x="77129" y="1636147"/>
                  </a:lnTo>
                  <a:lnTo>
                    <a:pt x="87858" y="1578979"/>
                  </a:lnTo>
                  <a:lnTo>
                    <a:pt x="99421" y="1521948"/>
                  </a:lnTo>
                  <a:lnTo>
                    <a:pt x="112303" y="1463030"/>
                  </a:lnTo>
                  <a:lnTo>
                    <a:pt x="126055" y="1404409"/>
                  </a:lnTo>
                  <a:lnTo>
                    <a:pt x="140625" y="1346156"/>
                  </a:lnTo>
                  <a:lnTo>
                    <a:pt x="155963" y="1288337"/>
                  </a:lnTo>
                  <a:lnTo>
                    <a:pt x="172017" y="1231021"/>
                  </a:lnTo>
                  <a:lnTo>
                    <a:pt x="188736" y="1174276"/>
                  </a:lnTo>
                  <a:lnTo>
                    <a:pt x="206069" y="1118171"/>
                  </a:lnTo>
                  <a:lnTo>
                    <a:pt x="223964" y="1062773"/>
                  </a:lnTo>
                  <a:lnTo>
                    <a:pt x="242371" y="1008152"/>
                  </a:lnTo>
                  <a:lnTo>
                    <a:pt x="261239" y="954374"/>
                  </a:lnTo>
                  <a:lnTo>
                    <a:pt x="280516" y="901508"/>
                  </a:lnTo>
                  <a:lnTo>
                    <a:pt x="300150" y="849623"/>
                  </a:lnTo>
                  <a:lnTo>
                    <a:pt x="320092" y="798787"/>
                  </a:lnTo>
                  <a:lnTo>
                    <a:pt x="340290" y="749068"/>
                  </a:lnTo>
                  <a:lnTo>
                    <a:pt x="360692" y="700533"/>
                  </a:lnTo>
                  <a:lnTo>
                    <a:pt x="381248" y="653252"/>
                  </a:lnTo>
                  <a:lnTo>
                    <a:pt x="401906" y="607293"/>
                  </a:lnTo>
                  <a:lnTo>
                    <a:pt x="422615" y="562723"/>
                  </a:lnTo>
                  <a:lnTo>
                    <a:pt x="443324" y="519611"/>
                  </a:lnTo>
                  <a:lnTo>
                    <a:pt x="463982" y="478026"/>
                  </a:lnTo>
                  <a:lnTo>
                    <a:pt x="484538" y="438034"/>
                  </a:lnTo>
                  <a:lnTo>
                    <a:pt x="504941" y="399705"/>
                  </a:lnTo>
                  <a:lnTo>
                    <a:pt x="525139" y="363108"/>
                  </a:lnTo>
                  <a:lnTo>
                    <a:pt x="545081" y="328309"/>
                  </a:lnTo>
                  <a:lnTo>
                    <a:pt x="564716" y="295377"/>
                  </a:lnTo>
                  <a:lnTo>
                    <a:pt x="602861" y="235388"/>
                  </a:lnTo>
                  <a:lnTo>
                    <a:pt x="651553" y="167198"/>
                  </a:lnTo>
                  <a:lnTo>
                    <a:pt x="697056" y="112769"/>
                  </a:lnTo>
                  <a:lnTo>
                    <a:pt x="739540" y="70759"/>
                  </a:lnTo>
                  <a:lnTo>
                    <a:pt x="779171" y="39824"/>
                  </a:lnTo>
                  <a:lnTo>
                    <a:pt x="816117" y="18624"/>
                  </a:lnTo>
                  <a:lnTo>
                    <a:pt x="882626" y="54"/>
                  </a:lnTo>
                  <a:lnTo>
                    <a:pt x="912525" y="0"/>
                  </a:lnTo>
                  <a:lnTo>
                    <a:pt x="940410" y="4309"/>
                  </a:lnTo>
                  <a:lnTo>
                    <a:pt x="1013663" y="31550"/>
                  </a:lnTo>
                  <a:lnTo>
                    <a:pt x="1055506" y="56832"/>
                  </a:lnTo>
                  <a:lnTo>
                    <a:pt x="1093321" y="86142"/>
                  </a:lnTo>
                  <a:lnTo>
                    <a:pt x="1128449" y="118138"/>
                  </a:lnTo>
                  <a:lnTo>
                    <a:pt x="1162233" y="151479"/>
                  </a:lnTo>
                  <a:lnTo>
                    <a:pt x="1203751" y="192997"/>
                  </a:lnTo>
                  <a:lnTo>
                    <a:pt x="1242645" y="231890"/>
                  </a:lnTo>
                  <a:lnTo>
                    <a:pt x="1276292" y="265538"/>
                  </a:lnTo>
                  <a:lnTo>
                    <a:pt x="1302073" y="291318"/>
                  </a:lnTo>
                  <a:lnTo>
                    <a:pt x="1318247" y="307493"/>
                  </a:lnTo>
                  <a:lnTo>
                    <a:pt x="1326553" y="315799"/>
                  </a:lnTo>
                  <a:lnTo>
                    <a:pt x="1329614" y="318859"/>
                  </a:lnTo>
                  <a:lnTo>
                    <a:pt x="1330051" y="319297"/>
                  </a:lnTo>
                </a:path>
                <a:path w="2331720" h="3507740">
                  <a:moveTo>
                    <a:pt x="1225161" y="1357636"/>
                  </a:moveTo>
                  <a:lnTo>
                    <a:pt x="1225844" y="1357608"/>
                  </a:lnTo>
                  <a:lnTo>
                    <a:pt x="1230624" y="1357417"/>
                  </a:lnTo>
                  <a:lnTo>
                    <a:pt x="1243598" y="1356896"/>
                  </a:lnTo>
                  <a:lnTo>
                    <a:pt x="1268862" y="1355883"/>
                  </a:lnTo>
                  <a:lnTo>
                    <a:pt x="1308998" y="1353751"/>
                  </a:lnTo>
                  <a:lnTo>
                    <a:pt x="1360524" y="1348016"/>
                  </a:lnTo>
                  <a:lnTo>
                    <a:pt x="1418442" y="1335727"/>
                  </a:lnTo>
                  <a:lnTo>
                    <a:pt x="1477752" y="1313935"/>
                  </a:lnTo>
                  <a:lnTo>
                    <a:pt x="1523075" y="1288467"/>
                  </a:lnTo>
                  <a:lnTo>
                    <a:pt x="1564916" y="1258303"/>
                  </a:lnTo>
                  <a:lnTo>
                    <a:pt x="1602100" y="1226713"/>
                  </a:lnTo>
                  <a:lnTo>
                    <a:pt x="1633453" y="1196970"/>
                  </a:lnTo>
                  <a:lnTo>
                    <a:pt x="1677506" y="1152130"/>
                  </a:lnTo>
                  <a:lnTo>
                    <a:pt x="1687626" y="1141750"/>
                  </a:lnTo>
                  <a:lnTo>
                    <a:pt x="1691354" y="1137926"/>
                  </a:lnTo>
                  <a:lnTo>
                    <a:pt x="1691886" y="1137380"/>
                  </a:lnTo>
                </a:path>
                <a:path w="2331720" h="3507740">
                  <a:moveTo>
                    <a:pt x="1791531" y="2055107"/>
                  </a:moveTo>
                  <a:lnTo>
                    <a:pt x="1792077" y="2055667"/>
                  </a:lnTo>
                  <a:lnTo>
                    <a:pt x="1795901" y="2059585"/>
                  </a:lnTo>
                  <a:lnTo>
                    <a:pt x="1806281" y="2070222"/>
                  </a:lnTo>
                  <a:lnTo>
                    <a:pt x="1851547" y="2116296"/>
                  </a:lnTo>
                  <a:lnTo>
                    <a:pt x="1884276" y="2147615"/>
                  </a:lnTo>
                  <a:lnTo>
                    <a:pt x="1923970" y="2182249"/>
                  </a:lnTo>
                  <a:lnTo>
                    <a:pt x="1969915" y="2217554"/>
                  </a:lnTo>
                  <a:lnTo>
                    <a:pt x="2021401" y="2250890"/>
                  </a:lnTo>
                  <a:lnTo>
                    <a:pt x="2077224" y="2280067"/>
                  </a:lnTo>
                  <a:lnTo>
                    <a:pt x="2134266" y="2304755"/>
                  </a:lnTo>
                  <a:lnTo>
                    <a:pt x="2188919" y="2325081"/>
                  </a:lnTo>
                  <a:lnTo>
                    <a:pt x="2237573" y="2341171"/>
                  </a:lnTo>
                  <a:lnTo>
                    <a:pt x="2276620" y="2353151"/>
                  </a:lnTo>
                  <a:lnTo>
                    <a:pt x="2324792" y="2367675"/>
                  </a:lnTo>
                  <a:lnTo>
                    <a:pt x="2330814" y="2369490"/>
                  </a:lnTo>
                  <a:lnTo>
                    <a:pt x="2331674" y="2369750"/>
                  </a:lnTo>
                </a:path>
                <a:path w="2331720" h="3507740">
                  <a:moveTo>
                    <a:pt x="422813" y="3240284"/>
                  </a:moveTo>
                  <a:lnTo>
                    <a:pt x="423496" y="3240543"/>
                  </a:lnTo>
                  <a:lnTo>
                    <a:pt x="428276" y="3242359"/>
                  </a:lnTo>
                  <a:lnTo>
                    <a:pt x="441250" y="3247287"/>
                  </a:lnTo>
                  <a:lnTo>
                    <a:pt x="466514" y="3256883"/>
                  </a:lnTo>
                  <a:lnTo>
                    <a:pt x="506801" y="3271512"/>
                  </a:lnTo>
                  <a:lnTo>
                    <a:pt x="559378" y="3286712"/>
                  </a:lnTo>
                  <a:lnTo>
                    <a:pt x="620149" y="3296831"/>
                  </a:lnTo>
                  <a:lnTo>
                    <a:pt x="685018" y="3296215"/>
                  </a:lnTo>
                  <a:lnTo>
                    <a:pt x="737109" y="3285243"/>
                  </a:lnTo>
                  <a:lnTo>
                    <a:pt x="787103" y="3267181"/>
                  </a:lnTo>
                  <a:lnTo>
                    <a:pt x="832901" y="3245429"/>
                  </a:lnTo>
                  <a:lnTo>
                    <a:pt x="872406" y="3223384"/>
                  </a:lnTo>
                  <a:lnTo>
                    <a:pt x="928786" y="3188784"/>
                  </a:lnTo>
                  <a:lnTo>
                    <a:pt x="941759" y="3180741"/>
                  </a:lnTo>
                  <a:lnTo>
                    <a:pt x="946539" y="3177779"/>
                  </a:lnTo>
                  <a:lnTo>
                    <a:pt x="947222" y="3177355"/>
                  </a:lnTo>
                </a:path>
                <a:path w="2331720" h="3507740">
                  <a:moveTo>
                    <a:pt x="1786285" y="3224549"/>
                  </a:moveTo>
                  <a:lnTo>
                    <a:pt x="1786982" y="3224712"/>
                  </a:lnTo>
                  <a:lnTo>
                    <a:pt x="1791858" y="3225860"/>
                  </a:lnTo>
                  <a:lnTo>
                    <a:pt x="1805091" y="3228974"/>
                  </a:lnTo>
                  <a:lnTo>
                    <a:pt x="1830863" y="3235039"/>
                  </a:lnTo>
                  <a:lnTo>
                    <a:pt x="1871875" y="3244257"/>
                  </a:lnTo>
                  <a:lnTo>
                    <a:pt x="1924931" y="3253719"/>
                  </a:lnTo>
                  <a:lnTo>
                    <a:pt x="1985360" y="3259740"/>
                  </a:lnTo>
                  <a:lnTo>
                    <a:pt x="2048490" y="3258635"/>
                  </a:lnTo>
                  <a:lnTo>
                    <a:pt x="2109905" y="3248067"/>
                  </a:lnTo>
                  <a:lnTo>
                    <a:pt x="2166158" y="3231105"/>
                  </a:lnTo>
                  <a:lnTo>
                    <a:pt x="2214053" y="3212176"/>
                  </a:lnTo>
                  <a:lnTo>
                    <a:pt x="2250394" y="3195707"/>
                  </a:lnTo>
                  <a:lnTo>
                    <a:pt x="2273133" y="3185097"/>
                  </a:lnTo>
                  <a:lnTo>
                    <a:pt x="2284810" y="3179649"/>
                  </a:lnTo>
                  <a:lnTo>
                    <a:pt x="2289112" y="3177642"/>
                  </a:lnTo>
                  <a:lnTo>
                    <a:pt x="2289726" y="3177355"/>
                  </a:lnTo>
                </a:path>
                <a:path w="2331720" h="3507740">
                  <a:moveTo>
                    <a:pt x="658792" y="3004292"/>
                  </a:moveTo>
                  <a:lnTo>
                    <a:pt x="968202" y="2532322"/>
                  </a:lnTo>
                </a:path>
              </a:pathLst>
            </a:custGeom>
            <a:ln w="20976">
              <a:solidFill>
                <a:srgbClr val="000000"/>
              </a:solidFill>
            </a:ln>
          </p:spPr>
          <p:txBody>
            <a:bodyPr wrap="square" lIns="0" tIns="0" rIns="0" bIns="0" rtlCol="0"/>
            <a:lstStyle/>
            <a:p>
              <a:endParaRPr/>
            </a:p>
          </p:txBody>
        </p:sp>
        <p:sp>
          <p:nvSpPr>
            <p:cNvPr id="19" name="object 19"/>
            <p:cNvSpPr/>
            <p:nvPr/>
          </p:nvSpPr>
          <p:spPr>
            <a:xfrm>
              <a:off x="4377474" y="4837569"/>
              <a:ext cx="168275" cy="215900"/>
            </a:xfrm>
            <a:custGeom>
              <a:avLst/>
              <a:gdLst/>
              <a:ahLst/>
              <a:cxnLst/>
              <a:rect l="l" t="t" r="r" b="b"/>
              <a:pathLst>
                <a:path w="168275" h="215900">
                  <a:moveTo>
                    <a:pt x="0" y="154914"/>
                  </a:moveTo>
                  <a:lnTo>
                    <a:pt x="92646" y="215646"/>
                  </a:lnTo>
                  <a:lnTo>
                    <a:pt x="167792" y="0"/>
                  </a:lnTo>
                  <a:lnTo>
                    <a:pt x="0" y="154914"/>
                  </a:lnTo>
                  <a:close/>
                </a:path>
              </a:pathLst>
            </a:custGeom>
            <a:solidFill>
              <a:srgbClr val="000000"/>
            </a:solidFill>
          </p:spPr>
          <p:txBody>
            <a:bodyPr wrap="square" lIns="0" tIns="0" rIns="0" bIns="0" rtlCol="0"/>
            <a:lstStyle/>
            <a:p>
              <a:endParaRPr/>
            </a:p>
          </p:txBody>
        </p:sp>
        <p:sp>
          <p:nvSpPr>
            <p:cNvPr id="20" name="object 20"/>
            <p:cNvSpPr/>
            <p:nvPr/>
          </p:nvSpPr>
          <p:spPr>
            <a:xfrm>
              <a:off x="4394466" y="4863249"/>
              <a:ext cx="1160780" cy="482600"/>
            </a:xfrm>
            <a:custGeom>
              <a:avLst/>
              <a:gdLst/>
              <a:ahLst/>
              <a:cxnLst/>
              <a:rect l="l" t="t" r="r" b="b"/>
              <a:pathLst>
                <a:path w="1160779" h="482600">
                  <a:moveTo>
                    <a:pt x="0" y="127825"/>
                  </a:moveTo>
                  <a:lnTo>
                    <a:pt x="127088" y="10490"/>
                  </a:lnTo>
                  <a:lnTo>
                    <a:pt x="70167" y="173837"/>
                  </a:lnTo>
                </a:path>
                <a:path w="1160779" h="482600">
                  <a:moveTo>
                    <a:pt x="1160183" y="482460"/>
                  </a:moveTo>
                  <a:lnTo>
                    <a:pt x="195262" y="0"/>
                  </a:lnTo>
                </a:path>
              </a:pathLst>
            </a:custGeom>
            <a:ln w="20976">
              <a:solidFill>
                <a:srgbClr val="000000"/>
              </a:solidFill>
            </a:ln>
          </p:spPr>
          <p:txBody>
            <a:bodyPr wrap="square" lIns="0" tIns="0" rIns="0" bIns="0" rtlCol="0"/>
            <a:lstStyle/>
            <a:p>
              <a:endParaRPr/>
            </a:p>
          </p:txBody>
        </p:sp>
        <p:sp>
          <p:nvSpPr>
            <p:cNvPr id="21" name="object 21"/>
            <p:cNvSpPr/>
            <p:nvPr/>
          </p:nvSpPr>
          <p:spPr>
            <a:xfrm>
              <a:off x="4551044" y="4843906"/>
              <a:ext cx="223520" cy="149225"/>
            </a:xfrm>
            <a:custGeom>
              <a:avLst/>
              <a:gdLst/>
              <a:ahLst/>
              <a:cxnLst/>
              <a:rect l="l" t="t" r="r" b="b"/>
              <a:pathLst>
                <a:path w="223520" h="149225">
                  <a:moveTo>
                    <a:pt x="0" y="0"/>
                  </a:moveTo>
                  <a:lnTo>
                    <a:pt x="173393" y="148615"/>
                  </a:lnTo>
                  <a:lnTo>
                    <a:pt x="222923" y="49542"/>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4589729" y="4863249"/>
              <a:ext cx="168910" cy="113030"/>
            </a:xfrm>
            <a:custGeom>
              <a:avLst/>
              <a:gdLst/>
              <a:ahLst/>
              <a:cxnLst/>
              <a:rect l="l" t="t" r="r" b="b"/>
              <a:pathLst>
                <a:path w="168910" h="113029">
                  <a:moveTo>
                    <a:pt x="131330" y="112572"/>
                  </a:moveTo>
                  <a:lnTo>
                    <a:pt x="0" y="0"/>
                  </a:lnTo>
                  <a:lnTo>
                    <a:pt x="168859" y="37528"/>
                  </a:lnTo>
                </a:path>
              </a:pathLst>
            </a:custGeom>
            <a:ln w="20976">
              <a:solidFill>
                <a:srgbClr val="000000"/>
              </a:solidFill>
            </a:ln>
          </p:spPr>
          <p:txBody>
            <a:bodyPr wrap="square" lIns="0" tIns="0" rIns="0" bIns="0" rtlCol="0"/>
            <a:lstStyle/>
            <a:p>
              <a:endParaRPr/>
            </a:p>
          </p:txBody>
        </p:sp>
        <p:sp>
          <p:nvSpPr>
            <p:cNvPr id="23" name="object 23"/>
            <p:cNvSpPr/>
            <p:nvPr/>
          </p:nvSpPr>
          <p:spPr>
            <a:xfrm>
              <a:off x="4833429" y="5799175"/>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24" name="object 24"/>
            <p:cNvSpPr/>
            <p:nvPr/>
          </p:nvSpPr>
          <p:spPr>
            <a:xfrm>
              <a:off x="4833429" y="5799175"/>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25" name="object 25"/>
            <p:cNvSpPr/>
            <p:nvPr/>
          </p:nvSpPr>
          <p:spPr>
            <a:xfrm>
              <a:off x="4665916" y="1443596"/>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7EFF7E"/>
            </a:solidFill>
          </p:spPr>
          <p:txBody>
            <a:bodyPr wrap="square" lIns="0" tIns="0" rIns="0" bIns="0" rtlCol="0"/>
            <a:lstStyle/>
            <a:p>
              <a:endParaRPr/>
            </a:p>
          </p:txBody>
        </p:sp>
        <p:sp>
          <p:nvSpPr>
            <p:cNvPr id="26" name="object 26"/>
            <p:cNvSpPr/>
            <p:nvPr/>
          </p:nvSpPr>
          <p:spPr>
            <a:xfrm>
              <a:off x="4665916" y="1443596"/>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00FF00"/>
              </a:solidFill>
            </a:ln>
          </p:spPr>
          <p:txBody>
            <a:bodyPr wrap="square" lIns="0" tIns="0" rIns="0" bIns="0" rtlCol="0"/>
            <a:lstStyle/>
            <a:p>
              <a:endParaRPr/>
            </a:p>
          </p:txBody>
        </p:sp>
      </p:grpSp>
      <p:sp>
        <p:nvSpPr>
          <p:cNvPr id="27" name="object 27"/>
          <p:cNvSpPr txBox="1"/>
          <p:nvPr/>
        </p:nvSpPr>
        <p:spPr>
          <a:xfrm>
            <a:off x="4933632"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A</a:t>
            </a:r>
            <a:endParaRPr sz="2300">
              <a:latin typeface="Arial"/>
              <a:cs typeface="Arial"/>
            </a:endParaRPr>
          </a:p>
        </p:txBody>
      </p:sp>
      <p:grpSp>
        <p:nvGrpSpPr>
          <p:cNvPr id="28" name="object 28"/>
          <p:cNvGrpSpPr/>
          <p:nvPr/>
        </p:nvGrpSpPr>
        <p:grpSpPr>
          <a:xfrm>
            <a:off x="4299127" y="2584500"/>
            <a:ext cx="2341880" cy="3682365"/>
            <a:chOff x="4299127" y="2584500"/>
            <a:chExt cx="2341880" cy="3682365"/>
          </a:xfrm>
        </p:grpSpPr>
        <p:sp>
          <p:nvSpPr>
            <p:cNvPr id="29" name="object 29"/>
            <p:cNvSpPr/>
            <p:nvPr/>
          </p:nvSpPr>
          <p:spPr>
            <a:xfrm>
              <a:off x="4665916" y="2616250"/>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7EFF7E"/>
            </a:solidFill>
          </p:spPr>
          <p:txBody>
            <a:bodyPr wrap="square" lIns="0" tIns="0" rIns="0" bIns="0" rtlCol="0"/>
            <a:lstStyle/>
            <a:p>
              <a:endParaRPr/>
            </a:p>
          </p:txBody>
        </p:sp>
        <p:sp>
          <p:nvSpPr>
            <p:cNvPr id="30" name="object 30"/>
            <p:cNvSpPr/>
            <p:nvPr/>
          </p:nvSpPr>
          <p:spPr>
            <a:xfrm>
              <a:off x="4665916" y="2616250"/>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00FF00"/>
              </a:solidFill>
            </a:ln>
          </p:spPr>
          <p:txBody>
            <a:bodyPr wrap="square" lIns="0" tIns="0" rIns="0" bIns="0" rtlCol="0"/>
            <a:lstStyle/>
            <a:p>
              <a:endParaRPr/>
            </a:p>
          </p:txBody>
        </p:sp>
        <p:sp>
          <p:nvSpPr>
            <p:cNvPr id="31" name="object 31"/>
            <p:cNvSpPr/>
            <p:nvPr/>
          </p:nvSpPr>
          <p:spPr>
            <a:xfrm>
              <a:off x="5503532" y="3621392"/>
              <a:ext cx="435609" cy="435609"/>
            </a:xfrm>
            <a:custGeom>
              <a:avLst/>
              <a:gdLst/>
              <a:ahLst/>
              <a:cxnLst/>
              <a:rect l="l" t="t" r="r" b="b"/>
              <a:pathLst>
                <a:path w="435610" h="435610">
                  <a:moveTo>
                    <a:pt x="0" y="217779"/>
                  </a:moveTo>
                  <a:lnTo>
                    <a:pt x="5751" y="267712"/>
                  </a:lnTo>
                  <a:lnTo>
                    <a:pt x="22134" y="313550"/>
                  </a:lnTo>
                  <a:lnTo>
                    <a:pt x="47842" y="353986"/>
                  </a:lnTo>
                  <a:lnTo>
                    <a:pt x="81567" y="387713"/>
                  </a:lnTo>
                  <a:lnTo>
                    <a:pt x="122003" y="413422"/>
                  </a:lnTo>
                  <a:lnTo>
                    <a:pt x="167843" y="429807"/>
                  </a:lnTo>
                  <a:lnTo>
                    <a:pt x="217779" y="435559"/>
                  </a:lnTo>
                  <a:lnTo>
                    <a:pt x="267716" y="429807"/>
                  </a:lnTo>
                  <a:lnTo>
                    <a:pt x="313555" y="413422"/>
                  </a:lnTo>
                  <a:lnTo>
                    <a:pt x="353991" y="387713"/>
                  </a:lnTo>
                  <a:lnTo>
                    <a:pt x="387717" y="353986"/>
                  </a:lnTo>
                  <a:lnTo>
                    <a:pt x="413424" y="313550"/>
                  </a:lnTo>
                  <a:lnTo>
                    <a:pt x="429807" y="267712"/>
                  </a:lnTo>
                  <a:lnTo>
                    <a:pt x="435559" y="217779"/>
                  </a:lnTo>
                  <a:lnTo>
                    <a:pt x="429807" y="167843"/>
                  </a:lnTo>
                  <a:lnTo>
                    <a:pt x="413424" y="122003"/>
                  </a:lnTo>
                  <a:lnTo>
                    <a:pt x="387717" y="81567"/>
                  </a:lnTo>
                  <a:lnTo>
                    <a:pt x="353991" y="47842"/>
                  </a:lnTo>
                  <a:lnTo>
                    <a:pt x="313555" y="22134"/>
                  </a:lnTo>
                  <a:lnTo>
                    <a:pt x="267716" y="5751"/>
                  </a:lnTo>
                  <a:lnTo>
                    <a:pt x="217779" y="0"/>
                  </a:lnTo>
                  <a:lnTo>
                    <a:pt x="167843" y="5751"/>
                  </a:lnTo>
                  <a:lnTo>
                    <a:pt x="122003" y="22134"/>
                  </a:lnTo>
                  <a:lnTo>
                    <a:pt x="81567" y="47842"/>
                  </a:lnTo>
                  <a:lnTo>
                    <a:pt x="47842" y="81567"/>
                  </a:lnTo>
                  <a:lnTo>
                    <a:pt x="22134" y="122003"/>
                  </a:lnTo>
                  <a:lnTo>
                    <a:pt x="5751" y="167843"/>
                  </a:lnTo>
                  <a:lnTo>
                    <a:pt x="0" y="217779"/>
                  </a:lnTo>
                  <a:close/>
                </a:path>
              </a:pathLst>
            </a:custGeom>
            <a:solidFill>
              <a:srgbClr val="7EFF7E"/>
            </a:solidFill>
          </p:spPr>
          <p:txBody>
            <a:bodyPr wrap="square" lIns="0" tIns="0" rIns="0" bIns="0" rtlCol="0"/>
            <a:lstStyle/>
            <a:p>
              <a:endParaRPr/>
            </a:p>
          </p:txBody>
        </p:sp>
        <p:sp>
          <p:nvSpPr>
            <p:cNvPr id="32" name="object 32"/>
            <p:cNvSpPr/>
            <p:nvPr/>
          </p:nvSpPr>
          <p:spPr>
            <a:xfrm>
              <a:off x="5503532" y="3621392"/>
              <a:ext cx="435609" cy="435609"/>
            </a:xfrm>
            <a:custGeom>
              <a:avLst/>
              <a:gdLst/>
              <a:ahLst/>
              <a:cxnLst/>
              <a:rect l="l" t="t" r="r" b="b"/>
              <a:pathLst>
                <a:path w="435610" h="435610">
                  <a:moveTo>
                    <a:pt x="435559" y="217779"/>
                  </a:moveTo>
                  <a:lnTo>
                    <a:pt x="429807" y="167843"/>
                  </a:lnTo>
                  <a:lnTo>
                    <a:pt x="413424" y="122003"/>
                  </a:lnTo>
                  <a:lnTo>
                    <a:pt x="387717" y="81567"/>
                  </a:lnTo>
                  <a:lnTo>
                    <a:pt x="353991" y="47842"/>
                  </a:lnTo>
                  <a:lnTo>
                    <a:pt x="313555" y="22134"/>
                  </a:lnTo>
                  <a:lnTo>
                    <a:pt x="267716" y="5751"/>
                  </a:lnTo>
                  <a:lnTo>
                    <a:pt x="217779" y="0"/>
                  </a:lnTo>
                  <a:lnTo>
                    <a:pt x="167843" y="5751"/>
                  </a:lnTo>
                  <a:lnTo>
                    <a:pt x="122003" y="22134"/>
                  </a:lnTo>
                  <a:lnTo>
                    <a:pt x="81567" y="47842"/>
                  </a:lnTo>
                  <a:lnTo>
                    <a:pt x="47842" y="81567"/>
                  </a:lnTo>
                  <a:lnTo>
                    <a:pt x="22134" y="122003"/>
                  </a:lnTo>
                  <a:lnTo>
                    <a:pt x="5751" y="167843"/>
                  </a:lnTo>
                  <a:lnTo>
                    <a:pt x="0" y="217779"/>
                  </a:lnTo>
                  <a:lnTo>
                    <a:pt x="5751" y="267712"/>
                  </a:lnTo>
                  <a:lnTo>
                    <a:pt x="22134" y="313550"/>
                  </a:lnTo>
                  <a:lnTo>
                    <a:pt x="47842" y="353986"/>
                  </a:lnTo>
                  <a:lnTo>
                    <a:pt x="81567" y="387713"/>
                  </a:lnTo>
                  <a:lnTo>
                    <a:pt x="122003" y="413422"/>
                  </a:lnTo>
                  <a:lnTo>
                    <a:pt x="167843" y="429807"/>
                  </a:lnTo>
                  <a:lnTo>
                    <a:pt x="217779" y="435559"/>
                  </a:lnTo>
                  <a:lnTo>
                    <a:pt x="267716" y="429807"/>
                  </a:lnTo>
                  <a:lnTo>
                    <a:pt x="313555" y="413422"/>
                  </a:lnTo>
                  <a:lnTo>
                    <a:pt x="353991" y="387713"/>
                  </a:lnTo>
                  <a:lnTo>
                    <a:pt x="387717" y="353986"/>
                  </a:lnTo>
                  <a:lnTo>
                    <a:pt x="413424" y="313550"/>
                  </a:lnTo>
                  <a:lnTo>
                    <a:pt x="429807" y="267712"/>
                  </a:lnTo>
                  <a:lnTo>
                    <a:pt x="435559" y="217779"/>
                  </a:lnTo>
                  <a:close/>
                </a:path>
              </a:pathLst>
            </a:custGeom>
            <a:ln w="62929">
              <a:solidFill>
                <a:srgbClr val="00FF00"/>
              </a:solidFill>
            </a:ln>
          </p:spPr>
          <p:txBody>
            <a:bodyPr wrap="square" lIns="0" tIns="0" rIns="0" bIns="0" rtlCol="0"/>
            <a:lstStyle/>
            <a:p>
              <a:endParaRPr/>
            </a:p>
          </p:txBody>
        </p:sp>
        <p:sp>
          <p:nvSpPr>
            <p:cNvPr id="33" name="object 33"/>
            <p:cNvSpPr/>
            <p:nvPr/>
          </p:nvSpPr>
          <p:spPr>
            <a:xfrm>
              <a:off x="4330877" y="4459008"/>
              <a:ext cx="435609" cy="435609"/>
            </a:xfrm>
            <a:custGeom>
              <a:avLst/>
              <a:gdLst/>
              <a:ahLst/>
              <a:cxnLst/>
              <a:rect l="l" t="t" r="r" b="b"/>
              <a:pathLst>
                <a:path w="435610" h="435610">
                  <a:moveTo>
                    <a:pt x="0" y="217779"/>
                  </a:moveTo>
                  <a:lnTo>
                    <a:pt x="5751" y="267712"/>
                  </a:lnTo>
                  <a:lnTo>
                    <a:pt x="22134" y="313550"/>
                  </a:lnTo>
                  <a:lnTo>
                    <a:pt x="47842" y="353986"/>
                  </a:lnTo>
                  <a:lnTo>
                    <a:pt x="81567" y="387713"/>
                  </a:lnTo>
                  <a:lnTo>
                    <a:pt x="122003" y="413422"/>
                  </a:lnTo>
                  <a:lnTo>
                    <a:pt x="167843" y="429807"/>
                  </a:lnTo>
                  <a:lnTo>
                    <a:pt x="217779" y="435559"/>
                  </a:lnTo>
                  <a:lnTo>
                    <a:pt x="267712" y="429807"/>
                  </a:lnTo>
                  <a:lnTo>
                    <a:pt x="313550" y="413422"/>
                  </a:lnTo>
                  <a:lnTo>
                    <a:pt x="353986" y="387713"/>
                  </a:lnTo>
                  <a:lnTo>
                    <a:pt x="387713" y="353986"/>
                  </a:lnTo>
                  <a:lnTo>
                    <a:pt x="413422" y="313550"/>
                  </a:lnTo>
                  <a:lnTo>
                    <a:pt x="429807" y="267712"/>
                  </a:lnTo>
                  <a:lnTo>
                    <a:pt x="435559" y="217779"/>
                  </a:lnTo>
                  <a:lnTo>
                    <a:pt x="429807" y="167843"/>
                  </a:lnTo>
                  <a:lnTo>
                    <a:pt x="413422" y="122003"/>
                  </a:lnTo>
                  <a:lnTo>
                    <a:pt x="387713" y="81567"/>
                  </a:lnTo>
                  <a:lnTo>
                    <a:pt x="353986" y="47842"/>
                  </a:lnTo>
                  <a:lnTo>
                    <a:pt x="313550" y="22134"/>
                  </a:lnTo>
                  <a:lnTo>
                    <a:pt x="267712" y="5751"/>
                  </a:lnTo>
                  <a:lnTo>
                    <a:pt x="217779" y="0"/>
                  </a:lnTo>
                  <a:lnTo>
                    <a:pt x="167843" y="5751"/>
                  </a:lnTo>
                  <a:lnTo>
                    <a:pt x="122003" y="22134"/>
                  </a:lnTo>
                  <a:lnTo>
                    <a:pt x="81567" y="47842"/>
                  </a:lnTo>
                  <a:lnTo>
                    <a:pt x="47842" y="81567"/>
                  </a:lnTo>
                  <a:lnTo>
                    <a:pt x="22134" y="122003"/>
                  </a:lnTo>
                  <a:lnTo>
                    <a:pt x="5751" y="167843"/>
                  </a:lnTo>
                  <a:lnTo>
                    <a:pt x="0" y="217779"/>
                  </a:lnTo>
                  <a:close/>
                </a:path>
              </a:pathLst>
            </a:custGeom>
            <a:solidFill>
              <a:srgbClr val="FFBEBE"/>
            </a:solidFill>
          </p:spPr>
          <p:txBody>
            <a:bodyPr wrap="square" lIns="0" tIns="0" rIns="0" bIns="0" rtlCol="0"/>
            <a:lstStyle/>
            <a:p>
              <a:endParaRPr/>
            </a:p>
          </p:txBody>
        </p:sp>
        <p:sp>
          <p:nvSpPr>
            <p:cNvPr id="34" name="object 34"/>
            <p:cNvSpPr/>
            <p:nvPr/>
          </p:nvSpPr>
          <p:spPr>
            <a:xfrm>
              <a:off x="4330877" y="4459008"/>
              <a:ext cx="435609" cy="435609"/>
            </a:xfrm>
            <a:custGeom>
              <a:avLst/>
              <a:gdLst/>
              <a:ahLst/>
              <a:cxnLst/>
              <a:rect l="l" t="t" r="r" b="b"/>
              <a:pathLst>
                <a:path w="435610" h="435610">
                  <a:moveTo>
                    <a:pt x="435559" y="217779"/>
                  </a:moveTo>
                  <a:lnTo>
                    <a:pt x="429807" y="167843"/>
                  </a:lnTo>
                  <a:lnTo>
                    <a:pt x="413422" y="122003"/>
                  </a:lnTo>
                  <a:lnTo>
                    <a:pt x="387713" y="81567"/>
                  </a:lnTo>
                  <a:lnTo>
                    <a:pt x="353986" y="47842"/>
                  </a:lnTo>
                  <a:lnTo>
                    <a:pt x="313550" y="22134"/>
                  </a:lnTo>
                  <a:lnTo>
                    <a:pt x="267712" y="5751"/>
                  </a:lnTo>
                  <a:lnTo>
                    <a:pt x="217779" y="0"/>
                  </a:lnTo>
                  <a:lnTo>
                    <a:pt x="167843" y="5751"/>
                  </a:lnTo>
                  <a:lnTo>
                    <a:pt x="122003" y="22134"/>
                  </a:lnTo>
                  <a:lnTo>
                    <a:pt x="81567" y="47842"/>
                  </a:lnTo>
                  <a:lnTo>
                    <a:pt x="47842" y="81567"/>
                  </a:lnTo>
                  <a:lnTo>
                    <a:pt x="22134" y="122003"/>
                  </a:lnTo>
                  <a:lnTo>
                    <a:pt x="5751" y="167843"/>
                  </a:lnTo>
                  <a:lnTo>
                    <a:pt x="0" y="217779"/>
                  </a:lnTo>
                  <a:lnTo>
                    <a:pt x="5751" y="267712"/>
                  </a:lnTo>
                  <a:lnTo>
                    <a:pt x="22134" y="313550"/>
                  </a:lnTo>
                  <a:lnTo>
                    <a:pt x="47842" y="353986"/>
                  </a:lnTo>
                  <a:lnTo>
                    <a:pt x="81567" y="387713"/>
                  </a:lnTo>
                  <a:lnTo>
                    <a:pt x="122003" y="413422"/>
                  </a:lnTo>
                  <a:lnTo>
                    <a:pt x="167843" y="429807"/>
                  </a:lnTo>
                  <a:lnTo>
                    <a:pt x="217779" y="435559"/>
                  </a:lnTo>
                  <a:lnTo>
                    <a:pt x="267712" y="429807"/>
                  </a:lnTo>
                  <a:lnTo>
                    <a:pt x="313550" y="413422"/>
                  </a:lnTo>
                  <a:lnTo>
                    <a:pt x="353986" y="387713"/>
                  </a:lnTo>
                  <a:lnTo>
                    <a:pt x="387713" y="353986"/>
                  </a:lnTo>
                  <a:lnTo>
                    <a:pt x="413422" y="313550"/>
                  </a:lnTo>
                  <a:lnTo>
                    <a:pt x="429807" y="267712"/>
                  </a:lnTo>
                  <a:lnTo>
                    <a:pt x="435559" y="217779"/>
                  </a:lnTo>
                  <a:close/>
                </a:path>
              </a:pathLst>
            </a:custGeom>
            <a:ln w="62929">
              <a:solidFill>
                <a:srgbClr val="FF0000"/>
              </a:solidFill>
            </a:ln>
          </p:spPr>
          <p:txBody>
            <a:bodyPr wrap="square" lIns="0" tIns="0" rIns="0" bIns="0" rtlCol="0"/>
            <a:lstStyle/>
            <a:p>
              <a:endParaRPr/>
            </a:p>
          </p:txBody>
        </p:sp>
        <p:sp>
          <p:nvSpPr>
            <p:cNvPr id="35" name="object 35"/>
            <p:cNvSpPr/>
            <p:nvPr/>
          </p:nvSpPr>
          <p:spPr>
            <a:xfrm>
              <a:off x="6173622" y="5799175"/>
              <a:ext cx="435609" cy="435609"/>
            </a:xfrm>
            <a:custGeom>
              <a:avLst/>
              <a:gdLst/>
              <a:ahLst/>
              <a:cxnLst/>
              <a:rect l="l" t="t" r="r" b="b"/>
              <a:pathLst>
                <a:path w="435609" h="435610">
                  <a:moveTo>
                    <a:pt x="0" y="217779"/>
                  </a:move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36" name="object 36"/>
            <p:cNvSpPr/>
            <p:nvPr/>
          </p:nvSpPr>
          <p:spPr>
            <a:xfrm>
              <a:off x="6173622" y="5799175"/>
              <a:ext cx="435609" cy="435609"/>
            </a:xfrm>
            <a:custGeom>
              <a:avLst/>
              <a:gdLst/>
              <a:ahLst/>
              <a:cxnLst/>
              <a:rect l="l" t="t" r="r" b="b"/>
              <a:pathLst>
                <a:path w="435609" h="435610">
                  <a:moveTo>
                    <a:pt x="435559" y="217779"/>
                  </a:move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37" name="object 37"/>
          <p:cNvSpPr txBox="1"/>
          <p:nvPr/>
        </p:nvSpPr>
        <p:spPr>
          <a:xfrm>
            <a:off x="6297104"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B</a:t>
            </a:r>
            <a:endParaRPr sz="2300">
              <a:latin typeface="Arial"/>
              <a:cs typeface="Arial"/>
            </a:endParaRPr>
          </a:p>
        </p:txBody>
      </p:sp>
      <p:sp>
        <p:nvSpPr>
          <p:cNvPr id="38" name="object 38"/>
          <p:cNvSpPr/>
          <p:nvPr/>
        </p:nvSpPr>
        <p:spPr>
          <a:xfrm>
            <a:off x="4235056" y="4363186"/>
            <a:ext cx="2470150" cy="1967864"/>
          </a:xfrm>
          <a:custGeom>
            <a:avLst/>
            <a:gdLst/>
            <a:ahLst/>
            <a:cxnLst/>
            <a:rect l="l" t="t" r="r" b="b"/>
            <a:pathLst>
              <a:path w="2470150" h="1967864">
                <a:moveTo>
                  <a:pt x="627202" y="313601"/>
                </a:moveTo>
                <a:lnTo>
                  <a:pt x="623802" y="267258"/>
                </a:lnTo>
                <a:lnTo>
                  <a:pt x="613925" y="223026"/>
                </a:lnTo>
                <a:lnTo>
                  <a:pt x="598056" y="181392"/>
                </a:lnTo>
                <a:lnTo>
                  <a:pt x="576680" y="142839"/>
                </a:lnTo>
                <a:lnTo>
                  <a:pt x="550283" y="107853"/>
                </a:lnTo>
                <a:lnTo>
                  <a:pt x="519348" y="76919"/>
                </a:lnTo>
                <a:lnTo>
                  <a:pt x="484362" y="50521"/>
                </a:lnTo>
                <a:lnTo>
                  <a:pt x="445809" y="29145"/>
                </a:lnTo>
                <a:lnTo>
                  <a:pt x="404175" y="13277"/>
                </a:lnTo>
                <a:lnTo>
                  <a:pt x="359944" y="3400"/>
                </a:lnTo>
                <a:lnTo>
                  <a:pt x="313601" y="0"/>
                </a:lnTo>
                <a:lnTo>
                  <a:pt x="267258" y="3400"/>
                </a:lnTo>
                <a:lnTo>
                  <a:pt x="223026" y="13277"/>
                </a:lnTo>
                <a:lnTo>
                  <a:pt x="181392" y="29145"/>
                </a:lnTo>
                <a:lnTo>
                  <a:pt x="142839" y="50521"/>
                </a:lnTo>
                <a:lnTo>
                  <a:pt x="107853" y="76919"/>
                </a:lnTo>
                <a:lnTo>
                  <a:pt x="76919" y="107853"/>
                </a:lnTo>
                <a:lnTo>
                  <a:pt x="50521" y="142839"/>
                </a:lnTo>
                <a:lnTo>
                  <a:pt x="29145" y="181392"/>
                </a:lnTo>
                <a:lnTo>
                  <a:pt x="13277" y="223026"/>
                </a:lnTo>
                <a:lnTo>
                  <a:pt x="3400" y="267258"/>
                </a:lnTo>
                <a:lnTo>
                  <a:pt x="0" y="313601"/>
                </a:lnTo>
                <a:lnTo>
                  <a:pt x="3400" y="359944"/>
                </a:lnTo>
                <a:lnTo>
                  <a:pt x="13277" y="404175"/>
                </a:lnTo>
                <a:lnTo>
                  <a:pt x="29145" y="445809"/>
                </a:lnTo>
                <a:lnTo>
                  <a:pt x="50521" y="484362"/>
                </a:lnTo>
                <a:lnTo>
                  <a:pt x="76919" y="519348"/>
                </a:lnTo>
                <a:lnTo>
                  <a:pt x="107853" y="550283"/>
                </a:lnTo>
                <a:lnTo>
                  <a:pt x="142839" y="576680"/>
                </a:lnTo>
                <a:lnTo>
                  <a:pt x="181392" y="598056"/>
                </a:lnTo>
                <a:lnTo>
                  <a:pt x="223026" y="613925"/>
                </a:lnTo>
                <a:lnTo>
                  <a:pt x="267258" y="623802"/>
                </a:lnTo>
                <a:lnTo>
                  <a:pt x="313601" y="627202"/>
                </a:lnTo>
                <a:lnTo>
                  <a:pt x="359944" y="623802"/>
                </a:lnTo>
                <a:lnTo>
                  <a:pt x="404175" y="613925"/>
                </a:lnTo>
                <a:lnTo>
                  <a:pt x="445809" y="598056"/>
                </a:lnTo>
                <a:lnTo>
                  <a:pt x="484362" y="576680"/>
                </a:lnTo>
                <a:lnTo>
                  <a:pt x="519348" y="550283"/>
                </a:lnTo>
                <a:lnTo>
                  <a:pt x="550283" y="519348"/>
                </a:lnTo>
                <a:lnTo>
                  <a:pt x="576680" y="484362"/>
                </a:lnTo>
                <a:lnTo>
                  <a:pt x="598056" y="445809"/>
                </a:lnTo>
                <a:lnTo>
                  <a:pt x="613925" y="404175"/>
                </a:lnTo>
                <a:lnTo>
                  <a:pt x="623802" y="359944"/>
                </a:lnTo>
                <a:lnTo>
                  <a:pt x="627202" y="313601"/>
                </a:lnTo>
                <a:close/>
              </a:path>
              <a:path w="2470150" h="1967864">
                <a:moveTo>
                  <a:pt x="2469946" y="1653768"/>
                </a:moveTo>
                <a:lnTo>
                  <a:pt x="2466546" y="1607428"/>
                </a:lnTo>
                <a:lnTo>
                  <a:pt x="2456669" y="1563199"/>
                </a:lnTo>
                <a:lnTo>
                  <a:pt x="2440800" y="1521565"/>
                </a:lnTo>
                <a:lnTo>
                  <a:pt x="2419425" y="1483012"/>
                </a:lnTo>
                <a:lnTo>
                  <a:pt x="2393027" y="1448026"/>
                </a:lnTo>
                <a:lnTo>
                  <a:pt x="2362093" y="1417091"/>
                </a:lnTo>
                <a:lnTo>
                  <a:pt x="2327107" y="1390692"/>
                </a:lnTo>
                <a:lnTo>
                  <a:pt x="2288554" y="1369315"/>
                </a:lnTo>
                <a:lnTo>
                  <a:pt x="2246919" y="1353445"/>
                </a:lnTo>
                <a:lnTo>
                  <a:pt x="2202688" y="1343567"/>
                </a:lnTo>
                <a:lnTo>
                  <a:pt x="2156345" y="1340167"/>
                </a:lnTo>
                <a:lnTo>
                  <a:pt x="2110005" y="1343567"/>
                </a:lnTo>
                <a:lnTo>
                  <a:pt x="2065776" y="1353445"/>
                </a:lnTo>
                <a:lnTo>
                  <a:pt x="2024142" y="1369315"/>
                </a:lnTo>
                <a:lnTo>
                  <a:pt x="1985589" y="1390692"/>
                </a:lnTo>
                <a:lnTo>
                  <a:pt x="1950603" y="1417091"/>
                </a:lnTo>
                <a:lnTo>
                  <a:pt x="1919668" y="1448026"/>
                </a:lnTo>
                <a:lnTo>
                  <a:pt x="1893269" y="1483012"/>
                </a:lnTo>
                <a:lnTo>
                  <a:pt x="1871892" y="1521565"/>
                </a:lnTo>
                <a:lnTo>
                  <a:pt x="1856022" y="1563199"/>
                </a:lnTo>
                <a:lnTo>
                  <a:pt x="1846145" y="1607428"/>
                </a:lnTo>
                <a:lnTo>
                  <a:pt x="1842744" y="1653768"/>
                </a:lnTo>
                <a:lnTo>
                  <a:pt x="1846145" y="1700111"/>
                </a:lnTo>
                <a:lnTo>
                  <a:pt x="1856022" y="1744342"/>
                </a:lnTo>
                <a:lnTo>
                  <a:pt x="1871892" y="1785977"/>
                </a:lnTo>
                <a:lnTo>
                  <a:pt x="1893269" y="1824530"/>
                </a:lnTo>
                <a:lnTo>
                  <a:pt x="1919668" y="1859516"/>
                </a:lnTo>
                <a:lnTo>
                  <a:pt x="1950603" y="1890450"/>
                </a:lnTo>
                <a:lnTo>
                  <a:pt x="1985589" y="1916848"/>
                </a:lnTo>
                <a:lnTo>
                  <a:pt x="2024142" y="1938223"/>
                </a:lnTo>
                <a:lnTo>
                  <a:pt x="2065776" y="1954092"/>
                </a:lnTo>
                <a:lnTo>
                  <a:pt x="2110005" y="1963969"/>
                </a:lnTo>
                <a:lnTo>
                  <a:pt x="2156345" y="1967369"/>
                </a:lnTo>
                <a:lnTo>
                  <a:pt x="2202688" y="1963969"/>
                </a:lnTo>
                <a:lnTo>
                  <a:pt x="2246919" y="1954092"/>
                </a:lnTo>
                <a:lnTo>
                  <a:pt x="2288554" y="1938223"/>
                </a:lnTo>
                <a:lnTo>
                  <a:pt x="2327107" y="1916848"/>
                </a:lnTo>
                <a:lnTo>
                  <a:pt x="2362093" y="1890450"/>
                </a:lnTo>
                <a:lnTo>
                  <a:pt x="2393027" y="1859516"/>
                </a:lnTo>
                <a:lnTo>
                  <a:pt x="2419425" y="1824530"/>
                </a:lnTo>
                <a:lnTo>
                  <a:pt x="2440800" y="1785977"/>
                </a:lnTo>
                <a:lnTo>
                  <a:pt x="2456669" y="1744342"/>
                </a:lnTo>
                <a:lnTo>
                  <a:pt x="2466546" y="1700111"/>
                </a:lnTo>
                <a:lnTo>
                  <a:pt x="2469946" y="1653768"/>
                </a:lnTo>
                <a:close/>
              </a:path>
            </a:pathLst>
          </a:custGeom>
          <a:ln w="62929">
            <a:solidFill>
              <a:srgbClr val="00FF00"/>
            </a:solidFill>
          </a:ln>
        </p:spPr>
        <p:txBody>
          <a:bodyPr wrap="square" lIns="0" tIns="0" rIns="0" bIns="0" rtlCol="0"/>
          <a:lstStyle/>
          <a:p>
            <a:endParaRPr/>
          </a:p>
        </p:txBody>
      </p:sp>
      <p:sp>
        <p:nvSpPr>
          <p:cNvPr id="39" name="object 39"/>
          <p:cNvSpPr txBox="1"/>
          <p:nvPr/>
        </p:nvSpPr>
        <p:spPr>
          <a:xfrm>
            <a:off x="4461658" y="1449199"/>
            <a:ext cx="1392555" cy="3398520"/>
          </a:xfrm>
          <a:prstGeom prst="rect">
            <a:avLst/>
          </a:prstGeom>
        </p:spPr>
        <p:txBody>
          <a:bodyPr vert="horz" wrap="square" lIns="0" tIns="13970" rIns="0" bIns="0" rtlCol="0">
            <a:spAutoFit/>
          </a:bodyPr>
          <a:lstStyle/>
          <a:p>
            <a:pPr marL="316230">
              <a:lnSpc>
                <a:spcPct val="100000"/>
              </a:lnSpc>
              <a:spcBef>
                <a:spcPts val="110"/>
              </a:spcBef>
            </a:pPr>
            <a:r>
              <a:rPr sz="2300" spc="5" dirty="0">
                <a:latin typeface="Arial"/>
                <a:cs typeface="Arial"/>
              </a:rPr>
              <a:t>Q</a:t>
            </a:r>
            <a:endParaRPr sz="2300">
              <a:latin typeface="Arial"/>
              <a:cs typeface="Arial"/>
            </a:endParaRPr>
          </a:p>
          <a:p>
            <a:pPr>
              <a:lnSpc>
                <a:spcPct val="100000"/>
              </a:lnSpc>
            </a:pPr>
            <a:endParaRPr sz="2600">
              <a:latin typeface="Arial"/>
              <a:cs typeface="Arial"/>
            </a:endParaRPr>
          </a:p>
          <a:p>
            <a:pPr>
              <a:lnSpc>
                <a:spcPct val="100000"/>
              </a:lnSpc>
              <a:spcBef>
                <a:spcPts val="50"/>
              </a:spcBef>
            </a:pPr>
            <a:endParaRPr sz="3000">
              <a:latin typeface="Arial"/>
              <a:cs typeface="Arial"/>
            </a:endParaRPr>
          </a:p>
          <a:p>
            <a:pPr marL="337820">
              <a:lnSpc>
                <a:spcPct val="100000"/>
              </a:lnSpc>
            </a:pPr>
            <a:r>
              <a:rPr sz="2300" spc="5" dirty="0">
                <a:latin typeface="Arial"/>
                <a:cs typeface="Arial"/>
              </a:rPr>
              <a:t>P</a:t>
            </a:r>
            <a:endParaRPr sz="2300">
              <a:latin typeface="Arial"/>
              <a:cs typeface="Arial"/>
            </a:endParaRPr>
          </a:p>
          <a:p>
            <a:pPr>
              <a:lnSpc>
                <a:spcPct val="100000"/>
              </a:lnSpc>
            </a:pPr>
            <a:endParaRPr sz="2600">
              <a:latin typeface="Arial"/>
              <a:cs typeface="Arial"/>
            </a:endParaRPr>
          </a:p>
          <a:p>
            <a:pPr marR="5080" algn="r">
              <a:lnSpc>
                <a:spcPct val="100000"/>
              </a:lnSpc>
              <a:spcBef>
                <a:spcPts val="2180"/>
              </a:spcBef>
            </a:pPr>
            <a:r>
              <a:rPr sz="2300" spc="10" dirty="0">
                <a:latin typeface="Arial"/>
                <a:cs typeface="Arial"/>
              </a:rPr>
              <a:t>M</a:t>
            </a:r>
            <a:endParaRPr sz="2300">
              <a:latin typeface="Arial"/>
              <a:cs typeface="Arial"/>
            </a:endParaRPr>
          </a:p>
          <a:p>
            <a:pPr>
              <a:lnSpc>
                <a:spcPct val="100000"/>
              </a:lnSpc>
              <a:spcBef>
                <a:spcPts val="50"/>
              </a:spcBef>
            </a:pPr>
            <a:endParaRPr sz="3300">
              <a:latin typeface="Arial"/>
              <a:cs typeface="Arial"/>
            </a:endParaRPr>
          </a:p>
          <a:p>
            <a:pPr marL="12700">
              <a:lnSpc>
                <a:spcPct val="100000"/>
              </a:lnSpc>
            </a:pPr>
            <a:r>
              <a:rPr sz="2300" spc="5" dirty="0">
                <a:latin typeface="Arial"/>
                <a:cs typeface="Arial"/>
              </a:rPr>
              <a:t>L</a:t>
            </a:r>
            <a:endParaRPr sz="2300">
              <a:latin typeface="Arial"/>
              <a:cs typeface="Arial"/>
            </a:endParaRPr>
          </a:p>
        </p:txBody>
      </p:sp>
      <p:sp>
        <p:nvSpPr>
          <p:cNvPr id="40" name="object 40"/>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41" name="object 41"/>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62</a:t>
            </a:fld>
            <a:endParaRPr spc="45"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635" algn="ctr">
              <a:lnSpc>
                <a:spcPts val="2635"/>
              </a:lnSpc>
            </a:pPr>
            <a:r>
              <a:rPr spc="185" dirty="0"/>
              <a:t>Backward</a:t>
            </a:r>
            <a:r>
              <a:rPr spc="390" dirty="0"/>
              <a:t> </a:t>
            </a:r>
            <a:r>
              <a:rPr spc="155" dirty="0"/>
              <a:t>chaining</a:t>
            </a:r>
            <a:r>
              <a:rPr spc="370" dirty="0"/>
              <a:t> </a:t>
            </a:r>
            <a:r>
              <a:rPr spc="175" dirty="0"/>
              <a:t>example</a:t>
            </a:r>
          </a:p>
        </p:txBody>
      </p:sp>
      <p:grpSp>
        <p:nvGrpSpPr>
          <p:cNvPr id="3" name="object 3"/>
          <p:cNvGrpSpPr/>
          <p:nvPr/>
        </p:nvGrpSpPr>
        <p:grpSpPr>
          <a:xfrm>
            <a:off x="3542557" y="1411846"/>
            <a:ext cx="2861945" cy="4855210"/>
            <a:chOff x="3542557" y="1411846"/>
            <a:chExt cx="2861945" cy="4855210"/>
          </a:xfrm>
        </p:grpSpPr>
        <p:sp>
          <p:nvSpPr>
            <p:cNvPr id="4" name="object 4"/>
            <p:cNvSpPr/>
            <p:nvPr/>
          </p:nvSpPr>
          <p:spPr>
            <a:xfrm>
              <a:off x="4883403" y="1821649"/>
              <a:ext cx="0" cy="839469"/>
            </a:xfrm>
            <a:custGeom>
              <a:avLst/>
              <a:gdLst/>
              <a:ahLst/>
              <a:cxnLst/>
              <a:rect l="l" t="t" r="r" b="b"/>
              <a:pathLst>
                <a:path h="839469">
                  <a:moveTo>
                    <a:pt x="0" y="839063"/>
                  </a:moveTo>
                  <a:lnTo>
                    <a:pt x="0" y="0"/>
                  </a:lnTo>
                </a:path>
              </a:pathLst>
            </a:custGeom>
            <a:ln w="20976">
              <a:solidFill>
                <a:srgbClr val="000000"/>
              </a:solidFill>
            </a:ln>
          </p:spPr>
          <p:txBody>
            <a:bodyPr wrap="square" lIns="0" tIns="0" rIns="0" bIns="0" rtlCol="0"/>
            <a:lstStyle/>
            <a:p>
              <a:endParaRPr/>
            </a:p>
          </p:txBody>
        </p:sp>
        <p:sp>
          <p:nvSpPr>
            <p:cNvPr id="5" name="object 5"/>
            <p:cNvSpPr/>
            <p:nvPr/>
          </p:nvSpPr>
          <p:spPr>
            <a:xfrm>
              <a:off x="4828019" y="1778406"/>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6" name="object 6"/>
            <p:cNvSpPr/>
            <p:nvPr/>
          </p:nvSpPr>
          <p:spPr>
            <a:xfrm>
              <a:off x="4841443" y="1821649"/>
              <a:ext cx="84455" cy="1510665"/>
            </a:xfrm>
            <a:custGeom>
              <a:avLst/>
              <a:gdLst/>
              <a:ahLst/>
              <a:cxnLst/>
              <a:rect l="l" t="t" r="r" b="b"/>
              <a:pathLst>
                <a:path w="84454" h="1510664">
                  <a:moveTo>
                    <a:pt x="0" y="167805"/>
                  </a:moveTo>
                  <a:lnTo>
                    <a:pt x="41960" y="0"/>
                  </a:lnTo>
                  <a:lnTo>
                    <a:pt x="83908" y="167805"/>
                  </a:lnTo>
                </a:path>
                <a:path w="84454" h="1510664">
                  <a:moveTo>
                    <a:pt x="41960" y="1510309"/>
                  </a:moveTo>
                  <a:lnTo>
                    <a:pt x="41960" y="1174686"/>
                  </a:lnTo>
                </a:path>
              </a:pathLst>
            </a:custGeom>
            <a:ln w="20976">
              <a:solidFill>
                <a:srgbClr val="000000"/>
              </a:solidFill>
            </a:ln>
          </p:spPr>
          <p:txBody>
            <a:bodyPr wrap="square" lIns="0" tIns="0" rIns="0" bIns="0" rtlCol="0"/>
            <a:lstStyle/>
            <a:p>
              <a:endParaRPr/>
            </a:p>
          </p:txBody>
        </p:sp>
        <p:sp>
          <p:nvSpPr>
            <p:cNvPr id="7" name="object 7"/>
            <p:cNvSpPr/>
            <p:nvPr/>
          </p:nvSpPr>
          <p:spPr>
            <a:xfrm>
              <a:off x="4828019" y="2953092"/>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8" name="object 8"/>
            <p:cNvSpPr/>
            <p:nvPr/>
          </p:nvSpPr>
          <p:spPr>
            <a:xfrm>
              <a:off x="4841443" y="2996336"/>
              <a:ext cx="84455" cy="168275"/>
            </a:xfrm>
            <a:custGeom>
              <a:avLst/>
              <a:gdLst/>
              <a:ahLst/>
              <a:cxnLst/>
              <a:rect l="l" t="t" r="r" b="b"/>
              <a:pathLst>
                <a:path w="84454" h="168275">
                  <a:moveTo>
                    <a:pt x="0" y="167805"/>
                  </a:moveTo>
                  <a:lnTo>
                    <a:pt x="41960" y="0"/>
                  </a:lnTo>
                  <a:lnTo>
                    <a:pt x="83908" y="167805"/>
                  </a:lnTo>
                </a:path>
              </a:pathLst>
            </a:custGeom>
            <a:ln w="20976">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4822572" y="3271128"/>
              <a:ext cx="121662" cy="121662"/>
            </a:xfrm>
            <a:prstGeom prst="rect">
              <a:avLst/>
            </a:prstGeom>
          </p:spPr>
        </p:pic>
        <p:sp>
          <p:nvSpPr>
            <p:cNvPr id="10" name="object 10"/>
            <p:cNvSpPr/>
            <p:nvPr/>
          </p:nvSpPr>
          <p:spPr>
            <a:xfrm>
              <a:off x="4547768" y="3331959"/>
              <a:ext cx="1174750" cy="1174750"/>
            </a:xfrm>
            <a:custGeom>
              <a:avLst/>
              <a:gdLst/>
              <a:ahLst/>
              <a:cxnLst/>
              <a:rect l="l" t="t" r="r" b="b"/>
              <a:pathLst>
                <a:path w="1174750" h="1174750">
                  <a:moveTo>
                    <a:pt x="1174699" y="335622"/>
                  </a:moveTo>
                  <a:lnTo>
                    <a:pt x="335635" y="0"/>
                  </a:lnTo>
                </a:path>
                <a:path w="1174750" h="1174750">
                  <a:moveTo>
                    <a:pt x="0" y="1174686"/>
                  </a:moveTo>
                  <a:lnTo>
                    <a:pt x="335635" y="0"/>
                  </a:lnTo>
                </a:path>
                <a:path w="1174750" h="1174750">
                  <a:moveTo>
                    <a:pt x="1174699" y="1006881"/>
                  </a:moveTo>
                  <a:lnTo>
                    <a:pt x="1174699" y="671245"/>
                  </a:lnTo>
                </a:path>
              </a:pathLst>
            </a:custGeom>
            <a:ln w="20976">
              <a:solidFill>
                <a:srgbClr val="000000"/>
              </a:solidFill>
            </a:ln>
          </p:spPr>
          <p:txBody>
            <a:bodyPr wrap="square" lIns="0" tIns="0" rIns="0" bIns="0" rtlCol="0"/>
            <a:lstStyle/>
            <a:p>
              <a:endParaRPr/>
            </a:p>
          </p:txBody>
        </p:sp>
        <p:sp>
          <p:nvSpPr>
            <p:cNvPr id="11" name="object 11"/>
            <p:cNvSpPr/>
            <p:nvPr/>
          </p:nvSpPr>
          <p:spPr>
            <a:xfrm>
              <a:off x="5667082" y="3959961"/>
              <a:ext cx="111125" cy="221615"/>
            </a:xfrm>
            <a:custGeom>
              <a:avLst/>
              <a:gdLst/>
              <a:ahLst/>
              <a:cxnLst/>
              <a:rect l="l" t="t" r="r" b="b"/>
              <a:pathLst>
                <a:path w="111125" h="221614">
                  <a:moveTo>
                    <a:pt x="0" y="221551"/>
                  </a:moveTo>
                  <a:lnTo>
                    <a:pt x="110769" y="221551"/>
                  </a:lnTo>
                  <a:lnTo>
                    <a:pt x="55384" y="0"/>
                  </a:lnTo>
                  <a:lnTo>
                    <a:pt x="0" y="221551"/>
                  </a:lnTo>
                  <a:close/>
                </a:path>
              </a:pathLst>
            </a:custGeom>
            <a:solidFill>
              <a:srgbClr val="000000"/>
            </a:solidFill>
          </p:spPr>
          <p:txBody>
            <a:bodyPr wrap="square" lIns="0" tIns="0" rIns="0" bIns="0" rtlCol="0"/>
            <a:lstStyle/>
            <a:p>
              <a:endParaRPr/>
            </a:p>
          </p:txBody>
        </p:sp>
        <p:sp>
          <p:nvSpPr>
            <p:cNvPr id="12" name="object 12"/>
            <p:cNvSpPr/>
            <p:nvPr/>
          </p:nvSpPr>
          <p:spPr>
            <a:xfrm>
              <a:off x="5680506" y="4003205"/>
              <a:ext cx="84455" cy="168275"/>
            </a:xfrm>
            <a:custGeom>
              <a:avLst/>
              <a:gdLst/>
              <a:ahLst/>
              <a:cxnLst/>
              <a:rect l="l" t="t" r="r" b="b"/>
              <a:pathLst>
                <a:path w="84454" h="168275">
                  <a:moveTo>
                    <a:pt x="0" y="167817"/>
                  </a:moveTo>
                  <a:lnTo>
                    <a:pt x="41960" y="0"/>
                  </a:lnTo>
                  <a:lnTo>
                    <a:pt x="83908" y="167817"/>
                  </a:lnTo>
                </a:path>
              </a:pathLst>
            </a:custGeom>
            <a:ln w="20976">
              <a:solidFill>
                <a:srgbClr val="000000"/>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5661636" y="4277996"/>
              <a:ext cx="121662" cy="121674"/>
            </a:xfrm>
            <a:prstGeom prst="rect">
              <a:avLst/>
            </a:prstGeom>
          </p:spPr>
        </p:pic>
        <p:sp>
          <p:nvSpPr>
            <p:cNvPr id="14" name="object 14"/>
            <p:cNvSpPr/>
            <p:nvPr/>
          </p:nvSpPr>
          <p:spPr>
            <a:xfrm>
              <a:off x="4547768" y="4338840"/>
              <a:ext cx="1845945" cy="1510665"/>
            </a:xfrm>
            <a:custGeom>
              <a:avLst/>
              <a:gdLst/>
              <a:ahLst/>
              <a:cxnLst/>
              <a:rect l="l" t="t" r="r" b="b"/>
              <a:pathLst>
                <a:path w="1845945" h="1510664">
                  <a:moveTo>
                    <a:pt x="1174699" y="0"/>
                  </a:moveTo>
                  <a:lnTo>
                    <a:pt x="1845945" y="1510309"/>
                  </a:lnTo>
                </a:path>
                <a:path w="1845945" h="1510664">
                  <a:moveTo>
                    <a:pt x="0" y="167805"/>
                  </a:moveTo>
                  <a:lnTo>
                    <a:pt x="1174699" y="0"/>
                  </a:lnTo>
                </a:path>
              </a:pathLst>
            </a:custGeom>
            <a:ln w="20976">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493818" y="5284878"/>
              <a:ext cx="121662" cy="121662"/>
            </a:xfrm>
            <a:prstGeom prst="rect">
              <a:avLst/>
            </a:prstGeom>
          </p:spPr>
        </p:pic>
        <p:sp>
          <p:nvSpPr>
            <p:cNvPr id="16" name="object 16"/>
            <p:cNvSpPr/>
            <p:nvPr/>
          </p:nvSpPr>
          <p:spPr>
            <a:xfrm>
              <a:off x="5051209" y="5345709"/>
              <a:ext cx="1343025" cy="503555"/>
            </a:xfrm>
            <a:custGeom>
              <a:avLst/>
              <a:gdLst/>
              <a:ahLst/>
              <a:cxnLst/>
              <a:rect l="l" t="t" r="r" b="b"/>
              <a:pathLst>
                <a:path w="1343025" h="503554">
                  <a:moveTo>
                    <a:pt x="0" y="503440"/>
                  </a:moveTo>
                  <a:lnTo>
                    <a:pt x="503440" y="0"/>
                  </a:lnTo>
                </a:path>
                <a:path w="1343025" h="503554">
                  <a:moveTo>
                    <a:pt x="1342504" y="503440"/>
                  </a:moveTo>
                  <a:lnTo>
                    <a:pt x="503440" y="0"/>
                  </a:lnTo>
                </a:path>
              </a:pathLst>
            </a:custGeom>
            <a:ln w="20976">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4151314" y="5284878"/>
              <a:ext cx="121662" cy="121662"/>
            </a:xfrm>
            <a:prstGeom prst="rect">
              <a:avLst/>
            </a:prstGeom>
          </p:spPr>
        </p:pic>
        <p:sp>
          <p:nvSpPr>
            <p:cNvPr id="18" name="object 18"/>
            <p:cNvSpPr/>
            <p:nvPr/>
          </p:nvSpPr>
          <p:spPr>
            <a:xfrm>
              <a:off x="3553352" y="2341416"/>
              <a:ext cx="2331720" cy="3507740"/>
            </a:xfrm>
            <a:custGeom>
              <a:avLst/>
              <a:gdLst/>
              <a:ahLst/>
              <a:cxnLst/>
              <a:rect l="l" t="t" r="r" b="b"/>
              <a:pathLst>
                <a:path w="2331720" h="3507740">
                  <a:moveTo>
                    <a:pt x="1497856" y="3507733"/>
                  </a:moveTo>
                  <a:lnTo>
                    <a:pt x="658792" y="3004292"/>
                  </a:lnTo>
                </a:path>
                <a:path w="2331720" h="3507740">
                  <a:moveTo>
                    <a:pt x="658792" y="3004292"/>
                  </a:moveTo>
                  <a:lnTo>
                    <a:pt x="658355" y="3004729"/>
                  </a:lnTo>
                  <a:lnTo>
                    <a:pt x="655297" y="3007788"/>
                  </a:lnTo>
                  <a:lnTo>
                    <a:pt x="646994" y="3016090"/>
                  </a:lnTo>
                  <a:lnTo>
                    <a:pt x="630827" y="3032258"/>
                  </a:lnTo>
                  <a:lnTo>
                    <a:pt x="605044" y="3058046"/>
                  </a:lnTo>
                  <a:lnTo>
                    <a:pt x="571394" y="3091697"/>
                  </a:lnTo>
                  <a:lnTo>
                    <a:pt x="532500" y="3130592"/>
                  </a:lnTo>
                  <a:lnTo>
                    <a:pt x="490987" y="3172110"/>
                  </a:lnTo>
                  <a:lnTo>
                    <a:pt x="449031" y="3213623"/>
                  </a:lnTo>
                  <a:lnTo>
                    <a:pt x="407078" y="3252517"/>
                  </a:lnTo>
                  <a:lnTo>
                    <a:pt x="365125" y="3286167"/>
                  </a:lnTo>
                  <a:lnTo>
                    <a:pt x="323169" y="3311950"/>
                  </a:lnTo>
                  <a:lnTo>
                    <a:pt x="281219" y="3327680"/>
                  </a:lnTo>
                  <a:lnTo>
                    <a:pt x="239267" y="3332924"/>
                  </a:lnTo>
                  <a:lnTo>
                    <a:pt x="197314" y="3327680"/>
                  </a:lnTo>
                  <a:lnTo>
                    <a:pt x="155364" y="3311950"/>
                  </a:lnTo>
                  <a:lnTo>
                    <a:pt x="118376" y="3286706"/>
                  </a:lnTo>
                  <a:lnTo>
                    <a:pt x="83229" y="3238441"/>
                  </a:lnTo>
                  <a:lnTo>
                    <a:pt x="66922" y="3201072"/>
                  </a:lnTo>
                  <a:lnTo>
                    <a:pt x="51767" y="3152423"/>
                  </a:lnTo>
                  <a:lnTo>
                    <a:pt x="37993" y="3090653"/>
                  </a:lnTo>
                  <a:lnTo>
                    <a:pt x="25831" y="3013920"/>
                  </a:lnTo>
                  <a:lnTo>
                    <a:pt x="15512" y="2920384"/>
                  </a:lnTo>
                  <a:lnTo>
                    <a:pt x="9978" y="2850706"/>
                  </a:lnTo>
                  <a:lnTo>
                    <a:pt x="5483" y="2773935"/>
                  </a:lnTo>
                  <a:lnTo>
                    <a:pt x="3683" y="2733080"/>
                  </a:lnTo>
                  <a:lnTo>
                    <a:pt x="2212" y="2690681"/>
                  </a:lnTo>
                  <a:lnTo>
                    <a:pt x="1092" y="2646814"/>
                  </a:lnTo>
                  <a:lnTo>
                    <a:pt x="347" y="2601556"/>
                  </a:lnTo>
                  <a:lnTo>
                    <a:pt x="0" y="2554983"/>
                  </a:lnTo>
                  <a:lnTo>
                    <a:pt x="72" y="2507172"/>
                  </a:lnTo>
                  <a:lnTo>
                    <a:pt x="588" y="2458199"/>
                  </a:lnTo>
                  <a:lnTo>
                    <a:pt x="1571" y="2408140"/>
                  </a:lnTo>
                  <a:lnTo>
                    <a:pt x="3043" y="2357072"/>
                  </a:lnTo>
                  <a:lnTo>
                    <a:pt x="5026" y="2305072"/>
                  </a:lnTo>
                  <a:lnTo>
                    <a:pt x="7545" y="2252215"/>
                  </a:lnTo>
                  <a:lnTo>
                    <a:pt x="10622" y="2198579"/>
                  </a:lnTo>
                  <a:lnTo>
                    <a:pt x="14280" y="2144239"/>
                  </a:lnTo>
                  <a:lnTo>
                    <a:pt x="18542" y="2089273"/>
                  </a:lnTo>
                  <a:lnTo>
                    <a:pt x="23431" y="2033756"/>
                  </a:lnTo>
                  <a:lnTo>
                    <a:pt x="28969" y="1977765"/>
                  </a:lnTo>
                  <a:lnTo>
                    <a:pt x="35180" y="1921377"/>
                  </a:lnTo>
                  <a:lnTo>
                    <a:pt x="42087" y="1864667"/>
                  </a:lnTo>
                  <a:lnTo>
                    <a:pt x="49712" y="1807713"/>
                  </a:lnTo>
                  <a:lnTo>
                    <a:pt x="58079" y="1750591"/>
                  </a:lnTo>
                  <a:lnTo>
                    <a:pt x="67211" y="1693377"/>
                  </a:lnTo>
                  <a:lnTo>
                    <a:pt x="77129" y="1636147"/>
                  </a:lnTo>
                  <a:lnTo>
                    <a:pt x="87858" y="1578979"/>
                  </a:lnTo>
                  <a:lnTo>
                    <a:pt x="99421" y="1521948"/>
                  </a:lnTo>
                  <a:lnTo>
                    <a:pt x="112303" y="1463030"/>
                  </a:lnTo>
                  <a:lnTo>
                    <a:pt x="126055" y="1404409"/>
                  </a:lnTo>
                  <a:lnTo>
                    <a:pt x="140625" y="1346156"/>
                  </a:lnTo>
                  <a:lnTo>
                    <a:pt x="155963" y="1288337"/>
                  </a:lnTo>
                  <a:lnTo>
                    <a:pt x="172017" y="1231021"/>
                  </a:lnTo>
                  <a:lnTo>
                    <a:pt x="188736" y="1174276"/>
                  </a:lnTo>
                  <a:lnTo>
                    <a:pt x="206069" y="1118171"/>
                  </a:lnTo>
                  <a:lnTo>
                    <a:pt x="223964" y="1062773"/>
                  </a:lnTo>
                  <a:lnTo>
                    <a:pt x="242371" y="1008152"/>
                  </a:lnTo>
                  <a:lnTo>
                    <a:pt x="261239" y="954374"/>
                  </a:lnTo>
                  <a:lnTo>
                    <a:pt x="280516" y="901508"/>
                  </a:lnTo>
                  <a:lnTo>
                    <a:pt x="300150" y="849623"/>
                  </a:lnTo>
                  <a:lnTo>
                    <a:pt x="320092" y="798787"/>
                  </a:lnTo>
                  <a:lnTo>
                    <a:pt x="340290" y="749068"/>
                  </a:lnTo>
                  <a:lnTo>
                    <a:pt x="360692" y="700533"/>
                  </a:lnTo>
                  <a:lnTo>
                    <a:pt x="381248" y="653252"/>
                  </a:lnTo>
                  <a:lnTo>
                    <a:pt x="401906" y="607293"/>
                  </a:lnTo>
                  <a:lnTo>
                    <a:pt x="422615" y="562723"/>
                  </a:lnTo>
                  <a:lnTo>
                    <a:pt x="443324" y="519611"/>
                  </a:lnTo>
                  <a:lnTo>
                    <a:pt x="463982" y="478026"/>
                  </a:lnTo>
                  <a:lnTo>
                    <a:pt x="484538" y="438034"/>
                  </a:lnTo>
                  <a:lnTo>
                    <a:pt x="504941" y="399705"/>
                  </a:lnTo>
                  <a:lnTo>
                    <a:pt x="525139" y="363108"/>
                  </a:lnTo>
                  <a:lnTo>
                    <a:pt x="545081" y="328309"/>
                  </a:lnTo>
                  <a:lnTo>
                    <a:pt x="564716" y="295377"/>
                  </a:lnTo>
                  <a:lnTo>
                    <a:pt x="602861" y="235388"/>
                  </a:lnTo>
                  <a:lnTo>
                    <a:pt x="651553" y="167198"/>
                  </a:lnTo>
                  <a:lnTo>
                    <a:pt x="697056" y="112769"/>
                  </a:lnTo>
                  <a:lnTo>
                    <a:pt x="739540" y="70759"/>
                  </a:lnTo>
                  <a:lnTo>
                    <a:pt x="779171" y="39824"/>
                  </a:lnTo>
                  <a:lnTo>
                    <a:pt x="816117" y="18624"/>
                  </a:lnTo>
                  <a:lnTo>
                    <a:pt x="882626" y="54"/>
                  </a:lnTo>
                  <a:lnTo>
                    <a:pt x="912525" y="0"/>
                  </a:lnTo>
                  <a:lnTo>
                    <a:pt x="940410" y="4309"/>
                  </a:lnTo>
                  <a:lnTo>
                    <a:pt x="1013663" y="31550"/>
                  </a:lnTo>
                  <a:lnTo>
                    <a:pt x="1055506" y="56832"/>
                  </a:lnTo>
                  <a:lnTo>
                    <a:pt x="1093321" y="86142"/>
                  </a:lnTo>
                  <a:lnTo>
                    <a:pt x="1128449" y="118138"/>
                  </a:lnTo>
                  <a:lnTo>
                    <a:pt x="1162233" y="151479"/>
                  </a:lnTo>
                  <a:lnTo>
                    <a:pt x="1203751" y="192997"/>
                  </a:lnTo>
                  <a:lnTo>
                    <a:pt x="1242645" y="231890"/>
                  </a:lnTo>
                  <a:lnTo>
                    <a:pt x="1276292" y="265538"/>
                  </a:lnTo>
                  <a:lnTo>
                    <a:pt x="1302073" y="291318"/>
                  </a:lnTo>
                  <a:lnTo>
                    <a:pt x="1318247" y="307493"/>
                  </a:lnTo>
                  <a:lnTo>
                    <a:pt x="1326553" y="315799"/>
                  </a:lnTo>
                  <a:lnTo>
                    <a:pt x="1329614" y="318859"/>
                  </a:lnTo>
                  <a:lnTo>
                    <a:pt x="1330051" y="319297"/>
                  </a:lnTo>
                </a:path>
                <a:path w="2331720" h="3507740">
                  <a:moveTo>
                    <a:pt x="1225161" y="1357636"/>
                  </a:moveTo>
                  <a:lnTo>
                    <a:pt x="1225844" y="1357608"/>
                  </a:lnTo>
                  <a:lnTo>
                    <a:pt x="1230624" y="1357417"/>
                  </a:lnTo>
                  <a:lnTo>
                    <a:pt x="1243598" y="1356896"/>
                  </a:lnTo>
                  <a:lnTo>
                    <a:pt x="1268862" y="1355883"/>
                  </a:lnTo>
                  <a:lnTo>
                    <a:pt x="1308998" y="1353751"/>
                  </a:lnTo>
                  <a:lnTo>
                    <a:pt x="1360524" y="1348016"/>
                  </a:lnTo>
                  <a:lnTo>
                    <a:pt x="1418442" y="1335727"/>
                  </a:lnTo>
                  <a:lnTo>
                    <a:pt x="1477752" y="1313935"/>
                  </a:lnTo>
                  <a:lnTo>
                    <a:pt x="1523075" y="1288467"/>
                  </a:lnTo>
                  <a:lnTo>
                    <a:pt x="1564916" y="1258303"/>
                  </a:lnTo>
                  <a:lnTo>
                    <a:pt x="1602100" y="1226713"/>
                  </a:lnTo>
                  <a:lnTo>
                    <a:pt x="1633453" y="1196970"/>
                  </a:lnTo>
                  <a:lnTo>
                    <a:pt x="1677506" y="1152130"/>
                  </a:lnTo>
                  <a:lnTo>
                    <a:pt x="1687626" y="1141750"/>
                  </a:lnTo>
                  <a:lnTo>
                    <a:pt x="1691354" y="1137926"/>
                  </a:lnTo>
                  <a:lnTo>
                    <a:pt x="1691886" y="1137380"/>
                  </a:lnTo>
                </a:path>
                <a:path w="2331720" h="3507740">
                  <a:moveTo>
                    <a:pt x="1791531" y="2055107"/>
                  </a:moveTo>
                  <a:lnTo>
                    <a:pt x="1792077" y="2055667"/>
                  </a:lnTo>
                  <a:lnTo>
                    <a:pt x="1795901" y="2059585"/>
                  </a:lnTo>
                  <a:lnTo>
                    <a:pt x="1806281" y="2070222"/>
                  </a:lnTo>
                  <a:lnTo>
                    <a:pt x="1851547" y="2116296"/>
                  </a:lnTo>
                  <a:lnTo>
                    <a:pt x="1884276" y="2147615"/>
                  </a:lnTo>
                  <a:lnTo>
                    <a:pt x="1923970" y="2182249"/>
                  </a:lnTo>
                  <a:lnTo>
                    <a:pt x="1969915" y="2217554"/>
                  </a:lnTo>
                  <a:lnTo>
                    <a:pt x="2021401" y="2250890"/>
                  </a:lnTo>
                  <a:lnTo>
                    <a:pt x="2077224" y="2280067"/>
                  </a:lnTo>
                  <a:lnTo>
                    <a:pt x="2134266" y="2304755"/>
                  </a:lnTo>
                  <a:lnTo>
                    <a:pt x="2188919" y="2325081"/>
                  </a:lnTo>
                  <a:lnTo>
                    <a:pt x="2237573" y="2341171"/>
                  </a:lnTo>
                  <a:lnTo>
                    <a:pt x="2276620" y="2353151"/>
                  </a:lnTo>
                  <a:lnTo>
                    <a:pt x="2324792" y="2367675"/>
                  </a:lnTo>
                  <a:lnTo>
                    <a:pt x="2330814" y="2369490"/>
                  </a:lnTo>
                  <a:lnTo>
                    <a:pt x="2331674" y="2369750"/>
                  </a:lnTo>
                </a:path>
                <a:path w="2331720" h="3507740">
                  <a:moveTo>
                    <a:pt x="422813" y="3240284"/>
                  </a:moveTo>
                  <a:lnTo>
                    <a:pt x="423496" y="3240543"/>
                  </a:lnTo>
                  <a:lnTo>
                    <a:pt x="428276" y="3242359"/>
                  </a:lnTo>
                  <a:lnTo>
                    <a:pt x="441250" y="3247287"/>
                  </a:lnTo>
                  <a:lnTo>
                    <a:pt x="466514" y="3256883"/>
                  </a:lnTo>
                  <a:lnTo>
                    <a:pt x="506801" y="3271512"/>
                  </a:lnTo>
                  <a:lnTo>
                    <a:pt x="559378" y="3286712"/>
                  </a:lnTo>
                  <a:lnTo>
                    <a:pt x="620149" y="3296831"/>
                  </a:lnTo>
                  <a:lnTo>
                    <a:pt x="685018" y="3296215"/>
                  </a:lnTo>
                  <a:lnTo>
                    <a:pt x="737109" y="3285243"/>
                  </a:lnTo>
                  <a:lnTo>
                    <a:pt x="787103" y="3267181"/>
                  </a:lnTo>
                  <a:lnTo>
                    <a:pt x="832901" y="3245429"/>
                  </a:lnTo>
                  <a:lnTo>
                    <a:pt x="872406" y="3223384"/>
                  </a:lnTo>
                  <a:lnTo>
                    <a:pt x="928786" y="3188784"/>
                  </a:lnTo>
                  <a:lnTo>
                    <a:pt x="941759" y="3180741"/>
                  </a:lnTo>
                  <a:lnTo>
                    <a:pt x="946539" y="3177779"/>
                  </a:lnTo>
                  <a:lnTo>
                    <a:pt x="947222" y="3177355"/>
                  </a:lnTo>
                </a:path>
                <a:path w="2331720" h="3507740">
                  <a:moveTo>
                    <a:pt x="1786285" y="3224549"/>
                  </a:moveTo>
                  <a:lnTo>
                    <a:pt x="1786982" y="3224712"/>
                  </a:lnTo>
                  <a:lnTo>
                    <a:pt x="1791858" y="3225860"/>
                  </a:lnTo>
                  <a:lnTo>
                    <a:pt x="1805091" y="3228974"/>
                  </a:lnTo>
                  <a:lnTo>
                    <a:pt x="1830863" y="3235039"/>
                  </a:lnTo>
                  <a:lnTo>
                    <a:pt x="1871875" y="3244257"/>
                  </a:lnTo>
                  <a:lnTo>
                    <a:pt x="1924931" y="3253719"/>
                  </a:lnTo>
                  <a:lnTo>
                    <a:pt x="1985360" y="3259740"/>
                  </a:lnTo>
                  <a:lnTo>
                    <a:pt x="2048490" y="3258635"/>
                  </a:lnTo>
                  <a:lnTo>
                    <a:pt x="2109905" y="3248067"/>
                  </a:lnTo>
                  <a:lnTo>
                    <a:pt x="2166158" y="3231105"/>
                  </a:lnTo>
                  <a:lnTo>
                    <a:pt x="2214053" y="3212176"/>
                  </a:lnTo>
                  <a:lnTo>
                    <a:pt x="2250394" y="3195707"/>
                  </a:lnTo>
                  <a:lnTo>
                    <a:pt x="2273133" y="3185097"/>
                  </a:lnTo>
                  <a:lnTo>
                    <a:pt x="2284810" y="3179649"/>
                  </a:lnTo>
                  <a:lnTo>
                    <a:pt x="2289112" y="3177642"/>
                  </a:lnTo>
                  <a:lnTo>
                    <a:pt x="2289726" y="3177355"/>
                  </a:lnTo>
                </a:path>
                <a:path w="2331720" h="3507740">
                  <a:moveTo>
                    <a:pt x="658792" y="3004292"/>
                  </a:moveTo>
                  <a:lnTo>
                    <a:pt x="968202" y="2532322"/>
                  </a:lnTo>
                </a:path>
              </a:pathLst>
            </a:custGeom>
            <a:ln w="20976">
              <a:solidFill>
                <a:srgbClr val="000000"/>
              </a:solidFill>
            </a:ln>
          </p:spPr>
          <p:txBody>
            <a:bodyPr wrap="square" lIns="0" tIns="0" rIns="0" bIns="0" rtlCol="0"/>
            <a:lstStyle/>
            <a:p>
              <a:endParaRPr/>
            </a:p>
          </p:txBody>
        </p:sp>
        <p:sp>
          <p:nvSpPr>
            <p:cNvPr id="19" name="object 19"/>
            <p:cNvSpPr/>
            <p:nvPr/>
          </p:nvSpPr>
          <p:spPr>
            <a:xfrm>
              <a:off x="4377474" y="4837569"/>
              <a:ext cx="168275" cy="215900"/>
            </a:xfrm>
            <a:custGeom>
              <a:avLst/>
              <a:gdLst/>
              <a:ahLst/>
              <a:cxnLst/>
              <a:rect l="l" t="t" r="r" b="b"/>
              <a:pathLst>
                <a:path w="168275" h="215900">
                  <a:moveTo>
                    <a:pt x="0" y="154914"/>
                  </a:moveTo>
                  <a:lnTo>
                    <a:pt x="92646" y="215646"/>
                  </a:lnTo>
                  <a:lnTo>
                    <a:pt x="167792" y="0"/>
                  </a:lnTo>
                  <a:lnTo>
                    <a:pt x="0" y="154914"/>
                  </a:lnTo>
                  <a:close/>
                </a:path>
              </a:pathLst>
            </a:custGeom>
            <a:solidFill>
              <a:srgbClr val="000000"/>
            </a:solidFill>
          </p:spPr>
          <p:txBody>
            <a:bodyPr wrap="square" lIns="0" tIns="0" rIns="0" bIns="0" rtlCol="0"/>
            <a:lstStyle/>
            <a:p>
              <a:endParaRPr/>
            </a:p>
          </p:txBody>
        </p:sp>
        <p:sp>
          <p:nvSpPr>
            <p:cNvPr id="20" name="object 20"/>
            <p:cNvSpPr/>
            <p:nvPr/>
          </p:nvSpPr>
          <p:spPr>
            <a:xfrm>
              <a:off x="4394466" y="4863249"/>
              <a:ext cx="1160780" cy="482600"/>
            </a:xfrm>
            <a:custGeom>
              <a:avLst/>
              <a:gdLst/>
              <a:ahLst/>
              <a:cxnLst/>
              <a:rect l="l" t="t" r="r" b="b"/>
              <a:pathLst>
                <a:path w="1160779" h="482600">
                  <a:moveTo>
                    <a:pt x="0" y="127825"/>
                  </a:moveTo>
                  <a:lnTo>
                    <a:pt x="127088" y="10490"/>
                  </a:lnTo>
                  <a:lnTo>
                    <a:pt x="70167" y="173837"/>
                  </a:lnTo>
                </a:path>
                <a:path w="1160779" h="482600">
                  <a:moveTo>
                    <a:pt x="1160183" y="482460"/>
                  </a:moveTo>
                  <a:lnTo>
                    <a:pt x="195262" y="0"/>
                  </a:lnTo>
                </a:path>
              </a:pathLst>
            </a:custGeom>
            <a:ln w="20976">
              <a:solidFill>
                <a:srgbClr val="000000"/>
              </a:solidFill>
            </a:ln>
          </p:spPr>
          <p:txBody>
            <a:bodyPr wrap="square" lIns="0" tIns="0" rIns="0" bIns="0" rtlCol="0"/>
            <a:lstStyle/>
            <a:p>
              <a:endParaRPr/>
            </a:p>
          </p:txBody>
        </p:sp>
        <p:sp>
          <p:nvSpPr>
            <p:cNvPr id="21" name="object 21"/>
            <p:cNvSpPr/>
            <p:nvPr/>
          </p:nvSpPr>
          <p:spPr>
            <a:xfrm>
              <a:off x="4551044" y="4843906"/>
              <a:ext cx="223520" cy="149225"/>
            </a:xfrm>
            <a:custGeom>
              <a:avLst/>
              <a:gdLst/>
              <a:ahLst/>
              <a:cxnLst/>
              <a:rect l="l" t="t" r="r" b="b"/>
              <a:pathLst>
                <a:path w="223520" h="149225">
                  <a:moveTo>
                    <a:pt x="0" y="0"/>
                  </a:moveTo>
                  <a:lnTo>
                    <a:pt x="173393" y="148615"/>
                  </a:lnTo>
                  <a:lnTo>
                    <a:pt x="222923" y="49542"/>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4589729" y="4863249"/>
              <a:ext cx="168910" cy="113030"/>
            </a:xfrm>
            <a:custGeom>
              <a:avLst/>
              <a:gdLst/>
              <a:ahLst/>
              <a:cxnLst/>
              <a:rect l="l" t="t" r="r" b="b"/>
              <a:pathLst>
                <a:path w="168910" h="113029">
                  <a:moveTo>
                    <a:pt x="131330" y="112572"/>
                  </a:moveTo>
                  <a:lnTo>
                    <a:pt x="0" y="0"/>
                  </a:lnTo>
                  <a:lnTo>
                    <a:pt x="168859" y="37528"/>
                  </a:lnTo>
                </a:path>
              </a:pathLst>
            </a:custGeom>
            <a:ln w="20976">
              <a:solidFill>
                <a:srgbClr val="000000"/>
              </a:solidFill>
            </a:ln>
          </p:spPr>
          <p:txBody>
            <a:bodyPr wrap="square" lIns="0" tIns="0" rIns="0" bIns="0" rtlCol="0"/>
            <a:lstStyle/>
            <a:p>
              <a:endParaRPr/>
            </a:p>
          </p:txBody>
        </p:sp>
        <p:sp>
          <p:nvSpPr>
            <p:cNvPr id="23" name="object 23"/>
            <p:cNvSpPr/>
            <p:nvPr/>
          </p:nvSpPr>
          <p:spPr>
            <a:xfrm>
              <a:off x="4833429" y="5799175"/>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24" name="object 24"/>
            <p:cNvSpPr/>
            <p:nvPr/>
          </p:nvSpPr>
          <p:spPr>
            <a:xfrm>
              <a:off x="4833429" y="5799175"/>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25" name="object 25"/>
            <p:cNvSpPr/>
            <p:nvPr/>
          </p:nvSpPr>
          <p:spPr>
            <a:xfrm>
              <a:off x="4665916" y="1443596"/>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7EFF7E"/>
            </a:solidFill>
          </p:spPr>
          <p:txBody>
            <a:bodyPr wrap="square" lIns="0" tIns="0" rIns="0" bIns="0" rtlCol="0"/>
            <a:lstStyle/>
            <a:p>
              <a:endParaRPr/>
            </a:p>
          </p:txBody>
        </p:sp>
        <p:sp>
          <p:nvSpPr>
            <p:cNvPr id="26" name="object 26"/>
            <p:cNvSpPr/>
            <p:nvPr/>
          </p:nvSpPr>
          <p:spPr>
            <a:xfrm>
              <a:off x="4665916" y="1443596"/>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00FF00"/>
              </a:solidFill>
            </a:ln>
          </p:spPr>
          <p:txBody>
            <a:bodyPr wrap="square" lIns="0" tIns="0" rIns="0" bIns="0" rtlCol="0"/>
            <a:lstStyle/>
            <a:p>
              <a:endParaRPr/>
            </a:p>
          </p:txBody>
        </p:sp>
      </p:grpSp>
      <p:sp>
        <p:nvSpPr>
          <p:cNvPr id="27" name="object 27"/>
          <p:cNvSpPr txBox="1"/>
          <p:nvPr/>
        </p:nvSpPr>
        <p:spPr>
          <a:xfrm>
            <a:off x="4933632"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A</a:t>
            </a:r>
            <a:endParaRPr sz="2300">
              <a:latin typeface="Arial"/>
              <a:cs typeface="Arial"/>
            </a:endParaRPr>
          </a:p>
        </p:txBody>
      </p:sp>
      <p:grpSp>
        <p:nvGrpSpPr>
          <p:cNvPr id="28" name="object 28"/>
          <p:cNvGrpSpPr/>
          <p:nvPr/>
        </p:nvGrpSpPr>
        <p:grpSpPr>
          <a:xfrm>
            <a:off x="4299412" y="2584785"/>
            <a:ext cx="2341245" cy="3681729"/>
            <a:chOff x="4299412" y="2584785"/>
            <a:chExt cx="2341245" cy="3681729"/>
          </a:xfrm>
        </p:grpSpPr>
        <p:sp>
          <p:nvSpPr>
            <p:cNvPr id="29" name="object 29"/>
            <p:cNvSpPr/>
            <p:nvPr/>
          </p:nvSpPr>
          <p:spPr>
            <a:xfrm>
              <a:off x="4665916" y="2616250"/>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7EFF7E"/>
            </a:solidFill>
          </p:spPr>
          <p:txBody>
            <a:bodyPr wrap="square" lIns="0" tIns="0" rIns="0" bIns="0" rtlCol="0"/>
            <a:lstStyle/>
            <a:p>
              <a:endParaRPr/>
            </a:p>
          </p:txBody>
        </p:sp>
        <p:sp>
          <p:nvSpPr>
            <p:cNvPr id="30" name="object 30"/>
            <p:cNvSpPr/>
            <p:nvPr/>
          </p:nvSpPr>
          <p:spPr>
            <a:xfrm>
              <a:off x="4665916" y="2616250"/>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00FF00"/>
              </a:solidFill>
            </a:ln>
          </p:spPr>
          <p:txBody>
            <a:bodyPr wrap="square" lIns="0" tIns="0" rIns="0" bIns="0" rtlCol="0"/>
            <a:lstStyle/>
            <a:p>
              <a:endParaRPr/>
            </a:p>
          </p:txBody>
        </p:sp>
        <p:sp>
          <p:nvSpPr>
            <p:cNvPr id="31" name="object 31"/>
            <p:cNvSpPr/>
            <p:nvPr/>
          </p:nvSpPr>
          <p:spPr>
            <a:xfrm>
              <a:off x="5503532" y="3621392"/>
              <a:ext cx="435609" cy="435609"/>
            </a:xfrm>
            <a:custGeom>
              <a:avLst/>
              <a:gdLst/>
              <a:ahLst/>
              <a:cxnLst/>
              <a:rect l="l" t="t" r="r" b="b"/>
              <a:pathLst>
                <a:path w="435610" h="435610">
                  <a:moveTo>
                    <a:pt x="0" y="217779"/>
                  </a:moveTo>
                  <a:lnTo>
                    <a:pt x="5751" y="267712"/>
                  </a:lnTo>
                  <a:lnTo>
                    <a:pt x="22134" y="313550"/>
                  </a:lnTo>
                  <a:lnTo>
                    <a:pt x="47842" y="353986"/>
                  </a:lnTo>
                  <a:lnTo>
                    <a:pt x="81567" y="387713"/>
                  </a:lnTo>
                  <a:lnTo>
                    <a:pt x="122003" y="413422"/>
                  </a:lnTo>
                  <a:lnTo>
                    <a:pt x="167843" y="429807"/>
                  </a:lnTo>
                  <a:lnTo>
                    <a:pt x="217779" y="435559"/>
                  </a:lnTo>
                  <a:lnTo>
                    <a:pt x="267716" y="429807"/>
                  </a:lnTo>
                  <a:lnTo>
                    <a:pt x="313555" y="413422"/>
                  </a:lnTo>
                  <a:lnTo>
                    <a:pt x="353991" y="387713"/>
                  </a:lnTo>
                  <a:lnTo>
                    <a:pt x="387717" y="353986"/>
                  </a:lnTo>
                  <a:lnTo>
                    <a:pt x="413424" y="313550"/>
                  </a:lnTo>
                  <a:lnTo>
                    <a:pt x="429807" y="267712"/>
                  </a:lnTo>
                  <a:lnTo>
                    <a:pt x="435559" y="217779"/>
                  </a:lnTo>
                  <a:lnTo>
                    <a:pt x="429807" y="167843"/>
                  </a:lnTo>
                  <a:lnTo>
                    <a:pt x="413424" y="122003"/>
                  </a:lnTo>
                  <a:lnTo>
                    <a:pt x="387717" y="81567"/>
                  </a:lnTo>
                  <a:lnTo>
                    <a:pt x="353991" y="47842"/>
                  </a:lnTo>
                  <a:lnTo>
                    <a:pt x="313555" y="22134"/>
                  </a:lnTo>
                  <a:lnTo>
                    <a:pt x="267716" y="5751"/>
                  </a:lnTo>
                  <a:lnTo>
                    <a:pt x="217779" y="0"/>
                  </a:lnTo>
                  <a:lnTo>
                    <a:pt x="167843" y="5751"/>
                  </a:lnTo>
                  <a:lnTo>
                    <a:pt x="122003" y="22134"/>
                  </a:lnTo>
                  <a:lnTo>
                    <a:pt x="81567" y="47842"/>
                  </a:lnTo>
                  <a:lnTo>
                    <a:pt x="47842" y="81567"/>
                  </a:lnTo>
                  <a:lnTo>
                    <a:pt x="22134" y="122003"/>
                  </a:lnTo>
                  <a:lnTo>
                    <a:pt x="5751" y="167843"/>
                  </a:lnTo>
                  <a:lnTo>
                    <a:pt x="0" y="217779"/>
                  </a:lnTo>
                  <a:close/>
                </a:path>
              </a:pathLst>
            </a:custGeom>
            <a:solidFill>
              <a:srgbClr val="FFBEBE"/>
            </a:solidFill>
          </p:spPr>
          <p:txBody>
            <a:bodyPr wrap="square" lIns="0" tIns="0" rIns="0" bIns="0" rtlCol="0"/>
            <a:lstStyle/>
            <a:p>
              <a:endParaRPr/>
            </a:p>
          </p:txBody>
        </p:sp>
        <p:sp>
          <p:nvSpPr>
            <p:cNvPr id="32" name="object 32"/>
            <p:cNvSpPr/>
            <p:nvPr/>
          </p:nvSpPr>
          <p:spPr>
            <a:xfrm>
              <a:off x="5503532" y="3621392"/>
              <a:ext cx="435609" cy="435609"/>
            </a:xfrm>
            <a:custGeom>
              <a:avLst/>
              <a:gdLst/>
              <a:ahLst/>
              <a:cxnLst/>
              <a:rect l="l" t="t" r="r" b="b"/>
              <a:pathLst>
                <a:path w="435610" h="435610">
                  <a:moveTo>
                    <a:pt x="435559" y="217779"/>
                  </a:moveTo>
                  <a:lnTo>
                    <a:pt x="429807" y="167843"/>
                  </a:lnTo>
                  <a:lnTo>
                    <a:pt x="413424" y="122003"/>
                  </a:lnTo>
                  <a:lnTo>
                    <a:pt x="387717" y="81567"/>
                  </a:lnTo>
                  <a:lnTo>
                    <a:pt x="353991" y="47842"/>
                  </a:lnTo>
                  <a:lnTo>
                    <a:pt x="313555" y="22134"/>
                  </a:lnTo>
                  <a:lnTo>
                    <a:pt x="267716" y="5751"/>
                  </a:lnTo>
                  <a:lnTo>
                    <a:pt x="217779" y="0"/>
                  </a:lnTo>
                  <a:lnTo>
                    <a:pt x="167843" y="5751"/>
                  </a:lnTo>
                  <a:lnTo>
                    <a:pt x="122003" y="22134"/>
                  </a:lnTo>
                  <a:lnTo>
                    <a:pt x="81567" y="47842"/>
                  </a:lnTo>
                  <a:lnTo>
                    <a:pt x="47842" y="81567"/>
                  </a:lnTo>
                  <a:lnTo>
                    <a:pt x="22134" y="122003"/>
                  </a:lnTo>
                  <a:lnTo>
                    <a:pt x="5751" y="167843"/>
                  </a:lnTo>
                  <a:lnTo>
                    <a:pt x="0" y="217779"/>
                  </a:lnTo>
                  <a:lnTo>
                    <a:pt x="5751" y="267712"/>
                  </a:lnTo>
                  <a:lnTo>
                    <a:pt x="22134" y="313550"/>
                  </a:lnTo>
                  <a:lnTo>
                    <a:pt x="47842" y="353986"/>
                  </a:lnTo>
                  <a:lnTo>
                    <a:pt x="81567" y="387713"/>
                  </a:lnTo>
                  <a:lnTo>
                    <a:pt x="122003" y="413422"/>
                  </a:lnTo>
                  <a:lnTo>
                    <a:pt x="167843" y="429807"/>
                  </a:lnTo>
                  <a:lnTo>
                    <a:pt x="217779" y="435559"/>
                  </a:lnTo>
                  <a:lnTo>
                    <a:pt x="267716" y="429807"/>
                  </a:lnTo>
                  <a:lnTo>
                    <a:pt x="313555" y="413422"/>
                  </a:lnTo>
                  <a:lnTo>
                    <a:pt x="353991" y="387713"/>
                  </a:lnTo>
                  <a:lnTo>
                    <a:pt x="387717" y="353986"/>
                  </a:lnTo>
                  <a:lnTo>
                    <a:pt x="413424" y="313550"/>
                  </a:lnTo>
                  <a:lnTo>
                    <a:pt x="429807" y="267712"/>
                  </a:lnTo>
                  <a:lnTo>
                    <a:pt x="435559" y="217779"/>
                  </a:lnTo>
                  <a:close/>
                </a:path>
              </a:pathLst>
            </a:custGeom>
            <a:ln w="62929">
              <a:solidFill>
                <a:srgbClr val="FF0000"/>
              </a:solidFill>
            </a:ln>
          </p:spPr>
          <p:txBody>
            <a:bodyPr wrap="square" lIns="0" tIns="0" rIns="0" bIns="0" rtlCol="0"/>
            <a:lstStyle/>
            <a:p>
              <a:endParaRPr/>
            </a:p>
          </p:txBody>
        </p:sp>
        <p:sp>
          <p:nvSpPr>
            <p:cNvPr id="33" name="object 33"/>
            <p:cNvSpPr/>
            <p:nvPr/>
          </p:nvSpPr>
          <p:spPr>
            <a:xfrm>
              <a:off x="4330877" y="4459008"/>
              <a:ext cx="435609" cy="435609"/>
            </a:xfrm>
            <a:custGeom>
              <a:avLst/>
              <a:gdLst/>
              <a:ahLst/>
              <a:cxnLst/>
              <a:rect l="l" t="t" r="r" b="b"/>
              <a:pathLst>
                <a:path w="435610" h="435610">
                  <a:moveTo>
                    <a:pt x="0" y="217779"/>
                  </a:moveTo>
                  <a:lnTo>
                    <a:pt x="5751" y="267712"/>
                  </a:lnTo>
                  <a:lnTo>
                    <a:pt x="22134" y="313550"/>
                  </a:lnTo>
                  <a:lnTo>
                    <a:pt x="47842" y="353986"/>
                  </a:lnTo>
                  <a:lnTo>
                    <a:pt x="81567" y="387713"/>
                  </a:lnTo>
                  <a:lnTo>
                    <a:pt x="122003" y="413422"/>
                  </a:lnTo>
                  <a:lnTo>
                    <a:pt x="167843" y="429807"/>
                  </a:lnTo>
                  <a:lnTo>
                    <a:pt x="217779" y="435559"/>
                  </a:lnTo>
                  <a:lnTo>
                    <a:pt x="267712" y="429807"/>
                  </a:lnTo>
                  <a:lnTo>
                    <a:pt x="313550" y="413422"/>
                  </a:lnTo>
                  <a:lnTo>
                    <a:pt x="353986" y="387713"/>
                  </a:lnTo>
                  <a:lnTo>
                    <a:pt x="387713" y="353986"/>
                  </a:lnTo>
                  <a:lnTo>
                    <a:pt x="413422" y="313550"/>
                  </a:lnTo>
                  <a:lnTo>
                    <a:pt x="429807" y="267712"/>
                  </a:lnTo>
                  <a:lnTo>
                    <a:pt x="435559" y="217779"/>
                  </a:lnTo>
                  <a:lnTo>
                    <a:pt x="429807" y="167843"/>
                  </a:lnTo>
                  <a:lnTo>
                    <a:pt x="413422" y="122003"/>
                  </a:lnTo>
                  <a:lnTo>
                    <a:pt x="387713" y="81567"/>
                  </a:lnTo>
                  <a:lnTo>
                    <a:pt x="353986" y="47842"/>
                  </a:lnTo>
                  <a:lnTo>
                    <a:pt x="313550" y="22134"/>
                  </a:lnTo>
                  <a:lnTo>
                    <a:pt x="267712" y="5751"/>
                  </a:lnTo>
                  <a:lnTo>
                    <a:pt x="217779" y="0"/>
                  </a:lnTo>
                  <a:lnTo>
                    <a:pt x="167843" y="5751"/>
                  </a:lnTo>
                  <a:lnTo>
                    <a:pt x="122003" y="22134"/>
                  </a:lnTo>
                  <a:lnTo>
                    <a:pt x="81567" y="47842"/>
                  </a:lnTo>
                  <a:lnTo>
                    <a:pt x="47842" y="81567"/>
                  </a:lnTo>
                  <a:lnTo>
                    <a:pt x="22134" y="122003"/>
                  </a:lnTo>
                  <a:lnTo>
                    <a:pt x="5751" y="167843"/>
                  </a:lnTo>
                  <a:lnTo>
                    <a:pt x="0" y="217779"/>
                  </a:lnTo>
                  <a:close/>
                </a:path>
              </a:pathLst>
            </a:custGeom>
            <a:solidFill>
              <a:srgbClr val="FFBEBE"/>
            </a:solidFill>
          </p:spPr>
          <p:txBody>
            <a:bodyPr wrap="square" lIns="0" tIns="0" rIns="0" bIns="0" rtlCol="0"/>
            <a:lstStyle/>
            <a:p>
              <a:endParaRPr/>
            </a:p>
          </p:txBody>
        </p:sp>
        <p:sp>
          <p:nvSpPr>
            <p:cNvPr id="34" name="object 34"/>
            <p:cNvSpPr/>
            <p:nvPr/>
          </p:nvSpPr>
          <p:spPr>
            <a:xfrm>
              <a:off x="4330877" y="4459008"/>
              <a:ext cx="435609" cy="435609"/>
            </a:xfrm>
            <a:custGeom>
              <a:avLst/>
              <a:gdLst/>
              <a:ahLst/>
              <a:cxnLst/>
              <a:rect l="l" t="t" r="r" b="b"/>
              <a:pathLst>
                <a:path w="435610" h="435610">
                  <a:moveTo>
                    <a:pt x="435559" y="217779"/>
                  </a:moveTo>
                  <a:lnTo>
                    <a:pt x="429807" y="167843"/>
                  </a:lnTo>
                  <a:lnTo>
                    <a:pt x="413422" y="122003"/>
                  </a:lnTo>
                  <a:lnTo>
                    <a:pt x="387713" y="81567"/>
                  </a:lnTo>
                  <a:lnTo>
                    <a:pt x="353986" y="47842"/>
                  </a:lnTo>
                  <a:lnTo>
                    <a:pt x="313550" y="22134"/>
                  </a:lnTo>
                  <a:lnTo>
                    <a:pt x="267712" y="5751"/>
                  </a:lnTo>
                  <a:lnTo>
                    <a:pt x="217779" y="0"/>
                  </a:lnTo>
                  <a:lnTo>
                    <a:pt x="167843" y="5751"/>
                  </a:lnTo>
                  <a:lnTo>
                    <a:pt x="122003" y="22134"/>
                  </a:lnTo>
                  <a:lnTo>
                    <a:pt x="81567" y="47842"/>
                  </a:lnTo>
                  <a:lnTo>
                    <a:pt x="47842" y="81567"/>
                  </a:lnTo>
                  <a:lnTo>
                    <a:pt x="22134" y="122003"/>
                  </a:lnTo>
                  <a:lnTo>
                    <a:pt x="5751" y="167843"/>
                  </a:lnTo>
                  <a:lnTo>
                    <a:pt x="0" y="217779"/>
                  </a:lnTo>
                  <a:lnTo>
                    <a:pt x="5751" y="267712"/>
                  </a:lnTo>
                  <a:lnTo>
                    <a:pt x="22134" y="313550"/>
                  </a:lnTo>
                  <a:lnTo>
                    <a:pt x="47842" y="353986"/>
                  </a:lnTo>
                  <a:lnTo>
                    <a:pt x="81567" y="387713"/>
                  </a:lnTo>
                  <a:lnTo>
                    <a:pt x="122003" y="413422"/>
                  </a:lnTo>
                  <a:lnTo>
                    <a:pt x="167843" y="429807"/>
                  </a:lnTo>
                  <a:lnTo>
                    <a:pt x="217779" y="435559"/>
                  </a:lnTo>
                  <a:lnTo>
                    <a:pt x="267712" y="429807"/>
                  </a:lnTo>
                  <a:lnTo>
                    <a:pt x="313550" y="413422"/>
                  </a:lnTo>
                  <a:lnTo>
                    <a:pt x="353986" y="387713"/>
                  </a:lnTo>
                  <a:lnTo>
                    <a:pt x="387713" y="353986"/>
                  </a:lnTo>
                  <a:lnTo>
                    <a:pt x="413422" y="313550"/>
                  </a:lnTo>
                  <a:lnTo>
                    <a:pt x="429807" y="267712"/>
                  </a:lnTo>
                  <a:lnTo>
                    <a:pt x="435559" y="217779"/>
                  </a:lnTo>
                  <a:close/>
                </a:path>
              </a:pathLst>
            </a:custGeom>
            <a:ln w="62929">
              <a:solidFill>
                <a:srgbClr val="FF0000"/>
              </a:solidFill>
            </a:ln>
          </p:spPr>
          <p:txBody>
            <a:bodyPr wrap="square" lIns="0" tIns="0" rIns="0" bIns="0" rtlCol="0"/>
            <a:lstStyle/>
            <a:p>
              <a:endParaRPr/>
            </a:p>
          </p:txBody>
        </p:sp>
        <p:sp>
          <p:nvSpPr>
            <p:cNvPr id="35" name="object 35"/>
            <p:cNvSpPr/>
            <p:nvPr/>
          </p:nvSpPr>
          <p:spPr>
            <a:xfrm>
              <a:off x="6173622" y="5799175"/>
              <a:ext cx="435609" cy="435609"/>
            </a:xfrm>
            <a:custGeom>
              <a:avLst/>
              <a:gdLst/>
              <a:ahLst/>
              <a:cxnLst/>
              <a:rect l="l" t="t" r="r" b="b"/>
              <a:pathLst>
                <a:path w="435609" h="435610">
                  <a:moveTo>
                    <a:pt x="0" y="217779"/>
                  </a:move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36" name="object 36"/>
            <p:cNvSpPr/>
            <p:nvPr/>
          </p:nvSpPr>
          <p:spPr>
            <a:xfrm>
              <a:off x="6173622" y="5799175"/>
              <a:ext cx="435609" cy="435609"/>
            </a:xfrm>
            <a:custGeom>
              <a:avLst/>
              <a:gdLst/>
              <a:ahLst/>
              <a:cxnLst/>
              <a:rect l="l" t="t" r="r" b="b"/>
              <a:pathLst>
                <a:path w="435609" h="435610">
                  <a:moveTo>
                    <a:pt x="435559" y="217779"/>
                  </a:move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37" name="object 37"/>
          <p:cNvSpPr txBox="1"/>
          <p:nvPr/>
        </p:nvSpPr>
        <p:spPr>
          <a:xfrm>
            <a:off x="6297104"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B</a:t>
            </a:r>
            <a:endParaRPr sz="2300">
              <a:latin typeface="Arial"/>
              <a:cs typeface="Arial"/>
            </a:endParaRPr>
          </a:p>
        </p:txBody>
      </p:sp>
      <p:sp>
        <p:nvSpPr>
          <p:cNvPr id="39" name="object 3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63</a:t>
            </a:fld>
            <a:endParaRPr spc="45" dirty="0"/>
          </a:p>
        </p:txBody>
      </p:sp>
      <p:sp>
        <p:nvSpPr>
          <p:cNvPr id="38" name="object 38"/>
          <p:cNvSpPr txBox="1"/>
          <p:nvPr/>
        </p:nvSpPr>
        <p:spPr>
          <a:xfrm>
            <a:off x="4461658" y="1449199"/>
            <a:ext cx="1392555" cy="3398520"/>
          </a:xfrm>
          <a:prstGeom prst="rect">
            <a:avLst/>
          </a:prstGeom>
        </p:spPr>
        <p:txBody>
          <a:bodyPr vert="horz" wrap="square" lIns="0" tIns="13970" rIns="0" bIns="0" rtlCol="0">
            <a:spAutoFit/>
          </a:bodyPr>
          <a:lstStyle/>
          <a:p>
            <a:pPr marL="316230">
              <a:lnSpc>
                <a:spcPct val="100000"/>
              </a:lnSpc>
              <a:spcBef>
                <a:spcPts val="110"/>
              </a:spcBef>
            </a:pPr>
            <a:r>
              <a:rPr sz="2300" spc="5" dirty="0">
                <a:latin typeface="Arial"/>
                <a:cs typeface="Arial"/>
              </a:rPr>
              <a:t>Q</a:t>
            </a:r>
            <a:endParaRPr sz="2300">
              <a:latin typeface="Arial"/>
              <a:cs typeface="Arial"/>
            </a:endParaRPr>
          </a:p>
          <a:p>
            <a:pPr>
              <a:lnSpc>
                <a:spcPct val="100000"/>
              </a:lnSpc>
            </a:pPr>
            <a:endParaRPr sz="2600">
              <a:latin typeface="Arial"/>
              <a:cs typeface="Arial"/>
            </a:endParaRPr>
          </a:p>
          <a:p>
            <a:pPr>
              <a:lnSpc>
                <a:spcPct val="100000"/>
              </a:lnSpc>
              <a:spcBef>
                <a:spcPts val="50"/>
              </a:spcBef>
            </a:pPr>
            <a:endParaRPr sz="3000">
              <a:latin typeface="Arial"/>
              <a:cs typeface="Arial"/>
            </a:endParaRPr>
          </a:p>
          <a:p>
            <a:pPr marL="337820">
              <a:lnSpc>
                <a:spcPct val="100000"/>
              </a:lnSpc>
            </a:pPr>
            <a:r>
              <a:rPr sz="2300" spc="5" dirty="0">
                <a:latin typeface="Arial"/>
                <a:cs typeface="Arial"/>
              </a:rPr>
              <a:t>P</a:t>
            </a:r>
            <a:endParaRPr sz="2300">
              <a:latin typeface="Arial"/>
              <a:cs typeface="Arial"/>
            </a:endParaRPr>
          </a:p>
          <a:p>
            <a:pPr>
              <a:lnSpc>
                <a:spcPct val="100000"/>
              </a:lnSpc>
            </a:pPr>
            <a:endParaRPr sz="2600">
              <a:latin typeface="Arial"/>
              <a:cs typeface="Arial"/>
            </a:endParaRPr>
          </a:p>
          <a:p>
            <a:pPr marR="5080" algn="r">
              <a:lnSpc>
                <a:spcPct val="100000"/>
              </a:lnSpc>
              <a:spcBef>
                <a:spcPts val="2180"/>
              </a:spcBef>
            </a:pPr>
            <a:r>
              <a:rPr sz="2300" spc="10" dirty="0">
                <a:latin typeface="Arial"/>
                <a:cs typeface="Arial"/>
              </a:rPr>
              <a:t>M</a:t>
            </a:r>
            <a:endParaRPr sz="2300">
              <a:latin typeface="Arial"/>
              <a:cs typeface="Arial"/>
            </a:endParaRPr>
          </a:p>
          <a:p>
            <a:pPr>
              <a:lnSpc>
                <a:spcPct val="100000"/>
              </a:lnSpc>
              <a:spcBef>
                <a:spcPts val="50"/>
              </a:spcBef>
            </a:pPr>
            <a:endParaRPr sz="3300">
              <a:latin typeface="Arial"/>
              <a:cs typeface="Arial"/>
            </a:endParaRPr>
          </a:p>
          <a:p>
            <a:pPr marL="12700">
              <a:lnSpc>
                <a:spcPct val="100000"/>
              </a:lnSpc>
            </a:pPr>
            <a:r>
              <a:rPr sz="2300" spc="5" dirty="0">
                <a:latin typeface="Arial"/>
                <a:cs typeface="Arial"/>
              </a:rPr>
              <a:t>L</a:t>
            </a:r>
            <a:endParaRPr sz="2300">
              <a:latin typeface="Arial"/>
              <a:cs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635" algn="ctr">
              <a:lnSpc>
                <a:spcPts val="2635"/>
              </a:lnSpc>
            </a:pPr>
            <a:r>
              <a:rPr spc="185" dirty="0"/>
              <a:t>Backward</a:t>
            </a:r>
            <a:r>
              <a:rPr spc="390" dirty="0"/>
              <a:t> </a:t>
            </a:r>
            <a:r>
              <a:rPr spc="155" dirty="0"/>
              <a:t>chaining</a:t>
            </a:r>
            <a:r>
              <a:rPr spc="370" dirty="0"/>
              <a:t> </a:t>
            </a:r>
            <a:r>
              <a:rPr spc="175" dirty="0"/>
              <a:t>example</a:t>
            </a:r>
          </a:p>
        </p:txBody>
      </p:sp>
      <p:grpSp>
        <p:nvGrpSpPr>
          <p:cNvPr id="3" name="object 3"/>
          <p:cNvGrpSpPr/>
          <p:nvPr/>
        </p:nvGrpSpPr>
        <p:grpSpPr>
          <a:xfrm>
            <a:off x="3542557" y="1411846"/>
            <a:ext cx="2861945" cy="4855210"/>
            <a:chOff x="3542557" y="1411846"/>
            <a:chExt cx="2861945" cy="4855210"/>
          </a:xfrm>
        </p:grpSpPr>
        <p:sp>
          <p:nvSpPr>
            <p:cNvPr id="4" name="object 4"/>
            <p:cNvSpPr/>
            <p:nvPr/>
          </p:nvSpPr>
          <p:spPr>
            <a:xfrm>
              <a:off x="4883403" y="1821649"/>
              <a:ext cx="0" cy="839469"/>
            </a:xfrm>
            <a:custGeom>
              <a:avLst/>
              <a:gdLst/>
              <a:ahLst/>
              <a:cxnLst/>
              <a:rect l="l" t="t" r="r" b="b"/>
              <a:pathLst>
                <a:path h="839469">
                  <a:moveTo>
                    <a:pt x="0" y="839063"/>
                  </a:moveTo>
                  <a:lnTo>
                    <a:pt x="0" y="0"/>
                  </a:lnTo>
                </a:path>
              </a:pathLst>
            </a:custGeom>
            <a:ln w="20976">
              <a:solidFill>
                <a:srgbClr val="000000"/>
              </a:solidFill>
            </a:ln>
          </p:spPr>
          <p:txBody>
            <a:bodyPr wrap="square" lIns="0" tIns="0" rIns="0" bIns="0" rtlCol="0"/>
            <a:lstStyle/>
            <a:p>
              <a:endParaRPr/>
            </a:p>
          </p:txBody>
        </p:sp>
        <p:sp>
          <p:nvSpPr>
            <p:cNvPr id="5" name="object 5"/>
            <p:cNvSpPr/>
            <p:nvPr/>
          </p:nvSpPr>
          <p:spPr>
            <a:xfrm>
              <a:off x="4828019" y="1778406"/>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6" name="object 6"/>
            <p:cNvSpPr/>
            <p:nvPr/>
          </p:nvSpPr>
          <p:spPr>
            <a:xfrm>
              <a:off x="4841443" y="1821649"/>
              <a:ext cx="84455" cy="1510665"/>
            </a:xfrm>
            <a:custGeom>
              <a:avLst/>
              <a:gdLst/>
              <a:ahLst/>
              <a:cxnLst/>
              <a:rect l="l" t="t" r="r" b="b"/>
              <a:pathLst>
                <a:path w="84454" h="1510664">
                  <a:moveTo>
                    <a:pt x="0" y="167805"/>
                  </a:moveTo>
                  <a:lnTo>
                    <a:pt x="41960" y="0"/>
                  </a:lnTo>
                  <a:lnTo>
                    <a:pt x="83908" y="167805"/>
                  </a:lnTo>
                </a:path>
                <a:path w="84454" h="1510664">
                  <a:moveTo>
                    <a:pt x="41960" y="1510309"/>
                  </a:moveTo>
                  <a:lnTo>
                    <a:pt x="41960" y="1174686"/>
                  </a:lnTo>
                </a:path>
              </a:pathLst>
            </a:custGeom>
            <a:ln w="20976">
              <a:solidFill>
                <a:srgbClr val="000000"/>
              </a:solidFill>
            </a:ln>
          </p:spPr>
          <p:txBody>
            <a:bodyPr wrap="square" lIns="0" tIns="0" rIns="0" bIns="0" rtlCol="0"/>
            <a:lstStyle/>
            <a:p>
              <a:endParaRPr/>
            </a:p>
          </p:txBody>
        </p:sp>
        <p:sp>
          <p:nvSpPr>
            <p:cNvPr id="7" name="object 7"/>
            <p:cNvSpPr/>
            <p:nvPr/>
          </p:nvSpPr>
          <p:spPr>
            <a:xfrm>
              <a:off x="4828019" y="2953092"/>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8" name="object 8"/>
            <p:cNvSpPr/>
            <p:nvPr/>
          </p:nvSpPr>
          <p:spPr>
            <a:xfrm>
              <a:off x="4841443" y="2996336"/>
              <a:ext cx="84455" cy="168275"/>
            </a:xfrm>
            <a:custGeom>
              <a:avLst/>
              <a:gdLst/>
              <a:ahLst/>
              <a:cxnLst/>
              <a:rect l="l" t="t" r="r" b="b"/>
              <a:pathLst>
                <a:path w="84454" h="168275">
                  <a:moveTo>
                    <a:pt x="0" y="167805"/>
                  </a:moveTo>
                  <a:lnTo>
                    <a:pt x="41960" y="0"/>
                  </a:lnTo>
                  <a:lnTo>
                    <a:pt x="83908" y="167805"/>
                  </a:lnTo>
                </a:path>
              </a:pathLst>
            </a:custGeom>
            <a:ln w="20976">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4822572" y="3271128"/>
              <a:ext cx="121662" cy="121662"/>
            </a:xfrm>
            <a:prstGeom prst="rect">
              <a:avLst/>
            </a:prstGeom>
          </p:spPr>
        </p:pic>
        <p:sp>
          <p:nvSpPr>
            <p:cNvPr id="10" name="object 10"/>
            <p:cNvSpPr/>
            <p:nvPr/>
          </p:nvSpPr>
          <p:spPr>
            <a:xfrm>
              <a:off x="4547768" y="3331959"/>
              <a:ext cx="1174750" cy="1174750"/>
            </a:xfrm>
            <a:custGeom>
              <a:avLst/>
              <a:gdLst/>
              <a:ahLst/>
              <a:cxnLst/>
              <a:rect l="l" t="t" r="r" b="b"/>
              <a:pathLst>
                <a:path w="1174750" h="1174750">
                  <a:moveTo>
                    <a:pt x="1174699" y="335622"/>
                  </a:moveTo>
                  <a:lnTo>
                    <a:pt x="335635" y="0"/>
                  </a:lnTo>
                </a:path>
                <a:path w="1174750" h="1174750">
                  <a:moveTo>
                    <a:pt x="0" y="1174686"/>
                  </a:moveTo>
                  <a:lnTo>
                    <a:pt x="335635" y="0"/>
                  </a:lnTo>
                </a:path>
                <a:path w="1174750" h="1174750">
                  <a:moveTo>
                    <a:pt x="1174699" y="1006881"/>
                  </a:moveTo>
                  <a:lnTo>
                    <a:pt x="1174699" y="671245"/>
                  </a:lnTo>
                </a:path>
              </a:pathLst>
            </a:custGeom>
            <a:ln w="20976">
              <a:solidFill>
                <a:srgbClr val="000000"/>
              </a:solidFill>
            </a:ln>
          </p:spPr>
          <p:txBody>
            <a:bodyPr wrap="square" lIns="0" tIns="0" rIns="0" bIns="0" rtlCol="0"/>
            <a:lstStyle/>
            <a:p>
              <a:endParaRPr/>
            </a:p>
          </p:txBody>
        </p:sp>
        <p:sp>
          <p:nvSpPr>
            <p:cNvPr id="11" name="object 11"/>
            <p:cNvSpPr/>
            <p:nvPr/>
          </p:nvSpPr>
          <p:spPr>
            <a:xfrm>
              <a:off x="5667082" y="3959961"/>
              <a:ext cx="111125" cy="221615"/>
            </a:xfrm>
            <a:custGeom>
              <a:avLst/>
              <a:gdLst/>
              <a:ahLst/>
              <a:cxnLst/>
              <a:rect l="l" t="t" r="r" b="b"/>
              <a:pathLst>
                <a:path w="111125" h="221614">
                  <a:moveTo>
                    <a:pt x="0" y="221551"/>
                  </a:moveTo>
                  <a:lnTo>
                    <a:pt x="110769" y="221551"/>
                  </a:lnTo>
                  <a:lnTo>
                    <a:pt x="55384" y="0"/>
                  </a:lnTo>
                  <a:lnTo>
                    <a:pt x="0" y="221551"/>
                  </a:lnTo>
                  <a:close/>
                </a:path>
              </a:pathLst>
            </a:custGeom>
            <a:solidFill>
              <a:srgbClr val="000000"/>
            </a:solidFill>
          </p:spPr>
          <p:txBody>
            <a:bodyPr wrap="square" lIns="0" tIns="0" rIns="0" bIns="0" rtlCol="0"/>
            <a:lstStyle/>
            <a:p>
              <a:endParaRPr/>
            </a:p>
          </p:txBody>
        </p:sp>
        <p:sp>
          <p:nvSpPr>
            <p:cNvPr id="12" name="object 12"/>
            <p:cNvSpPr/>
            <p:nvPr/>
          </p:nvSpPr>
          <p:spPr>
            <a:xfrm>
              <a:off x="5680506" y="4003205"/>
              <a:ext cx="84455" cy="168275"/>
            </a:xfrm>
            <a:custGeom>
              <a:avLst/>
              <a:gdLst/>
              <a:ahLst/>
              <a:cxnLst/>
              <a:rect l="l" t="t" r="r" b="b"/>
              <a:pathLst>
                <a:path w="84454" h="168275">
                  <a:moveTo>
                    <a:pt x="0" y="167817"/>
                  </a:moveTo>
                  <a:lnTo>
                    <a:pt x="41960" y="0"/>
                  </a:lnTo>
                  <a:lnTo>
                    <a:pt x="83908" y="167817"/>
                  </a:lnTo>
                </a:path>
              </a:pathLst>
            </a:custGeom>
            <a:ln w="20976">
              <a:solidFill>
                <a:srgbClr val="000000"/>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5661636" y="4277996"/>
              <a:ext cx="121662" cy="121674"/>
            </a:xfrm>
            <a:prstGeom prst="rect">
              <a:avLst/>
            </a:prstGeom>
          </p:spPr>
        </p:pic>
        <p:sp>
          <p:nvSpPr>
            <p:cNvPr id="14" name="object 14"/>
            <p:cNvSpPr/>
            <p:nvPr/>
          </p:nvSpPr>
          <p:spPr>
            <a:xfrm>
              <a:off x="4547768" y="4338840"/>
              <a:ext cx="1845945" cy="1510665"/>
            </a:xfrm>
            <a:custGeom>
              <a:avLst/>
              <a:gdLst/>
              <a:ahLst/>
              <a:cxnLst/>
              <a:rect l="l" t="t" r="r" b="b"/>
              <a:pathLst>
                <a:path w="1845945" h="1510664">
                  <a:moveTo>
                    <a:pt x="1174699" y="0"/>
                  </a:moveTo>
                  <a:lnTo>
                    <a:pt x="1845945" y="1510309"/>
                  </a:lnTo>
                </a:path>
                <a:path w="1845945" h="1510664">
                  <a:moveTo>
                    <a:pt x="0" y="167805"/>
                  </a:moveTo>
                  <a:lnTo>
                    <a:pt x="1174699" y="0"/>
                  </a:lnTo>
                </a:path>
              </a:pathLst>
            </a:custGeom>
            <a:ln w="20976">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493818" y="5284878"/>
              <a:ext cx="121662" cy="121662"/>
            </a:xfrm>
            <a:prstGeom prst="rect">
              <a:avLst/>
            </a:prstGeom>
          </p:spPr>
        </p:pic>
        <p:sp>
          <p:nvSpPr>
            <p:cNvPr id="16" name="object 16"/>
            <p:cNvSpPr/>
            <p:nvPr/>
          </p:nvSpPr>
          <p:spPr>
            <a:xfrm>
              <a:off x="5051209" y="5345709"/>
              <a:ext cx="1343025" cy="503555"/>
            </a:xfrm>
            <a:custGeom>
              <a:avLst/>
              <a:gdLst/>
              <a:ahLst/>
              <a:cxnLst/>
              <a:rect l="l" t="t" r="r" b="b"/>
              <a:pathLst>
                <a:path w="1343025" h="503554">
                  <a:moveTo>
                    <a:pt x="0" y="503440"/>
                  </a:moveTo>
                  <a:lnTo>
                    <a:pt x="503440" y="0"/>
                  </a:lnTo>
                </a:path>
                <a:path w="1343025" h="503554">
                  <a:moveTo>
                    <a:pt x="1342504" y="503440"/>
                  </a:moveTo>
                  <a:lnTo>
                    <a:pt x="503440" y="0"/>
                  </a:lnTo>
                </a:path>
              </a:pathLst>
            </a:custGeom>
            <a:ln w="20976">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4151314" y="5284878"/>
              <a:ext cx="121662" cy="121662"/>
            </a:xfrm>
            <a:prstGeom prst="rect">
              <a:avLst/>
            </a:prstGeom>
          </p:spPr>
        </p:pic>
        <p:sp>
          <p:nvSpPr>
            <p:cNvPr id="18" name="object 18"/>
            <p:cNvSpPr/>
            <p:nvPr/>
          </p:nvSpPr>
          <p:spPr>
            <a:xfrm>
              <a:off x="3553352" y="2341416"/>
              <a:ext cx="2331720" cy="3507740"/>
            </a:xfrm>
            <a:custGeom>
              <a:avLst/>
              <a:gdLst/>
              <a:ahLst/>
              <a:cxnLst/>
              <a:rect l="l" t="t" r="r" b="b"/>
              <a:pathLst>
                <a:path w="2331720" h="3507740">
                  <a:moveTo>
                    <a:pt x="1497856" y="3507733"/>
                  </a:moveTo>
                  <a:lnTo>
                    <a:pt x="658792" y="3004292"/>
                  </a:lnTo>
                </a:path>
                <a:path w="2331720" h="3507740">
                  <a:moveTo>
                    <a:pt x="658792" y="3004292"/>
                  </a:moveTo>
                  <a:lnTo>
                    <a:pt x="658355" y="3004729"/>
                  </a:lnTo>
                  <a:lnTo>
                    <a:pt x="655297" y="3007788"/>
                  </a:lnTo>
                  <a:lnTo>
                    <a:pt x="646994" y="3016090"/>
                  </a:lnTo>
                  <a:lnTo>
                    <a:pt x="630827" y="3032258"/>
                  </a:lnTo>
                  <a:lnTo>
                    <a:pt x="605044" y="3058046"/>
                  </a:lnTo>
                  <a:lnTo>
                    <a:pt x="571394" y="3091697"/>
                  </a:lnTo>
                  <a:lnTo>
                    <a:pt x="532500" y="3130592"/>
                  </a:lnTo>
                  <a:lnTo>
                    <a:pt x="490987" y="3172110"/>
                  </a:lnTo>
                  <a:lnTo>
                    <a:pt x="449031" y="3213623"/>
                  </a:lnTo>
                  <a:lnTo>
                    <a:pt x="407078" y="3252517"/>
                  </a:lnTo>
                  <a:lnTo>
                    <a:pt x="365125" y="3286167"/>
                  </a:lnTo>
                  <a:lnTo>
                    <a:pt x="323169" y="3311950"/>
                  </a:lnTo>
                  <a:lnTo>
                    <a:pt x="281219" y="3327680"/>
                  </a:lnTo>
                  <a:lnTo>
                    <a:pt x="239267" y="3332924"/>
                  </a:lnTo>
                  <a:lnTo>
                    <a:pt x="197314" y="3327680"/>
                  </a:lnTo>
                  <a:lnTo>
                    <a:pt x="155364" y="3311950"/>
                  </a:lnTo>
                  <a:lnTo>
                    <a:pt x="118376" y="3286706"/>
                  </a:lnTo>
                  <a:lnTo>
                    <a:pt x="83229" y="3238441"/>
                  </a:lnTo>
                  <a:lnTo>
                    <a:pt x="66922" y="3201072"/>
                  </a:lnTo>
                  <a:lnTo>
                    <a:pt x="51767" y="3152423"/>
                  </a:lnTo>
                  <a:lnTo>
                    <a:pt x="37993" y="3090653"/>
                  </a:lnTo>
                  <a:lnTo>
                    <a:pt x="25831" y="3013920"/>
                  </a:lnTo>
                  <a:lnTo>
                    <a:pt x="15512" y="2920384"/>
                  </a:lnTo>
                  <a:lnTo>
                    <a:pt x="9978" y="2850706"/>
                  </a:lnTo>
                  <a:lnTo>
                    <a:pt x="5483" y="2773935"/>
                  </a:lnTo>
                  <a:lnTo>
                    <a:pt x="3683" y="2733080"/>
                  </a:lnTo>
                  <a:lnTo>
                    <a:pt x="2212" y="2690681"/>
                  </a:lnTo>
                  <a:lnTo>
                    <a:pt x="1092" y="2646814"/>
                  </a:lnTo>
                  <a:lnTo>
                    <a:pt x="347" y="2601556"/>
                  </a:lnTo>
                  <a:lnTo>
                    <a:pt x="0" y="2554983"/>
                  </a:lnTo>
                  <a:lnTo>
                    <a:pt x="72" y="2507172"/>
                  </a:lnTo>
                  <a:lnTo>
                    <a:pt x="588" y="2458199"/>
                  </a:lnTo>
                  <a:lnTo>
                    <a:pt x="1571" y="2408140"/>
                  </a:lnTo>
                  <a:lnTo>
                    <a:pt x="3043" y="2357072"/>
                  </a:lnTo>
                  <a:lnTo>
                    <a:pt x="5026" y="2305072"/>
                  </a:lnTo>
                  <a:lnTo>
                    <a:pt x="7545" y="2252215"/>
                  </a:lnTo>
                  <a:lnTo>
                    <a:pt x="10622" y="2198579"/>
                  </a:lnTo>
                  <a:lnTo>
                    <a:pt x="14280" y="2144239"/>
                  </a:lnTo>
                  <a:lnTo>
                    <a:pt x="18542" y="2089273"/>
                  </a:lnTo>
                  <a:lnTo>
                    <a:pt x="23431" y="2033756"/>
                  </a:lnTo>
                  <a:lnTo>
                    <a:pt x="28969" y="1977765"/>
                  </a:lnTo>
                  <a:lnTo>
                    <a:pt x="35180" y="1921377"/>
                  </a:lnTo>
                  <a:lnTo>
                    <a:pt x="42087" y="1864667"/>
                  </a:lnTo>
                  <a:lnTo>
                    <a:pt x="49712" y="1807713"/>
                  </a:lnTo>
                  <a:lnTo>
                    <a:pt x="58079" y="1750591"/>
                  </a:lnTo>
                  <a:lnTo>
                    <a:pt x="67211" y="1693377"/>
                  </a:lnTo>
                  <a:lnTo>
                    <a:pt x="77129" y="1636147"/>
                  </a:lnTo>
                  <a:lnTo>
                    <a:pt x="87858" y="1578979"/>
                  </a:lnTo>
                  <a:lnTo>
                    <a:pt x="99421" y="1521948"/>
                  </a:lnTo>
                  <a:lnTo>
                    <a:pt x="112303" y="1463030"/>
                  </a:lnTo>
                  <a:lnTo>
                    <a:pt x="126055" y="1404409"/>
                  </a:lnTo>
                  <a:lnTo>
                    <a:pt x="140625" y="1346156"/>
                  </a:lnTo>
                  <a:lnTo>
                    <a:pt x="155963" y="1288337"/>
                  </a:lnTo>
                  <a:lnTo>
                    <a:pt x="172017" y="1231021"/>
                  </a:lnTo>
                  <a:lnTo>
                    <a:pt x="188736" y="1174276"/>
                  </a:lnTo>
                  <a:lnTo>
                    <a:pt x="206069" y="1118171"/>
                  </a:lnTo>
                  <a:lnTo>
                    <a:pt x="223964" y="1062773"/>
                  </a:lnTo>
                  <a:lnTo>
                    <a:pt x="242371" y="1008152"/>
                  </a:lnTo>
                  <a:lnTo>
                    <a:pt x="261239" y="954374"/>
                  </a:lnTo>
                  <a:lnTo>
                    <a:pt x="280516" y="901508"/>
                  </a:lnTo>
                  <a:lnTo>
                    <a:pt x="300150" y="849623"/>
                  </a:lnTo>
                  <a:lnTo>
                    <a:pt x="320092" y="798787"/>
                  </a:lnTo>
                  <a:lnTo>
                    <a:pt x="340290" y="749068"/>
                  </a:lnTo>
                  <a:lnTo>
                    <a:pt x="360692" y="700533"/>
                  </a:lnTo>
                  <a:lnTo>
                    <a:pt x="381248" y="653252"/>
                  </a:lnTo>
                  <a:lnTo>
                    <a:pt x="401906" y="607293"/>
                  </a:lnTo>
                  <a:lnTo>
                    <a:pt x="422615" y="562723"/>
                  </a:lnTo>
                  <a:lnTo>
                    <a:pt x="443324" y="519611"/>
                  </a:lnTo>
                  <a:lnTo>
                    <a:pt x="463982" y="478026"/>
                  </a:lnTo>
                  <a:lnTo>
                    <a:pt x="484538" y="438034"/>
                  </a:lnTo>
                  <a:lnTo>
                    <a:pt x="504941" y="399705"/>
                  </a:lnTo>
                  <a:lnTo>
                    <a:pt x="525139" y="363108"/>
                  </a:lnTo>
                  <a:lnTo>
                    <a:pt x="545081" y="328309"/>
                  </a:lnTo>
                  <a:lnTo>
                    <a:pt x="564716" y="295377"/>
                  </a:lnTo>
                  <a:lnTo>
                    <a:pt x="602861" y="235388"/>
                  </a:lnTo>
                  <a:lnTo>
                    <a:pt x="651553" y="167198"/>
                  </a:lnTo>
                  <a:lnTo>
                    <a:pt x="697056" y="112769"/>
                  </a:lnTo>
                  <a:lnTo>
                    <a:pt x="739540" y="70759"/>
                  </a:lnTo>
                  <a:lnTo>
                    <a:pt x="779171" y="39824"/>
                  </a:lnTo>
                  <a:lnTo>
                    <a:pt x="816117" y="18624"/>
                  </a:lnTo>
                  <a:lnTo>
                    <a:pt x="882626" y="54"/>
                  </a:lnTo>
                  <a:lnTo>
                    <a:pt x="912525" y="0"/>
                  </a:lnTo>
                  <a:lnTo>
                    <a:pt x="940410" y="4309"/>
                  </a:lnTo>
                  <a:lnTo>
                    <a:pt x="1013663" y="31550"/>
                  </a:lnTo>
                  <a:lnTo>
                    <a:pt x="1055506" y="56832"/>
                  </a:lnTo>
                  <a:lnTo>
                    <a:pt x="1093321" y="86142"/>
                  </a:lnTo>
                  <a:lnTo>
                    <a:pt x="1128449" y="118138"/>
                  </a:lnTo>
                  <a:lnTo>
                    <a:pt x="1162233" y="151479"/>
                  </a:lnTo>
                  <a:lnTo>
                    <a:pt x="1203751" y="192997"/>
                  </a:lnTo>
                  <a:lnTo>
                    <a:pt x="1242645" y="231890"/>
                  </a:lnTo>
                  <a:lnTo>
                    <a:pt x="1276292" y="265538"/>
                  </a:lnTo>
                  <a:lnTo>
                    <a:pt x="1302073" y="291318"/>
                  </a:lnTo>
                  <a:lnTo>
                    <a:pt x="1318247" y="307493"/>
                  </a:lnTo>
                  <a:lnTo>
                    <a:pt x="1326553" y="315799"/>
                  </a:lnTo>
                  <a:lnTo>
                    <a:pt x="1329614" y="318859"/>
                  </a:lnTo>
                  <a:lnTo>
                    <a:pt x="1330051" y="319297"/>
                  </a:lnTo>
                </a:path>
                <a:path w="2331720" h="3507740">
                  <a:moveTo>
                    <a:pt x="1225161" y="1357636"/>
                  </a:moveTo>
                  <a:lnTo>
                    <a:pt x="1225844" y="1357608"/>
                  </a:lnTo>
                  <a:lnTo>
                    <a:pt x="1230624" y="1357417"/>
                  </a:lnTo>
                  <a:lnTo>
                    <a:pt x="1243598" y="1356896"/>
                  </a:lnTo>
                  <a:lnTo>
                    <a:pt x="1268862" y="1355883"/>
                  </a:lnTo>
                  <a:lnTo>
                    <a:pt x="1308998" y="1353751"/>
                  </a:lnTo>
                  <a:lnTo>
                    <a:pt x="1360524" y="1348016"/>
                  </a:lnTo>
                  <a:lnTo>
                    <a:pt x="1418442" y="1335727"/>
                  </a:lnTo>
                  <a:lnTo>
                    <a:pt x="1477752" y="1313935"/>
                  </a:lnTo>
                  <a:lnTo>
                    <a:pt x="1523075" y="1288467"/>
                  </a:lnTo>
                  <a:lnTo>
                    <a:pt x="1564916" y="1258303"/>
                  </a:lnTo>
                  <a:lnTo>
                    <a:pt x="1602100" y="1226713"/>
                  </a:lnTo>
                  <a:lnTo>
                    <a:pt x="1633453" y="1196970"/>
                  </a:lnTo>
                  <a:lnTo>
                    <a:pt x="1677506" y="1152130"/>
                  </a:lnTo>
                  <a:lnTo>
                    <a:pt x="1687626" y="1141750"/>
                  </a:lnTo>
                  <a:lnTo>
                    <a:pt x="1691354" y="1137926"/>
                  </a:lnTo>
                  <a:lnTo>
                    <a:pt x="1691886" y="1137380"/>
                  </a:lnTo>
                </a:path>
                <a:path w="2331720" h="3507740">
                  <a:moveTo>
                    <a:pt x="1791531" y="2055107"/>
                  </a:moveTo>
                  <a:lnTo>
                    <a:pt x="1792077" y="2055667"/>
                  </a:lnTo>
                  <a:lnTo>
                    <a:pt x="1795901" y="2059585"/>
                  </a:lnTo>
                  <a:lnTo>
                    <a:pt x="1806281" y="2070222"/>
                  </a:lnTo>
                  <a:lnTo>
                    <a:pt x="1851547" y="2116296"/>
                  </a:lnTo>
                  <a:lnTo>
                    <a:pt x="1884276" y="2147615"/>
                  </a:lnTo>
                  <a:lnTo>
                    <a:pt x="1923970" y="2182249"/>
                  </a:lnTo>
                  <a:lnTo>
                    <a:pt x="1969915" y="2217554"/>
                  </a:lnTo>
                  <a:lnTo>
                    <a:pt x="2021401" y="2250890"/>
                  </a:lnTo>
                  <a:lnTo>
                    <a:pt x="2077224" y="2280067"/>
                  </a:lnTo>
                  <a:lnTo>
                    <a:pt x="2134266" y="2304755"/>
                  </a:lnTo>
                  <a:lnTo>
                    <a:pt x="2188919" y="2325081"/>
                  </a:lnTo>
                  <a:lnTo>
                    <a:pt x="2237573" y="2341171"/>
                  </a:lnTo>
                  <a:lnTo>
                    <a:pt x="2276620" y="2353151"/>
                  </a:lnTo>
                  <a:lnTo>
                    <a:pt x="2324792" y="2367675"/>
                  </a:lnTo>
                  <a:lnTo>
                    <a:pt x="2330814" y="2369490"/>
                  </a:lnTo>
                  <a:lnTo>
                    <a:pt x="2331674" y="2369750"/>
                  </a:lnTo>
                </a:path>
                <a:path w="2331720" h="3507740">
                  <a:moveTo>
                    <a:pt x="422813" y="3240284"/>
                  </a:moveTo>
                  <a:lnTo>
                    <a:pt x="423496" y="3240543"/>
                  </a:lnTo>
                  <a:lnTo>
                    <a:pt x="428276" y="3242359"/>
                  </a:lnTo>
                  <a:lnTo>
                    <a:pt x="441250" y="3247287"/>
                  </a:lnTo>
                  <a:lnTo>
                    <a:pt x="466514" y="3256883"/>
                  </a:lnTo>
                  <a:lnTo>
                    <a:pt x="506801" y="3271512"/>
                  </a:lnTo>
                  <a:lnTo>
                    <a:pt x="559378" y="3286712"/>
                  </a:lnTo>
                  <a:lnTo>
                    <a:pt x="620149" y="3296831"/>
                  </a:lnTo>
                  <a:lnTo>
                    <a:pt x="685018" y="3296215"/>
                  </a:lnTo>
                  <a:lnTo>
                    <a:pt x="737109" y="3285243"/>
                  </a:lnTo>
                  <a:lnTo>
                    <a:pt x="787103" y="3267181"/>
                  </a:lnTo>
                  <a:lnTo>
                    <a:pt x="832901" y="3245429"/>
                  </a:lnTo>
                  <a:lnTo>
                    <a:pt x="872406" y="3223384"/>
                  </a:lnTo>
                  <a:lnTo>
                    <a:pt x="928786" y="3188784"/>
                  </a:lnTo>
                  <a:lnTo>
                    <a:pt x="941759" y="3180741"/>
                  </a:lnTo>
                  <a:lnTo>
                    <a:pt x="946539" y="3177779"/>
                  </a:lnTo>
                  <a:lnTo>
                    <a:pt x="947222" y="3177355"/>
                  </a:lnTo>
                </a:path>
                <a:path w="2331720" h="3507740">
                  <a:moveTo>
                    <a:pt x="1786285" y="3224549"/>
                  </a:moveTo>
                  <a:lnTo>
                    <a:pt x="1786982" y="3224712"/>
                  </a:lnTo>
                  <a:lnTo>
                    <a:pt x="1791858" y="3225860"/>
                  </a:lnTo>
                  <a:lnTo>
                    <a:pt x="1805091" y="3228974"/>
                  </a:lnTo>
                  <a:lnTo>
                    <a:pt x="1830863" y="3235039"/>
                  </a:lnTo>
                  <a:lnTo>
                    <a:pt x="1871875" y="3244257"/>
                  </a:lnTo>
                  <a:lnTo>
                    <a:pt x="1924931" y="3253719"/>
                  </a:lnTo>
                  <a:lnTo>
                    <a:pt x="1985360" y="3259740"/>
                  </a:lnTo>
                  <a:lnTo>
                    <a:pt x="2048490" y="3258635"/>
                  </a:lnTo>
                  <a:lnTo>
                    <a:pt x="2109905" y="3248067"/>
                  </a:lnTo>
                  <a:lnTo>
                    <a:pt x="2166158" y="3231105"/>
                  </a:lnTo>
                  <a:lnTo>
                    <a:pt x="2214053" y="3212176"/>
                  </a:lnTo>
                  <a:lnTo>
                    <a:pt x="2250394" y="3195707"/>
                  </a:lnTo>
                  <a:lnTo>
                    <a:pt x="2273133" y="3185097"/>
                  </a:lnTo>
                  <a:lnTo>
                    <a:pt x="2284810" y="3179649"/>
                  </a:lnTo>
                  <a:lnTo>
                    <a:pt x="2289112" y="3177642"/>
                  </a:lnTo>
                  <a:lnTo>
                    <a:pt x="2289726" y="3177355"/>
                  </a:lnTo>
                </a:path>
                <a:path w="2331720" h="3507740">
                  <a:moveTo>
                    <a:pt x="658792" y="3004292"/>
                  </a:moveTo>
                  <a:lnTo>
                    <a:pt x="968202" y="2532322"/>
                  </a:lnTo>
                </a:path>
              </a:pathLst>
            </a:custGeom>
            <a:ln w="20976">
              <a:solidFill>
                <a:srgbClr val="000000"/>
              </a:solidFill>
            </a:ln>
          </p:spPr>
          <p:txBody>
            <a:bodyPr wrap="square" lIns="0" tIns="0" rIns="0" bIns="0" rtlCol="0"/>
            <a:lstStyle/>
            <a:p>
              <a:endParaRPr/>
            </a:p>
          </p:txBody>
        </p:sp>
        <p:sp>
          <p:nvSpPr>
            <p:cNvPr id="19" name="object 19"/>
            <p:cNvSpPr/>
            <p:nvPr/>
          </p:nvSpPr>
          <p:spPr>
            <a:xfrm>
              <a:off x="4377474" y="4837569"/>
              <a:ext cx="168275" cy="215900"/>
            </a:xfrm>
            <a:custGeom>
              <a:avLst/>
              <a:gdLst/>
              <a:ahLst/>
              <a:cxnLst/>
              <a:rect l="l" t="t" r="r" b="b"/>
              <a:pathLst>
                <a:path w="168275" h="215900">
                  <a:moveTo>
                    <a:pt x="0" y="154914"/>
                  </a:moveTo>
                  <a:lnTo>
                    <a:pt x="92646" y="215646"/>
                  </a:lnTo>
                  <a:lnTo>
                    <a:pt x="167792" y="0"/>
                  </a:lnTo>
                  <a:lnTo>
                    <a:pt x="0" y="154914"/>
                  </a:lnTo>
                  <a:close/>
                </a:path>
              </a:pathLst>
            </a:custGeom>
            <a:solidFill>
              <a:srgbClr val="000000"/>
            </a:solidFill>
          </p:spPr>
          <p:txBody>
            <a:bodyPr wrap="square" lIns="0" tIns="0" rIns="0" bIns="0" rtlCol="0"/>
            <a:lstStyle/>
            <a:p>
              <a:endParaRPr/>
            </a:p>
          </p:txBody>
        </p:sp>
        <p:sp>
          <p:nvSpPr>
            <p:cNvPr id="20" name="object 20"/>
            <p:cNvSpPr/>
            <p:nvPr/>
          </p:nvSpPr>
          <p:spPr>
            <a:xfrm>
              <a:off x="4394466" y="4863249"/>
              <a:ext cx="1160780" cy="482600"/>
            </a:xfrm>
            <a:custGeom>
              <a:avLst/>
              <a:gdLst/>
              <a:ahLst/>
              <a:cxnLst/>
              <a:rect l="l" t="t" r="r" b="b"/>
              <a:pathLst>
                <a:path w="1160779" h="482600">
                  <a:moveTo>
                    <a:pt x="0" y="127825"/>
                  </a:moveTo>
                  <a:lnTo>
                    <a:pt x="127088" y="10490"/>
                  </a:lnTo>
                  <a:lnTo>
                    <a:pt x="70167" y="173837"/>
                  </a:lnTo>
                </a:path>
                <a:path w="1160779" h="482600">
                  <a:moveTo>
                    <a:pt x="1160183" y="482460"/>
                  </a:moveTo>
                  <a:lnTo>
                    <a:pt x="195262" y="0"/>
                  </a:lnTo>
                </a:path>
              </a:pathLst>
            </a:custGeom>
            <a:ln w="20976">
              <a:solidFill>
                <a:srgbClr val="000000"/>
              </a:solidFill>
            </a:ln>
          </p:spPr>
          <p:txBody>
            <a:bodyPr wrap="square" lIns="0" tIns="0" rIns="0" bIns="0" rtlCol="0"/>
            <a:lstStyle/>
            <a:p>
              <a:endParaRPr/>
            </a:p>
          </p:txBody>
        </p:sp>
        <p:sp>
          <p:nvSpPr>
            <p:cNvPr id="21" name="object 21"/>
            <p:cNvSpPr/>
            <p:nvPr/>
          </p:nvSpPr>
          <p:spPr>
            <a:xfrm>
              <a:off x="4551044" y="4843906"/>
              <a:ext cx="223520" cy="149225"/>
            </a:xfrm>
            <a:custGeom>
              <a:avLst/>
              <a:gdLst/>
              <a:ahLst/>
              <a:cxnLst/>
              <a:rect l="l" t="t" r="r" b="b"/>
              <a:pathLst>
                <a:path w="223520" h="149225">
                  <a:moveTo>
                    <a:pt x="0" y="0"/>
                  </a:moveTo>
                  <a:lnTo>
                    <a:pt x="173393" y="148615"/>
                  </a:lnTo>
                  <a:lnTo>
                    <a:pt x="222923" y="49542"/>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4589729" y="4863249"/>
              <a:ext cx="168910" cy="113030"/>
            </a:xfrm>
            <a:custGeom>
              <a:avLst/>
              <a:gdLst/>
              <a:ahLst/>
              <a:cxnLst/>
              <a:rect l="l" t="t" r="r" b="b"/>
              <a:pathLst>
                <a:path w="168910" h="113029">
                  <a:moveTo>
                    <a:pt x="131330" y="112572"/>
                  </a:moveTo>
                  <a:lnTo>
                    <a:pt x="0" y="0"/>
                  </a:lnTo>
                  <a:lnTo>
                    <a:pt x="168859" y="37528"/>
                  </a:lnTo>
                </a:path>
              </a:pathLst>
            </a:custGeom>
            <a:ln w="20976">
              <a:solidFill>
                <a:srgbClr val="000000"/>
              </a:solidFill>
            </a:ln>
          </p:spPr>
          <p:txBody>
            <a:bodyPr wrap="square" lIns="0" tIns="0" rIns="0" bIns="0" rtlCol="0"/>
            <a:lstStyle/>
            <a:p>
              <a:endParaRPr/>
            </a:p>
          </p:txBody>
        </p:sp>
        <p:sp>
          <p:nvSpPr>
            <p:cNvPr id="23" name="object 23"/>
            <p:cNvSpPr/>
            <p:nvPr/>
          </p:nvSpPr>
          <p:spPr>
            <a:xfrm>
              <a:off x="4833429" y="5799175"/>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24" name="object 24"/>
            <p:cNvSpPr/>
            <p:nvPr/>
          </p:nvSpPr>
          <p:spPr>
            <a:xfrm>
              <a:off x="4833429" y="5799175"/>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25" name="object 25"/>
            <p:cNvSpPr/>
            <p:nvPr/>
          </p:nvSpPr>
          <p:spPr>
            <a:xfrm>
              <a:off x="4665916" y="1443596"/>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7EFF7E"/>
            </a:solidFill>
          </p:spPr>
          <p:txBody>
            <a:bodyPr wrap="square" lIns="0" tIns="0" rIns="0" bIns="0" rtlCol="0"/>
            <a:lstStyle/>
            <a:p>
              <a:endParaRPr/>
            </a:p>
          </p:txBody>
        </p:sp>
        <p:sp>
          <p:nvSpPr>
            <p:cNvPr id="26" name="object 26"/>
            <p:cNvSpPr/>
            <p:nvPr/>
          </p:nvSpPr>
          <p:spPr>
            <a:xfrm>
              <a:off x="4665916" y="1443596"/>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00FF00"/>
              </a:solidFill>
            </a:ln>
          </p:spPr>
          <p:txBody>
            <a:bodyPr wrap="square" lIns="0" tIns="0" rIns="0" bIns="0" rtlCol="0"/>
            <a:lstStyle/>
            <a:p>
              <a:endParaRPr/>
            </a:p>
          </p:txBody>
        </p:sp>
      </p:grpSp>
      <p:sp>
        <p:nvSpPr>
          <p:cNvPr id="27" name="object 27"/>
          <p:cNvSpPr txBox="1"/>
          <p:nvPr/>
        </p:nvSpPr>
        <p:spPr>
          <a:xfrm>
            <a:off x="4933632"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A</a:t>
            </a:r>
            <a:endParaRPr sz="2300">
              <a:latin typeface="Arial"/>
              <a:cs typeface="Arial"/>
            </a:endParaRPr>
          </a:p>
        </p:txBody>
      </p:sp>
      <p:grpSp>
        <p:nvGrpSpPr>
          <p:cNvPr id="28" name="object 28"/>
          <p:cNvGrpSpPr/>
          <p:nvPr/>
        </p:nvGrpSpPr>
        <p:grpSpPr>
          <a:xfrm>
            <a:off x="4299412" y="2584785"/>
            <a:ext cx="2341245" cy="3681729"/>
            <a:chOff x="4299412" y="2584785"/>
            <a:chExt cx="2341245" cy="3681729"/>
          </a:xfrm>
        </p:grpSpPr>
        <p:sp>
          <p:nvSpPr>
            <p:cNvPr id="29" name="object 29"/>
            <p:cNvSpPr/>
            <p:nvPr/>
          </p:nvSpPr>
          <p:spPr>
            <a:xfrm>
              <a:off x="4665916" y="2616250"/>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30" name="object 30"/>
            <p:cNvSpPr/>
            <p:nvPr/>
          </p:nvSpPr>
          <p:spPr>
            <a:xfrm>
              <a:off x="4665916" y="2616250"/>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31" name="object 31"/>
            <p:cNvSpPr/>
            <p:nvPr/>
          </p:nvSpPr>
          <p:spPr>
            <a:xfrm>
              <a:off x="5503532" y="3621392"/>
              <a:ext cx="435609" cy="435609"/>
            </a:xfrm>
            <a:custGeom>
              <a:avLst/>
              <a:gdLst/>
              <a:ahLst/>
              <a:cxnLst/>
              <a:rect l="l" t="t" r="r" b="b"/>
              <a:pathLst>
                <a:path w="435610" h="435610">
                  <a:moveTo>
                    <a:pt x="0" y="217779"/>
                  </a:moveTo>
                  <a:lnTo>
                    <a:pt x="5751" y="267712"/>
                  </a:lnTo>
                  <a:lnTo>
                    <a:pt x="22134" y="313550"/>
                  </a:lnTo>
                  <a:lnTo>
                    <a:pt x="47842" y="353986"/>
                  </a:lnTo>
                  <a:lnTo>
                    <a:pt x="81567" y="387713"/>
                  </a:lnTo>
                  <a:lnTo>
                    <a:pt x="122003" y="413422"/>
                  </a:lnTo>
                  <a:lnTo>
                    <a:pt x="167843" y="429807"/>
                  </a:lnTo>
                  <a:lnTo>
                    <a:pt x="217779" y="435559"/>
                  </a:lnTo>
                  <a:lnTo>
                    <a:pt x="267716" y="429807"/>
                  </a:lnTo>
                  <a:lnTo>
                    <a:pt x="313555" y="413422"/>
                  </a:lnTo>
                  <a:lnTo>
                    <a:pt x="353991" y="387713"/>
                  </a:lnTo>
                  <a:lnTo>
                    <a:pt x="387717" y="353986"/>
                  </a:lnTo>
                  <a:lnTo>
                    <a:pt x="413424" y="313550"/>
                  </a:lnTo>
                  <a:lnTo>
                    <a:pt x="429807" y="267712"/>
                  </a:lnTo>
                  <a:lnTo>
                    <a:pt x="435559" y="217779"/>
                  </a:lnTo>
                  <a:lnTo>
                    <a:pt x="429807" y="167843"/>
                  </a:lnTo>
                  <a:lnTo>
                    <a:pt x="413424" y="122003"/>
                  </a:lnTo>
                  <a:lnTo>
                    <a:pt x="387717" y="81567"/>
                  </a:lnTo>
                  <a:lnTo>
                    <a:pt x="353991" y="47842"/>
                  </a:lnTo>
                  <a:lnTo>
                    <a:pt x="313555" y="22134"/>
                  </a:lnTo>
                  <a:lnTo>
                    <a:pt x="267716" y="5751"/>
                  </a:lnTo>
                  <a:lnTo>
                    <a:pt x="217779" y="0"/>
                  </a:lnTo>
                  <a:lnTo>
                    <a:pt x="167843" y="5751"/>
                  </a:lnTo>
                  <a:lnTo>
                    <a:pt x="122003" y="22134"/>
                  </a:lnTo>
                  <a:lnTo>
                    <a:pt x="81567" y="47842"/>
                  </a:lnTo>
                  <a:lnTo>
                    <a:pt x="47842" y="81567"/>
                  </a:lnTo>
                  <a:lnTo>
                    <a:pt x="22134" y="122003"/>
                  </a:lnTo>
                  <a:lnTo>
                    <a:pt x="5751" y="167843"/>
                  </a:lnTo>
                  <a:lnTo>
                    <a:pt x="0" y="217779"/>
                  </a:lnTo>
                  <a:close/>
                </a:path>
              </a:pathLst>
            </a:custGeom>
            <a:solidFill>
              <a:srgbClr val="FFBEBE"/>
            </a:solidFill>
          </p:spPr>
          <p:txBody>
            <a:bodyPr wrap="square" lIns="0" tIns="0" rIns="0" bIns="0" rtlCol="0"/>
            <a:lstStyle/>
            <a:p>
              <a:endParaRPr/>
            </a:p>
          </p:txBody>
        </p:sp>
        <p:sp>
          <p:nvSpPr>
            <p:cNvPr id="32" name="object 32"/>
            <p:cNvSpPr/>
            <p:nvPr/>
          </p:nvSpPr>
          <p:spPr>
            <a:xfrm>
              <a:off x="5503532" y="3621392"/>
              <a:ext cx="435609" cy="435609"/>
            </a:xfrm>
            <a:custGeom>
              <a:avLst/>
              <a:gdLst/>
              <a:ahLst/>
              <a:cxnLst/>
              <a:rect l="l" t="t" r="r" b="b"/>
              <a:pathLst>
                <a:path w="435610" h="435610">
                  <a:moveTo>
                    <a:pt x="435559" y="217779"/>
                  </a:moveTo>
                  <a:lnTo>
                    <a:pt x="429807" y="167843"/>
                  </a:lnTo>
                  <a:lnTo>
                    <a:pt x="413424" y="122003"/>
                  </a:lnTo>
                  <a:lnTo>
                    <a:pt x="387717" y="81567"/>
                  </a:lnTo>
                  <a:lnTo>
                    <a:pt x="353991" y="47842"/>
                  </a:lnTo>
                  <a:lnTo>
                    <a:pt x="313555" y="22134"/>
                  </a:lnTo>
                  <a:lnTo>
                    <a:pt x="267716" y="5751"/>
                  </a:lnTo>
                  <a:lnTo>
                    <a:pt x="217779" y="0"/>
                  </a:lnTo>
                  <a:lnTo>
                    <a:pt x="167843" y="5751"/>
                  </a:lnTo>
                  <a:lnTo>
                    <a:pt x="122003" y="22134"/>
                  </a:lnTo>
                  <a:lnTo>
                    <a:pt x="81567" y="47842"/>
                  </a:lnTo>
                  <a:lnTo>
                    <a:pt x="47842" y="81567"/>
                  </a:lnTo>
                  <a:lnTo>
                    <a:pt x="22134" y="122003"/>
                  </a:lnTo>
                  <a:lnTo>
                    <a:pt x="5751" y="167843"/>
                  </a:lnTo>
                  <a:lnTo>
                    <a:pt x="0" y="217779"/>
                  </a:lnTo>
                  <a:lnTo>
                    <a:pt x="5751" y="267712"/>
                  </a:lnTo>
                  <a:lnTo>
                    <a:pt x="22134" y="313550"/>
                  </a:lnTo>
                  <a:lnTo>
                    <a:pt x="47842" y="353986"/>
                  </a:lnTo>
                  <a:lnTo>
                    <a:pt x="81567" y="387713"/>
                  </a:lnTo>
                  <a:lnTo>
                    <a:pt x="122003" y="413422"/>
                  </a:lnTo>
                  <a:lnTo>
                    <a:pt x="167843" y="429807"/>
                  </a:lnTo>
                  <a:lnTo>
                    <a:pt x="217779" y="435559"/>
                  </a:lnTo>
                  <a:lnTo>
                    <a:pt x="267716" y="429807"/>
                  </a:lnTo>
                  <a:lnTo>
                    <a:pt x="313555" y="413422"/>
                  </a:lnTo>
                  <a:lnTo>
                    <a:pt x="353991" y="387713"/>
                  </a:lnTo>
                  <a:lnTo>
                    <a:pt x="387717" y="353986"/>
                  </a:lnTo>
                  <a:lnTo>
                    <a:pt x="413424" y="313550"/>
                  </a:lnTo>
                  <a:lnTo>
                    <a:pt x="429807" y="267712"/>
                  </a:lnTo>
                  <a:lnTo>
                    <a:pt x="435559" y="217779"/>
                  </a:lnTo>
                  <a:close/>
                </a:path>
              </a:pathLst>
            </a:custGeom>
            <a:ln w="62929">
              <a:solidFill>
                <a:srgbClr val="FF0000"/>
              </a:solidFill>
            </a:ln>
          </p:spPr>
          <p:txBody>
            <a:bodyPr wrap="square" lIns="0" tIns="0" rIns="0" bIns="0" rtlCol="0"/>
            <a:lstStyle/>
            <a:p>
              <a:endParaRPr/>
            </a:p>
          </p:txBody>
        </p:sp>
        <p:sp>
          <p:nvSpPr>
            <p:cNvPr id="33" name="object 33"/>
            <p:cNvSpPr/>
            <p:nvPr/>
          </p:nvSpPr>
          <p:spPr>
            <a:xfrm>
              <a:off x="4330877" y="4459008"/>
              <a:ext cx="435609" cy="435609"/>
            </a:xfrm>
            <a:custGeom>
              <a:avLst/>
              <a:gdLst/>
              <a:ahLst/>
              <a:cxnLst/>
              <a:rect l="l" t="t" r="r" b="b"/>
              <a:pathLst>
                <a:path w="435610" h="435610">
                  <a:moveTo>
                    <a:pt x="0" y="217779"/>
                  </a:moveTo>
                  <a:lnTo>
                    <a:pt x="5751" y="267712"/>
                  </a:lnTo>
                  <a:lnTo>
                    <a:pt x="22134" y="313550"/>
                  </a:lnTo>
                  <a:lnTo>
                    <a:pt x="47842" y="353986"/>
                  </a:lnTo>
                  <a:lnTo>
                    <a:pt x="81567" y="387713"/>
                  </a:lnTo>
                  <a:lnTo>
                    <a:pt x="122003" y="413422"/>
                  </a:lnTo>
                  <a:lnTo>
                    <a:pt x="167843" y="429807"/>
                  </a:lnTo>
                  <a:lnTo>
                    <a:pt x="217779" y="435559"/>
                  </a:lnTo>
                  <a:lnTo>
                    <a:pt x="267712" y="429807"/>
                  </a:lnTo>
                  <a:lnTo>
                    <a:pt x="313550" y="413422"/>
                  </a:lnTo>
                  <a:lnTo>
                    <a:pt x="353986" y="387713"/>
                  </a:lnTo>
                  <a:lnTo>
                    <a:pt x="387713" y="353986"/>
                  </a:lnTo>
                  <a:lnTo>
                    <a:pt x="413422" y="313550"/>
                  </a:lnTo>
                  <a:lnTo>
                    <a:pt x="429807" y="267712"/>
                  </a:lnTo>
                  <a:lnTo>
                    <a:pt x="435559" y="217779"/>
                  </a:lnTo>
                  <a:lnTo>
                    <a:pt x="429807" y="167843"/>
                  </a:lnTo>
                  <a:lnTo>
                    <a:pt x="413422" y="122003"/>
                  </a:lnTo>
                  <a:lnTo>
                    <a:pt x="387713" y="81567"/>
                  </a:lnTo>
                  <a:lnTo>
                    <a:pt x="353986" y="47842"/>
                  </a:lnTo>
                  <a:lnTo>
                    <a:pt x="313550" y="22134"/>
                  </a:lnTo>
                  <a:lnTo>
                    <a:pt x="267712" y="5751"/>
                  </a:lnTo>
                  <a:lnTo>
                    <a:pt x="217779" y="0"/>
                  </a:lnTo>
                  <a:lnTo>
                    <a:pt x="167843" y="5751"/>
                  </a:lnTo>
                  <a:lnTo>
                    <a:pt x="122003" y="22134"/>
                  </a:lnTo>
                  <a:lnTo>
                    <a:pt x="81567" y="47842"/>
                  </a:lnTo>
                  <a:lnTo>
                    <a:pt x="47842" y="81567"/>
                  </a:lnTo>
                  <a:lnTo>
                    <a:pt x="22134" y="122003"/>
                  </a:lnTo>
                  <a:lnTo>
                    <a:pt x="5751" y="167843"/>
                  </a:lnTo>
                  <a:lnTo>
                    <a:pt x="0" y="217779"/>
                  </a:lnTo>
                  <a:close/>
                </a:path>
              </a:pathLst>
            </a:custGeom>
            <a:solidFill>
              <a:srgbClr val="FFBEBE"/>
            </a:solidFill>
          </p:spPr>
          <p:txBody>
            <a:bodyPr wrap="square" lIns="0" tIns="0" rIns="0" bIns="0" rtlCol="0"/>
            <a:lstStyle/>
            <a:p>
              <a:endParaRPr/>
            </a:p>
          </p:txBody>
        </p:sp>
        <p:sp>
          <p:nvSpPr>
            <p:cNvPr id="34" name="object 34"/>
            <p:cNvSpPr/>
            <p:nvPr/>
          </p:nvSpPr>
          <p:spPr>
            <a:xfrm>
              <a:off x="4330877" y="4459008"/>
              <a:ext cx="435609" cy="435609"/>
            </a:xfrm>
            <a:custGeom>
              <a:avLst/>
              <a:gdLst/>
              <a:ahLst/>
              <a:cxnLst/>
              <a:rect l="l" t="t" r="r" b="b"/>
              <a:pathLst>
                <a:path w="435610" h="435610">
                  <a:moveTo>
                    <a:pt x="435559" y="217779"/>
                  </a:moveTo>
                  <a:lnTo>
                    <a:pt x="429807" y="167843"/>
                  </a:lnTo>
                  <a:lnTo>
                    <a:pt x="413422" y="122003"/>
                  </a:lnTo>
                  <a:lnTo>
                    <a:pt x="387713" y="81567"/>
                  </a:lnTo>
                  <a:lnTo>
                    <a:pt x="353986" y="47842"/>
                  </a:lnTo>
                  <a:lnTo>
                    <a:pt x="313550" y="22134"/>
                  </a:lnTo>
                  <a:lnTo>
                    <a:pt x="267712" y="5751"/>
                  </a:lnTo>
                  <a:lnTo>
                    <a:pt x="217779" y="0"/>
                  </a:lnTo>
                  <a:lnTo>
                    <a:pt x="167843" y="5751"/>
                  </a:lnTo>
                  <a:lnTo>
                    <a:pt x="122003" y="22134"/>
                  </a:lnTo>
                  <a:lnTo>
                    <a:pt x="81567" y="47842"/>
                  </a:lnTo>
                  <a:lnTo>
                    <a:pt x="47842" y="81567"/>
                  </a:lnTo>
                  <a:lnTo>
                    <a:pt x="22134" y="122003"/>
                  </a:lnTo>
                  <a:lnTo>
                    <a:pt x="5751" y="167843"/>
                  </a:lnTo>
                  <a:lnTo>
                    <a:pt x="0" y="217779"/>
                  </a:lnTo>
                  <a:lnTo>
                    <a:pt x="5751" y="267712"/>
                  </a:lnTo>
                  <a:lnTo>
                    <a:pt x="22134" y="313550"/>
                  </a:lnTo>
                  <a:lnTo>
                    <a:pt x="47842" y="353986"/>
                  </a:lnTo>
                  <a:lnTo>
                    <a:pt x="81567" y="387713"/>
                  </a:lnTo>
                  <a:lnTo>
                    <a:pt x="122003" y="413422"/>
                  </a:lnTo>
                  <a:lnTo>
                    <a:pt x="167843" y="429807"/>
                  </a:lnTo>
                  <a:lnTo>
                    <a:pt x="217779" y="435559"/>
                  </a:lnTo>
                  <a:lnTo>
                    <a:pt x="267712" y="429807"/>
                  </a:lnTo>
                  <a:lnTo>
                    <a:pt x="313550" y="413422"/>
                  </a:lnTo>
                  <a:lnTo>
                    <a:pt x="353986" y="387713"/>
                  </a:lnTo>
                  <a:lnTo>
                    <a:pt x="387713" y="353986"/>
                  </a:lnTo>
                  <a:lnTo>
                    <a:pt x="413422" y="313550"/>
                  </a:lnTo>
                  <a:lnTo>
                    <a:pt x="429807" y="267712"/>
                  </a:lnTo>
                  <a:lnTo>
                    <a:pt x="435559" y="217779"/>
                  </a:lnTo>
                  <a:close/>
                </a:path>
              </a:pathLst>
            </a:custGeom>
            <a:ln w="62929">
              <a:solidFill>
                <a:srgbClr val="FF0000"/>
              </a:solidFill>
            </a:ln>
          </p:spPr>
          <p:txBody>
            <a:bodyPr wrap="square" lIns="0" tIns="0" rIns="0" bIns="0" rtlCol="0"/>
            <a:lstStyle/>
            <a:p>
              <a:endParaRPr/>
            </a:p>
          </p:txBody>
        </p:sp>
        <p:sp>
          <p:nvSpPr>
            <p:cNvPr id="35" name="object 35"/>
            <p:cNvSpPr/>
            <p:nvPr/>
          </p:nvSpPr>
          <p:spPr>
            <a:xfrm>
              <a:off x="6173622" y="5799175"/>
              <a:ext cx="435609" cy="435609"/>
            </a:xfrm>
            <a:custGeom>
              <a:avLst/>
              <a:gdLst/>
              <a:ahLst/>
              <a:cxnLst/>
              <a:rect l="l" t="t" r="r" b="b"/>
              <a:pathLst>
                <a:path w="435609" h="435610">
                  <a:moveTo>
                    <a:pt x="0" y="217779"/>
                  </a:move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36" name="object 36"/>
            <p:cNvSpPr/>
            <p:nvPr/>
          </p:nvSpPr>
          <p:spPr>
            <a:xfrm>
              <a:off x="6173622" y="5799175"/>
              <a:ext cx="435609" cy="435609"/>
            </a:xfrm>
            <a:custGeom>
              <a:avLst/>
              <a:gdLst/>
              <a:ahLst/>
              <a:cxnLst/>
              <a:rect l="l" t="t" r="r" b="b"/>
              <a:pathLst>
                <a:path w="435609" h="435610">
                  <a:moveTo>
                    <a:pt x="435559" y="217779"/>
                  </a:move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37" name="object 37"/>
          <p:cNvSpPr txBox="1"/>
          <p:nvPr/>
        </p:nvSpPr>
        <p:spPr>
          <a:xfrm>
            <a:off x="6297104"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B</a:t>
            </a:r>
            <a:endParaRPr sz="2300">
              <a:latin typeface="Arial"/>
              <a:cs typeface="Arial"/>
            </a:endParaRPr>
          </a:p>
        </p:txBody>
      </p:sp>
      <p:sp>
        <p:nvSpPr>
          <p:cNvPr id="39" name="object 3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64</a:t>
            </a:fld>
            <a:endParaRPr spc="45" dirty="0"/>
          </a:p>
        </p:txBody>
      </p:sp>
      <p:sp>
        <p:nvSpPr>
          <p:cNvPr id="38" name="object 38"/>
          <p:cNvSpPr txBox="1"/>
          <p:nvPr/>
        </p:nvSpPr>
        <p:spPr>
          <a:xfrm>
            <a:off x="4461658" y="1449199"/>
            <a:ext cx="1392555" cy="3398520"/>
          </a:xfrm>
          <a:prstGeom prst="rect">
            <a:avLst/>
          </a:prstGeom>
        </p:spPr>
        <p:txBody>
          <a:bodyPr vert="horz" wrap="square" lIns="0" tIns="13970" rIns="0" bIns="0" rtlCol="0">
            <a:spAutoFit/>
          </a:bodyPr>
          <a:lstStyle/>
          <a:p>
            <a:pPr marL="316230">
              <a:lnSpc>
                <a:spcPct val="100000"/>
              </a:lnSpc>
              <a:spcBef>
                <a:spcPts val="110"/>
              </a:spcBef>
            </a:pPr>
            <a:r>
              <a:rPr sz="2300" spc="5" dirty="0">
                <a:latin typeface="Arial"/>
                <a:cs typeface="Arial"/>
              </a:rPr>
              <a:t>Q</a:t>
            </a:r>
            <a:endParaRPr sz="2300">
              <a:latin typeface="Arial"/>
              <a:cs typeface="Arial"/>
            </a:endParaRPr>
          </a:p>
          <a:p>
            <a:pPr>
              <a:lnSpc>
                <a:spcPct val="100000"/>
              </a:lnSpc>
            </a:pPr>
            <a:endParaRPr sz="2600">
              <a:latin typeface="Arial"/>
              <a:cs typeface="Arial"/>
            </a:endParaRPr>
          </a:p>
          <a:p>
            <a:pPr>
              <a:lnSpc>
                <a:spcPct val="100000"/>
              </a:lnSpc>
              <a:spcBef>
                <a:spcPts val="50"/>
              </a:spcBef>
            </a:pPr>
            <a:endParaRPr sz="3000">
              <a:latin typeface="Arial"/>
              <a:cs typeface="Arial"/>
            </a:endParaRPr>
          </a:p>
          <a:p>
            <a:pPr marL="337820">
              <a:lnSpc>
                <a:spcPct val="100000"/>
              </a:lnSpc>
            </a:pPr>
            <a:r>
              <a:rPr sz="2300" spc="5" dirty="0">
                <a:latin typeface="Arial"/>
                <a:cs typeface="Arial"/>
              </a:rPr>
              <a:t>P</a:t>
            </a:r>
            <a:endParaRPr sz="2300">
              <a:latin typeface="Arial"/>
              <a:cs typeface="Arial"/>
            </a:endParaRPr>
          </a:p>
          <a:p>
            <a:pPr>
              <a:lnSpc>
                <a:spcPct val="100000"/>
              </a:lnSpc>
            </a:pPr>
            <a:endParaRPr sz="2600">
              <a:latin typeface="Arial"/>
              <a:cs typeface="Arial"/>
            </a:endParaRPr>
          </a:p>
          <a:p>
            <a:pPr marR="5080" algn="r">
              <a:lnSpc>
                <a:spcPct val="100000"/>
              </a:lnSpc>
              <a:spcBef>
                <a:spcPts val="2180"/>
              </a:spcBef>
            </a:pPr>
            <a:r>
              <a:rPr sz="2300" spc="10" dirty="0">
                <a:latin typeface="Arial"/>
                <a:cs typeface="Arial"/>
              </a:rPr>
              <a:t>M</a:t>
            </a:r>
            <a:endParaRPr sz="2300">
              <a:latin typeface="Arial"/>
              <a:cs typeface="Arial"/>
            </a:endParaRPr>
          </a:p>
          <a:p>
            <a:pPr>
              <a:lnSpc>
                <a:spcPct val="100000"/>
              </a:lnSpc>
              <a:spcBef>
                <a:spcPts val="50"/>
              </a:spcBef>
            </a:pPr>
            <a:endParaRPr sz="3300">
              <a:latin typeface="Arial"/>
              <a:cs typeface="Arial"/>
            </a:endParaRPr>
          </a:p>
          <a:p>
            <a:pPr marL="12700">
              <a:lnSpc>
                <a:spcPct val="100000"/>
              </a:lnSpc>
            </a:pPr>
            <a:r>
              <a:rPr sz="2300" spc="5" dirty="0">
                <a:latin typeface="Arial"/>
                <a:cs typeface="Arial"/>
              </a:rPr>
              <a:t>L</a:t>
            </a:r>
            <a:endParaRPr sz="2300">
              <a:latin typeface="Arial"/>
              <a:cs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635" algn="ctr">
              <a:lnSpc>
                <a:spcPts val="2635"/>
              </a:lnSpc>
            </a:pPr>
            <a:r>
              <a:rPr spc="185" dirty="0"/>
              <a:t>Backward</a:t>
            </a:r>
            <a:r>
              <a:rPr spc="390" dirty="0"/>
              <a:t> </a:t>
            </a:r>
            <a:r>
              <a:rPr spc="155" dirty="0"/>
              <a:t>chaining</a:t>
            </a:r>
            <a:r>
              <a:rPr spc="370" dirty="0"/>
              <a:t> </a:t>
            </a:r>
            <a:r>
              <a:rPr spc="175" dirty="0"/>
              <a:t>example</a:t>
            </a:r>
          </a:p>
        </p:txBody>
      </p:sp>
      <p:grpSp>
        <p:nvGrpSpPr>
          <p:cNvPr id="3" name="object 3"/>
          <p:cNvGrpSpPr/>
          <p:nvPr/>
        </p:nvGrpSpPr>
        <p:grpSpPr>
          <a:xfrm>
            <a:off x="3542557" y="1411846"/>
            <a:ext cx="2861945" cy="4855210"/>
            <a:chOff x="3542557" y="1411846"/>
            <a:chExt cx="2861945" cy="4855210"/>
          </a:xfrm>
        </p:grpSpPr>
        <p:sp>
          <p:nvSpPr>
            <p:cNvPr id="4" name="object 4"/>
            <p:cNvSpPr/>
            <p:nvPr/>
          </p:nvSpPr>
          <p:spPr>
            <a:xfrm>
              <a:off x="4883403" y="1821649"/>
              <a:ext cx="0" cy="839469"/>
            </a:xfrm>
            <a:custGeom>
              <a:avLst/>
              <a:gdLst/>
              <a:ahLst/>
              <a:cxnLst/>
              <a:rect l="l" t="t" r="r" b="b"/>
              <a:pathLst>
                <a:path h="839469">
                  <a:moveTo>
                    <a:pt x="0" y="839063"/>
                  </a:moveTo>
                  <a:lnTo>
                    <a:pt x="0" y="0"/>
                  </a:lnTo>
                </a:path>
              </a:pathLst>
            </a:custGeom>
            <a:ln w="20976">
              <a:solidFill>
                <a:srgbClr val="000000"/>
              </a:solidFill>
            </a:ln>
          </p:spPr>
          <p:txBody>
            <a:bodyPr wrap="square" lIns="0" tIns="0" rIns="0" bIns="0" rtlCol="0"/>
            <a:lstStyle/>
            <a:p>
              <a:endParaRPr/>
            </a:p>
          </p:txBody>
        </p:sp>
        <p:sp>
          <p:nvSpPr>
            <p:cNvPr id="5" name="object 5"/>
            <p:cNvSpPr/>
            <p:nvPr/>
          </p:nvSpPr>
          <p:spPr>
            <a:xfrm>
              <a:off x="4828019" y="1778406"/>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6" name="object 6"/>
            <p:cNvSpPr/>
            <p:nvPr/>
          </p:nvSpPr>
          <p:spPr>
            <a:xfrm>
              <a:off x="4841443" y="1821649"/>
              <a:ext cx="84455" cy="1510665"/>
            </a:xfrm>
            <a:custGeom>
              <a:avLst/>
              <a:gdLst/>
              <a:ahLst/>
              <a:cxnLst/>
              <a:rect l="l" t="t" r="r" b="b"/>
              <a:pathLst>
                <a:path w="84454" h="1510664">
                  <a:moveTo>
                    <a:pt x="0" y="167805"/>
                  </a:moveTo>
                  <a:lnTo>
                    <a:pt x="41960" y="0"/>
                  </a:lnTo>
                  <a:lnTo>
                    <a:pt x="83908" y="167805"/>
                  </a:lnTo>
                </a:path>
                <a:path w="84454" h="1510664">
                  <a:moveTo>
                    <a:pt x="41960" y="1510309"/>
                  </a:moveTo>
                  <a:lnTo>
                    <a:pt x="41960" y="1174686"/>
                  </a:lnTo>
                </a:path>
              </a:pathLst>
            </a:custGeom>
            <a:ln w="20976">
              <a:solidFill>
                <a:srgbClr val="000000"/>
              </a:solidFill>
            </a:ln>
          </p:spPr>
          <p:txBody>
            <a:bodyPr wrap="square" lIns="0" tIns="0" rIns="0" bIns="0" rtlCol="0"/>
            <a:lstStyle/>
            <a:p>
              <a:endParaRPr/>
            </a:p>
          </p:txBody>
        </p:sp>
        <p:sp>
          <p:nvSpPr>
            <p:cNvPr id="7" name="object 7"/>
            <p:cNvSpPr/>
            <p:nvPr/>
          </p:nvSpPr>
          <p:spPr>
            <a:xfrm>
              <a:off x="4828019" y="2953092"/>
              <a:ext cx="111125" cy="221615"/>
            </a:xfrm>
            <a:custGeom>
              <a:avLst/>
              <a:gdLst/>
              <a:ahLst/>
              <a:cxnLst/>
              <a:rect l="l" t="t" r="r" b="b"/>
              <a:pathLst>
                <a:path w="111125" h="221614">
                  <a:moveTo>
                    <a:pt x="0" y="221538"/>
                  </a:moveTo>
                  <a:lnTo>
                    <a:pt x="110769" y="221538"/>
                  </a:lnTo>
                  <a:lnTo>
                    <a:pt x="55384" y="0"/>
                  </a:lnTo>
                  <a:lnTo>
                    <a:pt x="0" y="221538"/>
                  </a:lnTo>
                  <a:close/>
                </a:path>
              </a:pathLst>
            </a:custGeom>
            <a:solidFill>
              <a:srgbClr val="000000"/>
            </a:solidFill>
          </p:spPr>
          <p:txBody>
            <a:bodyPr wrap="square" lIns="0" tIns="0" rIns="0" bIns="0" rtlCol="0"/>
            <a:lstStyle/>
            <a:p>
              <a:endParaRPr/>
            </a:p>
          </p:txBody>
        </p:sp>
        <p:sp>
          <p:nvSpPr>
            <p:cNvPr id="8" name="object 8"/>
            <p:cNvSpPr/>
            <p:nvPr/>
          </p:nvSpPr>
          <p:spPr>
            <a:xfrm>
              <a:off x="4841443" y="2996336"/>
              <a:ext cx="84455" cy="168275"/>
            </a:xfrm>
            <a:custGeom>
              <a:avLst/>
              <a:gdLst/>
              <a:ahLst/>
              <a:cxnLst/>
              <a:rect l="l" t="t" r="r" b="b"/>
              <a:pathLst>
                <a:path w="84454" h="168275">
                  <a:moveTo>
                    <a:pt x="0" y="167805"/>
                  </a:moveTo>
                  <a:lnTo>
                    <a:pt x="41960" y="0"/>
                  </a:lnTo>
                  <a:lnTo>
                    <a:pt x="83908" y="167805"/>
                  </a:lnTo>
                </a:path>
              </a:pathLst>
            </a:custGeom>
            <a:ln w="20976">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4822572" y="3271128"/>
              <a:ext cx="121662" cy="121662"/>
            </a:xfrm>
            <a:prstGeom prst="rect">
              <a:avLst/>
            </a:prstGeom>
          </p:spPr>
        </p:pic>
        <p:sp>
          <p:nvSpPr>
            <p:cNvPr id="10" name="object 10"/>
            <p:cNvSpPr/>
            <p:nvPr/>
          </p:nvSpPr>
          <p:spPr>
            <a:xfrm>
              <a:off x="4547768" y="3331959"/>
              <a:ext cx="1174750" cy="1174750"/>
            </a:xfrm>
            <a:custGeom>
              <a:avLst/>
              <a:gdLst/>
              <a:ahLst/>
              <a:cxnLst/>
              <a:rect l="l" t="t" r="r" b="b"/>
              <a:pathLst>
                <a:path w="1174750" h="1174750">
                  <a:moveTo>
                    <a:pt x="1174699" y="335622"/>
                  </a:moveTo>
                  <a:lnTo>
                    <a:pt x="335635" y="0"/>
                  </a:lnTo>
                </a:path>
                <a:path w="1174750" h="1174750">
                  <a:moveTo>
                    <a:pt x="0" y="1174686"/>
                  </a:moveTo>
                  <a:lnTo>
                    <a:pt x="335635" y="0"/>
                  </a:lnTo>
                </a:path>
                <a:path w="1174750" h="1174750">
                  <a:moveTo>
                    <a:pt x="1174699" y="1006881"/>
                  </a:moveTo>
                  <a:lnTo>
                    <a:pt x="1174699" y="671245"/>
                  </a:lnTo>
                </a:path>
              </a:pathLst>
            </a:custGeom>
            <a:ln w="20976">
              <a:solidFill>
                <a:srgbClr val="000000"/>
              </a:solidFill>
            </a:ln>
          </p:spPr>
          <p:txBody>
            <a:bodyPr wrap="square" lIns="0" tIns="0" rIns="0" bIns="0" rtlCol="0"/>
            <a:lstStyle/>
            <a:p>
              <a:endParaRPr/>
            </a:p>
          </p:txBody>
        </p:sp>
        <p:sp>
          <p:nvSpPr>
            <p:cNvPr id="11" name="object 11"/>
            <p:cNvSpPr/>
            <p:nvPr/>
          </p:nvSpPr>
          <p:spPr>
            <a:xfrm>
              <a:off x="5667082" y="3959961"/>
              <a:ext cx="111125" cy="221615"/>
            </a:xfrm>
            <a:custGeom>
              <a:avLst/>
              <a:gdLst/>
              <a:ahLst/>
              <a:cxnLst/>
              <a:rect l="l" t="t" r="r" b="b"/>
              <a:pathLst>
                <a:path w="111125" h="221614">
                  <a:moveTo>
                    <a:pt x="0" y="221551"/>
                  </a:moveTo>
                  <a:lnTo>
                    <a:pt x="110769" y="221551"/>
                  </a:lnTo>
                  <a:lnTo>
                    <a:pt x="55384" y="0"/>
                  </a:lnTo>
                  <a:lnTo>
                    <a:pt x="0" y="221551"/>
                  </a:lnTo>
                  <a:close/>
                </a:path>
              </a:pathLst>
            </a:custGeom>
            <a:solidFill>
              <a:srgbClr val="000000"/>
            </a:solidFill>
          </p:spPr>
          <p:txBody>
            <a:bodyPr wrap="square" lIns="0" tIns="0" rIns="0" bIns="0" rtlCol="0"/>
            <a:lstStyle/>
            <a:p>
              <a:endParaRPr/>
            </a:p>
          </p:txBody>
        </p:sp>
        <p:sp>
          <p:nvSpPr>
            <p:cNvPr id="12" name="object 12"/>
            <p:cNvSpPr/>
            <p:nvPr/>
          </p:nvSpPr>
          <p:spPr>
            <a:xfrm>
              <a:off x="5680506" y="4003205"/>
              <a:ext cx="84455" cy="168275"/>
            </a:xfrm>
            <a:custGeom>
              <a:avLst/>
              <a:gdLst/>
              <a:ahLst/>
              <a:cxnLst/>
              <a:rect l="l" t="t" r="r" b="b"/>
              <a:pathLst>
                <a:path w="84454" h="168275">
                  <a:moveTo>
                    <a:pt x="0" y="167817"/>
                  </a:moveTo>
                  <a:lnTo>
                    <a:pt x="41960" y="0"/>
                  </a:lnTo>
                  <a:lnTo>
                    <a:pt x="83908" y="167817"/>
                  </a:lnTo>
                </a:path>
              </a:pathLst>
            </a:custGeom>
            <a:ln w="20976">
              <a:solidFill>
                <a:srgbClr val="000000"/>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5661636" y="4277996"/>
              <a:ext cx="121662" cy="121674"/>
            </a:xfrm>
            <a:prstGeom prst="rect">
              <a:avLst/>
            </a:prstGeom>
          </p:spPr>
        </p:pic>
        <p:sp>
          <p:nvSpPr>
            <p:cNvPr id="14" name="object 14"/>
            <p:cNvSpPr/>
            <p:nvPr/>
          </p:nvSpPr>
          <p:spPr>
            <a:xfrm>
              <a:off x="4547768" y="4338840"/>
              <a:ext cx="1845945" cy="1510665"/>
            </a:xfrm>
            <a:custGeom>
              <a:avLst/>
              <a:gdLst/>
              <a:ahLst/>
              <a:cxnLst/>
              <a:rect l="l" t="t" r="r" b="b"/>
              <a:pathLst>
                <a:path w="1845945" h="1510664">
                  <a:moveTo>
                    <a:pt x="1174699" y="0"/>
                  </a:moveTo>
                  <a:lnTo>
                    <a:pt x="1845945" y="1510309"/>
                  </a:lnTo>
                </a:path>
                <a:path w="1845945" h="1510664">
                  <a:moveTo>
                    <a:pt x="0" y="167805"/>
                  </a:moveTo>
                  <a:lnTo>
                    <a:pt x="1174699" y="0"/>
                  </a:lnTo>
                </a:path>
              </a:pathLst>
            </a:custGeom>
            <a:ln w="20976">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493818" y="5284878"/>
              <a:ext cx="121662" cy="121662"/>
            </a:xfrm>
            <a:prstGeom prst="rect">
              <a:avLst/>
            </a:prstGeom>
          </p:spPr>
        </p:pic>
        <p:sp>
          <p:nvSpPr>
            <p:cNvPr id="16" name="object 16"/>
            <p:cNvSpPr/>
            <p:nvPr/>
          </p:nvSpPr>
          <p:spPr>
            <a:xfrm>
              <a:off x="5051209" y="5345709"/>
              <a:ext cx="1343025" cy="503555"/>
            </a:xfrm>
            <a:custGeom>
              <a:avLst/>
              <a:gdLst/>
              <a:ahLst/>
              <a:cxnLst/>
              <a:rect l="l" t="t" r="r" b="b"/>
              <a:pathLst>
                <a:path w="1343025" h="503554">
                  <a:moveTo>
                    <a:pt x="0" y="503440"/>
                  </a:moveTo>
                  <a:lnTo>
                    <a:pt x="503440" y="0"/>
                  </a:lnTo>
                </a:path>
                <a:path w="1343025" h="503554">
                  <a:moveTo>
                    <a:pt x="1342504" y="503440"/>
                  </a:moveTo>
                  <a:lnTo>
                    <a:pt x="503440" y="0"/>
                  </a:lnTo>
                </a:path>
              </a:pathLst>
            </a:custGeom>
            <a:ln w="20976">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4151314" y="5284878"/>
              <a:ext cx="121662" cy="121662"/>
            </a:xfrm>
            <a:prstGeom prst="rect">
              <a:avLst/>
            </a:prstGeom>
          </p:spPr>
        </p:pic>
        <p:sp>
          <p:nvSpPr>
            <p:cNvPr id="18" name="object 18"/>
            <p:cNvSpPr/>
            <p:nvPr/>
          </p:nvSpPr>
          <p:spPr>
            <a:xfrm>
              <a:off x="3553352" y="2341416"/>
              <a:ext cx="2331720" cy="3507740"/>
            </a:xfrm>
            <a:custGeom>
              <a:avLst/>
              <a:gdLst/>
              <a:ahLst/>
              <a:cxnLst/>
              <a:rect l="l" t="t" r="r" b="b"/>
              <a:pathLst>
                <a:path w="2331720" h="3507740">
                  <a:moveTo>
                    <a:pt x="1497856" y="3507733"/>
                  </a:moveTo>
                  <a:lnTo>
                    <a:pt x="658792" y="3004292"/>
                  </a:lnTo>
                </a:path>
                <a:path w="2331720" h="3507740">
                  <a:moveTo>
                    <a:pt x="658792" y="3004292"/>
                  </a:moveTo>
                  <a:lnTo>
                    <a:pt x="658355" y="3004729"/>
                  </a:lnTo>
                  <a:lnTo>
                    <a:pt x="655297" y="3007788"/>
                  </a:lnTo>
                  <a:lnTo>
                    <a:pt x="646994" y="3016090"/>
                  </a:lnTo>
                  <a:lnTo>
                    <a:pt x="630827" y="3032258"/>
                  </a:lnTo>
                  <a:lnTo>
                    <a:pt x="605044" y="3058046"/>
                  </a:lnTo>
                  <a:lnTo>
                    <a:pt x="571394" y="3091697"/>
                  </a:lnTo>
                  <a:lnTo>
                    <a:pt x="532500" y="3130592"/>
                  </a:lnTo>
                  <a:lnTo>
                    <a:pt x="490987" y="3172110"/>
                  </a:lnTo>
                  <a:lnTo>
                    <a:pt x="449031" y="3213623"/>
                  </a:lnTo>
                  <a:lnTo>
                    <a:pt x="407078" y="3252517"/>
                  </a:lnTo>
                  <a:lnTo>
                    <a:pt x="365125" y="3286167"/>
                  </a:lnTo>
                  <a:lnTo>
                    <a:pt x="323169" y="3311950"/>
                  </a:lnTo>
                  <a:lnTo>
                    <a:pt x="281219" y="3327680"/>
                  </a:lnTo>
                  <a:lnTo>
                    <a:pt x="239267" y="3332924"/>
                  </a:lnTo>
                  <a:lnTo>
                    <a:pt x="197314" y="3327680"/>
                  </a:lnTo>
                  <a:lnTo>
                    <a:pt x="155364" y="3311950"/>
                  </a:lnTo>
                  <a:lnTo>
                    <a:pt x="118376" y="3286706"/>
                  </a:lnTo>
                  <a:lnTo>
                    <a:pt x="83229" y="3238441"/>
                  </a:lnTo>
                  <a:lnTo>
                    <a:pt x="66922" y="3201072"/>
                  </a:lnTo>
                  <a:lnTo>
                    <a:pt x="51767" y="3152423"/>
                  </a:lnTo>
                  <a:lnTo>
                    <a:pt x="37993" y="3090653"/>
                  </a:lnTo>
                  <a:lnTo>
                    <a:pt x="25831" y="3013920"/>
                  </a:lnTo>
                  <a:lnTo>
                    <a:pt x="15512" y="2920384"/>
                  </a:lnTo>
                  <a:lnTo>
                    <a:pt x="9978" y="2850706"/>
                  </a:lnTo>
                  <a:lnTo>
                    <a:pt x="5483" y="2773935"/>
                  </a:lnTo>
                  <a:lnTo>
                    <a:pt x="3683" y="2733080"/>
                  </a:lnTo>
                  <a:lnTo>
                    <a:pt x="2212" y="2690681"/>
                  </a:lnTo>
                  <a:lnTo>
                    <a:pt x="1092" y="2646814"/>
                  </a:lnTo>
                  <a:lnTo>
                    <a:pt x="347" y="2601556"/>
                  </a:lnTo>
                  <a:lnTo>
                    <a:pt x="0" y="2554983"/>
                  </a:lnTo>
                  <a:lnTo>
                    <a:pt x="72" y="2507172"/>
                  </a:lnTo>
                  <a:lnTo>
                    <a:pt x="588" y="2458199"/>
                  </a:lnTo>
                  <a:lnTo>
                    <a:pt x="1571" y="2408140"/>
                  </a:lnTo>
                  <a:lnTo>
                    <a:pt x="3043" y="2357072"/>
                  </a:lnTo>
                  <a:lnTo>
                    <a:pt x="5026" y="2305072"/>
                  </a:lnTo>
                  <a:lnTo>
                    <a:pt x="7545" y="2252215"/>
                  </a:lnTo>
                  <a:lnTo>
                    <a:pt x="10622" y="2198579"/>
                  </a:lnTo>
                  <a:lnTo>
                    <a:pt x="14280" y="2144239"/>
                  </a:lnTo>
                  <a:lnTo>
                    <a:pt x="18542" y="2089273"/>
                  </a:lnTo>
                  <a:lnTo>
                    <a:pt x="23431" y="2033756"/>
                  </a:lnTo>
                  <a:lnTo>
                    <a:pt x="28969" y="1977765"/>
                  </a:lnTo>
                  <a:lnTo>
                    <a:pt x="35180" y="1921377"/>
                  </a:lnTo>
                  <a:lnTo>
                    <a:pt x="42087" y="1864667"/>
                  </a:lnTo>
                  <a:lnTo>
                    <a:pt x="49712" y="1807713"/>
                  </a:lnTo>
                  <a:lnTo>
                    <a:pt x="58079" y="1750591"/>
                  </a:lnTo>
                  <a:lnTo>
                    <a:pt x="67211" y="1693377"/>
                  </a:lnTo>
                  <a:lnTo>
                    <a:pt x="77129" y="1636147"/>
                  </a:lnTo>
                  <a:lnTo>
                    <a:pt x="87858" y="1578979"/>
                  </a:lnTo>
                  <a:lnTo>
                    <a:pt x="99421" y="1521948"/>
                  </a:lnTo>
                  <a:lnTo>
                    <a:pt x="112303" y="1463030"/>
                  </a:lnTo>
                  <a:lnTo>
                    <a:pt x="126055" y="1404409"/>
                  </a:lnTo>
                  <a:lnTo>
                    <a:pt x="140625" y="1346156"/>
                  </a:lnTo>
                  <a:lnTo>
                    <a:pt x="155963" y="1288337"/>
                  </a:lnTo>
                  <a:lnTo>
                    <a:pt x="172017" y="1231021"/>
                  </a:lnTo>
                  <a:lnTo>
                    <a:pt x="188736" y="1174276"/>
                  </a:lnTo>
                  <a:lnTo>
                    <a:pt x="206069" y="1118171"/>
                  </a:lnTo>
                  <a:lnTo>
                    <a:pt x="223964" y="1062773"/>
                  </a:lnTo>
                  <a:lnTo>
                    <a:pt x="242371" y="1008152"/>
                  </a:lnTo>
                  <a:lnTo>
                    <a:pt x="261239" y="954374"/>
                  </a:lnTo>
                  <a:lnTo>
                    <a:pt x="280516" y="901508"/>
                  </a:lnTo>
                  <a:lnTo>
                    <a:pt x="300150" y="849623"/>
                  </a:lnTo>
                  <a:lnTo>
                    <a:pt x="320092" y="798787"/>
                  </a:lnTo>
                  <a:lnTo>
                    <a:pt x="340290" y="749068"/>
                  </a:lnTo>
                  <a:lnTo>
                    <a:pt x="360692" y="700533"/>
                  </a:lnTo>
                  <a:lnTo>
                    <a:pt x="381248" y="653252"/>
                  </a:lnTo>
                  <a:lnTo>
                    <a:pt x="401906" y="607293"/>
                  </a:lnTo>
                  <a:lnTo>
                    <a:pt x="422615" y="562723"/>
                  </a:lnTo>
                  <a:lnTo>
                    <a:pt x="443324" y="519611"/>
                  </a:lnTo>
                  <a:lnTo>
                    <a:pt x="463982" y="478026"/>
                  </a:lnTo>
                  <a:lnTo>
                    <a:pt x="484538" y="438034"/>
                  </a:lnTo>
                  <a:lnTo>
                    <a:pt x="504941" y="399705"/>
                  </a:lnTo>
                  <a:lnTo>
                    <a:pt x="525139" y="363108"/>
                  </a:lnTo>
                  <a:lnTo>
                    <a:pt x="545081" y="328309"/>
                  </a:lnTo>
                  <a:lnTo>
                    <a:pt x="564716" y="295377"/>
                  </a:lnTo>
                  <a:lnTo>
                    <a:pt x="602861" y="235388"/>
                  </a:lnTo>
                  <a:lnTo>
                    <a:pt x="651553" y="167198"/>
                  </a:lnTo>
                  <a:lnTo>
                    <a:pt x="697056" y="112769"/>
                  </a:lnTo>
                  <a:lnTo>
                    <a:pt x="739540" y="70759"/>
                  </a:lnTo>
                  <a:lnTo>
                    <a:pt x="779171" y="39824"/>
                  </a:lnTo>
                  <a:lnTo>
                    <a:pt x="816117" y="18624"/>
                  </a:lnTo>
                  <a:lnTo>
                    <a:pt x="882626" y="54"/>
                  </a:lnTo>
                  <a:lnTo>
                    <a:pt x="912525" y="0"/>
                  </a:lnTo>
                  <a:lnTo>
                    <a:pt x="940410" y="4309"/>
                  </a:lnTo>
                  <a:lnTo>
                    <a:pt x="1013663" y="31550"/>
                  </a:lnTo>
                  <a:lnTo>
                    <a:pt x="1055506" y="56832"/>
                  </a:lnTo>
                  <a:lnTo>
                    <a:pt x="1093321" y="86142"/>
                  </a:lnTo>
                  <a:lnTo>
                    <a:pt x="1128449" y="118138"/>
                  </a:lnTo>
                  <a:lnTo>
                    <a:pt x="1162233" y="151479"/>
                  </a:lnTo>
                  <a:lnTo>
                    <a:pt x="1203751" y="192997"/>
                  </a:lnTo>
                  <a:lnTo>
                    <a:pt x="1242645" y="231890"/>
                  </a:lnTo>
                  <a:lnTo>
                    <a:pt x="1276292" y="265538"/>
                  </a:lnTo>
                  <a:lnTo>
                    <a:pt x="1302073" y="291318"/>
                  </a:lnTo>
                  <a:lnTo>
                    <a:pt x="1318247" y="307493"/>
                  </a:lnTo>
                  <a:lnTo>
                    <a:pt x="1326553" y="315799"/>
                  </a:lnTo>
                  <a:lnTo>
                    <a:pt x="1329614" y="318859"/>
                  </a:lnTo>
                  <a:lnTo>
                    <a:pt x="1330051" y="319297"/>
                  </a:lnTo>
                </a:path>
                <a:path w="2331720" h="3507740">
                  <a:moveTo>
                    <a:pt x="1225161" y="1357636"/>
                  </a:moveTo>
                  <a:lnTo>
                    <a:pt x="1225844" y="1357608"/>
                  </a:lnTo>
                  <a:lnTo>
                    <a:pt x="1230624" y="1357417"/>
                  </a:lnTo>
                  <a:lnTo>
                    <a:pt x="1243598" y="1356896"/>
                  </a:lnTo>
                  <a:lnTo>
                    <a:pt x="1268862" y="1355883"/>
                  </a:lnTo>
                  <a:lnTo>
                    <a:pt x="1308998" y="1353751"/>
                  </a:lnTo>
                  <a:lnTo>
                    <a:pt x="1360524" y="1348016"/>
                  </a:lnTo>
                  <a:lnTo>
                    <a:pt x="1418442" y="1335727"/>
                  </a:lnTo>
                  <a:lnTo>
                    <a:pt x="1477752" y="1313935"/>
                  </a:lnTo>
                  <a:lnTo>
                    <a:pt x="1523075" y="1288467"/>
                  </a:lnTo>
                  <a:lnTo>
                    <a:pt x="1564916" y="1258303"/>
                  </a:lnTo>
                  <a:lnTo>
                    <a:pt x="1602100" y="1226713"/>
                  </a:lnTo>
                  <a:lnTo>
                    <a:pt x="1633453" y="1196970"/>
                  </a:lnTo>
                  <a:lnTo>
                    <a:pt x="1677506" y="1152130"/>
                  </a:lnTo>
                  <a:lnTo>
                    <a:pt x="1687626" y="1141750"/>
                  </a:lnTo>
                  <a:lnTo>
                    <a:pt x="1691354" y="1137926"/>
                  </a:lnTo>
                  <a:lnTo>
                    <a:pt x="1691886" y="1137380"/>
                  </a:lnTo>
                </a:path>
                <a:path w="2331720" h="3507740">
                  <a:moveTo>
                    <a:pt x="1791531" y="2055107"/>
                  </a:moveTo>
                  <a:lnTo>
                    <a:pt x="1792077" y="2055667"/>
                  </a:lnTo>
                  <a:lnTo>
                    <a:pt x="1795901" y="2059585"/>
                  </a:lnTo>
                  <a:lnTo>
                    <a:pt x="1806281" y="2070222"/>
                  </a:lnTo>
                  <a:lnTo>
                    <a:pt x="1851547" y="2116296"/>
                  </a:lnTo>
                  <a:lnTo>
                    <a:pt x="1884276" y="2147615"/>
                  </a:lnTo>
                  <a:lnTo>
                    <a:pt x="1923970" y="2182249"/>
                  </a:lnTo>
                  <a:lnTo>
                    <a:pt x="1969915" y="2217554"/>
                  </a:lnTo>
                  <a:lnTo>
                    <a:pt x="2021401" y="2250890"/>
                  </a:lnTo>
                  <a:lnTo>
                    <a:pt x="2077224" y="2280067"/>
                  </a:lnTo>
                  <a:lnTo>
                    <a:pt x="2134266" y="2304755"/>
                  </a:lnTo>
                  <a:lnTo>
                    <a:pt x="2188919" y="2325081"/>
                  </a:lnTo>
                  <a:lnTo>
                    <a:pt x="2237573" y="2341171"/>
                  </a:lnTo>
                  <a:lnTo>
                    <a:pt x="2276620" y="2353151"/>
                  </a:lnTo>
                  <a:lnTo>
                    <a:pt x="2324792" y="2367675"/>
                  </a:lnTo>
                  <a:lnTo>
                    <a:pt x="2330814" y="2369490"/>
                  </a:lnTo>
                  <a:lnTo>
                    <a:pt x="2331674" y="2369750"/>
                  </a:lnTo>
                </a:path>
                <a:path w="2331720" h="3507740">
                  <a:moveTo>
                    <a:pt x="422813" y="3240284"/>
                  </a:moveTo>
                  <a:lnTo>
                    <a:pt x="423496" y="3240543"/>
                  </a:lnTo>
                  <a:lnTo>
                    <a:pt x="428276" y="3242359"/>
                  </a:lnTo>
                  <a:lnTo>
                    <a:pt x="441250" y="3247287"/>
                  </a:lnTo>
                  <a:lnTo>
                    <a:pt x="466514" y="3256883"/>
                  </a:lnTo>
                  <a:lnTo>
                    <a:pt x="506801" y="3271512"/>
                  </a:lnTo>
                  <a:lnTo>
                    <a:pt x="559378" y="3286712"/>
                  </a:lnTo>
                  <a:lnTo>
                    <a:pt x="620149" y="3296831"/>
                  </a:lnTo>
                  <a:lnTo>
                    <a:pt x="685018" y="3296215"/>
                  </a:lnTo>
                  <a:lnTo>
                    <a:pt x="737109" y="3285243"/>
                  </a:lnTo>
                  <a:lnTo>
                    <a:pt x="787103" y="3267181"/>
                  </a:lnTo>
                  <a:lnTo>
                    <a:pt x="832901" y="3245429"/>
                  </a:lnTo>
                  <a:lnTo>
                    <a:pt x="872406" y="3223384"/>
                  </a:lnTo>
                  <a:lnTo>
                    <a:pt x="928786" y="3188784"/>
                  </a:lnTo>
                  <a:lnTo>
                    <a:pt x="941759" y="3180741"/>
                  </a:lnTo>
                  <a:lnTo>
                    <a:pt x="946539" y="3177779"/>
                  </a:lnTo>
                  <a:lnTo>
                    <a:pt x="947222" y="3177355"/>
                  </a:lnTo>
                </a:path>
                <a:path w="2331720" h="3507740">
                  <a:moveTo>
                    <a:pt x="1786285" y="3224549"/>
                  </a:moveTo>
                  <a:lnTo>
                    <a:pt x="1786982" y="3224712"/>
                  </a:lnTo>
                  <a:lnTo>
                    <a:pt x="1791858" y="3225860"/>
                  </a:lnTo>
                  <a:lnTo>
                    <a:pt x="1805091" y="3228974"/>
                  </a:lnTo>
                  <a:lnTo>
                    <a:pt x="1830863" y="3235039"/>
                  </a:lnTo>
                  <a:lnTo>
                    <a:pt x="1871875" y="3244257"/>
                  </a:lnTo>
                  <a:lnTo>
                    <a:pt x="1924931" y="3253719"/>
                  </a:lnTo>
                  <a:lnTo>
                    <a:pt x="1985360" y="3259740"/>
                  </a:lnTo>
                  <a:lnTo>
                    <a:pt x="2048490" y="3258635"/>
                  </a:lnTo>
                  <a:lnTo>
                    <a:pt x="2109905" y="3248067"/>
                  </a:lnTo>
                  <a:lnTo>
                    <a:pt x="2166158" y="3231105"/>
                  </a:lnTo>
                  <a:lnTo>
                    <a:pt x="2214053" y="3212176"/>
                  </a:lnTo>
                  <a:lnTo>
                    <a:pt x="2250394" y="3195707"/>
                  </a:lnTo>
                  <a:lnTo>
                    <a:pt x="2273133" y="3185097"/>
                  </a:lnTo>
                  <a:lnTo>
                    <a:pt x="2284810" y="3179649"/>
                  </a:lnTo>
                  <a:lnTo>
                    <a:pt x="2289112" y="3177642"/>
                  </a:lnTo>
                  <a:lnTo>
                    <a:pt x="2289726" y="3177355"/>
                  </a:lnTo>
                </a:path>
                <a:path w="2331720" h="3507740">
                  <a:moveTo>
                    <a:pt x="658792" y="3004292"/>
                  </a:moveTo>
                  <a:lnTo>
                    <a:pt x="968202" y="2532322"/>
                  </a:lnTo>
                </a:path>
              </a:pathLst>
            </a:custGeom>
            <a:ln w="20976">
              <a:solidFill>
                <a:srgbClr val="000000"/>
              </a:solidFill>
            </a:ln>
          </p:spPr>
          <p:txBody>
            <a:bodyPr wrap="square" lIns="0" tIns="0" rIns="0" bIns="0" rtlCol="0"/>
            <a:lstStyle/>
            <a:p>
              <a:endParaRPr/>
            </a:p>
          </p:txBody>
        </p:sp>
        <p:sp>
          <p:nvSpPr>
            <p:cNvPr id="19" name="object 19"/>
            <p:cNvSpPr/>
            <p:nvPr/>
          </p:nvSpPr>
          <p:spPr>
            <a:xfrm>
              <a:off x="4377474" y="4837569"/>
              <a:ext cx="168275" cy="215900"/>
            </a:xfrm>
            <a:custGeom>
              <a:avLst/>
              <a:gdLst/>
              <a:ahLst/>
              <a:cxnLst/>
              <a:rect l="l" t="t" r="r" b="b"/>
              <a:pathLst>
                <a:path w="168275" h="215900">
                  <a:moveTo>
                    <a:pt x="0" y="154914"/>
                  </a:moveTo>
                  <a:lnTo>
                    <a:pt x="92646" y="215646"/>
                  </a:lnTo>
                  <a:lnTo>
                    <a:pt x="167792" y="0"/>
                  </a:lnTo>
                  <a:lnTo>
                    <a:pt x="0" y="154914"/>
                  </a:lnTo>
                  <a:close/>
                </a:path>
              </a:pathLst>
            </a:custGeom>
            <a:solidFill>
              <a:srgbClr val="000000"/>
            </a:solidFill>
          </p:spPr>
          <p:txBody>
            <a:bodyPr wrap="square" lIns="0" tIns="0" rIns="0" bIns="0" rtlCol="0"/>
            <a:lstStyle/>
            <a:p>
              <a:endParaRPr/>
            </a:p>
          </p:txBody>
        </p:sp>
        <p:sp>
          <p:nvSpPr>
            <p:cNvPr id="20" name="object 20"/>
            <p:cNvSpPr/>
            <p:nvPr/>
          </p:nvSpPr>
          <p:spPr>
            <a:xfrm>
              <a:off x="4394466" y="4863249"/>
              <a:ext cx="1160780" cy="482600"/>
            </a:xfrm>
            <a:custGeom>
              <a:avLst/>
              <a:gdLst/>
              <a:ahLst/>
              <a:cxnLst/>
              <a:rect l="l" t="t" r="r" b="b"/>
              <a:pathLst>
                <a:path w="1160779" h="482600">
                  <a:moveTo>
                    <a:pt x="0" y="127825"/>
                  </a:moveTo>
                  <a:lnTo>
                    <a:pt x="127088" y="10490"/>
                  </a:lnTo>
                  <a:lnTo>
                    <a:pt x="70167" y="173837"/>
                  </a:lnTo>
                </a:path>
                <a:path w="1160779" h="482600">
                  <a:moveTo>
                    <a:pt x="1160183" y="482460"/>
                  </a:moveTo>
                  <a:lnTo>
                    <a:pt x="195262" y="0"/>
                  </a:lnTo>
                </a:path>
              </a:pathLst>
            </a:custGeom>
            <a:ln w="20976">
              <a:solidFill>
                <a:srgbClr val="000000"/>
              </a:solidFill>
            </a:ln>
          </p:spPr>
          <p:txBody>
            <a:bodyPr wrap="square" lIns="0" tIns="0" rIns="0" bIns="0" rtlCol="0"/>
            <a:lstStyle/>
            <a:p>
              <a:endParaRPr/>
            </a:p>
          </p:txBody>
        </p:sp>
        <p:sp>
          <p:nvSpPr>
            <p:cNvPr id="21" name="object 21"/>
            <p:cNvSpPr/>
            <p:nvPr/>
          </p:nvSpPr>
          <p:spPr>
            <a:xfrm>
              <a:off x="4551044" y="4843906"/>
              <a:ext cx="223520" cy="149225"/>
            </a:xfrm>
            <a:custGeom>
              <a:avLst/>
              <a:gdLst/>
              <a:ahLst/>
              <a:cxnLst/>
              <a:rect l="l" t="t" r="r" b="b"/>
              <a:pathLst>
                <a:path w="223520" h="149225">
                  <a:moveTo>
                    <a:pt x="0" y="0"/>
                  </a:moveTo>
                  <a:lnTo>
                    <a:pt x="173393" y="148615"/>
                  </a:lnTo>
                  <a:lnTo>
                    <a:pt x="222923" y="49542"/>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4589729" y="4863249"/>
              <a:ext cx="168910" cy="113030"/>
            </a:xfrm>
            <a:custGeom>
              <a:avLst/>
              <a:gdLst/>
              <a:ahLst/>
              <a:cxnLst/>
              <a:rect l="l" t="t" r="r" b="b"/>
              <a:pathLst>
                <a:path w="168910" h="113029">
                  <a:moveTo>
                    <a:pt x="131330" y="112572"/>
                  </a:moveTo>
                  <a:lnTo>
                    <a:pt x="0" y="0"/>
                  </a:lnTo>
                  <a:lnTo>
                    <a:pt x="168859" y="37528"/>
                  </a:lnTo>
                </a:path>
              </a:pathLst>
            </a:custGeom>
            <a:ln w="20976">
              <a:solidFill>
                <a:srgbClr val="000000"/>
              </a:solidFill>
            </a:ln>
          </p:spPr>
          <p:txBody>
            <a:bodyPr wrap="square" lIns="0" tIns="0" rIns="0" bIns="0" rtlCol="0"/>
            <a:lstStyle/>
            <a:p>
              <a:endParaRPr/>
            </a:p>
          </p:txBody>
        </p:sp>
        <p:sp>
          <p:nvSpPr>
            <p:cNvPr id="23" name="object 23"/>
            <p:cNvSpPr/>
            <p:nvPr/>
          </p:nvSpPr>
          <p:spPr>
            <a:xfrm>
              <a:off x="4833429" y="5799175"/>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24" name="object 24"/>
            <p:cNvSpPr/>
            <p:nvPr/>
          </p:nvSpPr>
          <p:spPr>
            <a:xfrm>
              <a:off x="4833429" y="5799175"/>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25" name="object 25"/>
            <p:cNvSpPr/>
            <p:nvPr/>
          </p:nvSpPr>
          <p:spPr>
            <a:xfrm>
              <a:off x="4665916" y="1443596"/>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26" name="object 26"/>
            <p:cNvSpPr/>
            <p:nvPr/>
          </p:nvSpPr>
          <p:spPr>
            <a:xfrm>
              <a:off x="4665916" y="1443596"/>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27" name="object 27"/>
          <p:cNvSpPr txBox="1"/>
          <p:nvPr/>
        </p:nvSpPr>
        <p:spPr>
          <a:xfrm>
            <a:off x="4933632"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A</a:t>
            </a:r>
            <a:endParaRPr sz="2300">
              <a:latin typeface="Arial"/>
              <a:cs typeface="Arial"/>
            </a:endParaRPr>
          </a:p>
        </p:txBody>
      </p:sp>
      <p:grpSp>
        <p:nvGrpSpPr>
          <p:cNvPr id="28" name="object 28"/>
          <p:cNvGrpSpPr/>
          <p:nvPr/>
        </p:nvGrpSpPr>
        <p:grpSpPr>
          <a:xfrm>
            <a:off x="4299412" y="2584785"/>
            <a:ext cx="2341245" cy="3681729"/>
            <a:chOff x="4299412" y="2584785"/>
            <a:chExt cx="2341245" cy="3681729"/>
          </a:xfrm>
        </p:grpSpPr>
        <p:sp>
          <p:nvSpPr>
            <p:cNvPr id="29" name="object 29"/>
            <p:cNvSpPr/>
            <p:nvPr/>
          </p:nvSpPr>
          <p:spPr>
            <a:xfrm>
              <a:off x="4665916" y="2616250"/>
              <a:ext cx="435609" cy="435609"/>
            </a:xfrm>
            <a:custGeom>
              <a:avLst/>
              <a:gdLst/>
              <a:ahLst/>
              <a:cxnLst/>
              <a:rect l="l" t="t" r="r" b="b"/>
              <a:pathLst>
                <a:path w="435610" h="435610">
                  <a:moveTo>
                    <a:pt x="0" y="217779"/>
                  </a:move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close/>
                </a:path>
              </a:pathLst>
            </a:custGeom>
            <a:solidFill>
              <a:srgbClr val="FFBEBE"/>
            </a:solidFill>
          </p:spPr>
          <p:txBody>
            <a:bodyPr wrap="square" lIns="0" tIns="0" rIns="0" bIns="0" rtlCol="0"/>
            <a:lstStyle/>
            <a:p>
              <a:endParaRPr/>
            </a:p>
          </p:txBody>
        </p:sp>
        <p:sp>
          <p:nvSpPr>
            <p:cNvPr id="30" name="object 30"/>
            <p:cNvSpPr/>
            <p:nvPr/>
          </p:nvSpPr>
          <p:spPr>
            <a:xfrm>
              <a:off x="4665916" y="2616250"/>
              <a:ext cx="435609" cy="435609"/>
            </a:xfrm>
            <a:custGeom>
              <a:avLst/>
              <a:gdLst/>
              <a:ahLst/>
              <a:cxnLst/>
              <a:rect l="l" t="t" r="r" b="b"/>
              <a:pathLst>
                <a:path w="435610" h="435610">
                  <a:moveTo>
                    <a:pt x="435559" y="217779"/>
                  </a:moveTo>
                  <a:lnTo>
                    <a:pt x="429807" y="167847"/>
                  </a:lnTo>
                  <a:lnTo>
                    <a:pt x="413424" y="122008"/>
                  </a:lnTo>
                  <a:lnTo>
                    <a:pt x="387717" y="81572"/>
                  </a:lnTo>
                  <a:lnTo>
                    <a:pt x="353991" y="47846"/>
                  </a:lnTo>
                  <a:lnTo>
                    <a:pt x="313555" y="22136"/>
                  </a:lnTo>
                  <a:lnTo>
                    <a:pt x="267716" y="5752"/>
                  </a:lnTo>
                  <a:lnTo>
                    <a:pt x="217779" y="0"/>
                  </a:lnTo>
                  <a:lnTo>
                    <a:pt x="167847" y="5752"/>
                  </a:lnTo>
                  <a:lnTo>
                    <a:pt x="122008" y="22136"/>
                  </a:lnTo>
                  <a:lnTo>
                    <a:pt x="81572" y="47846"/>
                  </a:lnTo>
                  <a:lnTo>
                    <a:pt x="47846" y="81572"/>
                  </a:lnTo>
                  <a:lnTo>
                    <a:pt x="22136" y="122008"/>
                  </a:lnTo>
                  <a:lnTo>
                    <a:pt x="5752" y="167847"/>
                  </a:lnTo>
                  <a:lnTo>
                    <a:pt x="0" y="217779"/>
                  </a:lnTo>
                  <a:lnTo>
                    <a:pt x="5752" y="267716"/>
                  </a:lnTo>
                  <a:lnTo>
                    <a:pt x="22136" y="313555"/>
                  </a:lnTo>
                  <a:lnTo>
                    <a:pt x="47846" y="353991"/>
                  </a:lnTo>
                  <a:lnTo>
                    <a:pt x="81572" y="387717"/>
                  </a:lnTo>
                  <a:lnTo>
                    <a:pt x="122008" y="413424"/>
                  </a:lnTo>
                  <a:lnTo>
                    <a:pt x="167847"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sp>
          <p:nvSpPr>
            <p:cNvPr id="31" name="object 31"/>
            <p:cNvSpPr/>
            <p:nvPr/>
          </p:nvSpPr>
          <p:spPr>
            <a:xfrm>
              <a:off x="5503532" y="3621392"/>
              <a:ext cx="435609" cy="435609"/>
            </a:xfrm>
            <a:custGeom>
              <a:avLst/>
              <a:gdLst/>
              <a:ahLst/>
              <a:cxnLst/>
              <a:rect l="l" t="t" r="r" b="b"/>
              <a:pathLst>
                <a:path w="435610" h="435610">
                  <a:moveTo>
                    <a:pt x="0" y="217779"/>
                  </a:moveTo>
                  <a:lnTo>
                    <a:pt x="5751" y="267712"/>
                  </a:lnTo>
                  <a:lnTo>
                    <a:pt x="22134" y="313550"/>
                  </a:lnTo>
                  <a:lnTo>
                    <a:pt x="47842" y="353986"/>
                  </a:lnTo>
                  <a:lnTo>
                    <a:pt x="81567" y="387713"/>
                  </a:lnTo>
                  <a:lnTo>
                    <a:pt x="122003" y="413422"/>
                  </a:lnTo>
                  <a:lnTo>
                    <a:pt x="167843" y="429807"/>
                  </a:lnTo>
                  <a:lnTo>
                    <a:pt x="217779" y="435559"/>
                  </a:lnTo>
                  <a:lnTo>
                    <a:pt x="267716" y="429807"/>
                  </a:lnTo>
                  <a:lnTo>
                    <a:pt x="313555" y="413422"/>
                  </a:lnTo>
                  <a:lnTo>
                    <a:pt x="353991" y="387713"/>
                  </a:lnTo>
                  <a:lnTo>
                    <a:pt x="387717" y="353986"/>
                  </a:lnTo>
                  <a:lnTo>
                    <a:pt x="413424" y="313550"/>
                  </a:lnTo>
                  <a:lnTo>
                    <a:pt x="429807" y="267712"/>
                  </a:lnTo>
                  <a:lnTo>
                    <a:pt x="435559" y="217779"/>
                  </a:lnTo>
                  <a:lnTo>
                    <a:pt x="429807" y="167843"/>
                  </a:lnTo>
                  <a:lnTo>
                    <a:pt x="413424" y="122003"/>
                  </a:lnTo>
                  <a:lnTo>
                    <a:pt x="387717" y="81567"/>
                  </a:lnTo>
                  <a:lnTo>
                    <a:pt x="353991" y="47842"/>
                  </a:lnTo>
                  <a:lnTo>
                    <a:pt x="313555" y="22134"/>
                  </a:lnTo>
                  <a:lnTo>
                    <a:pt x="267716" y="5751"/>
                  </a:lnTo>
                  <a:lnTo>
                    <a:pt x="217779" y="0"/>
                  </a:lnTo>
                  <a:lnTo>
                    <a:pt x="167843" y="5751"/>
                  </a:lnTo>
                  <a:lnTo>
                    <a:pt x="122003" y="22134"/>
                  </a:lnTo>
                  <a:lnTo>
                    <a:pt x="81567" y="47842"/>
                  </a:lnTo>
                  <a:lnTo>
                    <a:pt x="47842" y="81567"/>
                  </a:lnTo>
                  <a:lnTo>
                    <a:pt x="22134" y="122003"/>
                  </a:lnTo>
                  <a:lnTo>
                    <a:pt x="5751" y="167843"/>
                  </a:lnTo>
                  <a:lnTo>
                    <a:pt x="0" y="217779"/>
                  </a:lnTo>
                  <a:close/>
                </a:path>
              </a:pathLst>
            </a:custGeom>
            <a:solidFill>
              <a:srgbClr val="FFBEBE"/>
            </a:solidFill>
          </p:spPr>
          <p:txBody>
            <a:bodyPr wrap="square" lIns="0" tIns="0" rIns="0" bIns="0" rtlCol="0"/>
            <a:lstStyle/>
            <a:p>
              <a:endParaRPr/>
            </a:p>
          </p:txBody>
        </p:sp>
        <p:sp>
          <p:nvSpPr>
            <p:cNvPr id="32" name="object 32"/>
            <p:cNvSpPr/>
            <p:nvPr/>
          </p:nvSpPr>
          <p:spPr>
            <a:xfrm>
              <a:off x="5503532" y="3621392"/>
              <a:ext cx="435609" cy="435609"/>
            </a:xfrm>
            <a:custGeom>
              <a:avLst/>
              <a:gdLst/>
              <a:ahLst/>
              <a:cxnLst/>
              <a:rect l="l" t="t" r="r" b="b"/>
              <a:pathLst>
                <a:path w="435610" h="435610">
                  <a:moveTo>
                    <a:pt x="435559" y="217779"/>
                  </a:moveTo>
                  <a:lnTo>
                    <a:pt x="429807" y="167843"/>
                  </a:lnTo>
                  <a:lnTo>
                    <a:pt x="413424" y="122003"/>
                  </a:lnTo>
                  <a:lnTo>
                    <a:pt x="387717" y="81567"/>
                  </a:lnTo>
                  <a:lnTo>
                    <a:pt x="353991" y="47842"/>
                  </a:lnTo>
                  <a:lnTo>
                    <a:pt x="313555" y="22134"/>
                  </a:lnTo>
                  <a:lnTo>
                    <a:pt x="267716" y="5751"/>
                  </a:lnTo>
                  <a:lnTo>
                    <a:pt x="217779" y="0"/>
                  </a:lnTo>
                  <a:lnTo>
                    <a:pt x="167843" y="5751"/>
                  </a:lnTo>
                  <a:lnTo>
                    <a:pt x="122003" y="22134"/>
                  </a:lnTo>
                  <a:lnTo>
                    <a:pt x="81567" y="47842"/>
                  </a:lnTo>
                  <a:lnTo>
                    <a:pt x="47842" y="81567"/>
                  </a:lnTo>
                  <a:lnTo>
                    <a:pt x="22134" y="122003"/>
                  </a:lnTo>
                  <a:lnTo>
                    <a:pt x="5751" y="167843"/>
                  </a:lnTo>
                  <a:lnTo>
                    <a:pt x="0" y="217779"/>
                  </a:lnTo>
                  <a:lnTo>
                    <a:pt x="5751" y="267712"/>
                  </a:lnTo>
                  <a:lnTo>
                    <a:pt x="22134" y="313550"/>
                  </a:lnTo>
                  <a:lnTo>
                    <a:pt x="47842" y="353986"/>
                  </a:lnTo>
                  <a:lnTo>
                    <a:pt x="81567" y="387713"/>
                  </a:lnTo>
                  <a:lnTo>
                    <a:pt x="122003" y="413422"/>
                  </a:lnTo>
                  <a:lnTo>
                    <a:pt x="167843" y="429807"/>
                  </a:lnTo>
                  <a:lnTo>
                    <a:pt x="217779" y="435559"/>
                  </a:lnTo>
                  <a:lnTo>
                    <a:pt x="267716" y="429807"/>
                  </a:lnTo>
                  <a:lnTo>
                    <a:pt x="313555" y="413422"/>
                  </a:lnTo>
                  <a:lnTo>
                    <a:pt x="353991" y="387713"/>
                  </a:lnTo>
                  <a:lnTo>
                    <a:pt x="387717" y="353986"/>
                  </a:lnTo>
                  <a:lnTo>
                    <a:pt x="413424" y="313550"/>
                  </a:lnTo>
                  <a:lnTo>
                    <a:pt x="429807" y="267712"/>
                  </a:lnTo>
                  <a:lnTo>
                    <a:pt x="435559" y="217779"/>
                  </a:lnTo>
                  <a:close/>
                </a:path>
              </a:pathLst>
            </a:custGeom>
            <a:ln w="62929">
              <a:solidFill>
                <a:srgbClr val="FF0000"/>
              </a:solidFill>
            </a:ln>
          </p:spPr>
          <p:txBody>
            <a:bodyPr wrap="square" lIns="0" tIns="0" rIns="0" bIns="0" rtlCol="0"/>
            <a:lstStyle/>
            <a:p>
              <a:endParaRPr/>
            </a:p>
          </p:txBody>
        </p:sp>
        <p:sp>
          <p:nvSpPr>
            <p:cNvPr id="33" name="object 33"/>
            <p:cNvSpPr/>
            <p:nvPr/>
          </p:nvSpPr>
          <p:spPr>
            <a:xfrm>
              <a:off x="4330877" y="4459008"/>
              <a:ext cx="435609" cy="435609"/>
            </a:xfrm>
            <a:custGeom>
              <a:avLst/>
              <a:gdLst/>
              <a:ahLst/>
              <a:cxnLst/>
              <a:rect l="l" t="t" r="r" b="b"/>
              <a:pathLst>
                <a:path w="435610" h="435610">
                  <a:moveTo>
                    <a:pt x="0" y="217779"/>
                  </a:moveTo>
                  <a:lnTo>
                    <a:pt x="5751" y="267712"/>
                  </a:lnTo>
                  <a:lnTo>
                    <a:pt x="22134" y="313550"/>
                  </a:lnTo>
                  <a:lnTo>
                    <a:pt x="47842" y="353986"/>
                  </a:lnTo>
                  <a:lnTo>
                    <a:pt x="81567" y="387713"/>
                  </a:lnTo>
                  <a:lnTo>
                    <a:pt x="122003" y="413422"/>
                  </a:lnTo>
                  <a:lnTo>
                    <a:pt x="167843" y="429807"/>
                  </a:lnTo>
                  <a:lnTo>
                    <a:pt x="217779" y="435559"/>
                  </a:lnTo>
                  <a:lnTo>
                    <a:pt x="267712" y="429807"/>
                  </a:lnTo>
                  <a:lnTo>
                    <a:pt x="313550" y="413422"/>
                  </a:lnTo>
                  <a:lnTo>
                    <a:pt x="353986" y="387713"/>
                  </a:lnTo>
                  <a:lnTo>
                    <a:pt x="387713" y="353986"/>
                  </a:lnTo>
                  <a:lnTo>
                    <a:pt x="413422" y="313550"/>
                  </a:lnTo>
                  <a:lnTo>
                    <a:pt x="429807" y="267712"/>
                  </a:lnTo>
                  <a:lnTo>
                    <a:pt x="435559" y="217779"/>
                  </a:lnTo>
                  <a:lnTo>
                    <a:pt x="429807" y="167843"/>
                  </a:lnTo>
                  <a:lnTo>
                    <a:pt x="413422" y="122003"/>
                  </a:lnTo>
                  <a:lnTo>
                    <a:pt x="387713" y="81567"/>
                  </a:lnTo>
                  <a:lnTo>
                    <a:pt x="353986" y="47842"/>
                  </a:lnTo>
                  <a:lnTo>
                    <a:pt x="313550" y="22134"/>
                  </a:lnTo>
                  <a:lnTo>
                    <a:pt x="267712" y="5751"/>
                  </a:lnTo>
                  <a:lnTo>
                    <a:pt x="217779" y="0"/>
                  </a:lnTo>
                  <a:lnTo>
                    <a:pt x="167843" y="5751"/>
                  </a:lnTo>
                  <a:lnTo>
                    <a:pt x="122003" y="22134"/>
                  </a:lnTo>
                  <a:lnTo>
                    <a:pt x="81567" y="47842"/>
                  </a:lnTo>
                  <a:lnTo>
                    <a:pt x="47842" y="81567"/>
                  </a:lnTo>
                  <a:lnTo>
                    <a:pt x="22134" y="122003"/>
                  </a:lnTo>
                  <a:lnTo>
                    <a:pt x="5751" y="167843"/>
                  </a:lnTo>
                  <a:lnTo>
                    <a:pt x="0" y="217779"/>
                  </a:lnTo>
                  <a:close/>
                </a:path>
              </a:pathLst>
            </a:custGeom>
            <a:solidFill>
              <a:srgbClr val="FFBEBE"/>
            </a:solidFill>
          </p:spPr>
          <p:txBody>
            <a:bodyPr wrap="square" lIns="0" tIns="0" rIns="0" bIns="0" rtlCol="0"/>
            <a:lstStyle/>
            <a:p>
              <a:endParaRPr/>
            </a:p>
          </p:txBody>
        </p:sp>
        <p:sp>
          <p:nvSpPr>
            <p:cNvPr id="34" name="object 34"/>
            <p:cNvSpPr/>
            <p:nvPr/>
          </p:nvSpPr>
          <p:spPr>
            <a:xfrm>
              <a:off x="4330877" y="4459008"/>
              <a:ext cx="435609" cy="435609"/>
            </a:xfrm>
            <a:custGeom>
              <a:avLst/>
              <a:gdLst/>
              <a:ahLst/>
              <a:cxnLst/>
              <a:rect l="l" t="t" r="r" b="b"/>
              <a:pathLst>
                <a:path w="435610" h="435610">
                  <a:moveTo>
                    <a:pt x="435559" y="217779"/>
                  </a:moveTo>
                  <a:lnTo>
                    <a:pt x="429807" y="167843"/>
                  </a:lnTo>
                  <a:lnTo>
                    <a:pt x="413422" y="122003"/>
                  </a:lnTo>
                  <a:lnTo>
                    <a:pt x="387713" y="81567"/>
                  </a:lnTo>
                  <a:lnTo>
                    <a:pt x="353986" y="47842"/>
                  </a:lnTo>
                  <a:lnTo>
                    <a:pt x="313550" y="22134"/>
                  </a:lnTo>
                  <a:lnTo>
                    <a:pt x="267712" y="5751"/>
                  </a:lnTo>
                  <a:lnTo>
                    <a:pt x="217779" y="0"/>
                  </a:lnTo>
                  <a:lnTo>
                    <a:pt x="167843" y="5751"/>
                  </a:lnTo>
                  <a:lnTo>
                    <a:pt x="122003" y="22134"/>
                  </a:lnTo>
                  <a:lnTo>
                    <a:pt x="81567" y="47842"/>
                  </a:lnTo>
                  <a:lnTo>
                    <a:pt x="47842" y="81567"/>
                  </a:lnTo>
                  <a:lnTo>
                    <a:pt x="22134" y="122003"/>
                  </a:lnTo>
                  <a:lnTo>
                    <a:pt x="5751" y="167843"/>
                  </a:lnTo>
                  <a:lnTo>
                    <a:pt x="0" y="217779"/>
                  </a:lnTo>
                  <a:lnTo>
                    <a:pt x="5751" y="267712"/>
                  </a:lnTo>
                  <a:lnTo>
                    <a:pt x="22134" y="313550"/>
                  </a:lnTo>
                  <a:lnTo>
                    <a:pt x="47842" y="353986"/>
                  </a:lnTo>
                  <a:lnTo>
                    <a:pt x="81567" y="387713"/>
                  </a:lnTo>
                  <a:lnTo>
                    <a:pt x="122003" y="413422"/>
                  </a:lnTo>
                  <a:lnTo>
                    <a:pt x="167843" y="429807"/>
                  </a:lnTo>
                  <a:lnTo>
                    <a:pt x="217779" y="435559"/>
                  </a:lnTo>
                  <a:lnTo>
                    <a:pt x="267712" y="429807"/>
                  </a:lnTo>
                  <a:lnTo>
                    <a:pt x="313550" y="413422"/>
                  </a:lnTo>
                  <a:lnTo>
                    <a:pt x="353986" y="387713"/>
                  </a:lnTo>
                  <a:lnTo>
                    <a:pt x="387713" y="353986"/>
                  </a:lnTo>
                  <a:lnTo>
                    <a:pt x="413422" y="313550"/>
                  </a:lnTo>
                  <a:lnTo>
                    <a:pt x="429807" y="267712"/>
                  </a:lnTo>
                  <a:lnTo>
                    <a:pt x="435559" y="217779"/>
                  </a:lnTo>
                  <a:close/>
                </a:path>
              </a:pathLst>
            </a:custGeom>
            <a:ln w="62929">
              <a:solidFill>
                <a:srgbClr val="FF0000"/>
              </a:solidFill>
            </a:ln>
          </p:spPr>
          <p:txBody>
            <a:bodyPr wrap="square" lIns="0" tIns="0" rIns="0" bIns="0" rtlCol="0"/>
            <a:lstStyle/>
            <a:p>
              <a:endParaRPr/>
            </a:p>
          </p:txBody>
        </p:sp>
        <p:sp>
          <p:nvSpPr>
            <p:cNvPr id="35" name="object 35"/>
            <p:cNvSpPr/>
            <p:nvPr/>
          </p:nvSpPr>
          <p:spPr>
            <a:xfrm>
              <a:off x="6173622" y="5799175"/>
              <a:ext cx="435609" cy="435609"/>
            </a:xfrm>
            <a:custGeom>
              <a:avLst/>
              <a:gdLst/>
              <a:ahLst/>
              <a:cxnLst/>
              <a:rect l="l" t="t" r="r" b="b"/>
              <a:pathLst>
                <a:path w="435609" h="435610">
                  <a:moveTo>
                    <a:pt x="0" y="217779"/>
                  </a:move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close/>
                </a:path>
              </a:pathLst>
            </a:custGeom>
            <a:solidFill>
              <a:srgbClr val="FFBEBE"/>
            </a:solidFill>
          </p:spPr>
          <p:txBody>
            <a:bodyPr wrap="square" lIns="0" tIns="0" rIns="0" bIns="0" rtlCol="0"/>
            <a:lstStyle/>
            <a:p>
              <a:endParaRPr/>
            </a:p>
          </p:txBody>
        </p:sp>
        <p:sp>
          <p:nvSpPr>
            <p:cNvPr id="36" name="object 36"/>
            <p:cNvSpPr/>
            <p:nvPr/>
          </p:nvSpPr>
          <p:spPr>
            <a:xfrm>
              <a:off x="6173622" y="5799175"/>
              <a:ext cx="435609" cy="435609"/>
            </a:xfrm>
            <a:custGeom>
              <a:avLst/>
              <a:gdLst/>
              <a:ahLst/>
              <a:cxnLst/>
              <a:rect l="l" t="t" r="r" b="b"/>
              <a:pathLst>
                <a:path w="435609" h="435610">
                  <a:moveTo>
                    <a:pt x="435559" y="217779"/>
                  </a:moveTo>
                  <a:lnTo>
                    <a:pt x="429807" y="167847"/>
                  </a:lnTo>
                  <a:lnTo>
                    <a:pt x="413424" y="122008"/>
                  </a:lnTo>
                  <a:lnTo>
                    <a:pt x="387717" y="81572"/>
                  </a:lnTo>
                  <a:lnTo>
                    <a:pt x="353991" y="47846"/>
                  </a:lnTo>
                  <a:lnTo>
                    <a:pt x="313555" y="22136"/>
                  </a:lnTo>
                  <a:lnTo>
                    <a:pt x="267716" y="5752"/>
                  </a:lnTo>
                  <a:lnTo>
                    <a:pt x="217779" y="0"/>
                  </a:lnTo>
                  <a:lnTo>
                    <a:pt x="167843" y="5752"/>
                  </a:lnTo>
                  <a:lnTo>
                    <a:pt x="122003" y="22136"/>
                  </a:lnTo>
                  <a:lnTo>
                    <a:pt x="81567" y="47846"/>
                  </a:lnTo>
                  <a:lnTo>
                    <a:pt x="47842" y="81572"/>
                  </a:lnTo>
                  <a:lnTo>
                    <a:pt x="22134" y="122008"/>
                  </a:lnTo>
                  <a:lnTo>
                    <a:pt x="5751" y="167847"/>
                  </a:lnTo>
                  <a:lnTo>
                    <a:pt x="0" y="217779"/>
                  </a:lnTo>
                  <a:lnTo>
                    <a:pt x="5751" y="267716"/>
                  </a:lnTo>
                  <a:lnTo>
                    <a:pt x="22134" y="313555"/>
                  </a:lnTo>
                  <a:lnTo>
                    <a:pt x="47842" y="353991"/>
                  </a:lnTo>
                  <a:lnTo>
                    <a:pt x="81567" y="387717"/>
                  </a:lnTo>
                  <a:lnTo>
                    <a:pt x="122003" y="413424"/>
                  </a:lnTo>
                  <a:lnTo>
                    <a:pt x="167843" y="429807"/>
                  </a:lnTo>
                  <a:lnTo>
                    <a:pt x="217779" y="435559"/>
                  </a:lnTo>
                  <a:lnTo>
                    <a:pt x="267716" y="429807"/>
                  </a:lnTo>
                  <a:lnTo>
                    <a:pt x="313555" y="413424"/>
                  </a:lnTo>
                  <a:lnTo>
                    <a:pt x="353991" y="387717"/>
                  </a:lnTo>
                  <a:lnTo>
                    <a:pt x="387717" y="353991"/>
                  </a:lnTo>
                  <a:lnTo>
                    <a:pt x="413424" y="313555"/>
                  </a:lnTo>
                  <a:lnTo>
                    <a:pt x="429807" y="267716"/>
                  </a:lnTo>
                  <a:lnTo>
                    <a:pt x="435559" y="217779"/>
                  </a:lnTo>
                  <a:close/>
                </a:path>
              </a:pathLst>
            </a:custGeom>
            <a:ln w="62929">
              <a:solidFill>
                <a:srgbClr val="FF0000"/>
              </a:solidFill>
            </a:ln>
          </p:spPr>
          <p:txBody>
            <a:bodyPr wrap="square" lIns="0" tIns="0" rIns="0" bIns="0" rtlCol="0"/>
            <a:lstStyle/>
            <a:p>
              <a:endParaRPr/>
            </a:p>
          </p:txBody>
        </p:sp>
      </p:grpSp>
      <p:sp>
        <p:nvSpPr>
          <p:cNvPr id="37" name="object 37"/>
          <p:cNvSpPr txBox="1"/>
          <p:nvPr/>
        </p:nvSpPr>
        <p:spPr>
          <a:xfrm>
            <a:off x="6297104" y="5812322"/>
            <a:ext cx="221615" cy="377825"/>
          </a:xfrm>
          <a:prstGeom prst="rect">
            <a:avLst/>
          </a:prstGeom>
        </p:spPr>
        <p:txBody>
          <a:bodyPr vert="horz" wrap="square" lIns="0" tIns="13970" rIns="0" bIns="0" rtlCol="0">
            <a:spAutoFit/>
          </a:bodyPr>
          <a:lstStyle/>
          <a:p>
            <a:pPr marL="12700">
              <a:lnSpc>
                <a:spcPct val="100000"/>
              </a:lnSpc>
              <a:spcBef>
                <a:spcPts val="110"/>
              </a:spcBef>
            </a:pPr>
            <a:r>
              <a:rPr sz="2300" spc="5" dirty="0">
                <a:latin typeface="Arial"/>
                <a:cs typeface="Arial"/>
              </a:rPr>
              <a:t>B</a:t>
            </a:r>
            <a:endParaRPr sz="2300">
              <a:latin typeface="Arial"/>
              <a:cs typeface="Arial"/>
            </a:endParaRPr>
          </a:p>
        </p:txBody>
      </p:sp>
      <p:sp>
        <p:nvSpPr>
          <p:cNvPr id="39" name="object 39"/>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65</a:t>
            </a:fld>
            <a:endParaRPr spc="45" dirty="0"/>
          </a:p>
        </p:txBody>
      </p:sp>
      <p:sp>
        <p:nvSpPr>
          <p:cNvPr id="38" name="object 38"/>
          <p:cNvSpPr txBox="1"/>
          <p:nvPr/>
        </p:nvSpPr>
        <p:spPr>
          <a:xfrm>
            <a:off x="4461658" y="1449199"/>
            <a:ext cx="1392555" cy="3398520"/>
          </a:xfrm>
          <a:prstGeom prst="rect">
            <a:avLst/>
          </a:prstGeom>
        </p:spPr>
        <p:txBody>
          <a:bodyPr vert="horz" wrap="square" lIns="0" tIns="13970" rIns="0" bIns="0" rtlCol="0">
            <a:spAutoFit/>
          </a:bodyPr>
          <a:lstStyle/>
          <a:p>
            <a:pPr marL="316230">
              <a:lnSpc>
                <a:spcPct val="100000"/>
              </a:lnSpc>
              <a:spcBef>
                <a:spcPts val="110"/>
              </a:spcBef>
            </a:pPr>
            <a:r>
              <a:rPr sz="2300" spc="5" dirty="0">
                <a:latin typeface="Arial"/>
                <a:cs typeface="Arial"/>
              </a:rPr>
              <a:t>Q</a:t>
            </a:r>
            <a:endParaRPr sz="2300">
              <a:latin typeface="Arial"/>
              <a:cs typeface="Arial"/>
            </a:endParaRPr>
          </a:p>
          <a:p>
            <a:pPr>
              <a:lnSpc>
                <a:spcPct val="100000"/>
              </a:lnSpc>
            </a:pPr>
            <a:endParaRPr sz="2600">
              <a:latin typeface="Arial"/>
              <a:cs typeface="Arial"/>
            </a:endParaRPr>
          </a:p>
          <a:p>
            <a:pPr>
              <a:lnSpc>
                <a:spcPct val="100000"/>
              </a:lnSpc>
              <a:spcBef>
                <a:spcPts val="50"/>
              </a:spcBef>
            </a:pPr>
            <a:endParaRPr sz="3000">
              <a:latin typeface="Arial"/>
              <a:cs typeface="Arial"/>
            </a:endParaRPr>
          </a:p>
          <a:p>
            <a:pPr marL="337820">
              <a:lnSpc>
                <a:spcPct val="100000"/>
              </a:lnSpc>
            </a:pPr>
            <a:r>
              <a:rPr sz="2300" spc="5" dirty="0">
                <a:latin typeface="Arial"/>
                <a:cs typeface="Arial"/>
              </a:rPr>
              <a:t>P</a:t>
            </a:r>
            <a:endParaRPr sz="2300">
              <a:latin typeface="Arial"/>
              <a:cs typeface="Arial"/>
            </a:endParaRPr>
          </a:p>
          <a:p>
            <a:pPr>
              <a:lnSpc>
                <a:spcPct val="100000"/>
              </a:lnSpc>
            </a:pPr>
            <a:endParaRPr sz="2600">
              <a:latin typeface="Arial"/>
              <a:cs typeface="Arial"/>
            </a:endParaRPr>
          </a:p>
          <a:p>
            <a:pPr marR="5080" algn="r">
              <a:lnSpc>
                <a:spcPct val="100000"/>
              </a:lnSpc>
              <a:spcBef>
                <a:spcPts val="2180"/>
              </a:spcBef>
            </a:pPr>
            <a:r>
              <a:rPr sz="2300" spc="10" dirty="0">
                <a:latin typeface="Arial"/>
                <a:cs typeface="Arial"/>
              </a:rPr>
              <a:t>M</a:t>
            </a:r>
            <a:endParaRPr sz="2300">
              <a:latin typeface="Arial"/>
              <a:cs typeface="Arial"/>
            </a:endParaRPr>
          </a:p>
          <a:p>
            <a:pPr>
              <a:lnSpc>
                <a:spcPct val="100000"/>
              </a:lnSpc>
              <a:spcBef>
                <a:spcPts val="50"/>
              </a:spcBef>
            </a:pPr>
            <a:endParaRPr sz="3300">
              <a:latin typeface="Arial"/>
              <a:cs typeface="Arial"/>
            </a:endParaRPr>
          </a:p>
          <a:p>
            <a:pPr marL="12700">
              <a:lnSpc>
                <a:spcPct val="100000"/>
              </a:lnSpc>
            </a:pPr>
            <a:r>
              <a:rPr sz="2300" spc="5" dirty="0">
                <a:latin typeface="Arial"/>
                <a:cs typeface="Arial"/>
              </a:rPr>
              <a:t>L</a:t>
            </a:r>
            <a:endParaRPr sz="2300">
              <a:latin typeface="Arial"/>
              <a:cs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66</a:t>
            </a:fld>
            <a:endParaRPr spc="45"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140" dirty="0"/>
              <a:t>Forward</a:t>
            </a:r>
            <a:r>
              <a:rPr spc="409" dirty="0"/>
              <a:t> </a:t>
            </a:r>
            <a:r>
              <a:rPr spc="195" dirty="0"/>
              <a:t>vs.</a:t>
            </a:r>
            <a:r>
              <a:rPr spc="390" dirty="0"/>
              <a:t> </a:t>
            </a:r>
            <a:r>
              <a:rPr spc="150" dirty="0"/>
              <a:t>backward</a:t>
            </a:r>
            <a:r>
              <a:rPr spc="409" dirty="0"/>
              <a:t> </a:t>
            </a:r>
            <a:r>
              <a:rPr spc="155" dirty="0"/>
              <a:t>chaining</a:t>
            </a:r>
          </a:p>
        </p:txBody>
      </p:sp>
      <p:sp>
        <p:nvSpPr>
          <p:cNvPr id="3" name="object 3"/>
          <p:cNvSpPr txBox="1"/>
          <p:nvPr/>
        </p:nvSpPr>
        <p:spPr>
          <a:xfrm>
            <a:off x="1130291" y="1396713"/>
            <a:ext cx="8166109" cy="2513380"/>
          </a:xfrm>
          <a:prstGeom prst="rect">
            <a:avLst/>
          </a:prstGeom>
        </p:spPr>
        <p:txBody>
          <a:bodyPr vert="horz" wrap="square" lIns="0" tIns="11430" rIns="0" bIns="0" rtlCol="0">
            <a:spAutoFit/>
          </a:bodyPr>
          <a:lstStyle/>
          <a:p>
            <a:pPr marL="744220" marR="1175385" indent="-732155">
              <a:lnSpc>
                <a:spcPct val="101000"/>
              </a:lnSpc>
              <a:spcBef>
                <a:spcPts val="90"/>
              </a:spcBef>
              <a:buFont typeface="Wingdings" panose="05000000000000000000" pitchFamily="2" charset="2"/>
              <a:buChar char="q"/>
            </a:pPr>
            <a:r>
              <a:rPr sz="2050" spc="125" dirty="0">
                <a:latin typeface="Calibri"/>
                <a:cs typeface="Calibri"/>
              </a:rPr>
              <a:t>FC</a:t>
            </a:r>
            <a:r>
              <a:rPr sz="2050" spc="170" dirty="0">
                <a:latin typeface="Calibri"/>
                <a:cs typeface="Calibri"/>
              </a:rPr>
              <a:t> </a:t>
            </a:r>
            <a:r>
              <a:rPr sz="2050" spc="-40" dirty="0">
                <a:latin typeface="Calibri"/>
                <a:cs typeface="Calibri"/>
              </a:rPr>
              <a:t>is</a:t>
            </a:r>
            <a:r>
              <a:rPr sz="2050" spc="180" dirty="0">
                <a:latin typeface="Calibri"/>
                <a:cs typeface="Calibri"/>
              </a:rPr>
              <a:t> </a:t>
            </a:r>
            <a:r>
              <a:rPr sz="2050" spc="-50" dirty="0">
                <a:solidFill>
                  <a:srgbClr val="00007E"/>
                </a:solidFill>
                <a:latin typeface="Calibri"/>
                <a:cs typeface="Calibri"/>
              </a:rPr>
              <a:t>data-driven</a:t>
            </a:r>
            <a:r>
              <a:rPr sz="2050" spc="-50" dirty="0">
                <a:latin typeface="Calibri"/>
                <a:cs typeface="Calibri"/>
              </a:rPr>
              <a:t>,</a:t>
            </a:r>
            <a:r>
              <a:rPr sz="2050" spc="200" dirty="0">
                <a:latin typeface="Calibri"/>
                <a:cs typeface="Calibri"/>
              </a:rPr>
              <a:t> </a:t>
            </a:r>
            <a:r>
              <a:rPr sz="2050" spc="-5" dirty="0">
                <a:latin typeface="Calibri"/>
                <a:cs typeface="Calibri"/>
              </a:rPr>
              <a:t>cf.</a:t>
            </a:r>
            <a:r>
              <a:rPr sz="2050" spc="395" dirty="0">
                <a:latin typeface="Calibri"/>
                <a:cs typeface="Calibri"/>
              </a:rPr>
              <a:t> </a:t>
            </a:r>
            <a:r>
              <a:rPr sz="2050" spc="-35" dirty="0">
                <a:latin typeface="Calibri"/>
                <a:cs typeface="Calibri"/>
              </a:rPr>
              <a:t>automatic,</a:t>
            </a:r>
            <a:r>
              <a:rPr sz="2050" spc="145" dirty="0">
                <a:latin typeface="Calibri"/>
                <a:cs typeface="Calibri"/>
              </a:rPr>
              <a:t> </a:t>
            </a:r>
            <a:r>
              <a:rPr sz="2050" spc="-65" dirty="0">
                <a:latin typeface="Calibri"/>
                <a:cs typeface="Calibri"/>
              </a:rPr>
              <a:t>unconscious</a:t>
            </a:r>
            <a:r>
              <a:rPr sz="2050" spc="225" dirty="0">
                <a:latin typeface="Calibri"/>
                <a:cs typeface="Calibri"/>
              </a:rPr>
              <a:t> </a:t>
            </a:r>
            <a:r>
              <a:rPr sz="2050" spc="-55" dirty="0">
                <a:latin typeface="Calibri"/>
                <a:cs typeface="Calibri"/>
              </a:rPr>
              <a:t>processing, </a:t>
            </a:r>
            <a:r>
              <a:rPr sz="2050" spc="-450" dirty="0">
                <a:latin typeface="Calibri"/>
                <a:cs typeface="Calibri"/>
              </a:rPr>
              <a:t> </a:t>
            </a:r>
            <a:r>
              <a:rPr sz="2050" spc="-20" dirty="0">
                <a:latin typeface="Calibri"/>
                <a:cs typeface="Calibri"/>
              </a:rPr>
              <a:t>e.g.,</a:t>
            </a:r>
            <a:r>
              <a:rPr sz="2050" spc="180" dirty="0">
                <a:latin typeface="Calibri"/>
                <a:cs typeface="Calibri"/>
              </a:rPr>
              <a:t> </a:t>
            </a:r>
            <a:r>
              <a:rPr sz="2050" spc="-55" dirty="0">
                <a:latin typeface="Calibri"/>
                <a:cs typeface="Calibri"/>
              </a:rPr>
              <a:t>object</a:t>
            </a:r>
            <a:r>
              <a:rPr sz="2050" spc="175" dirty="0">
                <a:latin typeface="Calibri"/>
                <a:cs typeface="Calibri"/>
              </a:rPr>
              <a:t> </a:t>
            </a:r>
            <a:r>
              <a:rPr sz="2050" spc="-55" dirty="0">
                <a:latin typeface="Calibri"/>
                <a:cs typeface="Calibri"/>
              </a:rPr>
              <a:t>recognition,</a:t>
            </a:r>
            <a:r>
              <a:rPr sz="2050" spc="200" dirty="0">
                <a:latin typeface="Calibri"/>
                <a:cs typeface="Calibri"/>
              </a:rPr>
              <a:t> </a:t>
            </a:r>
            <a:r>
              <a:rPr sz="2050" spc="-75" dirty="0">
                <a:latin typeface="Calibri"/>
                <a:cs typeface="Calibri"/>
              </a:rPr>
              <a:t>routine</a:t>
            </a:r>
            <a:r>
              <a:rPr sz="2050" spc="185" dirty="0">
                <a:latin typeface="Calibri"/>
                <a:cs typeface="Calibri"/>
              </a:rPr>
              <a:t> </a:t>
            </a:r>
            <a:r>
              <a:rPr sz="2050" spc="-70" dirty="0">
                <a:latin typeface="Calibri"/>
                <a:cs typeface="Calibri"/>
              </a:rPr>
              <a:t>decisions</a:t>
            </a:r>
            <a:endParaRPr sz="2050" dirty="0">
              <a:latin typeface="Calibri"/>
              <a:cs typeface="Calibri"/>
            </a:endParaRPr>
          </a:p>
          <a:p>
            <a:pPr marL="812165" marR="1882775" lvl="1" indent="-342900">
              <a:lnSpc>
                <a:spcPct val="163400"/>
              </a:lnSpc>
              <a:buFont typeface="Wingdings" panose="05000000000000000000" pitchFamily="2" charset="2"/>
              <a:buChar char="Ø"/>
            </a:pPr>
            <a:r>
              <a:rPr sz="2050" spc="-70" dirty="0">
                <a:latin typeface="Calibri"/>
                <a:cs typeface="Calibri"/>
              </a:rPr>
              <a:t>May</a:t>
            </a:r>
            <a:r>
              <a:rPr sz="2050" spc="-65" dirty="0">
                <a:latin typeface="Calibri"/>
                <a:cs typeface="Calibri"/>
              </a:rPr>
              <a:t> </a:t>
            </a:r>
            <a:r>
              <a:rPr sz="2050" spc="-100" dirty="0">
                <a:latin typeface="Calibri"/>
                <a:cs typeface="Calibri"/>
              </a:rPr>
              <a:t>do</a:t>
            </a:r>
            <a:r>
              <a:rPr sz="2050" spc="-95" dirty="0">
                <a:latin typeface="Calibri"/>
                <a:cs typeface="Calibri"/>
              </a:rPr>
              <a:t> </a:t>
            </a:r>
            <a:r>
              <a:rPr sz="2050" spc="-50" dirty="0">
                <a:latin typeface="Calibri"/>
                <a:cs typeface="Calibri"/>
              </a:rPr>
              <a:t>lots</a:t>
            </a:r>
            <a:r>
              <a:rPr sz="2050" spc="-45" dirty="0">
                <a:latin typeface="Calibri"/>
                <a:cs typeface="Calibri"/>
              </a:rPr>
              <a:t> </a:t>
            </a:r>
            <a:r>
              <a:rPr sz="2050" spc="-75" dirty="0">
                <a:latin typeface="Calibri"/>
                <a:cs typeface="Calibri"/>
              </a:rPr>
              <a:t>of</a:t>
            </a:r>
            <a:r>
              <a:rPr sz="2050" spc="-70" dirty="0">
                <a:latin typeface="Calibri"/>
                <a:cs typeface="Calibri"/>
              </a:rPr>
              <a:t> </a:t>
            </a:r>
            <a:r>
              <a:rPr sz="2050" spc="-100" dirty="0">
                <a:latin typeface="Calibri"/>
                <a:cs typeface="Calibri"/>
              </a:rPr>
              <a:t>work</a:t>
            </a:r>
            <a:r>
              <a:rPr sz="2050" spc="260" dirty="0">
                <a:latin typeface="Calibri"/>
                <a:cs typeface="Calibri"/>
              </a:rPr>
              <a:t> </a:t>
            </a:r>
            <a:r>
              <a:rPr sz="2050" spc="-35" dirty="0">
                <a:latin typeface="Calibri"/>
                <a:cs typeface="Calibri"/>
              </a:rPr>
              <a:t>that </a:t>
            </a:r>
            <a:r>
              <a:rPr sz="2050" spc="-40" dirty="0">
                <a:latin typeface="Calibri"/>
                <a:cs typeface="Calibri"/>
              </a:rPr>
              <a:t>is </a:t>
            </a:r>
            <a:r>
              <a:rPr sz="2050" spc="-70" dirty="0">
                <a:latin typeface="Calibri"/>
                <a:cs typeface="Calibri"/>
              </a:rPr>
              <a:t>irrelevant</a:t>
            </a:r>
            <a:r>
              <a:rPr sz="2050" spc="325" dirty="0">
                <a:latin typeface="Calibri"/>
                <a:cs typeface="Calibri"/>
              </a:rPr>
              <a:t> </a:t>
            </a:r>
            <a:r>
              <a:rPr sz="2050" spc="-55" dirty="0">
                <a:latin typeface="Calibri"/>
                <a:cs typeface="Calibri"/>
              </a:rPr>
              <a:t>to</a:t>
            </a:r>
            <a:r>
              <a:rPr sz="2050" spc="355" dirty="0">
                <a:latin typeface="Calibri"/>
                <a:cs typeface="Calibri"/>
              </a:rPr>
              <a:t> </a:t>
            </a:r>
            <a:r>
              <a:rPr sz="2050" spc="-80" dirty="0">
                <a:latin typeface="Calibri"/>
                <a:cs typeface="Calibri"/>
              </a:rPr>
              <a:t>the</a:t>
            </a:r>
            <a:r>
              <a:rPr sz="2050" spc="300" dirty="0">
                <a:latin typeface="Calibri"/>
                <a:cs typeface="Calibri"/>
              </a:rPr>
              <a:t> </a:t>
            </a:r>
            <a:r>
              <a:rPr sz="2050" spc="-45" dirty="0">
                <a:latin typeface="Calibri"/>
                <a:cs typeface="Calibri"/>
              </a:rPr>
              <a:t>goal </a:t>
            </a:r>
            <a:r>
              <a:rPr sz="2050" spc="-40" dirty="0">
                <a:latin typeface="Calibri"/>
                <a:cs typeface="Calibri"/>
              </a:rPr>
              <a:t> </a:t>
            </a:r>
            <a:endParaRPr lang="en-GB" sz="2050" spc="-40" dirty="0">
              <a:latin typeface="Calibri"/>
              <a:cs typeface="Calibri"/>
            </a:endParaRPr>
          </a:p>
          <a:p>
            <a:pPr marL="354965" marR="1882775" indent="-342900">
              <a:lnSpc>
                <a:spcPct val="163400"/>
              </a:lnSpc>
              <a:buFont typeface="Wingdings" panose="05000000000000000000" pitchFamily="2" charset="2"/>
              <a:buChar char="q"/>
            </a:pPr>
            <a:r>
              <a:rPr sz="2050" spc="160" dirty="0">
                <a:latin typeface="Calibri"/>
                <a:cs typeface="Calibri"/>
              </a:rPr>
              <a:t>BC</a:t>
            </a:r>
            <a:r>
              <a:rPr sz="2050" spc="175" dirty="0">
                <a:latin typeface="Calibri"/>
                <a:cs typeface="Calibri"/>
              </a:rPr>
              <a:t> </a:t>
            </a:r>
            <a:r>
              <a:rPr sz="2050" spc="-40" dirty="0">
                <a:latin typeface="Calibri"/>
                <a:cs typeface="Calibri"/>
              </a:rPr>
              <a:t>is</a:t>
            </a:r>
            <a:r>
              <a:rPr sz="2050" spc="195" dirty="0">
                <a:latin typeface="Calibri"/>
                <a:cs typeface="Calibri"/>
              </a:rPr>
              <a:t> </a:t>
            </a:r>
            <a:r>
              <a:rPr sz="2050" spc="-50" dirty="0">
                <a:solidFill>
                  <a:srgbClr val="00007E"/>
                </a:solidFill>
                <a:latin typeface="Calibri"/>
                <a:cs typeface="Calibri"/>
              </a:rPr>
              <a:t>goal-driven</a:t>
            </a:r>
            <a:r>
              <a:rPr sz="2050" spc="-50" dirty="0">
                <a:latin typeface="Calibri"/>
                <a:cs typeface="Calibri"/>
              </a:rPr>
              <a:t>,</a:t>
            </a:r>
            <a:r>
              <a:rPr sz="2050" spc="200" dirty="0">
                <a:latin typeface="Calibri"/>
                <a:cs typeface="Calibri"/>
              </a:rPr>
              <a:t> </a:t>
            </a:r>
            <a:r>
              <a:rPr sz="2050" spc="-80" dirty="0">
                <a:latin typeface="Calibri"/>
                <a:cs typeface="Calibri"/>
              </a:rPr>
              <a:t>appropriate</a:t>
            </a:r>
            <a:r>
              <a:rPr sz="2050" spc="175" dirty="0">
                <a:latin typeface="Calibri"/>
                <a:cs typeface="Calibri"/>
              </a:rPr>
              <a:t> </a:t>
            </a:r>
            <a:r>
              <a:rPr sz="2050" spc="-90" dirty="0">
                <a:latin typeface="Calibri"/>
                <a:cs typeface="Calibri"/>
              </a:rPr>
              <a:t>for</a:t>
            </a:r>
            <a:r>
              <a:rPr sz="2050" spc="185" dirty="0">
                <a:latin typeface="Calibri"/>
                <a:cs typeface="Calibri"/>
              </a:rPr>
              <a:t> </a:t>
            </a:r>
            <a:r>
              <a:rPr sz="2050" spc="-60" dirty="0">
                <a:latin typeface="Calibri"/>
                <a:cs typeface="Calibri"/>
              </a:rPr>
              <a:t>problem-solving,</a:t>
            </a:r>
            <a:endParaRPr sz="2050" dirty="0">
              <a:latin typeface="Calibri"/>
              <a:cs typeface="Calibri"/>
            </a:endParaRPr>
          </a:p>
          <a:p>
            <a:pPr marL="744220">
              <a:lnSpc>
                <a:spcPct val="100000"/>
              </a:lnSpc>
              <a:spcBef>
                <a:spcPts val="35"/>
              </a:spcBef>
            </a:pPr>
            <a:r>
              <a:rPr sz="2050" spc="-20" dirty="0">
                <a:latin typeface="Calibri"/>
                <a:cs typeface="Calibri"/>
              </a:rPr>
              <a:t>e.g.,</a:t>
            </a:r>
            <a:r>
              <a:rPr sz="2050" spc="175" dirty="0">
                <a:latin typeface="Calibri"/>
                <a:cs typeface="Calibri"/>
              </a:rPr>
              <a:t> </a:t>
            </a:r>
            <a:r>
              <a:rPr sz="2050" spc="-90" dirty="0">
                <a:latin typeface="Calibri"/>
                <a:cs typeface="Calibri"/>
              </a:rPr>
              <a:t>Where</a:t>
            </a:r>
            <a:r>
              <a:rPr sz="2050" spc="165" dirty="0">
                <a:latin typeface="Calibri"/>
                <a:cs typeface="Calibri"/>
              </a:rPr>
              <a:t> </a:t>
            </a:r>
            <a:r>
              <a:rPr sz="2050" spc="-105" dirty="0">
                <a:latin typeface="Calibri"/>
                <a:cs typeface="Calibri"/>
              </a:rPr>
              <a:t>are</a:t>
            </a:r>
            <a:r>
              <a:rPr sz="2050" spc="170" dirty="0">
                <a:latin typeface="Calibri"/>
                <a:cs typeface="Calibri"/>
              </a:rPr>
              <a:t> </a:t>
            </a:r>
            <a:r>
              <a:rPr sz="2050" spc="-70" dirty="0">
                <a:latin typeface="Calibri"/>
                <a:cs typeface="Calibri"/>
              </a:rPr>
              <a:t>my</a:t>
            </a:r>
            <a:r>
              <a:rPr sz="2050" spc="190" dirty="0">
                <a:latin typeface="Calibri"/>
                <a:cs typeface="Calibri"/>
              </a:rPr>
              <a:t> </a:t>
            </a:r>
            <a:r>
              <a:rPr sz="2050" spc="-65" dirty="0">
                <a:latin typeface="Calibri"/>
                <a:cs typeface="Calibri"/>
              </a:rPr>
              <a:t>keys?</a:t>
            </a:r>
            <a:r>
              <a:rPr sz="2050" spc="385" dirty="0">
                <a:latin typeface="Calibri"/>
                <a:cs typeface="Calibri"/>
              </a:rPr>
              <a:t> </a:t>
            </a:r>
            <a:r>
              <a:rPr sz="2050" spc="-75" dirty="0">
                <a:latin typeface="Calibri"/>
                <a:cs typeface="Calibri"/>
              </a:rPr>
              <a:t>How</a:t>
            </a:r>
            <a:r>
              <a:rPr sz="2050" spc="170" dirty="0">
                <a:latin typeface="Calibri"/>
                <a:cs typeface="Calibri"/>
              </a:rPr>
              <a:t> </a:t>
            </a:r>
            <a:r>
              <a:rPr sz="2050" spc="-100" dirty="0">
                <a:latin typeface="Calibri"/>
                <a:cs typeface="Calibri"/>
              </a:rPr>
              <a:t>do</a:t>
            </a:r>
            <a:r>
              <a:rPr sz="2050" spc="180" dirty="0">
                <a:latin typeface="Calibri"/>
                <a:cs typeface="Calibri"/>
              </a:rPr>
              <a:t> </a:t>
            </a:r>
            <a:r>
              <a:rPr sz="2050" spc="15" dirty="0">
                <a:latin typeface="Calibri"/>
                <a:cs typeface="Calibri"/>
              </a:rPr>
              <a:t>I</a:t>
            </a:r>
            <a:r>
              <a:rPr sz="2050" spc="175" dirty="0">
                <a:latin typeface="Calibri"/>
                <a:cs typeface="Calibri"/>
              </a:rPr>
              <a:t> </a:t>
            </a:r>
            <a:r>
              <a:rPr sz="2050" spc="-45" dirty="0">
                <a:latin typeface="Calibri"/>
                <a:cs typeface="Calibri"/>
              </a:rPr>
              <a:t>get</a:t>
            </a:r>
            <a:r>
              <a:rPr sz="2050" spc="185" dirty="0">
                <a:latin typeface="Calibri"/>
                <a:cs typeface="Calibri"/>
              </a:rPr>
              <a:t> </a:t>
            </a:r>
            <a:r>
              <a:rPr sz="2050" spc="-55" dirty="0">
                <a:latin typeface="Calibri"/>
                <a:cs typeface="Calibri"/>
              </a:rPr>
              <a:t>into</a:t>
            </a:r>
            <a:r>
              <a:rPr sz="2050" spc="195" dirty="0">
                <a:latin typeface="Calibri"/>
                <a:cs typeface="Calibri"/>
              </a:rPr>
              <a:t> </a:t>
            </a:r>
            <a:r>
              <a:rPr sz="2050" spc="-55" dirty="0">
                <a:latin typeface="Calibri"/>
                <a:cs typeface="Calibri"/>
              </a:rPr>
              <a:t>a</a:t>
            </a:r>
            <a:r>
              <a:rPr sz="2050" spc="170" dirty="0">
                <a:latin typeface="Calibri"/>
                <a:cs typeface="Calibri"/>
              </a:rPr>
              <a:t> </a:t>
            </a:r>
            <a:r>
              <a:rPr sz="2050" spc="75" dirty="0">
                <a:latin typeface="Calibri"/>
                <a:cs typeface="Calibri"/>
              </a:rPr>
              <a:t>PhD</a:t>
            </a:r>
            <a:r>
              <a:rPr sz="2050" spc="195" dirty="0">
                <a:latin typeface="Calibri"/>
                <a:cs typeface="Calibri"/>
              </a:rPr>
              <a:t> </a:t>
            </a:r>
            <a:r>
              <a:rPr sz="2050" spc="-70" dirty="0">
                <a:latin typeface="Calibri"/>
                <a:cs typeface="Calibri"/>
              </a:rPr>
              <a:t>program?</a:t>
            </a:r>
            <a:endParaRPr sz="2050" dirty="0">
              <a:latin typeface="Calibri"/>
              <a:cs typeface="Calibri"/>
            </a:endParaRPr>
          </a:p>
          <a:p>
            <a:pPr marL="812800" lvl="1" indent="-342900">
              <a:spcBef>
                <a:spcPts val="1560"/>
              </a:spcBef>
              <a:buFont typeface="Wingdings" panose="05000000000000000000" pitchFamily="2" charset="2"/>
              <a:buChar char="Ø"/>
            </a:pPr>
            <a:r>
              <a:rPr sz="2050" spc="-45" dirty="0">
                <a:latin typeface="Calibri"/>
                <a:cs typeface="Calibri"/>
              </a:rPr>
              <a:t>Complexity</a:t>
            </a:r>
            <a:r>
              <a:rPr sz="2050" spc="200" dirty="0">
                <a:latin typeface="Calibri"/>
                <a:cs typeface="Calibri"/>
              </a:rPr>
              <a:t> </a:t>
            </a:r>
            <a:r>
              <a:rPr sz="2050" spc="-75" dirty="0">
                <a:latin typeface="Calibri"/>
                <a:cs typeface="Calibri"/>
              </a:rPr>
              <a:t>of</a:t>
            </a:r>
            <a:r>
              <a:rPr sz="2050" spc="190" dirty="0">
                <a:latin typeface="Calibri"/>
                <a:cs typeface="Calibri"/>
              </a:rPr>
              <a:t> </a:t>
            </a:r>
            <a:r>
              <a:rPr sz="2050" spc="160" dirty="0">
                <a:latin typeface="Calibri"/>
                <a:cs typeface="Calibri"/>
              </a:rPr>
              <a:t>BC</a:t>
            </a:r>
            <a:r>
              <a:rPr sz="2050" spc="175" dirty="0">
                <a:latin typeface="Calibri"/>
                <a:cs typeface="Calibri"/>
              </a:rPr>
              <a:t> </a:t>
            </a:r>
            <a:r>
              <a:rPr sz="2050" spc="-45" dirty="0">
                <a:latin typeface="Calibri"/>
                <a:cs typeface="Calibri"/>
              </a:rPr>
              <a:t>can</a:t>
            </a:r>
            <a:r>
              <a:rPr sz="2050" spc="180" dirty="0">
                <a:latin typeface="Calibri"/>
                <a:cs typeface="Calibri"/>
              </a:rPr>
              <a:t> </a:t>
            </a:r>
            <a:r>
              <a:rPr sz="2050" spc="-100" dirty="0">
                <a:latin typeface="Calibri"/>
                <a:cs typeface="Calibri"/>
              </a:rPr>
              <a:t>be</a:t>
            </a:r>
            <a:r>
              <a:rPr sz="2050" spc="180" dirty="0">
                <a:latin typeface="Calibri"/>
                <a:cs typeface="Calibri"/>
              </a:rPr>
              <a:t> </a:t>
            </a:r>
            <a:r>
              <a:rPr sz="2050" dirty="0">
                <a:solidFill>
                  <a:srgbClr val="7E0000"/>
                </a:solidFill>
                <a:latin typeface="Palatino Linotype" panose="02040502050505030304" pitchFamily="18" charset="0"/>
                <a:cs typeface="PMingLiU"/>
              </a:rPr>
              <a:t>much less </a:t>
            </a:r>
            <a:r>
              <a:rPr sz="2050" spc="-55" dirty="0">
                <a:latin typeface="Calibri"/>
                <a:cs typeface="Calibri"/>
              </a:rPr>
              <a:t>than</a:t>
            </a:r>
            <a:r>
              <a:rPr sz="2050" spc="204" dirty="0">
                <a:latin typeface="Calibri"/>
                <a:cs typeface="Calibri"/>
              </a:rPr>
              <a:t> </a:t>
            </a:r>
            <a:r>
              <a:rPr sz="2050" spc="-75" dirty="0">
                <a:latin typeface="Calibri"/>
                <a:cs typeface="Calibri"/>
              </a:rPr>
              <a:t>linear</a:t>
            </a:r>
            <a:r>
              <a:rPr sz="2050" spc="185" dirty="0">
                <a:latin typeface="Calibri"/>
                <a:cs typeface="Calibri"/>
              </a:rPr>
              <a:t> </a:t>
            </a:r>
            <a:r>
              <a:rPr sz="2050" spc="-50" dirty="0">
                <a:latin typeface="Calibri"/>
                <a:cs typeface="Calibri"/>
              </a:rPr>
              <a:t>in</a:t>
            </a:r>
            <a:r>
              <a:rPr sz="2050" spc="190" dirty="0">
                <a:latin typeface="Calibri"/>
                <a:cs typeface="Calibri"/>
              </a:rPr>
              <a:t> </a:t>
            </a:r>
            <a:r>
              <a:rPr sz="2050" spc="-50" dirty="0">
                <a:latin typeface="Calibri"/>
                <a:cs typeface="Calibri"/>
              </a:rPr>
              <a:t>size</a:t>
            </a:r>
            <a:r>
              <a:rPr sz="2050" spc="170" dirty="0">
                <a:latin typeface="Calibri"/>
                <a:cs typeface="Calibri"/>
              </a:rPr>
              <a:t> </a:t>
            </a:r>
            <a:r>
              <a:rPr sz="2050" spc="-75" dirty="0">
                <a:latin typeface="Calibri"/>
                <a:cs typeface="Calibri"/>
              </a:rPr>
              <a:t>of</a:t>
            </a:r>
            <a:r>
              <a:rPr sz="2050" spc="190" dirty="0">
                <a:latin typeface="Calibri"/>
                <a:cs typeface="Calibri"/>
              </a:rPr>
              <a:t> </a:t>
            </a:r>
            <a:r>
              <a:rPr sz="2050" spc="220" dirty="0">
                <a:latin typeface="Calibri"/>
                <a:cs typeface="Calibri"/>
              </a:rPr>
              <a:t>KB</a:t>
            </a:r>
            <a:endParaRPr sz="2050" dirty="0">
              <a:latin typeface="Calibri"/>
              <a:cs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175" dirty="0"/>
              <a:t>Resolution</a:t>
            </a:r>
          </a:p>
        </p:txBody>
      </p:sp>
      <p:sp>
        <p:nvSpPr>
          <p:cNvPr id="3" name="object 3"/>
          <p:cNvSpPr txBox="1"/>
          <p:nvPr/>
        </p:nvSpPr>
        <p:spPr>
          <a:xfrm>
            <a:off x="1130300" y="1379949"/>
            <a:ext cx="5394960" cy="645689"/>
          </a:xfrm>
          <a:prstGeom prst="rect">
            <a:avLst/>
          </a:prstGeom>
        </p:spPr>
        <p:txBody>
          <a:bodyPr vert="horz" wrap="square" lIns="0" tIns="14604" rIns="0" bIns="0" rtlCol="0">
            <a:spAutoFit/>
          </a:bodyPr>
          <a:lstStyle/>
          <a:p>
            <a:pPr marL="12700">
              <a:lnSpc>
                <a:spcPct val="100000"/>
              </a:lnSpc>
              <a:spcBef>
                <a:spcPts val="114"/>
              </a:spcBef>
            </a:pPr>
            <a:r>
              <a:rPr sz="2050" spc="-45" dirty="0">
                <a:solidFill>
                  <a:srgbClr val="00007E"/>
                </a:solidFill>
                <a:latin typeface="Calibri"/>
                <a:cs typeface="Calibri"/>
              </a:rPr>
              <a:t>Conjunctive</a:t>
            </a:r>
            <a:r>
              <a:rPr sz="2050" spc="229" dirty="0">
                <a:solidFill>
                  <a:srgbClr val="00007E"/>
                </a:solidFill>
                <a:latin typeface="Calibri"/>
                <a:cs typeface="Calibri"/>
              </a:rPr>
              <a:t> </a:t>
            </a:r>
            <a:r>
              <a:rPr sz="2050" spc="-60" dirty="0">
                <a:solidFill>
                  <a:srgbClr val="00007E"/>
                </a:solidFill>
                <a:latin typeface="Calibri"/>
                <a:cs typeface="Calibri"/>
              </a:rPr>
              <a:t>Normal</a:t>
            </a:r>
            <a:r>
              <a:rPr sz="2050" spc="180" dirty="0">
                <a:solidFill>
                  <a:srgbClr val="00007E"/>
                </a:solidFill>
                <a:latin typeface="Calibri"/>
                <a:cs typeface="Calibri"/>
              </a:rPr>
              <a:t> </a:t>
            </a:r>
            <a:r>
              <a:rPr sz="2050" spc="-55" dirty="0">
                <a:solidFill>
                  <a:srgbClr val="00007E"/>
                </a:solidFill>
                <a:latin typeface="Calibri"/>
                <a:cs typeface="Calibri"/>
              </a:rPr>
              <a:t>Form</a:t>
            </a:r>
            <a:r>
              <a:rPr sz="2050" spc="185" dirty="0">
                <a:solidFill>
                  <a:srgbClr val="00007E"/>
                </a:solidFill>
                <a:latin typeface="Calibri"/>
                <a:cs typeface="Calibri"/>
              </a:rPr>
              <a:t> </a:t>
            </a:r>
            <a:r>
              <a:rPr sz="2050" spc="5" dirty="0">
                <a:latin typeface="Calibri"/>
                <a:cs typeface="Calibri"/>
              </a:rPr>
              <a:t>(CNF—universal)</a:t>
            </a:r>
            <a:endParaRPr sz="2050" dirty="0">
              <a:latin typeface="Calibri"/>
              <a:cs typeface="Calibri"/>
            </a:endParaRPr>
          </a:p>
          <a:p>
            <a:pPr marL="744220">
              <a:lnSpc>
                <a:spcPct val="100000"/>
              </a:lnSpc>
              <a:spcBef>
                <a:spcPts val="35"/>
              </a:spcBef>
            </a:pPr>
            <a:r>
              <a:rPr sz="2050" dirty="0">
                <a:solidFill>
                  <a:srgbClr val="7E0000"/>
                </a:solidFill>
                <a:latin typeface="Palatino Linotype" panose="02040502050505030304" pitchFamily="18" charset="0"/>
                <a:cs typeface="PMingLiU"/>
              </a:rPr>
              <a:t>conjunction </a:t>
            </a:r>
            <a:r>
              <a:rPr sz="2050" dirty="0">
                <a:latin typeface="Palatino Linotype" panose="02040502050505030304" pitchFamily="18" charset="0"/>
                <a:cs typeface="Calibri"/>
              </a:rPr>
              <a:t>of </a:t>
            </a:r>
            <a:r>
              <a:rPr sz="2050" dirty="0">
                <a:solidFill>
                  <a:srgbClr val="7E0000"/>
                </a:solidFill>
                <a:latin typeface="Palatino Linotype" panose="02040502050505030304" pitchFamily="18" charset="0"/>
                <a:cs typeface="PMingLiU"/>
              </a:rPr>
              <a:t>disjunctions </a:t>
            </a:r>
            <a:r>
              <a:rPr sz="2050" dirty="0">
                <a:latin typeface="Palatino Linotype" panose="02040502050505030304" pitchFamily="18" charset="0"/>
                <a:cs typeface="Calibri"/>
              </a:rPr>
              <a:t>of </a:t>
            </a:r>
            <a:r>
              <a:rPr sz="2050" dirty="0">
                <a:solidFill>
                  <a:srgbClr val="7E0000"/>
                </a:solidFill>
                <a:latin typeface="Palatino Linotype" panose="02040502050505030304" pitchFamily="18" charset="0"/>
                <a:cs typeface="PMingLiU"/>
              </a:rPr>
              <a:t>literals</a:t>
            </a:r>
            <a:endParaRPr sz="2050" dirty="0">
              <a:latin typeface="Palatino Linotype" panose="02040502050505030304" pitchFamily="18" charset="0"/>
              <a:cs typeface="PMingLiU"/>
            </a:endParaRPr>
          </a:p>
        </p:txBody>
      </p:sp>
      <p:sp>
        <p:nvSpPr>
          <p:cNvPr id="4" name="object 4"/>
          <p:cNvSpPr/>
          <p:nvPr/>
        </p:nvSpPr>
        <p:spPr>
          <a:xfrm>
            <a:off x="3794607" y="2068220"/>
            <a:ext cx="1275715" cy="0"/>
          </a:xfrm>
          <a:custGeom>
            <a:avLst/>
            <a:gdLst/>
            <a:ahLst/>
            <a:cxnLst/>
            <a:rect l="l" t="t" r="r" b="b"/>
            <a:pathLst>
              <a:path w="1275714">
                <a:moveTo>
                  <a:pt x="0" y="0"/>
                </a:moveTo>
                <a:lnTo>
                  <a:pt x="1275588" y="0"/>
                </a:lnTo>
              </a:path>
            </a:pathLst>
          </a:custGeom>
          <a:ln w="15240">
            <a:solidFill>
              <a:srgbClr val="000000"/>
            </a:solidFill>
          </a:ln>
        </p:spPr>
        <p:txBody>
          <a:bodyPr wrap="square" lIns="0" tIns="0" rIns="0" bIns="0" rtlCol="0"/>
          <a:lstStyle/>
          <a:p>
            <a:endParaRPr/>
          </a:p>
        </p:txBody>
      </p:sp>
      <p:sp>
        <p:nvSpPr>
          <p:cNvPr id="5" name="object 5"/>
          <p:cNvSpPr/>
          <p:nvPr/>
        </p:nvSpPr>
        <p:spPr>
          <a:xfrm>
            <a:off x="5182971" y="2068220"/>
            <a:ext cx="1275715" cy="0"/>
          </a:xfrm>
          <a:custGeom>
            <a:avLst/>
            <a:gdLst/>
            <a:ahLst/>
            <a:cxnLst/>
            <a:rect l="l" t="t" r="r" b="b"/>
            <a:pathLst>
              <a:path w="1275714">
                <a:moveTo>
                  <a:pt x="0" y="0"/>
                </a:moveTo>
                <a:lnTo>
                  <a:pt x="1275588" y="0"/>
                </a:lnTo>
              </a:path>
            </a:pathLst>
          </a:custGeom>
          <a:ln w="15240">
            <a:solidFill>
              <a:srgbClr val="000000"/>
            </a:solidFill>
          </a:ln>
        </p:spPr>
        <p:txBody>
          <a:bodyPr wrap="square" lIns="0" tIns="0" rIns="0" bIns="0" rtlCol="0"/>
          <a:lstStyle/>
          <a:p>
            <a:endParaRPr/>
          </a:p>
        </p:txBody>
      </p:sp>
      <p:sp>
        <p:nvSpPr>
          <p:cNvPr id="6" name="object 6"/>
          <p:cNvSpPr txBox="1"/>
          <p:nvPr/>
        </p:nvSpPr>
        <p:spPr>
          <a:xfrm>
            <a:off x="3725671" y="1936462"/>
            <a:ext cx="2802890" cy="177800"/>
          </a:xfrm>
          <a:prstGeom prst="rect">
            <a:avLst/>
          </a:prstGeom>
        </p:spPr>
        <p:txBody>
          <a:bodyPr vert="horz" wrap="square" lIns="0" tIns="12065" rIns="0" bIns="0" rtlCol="0">
            <a:spAutoFit/>
          </a:bodyPr>
          <a:lstStyle/>
          <a:p>
            <a:pPr marL="12700">
              <a:lnSpc>
                <a:spcPct val="100000"/>
              </a:lnSpc>
              <a:spcBef>
                <a:spcPts val="95"/>
              </a:spcBef>
              <a:tabLst>
                <a:tab pos="2732405" algn="l"/>
              </a:tabLst>
            </a:pPr>
            <a:r>
              <a:rPr sz="1000" spc="170" dirty="0">
                <a:latin typeface="Arial"/>
                <a:cs typeface="Arial"/>
              </a:rPr>
              <a:t> 	</a:t>
            </a:r>
            <a:r>
              <a:rPr sz="1000" spc="-55" dirty="0">
                <a:latin typeface="Arial"/>
                <a:cs typeface="Arial"/>
              </a:rPr>
              <a:t>..</a:t>
            </a:r>
            <a:endParaRPr sz="1000">
              <a:latin typeface="Arial"/>
              <a:cs typeface="Arial"/>
            </a:endParaRPr>
          </a:p>
        </p:txBody>
      </p:sp>
      <p:sp>
        <p:nvSpPr>
          <p:cNvPr id="7" name="object 7"/>
          <p:cNvSpPr/>
          <p:nvPr/>
        </p:nvSpPr>
        <p:spPr>
          <a:xfrm>
            <a:off x="1475079" y="3701948"/>
            <a:ext cx="7405370" cy="0"/>
          </a:xfrm>
          <a:custGeom>
            <a:avLst/>
            <a:gdLst/>
            <a:ahLst/>
            <a:cxnLst/>
            <a:rect l="l" t="t" r="r" b="b"/>
            <a:pathLst>
              <a:path w="7405370">
                <a:moveTo>
                  <a:pt x="0" y="0"/>
                </a:moveTo>
                <a:lnTo>
                  <a:pt x="7405116" y="0"/>
                </a:lnTo>
              </a:path>
            </a:pathLst>
          </a:custGeom>
          <a:ln w="6095">
            <a:solidFill>
              <a:srgbClr val="980098"/>
            </a:solidFill>
          </a:ln>
        </p:spPr>
        <p:txBody>
          <a:bodyPr wrap="square" lIns="0" tIns="0" rIns="0" bIns="0" rtlCol="0"/>
          <a:lstStyle/>
          <a:p>
            <a:endParaRPr/>
          </a:p>
        </p:txBody>
      </p:sp>
      <p:sp>
        <p:nvSpPr>
          <p:cNvPr id="8" name="object 8"/>
          <p:cNvSpPr txBox="1"/>
          <p:nvPr/>
        </p:nvSpPr>
        <p:spPr>
          <a:xfrm>
            <a:off x="1079500" y="2033744"/>
            <a:ext cx="7854950" cy="1978660"/>
          </a:xfrm>
          <a:prstGeom prst="rect">
            <a:avLst/>
          </a:prstGeom>
        </p:spPr>
        <p:txBody>
          <a:bodyPr vert="horz" wrap="square" lIns="0" tIns="14604" rIns="0" bIns="0" rtlCol="0">
            <a:spAutoFit/>
          </a:bodyPr>
          <a:lstStyle/>
          <a:p>
            <a:pPr marL="568325" algn="ctr">
              <a:lnSpc>
                <a:spcPct val="100000"/>
              </a:lnSpc>
              <a:spcBef>
                <a:spcPts val="114"/>
              </a:spcBef>
            </a:pPr>
            <a:r>
              <a:rPr sz="2050" spc="-170" dirty="0">
                <a:solidFill>
                  <a:srgbClr val="7E0000"/>
                </a:solidFill>
                <a:latin typeface="Palatino Linotype" panose="02040502050505030304" pitchFamily="18" charset="0"/>
                <a:cs typeface="PMingLiU"/>
              </a:rPr>
              <a:t>cla</a:t>
            </a:r>
            <a:r>
              <a:rPr sz="3075" spc="165" baseline="50135" dirty="0">
                <a:latin typeface="Palatino Linotype" panose="02040502050505030304" pitchFamily="18" charset="0"/>
                <a:cs typeface="PMingLiU"/>
              </a:rPr>
              <a:t> </a:t>
            </a:r>
            <a:r>
              <a:rPr sz="2050" dirty="0">
                <a:solidFill>
                  <a:srgbClr val="7E0000"/>
                </a:solidFill>
                <a:latin typeface="Palatino Linotype" panose="02040502050505030304" pitchFamily="18" charset="0"/>
                <a:cs typeface="PMingLiU"/>
              </a:rPr>
              <a:t>uses</a:t>
            </a:r>
            <a:endParaRPr sz="2050" dirty="0">
              <a:latin typeface="Palatino Linotype" panose="02040502050505030304" pitchFamily="18" charset="0"/>
              <a:cs typeface="PMingLiU"/>
            </a:endParaRPr>
          </a:p>
          <a:p>
            <a:pPr marL="795020">
              <a:lnSpc>
                <a:spcPct val="100000"/>
              </a:lnSpc>
              <a:spcBef>
                <a:spcPts val="35"/>
              </a:spcBef>
            </a:pPr>
            <a:r>
              <a:rPr sz="2050" spc="50" dirty="0">
                <a:latin typeface="Calibri"/>
                <a:cs typeface="Calibri"/>
              </a:rPr>
              <a:t>E.g.</a:t>
            </a:r>
            <a:r>
              <a:rPr sz="2050" spc="25" dirty="0">
                <a:latin typeface="Calibri"/>
                <a:cs typeface="Calibri"/>
              </a:rPr>
              <a:t>,</a:t>
            </a:r>
            <a:r>
              <a:rPr sz="2050" spc="160" dirty="0">
                <a:latin typeface="Calibri"/>
                <a:cs typeface="Calibri"/>
              </a:rPr>
              <a:t> </a:t>
            </a:r>
            <a:r>
              <a:rPr sz="2050" spc="-55" dirty="0">
                <a:solidFill>
                  <a:srgbClr val="990099"/>
                </a:solidFill>
                <a:latin typeface="Tahoma"/>
                <a:cs typeface="Tahoma"/>
              </a:rPr>
              <a:t>(</a:t>
            </a:r>
            <a:r>
              <a:rPr sz="2050" i="1" spc="140" dirty="0">
                <a:solidFill>
                  <a:srgbClr val="990099"/>
                </a:solidFill>
                <a:latin typeface="Georgia"/>
                <a:cs typeface="Georgia"/>
              </a:rPr>
              <a:t>A</a:t>
            </a:r>
            <a:r>
              <a:rPr sz="2050" i="1" spc="-35" dirty="0">
                <a:solidFill>
                  <a:srgbClr val="990099"/>
                </a:solidFill>
                <a:latin typeface="Georgia"/>
                <a:cs typeface="Georgi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254" dirty="0">
                <a:solidFill>
                  <a:srgbClr val="990099"/>
                </a:solidFill>
                <a:latin typeface="Lucida Sans Unicode"/>
                <a:cs typeface="Lucida Sans Unicode"/>
              </a:rPr>
              <a:t>¬</a:t>
            </a:r>
            <a:r>
              <a:rPr sz="2050" i="1" spc="300" dirty="0">
                <a:solidFill>
                  <a:srgbClr val="990099"/>
                </a:solidFill>
                <a:latin typeface="Georgia"/>
                <a:cs typeface="Georgia"/>
              </a:rPr>
              <a:t>B</a:t>
            </a:r>
            <a:r>
              <a:rPr sz="2050" spc="-55" dirty="0">
                <a:solidFill>
                  <a:srgbClr val="990099"/>
                </a:solidFill>
                <a:latin typeface="Tahoma"/>
                <a:cs typeface="Tahoma"/>
              </a:rPr>
              <a:t>)</a:t>
            </a:r>
            <a:r>
              <a:rPr sz="2050" spc="-185" dirty="0">
                <a:solidFill>
                  <a:srgbClr val="990099"/>
                </a:solidFill>
                <a:latin typeface="Tahoma"/>
                <a:cs typeface="Tahom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55" dirty="0">
                <a:solidFill>
                  <a:srgbClr val="990099"/>
                </a:solidFill>
                <a:latin typeface="Tahoma"/>
                <a:cs typeface="Tahoma"/>
              </a:rPr>
              <a:t>(</a:t>
            </a:r>
            <a:r>
              <a:rPr sz="2050" i="1" spc="195" dirty="0">
                <a:solidFill>
                  <a:srgbClr val="990099"/>
                </a:solidFill>
                <a:latin typeface="Georgia"/>
                <a:cs typeface="Georgia"/>
              </a:rPr>
              <a:t>B</a:t>
            </a:r>
            <a:r>
              <a:rPr sz="2050" i="1" spc="65" dirty="0">
                <a:solidFill>
                  <a:srgbClr val="990099"/>
                </a:solidFill>
                <a:latin typeface="Georgia"/>
                <a:cs typeface="Georgi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254" dirty="0">
                <a:solidFill>
                  <a:srgbClr val="990099"/>
                </a:solidFill>
                <a:latin typeface="Lucida Sans Unicode"/>
                <a:cs typeface="Lucida Sans Unicode"/>
              </a:rPr>
              <a:t>¬</a:t>
            </a:r>
            <a:r>
              <a:rPr sz="2050" i="1" spc="130" dirty="0">
                <a:solidFill>
                  <a:srgbClr val="990099"/>
                </a:solidFill>
                <a:latin typeface="Georgia"/>
                <a:cs typeface="Georgia"/>
              </a:rPr>
              <a:t>C</a:t>
            </a:r>
            <a:r>
              <a:rPr sz="2050" i="1" spc="105" dirty="0">
                <a:solidFill>
                  <a:srgbClr val="990099"/>
                </a:solidFill>
                <a:latin typeface="Georgia"/>
                <a:cs typeface="Georgi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254" dirty="0">
                <a:solidFill>
                  <a:srgbClr val="990099"/>
                </a:solidFill>
                <a:latin typeface="Lucida Sans Unicode"/>
                <a:cs typeface="Lucida Sans Unicode"/>
              </a:rPr>
              <a:t>¬</a:t>
            </a:r>
            <a:r>
              <a:rPr sz="2050" i="1" spc="200" dirty="0">
                <a:solidFill>
                  <a:srgbClr val="990099"/>
                </a:solidFill>
                <a:latin typeface="Georgia"/>
                <a:cs typeface="Georgia"/>
              </a:rPr>
              <a:t>D</a:t>
            </a:r>
            <a:r>
              <a:rPr sz="2050" spc="-55" dirty="0">
                <a:solidFill>
                  <a:srgbClr val="990099"/>
                </a:solidFill>
                <a:latin typeface="Tahoma"/>
                <a:cs typeface="Tahoma"/>
              </a:rPr>
              <a:t>)</a:t>
            </a:r>
            <a:endParaRPr sz="2050" dirty="0">
              <a:latin typeface="Tahoma"/>
              <a:cs typeface="Tahoma"/>
            </a:endParaRPr>
          </a:p>
          <a:p>
            <a:pPr marL="63500">
              <a:lnSpc>
                <a:spcPct val="100000"/>
              </a:lnSpc>
              <a:spcBef>
                <a:spcPts val="1560"/>
              </a:spcBef>
            </a:pPr>
            <a:r>
              <a:rPr sz="2050" spc="-55" dirty="0">
                <a:solidFill>
                  <a:srgbClr val="00007E"/>
                </a:solidFill>
                <a:latin typeface="Calibri"/>
                <a:cs typeface="Calibri"/>
              </a:rPr>
              <a:t>Resolution</a:t>
            </a:r>
            <a:r>
              <a:rPr sz="2050" spc="225" dirty="0">
                <a:solidFill>
                  <a:srgbClr val="00007E"/>
                </a:solidFill>
                <a:latin typeface="Calibri"/>
                <a:cs typeface="Calibri"/>
              </a:rPr>
              <a:t> </a:t>
            </a:r>
            <a:r>
              <a:rPr sz="2050" spc="-90" dirty="0">
                <a:latin typeface="Calibri"/>
                <a:cs typeface="Calibri"/>
              </a:rPr>
              <a:t>inference</a:t>
            </a:r>
            <a:r>
              <a:rPr sz="2050" spc="235" dirty="0">
                <a:latin typeface="Calibri"/>
                <a:cs typeface="Calibri"/>
              </a:rPr>
              <a:t> </a:t>
            </a:r>
            <a:r>
              <a:rPr sz="2050" spc="-80" dirty="0">
                <a:latin typeface="Calibri"/>
                <a:cs typeface="Calibri"/>
              </a:rPr>
              <a:t>rule</a:t>
            </a:r>
            <a:r>
              <a:rPr sz="2050" spc="180" dirty="0">
                <a:latin typeface="Calibri"/>
                <a:cs typeface="Calibri"/>
              </a:rPr>
              <a:t> </a:t>
            </a:r>
            <a:r>
              <a:rPr sz="2050" spc="-35" dirty="0">
                <a:latin typeface="Calibri"/>
                <a:cs typeface="Calibri"/>
              </a:rPr>
              <a:t>(for</a:t>
            </a:r>
            <a:r>
              <a:rPr sz="2050" spc="180" dirty="0">
                <a:latin typeface="Calibri"/>
                <a:cs typeface="Calibri"/>
              </a:rPr>
              <a:t> </a:t>
            </a:r>
            <a:r>
              <a:rPr sz="2050" spc="85" dirty="0">
                <a:latin typeface="Calibri"/>
                <a:cs typeface="Calibri"/>
              </a:rPr>
              <a:t>CNF):</a:t>
            </a:r>
            <a:r>
              <a:rPr sz="2050" spc="210" dirty="0">
                <a:latin typeface="Calibri"/>
                <a:cs typeface="Calibri"/>
              </a:rPr>
              <a:t> </a:t>
            </a:r>
            <a:r>
              <a:rPr sz="2050" spc="-75" dirty="0">
                <a:latin typeface="Calibri"/>
                <a:cs typeface="Calibri"/>
              </a:rPr>
              <a:t>complete</a:t>
            </a:r>
            <a:r>
              <a:rPr sz="2050" spc="175" dirty="0">
                <a:latin typeface="Calibri"/>
                <a:cs typeface="Calibri"/>
              </a:rPr>
              <a:t> </a:t>
            </a:r>
            <a:r>
              <a:rPr sz="2050" spc="-90" dirty="0">
                <a:latin typeface="Calibri"/>
                <a:cs typeface="Calibri"/>
              </a:rPr>
              <a:t>for</a:t>
            </a:r>
            <a:r>
              <a:rPr sz="2050" spc="180" dirty="0">
                <a:latin typeface="Calibri"/>
                <a:cs typeface="Calibri"/>
              </a:rPr>
              <a:t> </a:t>
            </a:r>
            <a:r>
              <a:rPr sz="2050" spc="-60" dirty="0">
                <a:latin typeface="Calibri"/>
                <a:cs typeface="Calibri"/>
              </a:rPr>
              <a:t>propositional</a:t>
            </a:r>
            <a:r>
              <a:rPr sz="2050" spc="180" dirty="0">
                <a:latin typeface="Calibri"/>
                <a:cs typeface="Calibri"/>
              </a:rPr>
              <a:t> </a:t>
            </a:r>
            <a:r>
              <a:rPr sz="2050" spc="-40" dirty="0">
                <a:latin typeface="Calibri"/>
                <a:cs typeface="Calibri"/>
              </a:rPr>
              <a:t>logic</a:t>
            </a:r>
            <a:endParaRPr sz="2050" dirty="0">
              <a:latin typeface="Calibri"/>
              <a:cs typeface="Calibri"/>
            </a:endParaRPr>
          </a:p>
          <a:p>
            <a:pPr marL="332105" algn="ctr">
              <a:lnSpc>
                <a:spcPct val="100000"/>
              </a:lnSpc>
              <a:spcBef>
                <a:spcPts val="1115"/>
              </a:spcBef>
              <a:tabLst>
                <a:tab pos="2245995" algn="l"/>
              </a:tabLst>
            </a:pPr>
            <a:r>
              <a:rPr sz="2050" i="1" spc="-590" dirty="0">
                <a:solidFill>
                  <a:srgbClr val="990099"/>
                </a:solidFill>
                <a:latin typeface="Georgia"/>
                <a:cs typeface="Georgia"/>
              </a:rPr>
              <a:t>/J</a:t>
            </a:r>
            <a:r>
              <a:rPr sz="2100" spc="67" baseline="-11904" dirty="0">
                <a:solidFill>
                  <a:srgbClr val="990099"/>
                </a:solidFill>
                <a:latin typeface="PMingLiU"/>
                <a:cs typeface="PMingLiU"/>
              </a:rPr>
              <a:t>1</a:t>
            </a:r>
            <a:r>
              <a:rPr sz="2100" spc="217"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315"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305"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560" dirty="0">
                <a:solidFill>
                  <a:srgbClr val="990099"/>
                </a:solidFill>
                <a:latin typeface="Georgia"/>
                <a:cs typeface="Georgia"/>
              </a:rPr>
              <a:t>/</a:t>
            </a:r>
            <a:r>
              <a:rPr sz="2050" i="1" spc="-610" dirty="0">
                <a:solidFill>
                  <a:srgbClr val="990099"/>
                </a:solidFill>
                <a:latin typeface="Georgia"/>
                <a:cs typeface="Georgia"/>
              </a:rPr>
              <a:t>J</a:t>
            </a:r>
            <a:r>
              <a:rPr sz="2100" i="1" spc="172" baseline="-11904" dirty="0">
                <a:solidFill>
                  <a:srgbClr val="990099"/>
                </a:solidFill>
                <a:latin typeface="Trebuchet MS"/>
                <a:cs typeface="Trebuchet MS"/>
              </a:rPr>
              <a:t>k</a:t>
            </a:r>
            <a:r>
              <a:rPr sz="2050" i="1" spc="5" dirty="0">
                <a:solidFill>
                  <a:srgbClr val="990099"/>
                </a:solidFill>
                <a:latin typeface="Georgia"/>
                <a:cs typeface="Georgia"/>
              </a:rPr>
              <a:t>,</a:t>
            </a:r>
            <a:r>
              <a:rPr sz="2050" i="1" dirty="0">
                <a:solidFill>
                  <a:srgbClr val="990099"/>
                </a:solidFill>
                <a:latin typeface="Georgia"/>
                <a:cs typeface="Georgia"/>
              </a:rPr>
              <a:t>	</a:t>
            </a:r>
            <a:r>
              <a:rPr sz="2050" i="1" spc="-40" dirty="0">
                <a:solidFill>
                  <a:srgbClr val="990099"/>
                </a:solidFill>
                <a:latin typeface="Georgia"/>
                <a:cs typeface="Georgia"/>
              </a:rPr>
              <a:t>m</a:t>
            </a:r>
            <a:r>
              <a:rPr sz="2100" spc="67" baseline="-11904" dirty="0">
                <a:solidFill>
                  <a:srgbClr val="990099"/>
                </a:solidFill>
                <a:latin typeface="PMingLiU"/>
                <a:cs typeface="PMingLiU"/>
              </a:rPr>
              <a:t>1</a:t>
            </a:r>
            <a:r>
              <a:rPr sz="2100" spc="232"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315"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305"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35" dirty="0">
                <a:solidFill>
                  <a:srgbClr val="990099"/>
                </a:solidFill>
                <a:latin typeface="Georgia"/>
                <a:cs typeface="Georgia"/>
              </a:rPr>
              <a:t>m</a:t>
            </a:r>
            <a:r>
              <a:rPr sz="2100" i="1" spc="104" baseline="-11904" dirty="0">
                <a:solidFill>
                  <a:srgbClr val="990099"/>
                </a:solidFill>
                <a:latin typeface="Trebuchet MS"/>
                <a:cs typeface="Trebuchet MS"/>
              </a:rPr>
              <a:t>n</a:t>
            </a:r>
            <a:endParaRPr sz="2100" baseline="-11904" dirty="0">
              <a:latin typeface="Trebuchet MS"/>
              <a:cs typeface="Trebuchet MS"/>
            </a:endParaRPr>
          </a:p>
          <a:p>
            <a:pPr marL="332105" algn="ctr">
              <a:lnSpc>
                <a:spcPct val="100000"/>
              </a:lnSpc>
              <a:spcBef>
                <a:spcPts val="350"/>
              </a:spcBef>
            </a:pPr>
            <a:r>
              <a:rPr sz="2050" i="1" spc="-380" dirty="0">
                <a:solidFill>
                  <a:srgbClr val="990099"/>
                </a:solidFill>
                <a:latin typeface="Georgia"/>
                <a:cs typeface="Georgia"/>
              </a:rPr>
              <a:t>/J</a:t>
            </a:r>
            <a:r>
              <a:rPr sz="2100" spc="-569" baseline="-11904" dirty="0">
                <a:solidFill>
                  <a:srgbClr val="990099"/>
                </a:solidFill>
                <a:latin typeface="PMingLiU"/>
                <a:cs typeface="PMingLiU"/>
              </a:rPr>
              <a:t>1</a:t>
            </a:r>
            <a:r>
              <a:rPr sz="2100" spc="195"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305"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310"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155" dirty="0">
                <a:solidFill>
                  <a:srgbClr val="990099"/>
                </a:solidFill>
                <a:latin typeface="Georgia"/>
                <a:cs typeface="Georgia"/>
              </a:rPr>
              <a:t>/J</a:t>
            </a:r>
            <a:r>
              <a:rPr sz="2100" i="1" spc="-232" baseline="-11904" dirty="0">
                <a:solidFill>
                  <a:srgbClr val="990099"/>
                </a:solidFill>
                <a:latin typeface="Trebuchet MS"/>
                <a:cs typeface="Trebuchet MS"/>
              </a:rPr>
              <a:t>i</a:t>
            </a:r>
            <a:r>
              <a:rPr sz="2100" spc="-232" baseline="-11904" dirty="0">
                <a:solidFill>
                  <a:srgbClr val="990099"/>
                </a:solidFill>
                <a:latin typeface="Arial"/>
                <a:cs typeface="Arial"/>
              </a:rPr>
              <a:t>−</a:t>
            </a:r>
            <a:r>
              <a:rPr sz="2100" spc="-232" baseline="-11904" dirty="0">
                <a:solidFill>
                  <a:srgbClr val="990099"/>
                </a:solidFill>
                <a:latin typeface="PMingLiU"/>
                <a:cs typeface="PMingLiU"/>
              </a:rPr>
              <a:t>1</a:t>
            </a:r>
            <a:r>
              <a:rPr sz="2100" spc="225"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150" dirty="0">
                <a:solidFill>
                  <a:srgbClr val="990099"/>
                </a:solidFill>
                <a:latin typeface="Georgia"/>
                <a:cs typeface="Georgia"/>
              </a:rPr>
              <a:t>/J</a:t>
            </a:r>
            <a:r>
              <a:rPr sz="2100" i="1" spc="-225" baseline="-11904" dirty="0">
                <a:solidFill>
                  <a:srgbClr val="990099"/>
                </a:solidFill>
                <a:latin typeface="Trebuchet MS"/>
                <a:cs typeface="Trebuchet MS"/>
              </a:rPr>
              <a:t>i</a:t>
            </a:r>
            <a:r>
              <a:rPr sz="2100" spc="-225" baseline="-11904" dirty="0">
                <a:solidFill>
                  <a:srgbClr val="990099"/>
                </a:solidFill>
                <a:latin typeface="PMingLiU"/>
                <a:cs typeface="PMingLiU"/>
              </a:rPr>
              <a:t>+1</a:t>
            </a:r>
            <a:r>
              <a:rPr sz="2100" spc="217"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0"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315"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305"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254" dirty="0">
                <a:solidFill>
                  <a:srgbClr val="990099"/>
                </a:solidFill>
                <a:latin typeface="Lucida Sans Unicode"/>
                <a:cs typeface="Lucida Sans Unicode"/>
              </a:rPr>
              <a:t>∨</a:t>
            </a:r>
            <a:r>
              <a:rPr sz="2050" spc="-190" dirty="0">
                <a:solidFill>
                  <a:srgbClr val="990099"/>
                </a:solidFill>
                <a:latin typeface="Lucida Sans Unicode"/>
                <a:cs typeface="Lucida Sans Unicode"/>
              </a:rPr>
              <a:t> </a:t>
            </a:r>
            <a:r>
              <a:rPr sz="2050" i="1" spc="-380" dirty="0">
                <a:solidFill>
                  <a:srgbClr val="990099"/>
                </a:solidFill>
                <a:latin typeface="Georgia"/>
                <a:cs typeface="Georgia"/>
              </a:rPr>
              <a:t>/J</a:t>
            </a:r>
            <a:r>
              <a:rPr sz="2100" i="1" spc="-569" baseline="-11904" dirty="0">
                <a:solidFill>
                  <a:srgbClr val="990099"/>
                </a:solidFill>
                <a:latin typeface="Trebuchet MS"/>
                <a:cs typeface="Trebuchet MS"/>
              </a:rPr>
              <a:t>k</a:t>
            </a:r>
            <a:r>
              <a:rPr sz="2100" i="1" spc="-480" baseline="-11904" dirty="0">
                <a:solidFill>
                  <a:srgbClr val="990099"/>
                </a:solidFill>
                <a:latin typeface="Trebuchet MS"/>
                <a:cs typeface="Trebuchet MS"/>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dirty="0">
                <a:solidFill>
                  <a:srgbClr val="990099"/>
                </a:solidFill>
                <a:latin typeface="Georgia"/>
                <a:cs typeface="Georgia"/>
              </a:rPr>
              <a:t>m</a:t>
            </a:r>
            <a:r>
              <a:rPr sz="2100" baseline="-11904" dirty="0">
                <a:solidFill>
                  <a:srgbClr val="990099"/>
                </a:solidFill>
                <a:latin typeface="PMingLiU"/>
                <a:cs typeface="PMingLiU"/>
              </a:rPr>
              <a:t>1</a:t>
            </a:r>
            <a:r>
              <a:rPr sz="2100" spc="232"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0"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315"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305"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190" dirty="0">
                <a:solidFill>
                  <a:srgbClr val="990099"/>
                </a:solidFill>
                <a:latin typeface="Lucida Sans Unicode"/>
                <a:cs typeface="Lucida Sans Unicode"/>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110" dirty="0">
                <a:solidFill>
                  <a:srgbClr val="990099"/>
                </a:solidFill>
                <a:latin typeface="Georgia"/>
                <a:cs typeface="Georgia"/>
              </a:rPr>
              <a:t>m</a:t>
            </a:r>
            <a:r>
              <a:rPr sz="2100" i="1" spc="165" baseline="-11904" dirty="0">
                <a:solidFill>
                  <a:srgbClr val="990099"/>
                </a:solidFill>
                <a:latin typeface="Trebuchet MS"/>
                <a:cs typeface="Trebuchet MS"/>
              </a:rPr>
              <a:t>j</a:t>
            </a:r>
            <a:r>
              <a:rPr sz="2100" spc="165" baseline="-11904" dirty="0">
                <a:solidFill>
                  <a:srgbClr val="990099"/>
                </a:solidFill>
                <a:latin typeface="Arial"/>
                <a:cs typeface="Arial"/>
              </a:rPr>
              <a:t>−</a:t>
            </a:r>
            <a:r>
              <a:rPr sz="2100" spc="165" baseline="-11904" dirty="0">
                <a:solidFill>
                  <a:srgbClr val="990099"/>
                </a:solidFill>
                <a:latin typeface="PMingLiU"/>
                <a:cs typeface="PMingLiU"/>
              </a:rPr>
              <a:t>1</a:t>
            </a:r>
            <a:r>
              <a:rPr sz="2100" spc="217"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0" dirty="0">
                <a:solidFill>
                  <a:srgbClr val="990099"/>
                </a:solidFill>
                <a:latin typeface="Lucida Sans Unicode"/>
                <a:cs typeface="Lucida Sans Unicode"/>
              </a:rPr>
              <a:t> </a:t>
            </a:r>
            <a:r>
              <a:rPr sz="2050" i="1" spc="120" dirty="0">
                <a:solidFill>
                  <a:srgbClr val="990099"/>
                </a:solidFill>
                <a:latin typeface="Georgia"/>
                <a:cs typeface="Georgia"/>
              </a:rPr>
              <a:t>m</a:t>
            </a:r>
            <a:r>
              <a:rPr sz="2100" i="1" spc="179" baseline="-11904" dirty="0">
                <a:solidFill>
                  <a:srgbClr val="990099"/>
                </a:solidFill>
                <a:latin typeface="Trebuchet MS"/>
                <a:cs typeface="Trebuchet MS"/>
              </a:rPr>
              <a:t>j</a:t>
            </a:r>
            <a:r>
              <a:rPr sz="2100" spc="179" baseline="-11904" dirty="0">
                <a:solidFill>
                  <a:srgbClr val="990099"/>
                </a:solidFill>
                <a:latin typeface="PMingLiU"/>
                <a:cs typeface="PMingLiU"/>
              </a:rPr>
              <a:t>+1</a:t>
            </a:r>
            <a:r>
              <a:rPr sz="2100" spc="232"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305"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310" dirty="0">
                <a:solidFill>
                  <a:srgbClr val="990099"/>
                </a:solidFill>
                <a:latin typeface="Lucida Sans Unicode"/>
                <a:cs typeface="Lucida Sans Unicode"/>
              </a:rPr>
              <a:t> </a:t>
            </a:r>
            <a:r>
              <a:rPr sz="2050" spc="-725"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15" dirty="0">
                <a:solidFill>
                  <a:srgbClr val="990099"/>
                </a:solidFill>
                <a:latin typeface="Georgia"/>
                <a:cs typeface="Georgia"/>
              </a:rPr>
              <a:t>m</a:t>
            </a:r>
            <a:r>
              <a:rPr sz="2100" i="1" spc="22" baseline="-11904" dirty="0">
                <a:solidFill>
                  <a:srgbClr val="990099"/>
                </a:solidFill>
                <a:latin typeface="Trebuchet MS"/>
                <a:cs typeface="Trebuchet MS"/>
              </a:rPr>
              <a:t>n</a:t>
            </a:r>
            <a:endParaRPr sz="2100" baseline="-11904" dirty="0">
              <a:latin typeface="Trebuchet MS"/>
              <a:cs typeface="Trebuchet MS"/>
            </a:endParaRPr>
          </a:p>
        </p:txBody>
      </p:sp>
      <p:sp>
        <p:nvSpPr>
          <p:cNvPr id="9" name="object 9"/>
          <p:cNvSpPr txBox="1"/>
          <p:nvPr/>
        </p:nvSpPr>
        <p:spPr>
          <a:xfrm>
            <a:off x="1092200" y="3951890"/>
            <a:ext cx="5239385" cy="1025525"/>
          </a:xfrm>
          <a:prstGeom prst="rect">
            <a:avLst/>
          </a:prstGeom>
        </p:spPr>
        <p:txBody>
          <a:bodyPr vert="horz" wrap="square" lIns="0" tIns="199390" rIns="0" bIns="0" rtlCol="0">
            <a:spAutoFit/>
          </a:bodyPr>
          <a:lstStyle/>
          <a:p>
            <a:pPr marL="50800">
              <a:lnSpc>
                <a:spcPct val="100000"/>
              </a:lnSpc>
              <a:spcBef>
                <a:spcPts val="1570"/>
              </a:spcBef>
            </a:pPr>
            <a:r>
              <a:rPr sz="2050" spc="-130" dirty="0">
                <a:latin typeface="Calibri"/>
                <a:cs typeface="Calibri"/>
              </a:rPr>
              <a:t>wher</a:t>
            </a:r>
            <a:r>
              <a:rPr sz="2050" spc="-114" dirty="0">
                <a:latin typeface="Calibri"/>
                <a:cs typeface="Calibri"/>
              </a:rPr>
              <a:t>e</a:t>
            </a:r>
            <a:r>
              <a:rPr sz="2050" spc="204" dirty="0">
                <a:latin typeface="Calibri"/>
                <a:cs typeface="Calibri"/>
              </a:rPr>
              <a:t> </a:t>
            </a:r>
            <a:r>
              <a:rPr sz="2050" i="1" spc="-560" dirty="0">
                <a:solidFill>
                  <a:srgbClr val="990099"/>
                </a:solidFill>
                <a:latin typeface="Georgia"/>
                <a:cs typeface="Georgia"/>
              </a:rPr>
              <a:t>/</a:t>
            </a:r>
            <a:r>
              <a:rPr sz="2050" i="1" spc="-615" dirty="0">
                <a:solidFill>
                  <a:srgbClr val="990099"/>
                </a:solidFill>
                <a:latin typeface="Georgia"/>
                <a:cs typeface="Georgia"/>
              </a:rPr>
              <a:t>J</a:t>
            </a:r>
            <a:r>
              <a:rPr sz="2100" i="1" spc="67" baseline="-11904" dirty="0">
                <a:solidFill>
                  <a:srgbClr val="990099"/>
                </a:solidFill>
                <a:latin typeface="Trebuchet MS"/>
                <a:cs typeface="Trebuchet MS"/>
              </a:rPr>
              <a:t>i</a:t>
            </a:r>
            <a:r>
              <a:rPr sz="2100" i="1" baseline="-11904" dirty="0">
                <a:solidFill>
                  <a:srgbClr val="990099"/>
                </a:solidFill>
                <a:latin typeface="Trebuchet MS"/>
                <a:cs typeface="Trebuchet MS"/>
              </a:rPr>
              <a:t> </a:t>
            </a:r>
            <a:r>
              <a:rPr sz="2100" i="1" spc="-240" baseline="-11904" dirty="0">
                <a:solidFill>
                  <a:srgbClr val="990099"/>
                </a:solidFill>
                <a:latin typeface="Trebuchet MS"/>
                <a:cs typeface="Trebuchet MS"/>
              </a:rPr>
              <a:t> </a:t>
            </a:r>
            <a:r>
              <a:rPr sz="2050" spc="-70" dirty="0">
                <a:latin typeface="Calibri"/>
                <a:cs typeface="Calibri"/>
              </a:rPr>
              <a:t>and</a:t>
            </a:r>
            <a:r>
              <a:rPr sz="2050" spc="185" dirty="0">
                <a:latin typeface="Calibri"/>
                <a:cs typeface="Calibri"/>
              </a:rPr>
              <a:t> </a:t>
            </a:r>
            <a:r>
              <a:rPr sz="2050" i="1" spc="-40" dirty="0">
                <a:solidFill>
                  <a:srgbClr val="990099"/>
                </a:solidFill>
                <a:latin typeface="Georgia"/>
                <a:cs typeface="Georgia"/>
              </a:rPr>
              <a:t>m</a:t>
            </a:r>
            <a:r>
              <a:rPr sz="2100" i="1" spc="97" baseline="-11904" dirty="0">
                <a:solidFill>
                  <a:srgbClr val="990099"/>
                </a:solidFill>
                <a:latin typeface="Trebuchet MS"/>
                <a:cs typeface="Trebuchet MS"/>
              </a:rPr>
              <a:t>j</a:t>
            </a:r>
            <a:r>
              <a:rPr sz="2100" i="1" baseline="-11904" dirty="0">
                <a:solidFill>
                  <a:srgbClr val="990099"/>
                </a:solidFill>
                <a:latin typeface="Trebuchet MS"/>
                <a:cs typeface="Trebuchet MS"/>
              </a:rPr>
              <a:t> </a:t>
            </a:r>
            <a:r>
              <a:rPr sz="2100" i="1" spc="-104" baseline="-11904" dirty="0">
                <a:solidFill>
                  <a:srgbClr val="990099"/>
                </a:solidFill>
                <a:latin typeface="Trebuchet MS"/>
                <a:cs typeface="Trebuchet MS"/>
              </a:rPr>
              <a:t> </a:t>
            </a:r>
            <a:r>
              <a:rPr sz="2050" spc="-105" dirty="0">
                <a:latin typeface="Calibri"/>
                <a:cs typeface="Calibri"/>
              </a:rPr>
              <a:t>a</a:t>
            </a:r>
            <a:r>
              <a:rPr sz="2050" spc="-95" dirty="0">
                <a:latin typeface="Calibri"/>
                <a:cs typeface="Calibri"/>
              </a:rPr>
              <a:t>r</a:t>
            </a:r>
            <a:r>
              <a:rPr sz="2050" spc="-125" dirty="0">
                <a:latin typeface="Calibri"/>
                <a:cs typeface="Calibri"/>
              </a:rPr>
              <a:t>e</a:t>
            </a:r>
            <a:r>
              <a:rPr sz="2050" spc="180" dirty="0">
                <a:latin typeface="Calibri"/>
                <a:cs typeface="Calibri"/>
              </a:rPr>
              <a:t> </a:t>
            </a:r>
            <a:r>
              <a:rPr sz="2050" spc="-75" dirty="0">
                <a:latin typeface="Calibri"/>
                <a:cs typeface="Calibri"/>
              </a:rPr>
              <a:t>complement</a:t>
            </a:r>
            <a:r>
              <a:rPr sz="2050" spc="-150" dirty="0">
                <a:latin typeface="Calibri"/>
                <a:cs typeface="Calibri"/>
              </a:rPr>
              <a:t>a</a:t>
            </a:r>
            <a:r>
              <a:rPr sz="2050" spc="-45" dirty="0">
                <a:latin typeface="Calibri"/>
                <a:cs typeface="Calibri"/>
              </a:rPr>
              <a:t>r</a:t>
            </a:r>
            <a:r>
              <a:rPr sz="2050" spc="-55" dirty="0">
                <a:latin typeface="Calibri"/>
                <a:cs typeface="Calibri"/>
              </a:rPr>
              <a:t>y</a:t>
            </a:r>
            <a:r>
              <a:rPr sz="2050" spc="190" dirty="0">
                <a:latin typeface="Calibri"/>
                <a:cs typeface="Calibri"/>
              </a:rPr>
              <a:t> </a:t>
            </a:r>
            <a:r>
              <a:rPr sz="2050" spc="-50" dirty="0">
                <a:latin typeface="Calibri"/>
                <a:cs typeface="Calibri"/>
              </a:rPr>
              <a:t>literals</a:t>
            </a:r>
            <a:r>
              <a:rPr sz="2050" spc="-30" dirty="0">
                <a:latin typeface="Calibri"/>
                <a:cs typeface="Calibri"/>
              </a:rPr>
              <a:t>.</a:t>
            </a:r>
            <a:r>
              <a:rPr sz="2050" dirty="0">
                <a:latin typeface="Calibri"/>
                <a:cs typeface="Calibri"/>
              </a:rPr>
              <a:t> </a:t>
            </a:r>
            <a:r>
              <a:rPr sz="2050" spc="-30" dirty="0">
                <a:latin typeface="Calibri"/>
                <a:cs typeface="Calibri"/>
              </a:rPr>
              <a:t> </a:t>
            </a:r>
            <a:r>
              <a:rPr sz="2050" spc="45" dirty="0">
                <a:latin typeface="Calibri"/>
                <a:cs typeface="Calibri"/>
              </a:rPr>
              <a:t>E.g.,</a:t>
            </a:r>
            <a:endParaRPr sz="2050">
              <a:latin typeface="Calibri"/>
              <a:cs typeface="Calibri"/>
            </a:endParaRPr>
          </a:p>
          <a:p>
            <a:pPr marL="382905">
              <a:lnSpc>
                <a:spcPct val="100000"/>
              </a:lnSpc>
              <a:spcBef>
                <a:spcPts val="1475"/>
              </a:spcBef>
              <a:tabLst>
                <a:tab pos="2081530" algn="l"/>
              </a:tabLst>
            </a:pPr>
            <a:r>
              <a:rPr sz="3075" i="1" spc="7" baseline="8130" dirty="0">
                <a:solidFill>
                  <a:srgbClr val="990099"/>
                </a:solidFill>
                <a:latin typeface="Georgia"/>
                <a:cs typeface="Georgia"/>
              </a:rPr>
              <a:t>P</a:t>
            </a:r>
            <a:r>
              <a:rPr sz="1400" spc="5" dirty="0">
                <a:solidFill>
                  <a:srgbClr val="990099"/>
                </a:solidFill>
                <a:latin typeface="PMingLiU"/>
                <a:cs typeface="PMingLiU"/>
              </a:rPr>
              <a:t>1</a:t>
            </a:r>
            <a:r>
              <a:rPr sz="1400" i="1" spc="5" dirty="0">
                <a:solidFill>
                  <a:srgbClr val="990099"/>
                </a:solidFill>
                <a:latin typeface="Trebuchet MS"/>
                <a:cs typeface="Trebuchet MS"/>
              </a:rPr>
              <a:t>,</a:t>
            </a:r>
            <a:r>
              <a:rPr sz="1400" spc="5" dirty="0">
                <a:solidFill>
                  <a:srgbClr val="990099"/>
                </a:solidFill>
                <a:latin typeface="PMingLiU"/>
                <a:cs typeface="PMingLiU"/>
              </a:rPr>
              <a:t>3</a:t>
            </a:r>
            <a:r>
              <a:rPr sz="1400" spc="120" dirty="0">
                <a:solidFill>
                  <a:srgbClr val="990099"/>
                </a:solidFill>
                <a:latin typeface="PMingLiU"/>
                <a:cs typeface="PMingLiU"/>
              </a:rPr>
              <a:t> </a:t>
            </a:r>
            <a:r>
              <a:rPr sz="3075" spc="-382" baseline="8130" dirty="0">
                <a:solidFill>
                  <a:srgbClr val="990099"/>
                </a:solidFill>
                <a:latin typeface="Lucida Sans Unicode"/>
                <a:cs typeface="Lucida Sans Unicode"/>
              </a:rPr>
              <a:t>∨</a:t>
            </a:r>
            <a:r>
              <a:rPr sz="3075" spc="-284" baseline="8130" dirty="0">
                <a:solidFill>
                  <a:srgbClr val="990099"/>
                </a:solidFill>
                <a:latin typeface="Lucida Sans Unicode"/>
                <a:cs typeface="Lucida Sans Unicode"/>
              </a:rPr>
              <a:t> </a:t>
            </a:r>
            <a:r>
              <a:rPr sz="3075" i="1" spc="22" baseline="8130" dirty="0">
                <a:solidFill>
                  <a:srgbClr val="990099"/>
                </a:solidFill>
                <a:latin typeface="Georgia"/>
                <a:cs typeface="Georgia"/>
              </a:rPr>
              <a:t>P</a:t>
            </a:r>
            <a:r>
              <a:rPr sz="1400" spc="15" dirty="0">
                <a:solidFill>
                  <a:srgbClr val="990099"/>
                </a:solidFill>
                <a:latin typeface="PMingLiU"/>
                <a:cs typeface="PMingLiU"/>
              </a:rPr>
              <a:t>2</a:t>
            </a:r>
            <a:r>
              <a:rPr sz="1400" i="1" spc="15" dirty="0">
                <a:solidFill>
                  <a:srgbClr val="990099"/>
                </a:solidFill>
                <a:latin typeface="Trebuchet MS"/>
                <a:cs typeface="Trebuchet MS"/>
              </a:rPr>
              <a:t>,</a:t>
            </a:r>
            <a:r>
              <a:rPr sz="1400" spc="15" dirty="0">
                <a:solidFill>
                  <a:srgbClr val="990099"/>
                </a:solidFill>
                <a:latin typeface="PMingLiU"/>
                <a:cs typeface="PMingLiU"/>
              </a:rPr>
              <a:t>2</a:t>
            </a:r>
            <a:r>
              <a:rPr sz="3075" i="1" spc="22" baseline="8130" dirty="0">
                <a:solidFill>
                  <a:srgbClr val="990099"/>
                </a:solidFill>
                <a:latin typeface="Georgia"/>
                <a:cs typeface="Georgia"/>
              </a:rPr>
              <a:t>,	</a:t>
            </a:r>
            <a:r>
              <a:rPr sz="3075" spc="-67" baseline="8130" dirty="0">
                <a:solidFill>
                  <a:srgbClr val="990099"/>
                </a:solidFill>
                <a:latin typeface="Lucida Sans Unicode"/>
                <a:cs typeface="Lucida Sans Unicode"/>
              </a:rPr>
              <a:t>¬</a:t>
            </a:r>
            <a:r>
              <a:rPr sz="3075" i="1" spc="-67" baseline="8130" dirty="0">
                <a:solidFill>
                  <a:srgbClr val="990099"/>
                </a:solidFill>
                <a:latin typeface="Georgia"/>
                <a:cs typeface="Georgia"/>
              </a:rPr>
              <a:t>P</a:t>
            </a:r>
            <a:r>
              <a:rPr sz="1400" spc="-45" dirty="0">
                <a:solidFill>
                  <a:srgbClr val="990099"/>
                </a:solidFill>
                <a:latin typeface="PMingLiU"/>
                <a:cs typeface="PMingLiU"/>
              </a:rPr>
              <a:t>2</a:t>
            </a:r>
            <a:r>
              <a:rPr sz="1400" i="1" spc="-45" dirty="0">
                <a:solidFill>
                  <a:srgbClr val="990099"/>
                </a:solidFill>
                <a:latin typeface="Trebuchet MS"/>
                <a:cs typeface="Trebuchet MS"/>
              </a:rPr>
              <a:t>,</a:t>
            </a:r>
            <a:r>
              <a:rPr sz="1400" spc="-45" dirty="0">
                <a:solidFill>
                  <a:srgbClr val="990099"/>
                </a:solidFill>
                <a:latin typeface="PMingLiU"/>
                <a:cs typeface="PMingLiU"/>
              </a:rPr>
              <a:t>2</a:t>
            </a:r>
            <a:endParaRPr sz="1400">
              <a:latin typeface="PMingLiU"/>
              <a:cs typeface="PMingLiU"/>
            </a:endParaRPr>
          </a:p>
        </p:txBody>
      </p:sp>
      <p:grpSp>
        <p:nvGrpSpPr>
          <p:cNvPr id="10" name="object 10"/>
          <p:cNvGrpSpPr/>
          <p:nvPr/>
        </p:nvGrpSpPr>
        <p:grpSpPr>
          <a:xfrm>
            <a:off x="7240599" y="4183481"/>
            <a:ext cx="1590675" cy="1590675"/>
            <a:chOff x="7240599" y="4183481"/>
            <a:chExt cx="1590675" cy="1590675"/>
          </a:xfrm>
        </p:grpSpPr>
        <p:sp>
          <p:nvSpPr>
            <p:cNvPr id="11" name="object 11"/>
            <p:cNvSpPr/>
            <p:nvPr/>
          </p:nvSpPr>
          <p:spPr>
            <a:xfrm>
              <a:off x="7248854" y="4191736"/>
              <a:ext cx="1574165" cy="1574165"/>
            </a:xfrm>
            <a:custGeom>
              <a:avLst/>
              <a:gdLst/>
              <a:ahLst/>
              <a:cxnLst/>
              <a:rect l="l" t="t" r="r" b="b"/>
              <a:pathLst>
                <a:path w="1574165" h="1574164">
                  <a:moveTo>
                    <a:pt x="393534" y="1180604"/>
                  </a:moveTo>
                  <a:lnTo>
                    <a:pt x="393534" y="787069"/>
                  </a:lnTo>
                  <a:lnTo>
                    <a:pt x="0" y="787069"/>
                  </a:lnTo>
                  <a:lnTo>
                    <a:pt x="0" y="1180604"/>
                  </a:lnTo>
                  <a:lnTo>
                    <a:pt x="393534" y="1180604"/>
                  </a:lnTo>
                  <a:close/>
                </a:path>
                <a:path w="1574165" h="1574164">
                  <a:moveTo>
                    <a:pt x="1574139" y="1180604"/>
                  </a:moveTo>
                  <a:lnTo>
                    <a:pt x="1574139" y="787069"/>
                  </a:lnTo>
                  <a:lnTo>
                    <a:pt x="1180604" y="787069"/>
                  </a:lnTo>
                  <a:lnTo>
                    <a:pt x="1180604" y="1180604"/>
                  </a:lnTo>
                  <a:lnTo>
                    <a:pt x="1574139" y="1180604"/>
                  </a:lnTo>
                  <a:close/>
                </a:path>
                <a:path w="1574165" h="1574164">
                  <a:moveTo>
                    <a:pt x="1180604" y="1180604"/>
                  </a:moveTo>
                  <a:lnTo>
                    <a:pt x="1180604" y="787069"/>
                  </a:lnTo>
                  <a:lnTo>
                    <a:pt x="787069" y="787069"/>
                  </a:lnTo>
                  <a:lnTo>
                    <a:pt x="787069" y="1180604"/>
                  </a:lnTo>
                  <a:lnTo>
                    <a:pt x="1180604" y="1180604"/>
                  </a:lnTo>
                  <a:close/>
                </a:path>
                <a:path w="1574165" h="1574164">
                  <a:moveTo>
                    <a:pt x="787069" y="1180604"/>
                  </a:moveTo>
                  <a:lnTo>
                    <a:pt x="787069" y="787069"/>
                  </a:lnTo>
                  <a:lnTo>
                    <a:pt x="393534" y="787069"/>
                  </a:lnTo>
                  <a:lnTo>
                    <a:pt x="393534" y="1180604"/>
                  </a:lnTo>
                  <a:lnTo>
                    <a:pt x="787069" y="1180604"/>
                  </a:lnTo>
                  <a:close/>
                </a:path>
                <a:path w="1574165" h="1574164">
                  <a:moveTo>
                    <a:pt x="393534" y="1574139"/>
                  </a:moveTo>
                  <a:lnTo>
                    <a:pt x="393534" y="1180604"/>
                  </a:lnTo>
                  <a:lnTo>
                    <a:pt x="0" y="1180604"/>
                  </a:lnTo>
                  <a:lnTo>
                    <a:pt x="0" y="1574139"/>
                  </a:lnTo>
                  <a:lnTo>
                    <a:pt x="393534" y="1574139"/>
                  </a:lnTo>
                  <a:close/>
                </a:path>
                <a:path w="1574165" h="1574164">
                  <a:moveTo>
                    <a:pt x="1574139" y="1574139"/>
                  </a:moveTo>
                  <a:lnTo>
                    <a:pt x="1574139" y="1180604"/>
                  </a:lnTo>
                  <a:lnTo>
                    <a:pt x="1180604" y="1180604"/>
                  </a:lnTo>
                  <a:lnTo>
                    <a:pt x="1180604" y="1574139"/>
                  </a:lnTo>
                  <a:lnTo>
                    <a:pt x="1574139" y="1574139"/>
                  </a:lnTo>
                  <a:close/>
                </a:path>
                <a:path w="1574165" h="1574164">
                  <a:moveTo>
                    <a:pt x="1180604" y="1574139"/>
                  </a:moveTo>
                  <a:lnTo>
                    <a:pt x="1180604" y="1180604"/>
                  </a:lnTo>
                  <a:lnTo>
                    <a:pt x="787069" y="1180604"/>
                  </a:lnTo>
                  <a:lnTo>
                    <a:pt x="787069" y="1574139"/>
                  </a:lnTo>
                  <a:lnTo>
                    <a:pt x="1180604" y="1574139"/>
                  </a:lnTo>
                  <a:close/>
                </a:path>
                <a:path w="1574165" h="1574164">
                  <a:moveTo>
                    <a:pt x="787069" y="1574139"/>
                  </a:moveTo>
                  <a:lnTo>
                    <a:pt x="787069" y="1180604"/>
                  </a:lnTo>
                  <a:lnTo>
                    <a:pt x="393534" y="1180604"/>
                  </a:lnTo>
                  <a:lnTo>
                    <a:pt x="393534" y="1574139"/>
                  </a:lnTo>
                  <a:lnTo>
                    <a:pt x="787069" y="1574139"/>
                  </a:lnTo>
                  <a:close/>
                </a:path>
                <a:path w="1574165" h="1574164">
                  <a:moveTo>
                    <a:pt x="393534" y="393534"/>
                  </a:moveTo>
                  <a:lnTo>
                    <a:pt x="393534" y="0"/>
                  </a:lnTo>
                  <a:lnTo>
                    <a:pt x="0" y="0"/>
                  </a:lnTo>
                  <a:lnTo>
                    <a:pt x="0" y="393534"/>
                  </a:lnTo>
                  <a:lnTo>
                    <a:pt x="393534" y="393534"/>
                  </a:lnTo>
                  <a:close/>
                </a:path>
                <a:path w="1574165" h="1574164">
                  <a:moveTo>
                    <a:pt x="1574139" y="393534"/>
                  </a:moveTo>
                  <a:lnTo>
                    <a:pt x="1574139" y="0"/>
                  </a:lnTo>
                  <a:lnTo>
                    <a:pt x="1180604" y="0"/>
                  </a:lnTo>
                  <a:lnTo>
                    <a:pt x="1180604" y="393534"/>
                  </a:lnTo>
                  <a:lnTo>
                    <a:pt x="1574139" y="393534"/>
                  </a:lnTo>
                  <a:close/>
                </a:path>
                <a:path w="1574165" h="1574164">
                  <a:moveTo>
                    <a:pt x="1180604" y="393534"/>
                  </a:moveTo>
                  <a:lnTo>
                    <a:pt x="1180604" y="0"/>
                  </a:lnTo>
                  <a:lnTo>
                    <a:pt x="787069" y="0"/>
                  </a:lnTo>
                  <a:lnTo>
                    <a:pt x="787069" y="393534"/>
                  </a:lnTo>
                  <a:lnTo>
                    <a:pt x="1180604" y="393534"/>
                  </a:lnTo>
                  <a:close/>
                </a:path>
                <a:path w="1574165" h="1574164">
                  <a:moveTo>
                    <a:pt x="787069" y="393534"/>
                  </a:moveTo>
                  <a:lnTo>
                    <a:pt x="787069" y="0"/>
                  </a:lnTo>
                  <a:lnTo>
                    <a:pt x="393534" y="0"/>
                  </a:lnTo>
                  <a:lnTo>
                    <a:pt x="393534" y="393534"/>
                  </a:lnTo>
                  <a:lnTo>
                    <a:pt x="787069" y="393534"/>
                  </a:lnTo>
                  <a:close/>
                </a:path>
                <a:path w="1574165" h="1574164">
                  <a:moveTo>
                    <a:pt x="393534" y="787069"/>
                  </a:moveTo>
                  <a:lnTo>
                    <a:pt x="393534" y="393534"/>
                  </a:lnTo>
                  <a:lnTo>
                    <a:pt x="0" y="393534"/>
                  </a:lnTo>
                  <a:lnTo>
                    <a:pt x="0" y="787069"/>
                  </a:lnTo>
                  <a:lnTo>
                    <a:pt x="393534" y="787069"/>
                  </a:lnTo>
                  <a:close/>
                </a:path>
                <a:path w="1574165" h="1574164">
                  <a:moveTo>
                    <a:pt x="1574139" y="787069"/>
                  </a:moveTo>
                  <a:lnTo>
                    <a:pt x="1574139" y="393534"/>
                  </a:lnTo>
                  <a:lnTo>
                    <a:pt x="1180604" y="393534"/>
                  </a:lnTo>
                  <a:lnTo>
                    <a:pt x="1180604" y="787069"/>
                  </a:lnTo>
                  <a:lnTo>
                    <a:pt x="1574139" y="787069"/>
                  </a:lnTo>
                  <a:close/>
                </a:path>
                <a:path w="1574165" h="1574164">
                  <a:moveTo>
                    <a:pt x="1180604" y="787069"/>
                  </a:moveTo>
                  <a:lnTo>
                    <a:pt x="1180604" y="393534"/>
                  </a:lnTo>
                  <a:lnTo>
                    <a:pt x="787069" y="393534"/>
                  </a:lnTo>
                  <a:lnTo>
                    <a:pt x="787069" y="787069"/>
                  </a:lnTo>
                  <a:lnTo>
                    <a:pt x="1180604" y="787069"/>
                  </a:lnTo>
                  <a:close/>
                </a:path>
                <a:path w="1574165" h="1574164">
                  <a:moveTo>
                    <a:pt x="787069" y="787069"/>
                  </a:moveTo>
                  <a:lnTo>
                    <a:pt x="787069" y="393534"/>
                  </a:lnTo>
                  <a:lnTo>
                    <a:pt x="393534" y="393534"/>
                  </a:lnTo>
                  <a:lnTo>
                    <a:pt x="393534" y="787069"/>
                  </a:lnTo>
                  <a:lnTo>
                    <a:pt x="787069" y="787069"/>
                  </a:lnTo>
                  <a:close/>
                </a:path>
              </a:pathLst>
            </a:custGeom>
            <a:ln w="10941">
              <a:solidFill>
                <a:srgbClr val="000000"/>
              </a:solidFill>
            </a:ln>
          </p:spPr>
          <p:txBody>
            <a:bodyPr wrap="square" lIns="0" tIns="0" rIns="0" bIns="0" rtlCol="0"/>
            <a:lstStyle/>
            <a:p>
              <a:endParaRPr/>
            </a:p>
          </p:txBody>
        </p:sp>
        <p:sp>
          <p:nvSpPr>
            <p:cNvPr id="12" name="object 12"/>
            <p:cNvSpPr/>
            <p:nvPr/>
          </p:nvSpPr>
          <p:spPr>
            <a:xfrm>
              <a:off x="7248854" y="4191736"/>
              <a:ext cx="1574165" cy="1574165"/>
            </a:xfrm>
            <a:custGeom>
              <a:avLst/>
              <a:gdLst/>
              <a:ahLst/>
              <a:cxnLst/>
              <a:rect l="l" t="t" r="r" b="b"/>
              <a:pathLst>
                <a:path w="1574165" h="1574164">
                  <a:moveTo>
                    <a:pt x="1574139" y="1574139"/>
                  </a:moveTo>
                  <a:lnTo>
                    <a:pt x="1574139" y="0"/>
                  </a:lnTo>
                  <a:lnTo>
                    <a:pt x="0" y="0"/>
                  </a:lnTo>
                  <a:lnTo>
                    <a:pt x="0" y="1574139"/>
                  </a:lnTo>
                  <a:lnTo>
                    <a:pt x="1574139" y="1574139"/>
                  </a:lnTo>
                  <a:close/>
                </a:path>
              </a:pathLst>
            </a:custGeom>
            <a:ln w="16412">
              <a:solidFill>
                <a:srgbClr val="000000"/>
              </a:solidFill>
            </a:ln>
          </p:spPr>
          <p:txBody>
            <a:bodyPr wrap="square" lIns="0" tIns="0" rIns="0" bIns="0" rtlCol="0"/>
            <a:lstStyle/>
            <a:p>
              <a:endParaRPr/>
            </a:p>
          </p:txBody>
        </p:sp>
        <p:sp>
          <p:nvSpPr>
            <p:cNvPr id="13" name="object 13"/>
            <p:cNvSpPr/>
            <p:nvPr/>
          </p:nvSpPr>
          <p:spPr>
            <a:xfrm>
              <a:off x="7409852" y="5139804"/>
              <a:ext cx="107950" cy="501015"/>
            </a:xfrm>
            <a:custGeom>
              <a:avLst/>
              <a:gdLst/>
              <a:ahLst/>
              <a:cxnLst/>
              <a:rect l="l" t="t" r="r" b="b"/>
              <a:pathLst>
                <a:path w="107950" h="501014">
                  <a:moveTo>
                    <a:pt x="107327" y="107327"/>
                  </a:moveTo>
                  <a:lnTo>
                    <a:pt x="107327" y="0"/>
                  </a:lnTo>
                  <a:lnTo>
                    <a:pt x="0" y="0"/>
                  </a:lnTo>
                  <a:lnTo>
                    <a:pt x="0" y="107327"/>
                  </a:lnTo>
                  <a:lnTo>
                    <a:pt x="107327" y="107327"/>
                  </a:lnTo>
                  <a:close/>
                </a:path>
                <a:path w="107950" h="501014">
                  <a:moveTo>
                    <a:pt x="107327" y="500862"/>
                  </a:moveTo>
                  <a:lnTo>
                    <a:pt x="107327" y="393534"/>
                  </a:lnTo>
                  <a:lnTo>
                    <a:pt x="0" y="393534"/>
                  </a:lnTo>
                  <a:lnTo>
                    <a:pt x="0" y="500862"/>
                  </a:lnTo>
                  <a:lnTo>
                    <a:pt x="107327" y="500862"/>
                  </a:lnTo>
                  <a:close/>
                </a:path>
              </a:pathLst>
            </a:custGeom>
            <a:ln w="5470">
              <a:solidFill>
                <a:srgbClr val="000000"/>
              </a:solidFill>
            </a:ln>
          </p:spPr>
          <p:txBody>
            <a:bodyPr wrap="square" lIns="0" tIns="0" rIns="0" bIns="0" rtlCol="0"/>
            <a:lstStyle/>
            <a:p>
              <a:endParaRPr/>
            </a:p>
          </p:txBody>
        </p:sp>
        <p:sp>
          <p:nvSpPr>
            <p:cNvPr id="14" name="object 14"/>
            <p:cNvSpPr/>
            <p:nvPr/>
          </p:nvSpPr>
          <p:spPr>
            <a:xfrm>
              <a:off x="7427734" y="5265013"/>
              <a:ext cx="0" cy="250825"/>
            </a:xfrm>
            <a:custGeom>
              <a:avLst/>
              <a:gdLst/>
              <a:ahLst/>
              <a:cxnLst/>
              <a:rect l="l" t="t" r="r" b="b"/>
              <a:pathLst>
                <a:path h="250825">
                  <a:moveTo>
                    <a:pt x="0" y="250431"/>
                  </a:moveTo>
                  <a:lnTo>
                    <a:pt x="0" y="0"/>
                  </a:lnTo>
                </a:path>
              </a:pathLst>
            </a:custGeom>
            <a:ln w="10941">
              <a:solidFill>
                <a:srgbClr val="000000"/>
              </a:solidFill>
            </a:ln>
          </p:spPr>
          <p:txBody>
            <a:bodyPr wrap="square" lIns="0" tIns="0" rIns="0" bIns="0" rtlCol="0"/>
            <a:lstStyle/>
            <a:p>
              <a:endParaRPr/>
            </a:p>
          </p:txBody>
        </p:sp>
        <p:sp>
          <p:nvSpPr>
            <p:cNvPr id="15" name="object 15"/>
            <p:cNvSpPr/>
            <p:nvPr/>
          </p:nvSpPr>
          <p:spPr>
            <a:xfrm>
              <a:off x="7407211" y="5240337"/>
              <a:ext cx="41275" cy="90805"/>
            </a:xfrm>
            <a:custGeom>
              <a:avLst/>
              <a:gdLst/>
              <a:ahLst/>
              <a:cxnLst/>
              <a:rect l="l" t="t" r="r" b="b"/>
              <a:pathLst>
                <a:path w="41275" h="90804">
                  <a:moveTo>
                    <a:pt x="0" y="90335"/>
                  </a:moveTo>
                  <a:lnTo>
                    <a:pt x="41059" y="90335"/>
                  </a:lnTo>
                  <a:lnTo>
                    <a:pt x="20523" y="0"/>
                  </a:lnTo>
                  <a:lnTo>
                    <a:pt x="0" y="90335"/>
                  </a:lnTo>
                  <a:close/>
                </a:path>
              </a:pathLst>
            </a:custGeom>
            <a:solidFill>
              <a:srgbClr val="FFFFFF"/>
            </a:solidFill>
          </p:spPr>
          <p:txBody>
            <a:bodyPr wrap="square" lIns="0" tIns="0" rIns="0" bIns="0" rtlCol="0"/>
            <a:lstStyle/>
            <a:p>
              <a:endParaRPr/>
            </a:p>
          </p:txBody>
        </p:sp>
        <p:sp>
          <p:nvSpPr>
            <p:cNvPr id="16" name="object 16"/>
            <p:cNvSpPr/>
            <p:nvPr/>
          </p:nvSpPr>
          <p:spPr>
            <a:xfrm>
              <a:off x="7414056" y="5265013"/>
              <a:ext cx="27940" cy="60325"/>
            </a:xfrm>
            <a:custGeom>
              <a:avLst/>
              <a:gdLst/>
              <a:ahLst/>
              <a:cxnLst/>
              <a:rect l="l" t="t" r="r" b="b"/>
              <a:pathLst>
                <a:path w="27940" h="60325">
                  <a:moveTo>
                    <a:pt x="0" y="60185"/>
                  </a:moveTo>
                  <a:lnTo>
                    <a:pt x="13677" y="0"/>
                  </a:lnTo>
                  <a:lnTo>
                    <a:pt x="27355" y="60185"/>
                  </a:lnTo>
                </a:path>
              </a:pathLst>
            </a:custGeom>
            <a:ln w="10941">
              <a:solidFill>
                <a:srgbClr val="000000"/>
              </a:solidFill>
            </a:ln>
          </p:spPr>
          <p:txBody>
            <a:bodyPr wrap="square" lIns="0" tIns="0" rIns="0" bIns="0" rtlCol="0"/>
            <a:lstStyle/>
            <a:p>
              <a:endParaRPr/>
            </a:p>
          </p:txBody>
        </p:sp>
      </p:grpSp>
      <p:sp>
        <p:nvSpPr>
          <p:cNvPr id="17" name="object 17"/>
          <p:cNvSpPr txBox="1"/>
          <p:nvPr/>
        </p:nvSpPr>
        <p:spPr>
          <a:xfrm>
            <a:off x="7273087" y="4982035"/>
            <a:ext cx="354965" cy="264795"/>
          </a:xfrm>
          <a:prstGeom prst="rect">
            <a:avLst/>
          </a:prstGeom>
        </p:spPr>
        <p:txBody>
          <a:bodyPr vert="horz" wrap="square" lIns="0" tIns="12700" rIns="0" bIns="0" rtlCol="0">
            <a:spAutoFit/>
          </a:bodyPr>
          <a:lstStyle/>
          <a:p>
            <a:pPr algn="ctr">
              <a:lnSpc>
                <a:spcPct val="100000"/>
              </a:lnSpc>
              <a:spcBef>
                <a:spcPts val="100"/>
              </a:spcBef>
              <a:tabLst>
                <a:tab pos="213995" algn="l"/>
              </a:tabLst>
            </a:pPr>
            <a:r>
              <a:rPr sz="600" b="1" dirty="0">
                <a:latin typeface="Arial"/>
                <a:cs typeface="Arial"/>
              </a:rPr>
              <a:t>B	OK</a:t>
            </a:r>
            <a:endParaRPr sz="600">
              <a:latin typeface="Arial"/>
              <a:cs typeface="Arial"/>
            </a:endParaRPr>
          </a:p>
          <a:p>
            <a:pPr marL="31750" algn="ctr">
              <a:lnSpc>
                <a:spcPct val="100000"/>
              </a:lnSpc>
              <a:spcBef>
                <a:spcPts val="495"/>
              </a:spcBef>
            </a:pPr>
            <a:r>
              <a:rPr sz="550" b="1" spc="25" dirty="0">
                <a:latin typeface="Arial"/>
                <a:cs typeface="Arial"/>
              </a:rPr>
              <a:t>A</a:t>
            </a:r>
            <a:endParaRPr sz="550">
              <a:latin typeface="Arial"/>
              <a:cs typeface="Arial"/>
            </a:endParaRPr>
          </a:p>
        </p:txBody>
      </p:sp>
      <p:sp>
        <p:nvSpPr>
          <p:cNvPr id="18" name="object 18"/>
          <p:cNvSpPr txBox="1"/>
          <p:nvPr/>
        </p:nvSpPr>
        <p:spPr>
          <a:xfrm>
            <a:off x="7499146" y="4588139"/>
            <a:ext cx="111125" cy="117475"/>
          </a:xfrm>
          <a:prstGeom prst="rect">
            <a:avLst/>
          </a:prstGeom>
        </p:spPr>
        <p:txBody>
          <a:bodyPr vert="horz" wrap="square" lIns="0" tIns="12700" rIns="0" bIns="0" rtlCol="0">
            <a:spAutoFit/>
          </a:bodyPr>
          <a:lstStyle/>
          <a:p>
            <a:pPr>
              <a:lnSpc>
                <a:spcPct val="100000"/>
              </a:lnSpc>
              <a:spcBef>
                <a:spcPts val="100"/>
              </a:spcBef>
            </a:pPr>
            <a:r>
              <a:rPr sz="600" b="1" dirty="0">
                <a:latin typeface="Arial"/>
                <a:cs typeface="Arial"/>
              </a:rPr>
              <a:t>P?</a:t>
            </a:r>
            <a:endParaRPr sz="600">
              <a:latin typeface="Arial"/>
              <a:cs typeface="Arial"/>
            </a:endParaRPr>
          </a:p>
        </p:txBody>
      </p:sp>
      <p:grpSp>
        <p:nvGrpSpPr>
          <p:cNvPr id="19" name="object 19"/>
          <p:cNvGrpSpPr/>
          <p:nvPr/>
        </p:nvGrpSpPr>
        <p:grpSpPr>
          <a:xfrm>
            <a:off x="7442987" y="4689741"/>
            <a:ext cx="471170" cy="954405"/>
            <a:chOff x="7442987" y="4689741"/>
            <a:chExt cx="471170" cy="954405"/>
          </a:xfrm>
        </p:grpSpPr>
        <p:sp>
          <p:nvSpPr>
            <p:cNvPr id="20" name="object 20"/>
            <p:cNvSpPr/>
            <p:nvPr/>
          </p:nvSpPr>
          <p:spPr>
            <a:xfrm>
              <a:off x="7570838" y="4692599"/>
              <a:ext cx="322580" cy="322580"/>
            </a:xfrm>
            <a:custGeom>
              <a:avLst/>
              <a:gdLst/>
              <a:ahLst/>
              <a:cxnLst/>
              <a:rect l="l" t="t" r="r" b="b"/>
              <a:pathLst>
                <a:path w="322579" h="322579">
                  <a:moveTo>
                    <a:pt x="0" y="0"/>
                  </a:moveTo>
                  <a:lnTo>
                    <a:pt x="321983" y="321983"/>
                  </a:lnTo>
                </a:path>
              </a:pathLst>
            </a:custGeom>
            <a:ln w="5470">
              <a:solidFill>
                <a:srgbClr val="000000"/>
              </a:solidFill>
            </a:ln>
          </p:spPr>
          <p:txBody>
            <a:bodyPr wrap="square" lIns="0" tIns="0" rIns="0" bIns="0" rtlCol="0"/>
            <a:lstStyle/>
            <a:p>
              <a:endParaRPr/>
            </a:p>
          </p:txBody>
        </p:sp>
        <p:sp>
          <p:nvSpPr>
            <p:cNvPr id="21" name="object 21"/>
            <p:cNvSpPr/>
            <p:nvPr/>
          </p:nvSpPr>
          <p:spPr>
            <a:xfrm>
              <a:off x="7463510" y="5265013"/>
              <a:ext cx="0" cy="250825"/>
            </a:xfrm>
            <a:custGeom>
              <a:avLst/>
              <a:gdLst/>
              <a:ahLst/>
              <a:cxnLst/>
              <a:rect l="l" t="t" r="r" b="b"/>
              <a:pathLst>
                <a:path h="250825">
                  <a:moveTo>
                    <a:pt x="0" y="0"/>
                  </a:moveTo>
                  <a:lnTo>
                    <a:pt x="0" y="250431"/>
                  </a:lnTo>
                </a:path>
              </a:pathLst>
            </a:custGeom>
            <a:ln w="10941">
              <a:solidFill>
                <a:srgbClr val="000000"/>
              </a:solidFill>
            </a:ln>
          </p:spPr>
          <p:txBody>
            <a:bodyPr wrap="square" lIns="0" tIns="0" rIns="0" bIns="0" rtlCol="0"/>
            <a:lstStyle/>
            <a:p>
              <a:endParaRPr/>
            </a:p>
          </p:txBody>
        </p:sp>
        <p:sp>
          <p:nvSpPr>
            <p:cNvPr id="22" name="object 22"/>
            <p:cNvSpPr/>
            <p:nvPr/>
          </p:nvSpPr>
          <p:spPr>
            <a:xfrm>
              <a:off x="7442987" y="5449798"/>
              <a:ext cx="41275" cy="90805"/>
            </a:xfrm>
            <a:custGeom>
              <a:avLst/>
              <a:gdLst/>
              <a:ahLst/>
              <a:cxnLst/>
              <a:rect l="l" t="t" r="r" b="b"/>
              <a:pathLst>
                <a:path w="41275" h="90804">
                  <a:moveTo>
                    <a:pt x="0" y="0"/>
                  </a:moveTo>
                  <a:lnTo>
                    <a:pt x="20523" y="90335"/>
                  </a:lnTo>
                  <a:lnTo>
                    <a:pt x="41059" y="0"/>
                  </a:lnTo>
                  <a:lnTo>
                    <a:pt x="0" y="0"/>
                  </a:lnTo>
                  <a:close/>
                </a:path>
              </a:pathLst>
            </a:custGeom>
            <a:solidFill>
              <a:srgbClr val="FFFFFF"/>
            </a:solidFill>
          </p:spPr>
          <p:txBody>
            <a:bodyPr wrap="square" lIns="0" tIns="0" rIns="0" bIns="0" rtlCol="0"/>
            <a:lstStyle/>
            <a:p>
              <a:endParaRPr/>
            </a:p>
          </p:txBody>
        </p:sp>
        <p:sp>
          <p:nvSpPr>
            <p:cNvPr id="23" name="object 23"/>
            <p:cNvSpPr/>
            <p:nvPr/>
          </p:nvSpPr>
          <p:spPr>
            <a:xfrm>
              <a:off x="7449832" y="5455272"/>
              <a:ext cx="27940" cy="60325"/>
            </a:xfrm>
            <a:custGeom>
              <a:avLst/>
              <a:gdLst/>
              <a:ahLst/>
              <a:cxnLst/>
              <a:rect l="l" t="t" r="r" b="b"/>
              <a:pathLst>
                <a:path w="27940" h="60325">
                  <a:moveTo>
                    <a:pt x="27355" y="0"/>
                  </a:moveTo>
                  <a:lnTo>
                    <a:pt x="13677" y="60172"/>
                  </a:lnTo>
                  <a:lnTo>
                    <a:pt x="0" y="0"/>
                  </a:lnTo>
                </a:path>
              </a:pathLst>
            </a:custGeom>
            <a:ln w="10941">
              <a:solidFill>
                <a:srgbClr val="000000"/>
              </a:solidFill>
            </a:ln>
          </p:spPr>
          <p:txBody>
            <a:bodyPr wrap="square" lIns="0" tIns="0" rIns="0" bIns="0" rtlCol="0"/>
            <a:lstStyle/>
            <a:p>
              <a:endParaRPr/>
            </a:p>
          </p:txBody>
        </p:sp>
        <p:sp>
          <p:nvSpPr>
            <p:cNvPr id="24" name="object 24"/>
            <p:cNvSpPr/>
            <p:nvPr/>
          </p:nvSpPr>
          <p:spPr>
            <a:xfrm>
              <a:off x="7803388" y="5533339"/>
              <a:ext cx="107950" cy="107950"/>
            </a:xfrm>
            <a:custGeom>
              <a:avLst/>
              <a:gdLst/>
              <a:ahLst/>
              <a:cxnLst/>
              <a:rect l="l" t="t" r="r" b="b"/>
              <a:pathLst>
                <a:path w="107950" h="107950">
                  <a:moveTo>
                    <a:pt x="107327" y="107327"/>
                  </a:moveTo>
                  <a:lnTo>
                    <a:pt x="107327" y="0"/>
                  </a:lnTo>
                  <a:lnTo>
                    <a:pt x="0" y="0"/>
                  </a:lnTo>
                  <a:lnTo>
                    <a:pt x="0" y="107327"/>
                  </a:lnTo>
                  <a:lnTo>
                    <a:pt x="107327" y="107327"/>
                  </a:lnTo>
                  <a:close/>
                </a:path>
              </a:pathLst>
            </a:custGeom>
            <a:ln w="5470">
              <a:solidFill>
                <a:srgbClr val="000000"/>
              </a:solidFill>
            </a:ln>
          </p:spPr>
          <p:txBody>
            <a:bodyPr wrap="square" lIns="0" tIns="0" rIns="0" bIns="0" rtlCol="0"/>
            <a:lstStyle/>
            <a:p>
              <a:endParaRPr/>
            </a:p>
          </p:txBody>
        </p:sp>
      </p:grpSp>
      <p:sp>
        <p:nvSpPr>
          <p:cNvPr id="25" name="object 25"/>
          <p:cNvSpPr txBox="1"/>
          <p:nvPr/>
        </p:nvSpPr>
        <p:spPr>
          <a:xfrm>
            <a:off x="7820342" y="5375569"/>
            <a:ext cx="201295" cy="264795"/>
          </a:xfrm>
          <a:prstGeom prst="rect">
            <a:avLst/>
          </a:prstGeom>
        </p:spPr>
        <p:txBody>
          <a:bodyPr vert="horz" wrap="square" lIns="0" tIns="12700" rIns="0" bIns="0" rtlCol="0">
            <a:spAutoFit/>
          </a:bodyPr>
          <a:lstStyle/>
          <a:p>
            <a:pPr marL="73025">
              <a:lnSpc>
                <a:spcPct val="100000"/>
              </a:lnSpc>
              <a:spcBef>
                <a:spcPts val="100"/>
              </a:spcBef>
            </a:pPr>
            <a:r>
              <a:rPr sz="600" b="1" dirty="0">
                <a:latin typeface="Arial"/>
                <a:cs typeface="Arial"/>
              </a:rPr>
              <a:t>OK</a:t>
            </a:r>
            <a:endParaRPr sz="600">
              <a:latin typeface="Arial"/>
              <a:cs typeface="Arial"/>
            </a:endParaRPr>
          </a:p>
          <a:p>
            <a:pPr marL="12700">
              <a:lnSpc>
                <a:spcPct val="100000"/>
              </a:lnSpc>
              <a:spcBef>
                <a:spcPts val="495"/>
              </a:spcBef>
            </a:pPr>
            <a:r>
              <a:rPr sz="550" b="1" spc="25" dirty="0">
                <a:latin typeface="Arial"/>
                <a:cs typeface="Arial"/>
              </a:rPr>
              <a:t>A</a:t>
            </a:r>
            <a:endParaRPr sz="550">
              <a:latin typeface="Arial"/>
              <a:cs typeface="Arial"/>
            </a:endParaRPr>
          </a:p>
        </p:txBody>
      </p:sp>
      <p:grpSp>
        <p:nvGrpSpPr>
          <p:cNvPr id="26" name="object 26"/>
          <p:cNvGrpSpPr/>
          <p:nvPr/>
        </p:nvGrpSpPr>
        <p:grpSpPr>
          <a:xfrm>
            <a:off x="7529347" y="5566473"/>
            <a:ext cx="281305" cy="41275"/>
            <a:chOff x="7529347" y="5566473"/>
            <a:chExt cx="281305" cy="41275"/>
          </a:xfrm>
        </p:grpSpPr>
        <p:sp>
          <p:nvSpPr>
            <p:cNvPr id="27" name="object 27"/>
            <p:cNvSpPr/>
            <p:nvPr/>
          </p:nvSpPr>
          <p:spPr>
            <a:xfrm>
              <a:off x="7535062" y="5586996"/>
              <a:ext cx="250825" cy="0"/>
            </a:xfrm>
            <a:custGeom>
              <a:avLst/>
              <a:gdLst/>
              <a:ahLst/>
              <a:cxnLst/>
              <a:rect l="l" t="t" r="r" b="b"/>
              <a:pathLst>
                <a:path w="250825">
                  <a:moveTo>
                    <a:pt x="0" y="0"/>
                  </a:moveTo>
                  <a:lnTo>
                    <a:pt x="250431" y="0"/>
                  </a:lnTo>
                </a:path>
              </a:pathLst>
            </a:custGeom>
            <a:ln w="10941">
              <a:solidFill>
                <a:srgbClr val="000000"/>
              </a:solidFill>
            </a:ln>
          </p:spPr>
          <p:txBody>
            <a:bodyPr wrap="square" lIns="0" tIns="0" rIns="0" bIns="0" rtlCol="0"/>
            <a:lstStyle/>
            <a:p>
              <a:endParaRPr/>
            </a:p>
          </p:txBody>
        </p:sp>
        <p:sp>
          <p:nvSpPr>
            <p:cNvPr id="28" name="object 28"/>
            <p:cNvSpPr/>
            <p:nvPr/>
          </p:nvSpPr>
          <p:spPr>
            <a:xfrm>
              <a:off x="7719847" y="5566473"/>
              <a:ext cx="90805" cy="41275"/>
            </a:xfrm>
            <a:custGeom>
              <a:avLst/>
              <a:gdLst/>
              <a:ahLst/>
              <a:cxnLst/>
              <a:rect l="l" t="t" r="r" b="b"/>
              <a:pathLst>
                <a:path w="90804" h="41275">
                  <a:moveTo>
                    <a:pt x="0" y="0"/>
                  </a:moveTo>
                  <a:lnTo>
                    <a:pt x="0" y="41059"/>
                  </a:lnTo>
                  <a:lnTo>
                    <a:pt x="90335" y="20523"/>
                  </a:lnTo>
                  <a:lnTo>
                    <a:pt x="0" y="0"/>
                  </a:lnTo>
                  <a:close/>
                </a:path>
              </a:pathLst>
            </a:custGeom>
            <a:solidFill>
              <a:srgbClr val="FFFFFF"/>
            </a:solidFill>
          </p:spPr>
          <p:txBody>
            <a:bodyPr wrap="square" lIns="0" tIns="0" rIns="0" bIns="0" rtlCol="0"/>
            <a:lstStyle/>
            <a:p>
              <a:endParaRPr/>
            </a:p>
          </p:txBody>
        </p:sp>
        <p:sp>
          <p:nvSpPr>
            <p:cNvPr id="29" name="object 29"/>
            <p:cNvSpPr/>
            <p:nvPr/>
          </p:nvSpPr>
          <p:spPr>
            <a:xfrm>
              <a:off x="7725321" y="5573331"/>
              <a:ext cx="60325" cy="27940"/>
            </a:xfrm>
            <a:custGeom>
              <a:avLst/>
              <a:gdLst/>
              <a:ahLst/>
              <a:cxnLst/>
              <a:rect l="l" t="t" r="r" b="b"/>
              <a:pathLst>
                <a:path w="60325" h="27939">
                  <a:moveTo>
                    <a:pt x="0" y="0"/>
                  </a:moveTo>
                  <a:lnTo>
                    <a:pt x="60172" y="13665"/>
                  </a:lnTo>
                  <a:lnTo>
                    <a:pt x="0" y="27343"/>
                  </a:lnTo>
                </a:path>
              </a:pathLst>
            </a:custGeom>
            <a:ln w="10941">
              <a:solidFill>
                <a:srgbClr val="000000"/>
              </a:solidFill>
            </a:ln>
          </p:spPr>
          <p:txBody>
            <a:bodyPr wrap="square" lIns="0" tIns="0" rIns="0" bIns="0" rtlCol="0"/>
            <a:lstStyle/>
            <a:p>
              <a:endParaRPr/>
            </a:p>
          </p:txBody>
        </p:sp>
      </p:grpSp>
      <p:sp>
        <p:nvSpPr>
          <p:cNvPr id="30" name="object 30"/>
          <p:cNvSpPr txBox="1"/>
          <p:nvPr/>
        </p:nvSpPr>
        <p:spPr>
          <a:xfrm>
            <a:off x="7426807" y="5375569"/>
            <a:ext cx="316865" cy="264795"/>
          </a:xfrm>
          <a:prstGeom prst="rect">
            <a:avLst/>
          </a:prstGeom>
        </p:spPr>
        <p:txBody>
          <a:bodyPr vert="horz" wrap="square" lIns="0" tIns="12700" rIns="0" bIns="0" rtlCol="0">
            <a:spAutoFit/>
          </a:bodyPr>
          <a:lstStyle/>
          <a:p>
            <a:pPr marL="73025">
              <a:lnSpc>
                <a:spcPct val="100000"/>
              </a:lnSpc>
              <a:spcBef>
                <a:spcPts val="100"/>
              </a:spcBef>
            </a:pPr>
            <a:r>
              <a:rPr sz="600" b="1" dirty="0">
                <a:latin typeface="Arial"/>
                <a:cs typeface="Arial"/>
              </a:rPr>
              <a:t>OK</a:t>
            </a:r>
            <a:r>
              <a:rPr sz="600" b="1" spc="260" dirty="0">
                <a:latin typeface="Arial"/>
                <a:cs typeface="Arial"/>
              </a:rPr>
              <a:t> </a:t>
            </a:r>
            <a:r>
              <a:rPr sz="900" b="1" baseline="4629" dirty="0">
                <a:latin typeface="Arial"/>
                <a:cs typeface="Arial"/>
              </a:rPr>
              <a:t>S</a:t>
            </a:r>
            <a:endParaRPr sz="900" baseline="4629">
              <a:latin typeface="Arial"/>
              <a:cs typeface="Arial"/>
            </a:endParaRPr>
          </a:p>
          <a:p>
            <a:pPr marL="12700">
              <a:lnSpc>
                <a:spcPct val="100000"/>
              </a:lnSpc>
              <a:spcBef>
                <a:spcPts val="495"/>
              </a:spcBef>
            </a:pPr>
            <a:r>
              <a:rPr sz="550" b="1" spc="25" dirty="0">
                <a:latin typeface="Arial"/>
                <a:cs typeface="Arial"/>
              </a:rPr>
              <a:t>A</a:t>
            </a:r>
            <a:endParaRPr sz="550">
              <a:latin typeface="Arial"/>
              <a:cs typeface="Arial"/>
            </a:endParaRPr>
          </a:p>
        </p:txBody>
      </p:sp>
      <p:grpSp>
        <p:nvGrpSpPr>
          <p:cNvPr id="31" name="object 31"/>
          <p:cNvGrpSpPr/>
          <p:nvPr/>
        </p:nvGrpSpPr>
        <p:grpSpPr>
          <a:xfrm>
            <a:off x="7800530" y="5008867"/>
            <a:ext cx="205740" cy="241300"/>
            <a:chOff x="7800530" y="5008867"/>
            <a:chExt cx="205740" cy="241300"/>
          </a:xfrm>
        </p:grpSpPr>
        <p:sp>
          <p:nvSpPr>
            <p:cNvPr id="32" name="object 32"/>
            <p:cNvSpPr/>
            <p:nvPr/>
          </p:nvSpPr>
          <p:spPr>
            <a:xfrm>
              <a:off x="7857045" y="5014582"/>
              <a:ext cx="143510" cy="71755"/>
            </a:xfrm>
            <a:custGeom>
              <a:avLst/>
              <a:gdLst/>
              <a:ahLst/>
              <a:cxnLst/>
              <a:rect l="l" t="t" r="r" b="b"/>
              <a:pathLst>
                <a:path w="143509" h="71754">
                  <a:moveTo>
                    <a:pt x="0" y="71551"/>
                  </a:moveTo>
                  <a:lnTo>
                    <a:pt x="143103" y="0"/>
                  </a:lnTo>
                </a:path>
                <a:path w="143509" h="71754">
                  <a:moveTo>
                    <a:pt x="0" y="0"/>
                  </a:moveTo>
                  <a:lnTo>
                    <a:pt x="143103" y="71551"/>
                  </a:lnTo>
                </a:path>
              </a:pathLst>
            </a:custGeom>
            <a:ln w="10941">
              <a:solidFill>
                <a:srgbClr val="000000"/>
              </a:solidFill>
            </a:ln>
          </p:spPr>
          <p:txBody>
            <a:bodyPr wrap="square" lIns="0" tIns="0" rIns="0" bIns="0" rtlCol="0"/>
            <a:lstStyle/>
            <a:p>
              <a:endParaRPr/>
            </a:p>
          </p:txBody>
        </p:sp>
        <p:sp>
          <p:nvSpPr>
            <p:cNvPr id="33" name="object 33"/>
            <p:cNvSpPr/>
            <p:nvPr/>
          </p:nvSpPr>
          <p:spPr>
            <a:xfrm>
              <a:off x="7803388" y="5139804"/>
              <a:ext cx="107950" cy="107950"/>
            </a:xfrm>
            <a:custGeom>
              <a:avLst/>
              <a:gdLst/>
              <a:ahLst/>
              <a:cxnLst/>
              <a:rect l="l" t="t" r="r" b="b"/>
              <a:pathLst>
                <a:path w="107950" h="107950">
                  <a:moveTo>
                    <a:pt x="107327" y="107327"/>
                  </a:moveTo>
                  <a:lnTo>
                    <a:pt x="107327" y="0"/>
                  </a:lnTo>
                  <a:lnTo>
                    <a:pt x="0" y="0"/>
                  </a:lnTo>
                  <a:lnTo>
                    <a:pt x="0" y="107327"/>
                  </a:lnTo>
                  <a:lnTo>
                    <a:pt x="107327" y="107327"/>
                  </a:lnTo>
                  <a:close/>
                </a:path>
              </a:pathLst>
            </a:custGeom>
            <a:ln w="5470">
              <a:solidFill>
                <a:srgbClr val="000000"/>
              </a:solidFill>
            </a:ln>
          </p:spPr>
          <p:txBody>
            <a:bodyPr wrap="square" lIns="0" tIns="0" rIns="0" bIns="0" rtlCol="0"/>
            <a:lstStyle/>
            <a:p>
              <a:endParaRPr/>
            </a:p>
          </p:txBody>
        </p:sp>
      </p:grpSp>
      <p:sp>
        <p:nvSpPr>
          <p:cNvPr id="34" name="object 34"/>
          <p:cNvSpPr txBox="1"/>
          <p:nvPr/>
        </p:nvSpPr>
        <p:spPr>
          <a:xfrm>
            <a:off x="7340498" y="4629806"/>
            <a:ext cx="166370" cy="301625"/>
          </a:xfrm>
          <a:prstGeom prst="rect">
            <a:avLst/>
          </a:prstGeom>
        </p:spPr>
        <p:txBody>
          <a:bodyPr vert="horz" wrap="square" lIns="0" tIns="13970" rIns="0" bIns="0" rtlCol="0">
            <a:spAutoFit/>
          </a:bodyPr>
          <a:lstStyle/>
          <a:p>
            <a:pPr>
              <a:lnSpc>
                <a:spcPct val="100000"/>
              </a:lnSpc>
              <a:spcBef>
                <a:spcPts val="110"/>
              </a:spcBef>
            </a:pPr>
            <a:r>
              <a:rPr sz="1800" b="1" spc="5" dirty="0">
                <a:latin typeface="Arial"/>
                <a:cs typeface="Arial"/>
              </a:rPr>
              <a:t>P</a:t>
            </a:r>
            <a:endParaRPr sz="1800">
              <a:latin typeface="Arial"/>
              <a:cs typeface="Arial"/>
            </a:endParaRPr>
          </a:p>
        </p:txBody>
      </p:sp>
      <p:sp>
        <p:nvSpPr>
          <p:cNvPr id="35" name="object 35"/>
          <p:cNvSpPr txBox="1"/>
          <p:nvPr/>
        </p:nvSpPr>
        <p:spPr>
          <a:xfrm>
            <a:off x="8041395" y="5416875"/>
            <a:ext cx="382905" cy="301625"/>
          </a:xfrm>
          <a:prstGeom prst="rect">
            <a:avLst/>
          </a:prstGeom>
        </p:spPr>
        <p:txBody>
          <a:bodyPr vert="horz" wrap="square" lIns="0" tIns="13970" rIns="0" bIns="0" rtlCol="0">
            <a:spAutoFit/>
          </a:bodyPr>
          <a:lstStyle/>
          <a:p>
            <a:pPr marL="85725">
              <a:lnSpc>
                <a:spcPct val="100000"/>
              </a:lnSpc>
              <a:spcBef>
                <a:spcPts val="110"/>
              </a:spcBef>
            </a:pPr>
            <a:r>
              <a:rPr sz="1800" b="1" spc="5" dirty="0">
                <a:latin typeface="Arial"/>
                <a:cs typeface="Arial"/>
              </a:rPr>
              <a:t>W</a:t>
            </a:r>
            <a:endParaRPr sz="1800">
              <a:latin typeface="Arial"/>
              <a:cs typeface="Arial"/>
            </a:endParaRPr>
          </a:p>
        </p:txBody>
      </p:sp>
      <p:sp>
        <p:nvSpPr>
          <p:cNvPr id="36" name="object 36"/>
          <p:cNvSpPr txBox="1"/>
          <p:nvPr/>
        </p:nvSpPr>
        <p:spPr>
          <a:xfrm>
            <a:off x="7820342" y="4982035"/>
            <a:ext cx="201295" cy="264795"/>
          </a:xfrm>
          <a:prstGeom prst="rect">
            <a:avLst/>
          </a:prstGeom>
        </p:spPr>
        <p:txBody>
          <a:bodyPr vert="horz" wrap="square" lIns="0" tIns="33019" rIns="0" bIns="0" rtlCol="0">
            <a:spAutoFit/>
          </a:bodyPr>
          <a:lstStyle/>
          <a:p>
            <a:pPr marL="73025" marR="5080" indent="-1270">
              <a:lnSpc>
                <a:spcPct val="78300"/>
              </a:lnSpc>
              <a:spcBef>
                <a:spcPts val="259"/>
              </a:spcBef>
            </a:pPr>
            <a:r>
              <a:rPr sz="600" b="1" dirty="0">
                <a:latin typeface="Arial"/>
                <a:cs typeface="Arial"/>
              </a:rPr>
              <a:t>P? </a:t>
            </a:r>
            <a:r>
              <a:rPr sz="600" b="1" spc="-155" dirty="0">
                <a:latin typeface="Arial"/>
                <a:cs typeface="Arial"/>
              </a:rPr>
              <a:t> </a:t>
            </a:r>
            <a:r>
              <a:rPr sz="600" b="1" dirty="0">
                <a:latin typeface="Arial"/>
                <a:cs typeface="Arial"/>
              </a:rPr>
              <a:t>OK</a:t>
            </a:r>
            <a:endParaRPr sz="600">
              <a:latin typeface="Arial"/>
              <a:cs typeface="Arial"/>
            </a:endParaRPr>
          </a:p>
          <a:p>
            <a:pPr marL="12700">
              <a:lnSpc>
                <a:spcPts val="590"/>
              </a:lnSpc>
            </a:pPr>
            <a:r>
              <a:rPr sz="550" b="1" spc="25" dirty="0">
                <a:latin typeface="Arial"/>
                <a:cs typeface="Arial"/>
              </a:rPr>
              <a:t>A</a:t>
            </a:r>
            <a:endParaRPr sz="550">
              <a:latin typeface="Arial"/>
              <a:cs typeface="Arial"/>
            </a:endParaRPr>
          </a:p>
        </p:txBody>
      </p:sp>
      <p:grpSp>
        <p:nvGrpSpPr>
          <p:cNvPr id="37" name="object 37"/>
          <p:cNvGrpSpPr/>
          <p:nvPr/>
        </p:nvGrpSpPr>
        <p:grpSpPr>
          <a:xfrm>
            <a:off x="7836522" y="5240337"/>
            <a:ext cx="41275" cy="275590"/>
            <a:chOff x="7836522" y="5240337"/>
            <a:chExt cx="41275" cy="275590"/>
          </a:xfrm>
        </p:grpSpPr>
        <p:sp>
          <p:nvSpPr>
            <p:cNvPr id="38" name="object 38"/>
            <p:cNvSpPr/>
            <p:nvPr/>
          </p:nvSpPr>
          <p:spPr>
            <a:xfrm>
              <a:off x="7857045" y="5265013"/>
              <a:ext cx="0" cy="250825"/>
            </a:xfrm>
            <a:custGeom>
              <a:avLst/>
              <a:gdLst/>
              <a:ahLst/>
              <a:cxnLst/>
              <a:rect l="l" t="t" r="r" b="b"/>
              <a:pathLst>
                <a:path h="250825">
                  <a:moveTo>
                    <a:pt x="0" y="250431"/>
                  </a:moveTo>
                  <a:lnTo>
                    <a:pt x="0" y="0"/>
                  </a:lnTo>
                </a:path>
              </a:pathLst>
            </a:custGeom>
            <a:ln w="10941">
              <a:solidFill>
                <a:srgbClr val="000000"/>
              </a:solidFill>
            </a:ln>
          </p:spPr>
          <p:txBody>
            <a:bodyPr wrap="square" lIns="0" tIns="0" rIns="0" bIns="0" rtlCol="0"/>
            <a:lstStyle/>
            <a:p>
              <a:endParaRPr/>
            </a:p>
          </p:txBody>
        </p:sp>
        <p:sp>
          <p:nvSpPr>
            <p:cNvPr id="39" name="object 39"/>
            <p:cNvSpPr/>
            <p:nvPr/>
          </p:nvSpPr>
          <p:spPr>
            <a:xfrm>
              <a:off x="7836522" y="5240337"/>
              <a:ext cx="41275" cy="90805"/>
            </a:xfrm>
            <a:custGeom>
              <a:avLst/>
              <a:gdLst/>
              <a:ahLst/>
              <a:cxnLst/>
              <a:rect l="l" t="t" r="r" b="b"/>
              <a:pathLst>
                <a:path w="41275" h="90804">
                  <a:moveTo>
                    <a:pt x="0" y="90335"/>
                  </a:moveTo>
                  <a:lnTo>
                    <a:pt x="41059" y="90335"/>
                  </a:lnTo>
                  <a:lnTo>
                    <a:pt x="20523" y="0"/>
                  </a:lnTo>
                  <a:lnTo>
                    <a:pt x="0" y="90335"/>
                  </a:lnTo>
                  <a:close/>
                </a:path>
              </a:pathLst>
            </a:custGeom>
            <a:solidFill>
              <a:srgbClr val="FFFFFF"/>
            </a:solidFill>
          </p:spPr>
          <p:txBody>
            <a:bodyPr wrap="square" lIns="0" tIns="0" rIns="0" bIns="0" rtlCol="0"/>
            <a:lstStyle/>
            <a:p>
              <a:endParaRPr/>
            </a:p>
          </p:txBody>
        </p:sp>
        <p:sp>
          <p:nvSpPr>
            <p:cNvPr id="40" name="object 40"/>
            <p:cNvSpPr/>
            <p:nvPr/>
          </p:nvSpPr>
          <p:spPr>
            <a:xfrm>
              <a:off x="7843367" y="5265013"/>
              <a:ext cx="27940" cy="60325"/>
            </a:xfrm>
            <a:custGeom>
              <a:avLst/>
              <a:gdLst/>
              <a:ahLst/>
              <a:cxnLst/>
              <a:rect l="l" t="t" r="r" b="b"/>
              <a:pathLst>
                <a:path w="27940" h="60325">
                  <a:moveTo>
                    <a:pt x="0" y="60185"/>
                  </a:moveTo>
                  <a:lnTo>
                    <a:pt x="13677" y="0"/>
                  </a:lnTo>
                  <a:lnTo>
                    <a:pt x="27355" y="60185"/>
                  </a:lnTo>
                </a:path>
              </a:pathLst>
            </a:custGeom>
            <a:ln w="10941">
              <a:solidFill>
                <a:srgbClr val="000000"/>
              </a:solidFill>
            </a:ln>
          </p:spPr>
          <p:txBody>
            <a:bodyPr wrap="square" lIns="0" tIns="0" rIns="0" bIns="0" rtlCol="0"/>
            <a:lstStyle/>
            <a:p>
              <a:endParaRPr/>
            </a:p>
          </p:txBody>
        </p:sp>
      </p:grpSp>
      <p:sp>
        <p:nvSpPr>
          <p:cNvPr id="41" name="object 41"/>
          <p:cNvSpPr/>
          <p:nvPr/>
        </p:nvSpPr>
        <p:spPr>
          <a:xfrm>
            <a:off x="1475079" y="4983632"/>
            <a:ext cx="2275840" cy="0"/>
          </a:xfrm>
          <a:custGeom>
            <a:avLst/>
            <a:gdLst/>
            <a:ahLst/>
            <a:cxnLst/>
            <a:rect l="l" t="t" r="r" b="b"/>
            <a:pathLst>
              <a:path w="2275840">
                <a:moveTo>
                  <a:pt x="0" y="0"/>
                </a:moveTo>
                <a:lnTo>
                  <a:pt x="2275332" y="0"/>
                </a:lnTo>
              </a:path>
            </a:pathLst>
          </a:custGeom>
          <a:ln w="6095">
            <a:solidFill>
              <a:srgbClr val="980098"/>
            </a:solidFill>
          </a:ln>
        </p:spPr>
        <p:txBody>
          <a:bodyPr wrap="square" lIns="0" tIns="0" rIns="0" bIns="0" rtlCol="0"/>
          <a:lstStyle/>
          <a:p>
            <a:endParaRPr/>
          </a:p>
        </p:txBody>
      </p:sp>
      <p:sp>
        <p:nvSpPr>
          <p:cNvPr id="42" name="object 42"/>
          <p:cNvSpPr txBox="1"/>
          <p:nvPr/>
        </p:nvSpPr>
        <p:spPr>
          <a:xfrm>
            <a:off x="2374392" y="4994876"/>
            <a:ext cx="471805" cy="340360"/>
          </a:xfrm>
          <a:prstGeom prst="rect">
            <a:avLst/>
          </a:prstGeom>
        </p:spPr>
        <p:txBody>
          <a:bodyPr vert="horz" wrap="square" lIns="0" tIns="14604" rIns="0" bIns="0" rtlCol="0">
            <a:spAutoFit/>
          </a:bodyPr>
          <a:lstStyle/>
          <a:p>
            <a:pPr marL="38100">
              <a:lnSpc>
                <a:spcPct val="100000"/>
              </a:lnSpc>
              <a:spcBef>
                <a:spcPts val="114"/>
              </a:spcBef>
            </a:pPr>
            <a:r>
              <a:rPr sz="3075" i="1" spc="7" baseline="8130" dirty="0">
                <a:solidFill>
                  <a:srgbClr val="990099"/>
                </a:solidFill>
                <a:latin typeface="Georgia"/>
                <a:cs typeface="Georgia"/>
              </a:rPr>
              <a:t>P</a:t>
            </a:r>
            <a:r>
              <a:rPr sz="1400" spc="5" dirty="0">
                <a:solidFill>
                  <a:srgbClr val="990099"/>
                </a:solidFill>
                <a:latin typeface="PMingLiU"/>
                <a:cs typeface="PMingLiU"/>
              </a:rPr>
              <a:t>1</a:t>
            </a:r>
            <a:r>
              <a:rPr sz="1400" i="1" spc="5" dirty="0">
                <a:solidFill>
                  <a:srgbClr val="990099"/>
                </a:solidFill>
                <a:latin typeface="Trebuchet MS"/>
                <a:cs typeface="Trebuchet MS"/>
              </a:rPr>
              <a:t>,</a:t>
            </a:r>
            <a:r>
              <a:rPr sz="1400" spc="5" dirty="0">
                <a:solidFill>
                  <a:srgbClr val="990099"/>
                </a:solidFill>
                <a:latin typeface="PMingLiU"/>
                <a:cs typeface="PMingLiU"/>
              </a:rPr>
              <a:t>3</a:t>
            </a:r>
            <a:endParaRPr sz="1400">
              <a:latin typeface="PMingLiU"/>
              <a:cs typeface="PMingLiU"/>
            </a:endParaRPr>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45" name="object 4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67</a:t>
            </a:fld>
            <a:endParaRPr spc="45" dirty="0"/>
          </a:p>
        </p:txBody>
      </p:sp>
      <p:sp>
        <p:nvSpPr>
          <p:cNvPr id="43" name="object 43"/>
          <p:cNvSpPr txBox="1"/>
          <p:nvPr/>
        </p:nvSpPr>
        <p:spPr>
          <a:xfrm>
            <a:off x="1130300" y="5418549"/>
            <a:ext cx="5771515" cy="340360"/>
          </a:xfrm>
          <a:prstGeom prst="rect">
            <a:avLst/>
          </a:prstGeom>
        </p:spPr>
        <p:txBody>
          <a:bodyPr vert="horz" wrap="square" lIns="0" tIns="14604" rIns="0" bIns="0" rtlCol="0">
            <a:spAutoFit/>
          </a:bodyPr>
          <a:lstStyle/>
          <a:p>
            <a:pPr marL="12700">
              <a:lnSpc>
                <a:spcPct val="100000"/>
              </a:lnSpc>
              <a:spcBef>
                <a:spcPts val="114"/>
              </a:spcBef>
            </a:pPr>
            <a:r>
              <a:rPr sz="2050" spc="-55" dirty="0">
                <a:latin typeface="Calibri"/>
                <a:cs typeface="Calibri"/>
              </a:rPr>
              <a:t>Resolution</a:t>
            </a:r>
            <a:r>
              <a:rPr sz="2050" spc="220" dirty="0">
                <a:latin typeface="Calibri"/>
                <a:cs typeface="Calibri"/>
              </a:rPr>
              <a:t> </a:t>
            </a:r>
            <a:r>
              <a:rPr sz="2050" spc="-40" dirty="0">
                <a:latin typeface="Calibri"/>
                <a:cs typeface="Calibri"/>
              </a:rPr>
              <a:t>is</a:t>
            </a:r>
            <a:r>
              <a:rPr sz="2050" spc="195" dirty="0">
                <a:latin typeface="Calibri"/>
                <a:cs typeface="Calibri"/>
              </a:rPr>
              <a:t> </a:t>
            </a:r>
            <a:r>
              <a:rPr sz="2050" spc="-80" dirty="0">
                <a:latin typeface="Calibri"/>
                <a:cs typeface="Calibri"/>
              </a:rPr>
              <a:t>sound</a:t>
            </a:r>
            <a:r>
              <a:rPr sz="2050" spc="165" dirty="0">
                <a:latin typeface="Calibri"/>
                <a:cs typeface="Calibri"/>
              </a:rPr>
              <a:t> </a:t>
            </a:r>
            <a:r>
              <a:rPr sz="2050" spc="-70" dirty="0">
                <a:latin typeface="Calibri"/>
                <a:cs typeface="Calibri"/>
              </a:rPr>
              <a:t>and</a:t>
            </a:r>
            <a:r>
              <a:rPr sz="2050" spc="185" dirty="0">
                <a:latin typeface="Calibri"/>
                <a:cs typeface="Calibri"/>
              </a:rPr>
              <a:t> </a:t>
            </a:r>
            <a:r>
              <a:rPr sz="2050" spc="-75" dirty="0">
                <a:latin typeface="Calibri"/>
                <a:cs typeface="Calibri"/>
              </a:rPr>
              <a:t>complete</a:t>
            </a:r>
            <a:r>
              <a:rPr sz="2050" spc="165" dirty="0">
                <a:latin typeface="Calibri"/>
                <a:cs typeface="Calibri"/>
              </a:rPr>
              <a:t> </a:t>
            </a:r>
            <a:r>
              <a:rPr sz="2050" spc="-90" dirty="0">
                <a:latin typeface="Calibri"/>
                <a:cs typeface="Calibri"/>
              </a:rPr>
              <a:t>for</a:t>
            </a:r>
            <a:r>
              <a:rPr sz="2050" spc="180" dirty="0">
                <a:latin typeface="Calibri"/>
                <a:cs typeface="Calibri"/>
              </a:rPr>
              <a:t> </a:t>
            </a:r>
            <a:r>
              <a:rPr sz="2050" spc="-60" dirty="0">
                <a:latin typeface="Calibri"/>
                <a:cs typeface="Calibri"/>
              </a:rPr>
              <a:t>propositional</a:t>
            </a:r>
            <a:r>
              <a:rPr sz="2050" spc="175" dirty="0">
                <a:latin typeface="Calibri"/>
                <a:cs typeface="Calibri"/>
              </a:rPr>
              <a:t> </a:t>
            </a:r>
            <a:r>
              <a:rPr sz="2050" spc="-40" dirty="0">
                <a:latin typeface="Calibri"/>
                <a:cs typeface="Calibri"/>
              </a:rPr>
              <a:t>logic</a:t>
            </a:r>
            <a:endParaRPr sz="2050">
              <a:latin typeface="Calibri"/>
              <a:cs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68</a:t>
            </a:fld>
            <a:endParaRPr spc="45" dirty="0"/>
          </a:p>
        </p:txBody>
      </p:sp>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170" dirty="0"/>
              <a:t>Conversion</a:t>
            </a:r>
            <a:r>
              <a:rPr spc="400" dirty="0"/>
              <a:t> </a:t>
            </a:r>
            <a:r>
              <a:rPr spc="185" dirty="0"/>
              <a:t>to</a:t>
            </a:r>
            <a:r>
              <a:rPr spc="370" dirty="0"/>
              <a:t> </a:t>
            </a:r>
            <a:r>
              <a:rPr spc="545" dirty="0"/>
              <a:t>CNF</a:t>
            </a:r>
          </a:p>
        </p:txBody>
      </p:sp>
      <p:sp>
        <p:nvSpPr>
          <p:cNvPr id="3" name="object 3"/>
          <p:cNvSpPr txBox="1"/>
          <p:nvPr/>
        </p:nvSpPr>
        <p:spPr>
          <a:xfrm>
            <a:off x="1104900" y="1263555"/>
            <a:ext cx="6598284" cy="967740"/>
          </a:xfrm>
          <a:prstGeom prst="rect">
            <a:avLst/>
          </a:prstGeom>
        </p:spPr>
        <p:txBody>
          <a:bodyPr vert="horz" wrap="square" lIns="0" tIns="170815" rIns="0" bIns="0" rtlCol="0">
            <a:spAutoFit/>
          </a:bodyPr>
          <a:lstStyle/>
          <a:p>
            <a:pPr marL="38100">
              <a:lnSpc>
                <a:spcPct val="100000"/>
              </a:lnSpc>
              <a:spcBef>
                <a:spcPts val="1345"/>
              </a:spcBef>
            </a:pPr>
            <a:r>
              <a:rPr sz="3075" i="1" spc="284" baseline="8130" dirty="0">
                <a:solidFill>
                  <a:srgbClr val="990099"/>
                </a:solidFill>
                <a:latin typeface="Georgia"/>
                <a:cs typeface="Georgia"/>
              </a:rPr>
              <a:t>B</a:t>
            </a:r>
            <a:r>
              <a:rPr sz="1400" spc="45" dirty="0">
                <a:solidFill>
                  <a:srgbClr val="990099"/>
                </a:solidFill>
                <a:latin typeface="PMingLiU"/>
                <a:cs typeface="PMingLiU"/>
              </a:rPr>
              <a:t>1</a:t>
            </a:r>
            <a:r>
              <a:rPr sz="1400" i="1" spc="-120" dirty="0">
                <a:solidFill>
                  <a:srgbClr val="990099"/>
                </a:solidFill>
                <a:latin typeface="Trebuchet MS"/>
                <a:cs typeface="Trebuchet MS"/>
              </a:rPr>
              <a:t>,</a:t>
            </a:r>
            <a:r>
              <a:rPr sz="1400" spc="45" dirty="0">
                <a:solidFill>
                  <a:srgbClr val="990099"/>
                </a:solidFill>
                <a:latin typeface="PMingLiU"/>
                <a:cs typeface="PMingLiU"/>
              </a:rPr>
              <a:t>1</a:t>
            </a:r>
            <a:r>
              <a:rPr sz="1400" dirty="0">
                <a:solidFill>
                  <a:srgbClr val="990099"/>
                </a:solidFill>
                <a:latin typeface="PMingLiU"/>
                <a:cs typeface="PMingLiU"/>
              </a:rPr>
              <a:t> </a:t>
            </a:r>
            <a:r>
              <a:rPr sz="1400" spc="-110" dirty="0">
                <a:solidFill>
                  <a:srgbClr val="990099"/>
                </a:solidFill>
                <a:latin typeface="PMingLiU"/>
                <a:cs typeface="PMingLiU"/>
              </a:rPr>
              <a:t> </a:t>
            </a:r>
            <a:r>
              <a:rPr sz="3075" spc="-607" baseline="8130" dirty="0">
                <a:solidFill>
                  <a:srgbClr val="990099"/>
                </a:solidFill>
                <a:latin typeface="Lucida Sans Unicode"/>
                <a:cs typeface="Lucida Sans Unicode"/>
              </a:rPr>
              <a:t>⇔</a:t>
            </a:r>
            <a:r>
              <a:rPr sz="3075" spc="-120" baseline="8130" dirty="0">
                <a:solidFill>
                  <a:srgbClr val="990099"/>
                </a:solidFill>
                <a:latin typeface="Lucida Sans Unicode"/>
                <a:cs typeface="Lucida Sans Unicode"/>
              </a:rPr>
              <a:t> </a:t>
            </a:r>
            <a:r>
              <a:rPr sz="3075" spc="-82" baseline="8130" dirty="0">
                <a:solidFill>
                  <a:srgbClr val="990099"/>
                </a:solidFill>
                <a:latin typeface="Tahoma"/>
                <a:cs typeface="Tahoma"/>
              </a:rPr>
              <a:t>(</a:t>
            </a:r>
            <a:r>
              <a:rPr sz="3075" i="1" spc="82" baseline="8130" dirty="0">
                <a:solidFill>
                  <a:srgbClr val="990099"/>
                </a:solidFill>
                <a:latin typeface="Georgia"/>
                <a:cs typeface="Georgia"/>
              </a:rPr>
              <a:t>P</a:t>
            </a:r>
            <a:r>
              <a:rPr sz="1400" spc="45" dirty="0">
                <a:solidFill>
                  <a:srgbClr val="990099"/>
                </a:solidFill>
                <a:latin typeface="PMingLiU"/>
                <a:cs typeface="PMingLiU"/>
              </a:rPr>
              <a:t>1</a:t>
            </a:r>
            <a:r>
              <a:rPr sz="1400" i="1" spc="-120" dirty="0">
                <a:solidFill>
                  <a:srgbClr val="990099"/>
                </a:solidFill>
                <a:latin typeface="Trebuchet MS"/>
                <a:cs typeface="Trebuchet MS"/>
              </a:rPr>
              <a:t>,</a:t>
            </a:r>
            <a:r>
              <a:rPr sz="1400" spc="45" dirty="0">
                <a:solidFill>
                  <a:srgbClr val="990099"/>
                </a:solidFill>
                <a:latin typeface="PMingLiU"/>
                <a:cs typeface="PMingLiU"/>
              </a:rPr>
              <a:t>2</a:t>
            </a:r>
            <a:r>
              <a:rPr sz="1400" spc="120" dirty="0">
                <a:solidFill>
                  <a:srgbClr val="990099"/>
                </a:solidFill>
                <a:latin typeface="PMingLiU"/>
                <a:cs typeface="PMingLiU"/>
              </a:rPr>
              <a:t> </a:t>
            </a:r>
            <a:r>
              <a:rPr sz="3075" spc="-382" baseline="8130" dirty="0">
                <a:solidFill>
                  <a:srgbClr val="990099"/>
                </a:solidFill>
                <a:latin typeface="Lucida Sans Unicode"/>
                <a:cs typeface="Lucida Sans Unicode"/>
              </a:rPr>
              <a:t>∨</a:t>
            </a:r>
            <a:r>
              <a:rPr sz="3075" spc="-292" baseline="8130" dirty="0">
                <a:solidFill>
                  <a:srgbClr val="990099"/>
                </a:solidFill>
                <a:latin typeface="Lucida Sans Unicode"/>
                <a:cs typeface="Lucida Sans Unicode"/>
              </a:rPr>
              <a:t> </a:t>
            </a:r>
            <a:r>
              <a:rPr sz="3075" i="1" spc="82" baseline="8130" dirty="0">
                <a:solidFill>
                  <a:srgbClr val="990099"/>
                </a:solidFill>
                <a:latin typeface="Georgia"/>
                <a:cs typeface="Georgia"/>
              </a:rPr>
              <a:t>P</a:t>
            </a:r>
            <a:r>
              <a:rPr sz="1400" spc="45" dirty="0">
                <a:solidFill>
                  <a:srgbClr val="990099"/>
                </a:solidFill>
                <a:latin typeface="PMingLiU"/>
                <a:cs typeface="PMingLiU"/>
              </a:rPr>
              <a:t>2</a:t>
            </a:r>
            <a:r>
              <a:rPr sz="1400" i="1" spc="-120" dirty="0">
                <a:solidFill>
                  <a:srgbClr val="990099"/>
                </a:solidFill>
                <a:latin typeface="Trebuchet MS"/>
                <a:cs typeface="Trebuchet MS"/>
              </a:rPr>
              <a:t>,</a:t>
            </a:r>
            <a:r>
              <a:rPr sz="1400" spc="85" dirty="0">
                <a:solidFill>
                  <a:srgbClr val="990099"/>
                </a:solidFill>
                <a:latin typeface="PMingLiU"/>
                <a:cs typeface="PMingLiU"/>
              </a:rPr>
              <a:t>1</a:t>
            </a:r>
            <a:r>
              <a:rPr sz="3075" spc="-82" baseline="8130" dirty="0">
                <a:solidFill>
                  <a:srgbClr val="990099"/>
                </a:solidFill>
                <a:latin typeface="Tahoma"/>
                <a:cs typeface="Tahoma"/>
              </a:rPr>
              <a:t>)</a:t>
            </a:r>
            <a:endParaRPr sz="3075" baseline="8130">
              <a:latin typeface="Tahoma"/>
              <a:cs typeface="Tahoma"/>
            </a:endParaRPr>
          </a:p>
          <a:p>
            <a:pPr marL="38100">
              <a:lnSpc>
                <a:spcPct val="100000"/>
              </a:lnSpc>
              <a:spcBef>
                <a:spcPts val="1245"/>
              </a:spcBef>
              <a:tabLst>
                <a:tab pos="4520565" algn="l"/>
                <a:tab pos="4912995" algn="l"/>
                <a:tab pos="5840730" algn="l"/>
                <a:tab pos="6233795" algn="l"/>
              </a:tabLst>
            </a:pPr>
            <a:r>
              <a:rPr sz="2050" spc="-25" dirty="0">
                <a:latin typeface="Calibri"/>
                <a:cs typeface="Calibri"/>
              </a:rPr>
              <a:t>1.</a:t>
            </a:r>
            <a:r>
              <a:rPr sz="2050" spc="409" dirty="0">
                <a:latin typeface="Calibri"/>
                <a:cs typeface="Calibri"/>
              </a:rPr>
              <a:t> </a:t>
            </a:r>
            <a:r>
              <a:rPr sz="2050" spc="-30" dirty="0">
                <a:latin typeface="Calibri"/>
                <a:cs typeface="Calibri"/>
              </a:rPr>
              <a:t>Eliminate</a:t>
            </a:r>
            <a:r>
              <a:rPr sz="2050" spc="140" dirty="0">
                <a:latin typeface="Calibri"/>
                <a:cs typeface="Calibri"/>
              </a:rPr>
              <a:t> </a:t>
            </a:r>
            <a:r>
              <a:rPr sz="2050" spc="-195" dirty="0">
                <a:solidFill>
                  <a:srgbClr val="990099"/>
                </a:solidFill>
                <a:latin typeface="Lucida Sans Unicode"/>
                <a:cs typeface="Lucida Sans Unicode"/>
              </a:rPr>
              <a:t>⇔</a:t>
            </a:r>
            <a:r>
              <a:rPr sz="2050" spc="-195" dirty="0">
                <a:latin typeface="Calibri"/>
                <a:cs typeface="Calibri"/>
              </a:rPr>
              <a:t>,</a:t>
            </a:r>
            <a:r>
              <a:rPr sz="2050" spc="190" dirty="0">
                <a:latin typeface="Calibri"/>
                <a:cs typeface="Calibri"/>
              </a:rPr>
              <a:t> </a:t>
            </a:r>
            <a:r>
              <a:rPr sz="2050" spc="-55" dirty="0">
                <a:latin typeface="Calibri"/>
                <a:cs typeface="Calibri"/>
              </a:rPr>
              <a:t>replacing</a:t>
            </a:r>
            <a:r>
              <a:rPr sz="2050" spc="200" dirty="0">
                <a:latin typeface="Calibri"/>
                <a:cs typeface="Calibri"/>
              </a:rPr>
              <a:t> </a:t>
            </a:r>
            <a:r>
              <a:rPr sz="2050" i="1" spc="60" dirty="0">
                <a:solidFill>
                  <a:srgbClr val="990099"/>
                </a:solidFill>
                <a:latin typeface="Georgia"/>
                <a:cs typeface="Georgia"/>
              </a:rPr>
              <a:t>α</a:t>
            </a:r>
            <a:r>
              <a:rPr sz="2050" i="1" spc="95" dirty="0">
                <a:solidFill>
                  <a:srgbClr val="990099"/>
                </a:solidFill>
                <a:latin typeface="Georgia"/>
                <a:cs typeface="Georgia"/>
              </a:rPr>
              <a:t> </a:t>
            </a:r>
            <a:r>
              <a:rPr sz="2050" spc="-405" dirty="0">
                <a:solidFill>
                  <a:srgbClr val="990099"/>
                </a:solidFill>
                <a:latin typeface="Lucida Sans Unicode"/>
                <a:cs typeface="Lucida Sans Unicode"/>
              </a:rPr>
              <a:t>⇔</a:t>
            </a:r>
            <a:r>
              <a:rPr sz="2050" spc="-70" dirty="0">
                <a:solidFill>
                  <a:srgbClr val="990099"/>
                </a:solidFill>
                <a:latin typeface="Lucida Sans Unicode"/>
                <a:cs typeface="Lucida Sans Unicode"/>
              </a:rPr>
              <a:t> </a:t>
            </a:r>
            <a:r>
              <a:rPr sz="2050" i="1" spc="-20" dirty="0">
                <a:solidFill>
                  <a:srgbClr val="990099"/>
                </a:solidFill>
                <a:latin typeface="Georgia"/>
                <a:cs typeface="Georgia"/>
              </a:rPr>
              <a:t>β</a:t>
            </a:r>
            <a:r>
              <a:rPr sz="2050" i="1" spc="275" dirty="0">
                <a:solidFill>
                  <a:srgbClr val="990099"/>
                </a:solidFill>
                <a:latin typeface="Georgia"/>
                <a:cs typeface="Georgia"/>
              </a:rPr>
              <a:t> </a:t>
            </a:r>
            <a:r>
              <a:rPr sz="2050" spc="-65" dirty="0">
                <a:latin typeface="Calibri"/>
                <a:cs typeface="Calibri"/>
              </a:rPr>
              <a:t>with</a:t>
            </a:r>
            <a:r>
              <a:rPr sz="2050" spc="210" dirty="0">
                <a:latin typeface="Calibri"/>
                <a:cs typeface="Calibri"/>
              </a:rPr>
              <a:t> </a:t>
            </a:r>
            <a:r>
              <a:rPr sz="2050" dirty="0">
                <a:solidFill>
                  <a:srgbClr val="990099"/>
                </a:solidFill>
                <a:latin typeface="Tahoma"/>
                <a:cs typeface="Tahoma"/>
              </a:rPr>
              <a:t>(</a:t>
            </a:r>
            <a:r>
              <a:rPr sz="2050" i="1" dirty="0">
                <a:solidFill>
                  <a:srgbClr val="990099"/>
                </a:solidFill>
                <a:latin typeface="Georgia"/>
                <a:cs typeface="Georgia"/>
              </a:rPr>
              <a:t>α	</a:t>
            </a:r>
            <a:r>
              <a:rPr sz="2050" spc="140" dirty="0">
                <a:solidFill>
                  <a:srgbClr val="990099"/>
                </a:solidFill>
                <a:latin typeface="Lucida Sans Unicode"/>
                <a:cs typeface="Lucida Sans Unicode"/>
              </a:rPr>
              <a:t>⇒	</a:t>
            </a:r>
            <a:r>
              <a:rPr sz="2050" i="1" spc="20" dirty="0">
                <a:solidFill>
                  <a:srgbClr val="990099"/>
                </a:solidFill>
                <a:latin typeface="Georgia"/>
                <a:cs typeface="Georgia"/>
              </a:rPr>
              <a:t>β</a:t>
            </a:r>
            <a:r>
              <a:rPr sz="2050" spc="20" dirty="0">
                <a:solidFill>
                  <a:srgbClr val="990099"/>
                </a:solidFill>
                <a:latin typeface="Tahoma"/>
                <a:cs typeface="Tahoma"/>
              </a:rPr>
              <a:t>)</a:t>
            </a:r>
            <a:r>
              <a:rPr sz="2050" spc="-180" dirty="0">
                <a:solidFill>
                  <a:srgbClr val="990099"/>
                </a:solidFill>
                <a:latin typeface="Tahoma"/>
                <a:cs typeface="Tahom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40" dirty="0">
                <a:solidFill>
                  <a:srgbClr val="990099"/>
                </a:solidFill>
                <a:latin typeface="Tahoma"/>
                <a:cs typeface="Tahoma"/>
              </a:rPr>
              <a:t>(</a:t>
            </a:r>
            <a:r>
              <a:rPr sz="2050" i="1" spc="-40" dirty="0">
                <a:solidFill>
                  <a:srgbClr val="990099"/>
                </a:solidFill>
                <a:latin typeface="Georgia"/>
                <a:cs typeface="Georgia"/>
              </a:rPr>
              <a:t>β	</a:t>
            </a:r>
            <a:r>
              <a:rPr sz="2050" spc="140" dirty="0">
                <a:solidFill>
                  <a:srgbClr val="990099"/>
                </a:solidFill>
                <a:latin typeface="Lucida Sans Unicode"/>
                <a:cs typeface="Lucida Sans Unicode"/>
              </a:rPr>
              <a:t>⇒	</a:t>
            </a:r>
            <a:r>
              <a:rPr sz="2050" i="1" spc="5" dirty="0">
                <a:solidFill>
                  <a:srgbClr val="990099"/>
                </a:solidFill>
                <a:latin typeface="Georgia"/>
                <a:cs typeface="Georgia"/>
              </a:rPr>
              <a:t>α</a:t>
            </a:r>
            <a:r>
              <a:rPr sz="2050" spc="5" dirty="0">
                <a:solidFill>
                  <a:srgbClr val="990099"/>
                </a:solidFill>
                <a:latin typeface="Tahoma"/>
                <a:cs typeface="Tahoma"/>
              </a:rPr>
              <a:t>)</a:t>
            </a:r>
            <a:r>
              <a:rPr sz="2050" spc="5" dirty="0">
                <a:latin typeface="Calibri"/>
                <a:cs typeface="Calibri"/>
              </a:rPr>
              <a:t>.</a:t>
            </a:r>
            <a:endParaRPr sz="2050">
              <a:latin typeface="Calibri"/>
              <a:cs typeface="Calibri"/>
            </a:endParaRPr>
          </a:p>
        </p:txBody>
      </p:sp>
      <p:sp>
        <p:nvSpPr>
          <p:cNvPr id="4" name="object 4"/>
          <p:cNvSpPr txBox="1"/>
          <p:nvPr/>
        </p:nvSpPr>
        <p:spPr>
          <a:xfrm>
            <a:off x="1421891" y="2440652"/>
            <a:ext cx="593725" cy="340360"/>
          </a:xfrm>
          <a:prstGeom prst="rect">
            <a:avLst/>
          </a:prstGeom>
        </p:spPr>
        <p:txBody>
          <a:bodyPr vert="horz" wrap="square" lIns="0" tIns="14604" rIns="0" bIns="0" rtlCol="0">
            <a:spAutoFit/>
          </a:bodyPr>
          <a:lstStyle/>
          <a:p>
            <a:pPr marL="38100">
              <a:lnSpc>
                <a:spcPct val="100000"/>
              </a:lnSpc>
              <a:spcBef>
                <a:spcPts val="114"/>
              </a:spcBef>
            </a:pPr>
            <a:r>
              <a:rPr sz="3075" spc="30" baseline="8130" dirty="0">
                <a:solidFill>
                  <a:srgbClr val="990099"/>
                </a:solidFill>
                <a:latin typeface="Tahoma"/>
                <a:cs typeface="Tahoma"/>
              </a:rPr>
              <a:t>(</a:t>
            </a:r>
            <a:r>
              <a:rPr sz="3075" i="1" spc="30" baseline="8130" dirty="0">
                <a:solidFill>
                  <a:srgbClr val="990099"/>
                </a:solidFill>
                <a:latin typeface="Georgia"/>
                <a:cs typeface="Georgia"/>
              </a:rPr>
              <a:t>B</a:t>
            </a:r>
            <a:r>
              <a:rPr sz="1400" spc="20" dirty="0">
                <a:solidFill>
                  <a:srgbClr val="990099"/>
                </a:solidFill>
                <a:latin typeface="PMingLiU"/>
                <a:cs typeface="PMingLiU"/>
              </a:rPr>
              <a:t>1</a:t>
            </a:r>
            <a:r>
              <a:rPr sz="1400" i="1" spc="20" dirty="0">
                <a:solidFill>
                  <a:srgbClr val="990099"/>
                </a:solidFill>
                <a:latin typeface="Trebuchet MS"/>
                <a:cs typeface="Trebuchet MS"/>
              </a:rPr>
              <a:t>,</a:t>
            </a:r>
            <a:r>
              <a:rPr sz="1400" spc="20" dirty="0">
                <a:solidFill>
                  <a:srgbClr val="990099"/>
                </a:solidFill>
                <a:latin typeface="PMingLiU"/>
                <a:cs typeface="PMingLiU"/>
              </a:rPr>
              <a:t>1</a:t>
            </a:r>
            <a:endParaRPr sz="1400">
              <a:latin typeface="PMingLiU"/>
              <a:cs typeface="PMingLiU"/>
            </a:endParaRPr>
          </a:p>
        </p:txBody>
      </p:sp>
      <p:sp>
        <p:nvSpPr>
          <p:cNvPr id="5" name="object 5"/>
          <p:cNvSpPr txBox="1"/>
          <p:nvPr/>
        </p:nvSpPr>
        <p:spPr>
          <a:xfrm>
            <a:off x="2074164" y="2401029"/>
            <a:ext cx="4549140" cy="340360"/>
          </a:xfrm>
          <a:prstGeom prst="rect">
            <a:avLst/>
          </a:prstGeom>
        </p:spPr>
        <p:txBody>
          <a:bodyPr vert="horz" wrap="square" lIns="0" tIns="14604" rIns="0" bIns="0" rtlCol="0">
            <a:spAutoFit/>
          </a:bodyPr>
          <a:lstStyle/>
          <a:p>
            <a:pPr marL="38100">
              <a:lnSpc>
                <a:spcPct val="100000"/>
              </a:lnSpc>
              <a:spcBef>
                <a:spcPts val="114"/>
              </a:spcBef>
              <a:tabLst>
                <a:tab pos="432434" algn="l"/>
                <a:tab pos="3594735" algn="l"/>
                <a:tab pos="3989070" algn="l"/>
              </a:tabLst>
            </a:pPr>
            <a:r>
              <a:rPr sz="2050" spc="140" dirty="0">
                <a:solidFill>
                  <a:srgbClr val="990099"/>
                </a:solidFill>
                <a:latin typeface="Lucida Sans Unicode"/>
                <a:cs typeface="Lucida Sans Unicode"/>
              </a:rPr>
              <a:t>⇒	</a:t>
            </a:r>
            <a:r>
              <a:rPr sz="2050" spc="-5" dirty="0">
                <a:solidFill>
                  <a:srgbClr val="990099"/>
                </a:solidFill>
                <a:latin typeface="Tahoma"/>
                <a:cs typeface="Tahoma"/>
              </a:rPr>
              <a:t>(</a:t>
            </a:r>
            <a:r>
              <a:rPr sz="2050" i="1" spc="-5" dirty="0">
                <a:solidFill>
                  <a:srgbClr val="990099"/>
                </a:solidFill>
                <a:latin typeface="Georgia"/>
                <a:cs typeface="Georgia"/>
              </a:rPr>
              <a:t>P</a:t>
            </a:r>
            <a:r>
              <a:rPr sz="2100" spc="-7" baseline="-11904" dirty="0">
                <a:solidFill>
                  <a:srgbClr val="990099"/>
                </a:solidFill>
                <a:latin typeface="PMingLiU"/>
                <a:cs typeface="PMingLiU"/>
              </a:rPr>
              <a:t>1</a:t>
            </a:r>
            <a:r>
              <a:rPr sz="2100" i="1" spc="-7" baseline="-11904" dirty="0">
                <a:solidFill>
                  <a:srgbClr val="990099"/>
                </a:solidFill>
                <a:latin typeface="Trebuchet MS"/>
                <a:cs typeface="Trebuchet MS"/>
              </a:rPr>
              <a:t>,</a:t>
            </a:r>
            <a:r>
              <a:rPr sz="2100" spc="-7" baseline="-11904" dirty="0">
                <a:solidFill>
                  <a:srgbClr val="990099"/>
                </a:solidFill>
                <a:latin typeface="PMingLiU"/>
                <a:cs typeface="PMingLiU"/>
              </a:rPr>
              <a:t>2</a:t>
            </a:r>
            <a:r>
              <a:rPr sz="2100" spc="187"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0" dirty="0">
                <a:solidFill>
                  <a:srgbClr val="990099"/>
                </a:solidFill>
                <a:latin typeface="Lucida Sans Unicode"/>
                <a:cs typeface="Lucida Sans Unicode"/>
              </a:rPr>
              <a:t> </a:t>
            </a:r>
            <a:r>
              <a:rPr sz="2050" i="1" spc="-10" dirty="0">
                <a:solidFill>
                  <a:srgbClr val="990099"/>
                </a:solidFill>
                <a:latin typeface="Georgia"/>
                <a:cs typeface="Georgia"/>
              </a:rPr>
              <a:t>P</a:t>
            </a:r>
            <a:r>
              <a:rPr sz="2100" spc="-15" baseline="-11904" dirty="0">
                <a:solidFill>
                  <a:srgbClr val="990099"/>
                </a:solidFill>
                <a:latin typeface="PMingLiU"/>
                <a:cs typeface="PMingLiU"/>
              </a:rPr>
              <a:t>2</a:t>
            </a:r>
            <a:r>
              <a:rPr sz="2100" i="1" spc="-15" baseline="-11904" dirty="0">
                <a:solidFill>
                  <a:srgbClr val="990099"/>
                </a:solidFill>
                <a:latin typeface="Trebuchet MS"/>
                <a:cs typeface="Trebuchet MS"/>
              </a:rPr>
              <a:t>,</a:t>
            </a:r>
            <a:r>
              <a:rPr sz="2100" spc="-15" baseline="-11904" dirty="0">
                <a:solidFill>
                  <a:srgbClr val="990099"/>
                </a:solidFill>
                <a:latin typeface="PMingLiU"/>
                <a:cs typeface="PMingLiU"/>
              </a:rPr>
              <a:t>1</a:t>
            </a:r>
            <a:r>
              <a:rPr sz="2050" spc="-10" dirty="0">
                <a:solidFill>
                  <a:srgbClr val="990099"/>
                </a:solidFill>
                <a:latin typeface="Tahoma"/>
                <a:cs typeface="Tahoma"/>
              </a:rPr>
              <a:t>))</a:t>
            </a:r>
            <a:r>
              <a:rPr sz="2050" spc="-180" dirty="0">
                <a:solidFill>
                  <a:srgbClr val="990099"/>
                </a:solidFill>
                <a:latin typeface="Tahoma"/>
                <a:cs typeface="Tahoma"/>
              </a:rPr>
              <a:t> </a:t>
            </a:r>
            <a:r>
              <a:rPr sz="2050" spc="-254" dirty="0">
                <a:solidFill>
                  <a:srgbClr val="990099"/>
                </a:solidFill>
                <a:latin typeface="Lucida Sans Unicode"/>
                <a:cs typeface="Lucida Sans Unicode"/>
              </a:rPr>
              <a:t>∧</a:t>
            </a:r>
            <a:r>
              <a:rPr sz="2050" spc="-185" dirty="0">
                <a:solidFill>
                  <a:srgbClr val="990099"/>
                </a:solidFill>
                <a:latin typeface="Lucida Sans Unicode"/>
                <a:cs typeface="Lucida Sans Unicode"/>
              </a:rPr>
              <a:t> </a:t>
            </a:r>
            <a:r>
              <a:rPr sz="2050" spc="-15" dirty="0">
                <a:solidFill>
                  <a:srgbClr val="990099"/>
                </a:solidFill>
                <a:latin typeface="Tahoma"/>
                <a:cs typeface="Tahoma"/>
              </a:rPr>
              <a:t>((</a:t>
            </a:r>
            <a:r>
              <a:rPr sz="2050" i="1" spc="-15" dirty="0">
                <a:solidFill>
                  <a:srgbClr val="990099"/>
                </a:solidFill>
                <a:latin typeface="Georgia"/>
                <a:cs typeface="Georgia"/>
              </a:rPr>
              <a:t>P</a:t>
            </a:r>
            <a:r>
              <a:rPr sz="2100" spc="-22" baseline="-11904" dirty="0">
                <a:solidFill>
                  <a:srgbClr val="990099"/>
                </a:solidFill>
                <a:latin typeface="PMingLiU"/>
                <a:cs typeface="PMingLiU"/>
              </a:rPr>
              <a:t>1</a:t>
            </a:r>
            <a:r>
              <a:rPr sz="2100" i="1" spc="-22" baseline="-11904" dirty="0">
                <a:solidFill>
                  <a:srgbClr val="990099"/>
                </a:solidFill>
                <a:latin typeface="Trebuchet MS"/>
                <a:cs typeface="Trebuchet MS"/>
              </a:rPr>
              <a:t>,</a:t>
            </a:r>
            <a:r>
              <a:rPr sz="2100" spc="-22" baseline="-11904" dirty="0">
                <a:solidFill>
                  <a:srgbClr val="990099"/>
                </a:solidFill>
                <a:latin typeface="PMingLiU"/>
                <a:cs typeface="PMingLiU"/>
              </a:rPr>
              <a:t>2</a:t>
            </a:r>
            <a:r>
              <a:rPr sz="2100" spc="202"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0" dirty="0">
                <a:solidFill>
                  <a:srgbClr val="990099"/>
                </a:solidFill>
                <a:latin typeface="Lucida Sans Unicode"/>
                <a:cs typeface="Lucida Sans Unicode"/>
              </a:rPr>
              <a:t> </a:t>
            </a:r>
            <a:r>
              <a:rPr sz="2050" i="1" dirty="0">
                <a:solidFill>
                  <a:srgbClr val="990099"/>
                </a:solidFill>
                <a:latin typeface="Georgia"/>
                <a:cs typeface="Georgia"/>
              </a:rPr>
              <a:t>P</a:t>
            </a:r>
            <a:r>
              <a:rPr sz="2100" baseline="-11904" dirty="0">
                <a:solidFill>
                  <a:srgbClr val="990099"/>
                </a:solidFill>
                <a:latin typeface="PMingLiU"/>
                <a:cs typeface="PMingLiU"/>
              </a:rPr>
              <a:t>2</a:t>
            </a:r>
            <a:r>
              <a:rPr sz="2100" i="1" baseline="-11904" dirty="0">
                <a:solidFill>
                  <a:srgbClr val="990099"/>
                </a:solidFill>
                <a:latin typeface="Trebuchet MS"/>
                <a:cs typeface="Trebuchet MS"/>
              </a:rPr>
              <a:t>,</a:t>
            </a:r>
            <a:r>
              <a:rPr sz="2100" baseline="-11904" dirty="0">
                <a:solidFill>
                  <a:srgbClr val="990099"/>
                </a:solidFill>
                <a:latin typeface="PMingLiU"/>
                <a:cs typeface="PMingLiU"/>
              </a:rPr>
              <a:t>1</a:t>
            </a:r>
            <a:r>
              <a:rPr sz="2050" dirty="0">
                <a:solidFill>
                  <a:srgbClr val="990099"/>
                </a:solidFill>
                <a:latin typeface="Tahoma"/>
                <a:cs typeface="Tahoma"/>
              </a:rPr>
              <a:t>)	</a:t>
            </a:r>
            <a:r>
              <a:rPr sz="2050" spc="140" dirty="0">
                <a:solidFill>
                  <a:srgbClr val="990099"/>
                </a:solidFill>
                <a:latin typeface="Lucida Sans Unicode"/>
                <a:cs typeface="Lucida Sans Unicode"/>
              </a:rPr>
              <a:t>⇒	</a:t>
            </a:r>
            <a:r>
              <a:rPr sz="2050" i="1" spc="25" dirty="0">
                <a:solidFill>
                  <a:srgbClr val="990099"/>
                </a:solidFill>
                <a:latin typeface="Georgia"/>
                <a:cs typeface="Georgia"/>
              </a:rPr>
              <a:t>B</a:t>
            </a:r>
            <a:r>
              <a:rPr sz="2100" spc="37" baseline="-11904" dirty="0">
                <a:solidFill>
                  <a:srgbClr val="990099"/>
                </a:solidFill>
                <a:latin typeface="PMingLiU"/>
                <a:cs typeface="PMingLiU"/>
              </a:rPr>
              <a:t>1</a:t>
            </a:r>
            <a:r>
              <a:rPr sz="2100" i="1" spc="37" baseline="-11904" dirty="0">
                <a:solidFill>
                  <a:srgbClr val="990099"/>
                </a:solidFill>
                <a:latin typeface="Trebuchet MS"/>
                <a:cs typeface="Trebuchet MS"/>
              </a:rPr>
              <a:t>,</a:t>
            </a:r>
            <a:r>
              <a:rPr sz="2100" spc="37" baseline="-11904" dirty="0">
                <a:solidFill>
                  <a:srgbClr val="990099"/>
                </a:solidFill>
                <a:latin typeface="PMingLiU"/>
                <a:cs typeface="PMingLiU"/>
              </a:rPr>
              <a:t>1</a:t>
            </a:r>
            <a:r>
              <a:rPr sz="2050" spc="25" dirty="0">
                <a:solidFill>
                  <a:srgbClr val="990099"/>
                </a:solidFill>
                <a:latin typeface="Tahoma"/>
                <a:cs typeface="Tahoma"/>
              </a:rPr>
              <a:t>)</a:t>
            </a:r>
            <a:endParaRPr sz="2050">
              <a:latin typeface="Tahoma"/>
              <a:cs typeface="Tahoma"/>
            </a:endParaRPr>
          </a:p>
        </p:txBody>
      </p:sp>
      <p:sp>
        <p:nvSpPr>
          <p:cNvPr id="6" name="object 6"/>
          <p:cNvSpPr txBox="1"/>
          <p:nvPr/>
        </p:nvSpPr>
        <p:spPr>
          <a:xfrm>
            <a:off x="1104900" y="2911569"/>
            <a:ext cx="6784340" cy="2894965"/>
          </a:xfrm>
          <a:prstGeom prst="rect">
            <a:avLst/>
          </a:prstGeom>
        </p:spPr>
        <p:txBody>
          <a:bodyPr vert="horz" wrap="square" lIns="0" tIns="14604" rIns="0" bIns="0" rtlCol="0">
            <a:spAutoFit/>
          </a:bodyPr>
          <a:lstStyle/>
          <a:p>
            <a:pPr marL="339090" indent="-301625">
              <a:lnSpc>
                <a:spcPct val="100000"/>
              </a:lnSpc>
              <a:spcBef>
                <a:spcPts val="114"/>
              </a:spcBef>
              <a:buAutoNum type="arabicPeriod" startAt="2"/>
              <a:tabLst>
                <a:tab pos="339725" algn="l"/>
              </a:tabLst>
            </a:pPr>
            <a:r>
              <a:rPr sz="2050" spc="-30" dirty="0">
                <a:latin typeface="Calibri"/>
                <a:cs typeface="Calibri"/>
              </a:rPr>
              <a:t>Eliminate</a:t>
            </a:r>
            <a:r>
              <a:rPr sz="2050" spc="130" dirty="0">
                <a:latin typeface="Calibri"/>
                <a:cs typeface="Calibri"/>
              </a:rPr>
              <a:t> </a:t>
            </a:r>
            <a:r>
              <a:rPr sz="2050" spc="80" dirty="0">
                <a:solidFill>
                  <a:srgbClr val="990099"/>
                </a:solidFill>
                <a:latin typeface="Lucida Sans Unicode"/>
                <a:cs typeface="Lucida Sans Unicode"/>
              </a:rPr>
              <a:t>⇒</a:t>
            </a:r>
            <a:r>
              <a:rPr sz="2050" spc="80" dirty="0">
                <a:latin typeface="Calibri"/>
                <a:cs typeface="Calibri"/>
              </a:rPr>
              <a:t>,</a:t>
            </a:r>
            <a:r>
              <a:rPr sz="2050" spc="180" dirty="0">
                <a:latin typeface="Calibri"/>
                <a:cs typeface="Calibri"/>
              </a:rPr>
              <a:t> </a:t>
            </a:r>
            <a:r>
              <a:rPr sz="2050" spc="-55" dirty="0">
                <a:latin typeface="Calibri"/>
                <a:cs typeface="Calibri"/>
              </a:rPr>
              <a:t>replacing</a:t>
            </a:r>
            <a:r>
              <a:rPr sz="2050" spc="190" dirty="0">
                <a:latin typeface="Calibri"/>
                <a:cs typeface="Calibri"/>
              </a:rPr>
              <a:t> </a:t>
            </a:r>
            <a:r>
              <a:rPr sz="2050" i="1" spc="60" dirty="0">
                <a:solidFill>
                  <a:srgbClr val="990099"/>
                </a:solidFill>
                <a:latin typeface="Georgia"/>
                <a:cs typeface="Georgia"/>
              </a:rPr>
              <a:t>α</a:t>
            </a:r>
            <a:r>
              <a:rPr sz="2050" i="1" spc="85" dirty="0">
                <a:solidFill>
                  <a:srgbClr val="990099"/>
                </a:solidFill>
                <a:latin typeface="Georgia"/>
                <a:cs typeface="Georgia"/>
              </a:rPr>
              <a:t> </a:t>
            </a:r>
            <a:r>
              <a:rPr sz="2050" spc="140" dirty="0">
                <a:solidFill>
                  <a:srgbClr val="990099"/>
                </a:solidFill>
                <a:latin typeface="Lucida Sans Unicode"/>
                <a:cs typeface="Lucida Sans Unicode"/>
              </a:rPr>
              <a:t>⇒</a:t>
            </a:r>
            <a:r>
              <a:rPr sz="2050" spc="-80" dirty="0">
                <a:solidFill>
                  <a:srgbClr val="990099"/>
                </a:solidFill>
                <a:latin typeface="Lucida Sans Unicode"/>
                <a:cs typeface="Lucida Sans Unicode"/>
              </a:rPr>
              <a:t> </a:t>
            </a:r>
            <a:r>
              <a:rPr sz="2050" i="1" spc="-20" dirty="0">
                <a:solidFill>
                  <a:srgbClr val="990099"/>
                </a:solidFill>
                <a:latin typeface="Georgia"/>
                <a:cs typeface="Georgia"/>
              </a:rPr>
              <a:t>β</a:t>
            </a:r>
            <a:r>
              <a:rPr sz="2050" i="1" spc="265" dirty="0">
                <a:solidFill>
                  <a:srgbClr val="990099"/>
                </a:solidFill>
                <a:latin typeface="Georgia"/>
                <a:cs typeface="Georgia"/>
              </a:rPr>
              <a:t> </a:t>
            </a:r>
            <a:r>
              <a:rPr sz="2050" spc="-65" dirty="0">
                <a:latin typeface="Calibri"/>
                <a:cs typeface="Calibri"/>
              </a:rPr>
              <a:t>with</a:t>
            </a:r>
            <a:r>
              <a:rPr sz="2050" spc="200" dirty="0">
                <a:latin typeface="Calibri"/>
                <a:cs typeface="Calibri"/>
              </a:rPr>
              <a:t> </a:t>
            </a:r>
            <a:r>
              <a:rPr sz="2050" spc="-100" dirty="0">
                <a:solidFill>
                  <a:srgbClr val="990099"/>
                </a:solidFill>
                <a:latin typeface="Lucida Sans Unicode"/>
                <a:cs typeface="Lucida Sans Unicode"/>
              </a:rPr>
              <a:t>¬</a:t>
            </a:r>
            <a:r>
              <a:rPr sz="2050" i="1" spc="-100" dirty="0">
                <a:solidFill>
                  <a:srgbClr val="990099"/>
                </a:solidFill>
                <a:latin typeface="Georgia"/>
                <a:cs typeface="Georgia"/>
              </a:rPr>
              <a:t>α</a:t>
            </a:r>
            <a:r>
              <a:rPr sz="2050" i="1" spc="-35" dirty="0">
                <a:solidFill>
                  <a:srgbClr val="990099"/>
                </a:solidFill>
                <a:latin typeface="Georgia"/>
                <a:cs typeface="Georgi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55" dirty="0">
                <a:solidFill>
                  <a:srgbClr val="990099"/>
                </a:solidFill>
                <a:latin typeface="Georgia"/>
                <a:cs typeface="Georgia"/>
              </a:rPr>
              <a:t>β</a:t>
            </a:r>
            <a:r>
              <a:rPr sz="2050" spc="55" dirty="0">
                <a:latin typeface="Calibri"/>
                <a:cs typeface="Calibri"/>
              </a:rPr>
              <a:t>.</a:t>
            </a:r>
            <a:endParaRPr sz="2050">
              <a:latin typeface="Calibri"/>
              <a:cs typeface="Calibri"/>
            </a:endParaRPr>
          </a:p>
          <a:p>
            <a:pPr marL="354965">
              <a:lnSpc>
                <a:spcPct val="100000"/>
              </a:lnSpc>
              <a:spcBef>
                <a:spcPts val="1560"/>
              </a:spcBef>
            </a:pPr>
            <a:r>
              <a:rPr sz="2050" spc="-25" dirty="0">
                <a:solidFill>
                  <a:srgbClr val="990099"/>
                </a:solidFill>
                <a:latin typeface="Tahoma"/>
                <a:cs typeface="Tahoma"/>
              </a:rPr>
              <a:t>(</a:t>
            </a:r>
            <a:r>
              <a:rPr sz="2050" spc="-25" dirty="0">
                <a:solidFill>
                  <a:srgbClr val="990099"/>
                </a:solidFill>
                <a:latin typeface="Lucida Sans Unicode"/>
                <a:cs typeface="Lucida Sans Unicode"/>
              </a:rPr>
              <a:t>¬</a:t>
            </a:r>
            <a:r>
              <a:rPr sz="2050" i="1" spc="-25" dirty="0">
                <a:solidFill>
                  <a:srgbClr val="990099"/>
                </a:solidFill>
                <a:latin typeface="Georgia"/>
                <a:cs typeface="Georgia"/>
              </a:rPr>
              <a:t>B</a:t>
            </a:r>
            <a:r>
              <a:rPr sz="2100" spc="-37" baseline="-11904" dirty="0">
                <a:solidFill>
                  <a:srgbClr val="990099"/>
                </a:solidFill>
                <a:latin typeface="PMingLiU"/>
                <a:cs typeface="PMingLiU"/>
              </a:rPr>
              <a:t>1</a:t>
            </a:r>
            <a:r>
              <a:rPr sz="2100" i="1" spc="-37" baseline="-11904" dirty="0">
                <a:solidFill>
                  <a:srgbClr val="990099"/>
                </a:solidFill>
                <a:latin typeface="Trebuchet MS"/>
                <a:cs typeface="Trebuchet MS"/>
              </a:rPr>
              <a:t>,</a:t>
            </a:r>
            <a:r>
              <a:rPr sz="2100" spc="-37" baseline="-11904" dirty="0">
                <a:solidFill>
                  <a:srgbClr val="990099"/>
                </a:solidFill>
                <a:latin typeface="PMingLiU"/>
                <a:cs typeface="PMingLiU"/>
              </a:rPr>
              <a:t>1</a:t>
            </a:r>
            <a:r>
              <a:rPr sz="2100" spc="179"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5" dirty="0">
                <a:solidFill>
                  <a:srgbClr val="990099"/>
                </a:solidFill>
                <a:latin typeface="Georgia"/>
                <a:cs typeface="Georgia"/>
              </a:rPr>
              <a:t>P</a:t>
            </a:r>
            <a:r>
              <a:rPr sz="2100" spc="7" baseline="-11904" dirty="0">
                <a:solidFill>
                  <a:srgbClr val="990099"/>
                </a:solidFill>
                <a:latin typeface="PMingLiU"/>
                <a:cs typeface="PMingLiU"/>
              </a:rPr>
              <a:t>1</a:t>
            </a:r>
            <a:r>
              <a:rPr sz="2100" i="1" spc="7" baseline="-11904" dirty="0">
                <a:solidFill>
                  <a:srgbClr val="990099"/>
                </a:solidFill>
                <a:latin typeface="Trebuchet MS"/>
                <a:cs typeface="Trebuchet MS"/>
              </a:rPr>
              <a:t>,</a:t>
            </a:r>
            <a:r>
              <a:rPr sz="2100" spc="7" baseline="-11904" dirty="0">
                <a:solidFill>
                  <a:srgbClr val="990099"/>
                </a:solidFill>
                <a:latin typeface="PMingLiU"/>
                <a:cs typeface="PMingLiU"/>
              </a:rPr>
              <a:t>2</a:t>
            </a:r>
            <a:r>
              <a:rPr sz="2100" spc="195"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dirty="0">
                <a:solidFill>
                  <a:srgbClr val="990099"/>
                </a:solidFill>
                <a:latin typeface="Georgia"/>
                <a:cs typeface="Georgia"/>
              </a:rPr>
              <a:t>P</a:t>
            </a:r>
            <a:r>
              <a:rPr sz="2100" baseline="-11904" dirty="0">
                <a:solidFill>
                  <a:srgbClr val="990099"/>
                </a:solidFill>
                <a:latin typeface="PMingLiU"/>
                <a:cs typeface="PMingLiU"/>
              </a:rPr>
              <a:t>2</a:t>
            </a:r>
            <a:r>
              <a:rPr sz="2100" i="1" baseline="-11904" dirty="0">
                <a:solidFill>
                  <a:srgbClr val="990099"/>
                </a:solidFill>
                <a:latin typeface="Trebuchet MS"/>
                <a:cs typeface="Trebuchet MS"/>
              </a:rPr>
              <a:t>,</a:t>
            </a:r>
            <a:r>
              <a:rPr sz="2100" baseline="-11904" dirty="0">
                <a:solidFill>
                  <a:srgbClr val="990099"/>
                </a:solidFill>
                <a:latin typeface="PMingLiU"/>
                <a:cs typeface="PMingLiU"/>
              </a:rPr>
              <a:t>1</a:t>
            </a:r>
            <a:r>
              <a:rPr sz="2050" dirty="0">
                <a:solidFill>
                  <a:srgbClr val="990099"/>
                </a:solidFill>
                <a:latin typeface="Tahoma"/>
                <a:cs typeface="Tahoma"/>
              </a:rPr>
              <a:t>)</a:t>
            </a:r>
            <a:r>
              <a:rPr sz="2050" spc="-185" dirty="0">
                <a:solidFill>
                  <a:srgbClr val="990099"/>
                </a:solidFill>
                <a:latin typeface="Tahoma"/>
                <a:cs typeface="Tahom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50" dirty="0">
                <a:solidFill>
                  <a:srgbClr val="990099"/>
                </a:solidFill>
                <a:latin typeface="Tahoma"/>
                <a:cs typeface="Tahoma"/>
              </a:rPr>
              <a:t>(</a:t>
            </a:r>
            <a:r>
              <a:rPr sz="2050" spc="-50" dirty="0">
                <a:solidFill>
                  <a:srgbClr val="990099"/>
                </a:solidFill>
                <a:latin typeface="Lucida Sans Unicode"/>
                <a:cs typeface="Lucida Sans Unicode"/>
              </a:rPr>
              <a:t>¬</a:t>
            </a:r>
            <a:r>
              <a:rPr sz="2050" spc="-50" dirty="0">
                <a:solidFill>
                  <a:srgbClr val="990099"/>
                </a:solidFill>
                <a:latin typeface="Tahoma"/>
                <a:cs typeface="Tahoma"/>
              </a:rPr>
              <a:t>(</a:t>
            </a:r>
            <a:r>
              <a:rPr sz="2050" i="1" spc="-50" dirty="0">
                <a:solidFill>
                  <a:srgbClr val="990099"/>
                </a:solidFill>
                <a:latin typeface="Georgia"/>
                <a:cs typeface="Georgia"/>
              </a:rPr>
              <a:t>P</a:t>
            </a:r>
            <a:r>
              <a:rPr sz="2100" spc="-75" baseline="-11904" dirty="0">
                <a:solidFill>
                  <a:srgbClr val="990099"/>
                </a:solidFill>
                <a:latin typeface="PMingLiU"/>
                <a:cs typeface="PMingLiU"/>
              </a:rPr>
              <a:t>1</a:t>
            </a:r>
            <a:r>
              <a:rPr sz="2100" i="1" spc="-75" baseline="-11904" dirty="0">
                <a:solidFill>
                  <a:srgbClr val="990099"/>
                </a:solidFill>
                <a:latin typeface="Trebuchet MS"/>
                <a:cs typeface="Trebuchet MS"/>
              </a:rPr>
              <a:t>,</a:t>
            </a:r>
            <a:r>
              <a:rPr sz="2100" spc="-75" baseline="-11904" dirty="0">
                <a:solidFill>
                  <a:srgbClr val="990099"/>
                </a:solidFill>
                <a:latin typeface="PMingLiU"/>
                <a:cs typeface="PMingLiU"/>
              </a:rPr>
              <a:t>2</a:t>
            </a:r>
            <a:r>
              <a:rPr sz="2100" spc="179"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dirty="0">
                <a:solidFill>
                  <a:srgbClr val="990099"/>
                </a:solidFill>
                <a:latin typeface="Georgia"/>
                <a:cs typeface="Georgia"/>
              </a:rPr>
              <a:t>P</a:t>
            </a:r>
            <a:r>
              <a:rPr sz="2100" baseline="-11904" dirty="0">
                <a:solidFill>
                  <a:srgbClr val="990099"/>
                </a:solidFill>
                <a:latin typeface="PMingLiU"/>
                <a:cs typeface="PMingLiU"/>
              </a:rPr>
              <a:t>2</a:t>
            </a:r>
            <a:r>
              <a:rPr sz="2100" i="1" baseline="-11904" dirty="0">
                <a:solidFill>
                  <a:srgbClr val="990099"/>
                </a:solidFill>
                <a:latin typeface="Trebuchet MS"/>
                <a:cs typeface="Trebuchet MS"/>
              </a:rPr>
              <a:t>,</a:t>
            </a:r>
            <a:r>
              <a:rPr sz="2100" baseline="-11904" dirty="0">
                <a:solidFill>
                  <a:srgbClr val="990099"/>
                </a:solidFill>
                <a:latin typeface="PMingLiU"/>
                <a:cs typeface="PMingLiU"/>
              </a:rPr>
              <a:t>1</a:t>
            </a:r>
            <a:r>
              <a:rPr sz="2050" dirty="0">
                <a:solidFill>
                  <a:srgbClr val="990099"/>
                </a:solidFill>
                <a:latin typeface="Tahoma"/>
                <a:cs typeface="Tahoma"/>
              </a:rPr>
              <a:t>)</a:t>
            </a:r>
            <a:r>
              <a:rPr sz="2050" spc="-185" dirty="0">
                <a:solidFill>
                  <a:srgbClr val="990099"/>
                </a:solidFill>
                <a:latin typeface="Tahoma"/>
                <a:cs typeface="Tahom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30" dirty="0">
                <a:solidFill>
                  <a:srgbClr val="990099"/>
                </a:solidFill>
                <a:latin typeface="Georgia"/>
                <a:cs typeface="Georgia"/>
              </a:rPr>
              <a:t>B</a:t>
            </a:r>
            <a:r>
              <a:rPr sz="2100" spc="44" baseline="-11904" dirty="0">
                <a:solidFill>
                  <a:srgbClr val="990099"/>
                </a:solidFill>
                <a:latin typeface="PMingLiU"/>
                <a:cs typeface="PMingLiU"/>
              </a:rPr>
              <a:t>1</a:t>
            </a:r>
            <a:r>
              <a:rPr sz="2100" i="1" spc="44" baseline="-11904" dirty="0">
                <a:solidFill>
                  <a:srgbClr val="990099"/>
                </a:solidFill>
                <a:latin typeface="Trebuchet MS"/>
                <a:cs typeface="Trebuchet MS"/>
              </a:rPr>
              <a:t>,</a:t>
            </a:r>
            <a:r>
              <a:rPr sz="2100" spc="44" baseline="-11904" dirty="0">
                <a:solidFill>
                  <a:srgbClr val="990099"/>
                </a:solidFill>
                <a:latin typeface="PMingLiU"/>
                <a:cs typeface="PMingLiU"/>
              </a:rPr>
              <a:t>1</a:t>
            </a:r>
            <a:r>
              <a:rPr sz="2050" spc="30" dirty="0">
                <a:solidFill>
                  <a:srgbClr val="990099"/>
                </a:solidFill>
                <a:latin typeface="Tahoma"/>
                <a:cs typeface="Tahoma"/>
              </a:rPr>
              <a:t>)</a:t>
            </a:r>
            <a:endParaRPr sz="2050">
              <a:latin typeface="Tahoma"/>
              <a:cs typeface="Tahoma"/>
            </a:endParaRPr>
          </a:p>
          <a:p>
            <a:pPr marL="339090" indent="-301625">
              <a:lnSpc>
                <a:spcPct val="100000"/>
              </a:lnSpc>
              <a:spcBef>
                <a:spcPts val="1560"/>
              </a:spcBef>
              <a:buAutoNum type="arabicPeriod" startAt="3"/>
              <a:tabLst>
                <a:tab pos="339725" algn="l"/>
              </a:tabLst>
            </a:pPr>
            <a:r>
              <a:rPr sz="2050" spc="-100" dirty="0">
                <a:latin typeface="Calibri"/>
                <a:cs typeface="Calibri"/>
              </a:rPr>
              <a:t>Mov</a:t>
            </a:r>
            <a:r>
              <a:rPr sz="2050" spc="-80" dirty="0">
                <a:latin typeface="Calibri"/>
                <a:cs typeface="Calibri"/>
              </a:rPr>
              <a:t>e</a:t>
            </a:r>
            <a:r>
              <a:rPr sz="2050" spc="185" dirty="0">
                <a:latin typeface="Calibri"/>
                <a:cs typeface="Calibri"/>
              </a:rPr>
              <a:t> </a:t>
            </a:r>
            <a:r>
              <a:rPr sz="2050" spc="-254" dirty="0">
                <a:solidFill>
                  <a:srgbClr val="990099"/>
                </a:solidFill>
                <a:latin typeface="Lucida Sans Unicode"/>
                <a:cs typeface="Lucida Sans Unicode"/>
              </a:rPr>
              <a:t>¬</a:t>
            </a:r>
            <a:r>
              <a:rPr sz="2050" spc="-5" dirty="0">
                <a:solidFill>
                  <a:srgbClr val="990099"/>
                </a:solidFill>
                <a:latin typeface="Lucida Sans Unicode"/>
                <a:cs typeface="Lucida Sans Unicode"/>
              </a:rPr>
              <a:t> </a:t>
            </a:r>
            <a:r>
              <a:rPr sz="2050" spc="-70" dirty="0">
                <a:latin typeface="Calibri"/>
                <a:cs typeface="Calibri"/>
              </a:rPr>
              <a:t>in</a:t>
            </a:r>
            <a:r>
              <a:rPr sz="2050" spc="-170" dirty="0">
                <a:latin typeface="Calibri"/>
                <a:cs typeface="Calibri"/>
              </a:rPr>
              <a:t>w</a:t>
            </a:r>
            <a:r>
              <a:rPr sz="2050" spc="-105" dirty="0">
                <a:latin typeface="Calibri"/>
                <a:cs typeface="Calibri"/>
              </a:rPr>
              <a:t>a</a:t>
            </a:r>
            <a:r>
              <a:rPr sz="2050" spc="-75" dirty="0">
                <a:latin typeface="Calibri"/>
                <a:cs typeface="Calibri"/>
              </a:rPr>
              <a:t>rd</a:t>
            </a:r>
            <a:r>
              <a:rPr sz="2050" spc="-60" dirty="0">
                <a:latin typeface="Calibri"/>
                <a:cs typeface="Calibri"/>
              </a:rPr>
              <a:t>s</a:t>
            </a:r>
            <a:r>
              <a:rPr sz="2050" spc="180" dirty="0">
                <a:latin typeface="Calibri"/>
                <a:cs typeface="Calibri"/>
              </a:rPr>
              <a:t> </a:t>
            </a:r>
            <a:r>
              <a:rPr sz="2050" spc="-50" dirty="0">
                <a:latin typeface="Calibri"/>
                <a:cs typeface="Calibri"/>
              </a:rPr>
              <a:t>using</a:t>
            </a:r>
            <a:r>
              <a:rPr sz="2050" spc="195" dirty="0">
                <a:latin typeface="Calibri"/>
                <a:cs typeface="Calibri"/>
              </a:rPr>
              <a:t> </a:t>
            </a:r>
            <a:r>
              <a:rPr sz="2050" spc="-125" dirty="0">
                <a:latin typeface="Calibri"/>
                <a:cs typeface="Calibri"/>
              </a:rPr>
              <a:t>d</a:t>
            </a:r>
            <a:r>
              <a:rPr sz="2050" spc="-114" dirty="0">
                <a:latin typeface="Calibri"/>
                <a:cs typeface="Calibri"/>
              </a:rPr>
              <a:t>e</a:t>
            </a:r>
            <a:r>
              <a:rPr sz="2050" spc="180" dirty="0">
                <a:latin typeface="Calibri"/>
                <a:cs typeface="Calibri"/>
              </a:rPr>
              <a:t> </a:t>
            </a:r>
            <a:r>
              <a:rPr sz="2050" spc="-110" dirty="0">
                <a:latin typeface="Calibri"/>
                <a:cs typeface="Calibri"/>
              </a:rPr>
              <a:t>M</a:t>
            </a:r>
            <a:r>
              <a:rPr sz="2050" spc="-114" dirty="0">
                <a:latin typeface="Calibri"/>
                <a:cs typeface="Calibri"/>
              </a:rPr>
              <a:t>o</a:t>
            </a:r>
            <a:r>
              <a:rPr sz="2050" spc="-40" dirty="0">
                <a:latin typeface="Calibri"/>
                <a:cs typeface="Calibri"/>
              </a:rPr>
              <a:t>rgan’</a:t>
            </a:r>
            <a:r>
              <a:rPr sz="2050" spc="-35" dirty="0">
                <a:latin typeface="Calibri"/>
                <a:cs typeface="Calibri"/>
              </a:rPr>
              <a:t>s</a:t>
            </a:r>
            <a:r>
              <a:rPr sz="2050" spc="190" dirty="0">
                <a:latin typeface="Calibri"/>
                <a:cs typeface="Calibri"/>
              </a:rPr>
              <a:t> </a:t>
            </a:r>
            <a:r>
              <a:rPr sz="2050" spc="-80" dirty="0">
                <a:latin typeface="Calibri"/>
                <a:cs typeface="Calibri"/>
              </a:rPr>
              <a:t>rule</a:t>
            </a:r>
            <a:r>
              <a:rPr sz="2050" spc="-70" dirty="0">
                <a:latin typeface="Calibri"/>
                <a:cs typeface="Calibri"/>
              </a:rPr>
              <a:t>s</a:t>
            </a:r>
            <a:r>
              <a:rPr sz="2050" spc="190" dirty="0">
                <a:latin typeface="Calibri"/>
                <a:cs typeface="Calibri"/>
              </a:rPr>
              <a:t> </a:t>
            </a:r>
            <a:r>
              <a:rPr sz="2050" spc="-70" dirty="0">
                <a:latin typeface="Calibri"/>
                <a:cs typeface="Calibri"/>
              </a:rPr>
              <a:t>and</a:t>
            </a:r>
            <a:r>
              <a:rPr sz="2050" spc="170" dirty="0">
                <a:latin typeface="Calibri"/>
                <a:cs typeface="Calibri"/>
              </a:rPr>
              <a:t> </a:t>
            </a:r>
            <a:r>
              <a:rPr sz="2050" spc="-65" dirty="0">
                <a:latin typeface="Calibri"/>
                <a:cs typeface="Calibri"/>
              </a:rPr>
              <a:t>double-negation:</a:t>
            </a:r>
            <a:endParaRPr sz="2050">
              <a:latin typeface="Calibri"/>
              <a:cs typeface="Calibri"/>
            </a:endParaRPr>
          </a:p>
          <a:p>
            <a:pPr marL="354965">
              <a:lnSpc>
                <a:spcPct val="100000"/>
              </a:lnSpc>
              <a:spcBef>
                <a:spcPts val="1560"/>
              </a:spcBef>
            </a:pPr>
            <a:r>
              <a:rPr sz="2050" spc="-55" dirty="0">
                <a:solidFill>
                  <a:srgbClr val="990099"/>
                </a:solidFill>
                <a:latin typeface="Tahoma"/>
                <a:cs typeface="Tahoma"/>
              </a:rPr>
              <a:t>(</a:t>
            </a:r>
            <a:r>
              <a:rPr sz="2050" spc="-254" dirty="0">
                <a:solidFill>
                  <a:srgbClr val="990099"/>
                </a:solidFill>
                <a:latin typeface="Lucida Sans Unicode"/>
                <a:cs typeface="Lucida Sans Unicode"/>
              </a:rPr>
              <a:t>¬</a:t>
            </a:r>
            <a:r>
              <a:rPr sz="2050" i="1" spc="195" dirty="0">
                <a:solidFill>
                  <a:srgbClr val="990099"/>
                </a:solidFill>
                <a:latin typeface="Georgia"/>
                <a:cs typeface="Georgia"/>
              </a:rPr>
              <a:t>B</a:t>
            </a:r>
            <a:r>
              <a:rPr sz="2100" spc="67" baseline="-11904" dirty="0">
                <a:solidFill>
                  <a:srgbClr val="990099"/>
                </a:solidFill>
                <a:latin typeface="PMingLiU"/>
                <a:cs typeface="PMingLiU"/>
              </a:rPr>
              <a:t>1</a:t>
            </a:r>
            <a:r>
              <a:rPr sz="2100" i="1" spc="-179" baseline="-11904" dirty="0">
                <a:solidFill>
                  <a:srgbClr val="990099"/>
                </a:solidFill>
                <a:latin typeface="Trebuchet MS"/>
                <a:cs typeface="Trebuchet MS"/>
              </a:rPr>
              <a:t>,</a:t>
            </a:r>
            <a:r>
              <a:rPr sz="2100" spc="67" baseline="-11904" dirty="0">
                <a:solidFill>
                  <a:srgbClr val="990099"/>
                </a:solidFill>
                <a:latin typeface="PMingLiU"/>
                <a:cs typeface="PMingLiU"/>
              </a:rPr>
              <a:t>1</a:t>
            </a:r>
            <a:r>
              <a:rPr sz="2100" spc="179"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55" dirty="0">
                <a:solidFill>
                  <a:srgbClr val="990099"/>
                </a:solidFill>
                <a:latin typeface="Georgia"/>
                <a:cs typeface="Georgia"/>
              </a:rPr>
              <a:t>P</a:t>
            </a:r>
            <a:r>
              <a:rPr sz="2100" spc="67" baseline="-11904" dirty="0">
                <a:solidFill>
                  <a:srgbClr val="990099"/>
                </a:solidFill>
                <a:latin typeface="PMingLiU"/>
                <a:cs typeface="PMingLiU"/>
              </a:rPr>
              <a:t>1</a:t>
            </a:r>
            <a:r>
              <a:rPr sz="2100" i="1" spc="-179" baseline="-11904" dirty="0">
                <a:solidFill>
                  <a:srgbClr val="990099"/>
                </a:solidFill>
                <a:latin typeface="Trebuchet MS"/>
                <a:cs typeface="Trebuchet MS"/>
              </a:rPr>
              <a:t>,</a:t>
            </a:r>
            <a:r>
              <a:rPr sz="2100" spc="67" baseline="-11904" dirty="0">
                <a:solidFill>
                  <a:srgbClr val="990099"/>
                </a:solidFill>
                <a:latin typeface="PMingLiU"/>
                <a:cs typeface="PMingLiU"/>
              </a:rPr>
              <a:t>2</a:t>
            </a:r>
            <a:r>
              <a:rPr sz="2100" spc="195"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55" dirty="0">
                <a:solidFill>
                  <a:srgbClr val="990099"/>
                </a:solidFill>
                <a:latin typeface="Georgia"/>
                <a:cs typeface="Georgia"/>
              </a:rPr>
              <a:t>P</a:t>
            </a:r>
            <a:r>
              <a:rPr sz="2100" spc="67" baseline="-11904" dirty="0">
                <a:solidFill>
                  <a:srgbClr val="990099"/>
                </a:solidFill>
                <a:latin typeface="PMingLiU"/>
                <a:cs typeface="PMingLiU"/>
              </a:rPr>
              <a:t>2</a:t>
            </a:r>
            <a:r>
              <a:rPr sz="2100" i="1" spc="-179" baseline="-11904" dirty="0">
                <a:solidFill>
                  <a:srgbClr val="990099"/>
                </a:solidFill>
                <a:latin typeface="Trebuchet MS"/>
                <a:cs typeface="Trebuchet MS"/>
              </a:rPr>
              <a:t>,</a:t>
            </a:r>
            <a:r>
              <a:rPr sz="2100" spc="127" baseline="-11904" dirty="0">
                <a:solidFill>
                  <a:srgbClr val="990099"/>
                </a:solidFill>
                <a:latin typeface="PMingLiU"/>
                <a:cs typeface="PMingLiU"/>
              </a:rPr>
              <a:t>1</a:t>
            </a:r>
            <a:r>
              <a:rPr sz="2050" spc="-55" dirty="0">
                <a:solidFill>
                  <a:srgbClr val="990099"/>
                </a:solidFill>
                <a:latin typeface="Tahoma"/>
                <a:cs typeface="Tahoma"/>
              </a:rPr>
              <a:t>)</a:t>
            </a:r>
            <a:r>
              <a:rPr sz="2050" spc="-185" dirty="0">
                <a:solidFill>
                  <a:srgbClr val="990099"/>
                </a:solidFill>
                <a:latin typeface="Tahoma"/>
                <a:cs typeface="Tahom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55" dirty="0">
                <a:solidFill>
                  <a:srgbClr val="990099"/>
                </a:solidFill>
                <a:latin typeface="Tahoma"/>
                <a:cs typeface="Tahoma"/>
              </a:rPr>
              <a:t>((</a:t>
            </a:r>
            <a:r>
              <a:rPr sz="2050" spc="-254" dirty="0">
                <a:solidFill>
                  <a:srgbClr val="990099"/>
                </a:solidFill>
                <a:latin typeface="Lucida Sans Unicode"/>
                <a:cs typeface="Lucida Sans Unicode"/>
              </a:rPr>
              <a:t>¬</a:t>
            </a:r>
            <a:r>
              <a:rPr sz="2050" i="1" spc="55" dirty="0">
                <a:solidFill>
                  <a:srgbClr val="990099"/>
                </a:solidFill>
                <a:latin typeface="Georgia"/>
                <a:cs typeface="Georgia"/>
              </a:rPr>
              <a:t>P</a:t>
            </a:r>
            <a:r>
              <a:rPr sz="2100" spc="67" baseline="-11904" dirty="0">
                <a:solidFill>
                  <a:srgbClr val="990099"/>
                </a:solidFill>
                <a:latin typeface="PMingLiU"/>
                <a:cs typeface="PMingLiU"/>
              </a:rPr>
              <a:t>1</a:t>
            </a:r>
            <a:r>
              <a:rPr sz="2100" i="1" spc="-179" baseline="-11904" dirty="0">
                <a:solidFill>
                  <a:srgbClr val="990099"/>
                </a:solidFill>
                <a:latin typeface="Trebuchet MS"/>
                <a:cs typeface="Trebuchet MS"/>
              </a:rPr>
              <a:t>,</a:t>
            </a:r>
            <a:r>
              <a:rPr sz="2100" spc="67" baseline="-11904" dirty="0">
                <a:solidFill>
                  <a:srgbClr val="990099"/>
                </a:solidFill>
                <a:latin typeface="PMingLiU"/>
                <a:cs typeface="PMingLiU"/>
              </a:rPr>
              <a:t>2</a:t>
            </a:r>
            <a:r>
              <a:rPr sz="2100" spc="179"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254" dirty="0">
                <a:solidFill>
                  <a:srgbClr val="990099"/>
                </a:solidFill>
                <a:latin typeface="Lucida Sans Unicode"/>
                <a:cs typeface="Lucida Sans Unicode"/>
              </a:rPr>
              <a:t>¬</a:t>
            </a:r>
            <a:r>
              <a:rPr sz="2050" i="1" spc="55" dirty="0">
                <a:solidFill>
                  <a:srgbClr val="990099"/>
                </a:solidFill>
                <a:latin typeface="Georgia"/>
                <a:cs typeface="Georgia"/>
              </a:rPr>
              <a:t>P</a:t>
            </a:r>
            <a:r>
              <a:rPr sz="2100" spc="67" baseline="-11904" dirty="0">
                <a:solidFill>
                  <a:srgbClr val="990099"/>
                </a:solidFill>
                <a:latin typeface="PMingLiU"/>
                <a:cs typeface="PMingLiU"/>
              </a:rPr>
              <a:t>2</a:t>
            </a:r>
            <a:r>
              <a:rPr sz="2100" i="1" spc="-179" baseline="-11904" dirty="0">
                <a:solidFill>
                  <a:srgbClr val="990099"/>
                </a:solidFill>
                <a:latin typeface="Trebuchet MS"/>
                <a:cs typeface="Trebuchet MS"/>
              </a:rPr>
              <a:t>,</a:t>
            </a:r>
            <a:r>
              <a:rPr sz="2100" spc="127" baseline="-11904" dirty="0">
                <a:solidFill>
                  <a:srgbClr val="990099"/>
                </a:solidFill>
                <a:latin typeface="PMingLiU"/>
                <a:cs typeface="PMingLiU"/>
              </a:rPr>
              <a:t>1</a:t>
            </a:r>
            <a:r>
              <a:rPr sz="2050" spc="-55" dirty="0">
                <a:solidFill>
                  <a:srgbClr val="990099"/>
                </a:solidFill>
                <a:latin typeface="Tahoma"/>
                <a:cs typeface="Tahoma"/>
              </a:rPr>
              <a:t>)</a:t>
            </a:r>
            <a:r>
              <a:rPr sz="2050" spc="-185" dirty="0">
                <a:solidFill>
                  <a:srgbClr val="990099"/>
                </a:solidFill>
                <a:latin typeface="Tahoma"/>
                <a:cs typeface="Tahom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195" dirty="0">
                <a:solidFill>
                  <a:srgbClr val="990099"/>
                </a:solidFill>
                <a:latin typeface="Georgia"/>
                <a:cs typeface="Georgia"/>
              </a:rPr>
              <a:t>B</a:t>
            </a:r>
            <a:r>
              <a:rPr sz="2100" spc="67" baseline="-11904" dirty="0">
                <a:solidFill>
                  <a:srgbClr val="990099"/>
                </a:solidFill>
                <a:latin typeface="PMingLiU"/>
                <a:cs typeface="PMingLiU"/>
              </a:rPr>
              <a:t>1</a:t>
            </a:r>
            <a:r>
              <a:rPr sz="2100" i="1" spc="-179" baseline="-11904" dirty="0">
                <a:solidFill>
                  <a:srgbClr val="990099"/>
                </a:solidFill>
                <a:latin typeface="Trebuchet MS"/>
                <a:cs typeface="Trebuchet MS"/>
              </a:rPr>
              <a:t>,</a:t>
            </a:r>
            <a:r>
              <a:rPr sz="2100" spc="127" baseline="-11904" dirty="0">
                <a:solidFill>
                  <a:srgbClr val="990099"/>
                </a:solidFill>
                <a:latin typeface="PMingLiU"/>
                <a:cs typeface="PMingLiU"/>
              </a:rPr>
              <a:t>1</a:t>
            </a:r>
            <a:r>
              <a:rPr sz="2050" spc="-55" dirty="0">
                <a:solidFill>
                  <a:srgbClr val="990099"/>
                </a:solidFill>
                <a:latin typeface="Tahoma"/>
                <a:cs typeface="Tahoma"/>
              </a:rPr>
              <a:t>)</a:t>
            </a:r>
            <a:endParaRPr sz="2050">
              <a:latin typeface="Tahoma"/>
              <a:cs typeface="Tahoma"/>
            </a:endParaRPr>
          </a:p>
          <a:p>
            <a:pPr marL="339090" indent="-301625">
              <a:lnSpc>
                <a:spcPct val="100000"/>
              </a:lnSpc>
              <a:spcBef>
                <a:spcPts val="1570"/>
              </a:spcBef>
              <a:buAutoNum type="arabicPeriod" startAt="4"/>
              <a:tabLst>
                <a:tab pos="339725" algn="l"/>
              </a:tabLst>
            </a:pPr>
            <a:r>
              <a:rPr sz="2050" spc="-20" dirty="0">
                <a:latin typeface="Calibri"/>
                <a:cs typeface="Calibri"/>
              </a:rPr>
              <a:t>Apply</a:t>
            </a:r>
            <a:r>
              <a:rPr sz="2050" spc="155" dirty="0">
                <a:latin typeface="Calibri"/>
                <a:cs typeface="Calibri"/>
              </a:rPr>
              <a:t> </a:t>
            </a:r>
            <a:r>
              <a:rPr sz="2050" spc="-40" dirty="0">
                <a:latin typeface="Calibri"/>
                <a:cs typeface="Calibri"/>
              </a:rPr>
              <a:t>distributivity</a:t>
            </a:r>
            <a:r>
              <a:rPr sz="2050" spc="220" dirty="0">
                <a:latin typeface="Calibri"/>
                <a:cs typeface="Calibri"/>
              </a:rPr>
              <a:t> </a:t>
            </a:r>
            <a:r>
              <a:rPr sz="2050" spc="-90" dirty="0">
                <a:latin typeface="Calibri"/>
                <a:cs typeface="Calibri"/>
              </a:rPr>
              <a:t>law</a:t>
            </a:r>
            <a:r>
              <a:rPr sz="2050" spc="165" dirty="0">
                <a:latin typeface="Calibri"/>
                <a:cs typeface="Calibri"/>
              </a:rPr>
              <a:t> </a:t>
            </a:r>
            <a:r>
              <a:rPr sz="2050" spc="-65" dirty="0">
                <a:latin typeface="Calibri"/>
                <a:cs typeface="Calibri"/>
              </a:rPr>
              <a:t>(</a:t>
            </a:r>
            <a:r>
              <a:rPr sz="2050" spc="-65" dirty="0">
                <a:solidFill>
                  <a:srgbClr val="990099"/>
                </a:solidFill>
                <a:latin typeface="Lucida Sans Unicode"/>
                <a:cs typeface="Lucida Sans Unicode"/>
              </a:rPr>
              <a:t>∨</a:t>
            </a:r>
            <a:r>
              <a:rPr sz="2050" spc="-10" dirty="0">
                <a:solidFill>
                  <a:srgbClr val="990099"/>
                </a:solidFill>
                <a:latin typeface="Lucida Sans Unicode"/>
                <a:cs typeface="Lucida Sans Unicode"/>
              </a:rPr>
              <a:t> </a:t>
            </a:r>
            <a:r>
              <a:rPr sz="2050" spc="-90" dirty="0">
                <a:latin typeface="Calibri"/>
                <a:cs typeface="Calibri"/>
              </a:rPr>
              <a:t>over</a:t>
            </a:r>
            <a:r>
              <a:rPr sz="2050" spc="180" dirty="0">
                <a:latin typeface="Calibri"/>
                <a:cs typeface="Calibri"/>
              </a:rPr>
              <a:t> </a:t>
            </a:r>
            <a:r>
              <a:rPr sz="2050" spc="-70" dirty="0">
                <a:solidFill>
                  <a:srgbClr val="990099"/>
                </a:solidFill>
                <a:latin typeface="Lucida Sans Unicode"/>
                <a:cs typeface="Lucida Sans Unicode"/>
              </a:rPr>
              <a:t>∧</a:t>
            </a:r>
            <a:r>
              <a:rPr sz="2050" spc="-70" dirty="0">
                <a:latin typeface="Calibri"/>
                <a:cs typeface="Calibri"/>
              </a:rPr>
              <a:t>)</a:t>
            </a:r>
            <a:r>
              <a:rPr sz="2050" spc="180" dirty="0">
                <a:latin typeface="Calibri"/>
                <a:cs typeface="Calibri"/>
              </a:rPr>
              <a:t> </a:t>
            </a:r>
            <a:r>
              <a:rPr sz="2050" spc="-70" dirty="0">
                <a:latin typeface="Calibri"/>
                <a:cs typeface="Calibri"/>
              </a:rPr>
              <a:t>and</a:t>
            </a:r>
            <a:r>
              <a:rPr sz="2050" spc="180" dirty="0">
                <a:latin typeface="Calibri"/>
                <a:cs typeface="Calibri"/>
              </a:rPr>
              <a:t> </a:t>
            </a:r>
            <a:r>
              <a:rPr sz="2050" spc="-40" dirty="0">
                <a:latin typeface="Calibri"/>
                <a:cs typeface="Calibri"/>
              </a:rPr>
              <a:t>flatten:</a:t>
            </a:r>
            <a:endParaRPr sz="2050">
              <a:latin typeface="Calibri"/>
              <a:cs typeface="Calibri"/>
            </a:endParaRPr>
          </a:p>
          <a:p>
            <a:pPr marL="354965">
              <a:lnSpc>
                <a:spcPct val="100000"/>
              </a:lnSpc>
              <a:spcBef>
                <a:spcPts val="1560"/>
              </a:spcBef>
            </a:pPr>
            <a:r>
              <a:rPr sz="2050" spc="-25" dirty="0">
                <a:solidFill>
                  <a:srgbClr val="990099"/>
                </a:solidFill>
                <a:latin typeface="Tahoma"/>
                <a:cs typeface="Tahoma"/>
              </a:rPr>
              <a:t>(</a:t>
            </a:r>
            <a:r>
              <a:rPr sz="2050" spc="-25" dirty="0">
                <a:solidFill>
                  <a:srgbClr val="990099"/>
                </a:solidFill>
                <a:latin typeface="Lucida Sans Unicode"/>
                <a:cs typeface="Lucida Sans Unicode"/>
              </a:rPr>
              <a:t>¬</a:t>
            </a:r>
            <a:r>
              <a:rPr sz="2050" i="1" spc="-25" dirty="0">
                <a:solidFill>
                  <a:srgbClr val="990099"/>
                </a:solidFill>
                <a:latin typeface="Georgia"/>
                <a:cs typeface="Georgia"/>
              </a:rPr>
              <a:t>B</a:t>
            </a:r>
            <a:r>
              <a:rPr sz="2100" spc="-37" baseline="-11904" dirty="0">
                <a:solidFill>
                  <a:srgbClr val="990099"/>
                </a:solidFill>
                <a:latin typeface="PMingLiU"/>
                <a:cs typeface="PMingLiU"/>
              </a:rPr>
              <a:t>1</a:t>
            </a:r>
            <a:r>
              <a:rPr sz="2100" i="1" spc="-37" baseline="-11904" dirty="0">
                <a:solidFill>
                  <a:srgbClr val="990099"/>
                </a:solidFill>
                <a:latin typeface="Trebuchet MS"/>
                <a:cs typeface="Trebuchet MS"/>
              </a:rPr>
              <a:t>,</a:t>
            </a:r>
            <a:r>
              <a:rPr sz="2100" spc="-37" baseline="-11904" dirty="0">
                <a:solidFill>
                  <a:srgbClr val="990099"/>
                </a:solidFill>
                <a:latin typeface="PMingLiU"/>
                <a:cs typeface="PMingLiU"/>
              </a:rPr>
              <a:t>1</a:t>
            </a:r>
            <a:r>
              <a:rPr sz="2100" spc="179"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5" dirty="0">
                <a:solidFill>
                  <a:srgbClr val="990099"/>
                </a:solidFill>
                <a:latin typeface="Georgia"/>
                <a:cs typeface="Georgia"/>
              </a:rPr>
              <a:t>P</a:t>
            </a:r>
            <a:r>
              <a:rPr sz="2100" spc="7" baseline="-11904" dirty="0">
                <a:solidFill>
                  <a:srgbClr val="990099"/>
                </a:solidFill>
                <a:latin typeface="PMingLiU"/>
                <a:cs typeface="PMingLiU"/>
              </a:rPr>
              <a:t>1</a:t>
            </a:r>
            <a:r>
              <a:rPr sz="2100" i="1" spc="7" baseline="-11904" dirty="0">
                <a:solidFill>
                  <a:srgbClr val="990099"/>
                </a:solidFill>
                <a:latin typeface="Trebuchet MS"/>
                <a:cs typeface="Trebuchet MS"/>
              </a:rPr>
              <a:t>,</a:t>
            </a:r>
            <a:r>
              <a:rPr sz="2100" spc="7" baseline="-11904" dirty="0">
                <a:solidFill>
                  <a:srgbClr val="990099"/>
                </a:solidFill>
                <a:latin typeface="PMingLiU"/>
                <a:cs typeface="PMingLiU"/>
              </a:rPr>
              <a:t>2</a:t>
            </a:r>
            <a:r>
              <a:rPr sz="2100" spc="202"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dirty="0">
                <a:solidFill>
                  <a:srgbClr val="990099"/>
                </a:solidFill>
                <a:latin typeface="Georgia"/>
                <a:cs typeface="Georgia"/>
              </a:rPr>
              <a:t>P</a:t>
            </a:r>
            <a:r>
              <a:rPr sz="2100" baseline="-11904" dirty="0">
                <a:solidFill>
                  <a:srgbClr val="990099"/>
                </a:solidFill>
                <a:latin typeface="PMingLiU"/>
                <a:cs typeface="PMingLiU"/>
              </a:rPr>
              <a:t>2</a:t>
            </a:r>
            <a:r>
              <a:rPr sz="2100" i="1" baseline="-11904" dirty="0">
                <a:solidFill>
                  <a:srgbClr val="990099"/>
                </a:solidFill>
                <a:latin typeface="Trebuchet MS"/>
                <a:cs typeface="Trebuchet MS"/>
              </a:rPr>
              <a:t>,</a:t>
            </a:r>
            <a:r>
              <a:rPr sz="2100" baseline="-11904" dirty="0">
                <a:solidFill>
                  <a:srgbClr val="990099"/>
                </a:solidFill>
                <a:latin typeface="PMingLiU"/>
                <a:cs typeface="PMingLiU"/>
              </a:rPr>
              <a:t>1</a:t>
            </a:r>
            <a:r>
              <a:rPr sz="2050" dirty="0">
                <a:solidFill>
                  <a:srgbClr val="990099"/>
                </a:solidFill>
                <a:latin typeface="Tahoma"/>
                <a:cs typeface="Tahoma"/>
              </a:rPr>
              <a:t>)</a:t>
            </a:r>
            <a:r>
              <a:rPr sz="2050" spc="-185" dirty="0">
                <a:solidFill>
                  <a:srgbClr val="990099"/>
                </a:solidFill>
                <a:latin typeface="Tahoma"/>
                <a:cs typeface="Tahoma"/>
              </a:rPr>
              <a:t> </a:t>
            </a:r>
            <a:r>
              <a:rPr sz="2050" spc="-254" dirty="0">
                <a:solidFill>
                  <a:srgbClr val="990099"/>
                </a:solidFill>
                <a:latin typeface="Lucida Sans Unicode"/>
                <a:cs typeface="Lucida Sans Unicode"/>
              </a:rPr>
              <a:t>∧</a:t>
            </a:r>
            <a:r>
              <a:rPr sz="2050" spc="-190" dirty="0">
                <a:solidFill>
                  <a:srgbClr val="990099"/>
                </a:solidFill>
                <a:latin typeface="Lucida Sans Unicode"/>
                <a:cs typeface="Lucida Sans Unicode"/>
              </a:rPr>
              <a:t> </a:t>
            </a:r>
            <a:r>
              <a:rPr sz="2050" spc="-50" dirty="0">
                <a:solidFill>
                  <a:srgbClr val="990099"/>
                </a:solidFill>
                <a:latin typeface="Tahoma"/>
                <a:cs typeface="Tahoma"/>
              </a:rPr>
              <a:t>(</a:t>
            </a:r>
            <a:r>
              <a:rPr sz="2050" spc="-50" dirty="0">
                <a:solidFill>
                  <a:srgbClr val="990099"/>
                </a:solidFill>
                <a:latin typeface="Lucida Sans Unicode"/>
                <a:cs typeface="Lucida Sans Unicode"/>
              </a:rPr>
              <a:t>¬</a:t>
            </a:r>
            <a:r>
              <a:rPr sz="2050" i="1" spc="-50" dirty="0">
                <a:solidFill>
                  <a:srgbClr val="990099"/>
                </a:solidFill>
                <a:latin typeface="Georgia"/>
                <a:cs typeface="Georgia"/>
              </a:rPr>
              <a:t>P</a:t>
            </a:r>
            <a:r>
              <a:rPr sz="2100" spc="-75" baseline="-11904" dirty="0">
                <a:solidFill>
                  <a:srgbClr val="990099"/>
                </a:solidFill>
                <a:latin typeface="PMingLiU"/>
                <a:cs typeface="PMingLiU"/>
              </a:rPr>
              <a:t>1</a:t>
            </a:r>
            <a:r>
              <a:rPr sz="2100" i="1" spc="-75" baseline="-11904" dirty="0">
                <a:solidFill>
                  <a:srgbClr val="990099"/>
                </a:solidFill>
                <a:latin typeface="Trebuchet MS"/>
                <a:cs typeface="Trebuchet MS"/>
              </a:rPr>
              <a:t>,</a:t>
            </a:r>
            <a:r>
              <a:rPr sz="2100" spc="-75" baseline="-11904" dirty="0">
                <a:solidFill>
                  <a:srgbClr val="990099"/>
                </a:solidFill>
                <a:latin typeface="PMingLiU"/>
                <a:cs typeface="PMingLiU"/>
              </a:rPr>
              <a:t>2</a:t>
            </a:r>
            <a:r>
              <a:rPr sz="2100" spc="179"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0" dirty="0">
                <a:solidFill>
                  <a:srgbClr val="990099"/>
                </a:solidFill>
                <a:latin typeface="Lucida Sans Unicode"/>
                <a:cs typeface="Lucida Sans Unicode"/>
              </a:rPr>
              <a:t> </a:t>
            </a:r>
            <a:r>
              <a:rPr sz="2050" i="1" spc="30" dirty="0">
                <a:solidFill>
                  <a:srgbClr val="990099"/>
                </a:solidFill>
                <a:latin typeface="Georgia"/>
                <a:cs typeface="Georgia"/>
              </a:rPr>
              <a:t>B</a:t>
            </a:r>
            <a:r>
              <a:rPr sz="2100" spc="44" baseline="-11904" dirty="0">
                <a:solidFill>
                  <a:srgbClr val="990099"/>
                </a:solidFill>
                <a:latin typeface="PMingLiU"/>
                <a:cs typeface="PMingLiU"/>
              </a:rPr>
              <a:t>1</a:t>
            </a:r>
            <a:r>
              <a:rPr sz="2100" i="1" spc="44" baseline="-11904" dirty="0">
                <a:solidFill>
                  <a:srgbClr val="990099"/>
                </a:solidFill>
                <a:latin typeface="Trebuchet MS"/>
                <a:cs typeface="Trebuchet MS"/>
              </a:rPr>
              <a:t>,</a:t>
            </a:r>
            <a:r>
              <a:rPr sz="2100" spc="44" baseline="-11904" dirty="0">
                <a:solidFill>
                  <a:srgbClr val="990099"/>
                </a:solidFill>
                <a:latin typeface="PMingLiU"/>
                <a:cs typeface="PMingLiU"/>
              </a:rPr>
              <a:t>1</a:t>
            </a:r>
            <a:r>
              <a:rPr sz="2050" spc="30" dirty="0">
                <a:solidFill>
                  <a:srgbClr val="990099"/>
                </a:solidFill>
                <a:latin typeface="Tahoma"/>
                <a:cs typeface="Tahoma"/>
              </a:rPr>
              <a:t>)</a:t>
            </a:r>
            <a:r>
              <a:rPr sz="2050" spc="-185" dirty="0">
                <a:solidFill>
                  <a:srgbClr val="990099"/>
                </a:solidFill>
                <a:latin typeface="Tahoma"/>
                <a:cs typeface="Tahom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50" dirty="0">
                <a:solidFill>
                  <a:srgbClr val="990099"/>
                </a:solidFill>
                <a:latin typeface="Tahoma"/>
                <a:cs typeface="Tahoma"/>
              </a:rPr>
              <a:t>(</a:t>
            </a:r>
            <a:r>
              <a:rPr sz="2050" spc="-50" dirty="0">
                <a:solidFill>
                  <a:srgbClr val="990099"/>
                </a:solidFill>
                <a:latin typeface="Lucida Sans Unicode"/>
                <a:cs typeface="Lucida Sans Unicode"/>
              </a:rPr>
              <a:t>¬</a:t>
            </a:r>
            <a:r>
              <a:rPr sz="2050" i="1" spc="-50" dirty="0">
                <a:solidFill>
                  <a:srgbClr val="990099"/>
                </a:solidFill>
                <a:latin typeface="Georgia"/>
                <a:cs typeface="Georgia"/>
              </a:rPr>
              <a:t>P</a:t>
            </a:r>
            <a:r>
              <a:rPr sz="2100" spc="-75" baseline="-11904" dirty="0">
                <a:solidFill>
                  <a:srgbClr val="990099"/>
                </a:solidFill>
                <a:latin typeface="PMingLiU"/>
                <a:cs typeface="PMingLiU"/>
              </a:rPr>
              <a:t>2</a:t>
            </a:r>
            <a:r>
              <a:rPr sz="2100" i="1" spc="-75" baseline="-11904" dirty="0">
                <a:solidFill>
                  <a:srgbClr val="990099"/>
                </a:solidFill>
                <a:latin typeface="Trebuchet MS"/>
                <a:cs typeface="Trebuchet MS"/>
              </a:rPr>
              <a:t>,</a:t>
            </a:r>
            <a:r>
              <a:rPr sz="2100" spc="-75" baseline="-11904" dirty="0">
                <a:solidFill>
                  <a:srgbClr val="990099"/>
                </a:solidFill>
                <a:latin typeface="PMingLiU"/>
                <a:cs typeface="PMingLiU"/>
              </a:rPr>
              <a:t>1</a:t>
            </a:r>
            <a:r>
              <a:rPr sz="2100" spc="202"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30" dirty="0">
                <a:solidFill>
                  <a:srgbClr val="990099"/>
                </a:solidFill>
                <a:latin typeface="Georgia"/>
                <a:cs typeface="Georgia"/>
              </a:rPr>
              <a:t>B</a:t>
            </a:r>
            <a:r>
              <a:rPr sz="2100" spc="44" baseline="-11904" dirty="0">
                <a:solidFill>
                  <a:srgbClr val="990099"/>
                </a:solidFill>
                <a:latin typeface="PMingLiU"/>
                <a:cs typeface="PMingLiU"/>
              </a:rPr>
              <a:t>1</a:t>
            </a:r>
            <a:r>
              <a:rPr sz="2100" i="1" spc="44" baseline="-11904" dirty="0">
                <a:solidFill>
                  <a:srgbClr val="990099"/>
                </a:solidFill>
                <a:latin typeface="Trebuchet MS"/>
                <a:cs typeface="Trebuchet MS"/>
              </a:rPr>
              <a:t>,</a:t>
            </a:r>
            <a:r>
              <a:rPr sz="2100" spc="44" baseline="-11904" dirty="0">
                <a:solidFill>
                  <a:srgbClr val="990099"/>
                </a:solidFill>
                <a:latin typeface="PMingLiU"/>
                <a:cs typeface="PMingLiU"/>
              </a:rPr>
              <a:t>1</a:t>
            </a:r>
            <a:r>
              <a:rPr sz="2050" spc="30" dirty="0">
                <a:solidFill>
                  <a:srgbClr val="990099"/>
                </a:solidFill>
                <a:latin typeface="Tahoma"/>
                <a:cs typeface="Tahoma"/>
              </a:rPr>
              <a:t>)</a:t>
            </a:r>
            <a:endParaRPr sz="2050">
              <a:latin typeface="Tahoma"/>
              <a:cs typeface="Tahom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180" dirty="0"/>
              <a:t>Resolution</a:t>
            </a:r>
            <a:r>
              <a:rPr spc="360" dirty="0"/>
              <a:t> </a:t>
            </a:r>
            <a:r>
              <a:rPr spc="175" dirty="0"/>
              <a:t>algorithm</a:t>
            </a:r>
          </a:p>
        </p:txBody>
      </p:sp>
      <p:grpSp>
        <p:nvGrpSpPr>
          <p:cNvPr id="3" name="object 3"/>
          <p:cNvGrpSpPr/>
          <p:nvPr/>
        </p:nvGrpSpPr>
        <p:grpSpPr>
          <a:xfrm>
            <a:off x="1181582" y="1927885"/>
            <a:ext cx="7786370" cy="3782060"/>
            <a:chOff x="1181582" y="1927885"/>
            <a:chExt cx="7786370" cy="3782060"/>
          </a:xfrm>
        </p:grpSpPr>
        <p:sp>
          <p:nvSpPr>
            <p:cNvPr id="4" name="object 4"/>
            <p:cNvSpPr/>
            <p:nvPr/>
          </p:nvSpPr>
          <p:spPr>
            <a:xfrm>
              <a:off x="1188567" y="1934870"/>
              <a:ext cx="7772400" cy="0"/>
            </a:xfrm>
            <a:custGeom>
              <a:avLst/>
              <a:gdLst/>
              <a:ahLst/>
              <a:cxnLst/>
              <a:rect l="l" t="t" r="r" b="b"/>
              <a:pathLst>
                <a:path w="7772400">
                  <a:moveTo>
                    <a:pt x="0" y="0"/>
                  </a:moveTo>
                  <a:lnTo>
                    <a:pt x="7772400" y="0"/>
                  </a:lnTo>
                </a:path>
              </a:pathLst>
            </a:custGeom>
            <a:ln w="13716">
              <a:solidFill>
                <a:srgbClr val="000000"/>
              </a:solidFill>
            </a:ln>
          </p:spPr>
          <p:txBody>
            <a:bodyPr wrap="square" lIns="0" tIns="0" rIns="0" bIns="0" rtlCol="0"/>
            <a:lstStyle/>
            <a:p>
              <a:endParaRPr/>
            </a:p>
          </p:txBody>
        </p:sp>
        <p:sp>
          <p:nvSpPr>
            <p:cNvPr id="5" name="object 5"/>
            <p:cNvSpPr/>
            <p:nvPr/>
          </p:nvSpPr>
          <p:spPr>
            <a:xfrm>
              <a:off x="1195425" y="1941728"/>
              <a:ext cx="0" cy="3761740"/>
            </a:xfrm>
            <a:custGeom>
              <a:avLst/>
              <a:gdLst/>
              <a:ahLst/>
              <a:cxnLst/>
              <a:rect l="l" t="t" r="r" b="b"/>
              <a:pathLst>
                <a:path h="3761740">
                  <a:moveTo>
                    <a:pt x="0" y="3761232"/>
                  </a:moveTo>
                  <a:lnTo>
                    <a:pt x="0" y="0"/>
                  </a:lnTo>
                </a:path>
              </a:pathLst>
            </a:custGeom>
            <a:ln w="13716">
              <a:solidFill>
                <a:srgbClr val="000000"/>
              </a:solidFill>
            </a:ln>
          </p:spPr>
          <p:txBody>
            <a:bodyPr wrap="square" lIns="0" tIns="0" rIns="0" bIns="0" rtlCol="0"/>
            <a:lstStyle/>
            <a:p>
              <a:endParaRPr/>
            </a:p>
          </p:txBody>
        </p:sp>
      </p:grpSp>
      <p:sp>
        <p:nvSpPr>
          <p:cNvPr id="6" name="object 6"/>
          <p:cNvSpPr txBox="1"/>
          <p:nvPr/>
        </p:nvSpPr>
        <p:spPr>
          <a:xfrm>
            <a:off x="1092199" y="1396713"/>
            <a:ext cx="7873687" cy="4074063"/>
          </a:xfrm>
          <a:prstGeom prst="rect">
            <a:avLst/>
          </a:prstGeom>
        </p:spPr>
        <p:txBody>
          <a:bodyPr vert="horz" wrap="square" lIns="0" tIns="14604" rIns="0" bIns="0" rtlCol="0">
            <a:spAutoFit/>
          </a:bodyPr>
          <a:lstStyle/>
          <a:p>
            <a:pPr marL="50800">
              <a:lnSpc>
                <a:spcPct val="100000"/>
              </a:lnSpc>
              <a:spcBef>
                <a:spcPts val="114"/>
              </a:spcBef>
            </a:pPr>
            <a:r>
              <a:rPr sz="2050" spc="-20" dirty="0">
                <a:latin typeface="Calibri"/>
                <a:cs typeface="Calibri"/>
              </a:rPr>
              <a:t>Proof</a:t>
            </a:r>
            <a:r>
              <a:rPr sz="2050" spc="195" dirty="0">
                <a:latin typeface="Calibri"/>
                <a:cs typeface="Calibri"/>
              </a:rPr>
              <a:t> </a:t>
            </a:r>
            <a:r>
              <a:rPr sz="2050" spc="-85" dirty="0">
                <a:latin typeface="Calibri"/>
                <a:cs typeface="Calibri"/>
              </a:rPr>
              <a:t>by</a:t>
            </a:r>
            <a:r>
              <a:rPr sz="2050" spc="185" dirty="0">
                <a:latin typeface="Calibri"/>
                <a:cs typeface="Calibri"/>
              </a:rPr>
              <a:t> </a:t>
            </a:r>
            <a:r>
              <a:rPr sz="2050" spc="-40" dirty="0">
                <a:latin typeface="Calibri"/>
                <a:cs typeface="Calibri"/>
              </a:rPr>
              <a:t>contradiction,</a:t>
            </a:r>
            <a:r>
              <a:rPr sz="2050" spc="180" dirty="0">
                <a:latin typeface="Calibri"/>
                <a:cs typeface="Calibri"/>
              </a:rPr>
              <a:t> </a:t>
            </a:r>
            <a:r>
              <a:rPr sz="2050" spc="-30" dirty="0">
                <a:latin typeface="Calibri"/>
                <a:cs typeface="Calibri"/>
              </a:rPr>
              <a:t>i.e.,</a:t>
            </a:r>
            <a:r>
              <a:rPr sz="2050" spc="210" dirty="0">
                <a:latin typeface="Calibri"/>
                <a:cs typeface="Calibri"/>
              </a:rPr>
              <a:t> </a:t>
            </a:r>
            <a:r>
              <a:rPr sz="2050" spc="-114" dirty="0">
                <a:latin typeface="Calibri"/>
                <a:cs typeface="Calibri"/>
              </a:rPr>
              <a:t>show</a:t>
            </a:r>
            <a:r>
              <a:rPr sz="2050" spc="180" dirty="0">
                <a:latin typeface="Calibri"/>
                <a:cs typeface="Calibri"/>
              </a:rPr>
              <a:t> </a:t>
            </a:r>
            <a:r>
              <a:rPr sz="2050" i="1" spc="310" dirty="0">
                <a:solidFill>
                  <a:srgbClr val="990099"/>
                </a:solidFill>
                <a:latin typeface="Georgia"/>
                <a:cs typeface="Georgia"/>
              </a:rPr>
              <a:t>KB</a:t>
            </a:r>
            <a:r>
              <a:rPr sz="2050" i="1" spc="85" dirty="0">
                <a:solidFill>
                  <a:srgbClr val="990099"/>
                </a:solidFill>
                <a:latin typeface="Georgia"/>
                <a:cs typeface="Georgia"/>
              </a:rPr>
              <a:t> </a:t>
            </a:r>
            <a:r>
              <a:rPr sz="2050" spc="-254" dirty="0">
                <a:solidFill>
                  <a:srgbClr val="990099"/>
                </a:solidFill>
                <a:latin typeface="Lucida Sans Unicode"/>
                <a:cs typeface="Lucida Sans Unicode"/>
              </a:rPr>
              <a:t>∧</a:t>
            </a:r>
            <a:r>
              <a:rPr sz="2050" spc="-190" dirty="0">
                <a:solidFill>
                  <a:srgbClr val="990099"/>
                </a:solidFill>
                <a:latin typeface="Lucida Sans Unicode"/>
                <a:cs typeface="Lucida Sans Unicode"/>
              </a:rPr>
              <a:t> </a:t>
            </a:r>
            <a:r>
              <a:rPr sz="2050" spc="-100" dirty="0">
                <a:solidFill>
                  <a:srgbClr val="990099"/>
                </a:solidFill>
                <a:latin typeface="Lucida Sans Unicode"/>
                <a:cs typeface="Lucida Sans Unicode"/>
              </a:rPr>
              <a:t>¬</a:t>
            </a:r>
            <a:r>
              <a:rPr sz="2050" i="1" spc="-100" dirty="0">
                <a:solidFill>
                  <a:srgbClr val="990099"/>
                </a:solidFill>
                <a:latin typeface="Georgia"/>
                <a:cs typeface="Georgia"/>
              </a:rPr>
              <a:t>α</a:t>
            </a:r>
            <a:r>
              <a:rPr sz="2050" i="1" spc="165" dirty="0">
                <a:solidFill>
                  <a:srgbClr val="990099"/>
                </a:solidFill>
                <a:latin typeface="Georgia"/>
                <a:cs typeface="Georgia"/>
              </a:rPr>
              <a:t> </a:t>
            </a:r>
            <a:r>
              <a:rPr sz="2050" spc="-60" dirty="0">
                <a:latin typeface="Calibri"/>
                <a:cs typeface="Calibri"/>
              </a:rPr>
              <a:t>unsatisfiable</a:t>
            </a:r>
            <a:endParaRPr sz="2050" dirty="0">
              <a:latin typeface="Calibri"/>
              <a:cs typeface="Calibri"/>
            </a:endParaRPr>
          </a:p>
          <a:p>
            <a:pPr marL="259079">
              <a:lnSpc>
                <a:spcPct val="100000"/>
              </a:lnSpc>
              <a:spcBef>
                <a:spcPts val="2415"/>
              </a:spcBef>
            </a:pPr>
            <a:r>
              <a:rPr sz="1700" dirty="0">
                <a:solidFill>
                  <a:srgbClr val="00007E"/>
                </a:solidFill>
                <a:latin typeface="Palatino Linotype" panose="02040502050505030304" pitchFamily="18" charset="0"/>
                <a:cs typeface="PMingLiU"/>
              </a:rPr>
              <a:t>function </a:t>
            </a:r>
            <a:r>
              <a:rPr sz="1700" dirty="0">
                <a:solidFill>
                  <a:srgbClr val="B30000"/>
                </a:solidFill>
                <a:latin typeface="Palatino Linotype" panose="02040502050505030304" pitchFamily="18" charset="0"/>
                <a:cs typeface="PMingLiU"/>
              </a:rPr>
              <a:t>PL-Resolution</a:t>
            </a:r>
            <a:r>
              <a:rPr sz="1700" dirty="0">
                <a:latin typeface="Palatino Linotype" panose="02040502050505030304" pitchFamily="18" charset="0"/>
                <a:cs typeface="Tahoma"/>
              </a:rPr>
              <a:t>(</a:t>
            </a:r>
            <a:r>
              <a:rPr sz="1700" i="1" dirty="0">
                <a:solidFill>
                  <a:srgbClr val="004B00"/>
                </a:solidFill>
                <a:latin typeface="Palatino Linotype" panose="02040502050505030304" pitchFamily="18" charset="0"/>
                <a:cs typeface="Times New Roman"/>
              </a:rPr>
              <a:t>KB</a:t>
            </a:r>
            <a:r>
              <a:rPr sz="1700" dirty="0">
                <a:solidFill>
                  <a:srgbClr val="004B00"/>
                </a:solidFill>
                <a:latin typeface="Palatino Linotype" panose="02040502050505030304" pitchFamily="18" charset="0"/>
                <a:cs typeface="Tahoma"/>
              </a:rPr>
              <a:t>, </a:t>
            </a:r>
            <a:r>
              <a:rPr sz="1700" i="1" dirty="0">
                <a:solidFill>
                  <a:srgbClr val="004B00"/>
                </a:solidFill>
                <a:latin typeface="Palatino Linotype" panose="02040502050505030304" pitchFamily="18" charset="0"/>
                <a:cs typeface="Georgia"/>
              </a:rPr>
              <a:t>α</a:t>
            </a:r>
            <a:r>
              <a:rPr sz="1700" dirty="0">
                <a:latin typeface="Palatino Linotype" panose="02040502050505030304" pitchFamily="18" charset="0"/>
                <a:cs typeface="Tahoma"/>
              </a:rPr>
              <a:t>) </a:t>
            </a:r>
            <a:r>
              <a:rPr sz="1700" dirty="0">
                <a:solidFill>
                  <a:srgbClr val="00007E"/>
                </a:solidFill>
                <a:latin typeface="Palatino Linotype" panose="02040502050505030304" pitchFamily="18" charset="0"/>
                <a:cs typeface="PMingLiU"/>
              </a:rPr>
              <a:t>returns </a:t>
            </a:r>
            <a:r>
              <a:rPr sz="1700" i="1" dirty="0">
                <a:solidFill>
                  <a:srgbClr val="004B00"/>
                </a:solidFill>
                <a:latin typeface="Palatino Linotype" panose="02040502050505030304" pitchFamily="18" charset="0"/>
                <a:cs typeface="Times New Roman"/>
              </a:rPr>
              <a:t>true </a:t>
            </a:r>
            <a:r>
              <a:rPr sz="1700" dirty="0">
                <a:latin typeface="Palatino Linotype" panose="02040502050505030304" pitchFamily="18" charset="0"/>
                <a:cs typeface="Tahoma"/>
              </a:rPr>
              <a:t>or </a:t>
            </a:r>
            <a:r>
              <a:rPr sz="1700" i="1" dirty="0">
                <a:solidFill>
                  <a:srgbClr val="004B00"/>
                </a:solidFill>
                <a:latin typeface="Palatino Linotype" panose="02040502050505030304" pitchFamily="18" charset="0"/>
                <a:cs typeface="Times New Roman"/>
              </a:rPr>
              <a:t>false</a:t>
            </a:r>
            <a:endParaRPr sz="1700" dirty="0">
              <a:latin typeface="Palatino Linotype" panose="02040502050505030304" pitchFamily="18" charset="0"/>
              <a:cs typeface="Times New Roman"/>
            </a:endParaRPr>
          </a:p>
          <a:p>
            <a:pPr marL="532130">
              <a:lnSpc>
                <a:spcPct val="100000"/>
              </a:lnSpc>
              <a:spcBef>
                <a:spcPts val="145"/>
              </a:spcBef>
            </a:pPr>
            <a:r>
              <a:rPr sz="1700" dirty="0">
                <a:solidFill>
                  <a:srgbClr val="00007E"/>
                </a:solidFill>
                <a:latin typeface="Palatino Linotype" panose="02040502050505030304" pitchFamily="18" charset="0"/>
                <a:cs typeface="PMingLiU"/>
              </a:rPr>
              <a:t>inputs</a:t>
            </a:r>
            <a:r>
              <a:rPr sz="1700" dirty="0">
                <a:latin typeface="Palatino Linotype" panose="02040502050505030304" pitchFamily="18" charset="0"/>
                <a:cs typeface="Tahoma"/>
              </a:rPr>
              <a:t>: </a:t>
            </a:r>
            <a:r>
              <a:rPr sz="1700" i="1" dirty="0">
                <a:solidFill>
                  <a:srgbClr val="004B00"/>
                </a:solidFill>
                <a:latin typeface="Palatino Linotype" panose="02040502050505030304" pitchFamily="18" charset="0"/>
                <a:cs typeface="Times New Roman"/>
              </a:rPr>
              <a:t>KB</a:t>
            </a:r>
            <a:r>
              <a:rPr sz="1700" dirty="0">
                <a:latin typeface="Palatino Linotype" panose="02040502050505030304" pitchFamily="18" charset="0"/>
                <a:cs typeface="Tahoma"/>
              </a:rPr>
              <a:t>, </a:t>
            </a:r>
            <a:r>
              <a:rPr sz="1700" dirty="0">
                <a:latin typeface="Arial" panose="020B0604020202020204" pitchFamily="34" charset="0"/>
                <a:cs typeface="Arial" panose="020B0604020202020204" pitchFamily="34" charset="0"/>
              </a:rPr>
              <a:t>the knowledge base, a sentence in propositional logic</a:t>
            </a:r>
          </a:p>
          <a:p>
            <a:pPr marL="1351915">
              <a:lnSpc>
                <a:spcPct val="100000"/>
              </a:lnSpc>
              <a:spcBef>
                <a:spcPts val="155"/>
              </a:spcBef>
            </a:pPr>
            <a:r>
              <a:rPr sz="1700" i="1" dirty="0">
                <a:solidFill>
                  <a:srgbClr val="004B00"/>
                </a:solidFill>
                <a:latin typeface="Palatino Linotype" panose="02040502050505030304" pitchFamily="18" charset="0"/>
                <a:cs typeface="Georgia"/>
              </a:rPr>
              <a:t>α</a:t>
            </a:r>
            <a:r>
              <a:rPr sz="1700" dirty="0">
                <a:latin typeface="Palatino Linotype" panose="02040502050505030304" pitchFamily="18" charset="0"/>
                <a:cs typeface="Tahoma"/>
              </a:rPr>
              <a:t>, </a:t>
            </a:r>
            <a:r>
              <a:rPr sz="1700" dirty="0">
                <a:latin typeface="Arial" panose="020B0604020202020204" pitchFamily="34" charset="0"/>
                <a:cs typeface="Arial" panose="020B0604020202020204" pitchFamily="34" charset="0"/>
              </a:rPr>
              <a:t>the query, a sentence in propositional logic</a:t>
            </a:r>
          </a:p>
          <a:p>
            <a:pPr marL="532130">
              <a:lnSpc>
                <a:spcPct val="100000"/>
              </a:lnSpc>
              <a:spcBef>
                <a:spcPts val="875"/>
              </a:spcBef>
            </a:pPr>
            <a:r>
              <a:rPr sz="1700" i="1" dirty="0">
                <a:solidFill>
                  <a:srgbClr val="004B00"/>
                </a:solidFill>
                <a:latin typeface="Palatino Linotype" panose="02040502050505030304" pitchFamily="18" charset="0"/>
                <a:cs typeface="Times New Roman"/>
              </a:rPr>
              <a:t>clauses </a:t>
            </a:r>
            <a:r>
              <a:rPr sz="1700" dirty="0">
                <a:latin typeface="Palatino Linotype" panose="02040502050505030304" pitchFamily="18" charset="0"/>
                <a:cs typeface="Cambria"/>
              </a:rPr>
              <a:t>← </a:t>
            </a:r>
            <a:r>
              <a:rPr sz="1700" dirty="0">
                <a:latin typeface="Arial" panose="020B0604020202020204" pitchFamily="34" charset="0"/>
                <a:cs typeface="Arial" panose="020B0604020202020204" pitchFamily="34" charset="0"/>
              </a:rPr>
              <a:t>the set of clauses in the CNF representation of </a:t>
            </a:r>
            <a:r>
              <a:rPr sz="1700" i="1" dirty="0">
                <a:solidFill>
                  <a:srgbClr val="004B00"/>
                </a:solidFill>
                <a:latin typeface="Palatino Linotype" panose="02040502050505030304" pitchFamily="18" charset="0"/>
                <a:cs typeface="Times New Roman"/>
              </a:rPr>
              <a:t>KB </a:t>
            </a:r>
            <a:r>
              <a:rPr sz="1700" dirty="0">
                <a:latin typeface="Palatino Linotype" panose="02040502050505030304" pitchFamily="18" charset="0"/>
                <a:cs typeface="Cambria"/>
              </a:rPr>
              <a:t>∧ ¬</a:t>
            </a:r>
            <a:r>
              <a:rPr sz="1700" i="1" dirty="0">
                <a:latin typeface="Palatino Linotype" panose="02040502050505030304" pitchFamily="18" charset="0"/>
                <a:cs typeface="Georgia"/>
              </a:rPr>
              <a:t>α</a:t>
            </a:r>
            <a:endParaRPr sz="1700" dirty="0">
              <a:latin typeface="Palatino Linotype" panose="02040502050505030304" pitchFamily="18" charset="0"/>
              <a:cs typeface="Georgia"/>
            </a:endParaRPr>
          </a:p>
          <a:p>
            <a:pPr marL="532130">
              <a:lnSpc>
                <a:spcPct val="100000"/>
              </a:lnSpc>
              <a:spcBef>
                <a:spcPts val="145"/>
              </a:spcBef>
            </a:pPr>
            <a:r>
              <a:rPr sz="1700" i="1" dirty="0">
                <a:solidFill>
                  <a:srgbClr val="004B00"/>
                </a:solidFill>
                <a:latin typeface="Palatino Linotype" panose="02040502050505030304" pitchFamily="18" charset="0"/>
                <a:cs typeface="Times New Roman"/>
              </a:rPr>
              <a:t>new </a:t>
            </a:r>
            <a:r>
              <a:rPr sz="1700" dirty="0">
                <a:latin typeface="Palatino Linotype" panose="02040502050505030304" pitchFamily="18" charset="0"/>
                <a:cs typeface="Cambria"/>
              </a:rPr>
              <a:t>← { }</a:t>
            </a:r>
          </a:p>
          <a:p>
            <a:pPr marL="532130">
              <a:lnSpc>
                <a:spcPct val="100000"/>
              </a:lnSpc>
              <a:spcBef>
                <a:spcPts val="155"/>
              </a:spcBef>
            </a:pPr>
            <a:r>
              <a:rPr sz="1700" dirty="0">
                <a:solidFill>
                  <a:srgbClr val="00007E"/>
                </a:solidFill>
                <a:latin typeface="Palatino Linotype" panose="02040502050505030304" pitchFamily="18" charset="0"/>
                <a:cs typeface="PMingLiU"/>
              </a:rPr>
              <a:t>loop do</a:t>
            </a:r>
            <a:endParaRPr sz="1700" dirty="0">
              <a:latin typeface="Palatino Linotype" panose="02040502050505030304" pitchFamily="18" charset="0"/>
              <a:cs typeface="PMingLiU"/>
            </a:endParaRPr>
          </a:p>
          <a:p>
            <a:pPr marL="943610">
              <a:lnSpc>
                <a:spcPct val="100000"/>
              </a:lnSpc>
              <a:spcBef>
                <a:spcPts val="155"/>
              </a:spcBef>
            </a:pPr>
            <a:r>
              <a:rPr sz="1700" dirty="0">
                <a:solidFill>
                  <a:srgbClr val="00007E"/>
                </a:solidFill>
                <a:latin typeface="Palatino Linotype" panose="02040502050505030304" pitchFamily="18" charset="0"/>
                <a:cs typeface="PMingLiU"/>
              </a:rPr>
              <a:t>for each </a:t>
            </a:r>
            <a:r>
              <a:rPr sz="1700" i="1" dirty="0">
                <a:latin typeface="Palatino Linotype" panose="02040502050505030304" pitchFamily="18" charset="0"/>
                <a:cs typeface="Georgia"/>
              </a:rPr>
              <a:t>C</a:t>
            </a:r>
            <a:r>
              <a:rPr sz="1800" i="1" baseline="-11574" dirty="0">
                <a:latin typeface="Palatino Linotype" panose="02040502050505030304" pitchFamily="18" charset="0"/>
                <a:cs typeface="Trebuchet MS"/>
              </a:rPr>
              <a:t>i</a:t>
            </a:r>
            <a:r>
              <a:rPr sz="1700" dirty="0">
                <a:latin typeface="Palatino Linotype" panose="02040502050505030304" pitchFamily="18" charset="0"/>
                <a:cs typeface="Tahoma"/>
              </a:rPr>
              <a:t>, </a:t>
            </a:r>
            <a:r>
              <a:rPr sz="1700" i="1" dirty="0">
                <a:latin typeface="Palatino Linotype" panose="02040502050505030304" pitchFamily="18" charset="0"/>
                <a:cs typeface="Georgia"/>
              </a:rPr>
              <a:t>C</a:t>
            </a:r>
            <a:r>
              <a:rPr sz="1800" i="1" baseline="-11574" dirty="0">
                <a:latin typeface="Palatino Linotype" panose="02040502050505030304" pitchFamily="18" charset="0"/>
                <a:cs typeface="Trebuchet MS"/>
              </a:rPr>
              <a:t>j </a:t>
            </a:r>
            <a:r>
              <a:rPr sz="1700" dirty="0">
                <a:solidFill>
                  <a:srgbClr val="00007E"/>
                </a:solidFill>
                <a:latin typeface="Palatino Linotype" panose="02040502050505030304" pitchFamily="18" charset="0"/>
                <a:cs typeface="PMingLiU"/>
              </a:rPr>
              <a:t>in </a:t>
            </a:r>
            <a:r>
              <a:rPr sz="1700" i="1" dirty="0">
                <a:solidFill>
                  <a:srgbClr val="004B00"/>
                </a:solidFill>
                <a:latin typeface="Palatino Linotype" panose="02040502050505030304" pitchFamily="18" charset="0"/>
                <a:cs typeface="Times New Roman"/>
              </a:rPr>
              <a:t>clauses </a:t>
            </a:r>
            <a:r>
              <a:rPr sz="1700" dirty="0">
                <a:solidFill>
                  <a:srgbClr val="00007E"/>
                </a:solidFill>
                <a:latin typeface="Palatino Linotype" panose="02040502050505030304" pitchFamily="18" charset="0"/>
                <a:cs typeface="PMingLiU"/>
              </a:rPr>
              <a:t>do</a:t>
            </a:r>
            <a:endParaRPr sz="1700" dirty="0">
              <a:latin typeface="Palatino Linotype" panose="02040502050505030304" pitchFamily="18" charset="0"/>
              <a:cs typeface="PMingLiU"/>
            </a:endParaRPr>
          </a:p>
          <a:p>
            <a:pPr marL="1355090">
              <a:lnSpc>
                <a:spcPct val="100000"/>
              </a:lnSpc>
              <a:spcBef>
                <a:spcPts val="145"/>
              </a:spcBef>
            </a:pPr>
            <a:r>
              <a:rPr sz="1700" i="1" dirty="0">
                <a:solidFill>
                  <a:srgbClr val="004B00"/>
                </a:solidFill>
                <a:latin typeface="Palatino Linotype" panose="02040502050505030304" pitchFamily="18" charset="0"/>
                <a:cs typeface="Times New Roman"/>
              </a:rPr>
              <a:t>resolvents </a:t>
            </a:r>
            <a:r>
              <a:rPr sz="1700" dirty="0">
                <a:latin typeface="Palatino Linotype" panose="02040502050505030304" pitchFamily="18" charset="0"/>
                <a:cs typeface="Cambria"/>
              </a:rPr>
              <a:t>← </a:t>
            </a:r>
            <a:r>
              <a:rPr sz="1700" dirty="0">
                <a:latin typeface="Palatino Linotype" panose="02040502050505030304" pitchFamily="18" charset="0"/>
                <a:cs typeface="PMingLiU"/>
              </a:rPr>
              <a:t>PL-Resolve</a:t>
            </a:r>
            <a:r>
              <a:rPr sz="1700" dirty="0">
                <a:latin typeface="Palatino Linotype" panose="02040502050505030304" pitchFamily="18" charset="0"/>
                <a:cs typeface="Tahoma"/>
              </a:rPr>
              <a:t>(</a:t>
            </a:r>
            <a:r>
              <a:rPr sz="1700" i="1" dirty="0">
                <a:latin typeface="Palatino Linotype" panose="02040502050505030304" pitchFamily="18" charset="0"/>
                <a:cs typeface="Georgia"/>
              </a:rPr>
              <a:t>C</a:t>
            </a:r>
            <a:r>
              <a:rPr sz="1800" i="1" baseline="-11574" dirty="0">
                <a:latin typeface="Palatino Linotype" panose="02040502050505030304" pitchFamily="18" charset="0"/>
                <a:cs typeface="Trebuchet MS"/>
              </a:rPr>
              <a:t>i</a:t>
            </a:r>
            <a:r>
              <a:rPr sz="1700" dirty="0">
                <a:latin typeface="Palatino Linotype" panose="02040502050505030304" pitchFamily="18" charset="0"/>
                <a:cs typeface="Tahoma"/>
              </a:rPr>
              <a:t>, </a:t>
            </a:r>
            <a:r>
              <a:rPr sz="1700" i="1" dirty="0">
                <a:latin typeface="Palatino Linotype" panose="02040502050505030304" pitchFamily="18" charset="0"/>
                <a:cs typeface="Georgia"/>
              </a:rPr>
              <a:t>C</a:t>
            </a:r>
            <a:r>
              <a:rPr sz="1800" i="1" baseline="-11574" dirty="0">
                <a:latin typeface="Palatino Linotype" panose="02040502050505030304" pitchFamily="18" charset="0"/>
                <a:cs typeface="Trebuchet MS"/>
              </a:rPr>
              <a:t>j </a:t>
            </a:r>
            <a:r>
              <a:rPr sz="1700" dirty="0">
                <a:latin typeface="Palatino Linotype" panose="02040502050505030304" pitchFamily="18" charset="0"/>
                <a:cs typeface="Tahoma"/>
              </a:rPr>
              <a:t>)</a:t>
            </a:r>
          </a:p>
          <a:p>
            <a:pPr marL="1355090" marR="17780" indent="-635">
              <a:lnSpc>
                <a:spcPct val="107100"/>
              </a:lnSpc>
              <a:spcBef>
                <a:spcPts val="10"/>
              </a:spcBef>
            </a:pPr>
            <a:r>
              <a:rPr sz="1700" dirty="0">
                <a:solidFill>
                  <a:srgbClr val="00007E"/>
                </a:solidFill>
                <a:latin typeface="Palatino Linotype" panose="02040502050505030304" pitchFamily="18" charset="0"/>
                <a:cs typeface="PMingLiU"/>
              </a:rPr>
              <a:t>if </a:t>
            </a:r>
            <a:r>
              <a:rPr sz="1700" i="1" dirty="0">
                <a:solidFill>
                  <a:srgbClr val="004B00"/>
                </a:solidFill>
                <a:latin typeface="Palatino Linotype" panose="02040502050505030304" pitchFamily="18" charset="0"/>
                <a:cs typeface="Times New Roman"/>
              </a:rPr>
              <a:t>resolvents </a:t>
            </a:r>
            <a:r>
              <a:rPr sz="1700" dirty="0">
                <a:latin typeface="Arial" panose="020B0604020202020204" pitchFamily="34" charset="0"/>
                <a:cs typeface="Arial" panose="020B0604020202020204" pitchFamily="34" charset="0"/>
              </a:rPr>
              <a:t>contains the empty cl</a:t>
            </a:r>
            <a:r>
              <a:rPr sz="1700" dirty="0">
                <a:latin typeface="Palatino Linotype" panose="02040502050505030304" pitchFamily="18" charset="0"/>
                <a:cs typeface="Tahoma"/>
              </a:rPr>
              <a:t>ause </a:t>
            </a:r>
            <a:endParaRPr lang="en-GB" sz="1700" dirty="0">
              <a:latin typeface="Palatino Linotype" panose="02040502050505030304" pitchFamily="18" charset="0"/>
              <a:cs typeface="Tahoma"/>
            </a:endParaRPr>
          </a:p>
          <a:p>
            <a:pPr marL="1355090" marR="17780" indent="-635">
              <a:lnSpc>
                <a:spcPct val="107100"/>
              </a:lnSpc>
              <a:spcBef>
                <a:spcPts val="10"/>
              </a:spcBef>
            </a:pPr>
            <a:r>
              <a:rPr sz="1700" dirty="0">
                <a:solidFill>
                  <a:srgbClr val="00007E"/>
                </a:solidFill>
                <a:latin typeface="Palatino Linotype" panose="02040502050505030304" pitchFamily="18" charset="0"/>
                <a:cs typeface="PMingLiU"/>
              </a:rPr>
              <a:t>then return </a:t>
            </a:r>
            <a:r>
              <a:rPr sz="1700" i="1" dirty="0">
                <a:solidFill>
                  <a:srgbClr val="004B00"/>
                </a:solidFill>
                <a:latin typeface="Palatino Linotype" panose="02040502050505030304" pitchFamily="18" charset="0"/>
                <a:cs typeface="Times New Roman"/>
              </a:rPr>
              <a:t>true  new </a:t>
            </a:r>
            <a:r>
              <a:rPr sz="1700" dirty="0">
                <a:latin typeface="Palatino Linotype" panose="02040502050505030304" pitchFamily="18" charset="0"/>
                <a:cs typeface="Cambria"/>
              </a:rPr>
              <a:t>← </a:t>
            </a:r>
            <a:r>
              <a:rPr sz="1700" i="1" dirty="0">
                <a:solidFill>
                  <a:srgbClr val="004B00"/>
                </a:solidFill>
                <a:latin typeface="Palatino Linotype" panose="02040502050505030304" pitchFamily="18" charset="0"/>
                <a:cs typeface="Times New Roman"/>
              </a:rPr>
              <a:t>new </a:t>
            </a:r>
            <a:r>
              <a:rPr sz="1700" dirty="0">
                <a:latin typeface="Palatino Linotype" panose="02040502050505030304" pitchFamily="18" charset="0"/>
                <a:cs typeface="Cambria"/>
              </a:rPr>
              <a:t>∪  </a:t>
            </a:r>
            <a:r>
              <a:rPr sz="1700" i="1" dirty="0">
                <a:solidFill>
                  <a:srgbClr val="004B00"/>
                </a:solidFill>
                <a:latin typeface="Palatino Linotype" panose="02040502050505030304" pitchFamily="18" charset="0"/>
                <a:cs typeface="Times New Roman"/>
              </a:rPr>
              <a:t>resolvents</a:t>
            </a:r>
            <a:endParaRPr sz="1700" dirty="0">
              <a:latin typeface="Palatino Linotype" panose="02040502050505030304" pitchFamily="18" charset="0"/>
              <a:cs typeface="Times New Roman"/>
            </a:endParaRPr>
          </a:p>
          <a:p>
            <a:pPr marL="943610" marR="2239010">
              <a:lnSpc>
                <a:spcPct val="107600"/>
              </a:lnSpc>
            </a:pPr>
            <a:r>
              <a:rPr sz="1700" dirty="0">
                <a:solidFill>
                  <a:srgbClr val="00007E"/>
                </a:solidFill>
                <a:latin typeface="Palatino Linotype" panose="02040502050505030304" pitchFamily="18" charset="0"/>
                <a:cs typeface="PMingLiU"/>
              </a:rPr>
              <a:t>if </a:t>
            </a:r>
            <a:r>
              <a:rPr sz="1700" i="1" dirty="0">
                <a:solidFill>
                  <a:srgbClr val="004B00"/>
                </a:solidFill>
                <a:latin typeface="Palatino Linotype" panose="02040502050505030304" pitchFamily="18" charset="0"/>
                <a:cs typeface="Times New Roman"/>
              </a:rPr>
              <a:t>new </a:t>
            </a:r>
            <a:r>
              <a:rPr sz="1700" dirty="0">
                <a:latin typeface="Palatino Linotype" panose="02040502050505030304" pitchFamily="18" charset="0"/>
                <a:cs typeface="Cambria"/>
              </a:rPr>
              <a:t>⊆ </a:t>
            </a:r>
            <a:r>
              <a:rPr sz="1700" i="1" dirty="0">
                <a:solidFill>
                  <a:srgbClr val="004B00"/>
                </a:solidFill>
                <a:latin typeface="Palatino Linotype" panose="02040502050505030304" pitchFamily="18" charset="0"/>
                <a:cs typeface="Times New Roman"/>
              </a:rPr>
              <a:t>clauses </a:t>
            </a:r>
            <a:r>
              <a:rPr sz="1700" dirty="0">
                <a:solidFill>
                  <a:srgbClr val="00007E"/>
                </a:solidFill>
                <a:latin typeface="Palatino Linotype" panose="02040502050505030304" pitchFamily="18" charset="0"/>
                <a:cs typeface="PMingLiU"/>
              </a:rPr>
              <a:t>then return </a:t>
            </a:r>
            <a:r>
              <a:rPr sz="1700" i="1" dirty="0">
                <a:solidFill>
                  <a:srgbClr val="004B00"/>
                </a:solidFill>
                <a:latin typeface="Palatino Linotype" panose="02040502050505030304" pitchFamily="18" charset="0"/>
                <a:cs typeface="Times New Roman"/>
              </a:rPr>
              <a:t>false  clauses </a:t>
            </a:r>
            <a:r>
              <a:rPr sz="1700" dirty="0">
                <a:latin typeface="Palatino Linotype" panose="02040502050505030304" pitchFamily="18" charset="0"/>
                <a:cs typeface="Cambria"/>
              </a:rPr>
              <a:t>← </a:t>
            </a:r>
            <a:r>
              <a:rPr sz="1700" i="1" dirty="0">
                <a:solidFill>
                  <a:srgbClr val="004B00"/>
                </a:solidFill>
                <a:latin typeface="Palatino Linotype" panose="02040502050505030304" pitchFamily="18" charset="0"/>
                <a:cs typeface="Times New Roman"/>
              </a:rPr>
              <a:t>clauses </a:t>
            </a:r>
            <a:r>
              <a:rPr sz="1700" dirty="0">
                <a:latin typeface="Palatino Linotype" panose="02040502050505030304" pitchFamily="18" charset="0"/>
                <a:cs typeface="Cambria"/>
              </a:rPr>
              <a:t>∪ </a:t>
            </a:r>
            <a:r>
              <a:rPr sz="1700" i="1" dirty="0">
                <a:solidFill>
                  <a:srgbClr val="004B00"/>
                </a:solidFill>
                <a:latin typeface="Palatino Linotype" panose="02040502050505030304" pitchFamily="18" charset="0"/>
                <a:cs typeface="Times New Roman"/>
              </a:rPr>
              <a:t>new</a:t>
            </a:r>
            <a:endParaRPr sz="1700" dirty="0">
              <a:latin typeface="Palatino Linotype" panose="02040502050505030304" pitchFamily="18" charset="0"/>
              <a:cs typeface="Times New Roman"/>
            </a:endParaRPr>
          </a:p>
        </p:txBody>
      </p:sp>
      <p:grpSp>
        <p:nvGrpSpPr>
          <p:cNvPr id="7" name="object 7"/>
          <p:cNvGrpSpPr/>
          <p:nvPr/>
        </p:nvGrpSpPr>
        <p:grpSpPr>
          <a:xfrm>
            <a:off x="1188567" y="1941728"/>
            <a:ext cx="7774305" cy="3773804"/>
            <a:chOff x="1188567" y="1941728"/>
            <a:chExt cx="7774305" cy="3773804"/>
          </a:xfrm>
        </p:grpSpPr>
        <p:sp>
          <p:nvSpPr>
            <p:cNvPr id="8" name="object 8"/>
            <p:cNvSpPr/>
            <p:nvPr/>
          </p:nvSpPr>
          <p:spPr>
            <a:xfrm>
              <a:off x="8955633" y="1941728"/>
              <a:ext cx="0" cy="3761740"/>
            </a:xfrm>
            <a:custGeom>
              <a:avLst/>
              <a:gdLst/>
              <a:ahLst/>
              <a:cxnLst/>
              <a:rect l="l" t="t" r="r" b="b"/>
              <a:pathLst>
                <a:path h="3761740">
                  <a:moveTo>
                    <a:pt x="0" y="3761232"/>
                  </a:moveTo>
                  <a:lnTo>
                    <a:pt x="0" y="0"/>
                  </a:lnTo>
                </a:path>
              </a:pathLst>
            </a:custGeom>
            <a:ln w="13716">
              <a:solidFill>
                <a:srgbClr val="000000"/>
              </a:solidFill>
            </a:ln>
          </p:spPr>
          <p:txBody>
            <a:bodyPr wrap="square" lIns="0" tIns="0" rIns="0" bIns="0" rtlCol="0"/>
            <a:lstStyle/>
            <a:p>
              <a:endParaRPr/>
            </a:p>
          </p:txBody>
        </p:sp>
        <p:sp>
          <p:nvSpPr>
            <p:cNvPr id="9" name="object 9"/>
            <p:cNvSpPr/>
            <p:nvPr/>
          </p:nvSpPr>
          <p:spPr>
            <a:xfrm>
              <a:off x="1188567" y="5708294"/>
              <a:ext cx="7772400" cy="0"/>
            </a:xfrm>
            <a:custGeom>
              <a:avLst/>
              <a:gdLst/>
              <a:ahLst/>
              <a:cxnLst/>
              <a:rect l="l" t="t" r="r" b="b"/>
              <a:pathLst>
                <a:path w="7772400">
                  <a:moveTo>
                    <a:pt x="0" y="0"/>
                  </a:moveTo>
                  <a:lnTo>
                    <a:pt x="7772400" y="0"/>
                  </a:lnTo>
                </a:path>
              </a:pathLst>
            </a:custGeom>
            <a:ln w="13716">
              <a:solidFill>
                <a:srgbClr val="000000"/>
              </a:solidFill>
            </a:ln>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69</a:t>
            </a:fld>
            <a:endParaRPr spc="4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7</a:t>
            </a:fld>
            <a:endParaRPr spc="45"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229" dirty="0"/>
              <a:t>Wumpus</a:t>
            </a:r>
            <a:r>
              <a:rPr spc="385" dirty="0"/>
              <a:t> </a:t>
            </a:r>
            <a:r>
              <a:rPr spc="114" dirty="0"/>
              <a:t>world</a:t>
            </a:r>
            <a:r>
              <a:rPr spc="415" dirty="0"/>
              <a:t> </a:t>
            </a:r>
            <a:r>
              <a:rPr spc="155" dirty="0"/>
              <a:t>characterization</a:t>
            </a:r>
          </a:p>
        </p:txBody>
      </p:sp>
      <p:sp>
        <p:nvSpPr>
          <p:cNvPr id="3" name="object 3"/>
          <p:cNvSpPr txBox="1"/>
          <p:nvPr/>
        </p:nvSpPr>
        <p:spPr>
          <a:xfrm>
            <a:off x="1130250" y="1396713"/>
            <a:ext cx="4166235" cy="851535"/>
          </a:xfrm>
          <a:prstGeom prst="rect">
            <a:avLst/>
          </a:prstGeom>
        </p:spPr>
        <p:txBody>
          <a:bodyPr vert="horz" wrap="square" lIns="0" tIns="14604" rIns="0" bIns="0" rtlCol="0">
            <a:spAutoFit/>
          </a:bodyPr>
          <a:lstStyle/>
          <a:p>
            <a:pPr marL="12700">
              <a:lnSpc>
                <a:spcPct val="100000"/>
              </a:lnSpc>
              <a:spcBef>
                <a:spcPts val="114"/>
              </a:spcBef>
            </a:pPr>
            <a:r>
              <a:rPr sz="2050" u="sng" spc="-60" dirty="0">
                <a:solidFill>
                  <a:srgbClr val="FF00FF"/>
                </a:solidFill>
                <a:uFill>
                  <a:solidFill>
                    <a:srgbClr val="FE00FE"/>
                  </a:solidFill>
                </a:uFill>
                <a:latin typeface="Calibri"/>
                <a:cs typeface="Calibri"/>
              </a:rPr>
              <a:t>Observable</a:t>
            </a:r>
            <a:r>
              <a:rPr sz="2050" spc="-60" dirty="0">
                <a:solidFill>
                  <a:srgbClr val="FF00FF"/>
                </a:solidFill>
                <a:latin typeface="Calibri"/>
                <a:cs typeface="Calibri"/>
              </a:rPr>
              <a:t>??</a:t>
            </a:r>
            <a:r>
              <a:rPr sz="2050" spc="395" dirty="0">
                <a:solidFill>
                  <a:srgbClr val="FF00FF"/>
                </a:solidFill>
                <a:latin typeface="Calibri"/>
                <a:cs typeface="Calibri"/>
              </a:rPr>
              <a:t> </a:t>
            </a:r>
            <a:r>
              <a:rPr sz="2050" spc="-35" dirty="0">
                <a:latin typeface="Calibri"/>
                <a:cs typeface="Calibri"/>
              </a:rPr>
              <a:t>No—only</a:t>
            </a:r>
            <a:r>
              <a:rPr sz="2050" spc="185" dirty="0">
                <a:latin typeface="Calibri"/>
                <a:cs typeface="Calibri"/>
              </a:rPr>
              <a:t> </a:t>
            </a:r>
            <a:r>
              <a:rPr sz="2050" spc="-35" dirty="0">
                <a:solidFill>
                  <a:srgbClr val="004B00"/>
                </a:solidFill>
                <a:latin typeface="Calibri"/>
                <a:cs typeface="Calibri"/>
              </a:rPr>
              <a:t>local</a:t>
            </a:r>
            <a:r>
              <a:rPr sz="2050" spc="190" dirty="0">
                <a:solidFill>
                  <a:srgbClr val="004B00"/>
                </a:solidFill>
                <a:latin typeface="Calibri"/>
                <a:cs typeface="Calibri"/>
              </a:rPr>
              <a:t> </a:t>
            </a:r>
            <a:r>
              <a:rPr sz="2050" spc="-70" dirty="0">
                <a:latin typeface="Calibri"/>
                <a:cs typeface="Calibri"/>
              </a:rPr>
              <a:t>perception</a:t>
            </a:r>
            <a:endParaRPr sz="2050">
              <a:latin typeface="Calibri"/>
              <a:cs typeface="Calibri"/>
            </a:endParaRPr>
          </a:p>
          <a:p>
            <a:pPr marL="12700">
              <a:lnSpc>
                <a:spcPct val="100000"/>
              </a:lnSpc>
              <a:spcBef>
                <a:spcPts val="1560"/>
              </a:spcBef>
            </a:pPr>
            <a:r>
              <a:rPr sz="2050" u="sng" spc="-40" dirty="0">
                <a:solidFill>
                  <a:srgbClr val="FF00FF"/>
                </a:solidFill>
                <a:uFill>
                  <a:solidFill>
                    <a:srgbClr val="FE00FE"/>
                  </a:solidFill>
                </a:uFill>
                <a:latin typeface="Calibri"/>
                <a:cs typeface="Calibri"/>
              </a:rPr>
              <a:t>Deterministic</a:t>
            </a:r>
            <a:r>
              <a:rPr sz="2050" spc="-40" dirty="0">
                <a:solidFill>
                  <a:srgbClr val="FF00FF"/>
                </a:solidFill>
                <a:latin typeface="Calibri"/>
                <a:cs typeface="Calibri"/>
              </a:rPr>
              <a:t>??</a:t>
            </a:r>
            <a:endParaRPr sz="2050">
              <a:latin typeface="Calibri"/>
              <a:cs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marR="635" algn="ctr">
              <a:lnSpc>
                <a:spcPts val="2635"/>
              </a:lnSpc>
            </a:pPr>
            <a:r>
              <a:rPr spc="180" dirty="0"/>
              <a:t>Resolution</a:t>
            </a:r>
            <a:r>
              <a:rPr spc="365" dirty="0"/>
              <a:t> </a:t>
            </a:r>
            <a:r>
              <a:rPr spc="175" dirty="0"/>
              <a:t>example</a:t>
            </a:r>
          </a:p>
        </p:txBody>
      </p:sp>
      <p:sp>
        <p:nvSpPr>
          <p:cNvPr id="3" name="object 3"/>
          <p:cNvSpPr txBox="1"/>
          <p:nvPr/>
        </p:nvSpPr>
        <p:spPr>
          <a:xfrm>
            <a:off x="1104900" y="1410429"/>
            <a:ext cx="5351780" cy="340360"/>
          </a:xfrm>
          <a:prstGeom prst="rect">
            <a:avLst/>
          </a:prstGeom>
        </p:spPr>
        <p:txBody>
          <a:bodyPr vert="horz" wrap="square" lIns="0" tIns="14604" rIns="0" bIns="0" rtlCol="0">
            <a:spAutoFit/>
          </a:bodyPr>
          <a:lstStyle/>
          <a:p>
            <a:pPr marL="38100">
              <a:lnSpc>
                <a:spcPct val="100000"/>
              </a:lnSpc>
              <a:spcBef>
                <a:spcPts val="114"/>
              </a:spcBef>
              <a:tabLst>
                <a:tab pos="1487170" algn="l"/>
                <a:tab pos="1893570" algn="l"/>
              </a:tabLst>
            </a:pPr>
            <a:r>
              <a:rPr sz="2050" i="1" spc="430" dirty="0">
                <a:solidFill>
                  <a:srgbClr val="990099"/>
                </a:solidFill>
                <a:latin typeface="Georgia"/>
                <a:cs typeface="Georgia"/>
              </a:rPr>
              <a:t>K</a:t>
            </a:r>
            <a:r>
              <a:rPr sz="2050" i="1" spc="195" dirty="0">
                <a:solidFill>
                  <a:srgbClr val="990099"/>
                </a:solidFill>
                <a:latin typeface="Georgia"/>
                <a:cs typeface="Georgia"/>
              </a:rPr>
              <a:t>B</a:t>
            </a:r>
            <a:r>
              <a:rPr sz="2050" i="1" spc="185" dirty="0">
                <a:solidFill>
                  <a:srgbClr val="990099"/>
                </a:solidFill>
                <a:latin typeface="Georgia"/>
                <a:cs typeface="Georgia"/>
              </a:rPr>
              <a:t> </a:t>
            </a:r>
            <a:r>
              <a:rPr sz="2050" spc="-5" dirty="0">
                <a:solidFill>
                  <a:srgbClr val="990099"/>
                </a:solidFill>
                <a:latin typeface="Tahoma"/>
                <a:cs typeface="Tahoma"/>
              </a:rPr>
              <a:t>=</a:t>
            </a:r>
            <a:r>
              <a:rPr sz="2050" spc="-65" dirty="0">
                <a:solidFill>
                  <a:srgbClr val="990099"/>
                </a:solidFill>
                <a:latin typeface="Tahoma"/>
                <a:cs typeface="Tahoma"/>
              </a:rPr>
              <a:t> </a:t>
            </a:r>
            <a:r>
              <a:rPr sz="2050" spc="-55" dirty="0">
                <a:solidFill>
                  <a:srgbClr val="990099"/>
                </a:solidFill>
                <a:latin typeface="Tahoma"/>
                <a:cs typeface="Tahoma"/>
              </a:rPr>
              <a:t>(</a:t>
            </a:r>
            <a:r>
              <a:rPr sz="2050" i="1" spc="195" dirty="0">
                <a:solidFill>
                  <a:srgbClr val="990099"/>
                </a:solidFill>
                <a:latin typeface="Georgia"/>
                <a:cs typeface="Georgia"/>
              </a:rPr>
              <a:t>B</a:t>
            </a:r>
            <a:r>
              <a:rPr sz="2100" spc="67" baseline="-11904" dirty="0">
                <a:solidFill>
                  <a:srgbClr val="990099"/>
                </a:solidFill>
                <a:latin typeface="PMingLiU"/>
                <a:cs typeface="PMingLiU"/>
              </a:rPr>
              <a:t>1</a:t>
            </a:r>
            <a:r>
              <a:rPr sz="2100" i="1" spc="-179" baseline="-11904" dirty="0">
                <a:solidFill>
                  <a:srgbClr val="990099"/>
                </a:solidFill>
                <a:latin typeface="Trebuchet MS"/>
                <a:cs typeface="Trebuchet MS"/>
              </a:rPr>
              <a:t>,</a:t>
            </a:r>
            <a:r>
              <a:rPr sz="2100" spc="67" baseline="-11904" dirty="0">
                <a:solidFill>
                  <a:srgbClr val="990099"/>
                </a:solidFill>
                <a:latin typeface="PMingLiU"/>
                <a:cs typeface="PMingLiU"/>
              </a:rPr>
              <a:t>1</a:t>
            </a:r>
            <a:r>
              <a:rPr sz="2100" baseline="-11904" dirty="0">
                <a:solidFill>
                  <a:srgbClr val="990099"/>
                </a:solidFill>
                <a:latin typeface="PMingLiU"/>
                <a:cs typeface="PMingLiU"/>
              </a:rPr>
              <a:t>	</a:t>
            </a:r>
            <a:r>
              <a:rPr sz="2050" spc="-405" dirty="0">
                <a:solidFill>
                  <a:srgbClr val="990099"/>
                </a:solidFill>
                <a:latin typeface="Lucida Sans Unicode"/>
                <a:cs typeface="Lucida Sans Unicode"/>
              </a:rPr>
              <a:t>⇔</a:t>
            </a:r>
            <a:r>
              <a:rPr sz="2050" dirty="0">
                <a:solidFill>
                  <a:srgbClr val="990099"/>
                </a:solidFill>
                <a:latin typeface="Lucida Sans Unicode"/>
                <a:cs typeface="Lucida Sans Unicode"/>
              </a:rPr>
              <a:t>	</a:t>
            </a:r>
            <a:r>
              <a:rPr sz="2050" spc="-55" dirty="0">
                <a:solidFill>
                  <a:srgbClr val="990099"/>
                </a:solidFill>
                <a:latin typeface="Tahoma"/>
                <a:cs typeface="Tahoma"/>
              </a:rPr>
              <a:t>(</a:t>
            </a:r>
            <a:r>
              <a:rPr sz="2050" i="1" spc="55" dirty="0">
                <a:solidFill>
                  <a:srgbClr val="990099"/>
                </a:solidFill>
                <a:latin typeface="Georgia"/>
                <a:cs typeface="Georgia"/>
              </a:rPr>
              <a:t>P</a:t>
            </a:r>
            <a:r>
              <a:rPr sz="2100" spc="67" baseline="-11904" dirty="0">
                <a:solidFill>
                  <a:srgbClr val="990099"/>
                </a:solidFill>
                <a:latin typeface="PMingLiU"/>
                <a:cs typeface="PMingLiU"/>
              </a:rPr>
              <a:t>1</a:t>
            </a:r>
            <a:r>
              <a:rPr sz="2100" i="1" spc="-179" baseline="-11904" dirty="0">
                <a:solidFill>
                  <a:srgbClr val="990099"/>
                </a:solidFill>
                <a:latin typeface="Trebuchet MS"/>
                <a:cs typeface="Trebuchet MS"/>
              </a:rPr>
              <a:t>,</a:t>
            </a:r>
            <a:r>
              <a:rPr sz="2100" spc="67" baseline="-11904" dirty="0">
                <a:solidFill>
                  <a:srgbClr val="990099"/>
                </a:solidFill>
                <a:latin typeface="PMingLiU"/>
                <a:cs typeface="PMingLiU"/>
              </a:rPr>
              <a:t>2</a:t>
            </a:r>
            <a:r>
              <a:rPr sz="2100" spc="195" baseline="-11904" dirty="0">
                <a:solidFill>
                  <a:srgbClr val="990099"/>
                </a:solidFill>
                <a:latin typeface="PMingLiU"/>
                <a:cs typeface="PMingLiU"/>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i="1" spc="55" dirty="0">
                <a:solidFill>
                  <a:srgbClr val="990099"/>
                </a:solidFill>
                <a:latin typeface="Georgia"/>
                <a:cs typeface="Georgia"/>
              </a:rPr>
              <a:t>P</a:t>
            </a:r>
            <a:r>
              <a:rPr sz="2100" spc="67" baseline="-11904" dirty="0">
                <a:solidFill>
                  <a:srgbClr val="990099"/>
                </a:solidFill>
                <a:latin typeface="PMingLiU"/>
                <a:cs typeface="PMingLiU"/>
              </a:rPr>
              <a:t>2</a:t>
            </a:r>
            <a:r>
              <a:rPr sz="2100" i="1" spc="-179" baseline="-11904" dirty="0">
                <a:solidFill>
                  <a:srgbClr val="990099"/>
                </a:solidFill>
                <a:latin typeface="Trebuchet MS"/>
                <a:cs typeface="Trebuchet MS"/>
              </a:rPr>
              <a:t>,</a:t>
            </a:r>
            <a:r>
              <a:rPr sz="2100" spc="127" baseline="-11904" dirty="0">
                <a:solidFill>
                  <a:srgbClr val="990099"/>
                </a:solidFill>
                <a:latin typeface="PMingLiU"/>
                <a:cs typeface="PMingLiU"/>
              </a:rPr>
              <a:t>1</a:t>
            </a:r>
            <a:r>
              <a:rPr sz="2050" spc="-55" dirty="0">
                <a:solidFill>
                  <a:srgbClr val="990099"/>
                </a:solidFill>
                <a:latin typeface="Tahoma"/>
                <a:cs typeface="Tahoma"/>
              </a:rPr>
              <a:t>))</a:t>
            </a:r>
            <a:r>
              <a:rPr sz="2050" spc="-185" dirty="0">
                <a:solidFill>
                  <a:srgbClr val="990099"/>
                </a:solidFill>
                <a:latin typeface="Tahoma"/>
                <a:cs typeface="Tahoma"/>
              </a:rPr>
              <a:t> </a:t>
            </a:r>
            <a:r>
              <a:rPr sz="2050" spc="-254" dirty="0">
                <a:solidFill>
                  <a:srgbClr val="990099"/>
                </a:solidFill>
                <a:latin typeface="Lucida Sans Unicode"/>
                <a:cs typeface="Lucida Sans Unicode"/>
              </a:rPr>
              <a:t>∧</a:t>
            </a:r>
            <a:r>
              <a:rPr sz="2050" spc="-195" dirty="0">
                <a:solidFill>
                  <a:srgbClr val="990099"/>
                </a:solidFill>
                <a:latin typeface="Lucida Sans Unicode"/>
                <a:cs typeface="Lucida Sans Unicode"/>
              </a:rPr>
              <a:t> </a:t>
            </a:r>
            <a:r>
              <a:rPr sz="2050" spc="-254" dirty="0">
                <a:solidFill>
                  <a:srgbClr val="990099"/>
                </a:solidFill>
                <a:latin typeface="Lucida Sans Unicode"/>
                <a:cs typeface="Lucida Sans Unicode"/>
              </a:rPr>
              <a:t>¬</a:t>
            </a:r>
            <a:r>
              <a:rPr sz="2050" i="1" spc="195" dirty="0">
                <a:solidFill>
                  <a:srgbClr val="990099"/>
                </a:solidFill>
                <a:latin typeface="Georgia"/>
                <a:cs typeface="Georgia"/>
              </a:rPr>
              <a:t>B</a:t>
            </a:r>
            <a:r>
              <a:rPr sz="2100" spc="67" baseline="-11904" dirty="0">
                <a:solidFill>
                  <a:srgbClr val="990099"/>
                </a:solidFill>
                <a:latin typeface="PMingLiU"/>
                <a:cs typeface="PMingLiU"/>
              </a:rPr>
              <a:t>1</a:t>
            </a:r>
            <a:r>
              <a:rPr sz="2100" i="1" spc="-179" baseline="-11904" dirty="0">
                <a:solidFill>
                  <a:srgbClr val="990099"/>
                </a:solidFill>
                <a:latin typeface="Trebuchet MS"/>
                <a:cs typeface="Trebuchet MS"/>
              </a:rPr>
              <a:t>,</a:t>
            </a:r>
            <a:r>
              <a:rPr sz="2100" spc="67" baseline="-11904" dirty="0">
                <a:solidFill>
                  <a:srgbClr val="990099"/>
                </a:solidFill>
                <a:latin typeface="PMingLiU"/>
                <a:cs typeface="PMingLiU"/>
              </a:rPr>
              <a:t>1</a:t>
            </a:r>
            <a:r>
              <a:rPr sz="2100" baseline="-11904" dirty="0">
                <a:solidFill>
                  <a:srgbClr val="990099"/>
                </a:solidFill>
                <a:latin typeface="PMingLiU"/>
                <a:cs typeface="PMingLiU"/>
              </a:rPr>
              <a:t> </a:t>
            </a:r>
            <a:r>
              <a:rPr sz="2100" spc="-75" baseline="-11904" dirty="0">
                <a:solidFill>
                  <a:srgbClr val="990099"/>
                </a:solidFill>
                <a:latin typeface="PMingLiU"/>
                <a:cs typeface="PMingLiU"/>
              </a:rPr>
              <a:t> </a:t>
            </a:r>
            <a:r>
              <a:rPr sz="2050" i="1" spc="60" dirty="0">
                <a:solidFill>
                  <a:srgbClr val="990099"/>
                </a:solidFill>
                <a:latin typeface="Georgia"/>
                <a:cs typeface="Georgia"/>
              </a:rPr>
              <a:t>α</a:t>
            </a:r>
            <a:r>
              <a:rPr sz="2050" i="1" spc="100" dirty="0">
                <a:solidFill>
                  <a:srgbClr val="990099"/>
                </a:solidFill>
                <a:latin typeface="Georgia"/>
                <a:cs typeface="Georgia"/>
              </a:rPr>
              <a:t> </a:t>
            </a:r>
            <a:r>
              <a:rPr sz="2050" spc="-5" dirty="0">
                <a:solidFill>
                  <a:srgbClr val="990099"/>
                </a:solidFill>
                <a:latin typeface="Tahoma"/>
                <a:cs typeface="Tahoma"/>
              </a:rPr>
              <a:t>=</a:t>
            </a:r>
            <a:r>
              <a:rPr sz="2050" spc="-80" dirty="0">
                <a:solidFill>
                  <a:srgbClr val="990099"/>
                </a:solidFill>
                <a:latin typeface="Tahoma"/>
                <a:cs typeface="Tahoma"/>
              </a:rPr>
              <a:t> </a:t>
            </a:r>
            <a:r>
              <a:rPr sz="2050" spc="-254" dirty="0">
                <a:solidFill>
                  <a:srgbClr val="990099"/>
                </a:solidFill>
                <a:latin typeface="Lucida Sans Unicode"/>
                <a:cs typeface="Lucida Sans Unicode"/>
              </a:rPr>
              <a:t>¬</a:t>
            </a:r>
            <a:r>
              <a:rPr sz="2050" i="1" spc="55" dirty="0">
                <a:solidFill>
                  <a:srgbClr val="990099"/>
                </a:solidFill>
                <a:latin typeface="Georgia"/>
                <a:cs typeface="Georgia"/>
              </a:rPr>
              <a:t>P</a:t>
            </a:r>
            <a:r>
              <a:rPr sz="2100" spc="67" baseline="-11904" dirty="0">
                <a:solidFill>
                  <a:srgbClr val="990099"/>
                </a:solidFill>
                <a:latin typeface="PMingLiU"/>
                <a:cs typeface="PMingLiU"/>
              </a:rPr>
              <a:t>1</a:t>
            </a:r>
            <a:r>
              <a:rPr sz="2100" i="1" spc="-179" baseline="-11904" dirty="0">
                <a:solidFill>
                  <a:srgbClr val="990099"/>
                </a:solidFill>
                <a:latin typeface="Trebuchet MS"/>
                <a:cs typeface="Trebuchet MS"/>
              </a:rPr>
              <a:t>,</a:t>
            </a:r>
            <a:r>
              <a:rPr sz="2100" spc="67" baseline="-11904" dirty="0">
                <a:solidFill>
                  <a:srgbClr val="990099"/>
                </a:solidFill>
                <a:latin typeface="PMingLiU"/>
                <a:cs typeface="PMingLiU"/>
              </a:rPr>
              <a:t>2</a:t>
            </a:r>
            <a:endParaRPr sz="2100" baseline="-11904">
              <a:latin typeface="PMingLiU"/>
              <a:cs typeface="PMingLiU"/>
            </a:endParaRPr>
          </a:p>
        </p:txBody>
      </p:sp>
      <p:grpSp>
        <p:nvGrpSpPr>
          <p:cNvPr id="4" name="object 4"/>
          <p:cNvGrpSpPr/>
          <p:nvPr/>
        </p:nvGrpSpPr>
        <p:grpSpPr>
          <a:xfrm>
            <a:off x="1584705" y="2497137"/>
            <a:ext cx="7527925" cy="1590675"/>
            <a:chOff x="1584705" y="2497137"/>
            <a:chExt cx="7527925" cy="1590675"/>
          </a:xfrm>
        </p:grpSpPr>
        <p:sp>
          <p:nvSpPr>
            <p:cNvPr id="5" name="object 5"/>
            <p:cNvSpPr/>
            <p:nvPr/>
          </p:nvSpPr>
          <p:spPr>
            <a:xfrm>
              <a:off x="1588833" y="2501264"/>
              <a:ext cx="7519670" cy="1582420"/>
            </a:xfrm>
            <a:custGeom>
              <a:avLst/>
              <a:gdLst/>
              <a:ahLst/>
              <a:cxnLst/>
              <a:rect l="l" t="t" r="r" b="b"/>
              <a:pathLst>
                <a:path w="7519670" h="1582420">
                  <a:moveTo>
                    <a:pt x="7502047" y="1582102"/>
                  </a:moveTo>
                  <a:lnTo>
                    <a:pt x="7502047" y="1459369"/>
                  </a:lnTo>
                  <a:lnTo>
                    <a:pt x="7379314" y="1459369"/>
                  </a:lnTo>
                  <a:lnTo>
                    <a:pt x="7379314" y="1582102"/>
                  </a:lnTo>
                  <a:lnTo>
                    <a:pt x="7502047" y="1582102"/>
                  </a:lnTo>
                  <a:close/>
                </a:path>
                <a:path w="7519670" h="1582420">
                  <a:moveTo>
                    <a:pt x="6905637" y="997204"/>
                  </a:moveTo>
                  <a:lnTo>
                    <a:pt x="7442598" y="1457452"/>
                  </a:lnTo>
                </a:path>
                <a:path w="7519670" h="1582420">
                  <a:moveTo>
                    <a:pt x="7519306" y="0"/>
                  </a:moveTo>
                  <a:lnTo>
                    <a:pt x="7442598" y="1457452"/>
                  </a:lnTo>
                </a:path>
                <a:path w="7519670" h="1582420">
                  <a:moveTo>
                    <a:pt x="7039876" y="1112266"/>
                  </a:moveTo>
                  <a:lnTo>
                    <a:pt x="7308359" y="1342390"/>
                  </a:lnTo>
                </a:path>
                <a:path w="7519670" h="1582420">
                  <a:moveTo>
                    <a:pt x="7271750" y="1290802"/>
                  </a:moveTo>
                  <a:lnTo>
                    <a:pt x="7308359" y="1342390"/>
                  </a:lnTo>
                  <a:lnTo>
                    <a:pt x="7251783" y="1314094"/>
                  </a:lnTo>
                </a:path>
                <a:path w="7519670" h="1582420">
                  <a:moveTo>
                    <a:pt x="7500129" y="364363"/>
                  </a:moveTo>
                  <a:lnTo>
                    <a:pt x="7461775" y="1093089"/>
                  </a:lnTo>
                </a:path>
                <a:path w="7519670" h="1582420">
                  <a:moveTo>
                    <a:pt x="7480321" y="1032611"/>
                  </a:moveTo>
                  <a:lnTo>
                    <a:pt x="7461775" y="1093089"/>
                  </a:lnTo>
                  <a:lnTo>
                    <a:pt x="7449681" y="1030998"/>
                  </a:lnTo>
                </a:path>
                <a:path w="7519670" h="1582420">
                  <a:moveTo>
                    <a:pt x="997204" y="0"/>
                  </a:moveTo>
                  <a:lnTo>
                    <a:pt x="0" y="767080"/>
                  </a:lnTo>
                </a:path>
                <a:path w="7519670" h="1582420">
                  <a:moveTo>
                    <a:pt x="2914904" y="0"/>
                  </a:moveTo>
                  <a:lnTo>
                    <a:pt x="0" y="767080"/>
                  </a:lnTo>
                </a:path>
                <a:path w="7519670" h="1582420">
                  <a:moveTo>
                    <a:pt x="997204" y="0"/>
                  </a:moveTo>
                  <a:lnTo>
                    <a:pt x="1610868" y="767080"/>
                  </a:lnTo>
                </a:path>
                <a:path w="7519670" h="1582420">
                  <a:moveTo>
                    <a:pt x="2914904" y="0"/>
                  </a:moveTo>
                  <a:lnTo>
                    <a:pt x="1610868" y="767080"/>
                  </a:lnTo>
                </a:path>
                <a:path w="7519670" h="1582420">
                  <a:moveTo>
                    <a:pt x="2914904" y="0"/>
                  </a:moveTo>
                  <a:lnTo>
                    <a:pt x="3221736" y="767080"/>
                  </a:lnTo>
                </a:path>
                <a:path w="7519670" h="1582420">
                  <a:moveTo>
                    <a:pt x="4832604" y="0"/>
                  </a:moveTo>
                  <a:lnTo>
                    <a:pt x="3221736" y="767080"/>
                  </a:lnTo>
                </a:path>
                <a:path w="7519670" h="1582420">
                  <a:moveTo>
                    <a:pt x="2914904" y="0"/>
                  </a:moveTo>
                  <a:lnTo>
                    <a:pt x="4832604" y="767080"/>
                  </a:lnTo>
                </a:path>
              </a:pathLst>
            </a:custGeom>
            <a:ln w="7670">
              <a:solidFill>
                <a:srgbClr val="000000"/>
              </a:solidFill>
            </a:ln>
          </p:spPr>
          <p:txBody>
            <a:bodyPr wrap="square" lIns="0" tIns="0" rIns="0" bIns="0" rtlCol="0"/>
            <a:lstStyle/>
            <a:p>
              <a:endParaRPr/>
            </a:p>
          </p:txBody>
        </p:sp>
        <p:sp>
          <p:nvSpPr>
            <p:cNvPr id="6" name="object 6"/>
            <p:cNvSpPr/>
            <p:nvPr/>
          </p:nvSpPr>
          <p:spPr>
            <a:xfrm>
              <a:off x="6421437" y="2525420"/>
              <a:ext cx="0" cy="721360"/>
            </a:xfrm>
            <a:custGeom>
              <a:avLst/>
              <a:gdLst/>
              <a:ahLst/>
              <a:cxnLst/>
              <a:rect l="l" t="t" r="r" b="b"/>
              <a:pathLst>
                <a:path h="721360">
                  <a:moveTo>
                    <a:pt x="0" y="0"/>
                  </a:moveTo>
                  <a:lnTo>
                    <a:pt x="0" y="721055"/>
                  </a:lnTo>
                </a:path>
              </a:pathLst>
            </a:custGeom>
            <a:ln w="7670">
              <a:solidFill>
                <a:srgbClr val="000000"/>
              </a:solidFill>
            </a:ln>
          </p:spPr>
          <p:txBody>
            <a:bodyPr wrap="square" lIns="0" tIns="0" rIns="0" bIns="0" rtlCol="0"/>
            <a:lstStyle/>
            <a:p>
              <a:endParaRPr/>
            </a:p>
          </p:txBody>
        </p:sp>
        <p:sp>
          <p:nvSpPr>
            <p:cNvPr id="7" name="object 7"/>
            <p:cNvSpPr/>
            <p:nvPr/>
          </p:nvSpPr>
          <p:spPr>
            <a:xfrm>
              <a:off x="1838134" y="2501264"/>
              <a:ext cx="6654800" cy="767080"/>
            </a:xfrm>
            <a:custGeom>
              <a:avLst/>
              <a:gdLst/>
              <a:ahLst/>
              <a:cxnLst/>
              <a:rect l="l" t="t" r="r" b="b"/>
              <a:pathLst>
                <a:path w="6654800" h="767079">
                  <a:moveTo>
                    <a:pt x="747903" y="0"/>
                  </a:moveTo>
                  <a:lnTo>
                    <a:pt x="5810631" y="767080"/>
                  </a:lnTo>
                </a:path>
                <a:path w="6654800" h="767079">
                  <a:moveTo>
                    <a:pt x="6117463" y="0"/>
                  </a:moveTo>
                  <a:lnTo>
                    <a:pt x="5810631" y="767080"/>
                  </a:lnTo>
                </a:path>
                <a:path w="6654800" h="767079">
                  <a:moveTo>
                    <a:pt x="4583303" y="0"/>
                  </a:moveTo>
                  <a:lnTo>
                    <a:pt x="6654419" y="767080"/>
                  </a:lnTo>
                </a:path>
                <a:path w="6654800" h="767079">
                  <a:moveTo>
                    <a:pt x="6117463" y="0"/>
                  </a:moveTo>
                  <a:lnTo>
                    <a:pt x="6654419" y="767080"/>
                  </a:lnTo>
                </a:path>
                <a:path w="6654800" h="767079">
                  <a:moveTo>
                    <a:pt x="498602" y="191770"/>
                  </a:moveTo>
                  <a:lnTo>
                    <a:pt x="0" y="575310"/>
                  </a:lnTo>
                </a:path>
                <a:path w="6654800" h="767079">
                  <a:moveTo>
                    <a:pt x="57988" y="550049"/>
                  </a:moveTo>
                  <a:lnTo>
                    <a:pt x="0" y="575310"/>
                  </a:lnTo>
                  <a:lnTo>
                    <a:pt x="39281" y="525729"/>
                  </a:lnTo>
                </a:path>
                <a:path w="6654800" h="767079">
                  <a:moveTo>
                    <a:pt x="1936877" y="191770"/>
                  </a:moveTo>
                  <a:lnTo>
                    <a:pt x="479425" y="575310"/>
                  </a:lnTo>
                </a:path>
                <a:path w="6654800" h="767079">
                  <a:moveTo>
                    <a:pt x="542671" y="574522"/>
                  </a:moveTo>
                  <a:lnTo>
                    <a:pt x="479425" y="575310"/>
                  </a:lnTo>
                  <a:lnTo>
                    <a:pt x="534873" y="544855"/>
                  </a:lnTo>
                </a:path>
                <a:path w="6654800" h="767079">
                  <a:moveTo>
                    <a:pt x="901319" y="191770"/>
                  </a:moveTo>
                  <a:lnTo>
                    <a:pt x="1208151" y="575310"/>
                  </a:lnTo>
                </a:path>
                <a:path w="6654800" h="767079">
                  <a:moveTo>
                    <a:pt x="1181798" y="517804"/>
                  </a:moveTo>
                  <a:lnTo>
                    <a:pt x="1208151" y="575310"/>
                  </a:lnTo>
                  <a:lnTo>
                    <a:pt x="1157833" y="536968"/>
                  </a:lnTo>
                </a:path>
                <a:path w="6654800" h="767079">
                  <a:moveTo>
                    <a:pt x="2339594" y="191770"/>
                  </a:moveTo>
                  <a:lnTo>
                    <a:pt x="1687576" y="575310"/>
                  </a:lnTo>
                </a:path>
                <a:path w="6654800" h="767079">
                  <a:moveTo>
                    <a:pt x="1748243" y="557415"/>
                  </a:moveTo>
                  <a:lnTo>
                    <a:pt x="1687576" y="575310"/>
                  </a:lnTo>
                  <a:lnTo>
                    <a:pt x="1732699" y="530974"/>
                  </a:lnTo>
                </a:path>
                <a:path w="6654800" h="767079">
                  <a:moveTo>
                    <a:pt x="2742311" y="191770"/>
                  </a:moveTo>
                  <a:lnTo>
                    <a:pt x="2895727" y="575310"/>
                  </a:lnTo>
                </a:path>
                <a:path w="6654800" h="767079">
                  <a:moveTo>
                    <a:pt x="2887179" y="512635"/>
                  </a:moveTo>
                  <a:lnTo>
                    <a:pt x="2895727" y="575310"/>
                  </a:lnTo>
                  <a:lnTo>
                    <a:pt x="2858693" y="524027"/>
                  </a:lnTo>
                </a:path>
                <a:path w="6654800" h="767079">
                  <a:moveTo>
                    <a:pt x="4180586" y="191770"/>
                  </a:moveTo>
                  <a:lnTo>
                    <a:pt x="3375152" y="575310"/>
                  </a:lnTo>
                </a:path>
                <a:path w="6654800" h="767079">
                  <a:moveTo>
                    <a:pt x="3437153" y="562775"/>
                  </a:moveTo>
                  <a:lnTo>
                    <a:pt x="3375152" y="575310"/>
                  </a:lnTo>
                  <a:lnTo>
                    <a:pt x="3423958" y="535076"/>
                  </a:lnTo>
                </a:path>
                <a:path w="6654800" h="767079">
                  <a:moveTo>
                    <a:pt x="3145028" y="191770"/>
                  </a:moveTo>
                  <a:lnTo>
                    <a:pt x="4103878" y="575310"/>
                  </a:lnTo>
                </a:path>
                <a:path w="6654800" h="767079">
                  <a:moveTo>
                    <a:pt x="4052595" y="538276"/>
                  </a:moveTo>
                  <a:lnTo>
                    <a:pt x="4103878" y="575310"/>
                  </a:lnTo>
                  <a:lnTo>
                    <a:pt x="4041203" y="566762"/>
                  </a:lnTo>
                </a:path>
                <a:path w="6654800" h="767079">
                  <a:moveTo>
                    <a:pt x="4583303" y="191770"/>
                  </a:moveTo>
                  <a:lnTo>
                    <a:pt x="4583303" y="575310"/>
                  </a:lnTo>
                </a:path>
                <a:path w="6654800" h="767079">
                  <a:moveTo>
                    <a:pt x="4598644" y="513943"/>
                  </a:moveTo>
                  <a:lnTo>
                    <a:pt x="4583303" y="575310"/>
                  </a:lnTo>
                  <a:lnTo>
                    <a:pt x="4567961" y="513943"/>
                  </a:lnTo>
                </a:path>
                <a:path w="6654800" h="767079">
                  <a:moveTo>
                    <a:pt x="1114539" y="52920"/>
                  </a:moveTo>
                  <a:lnTo>
                    <a:pt x="5443181" y="708774"/>
                  </a:lnTo>
                </a:path>
                <a:path w="6654800" h="767079">
                  <a:moveTo>
                    <a:pt x="5384800" y="684415"/>
                  </a:moveTo>
                  <a:lnTo>
                    <a:pt x="5443181" y="708774"/>
                  </a:lnTo>
                  <a:lnTo>
                    <a:pt x="5380202" y="714743"/>
                  </a:lnTo>
                </a:path>
                <a:path w="6654800" h="767079">
                  <a:moveTo>
                    <a:pt x="6040755" y="191770"/>
                  </a:moveTo>
                  <a:lnTo>
                    <a:pt x="5887339" y="575310"/>
                  </a:lnTo>
                </a:path>
                <a:path w="6654800" h="767079">
                  <a:moveTo>
                    <a:pt x="5924372" y="524027"/>
                  </a:moveTo>
                  <a:lnTo>
                    <a:pt x="5887339" y="575310"/>
                  </a:lnTo>
                  <a:lnTo>
                    <a:pt x="5895886" y="512635"/>
                  </a:lnTo>
                </a:path>
                <a:path w="6654800" h="767079">
                  <a:moveTo>
                    <a:pt x="5101082" y="191770"/>
                  </a:moveTo>
                  <a:lnTo>
                    <a:pt x="6136640" y="575310"/>
                  </a:lnTo>
                </a:path>
                <a:path w="6654800" h="767079">
                  <a:moveTo>
                    <a:pt x="6084430" y="539610"/>
                  </a:moveTo>
                  <a:lnTo>
                    <a:pt x="6136640" y="575310"/>
                  </a:lnTo>
                  <a:lnTo>
                    <a:pt x="6073775" y="568375"/>
                  </a:lnTo>
                </a:path>
                <a:path w="6654800" h="767079">
                  <a:moveTo>
                    <a:pt x="6251702" y="191770"/>
                  </a:moveTo>
                  <a:lnTo>
                    <a:pt x="6520180" y="575310"/>
                  </a:lnTo>
                </a:path>
                <a:path w="6654800" h="767079">
                  <a:moveTo>
                    <a:pt x="6497561" y="516242"/>
                  </a:moveTo>
                  <a:lnTo>
                    <a:pt x="6520180" y="575310"/>
                  </a:lnTo>
                  <a:lnTo>
                    <a:pt x="6472428" y="533831"/>
                  </a:lnTo>
                </a:path>
              </a:pathLst>
            </a:custGeom>
            <a:ln w="7670">
              <a:solidFill>
                <a:srgbClr val="000000"/>
              </a:solidFill>
            </a:ln>
          </p:spPr>
          <p:txBody>
            <a:bodyPr wrap="square" lIns="0" tIns="0" rIns="0" bIns="0" rtlCol="0"/>
            <a:lstStyle/>
            <a:p>
              <a:endParaRPr/>
            </a:p>
          </p:txBody>
        </p:sp>
        <p:sp>
          <p:nvSpPr>
            <p:cNvPr id="8" name="object 8"/>
            <p:cNvSpPr/>
            <p:nvPr/>
          </p:nvSpPr>
          <p:spPr>
            <a:xfrm>
              <a:off x="8132038" y="3246475"/>
              <a:ext cx="644525" cy="276225"/>
            </a:xfrm>
            <a:custGeom>
              <a:avLst/>
              <a:gdLst/>
              <a:ahLst/>
              <a:cxnLst/>
              <a:rect l="l" t="t" r="r" b="b"/>
              <a:pathLst>
                <a:path w="644525" h="276225">
                  <a:moveTo>
                    <a:pt x="0" y="0"/>
                  </a:moveTo>
                  <a:lnTo>
                    <a:pt x="0" y="276148"/>
                  </a:lnTo>
                  <a:lnTo>
                    <a:pt x="644347" y="276148"/>
                  </a:lnTo>
                  <a:lnTo>
                    <a:pt x="644347" y="0"/>
                  </a:lnTo>
                  <a:lnTo>
                    <a:pt x="0" y="0"/>
                  </a:lnTo>
                  <a:close/>
                </a:path>
              </a:pathLst>
            </a:custGeom>
            <a:solidFill>
              <a:srgbClr val="FFFFFF"/>
            </a:solidFill>
          </p:spPr>
          <p:txBody>
            <a:bodyPr wrap="square" lIns="0" tIns="0" rIns="0" bIns="0" rtlCol="0"/>
            <a:lstStyle/>
            <a:p>
              <a:endParaRPr/>
            </a:p>
          </p:txBody>
        </p:sp>
        <p:sp>
          <p:nvSpPr>
            <p:cNvPr id="9" name="object 9"/>
            <p:cNvSpPr/>
            <p:nvPr/>
          </p:nvSpPr>
          <p:spPr>
            <a:xfrm>
              <a:off x="8229231" y="3353003"/>
              <a:ext cx="132715" cy="66675"/>
            </a:xfrm>
            <a:custGeom>
              <a:avLst/>
              <a:gdLst/>
              <a:ahLst/>
              <a:cxnLst/>
              <a:rect l="l" t="t" r="r" b="b"/>
              <a:pathLst>
                <a:path w="132715" h="66675">
                  <a:moveTo>
                    <a:pt x="0" y="0"/>
                  </a:moveTo>
                  <a:lnTo>
                    <a:pt x="132549" y="0"/>
                  </a:lnTo>
                </a:path>
                <a:path w="132715" h="66675">
                  <a:moveTo>
                    <a:pt x="132549" y="0"/>
                  </a:moveTo>
                  <a:lnTo>
                    <a:pt x="132549" y="66268"/>
                  </a:lnTo>
                </a:path>
              </a:pathLst>
            </a:custGeom>
            <a:ln w="7670">
              <a:solidFill>
                <a:srgbClr val="000000"/>
              </a:solidFill>
            </a:ln>
          </p:spPr>
          <p:txBody>
            <a:bodyPr wrap="square" lIns="0" tIns="0" rIns="0" bIns="0" rtlCol="0"/>
            <a:lstStyle/>
            <a:p>
              <a:endParaRPr/>
            </a:p>
          </p:txBody>
        </p:sp>
      </p:grpSp>
      <p:sp>
        <p:nvSpPr>
          <p:cNvPr id="10" name="object 10"/>
          <p:cNvSpPr txBox="1"/>
          <p:nvPr/>
        </p:nvSpPr>
        <p:spPr>
          <a:xfrm>
            <a:off x="8132038" y="3246475"/>
            <a:ext cx="644525" cy="276225"/>
          </a:xfrm>
          <a:prstGeom prst="rect">
            <a:avLst/>
          </a:prstGeom>
          <a:ln w="7670">
            <a:solidFill>
              <a:srgbClr val="000000"/>
            </a:solidFill>
          </a:ln>
        </p:spPr>
        <p:txBody>
          <a:bodyPr vert="horz" wrap="square" lIns="0" tIns="0" rIns="0" bIns="0" rtlCol="0">
            <a:spAutoFit/>
          </a:bodyPr>
          <a:lstStyle/>
          <a:p>
            <a:pPr marL="257175">
              <a:lnSpc>
                <a:spcPts val="2175"/>
              </a:lnSpc>
            </a:pPr>
            <a:r>
              <a:rPr sz="3000" i="1" spc="-37" baseline="8333" dirty="0">
                <a:latin typeface="Times New Roman"/>
                <a:cs typeface="Times New Roman"/>
              </a:rPr>
              <a:t>P</a:t>
            </a:r>
            <a:r>
              <a:rPr sz="1000" spc="-25" dirty="0">
                <a:latin typeface="Times New Roman"/>
                <a:cs typeface="Times New Roman"/>
              </a:rPr>
              <a:t>1,2</a:t>
            </a:r>
            <a:endParaRPr sz="1000">
              <a:latin typeface="Times New Roman"/>
              <a:cs typeface="Times New Roman"/>
            </a:endParaRPr>
          </a:p>
        </p:txBody>
      </p:sp>
      <p:sp>
        <p:nvSpPr>
          <p:cNvPr id="11" name="object 11"/>
          <p:cNvSpPr/>
          <p:nvPr/>
        </p:nvSpPr>
        <p:spPr>
          <a:xfrm>
            <a:off x="8837744" y="2249271"/>
            <a:ext cx="460375" cy="276225"/>
          </a:xfrm>
          <a:custGeom>
            <a:avLst/>
            <a:gdLst/>
            <a:ahLst/>
            <a:cxnLst/>
            <a:rect l="l" t="t" r="r" b="b"/>
            <a:pathLst>
              <a:path w="460375" h="276225">
                <a:moveTo>
                  <a:pt x="0" y="0"/>
                </a:moveTo>
                <a:lnTo>
                  <a:pt x="0" y="276148"/>
                </a:lnTo>
                <a:lnTo>
                  <a:pt x="460248" y="276148"/>
                </a:lnTo>
                <a:lnTo>
                  <a:pt x="460248" y="0"/>
                </a:lnTo>
                <a:lnTo>
                  <a:pt x="0" y="0"/>
                </a:lnTo>
                <a:close/>
              </a:path>
            </a:pathLst>
          </a:custGeom>
          <a:solidFill>
            <a:srgbClr val="FFFFFF"/>
          </a:solidFill>
        </p:spPr>
        <p:txBody>
          <a:bodyPr wrap="square" lIns="0" tIns="0" rIns="0" bIns="0" rtlCol="0"/>
          <a:lstStyle/>
          <a:p>
            <a:endParaRPr/>
          </a:p>
        </p:txBody>
      </p:sp>
      <p:sp>
        <p:nvSpPr>
          <p:cNvPr id="12" name="object 12"/>
          <p:cNvSpPr txBox="1"/>
          <p:nvPr/>
        </p:nvSpPr>
        <p:spPr>
          <a:xfrm>
            <a:off x="8837744" y="2249271"/>
            <a:ext cx="460375" cy="276225"/>
          </a:xfrm>
          <a:prstGeom prst="rect">
            <a:avLst/>
          </a:prstGeom>
          <a:ln w="7670">
            <a:solidFill>
              <a:srgbClr val="000000"/>
            </a:solidFill>
          </a:ln>
        </p:spPr>
        <p:txBody>
          <a:bodyPr vert="horz" wrap="square" lIns="0" tIns="0" rIns="0" bIns="0" rtlCol="0">
            <a:spAutoFit/>
          </a:bodyPr>
          <a:lstStyle/>
          <a:p>
            <a:pPr marL="85090">
              <a:lnSpc>
                <a:spcPts val="2175"/>
              </a:lnSpc>
            </a:pPr>
            <a:r>
              <a:rPr sz="3000" i="1" spc="-37" baseline="8333" dirty="0">
                <a:latin typeface="Times New Roman"/>
                <a:cs typeface="Times New Roman"/>
              </a:rPr>
              <a:t>P</a:t>
            </a:r>
            <a:r>
              <a:rPr sz="1000" spc="-25" dirty="0">
                <a:latin typeface="Times New Roman"/>
                <a:cs typeface="Times New Roman"/>
              </a:rPr>
              <a:t>1,2</a:t>
            </a:r>
            <a:endParaRPr sz="1000">
              <a:latin typeface="Times New Roman"/>
              <a:cs typeface="Times New Roman"/>
            </a:endParaRPr>
          </a:p>
        </p:txBody>
      </p:sp>
      <p:sp>
        <p:nvSpPr>
          <p:cNvPr id="13" name="object 13"/>
          <p:cNvSpPr/>
          <p:nvPr/>
        </p:nvSpPr>
        <p:spPr>
          <a:xfrm>
            <a:off x="7288238" y="3246475"/>
            <a:ext cx="644525" cy="276225"/>
          </a:xfrm>
          <a:custGeom>
            <a:avLst/>
            <a:gdLst/>
            <a:ahLst/>
            <a:cxnLst/>
            <a:rect l="l" t="t" r="r" b="b"/>
            <a:pathLst>
              <a:path w="644525" h="276225">
                <a:moveTo>
                  <a:pt x="0" y="0"/>
                </a:moveTo>
                <a:lnTo>
                  <a:pt x="0" y="276148"/>
                </a:lnTo>
                <a:lnTo>
                  <a:pt x="644347" y="276148"/>
                </a:lnTo>
                <a:lnTo>
                  <a:pt x="644347" y="0"/>
                </a:lnTo>
                <a:lnTo>
                  <a:pt x="0" y="0"/>
                </a:lnTo>
                <a:close/>
              </a:path>
            </a:pathLst>
          </a:custGeom>
          <a:solidFill>
            <a:srgbClr val="FFFFFF"/>
          </a:solidFill>
        </p:spPr>
        <p:txBody>
          <a:bodyPr wrap="square" lIns="0" tIns="0" rIns="0" bIns="0" rtlCol="0"/>
          <a:lstStyle/>
          <a:p>
            <a:endParaRPr/>
          </a:p>
        </p:txBody>
      </p:sp>
      <p:sp>
        <p:nvSpPr>
          <p:cNvPr id="14" name="object 14"/>
          <p:cNvSpPr txBox="1"/>
          <p:nvPr/>
        </p:nvSpPr>
        <p:spPr>
          <a:xfrm>
            <a:off x="7288238" y="3246475"/>
            <a:ext cx="644525" cy="276225"/>
          </a:xfrm>
          <a:prstGeom prst="rect">
            <a:avLst/>
          </a:prstGeom>
          <a:ln w="7670">
            <a:solidFill>
              <a:srgbClr val="000000"/>
            </a:solidFill>
          </a:ln>
        </p:spPr>
        <p:txBody>
          <a:bodyPr vert="horz" wrap="square" lIns="0" tIns="0" rIns="0" bIns="0" rtlCol="0">
            <a:spAutoFit/>
          </a:bodyPr>
          <a:lstStyle/>
          <a:p>
            <a:pPr marL="254635">
              <a:lnSpc>
                <a:spcPts val="2175"/>
              </a:lnSpc>
            </a:pPr>
            <a:r>
              <a:rPr sz="3000" i="1" spc="-37" baseline="8333" dirty="0">
                <a:latin typeface="Times New Roman"/>
                <a:cs typeface="Times New Roman"/>
              </a:rPr>
              <a:t>P</a:t>
            </a:r>
            <a:r>
              <a:rPr sz="1000" spc="-25" dirty="0">
                <a:latin typeface="Times New Roman"/>
                <a:cs typeface="Times New Roman"/>
              </a:rPr>
              <a:t>2,1</a:t>
            </a:r>
            <a:endParaRPr sz="1000">
              <a:latin typeface="Times New Roman"/>
              <a:cs typeface="Times New Roman"/>
            </a:endParaRPr>
          </a:p>
        </p:txBody>
      </p:sp>
      <p:grpSp>
        <p:nvGrpSpPr>
          <p:cNvPr id="15" name="object 15"/>
          <p:cNvGrpSpPr/>
          <p:nvPr/>
        </p:nvGrpSpPr>
        <p:grpSpPr>
          <a:xfrm>
            <a:off x="5865010" y="2245143"/>
            <a:ext cx="1659889" cy="1183005"/>
            <a:chOff x="5865010" y="2245143"/>
            <a:chExt cx="1659889" cy="1183005"/>
          </a:xfrm>
        </p:grpSpPr>
        <p:sp>
          <p:nvSpPr>
            <p:cNvPr id="16" name="object 16"/>
            <p:cNvSpPr/>
            <p:nvPr/>
          </p:nvSpPr>
          <p:spPr>
            <a:xfrm>
              <a:off x="7387742" y="3357600"/>
              <a:ext cx="132715" cy="66675"/>
            </a:xfrm>
            <a:custGeom>
              <a:avLst/>
              <a:gdLst/>
              <a:ahLst/>
              <a:cxnLst/>
              <a:rect l="l" t="t" r="r" b="b"/>
              <a:pathLst>
                <a:path w="132715" h="66675">
                  <a:moveTo>
                    <a:pt x="0" y="0"/>
                  </a:moveTo>
                  <a:lnTo>
                    <a:pt x="132549" y="0"/>
                  </a:lnTo>
                </a:path>
                <a:path w="132715" h="66675">
                  <a:moveTo>
                    <a:pt x="132549" y="0"/>
                  </a:moveTo>
                  <a:lnTo>
                    <a:pt x="132549" y="66281"/>
                  </a:lnTo>
                </a:path>
              </a:pathLst>
            </a:custGeom>
            <a:ln w="7670">
              <a:solidFill>
                <a:srgbClr val="000000"/>
              </a:solidFill>
            </a:ln>
          </p:spPr>
          <p:txBody>
            <a:bodyPr wrap="square" lIns="0" tIns="0" rIns="0" bIns="0" rtlCol="0"/>
            <a:lstStyle/>
            <a:p>
              <a:endParaRPr/>
            </a:p>
          </p:txBody>
        </p:sp>
        <p:sp>
          <p:nvSpPr>
            <p:cNvPr id="17" name="object 17"/>
            <p:cNvSpPr/>
            <p:nvPr/>
          </p:nvSpPr>
          <p:spPr>
            <a:xfrm>
              <a:off x="5869138" y="2249271"/>
              <a:ext cx="1104900" cy="276225"/>
            </a:xfrm>
            <a:custGeom>
              <a:avLst/>
              <a:gdLst/>
              <a:ahLst/>
              <a:cxnLst/>
              <a:rect l="l" t="t" r="r" b="b"/>
              <a:pathLst>
                <a:path w="1104900" h="276225">
                  <a:moveTo>
                    <a:pt x="0" y="0"/>
                  </a:moveTo>
                  <a:lnTo>
                    <a:pt x="0" y="276148"/>
                  </a:lnTo>
                  <a:lnTo>
                    <a:pt x="1104596" y="276148"/>
                  </a:lnTo>
                  <a:lnTo>
                    <a:pt x="1104596" y="0"/>
                  </a:lnTo>
                  <a:lnTo>
                    <a:pt x="0" y="0"/>
                  </a:lnTo>
                  <a:close/>
                </a:path>
              </a:pathLst>
            </a:custGeom>
            <a:solidFill>
              <a:srgbClr val="FFFFFF"/>
            </a:solidFill>
          </p:spPr>
          <p:txBody>
            <a:bodyPr wrap="square" lIns="0" tIns="0" rIns="0" bIns="0" rtlCol="0"/>
            <a:lstStyle/>
            <a:p>
              <a:endParaRPr/>
            </a:p>
          </p:txBody>
        </p:sp>
        <p:sp>
          <p:nvSpPr>
            <p:cNvPr id="18" name="object 18"/>
            <p:cNvSpPr/>
            <p:nvPr/>
          </p:nvSpPr>
          <p:spPr>
            <a:xfrm>
              <a:off x="5869138" y="2249271"/>
              <a:ext cx="1104900" cy="276225"/>
            </a:xfrm>
            <a:custGeom>
              <a:avLst/>
              <a:gdLst/>
              <a:ahLst/>
              <a:cxnLst/>
              <a:rect l="l" t="t" r="r" b="b"/>
              <a:pathLst>
                <a:path w="1104900" h="276225">
                  <a:moveTo>
                    <a:pt x="1104596" y="276148"/>
                  </a:moveTo>
                  <a:lnTo>
                    <a:pt x="1104596" y="0"/>
                  </a:lnTo>
                  <a:lnTo>
                    <a:pt x="0" y="0"/>
                  </a:lnTo>
                  <a:lnTo>
                    <a:pt x="0" y="276148"/>
                  </a:lnTo>
                  <a:lnTo>
                    <a:pt x="1104596" y="276148"/>
                  </a:lnTo>
                  <a:close/>
                </a:path>
                <a:path w="1104900" h="276225">
                  <a:moveTo>
                    <a:pt x="536195" y="55232"/>
                  </a:moveTo>
                  <a:lnTo>
                    <a:pt x="609829" y="202514"/>
                  </a:lnTo>
                </a:path>
                <a:path w="1104900" h="276225">
                  <a:moveTo>
                    <a:pt x="609829" y="202514"/>
                  </a:moveTo>
                  <a:lnTo>
                    <a:pt x="683477" y="55232"/>
                  </a:lnTo>
                </a:path>
                <a:path w="1104900" h="276225">
                  <a:moveTo>
                    <a:pt x="62142" y="106527"/>
                  </a:moveTo>
                  <a:lnTo>
                    <a:pt x="194692" y="106527"/>
                  </a:lnTo>
                </a:path>
                <a:path w="1104900" h="276225">
                  <a:moveTo>
                    <a:pt x="194692" y="106527"/>
                  </a:moveTo>
                  <a:lnTo>
                    <a:pt x="194692" y="172796"/>
                  </a:lnTo>
                </a:path>
              </a:pathLst>
            </a:custGeom>
            <a:ln w="7670">
              <a:solidFill>
                <a:srgbClr val="000000"/>
              </a:solidFill>
            </a:ln>
          </p:spPr>
          <p:txBody>
            <a:bodyPr wrap="square" lIns="0" tIns="0" rIns="0" bIns="0" rtlCol="0"/>
            <a:lstStyle/>
            <a:p>
              <a:endParaRPr/>
            </a:p>
          </p:txBody>
        </p:sp>
      </p:grpSp>
      <p:sp>
        <p:nvSpPr>
          <p:cNvPr id="19" name="object 19"/>
          <p:cNvSpPr txBox="1"/>
          <p:nvPr/>
        </p:nvSpPr>
        <p:spPr>
          <a:xfrm>
            <a:off x="6053163" y="2222291"/>
            <a:ext cx="380365" cy="335280"/>
          </a:xfrm>
          <a:prstGeom prst="rect">
            <a:avLst/>
          </a:prstGeom>
        </p:spPr>
        <p:txBody>
          <a:bodyPr vert="horz" wrap="square" lIns="0" tIns="16510" rIns="0" bIns="0" rtlCol="0">
            <a:spAutoFit/>
          </a:bodyPr>
          <a:lstStyle/>
          <a:p>
            <a:pPr marL="38100">
              <a:lnSpc>
                <a:spcPct val="100000"/>
              </a:lnSpc>
              <a:spcBef>
                <a:spcPts val="130"/>
              </a:spcBef>
            </a:pPr>
            <a:r>
              <a:rPr sz="3000" i="1" spc="-37" baseline="8333" dirty="0">
                <a:latin typeface="Times New Roman"/>
                <a:cs typeface="Times New Roman"/>
              </a:rPr>
              <a:t>P</a:t>
            </a:r>
            <a:r>
              <a:rPr sz="1000" spc="-25" dirty="0">
                <a:latin typeface="Times New Roman"/>
                <a:cs typeface="Times New Roman"/>
              </a:rPr>
              <a:t>1,2</a:t>
            </a:r>
            <a:endParaRPr sz="1000">
              <a:latin typeface="Times New Roman"/>
              <a:cs typeface="Times New Roman"/>
            </a:endParaRPr>
          </a:p>
        </p:txBody>
      </p:sp>
      <p:sp>
        <p:nvSpPr>
          <p:cNvPr id="20" name="object 20"/>
          <p:cNvSpPr txBox="1"/>
          <p:nvPr/>
        </p:nvSpPr>
        <p:spPr>
          <a:xfrm>
            <a:off x="6583553" y="2222291"/>
            <a:ext cx="380365" cy="335280"/>
          </a:xfrm>
          <a:prstGeom prst="rect">
            <a:avLst/>
          </a:prstGeom>
        </p:spPr>
        <p:txBody>
          <a:bodyPr vert="horz" wrap="square" lIns="0" tIns="16510" rIns="0" bIns="0" rtlCol="0">
            <a:spAutoFit/>
          </a:bodyPr>
          <a:lstStyle/>
          <a:p>
            <a:pPr marL="38100">
              <a:lnSpc>
                <a:spcPct val="100000"/>
              </a:lnSpc>
              <a:spcBef>
                <a:spcPts val="130"/>
              </a:spcBef>
            </a:pPr>
            <a:r>
              <a:rPr sz="3000" i="1" spc="-37" baseline="8333" dirty="0">
                <a:latin typeface="Times New Roman"/>
                <a:cs typeface="Times New Roman"/>
              </a:rPr>
              <a:t>B</a:t>
            </a:r>
            <a:r>
              <a:rPr sz="1000" spc="-25" dirty="0">
                <a:latin typeface="Times New Roman"/>
                <a:cs typeface="Times New Roman"/>
              </a:rPr>
              <a:t>1,1</a:t>
            </a:r>
            <a:endParaRPr sz="1000">
              <a:latin typeface="Times New Roman"/>
              <a:cs typeface="Times New Roman"/>
            </a:endParaRPr>
          </a:p>
        </p:txBody>
      </p:sp>
      <p:grpSp>
        <p:nvGrpSpPr>
          <p:cNvPr id="21" name="object 21"/>
          <p:cNvGrpSpPr/>
          <p:nvPr/>
        </p:nvGrpSpPr>
        <p:grpSpPr>
          <a:xfrm>
            <a:off x="3977995" y="3145231"/>
            <a:ext cx="1665605" cy="284480"/>
            <a:chOff x="3977995" y="3145231"/>
            <a:chExt cx="1665605" cy="284480"/>
          </a:xfrm>
        </p:grpSpPr>
        <p:sp>
          <p:nvSpPr>
            <p:cNvPr id="22" name="object 22"/>
            <p:cNvSpPr/>
            <p:nvPr/>
          </p:nvSpPr>
          <p:spPr>
            <a:xfrm>
              <a:off x="3982123" y="3149358"/>
              <a:ext cx="1657350" cy="276225"/>
            </a:xfrm>
            <a:custGeom>
              <a:avLst/>
              <a:gdLst/>
              <a:ahLst/>
              <a:cxnLst/>
              <a:rect l="l" t="t" r="r" b="b"/>
              <a:pathLst>
                <a:path w="1657350" h="276225">
                  <a:moveTo>
                    <a:pt x="0" y="0"/>
                  </a:moveTo>
                  <a:lnTo>
                    <a:pt x="0" y="276148"/>
                  </a:lnTo>
                  <a:lnTo>
                    <a:pt x="1656892" y="276148"/>
                  </a:lnTo>
                  <a:lnTo>
                    <a:pt x="1656892" y="0"/>
                  </a:lnTo>
                  <a:lnTo>
                    <a:pt x="0" y="0"/>
                  </a:lnTo>
                  <a:close/>
                </a:path>
              </a:pathLst>
            </a:custGeom>
            <a:solidFill>
              <a:srgbClr val="FFFFFF"/>
            </a:solidFill>
          </p:spPr>
          <p:txBody>
            <a:bodyPr wrap="square" lIns="0" tIns="0" rIns="0" bIns="0" rtlCol="0"/>
            <a:lstStyle/>
            <a:p>
              <a:endParaRPr/>
            </a:p>
          </p:txBody>
        </p:sp>
        <p:sp>
          <p:nvSpPr>
            <p:cNvPr id="23" name="object 23"/>
            <p:cNvSpPr/>
            <p:nvPr/>
          </p:nvSpPr>
          <p:spPr>
            <a:xfrm>
              <a:off x="3982123" y="3149358"/>
              <a:ext cx="1657350" cy="276225"/>
            </a:xfrm>
            <a:custGeom>
              <a:avLst/>
              <a:gdLst/>
              <a:ahLst/>
              <a:cxnLst/>
              <a:rect l="l" t="t" r="r" b="b"/>
              <a:pathLst>
                <a:path w="1657350" h="276225">
                  <a:moveTo>
                    <a:pt x="1656892" y="276148"/>
                  </a:moveTo>
                  <a:lnTo>
                    <a:pt x="1656892" y="0"/>
                  </a:lnTo>
                  <a:lnTo>
                    <a:pt x="0" y="0"/>
                  </a:lnTo>
                  <a:lnTo>
                    <a:pt x="0" y="276148"/>
                  </a:lnTo>
                  <a:lnTo>
                    <a:pt x="1656892" y="276148"/>
                  </a:lnTo>
                  <a:close/>
                </a:path>
              </a:pathLst>
            </a:custGeom>
            <a:ln w="7670">
              <a:solidFill>
                <a:srgbClr val="000000"/>
              </a:solidFill>
            </a:ln>
          </p:spPr>
          <p:txBody>
            <a:bodyPr wrap="square" lIns="0" tIns="0" rIns="0" bIns="0" rtlCol="0"/>
            <a:lstStyle/>
            <a:p>
              <a:endParaRPr/>
            </a:p>
          </p:txBody>
        </p:sp>
      </p:grpSp>
      <p:sp>
        <p:nvSpPr>
          <p:cNvPr id="24" name="object 24"/>
          <p:cNvSpPr txBox="1"/>
          <p:nvPr/>
        </p:nvSpPr>
        <p:spPr>
          <a:xfrm>
            <a:off x="4201210" y="3122378"/>
            <a:ext cx="380365" cy="335280"/>
          </a:xfrm>
          <a:prstGeom prst="rect">
            <a:avLst/>
          </a:prstGeom>
        </p:spPr>
        <p:txBody>
          <a:bodyPr vert="horz" wrap="square" lIns="0" tIns="16510" rIns="0" bIns="0" rtlCol="0">
            <a:spAutoFit/>
          </a:bodyPr>
          <a:lstStyle/>
          <a:p>
            <a:pPr marL="38100">
              <a:lnSpc>
                <a:spcPct val="100000"/>
              </a:lnSpc>
              <a:spcBef>
                <a:spcPts val="130"/>
              </a:spcBef>
            </a:pPr>
            <a:r>
              <a:rPr sz="3000" i="1" spc="-37" baseline="8333" dirty="0">
                <a:latin typeface="Times New Roman"/>
                <a:cs typeface="Times New Roman"/>
              </a:rPr>
              <a:t>B</a:t>
            </a:r>
            <a:r>
              <a:rPr sz="1000" spc="-25" dirty="0">
                <a:latin typeface="Times New Roman"/>
                <a:cs typeface="Times New Roman"/>
              </a:rPr>
              <a:t>1,1</a:t>
            </a:r>
            <a:endParaRPr sz="1000">
              <a:latin typeface="Times New Roman"/>
              <a:cs typeface="Times New Roman"/>
            </a:endParaRPr>
          </a:p>
        </p:txBody>
      </p:sp>
      <p:sp>
        <p:nvSpPr>
          <p:cNvPr id="25" name="object 25"/>
          <p:cNvSpPr/>
          <p:nvPr/>
        </p:nvSpPr>
        <p:spPr>
          <a:xfrm>
            <a:off x="4056316" y="3260483"/>
            <a:ext cx="132715" cy="66675"/>
          </a:xfrm>
          <a:custGeom>
            <a:avLst/>
            <a:gdLst/>
            <a:ahLst/>
            <a:cxnLst/>
            <a:rect l="l" t="t" r="r" b="b"/>
            <a:pathLst>
              <a:path w="132714" h="66675">
                <a:moveTo>
                  <a:pt x="0" y="0"/>
                </a:moveTo>
                <a:lnTo>
                  <a:pt x="132549" y="0"/>
                </a:lnTo>
              </a:path>
              <a:path w="132714" h="66675">
                <a:moveTo>
                  <a:pt x="132549" y="0"/>
                </a:moveTo>
                <a:lnTo>
                  <a:pt x="132549" y="66281"/>
                </a:lnTo>
              </a:path>
            </a:pathLst>
          </a:custGeom>
          <a:ln w="7670">
            <a:solidFill>
              <a:srgbClr val="000000"/>
            </a:solidFill>
          </a:ln>
        </p:spPr>
        <p:txBody>
          <a:bodyPr wrap="square" lIns="0" tIns="0" rIns="0" bIns="0" rtlCol="0"/>
          <a:lstStyle/>
          <a:p>
            <a:endParaRPr/>
          </a:p>
        </p:txBody>
      </p:sp>
      <p:sp>
        <p:nvSpPr>
          <p:cNvPr id="26" name="object 26"/>
          <p:cNvSpPr txBox="1"/>
          <p:nvPr/>
        </p:nvSpPr>
        <p:spPr>
          <a:xfrm>
            <a:off x="4716691" y="3122378"/>
            <a:ext cx="380365" cy="335280"/>
          </a:xfrm>
          <a:prstGeom prst="rect">
            <a:avLst/>
          </a:prstGeom>
        </p:spPr>
        <p:txBody>
          <a:bodyPr vert="horz" wrap="square" lIns="0" tIns="16510" rIns="0" bIns="0" rtlCol="0">
            <a:spAutoFit/>
          </a:bodyPr>
          <a:lstStyle/>
          <a:p>
            <a:pPr marL="38100">
              <a:lnSpc>
                <a:spcPct val="100000"/>
              </a:lnSpc>
              <a:spcBef>
                <a:spcPts val="130"/>
              </a:spcBef>
            </a:pPr>
            <a:r>
              <a:rPr sz="3000" i="1" spc="-37" baseline="8333" dirty="0">
                <a:latin typeface="Times New Roman"/>
                <a:cs typeface="Times New Roman"/>
              </a:rPr>
              <a:t>P</a:t>
            </a:r>
            <a:r>
              <a:rPr sz="1000" spc="-25" dirty="0">
                <a:latin typeface="Times New Roman"/>
                <a:cs typeface="Times New Roman"/>
              </a:rPr>
              <a:t>2,1</a:t>
            </a:r>
            <a:endParaRPr sz="1000">
              <a:latin typeface="Times New Roman"/>
              <a:cs typeface="Times New Roman"/>
            </a:endParaRPr>
          </a:p>
        </p:txBody>
      </p:sp>
      <p:grpSp>
        <p:nvGrpSpPr>
          <p:cNvPr id="27" name="object 27"/>
          <p:cNvGrpSpPr/>
          <p:nvPr/>
        </p:nvGrpSpPr>
        <p:grpSpPr>
          <a:xfrm>
            <a:off x="4543551" y="3200463"/>
            <a:ext cx="2626360" cy="326390"/>
            <a:chOff x="4543551" y="3200463"/>
            <a:chExt cx="2626360" cy="326390"/>
          </a:xfrm>
        </p:grpSpPr>
        <p:sp>
          <p:nvSpPr>
            <p:cNvPr id="28" name="object 28"/>
            <p:cNvSpPr/>
            <p:nvPr/>
          </p:nvSpPr>
          <p:spPr>
            <a:xfrm>
              <a:off x="4547679" y="3204590"/>
              <a:ext cx="667385" cy="152400"/>
            </a:xfrm>
            <a:custGeom>
              <a:avLst/>
              <a:gdLst/>
              <a:ahLst/>
              <a:cxnLst/>
              <a:rect l="l" t="t" r="r" b="b"/>
              <a:pathLst>
                <a:path w="667385" h="152400">
                  <a:moveTo>
                    <a:pt x="0" y="4597"/>
                  </a:moveTo>
                  <a:lnTo>
                    <a:pt x="73647" y="151879"/>
                  </a:lnTo>
                </a:path>
                <a:path w="667385" h="152400">
                  <a:moveTo>
                    <a:pt x="73647" y="151879"/>
                  </a:moveTo>
                  <a:lnTo>
                    <a:pt x="147281" y="4597"/>
                  </a:lnTo>
                </a:path>
                <a:path w="667385" h="152400">
                  <a:moveTo>
                    <a:pt x="520077" y="0"/>
                  </a:moveTo>
                  <a:lnTo>
                    <a:pt x="593725" y="147281"/>
                  </a:lnTo>
                </a:path>
                <a:path w="667385" h="152400">
                  <a:moveTo>
                    <a:pt x="593725" y="147281"/>
                  </a:moveTo>
                  <a:lnTo>
                    <a:pt x="667359" y="0"/>
                  </a:lnTo>
                </a:path>
              </a:pathLst>
            </a:custGeom>
            <a:ln w="7670">
              <a:solidFill>
                <a:srgbClr val="000000"/>
              </a:solidFill>
            </a:ln>
          </p:spPr>
          <p:txBody>
            <a:bodyPr wrap="square" lIns="0" tIns="0" rIns="0" bIns="0" rtlCol="0"/>
            <a:lstStyle/>
            <a:p>
              <a:endParaRPr/>
            </a:p>
          </p:txBody>
        </p:sp>
        <p:sp>
          <p:nvSpPr>
            <p:cNvPr id="29" name="object 29"/>
            <p:cNvSpPr/>
            <p:nvPr/>
          </p:nvSpPr>
          <p:spPr>
            <a:xfrm>
              <a:off x="5600661" y="3246475"/>
              <a:ext cx="1565275" cy="276225"/>
            </a:xfrm>
            <a:custGeom>
              <a:avLst/>
              <a:gdLst/>
              <a:ahLst/>
              <a:cxnLst/>
              <a:rect l="l" t="t" r="r" b="b"/>
              <a:pathLst>
                <a:path w="1565275" h="276225">
                  <a:moveTo>
                    <a:pt x="0" y="0"/>
                  </a:moveTo>
                  <a:lnTo>
                    <a:pt x="0" y="276148"/>
                  </a:lnTo>
                  <a:lnTo>
                    <a:pt x="1564843" y="276148"/>
                  </a:lnTo>
                  <a:lnTo>
                    <a:pt x="1564843" y="0"/>
                  </a:lnTo>
                  <a:lnTo>
                    <a:pt x="0" y="0"/>
                  </a:lnTo>
                  <a:close/>
                </a:path>
              </a:pathLst>
            </a:custGeom>
            <a:solidFill>
              <a:srgbClr val="FFFFFF"/>
            </a:solidFill>
          </p:spPr>
          <p:txBody>
            <a:bodyPr wrap="square" lIns="0" tIns="0" rIns="0" bIns="0" rtlCol="0"/>
            <a:lstStyle/>
            <a:p>
              <a:endParaRPr/>
            </a:p>
          </p:txBody>
        </p:sp>
        <p:sp>
          <p:nvSpPr>
            <p:cNvPr id="30" name="object 30"/>
            <p:cNvSpPr/>
            <p:nvPr/>
          </p:nvSpPr>
          <p:spPr>
            <a:xfrm>
              <a:off x="5600661" y="3246475"/>
              <a:ext cx="1565275" cy="276225"/>
            </a:xfrm>
            <a:custGeom>
              <a:avLst/>
              <a:gdLst/>
              <a:ahLst/>
              <a:cxnLst/>
              <a:rect l="l" t="t" r="r" b="b"/>
              <a:pathLst>
                <a:path w="1565275" h="276225">
                  <a:moveTo>
                    <a:pt x="1564843" y="276148"/>
                  </a:moveTo>
                  <a:lnTo>
                    <a:pt x="1564843" y="0"/>
                  </a:lnTo>
                  <a:lnTo>
                    <a:pt x="0" y="0"/>
                  </a:lnTo>
                  <a:lnTo>
                    <a:pt x="0" y="276148"/>
                  </a:lnTo>
                  <a:lnTo>
                    <a:pt x="1564843" y="276148"/>
                  </a:lnTo>
                  <a:close/>
                </a:path>
              </a:pathLst>
            </a:custGeom>
            <a:ln w="7670">
              <a:solidFill>
                <a:srgbClr val="000000"/>
              </a:solidFill>
            </a:ln>
          </p:spPr>
          <p:txBody>
            <a:bodyPr wrap="square" lIns="0" tIns="0" rIns="0" bIns="0" rtlCol="0"/>
            <a:lstStyle/>
            <a:p>
              <a:endParaRPr/>
            </a:p>
          </p:txBody>
        </p:sp>
      </p:grpSp>
      <p:sp>
        <p:nvSpPr>
          <p:cNvPr id="31" name="object 31"/>
          <p:cNvSpPr txBox="1"/>
          <p:nvPr/>
        </p:nvSpPr>
        <p:spPr>
          <a:xfrm>
            <a:off x="5236768" y="3122378"/>
            <a:ext cx="748030" cy="335280"/>
          </a:xfrm>
          <a:prstGeom prst="rect">
            <a:avLst/>
          </a:prstGeom>
        </p:spPr>
        <p:txBody>
          <a:bodyPr vert="horz" wrap="square" lIns="0" tIns="16510" rIns="0" bIns="0" rtlCol="0">
            <a:spAutoFit/>
          </a:bodyPr>
          <a:lstStyle/>
          <a:p>
            <a:pPr marL="38100">
              <a:lnSpc>
                <a:spcPct val="100000"/>
              </a:lnSpc>
              <a:spcBef>
                <a:spcPts val="130"/>
              </a:spcBef>
            </a:pPr>
            <a:r>
              <a:rPr sz="3000" i="1" spc="-37" baseline="8333" dirty="0">
                <a:latin typeface="Times New Roman"/>
                <a:cs typeface="Times New Roman"/>
              </a:rPr>
              <a:t>B</a:t>
            </a:r>
            <a:r>
              <a:rPr sz="1000" spc="-25" dirty="0">
                <a:latin typeface="Times New Roman"/>
                <a:cs typeface="Times New Roman"/>
              </a:rPr>
              <a:t>1,1</a:t>
            </a:r>
            <a:r>
              <a:rPr sz="1000" spc="-15" dirty="0">
                <a:latin typeface="Times New Roman"/>
                <a:cs typeface="Times New Roman"/>
              </a:rPr>
              <a:t> </a:t>
            </a:r>
            <a:r>
              <a:rPr sz="3000" i="1" spc="-37" baseline="-12500" dirty="0">
                <a:latin typeface="Times New Roman"/>
                <a:cs typeface="Times New Roman"/>
              </a:rPr>
              <a:t>P</a:t>
            </a:r>
            <a:r>
              <a:rPr sz="1500" spc="-37" baseline="-41666" dirty="0">
                <a:latin typeface="Times New Roman"/>
                <a:cs typeface="Times New Roman"/>
              </a:rPr>
              <a:t>1,2</a:t>
            </a:r>
            <a:endParaRPr sz="1500" baseline="-41666">
              <a:latin typeface="Times New Roman"/>
              <a:cs typeface="Times New Roman"/>
            </a:endParaRPr>
          </a:p>
        </p:txBody>
      </p:sp>
      <p:sp>
        <p:nvSpPr>
          <p:cNvPr id="32" name="object 32"/>
          <p:cNvSpPr txBox="1"/>
          <p:nvPr/>
        </p:nvSpPr>
        <p:spPr>
          <a:xfrm>
            <a:off x="6124612" y="3219495"/>
            <a:ext cx="380365" cy="335280"/>
          </a:xfrm>
          <a:prstGeom prst="rect">
            <a:avLst/>
          </a:prstGeom>
        </p:spPr>
        <p:txBody>
          <a:bodyPr vert="horz" wrap="square" lIns="0" tIns="16510" rIns="0" bIns="0" rtlCol="0">
            <a:spAutoFit/>
          </a:bodyPr>
          <a:lstStyle/>
          <a:p>
            <a:pPr marL="38100">
              <a:lnSpc>
                <a:spcPct val="100000"/>
              </a:lnSpc>
              <a:spcBef>
                <a:spcPts val="130"/>
              </a:spcBef>
            </a:pPr>
            <a:r>
              <a:rPr sz="3000" i="1" spc="-37" baseline="8333" dirty="0">
                <a:latin typeface="Times New Roman"/>
                <a:cs typeface="Times New Roman"/>
              </a:rPr>
              <a:t>P</a:t>
            </a:r>
            <a:r>
              <a:rPr sz="1000" spc="-25" dirty="0">
                <a:latin typeface="Times New Roman"/>
                <a:cs typeface="Times New Roman"/>
              </a:rPr>
              <a:t>2,1</a:t>
            </a:r>
            <a:endParaRPr sz="1000">
              <a:latin typeface="Times New Roman"/>
              <a:cs typeface="Times New Roman"/>
            </a:endParaRPr>
          </a:p>
        </p:txBody>
      </p:sp>
      <p:sp>
        <p:nvSpPr>
          <p:cNvPr id="33" name="object 33"/>
          <p:cNvSpPr/>
          <p:nvPr/>
        </p:nvSpPr>
        <p:spPr>
          <a:xfrm>
            <a:off x="5955601" y="3306317"/>
            <a:ext cx="654050" cy="147320"/>
          </a:xfrm>
          <a:custGeom>
            <a:avLst/>
            <a:gdLst/>
            <a:ahLst/>
            <a:cxnLst/>
            <a:rect l="l" t="t" r="r" b="b"/>
            <a:pathLst>
              <a:path w="654050" h="147320">
                <a:moveTo>
                  <a:pt x="0" y="0"/>
                </a:moveTo>
                <a:lnTo>
                  <a:pt x="73647" y="147269"/>
                </a:lnTo>
              </a:path>
              <a:path w="654050" h="147320">
                <a:moveTo>
                  <a:pt x="73647" y="147269"/>
                </a:moveTo>
                <a:lnTo>
                  <a:pt x="147281" y="0"/>
                </a:lnTo>
              </a:path>
              <a:path w="654050" h="147320">
                <a:moveTo>
                  <a:pt x="506272" y="0"/>
                </a:moveTo>
                <a:lnTo>
                  <a:pt x="579920" y="147269"/>
                </a:lnTo>
              </a:path>
              <a:path w="654050" h="147320">
                <a:moveTo>
                  <a:pt x="579920" y="147269"/>
                </a:moveTo>
                <a:lnTo>
                  <a:pt x="653554" y="0"/>
                </a:lnTo>
              </a:path>
            </a:pathLst>
          </a:custGeom>
          <a:ln w="7670">
            <a:solidFill>
              <a:srgbClr val="000000"/>
            </a:solidFill>
          </a:ln>
        </p:spPr>
        <p:txBody>
          <a:bodyPr wrap="square" lIns="0" tIns="0" rIns="0" bIns="0" rtlCol="0"/>
          <a:lstStyle/>
          <a:p>
            <a:endParaRPr/>
          </a:p>
        </p:txBody>
      </p:sp>
      <p:sp>
        <p:nvSpPr>
          <p:cNvPr id="34" name="object 34"/>
          <p:cNvSpPr txBox="1"/>
          <p:nvPr/>
        </p:nvSpPr>
        <p:spPr>
          <a:xfrm>
            <a:off x="6795478" y="3219495"/>
            <a:ext cx="380365" cy="335280"/>
          </a:xfrm>
          <a:prstGeom prst="rect">
            <a:avLst/>
          </a:prstGeom>
        </p:spPr>
        <p:txBody>
          <a:bodyPr vert="horz" wrap="square" lIns="0" tIns="16510" rIns="0" bIns="0" rtlCol="0">
            <a:spAutoFit/>
          </a:bodyPr>
          <a:lstStyle/>
          <a:p>
            <a:pPr marL="38100">
              <a:lnSpc>
                <a:spcPct val="100000"/>
              </a:lnSpc>
              <a:spcBef>
                <a:spcPts val="130"/>
              </a:spcBef>
            </a:pPr>
            <a:r>
              <a:rPr sz="3000" i="1" spc="-37" baseline="8333" dirty="0">
                <a:latin typeface="Times New Roman"/>
                <a:cs typeface="Times New Roman"/>
              </a:rPr>
              <a:t>P</a:t>
            </a:r>
            <a:r>
              <a:rPr sz="1000" spc="-25" dirty="0">
                <a:latin typeface="Times New Roman"/>
                <a:cs typeface="Times New Roman"/>
              </a:rPr>
              <a:t>2,1</a:t>
            </a:r>
            <a:endParaRPr sz="1000">
              <a:latin typeface="Times New Roman"/>
              <a:cs typeface="Times New Roman"/>
            </a:endParaRPr>
          </a:p>
        </p:txBody>
      </p:sp>
      <p:grpSp>
        <p:nvGrpSpPr>
          <p:cNvPr id="35" name="object 35"/>
          <p:cNvGrpSpPr/>
          <p:nvPr/>
        </p:nvGrpSpPr>
        <p:grpSpPr>
          <a:xfrm>
            <a:off x="756259" y="3145231"/>
            <a:ext cx="6059170" cy="284480"/>
            <a:chOff x="756259" y="3145231"/>
            <a:chExt cx="6059170" cy="284480"/>
          </a:xfrm>
        </p:grpSpPr>
        <p:sp>
          <p:nvSpPr>
            <p:cNvPr id="36" name="object 36"/>
            <p:cNvSpPr/>
            <p:nvPr/>
          </p:nvSpPr>
          <p:spPr>
            <a:xfrm>
              <a:off x="6678193" y="3357600"/>
              <a:ext cx="132715" cy="66675"/>
            </a:xfrm>
            <a:custGeom>
              <a:avLst/>
              <a:gdLst/>
              <a:ahLst/>
              <a:cxnLst/>
              <a:rect l="l" t="t" r="r" b="b"/>
              <a:pathLst>
                <a:path w="132715" h="66675">
                  <a:moveTo>
                    <a:pt x="0" y="0"/>
                  </a:moveTo>
                  <a:lnTo>
                    <a:pt x="132549" y="0"/>
                  </a:lnTo>
                </a:path>
                <a:path w="132715" h="66675">
                  <a:moveTo>
                    <a:pt x="132549" y="0"/>
                  </a:moveTo>
                  <a:lnTo>
                    <a:pt x="132549" y="66281"/>
                  </a:lnTo>
                </a:path>
              </a:pathLst>
            </a:custGeom>
            <a:ln w="7670">
              <a:solidFill>
                <a:srgbClr val="000000"/>
              </a:solidFill>
            </a:ln>
          </p:spPr>
          <p:txBody>
            <a:bodyPr wrap="square" lIns="0" tIns="0" rIns="0" bIns="0" rtlCol="0"/>
            <a:lstStyle/>
            <a:p>
              <a:endParaRPr/>
            </a:p>
          </p:txBody>
        </p:sp>
        <p:sp>
          <p:nvSpPr>
            <p:cNvPr id="37" name="object 37"/>
            <p:cNvSpPr/>
            <p:nvPr/>
          </p:nvSpPr>
          <p:spPr>
            <a:xfrm>
              <a:off x="760386" y="3149358"/>
              <a:ext cx="1657350" cy="276225"/>
            </a:xfrm>
            <a:custGeom>
              <a:avLst/>
              <a:gdLst/>
              <a:ahLst/>
              <a:cxnLst/>
              <a:rect l="l" t="t" r="r" b="b"/>
              <a:pathLst>
                <a:path w="1657350" h="276225">
                  <a:moveTo>
                    <a:pt x="0" y="0"/>
                  </a:moveTo>
                  <a:lnTo>
                    <a:pt x="0" y="276148"/>
                  </a:lnTo>
                  <a:lnTo>
                    <a:pt x="1656892" y="276148"/>
                  </a:lnTo>
                  <a:lnTo>
                    <a:pt x="1656892" y="0"/>
                  </a:lnTo>
                  <a:lnTo>
                    <a:pt x="0" y="0"/>
                  </a:lnTo>
                  <a:close/>
                </a:path>
              </a:pathLst>
            </a:custGeom>
            <a:solidFill>
              <a:srgbClr val="FFFFFF"/>
            </a:solidFill>
          </p:spPr>
          <p:txBody>
            <a:bodyPr wrap="square" lIns="0" tIns="0" rIns="0" bIns="0" rtlCol="0"/>
            <a:lstStyle/>
            <a:p>
              <a:endParaRPr/>
            </a:p>
          </p:txBody>
        </p:sp>
        <p:sp>
          <p:nvSpPr>
            <p:cNvPr id="38" name="object 38"/>
            <p:cNvSpPr/>
            <p:nvPr/>
          </p:nvSpPr>
          <p:spPr>
            <a:xfrm>
              <a:off x="760386" y="3149358"/>
              <a:ext cx="1657350" cy="276225"/>
            </a:xfrm>
            <a:custGeom>
              <a:avLst/>
              <a:gdLst/>
              <a:ahLst/>
              <a:cxnLst/>
              <a:rect l="l" t="t" r="r" b="b"/>
              <a:pathLst>
                <a:path w="1657350" h="276225">
                  <a:moveTo>
                    <a:pt x="1656892" y="276148"/>
                  </a:moveTo>
                  <a:lnTo>
                    <a:pt x="1656892" y="0"/>
                  </a:lnTo>
                  <a:lnTo>
                    <a:pt x="0" y="0"/>
                  </a:lnTo>
                  <a:lnTo>
                    <a:pt x="0" y="276148"/>
                  </a:lnTo>
                  <a:lnTo>
                    <a:pt x="1656892" y="276148"/>
                  </a:lnTo>
                  <a:close/>
                </a:path>
              </a:pathLst>
            </a:custGeom>
            <a:ln w="7670">
              <a:solidFill>
                <a:srgbClr val="000000"/>
              </a:solidFill>
            </a:ln>
          </p:spPr>
          <p:txBody>
            <a:bodyPr wrap="square" lIns="0" tIns="0" rIns="0" bIns="0" rtlCol="0"/>
            <a:lstStyle/>
            <a:p>
              <a:endParaRPr/>
            </a:p>
          </p:txBody>
        </p:sp>
      </p:grpSp>
      <p:sp>
        <p:nvSpPr>
          <p:cNvPr id="39" name="object 39"/>
          <p:cNvSpPr txBox="1"/>
          <p:nvPr/>
        </p:nvSpPr>
        <p:spPr>
          <a:xfrm>
            <a:off x="1494955" y="3122378"/>
            <a:ext cx="380365" cy="335280"/>
          </a:xfrm>
          <a:prstGeom prst="rect">
            <a:avLst/>
          </a:prstGeom>
        </p:spPr>
        <p:txBody>
          <a:bodyPr vert="horz" wrap="square" lIns="0" tIns="16510" rIns="0" bIns="0" rtlCol="0">
            <a:spAutoFit/>
          </a:bodyPr>
          <a:lstStyle/>
          <a:p>
            <a:pPr marL="38100">
              <a:lnSpc>
                <a:spcPct val="100000"/>
              </a:lnSpc>
              <a:spcBef>
                <a:spcPts val="130"/>
              </a:spcBef>
            </a:pPr>
            <a:r>
              <a:rPr sz="3000" i="1" spc="-37" baseline="8333" dirty="0">
                <a:latin typeface="Times New Roman"/>
                <a:cs typeface="Times New Roman"/>
              </a:rPr>
              <a:t>P</a:t>
            </a:r>
            <a:r>
              <a:rPr sz="1000" spc="-25" dirty="0">
                <a:latin typeface="Times New Roman"/>
                <a:cs typeface="Times New Roman"/>
              </a:rPr>
              <a:t>1,2</a:t>
            </a:r>
            <a:endParaRPr sz="1000">
              <a:latin typeface="Times New Roman"/>
              <a:cs typeface="Times New Roman"/>
            </a:endParaRPr>
          </a:p>
        </p:txBody>
      </p:sp>
      <p:sp>
        <p:nvSpPr>
          <p:cNvPr id="40" name="object 40"/>
          <p:cNvSpPr txBox="1"/>
          <p:nvPr/>
        </p:nvSpPr>
        <p:spPr>
          <a:xfrm>
            <a:off x="979474" y="3122378"/>
            <a:ext cx="380365" cy="335280"/>
          </a:xfrm>
          <a:prstGeom prst="rect">
            <a:avLst/>
          </a:prstGeom>
        </p:spPr>
        <p:txBody>
          <a:bodyPr vert="horz" wrap="square" lIns="0" tIns="16510" rIns="0" bIns="0" rtlCol="0">
            <a:spAutoFit/>
          </a:bodyPr>
          <a:lstStyle/>
          <a:p>
            <a:pPr marL="38100">
              <a:lnSpc>
                <a:spcPct val="100000"/>
              </a:lnSpc>
              <a:spcBef>
                <a:spcPts val="130"/>
              </a:spcBef>
            </a:pPr>
            <a:r>
              <a:rPr sz="3000" i="1" spc="-37" baseline="8333" dirty="0">
                <a:latin typeface="Times New Roman"/>
                <a:cs typeface="Times New Roman"/>
              </a:rPr>
              <a:t>B</a:t>
            </a:r>
            <a:r>
              <a:rPr sz="1000" spc="-25" dirty="0">
                <a:latin typeface="Times New Roman"/>
                <a:cs typeface="Times New Roman"/>
              </a:rPr>
              <a:t>1,1</a:t>
            </a:r>
            <a:endParaRPr sz="1000">
              <a:latin typeface="Times New Roman"/>
              <a:cs typeface="Times New Roman"/>
            </a:endParaRPr>
          </a:p>
        </p:txBody>
      </p:sp>
      <p:sp>
        <p:nvSpPr>
          <p:cNvPr id="41" name="object 41"/>
          <p:cNvSpPr/>
          <p:nvPr/>
        </p:nvSpPr>
        <p:spPr>
          <a:xfrm>
            <a:off x="834567" y="3204591"/>
            <a:ext cx="1158875" cy="152400"/>
          </a:xfrm>
          <a:custGeom>
            <a:avLst/>
            <a:gdLst/>
            <a:ahLst/>
            <a:cxnLst/>
            <a:rect l="l" t="t" r="r" b="b"/>
            <a:pathLst>
              <a:path w="1158875" h="152400">
                <a:moveTo>
                  <a:pt x="0" y="55892"/>
                </a:moveTo>
                <a:lnTo>
                  <a:pt x="132549" y="55892"/>
                </a:lnTo>
              </a:path>
              <a:path w="1158875" h="152400">
                <a:moveTo>
                  <a:pt x="132549" y="55892"/>
                </a:moveTo>
                <a:lnTo>
                  <a:pt x="132549" y="122174"/>
                </a:lnTo>
              </a:path>
              <a:path w="1158875" h="152400">
                <a:moveTo>
                  <a:pt x="491375" y="4597"/>
                </a:moveTo>
                <a:lnTo>
                  <a:pt x="565010" y="151879"/>
                </a:lnTo>
              </a:path>
              <a:path w="1158875" h="152400">
                <a:moveTo>
                  <a:pt x="565010" y="151879"/>
                </a:moveTo>
                <a:lnTo>
                  <a:pt x="638644" y="4597"/>
                </a:lnTo>
              </a:path>
              <a:path w="1158875" h="152400">
                <a:moveTo>
                  <a:pt x="1011453" y="0"/>
                </a:moveTo>
                <a:lnTo>
                  <a:pt x="1085088" y="147281"/>
                </a:lnTo>
              </a:path>
              <a:path w="1158875" h="152400">
                <a:moveTo>
                  <a:pt x="1085088" y="147281"/>
                </a:moveTo>
                <a:lnTo>
                  <a:pt x="1158735" y="0"/>
                </a:lnTo>
              </a:path>
            </a:pathLst>
          </a:custGeom>
          <a:ln w="7670">
            <a:solidFill>
              <a:srgbClr val="000000"/>
            </a:solidFill>
          </a:ln>
        </p:spPr>
        <p:txBody>
          <a:bodyPr wrap="square" lIns="0" tIns="0" rIns="0" bIns="0" rtlCol="0"/>
          <a:lstStyle/>
          <a:p>
            <a:endParaRPr/>
          </a:p>
        </p:txBody>
      </p:sp>
      <p:sp>
        <p:nvSpPr>
          <p:cNvPr id="42" name="object 42"/>
          <p:cNvSpPr txBox="1"/>
          <p:nvPr/>
        </p:nvSpPr>
        <p:spPr>
          <a:xfrm>
            <a:off x="2015032" y="3122378"/>
            <a:ext cx="380365" cy="335280"/>
          </a:xfrm>
          <a:prstGeom prst="rect">
            <a:avLst/>
          </a:prstGeom>
        </p:spPr>
        <p:txBody>
          <a:bodyPr vert="horz" wrap="square" lIns="0" tIns="16510" rIns="0" bIns="0" rtlCol="0">
            <a:spAutoFit/>
          </a:bodyPr>
          <a:lstStyle/>
          <a:p>
            <a:pPr marL="38100">
              <a:lnSpc>
                <a:spcPct val="100000"/>
              </a:lnSpc>
              <a:spcBef>
                <a:spcPts val="130"/>
              </a:spcBef>
            </a:pPr>
            <a:r>
              <a:rPr sz="3000" i="1" spc="-37" baseline="8333" dirty="0">
                <a:latin typeface="Times New Roman"/>
                <a:cs typeface="Times New Roman"/>
              </a:rPr>
              <a:t>B</a:t>
            </a:r>
            <a:r>
              <a:rPr sz="1000" spc="-25" dirty="0">
                <a:latin typeface="Times New Roman"/>
                <a:cs typeface="Times New Roman"/>
              </a:rPr>
              <a:t>1,1</a:t>
            </a:r>
            <a:endParaRPr sz="1000">
              <a:latin typeface="Times New Roman"/>
              <a:cs typeface="Times New Roman"/>
            </a:endParaRPr>
          </a:p>
        </p:txBody>
      </p:sp>
      <p:grpSp>
        <p:nvGrpSpPr>
          <p:cNvPr id="43" name="object 43"/>
          <p:cNvGrpSpPr/>
          <p:nvPr/>
        </p:nvGrpSpPr>
        <p:grpSpPr>
          <a:xfrm>
            <a:off x="3675291" y="2249271"/>
            <a:ext cx="1657350" cy="276225"/>
            <a:chOff x="3675291" y="2249271"/>
            <a:chExt cx="1657350" cy="276225"/>
          </a:xfrm>
        </p:grpSpPr>
        <p:sp>
          <p:nvSpPr>
            <p:cNvPr id="44" name="object 44"/>
            <p:cNvSpPr/>
            <p:nvPr/>
          </p:nvSpPr>
          <p:spPr>
            <a:xfrm>
              <a:off x="3675291" y="2249271"/>
              <a:ext cx="1657350" cy="276225"/>
            </a:xfrm>
            <a:custGeom>
              <a:avLst/>
              <a:gdLst/>
              <a:ahLst/>
              <a:cxnLst/>
              <a:rect l="l" t="t" r="r" b="b"/>
              <a:pathLst>
                <a:path w="1657350" h="276225">
                  <a:moveTo>
                    <a:pt x="0" y="0"/>
                  </a:moveTo>
                  <a:lnTo>
                    <a:pt x="0" y="276148"/>
                  </a:lnTo>
                  <a:lnTo>
                    <a:pt x="1656892" y="276148"/>
                  </a:lnTo>
                  <a:lnTo>
                    <a:pt x="1656892" y="0"/>
                  </a:lnTo>
                  <a:lnTo>
                    <a:pt x="0" y="0"/>
                  </a:lnTo>
                  <a:close/>
                </a:path>
              </a:pathLst>
            </a:custGeom>
            <a:solidFill>
              <a:srgbClr val="FFFFFF"/>
            </a:solidFill>
          </p:spPr>
          <p:txBody>
            <a:bodyPr wrap="square" lIns="0" tIns="0" rIns="0" bIns="0" rtlCol="0"/>
            <a:lstStyle/>
            <a:p>
              <a:endParaRPr/>
            </a:p>
          </p:txBody>
        </p:sp>
        <p:sp>
          <p:nvSpPr>
            <p:cNvPr id="45" name="object 45"/>
            <p:cNvSpPr/>
            <p:nvPr/>
          </p:nvSpPr>
          <p:spPr>
            <a:xfrm>
              <a:off x="3749484" y="2360396"/>
              <a:ext cx="132715" cy="66675"/>
            </a:xfrm>
            <a:custGeom>
              <a:avLst/>
              <a:gdLst/>
              <a:ahLst/>
              <a:cxnLst/>
              <a:rect l="l" t="t" r="r" b="b"/>
              <a:pathLst>
                <a:path w="132714" h="66675">
                  <a:moveTo>
                    <a:pt x="0" y="0"/>
                  </a:moveTo>
                  <a:lnTo>
                    <a:pt x="132549" y="0"/>
                  </a:lnTo>
                </a:path>
                <a:path w="132714" h="66675">
                  <a:moveTo>
                    <a:pt x="132549" y="0"/>
                  </a:moveTo>
                  <a:lnTo>
                    <a:pt x="132549" y="66281"/>
                  </a:lnTo>
                </a:path>
              </a:pathLst>
            </a:custGeom>
            <a:ln w="7670">
              <a:solidFill>
                <a:srgbClr val="000000"/>
              </a:solidFill>
            </a:ln>
          </p:spPr>
          <p:txBody>
            <a:bodyPr wrap="square" lIns="0" tIns="0" rIns="0" bIns="0" rtlCol="0"/>
            <a:lstStyle/>
            <a:p>
              <a:endParaRPr/>
            </a:p>
          </p:txBody>
        </p:sp>
      </p:grpSp>
      <p:sp>
        <p:nvSpPr>
          <p:cNvPr id="46" name="object 46"/>
          <p:cNvSpPr txBox="1"/>
          <p:nvPr/>
        </p:nvSpPr>
        <p:spPr>
          <a:xfrm>
            <a:off x="3675291" y="2249271"/>
            <a:ext cx="1657350" cy="276225"/>
          </a:xfrm>
          <a:prstGeom prst="rect">
            <a:avLst/>
          </a:prstGeom>
          <a:ln w="7670">
            <a:solidFill>
              <a:srgbClr val="000000"/>
            </a:solidFill>
          </a:ln>
        </p:spPr>
        <p:txBody>
          <a:bodyPr vert="horz" wrap="square" lIns="0" tIns="0" rIns="0" bIns="0" rtlCol="0">
            <a:spAutoFit/>
          </a:bodyPr>
          <a:lstStyle/>
          <a:p>
            <a:pPr marL="257175">
              <a:lnSpc>
                <a:spcPts val="2175"/>
              </a:lnSpc>
              <a:tabLst>
                <a:tab pos="772160" algn="l"/>
                <a:tab pos="1292225" algn="l"/>
              </a:tabLst>
            </a:pPr>
            <a:r>
              <a:rPr sz="3000" i="1" spc="-37" baseline="8333" dirty="0">
                <a:latin typeface="Times New Roman"/>
                <a:cs typeface="Times New Roman"/>
              </a:rPr>
              <a:t>B</a:t>
            </a:r>
            <a:r>
              <a:rPr sz="1000" spc="-25" dirty="0">
                <a:latin typeface="Times New Roman"/>
                <a:cs typeface="Times New Roman"/>
              </a:rPr>
              <a:t>1,1	</a:t>
            </a:r>
            <a:r>
              <a:rPr sz="3000" i="1" spc="-37" baseline="8333" dirty="0">
                <a:latin typeface="Times New Roman"/>
                <a:cs typeface="Times New Roman"/>
              </a:rPr>
              <a:t>P</a:t>
            </a:r>
            <a:r>
              <a:rPr sz="1000" spc="-25" dirty="0">
                <a:latin typeface="Times New Roman"/>
                <a:cs typeface="Times New Roman"/>
              </a:rPr>
              <a:t>1,2	</a:t>
            </a:r>
            <a:r>
              <a:rPr sz="3000" i="1" spc="-37" baseline="8333" dirty="0">
                <a:latin typeface="Times New Roman"/>
                <a:cs typeface="Times New Roman"/>
              </a:rPr>
              <a:t>P</a:t>
            </a:r>
            <a:r>
              <a:rPr sz="1000" spc="-25" dirty="0">
                <a:latin typeface="Times New Roman"/>
                <a:cs typeface="Times New Roman"/>
              </a:rPr>
              <a:t>2,1</a:t>
            </a:r>
            <a:endParaRPr sz="1000">
              <a:latin typeface="Times New Roman"/>
              <a:cs typeface="Times New Roman"/>
            </a:endParaRPr>
          </a:p>
        </p:txBody>
      </p:sp>
      <p:grpSp>
        <p:nvGrpSpPr>
          <p:cNvPr id="47" name="object 47"/>
          <p:cNvGrpSpPr/>
          <p:nvPr/>
        </p:nvGrpSpPr>
        <p:grpSpPr>
          <a:xfrm>
            <a:off x="2033739" y="2249271"/>
            <a:ext cx="2879090" cy="276225"/>
            <a:chOff x="2033739" y="2249271"/>
            <a:chExt cx="2879090" cy="276225"/>
          </a:xfrm>
        </p:grpSpPr>
        <p:sp>
          <p:nvSpPr>
            <p:cNvPr id="48" name="object 48"/>
            <p:cNvSpPr/>
            <p:nvPr/>
          </p:nvSpPr>
          <p:spPr>
            <a:xfrm>
              <a:off x="4240847" y="2309113"/>
              <a:ext cx="667385" cy="147320"/>
            </a:xfrm>
            <a:custGeom>
              <a:avLst/>
              <a:gdLst/>
              <a:ahLst/>
              <a:cxnLst/>
              <a:rect l="l" t="t" r="r" b="b"/>
              <a:pathLst>
                <a:path w="667385" h="147319">
                  <a:moveTo>
                    <a:pt x="520077" y="0"/>
                  </a:moveTo>
                  <a:lnTo>
                    <a:pt x="593725" y="147269"/>
                  </a:lnTo>
                </a:path>
                <a:path w="667385" h="147319">
                  <a:moveTo>
                    <a:pt x="593725" y="147269"/>
                  </a:moveTo>
                  <a:lnTo>
                    <a:pt x="667359" y="0"/>
                  </a:lnTo>
                </a:path>
                <a:path w="667385" h="147319">
                  <a:moveTo>
                    <a:pt x="0" y="0"/>
                  </a:moveTo>
                  <a:lnTo>
                    <a:pt x="73647" y="147269"/>
                  </a:lnTo>
                </a:path>
                <a:path w="667385" h="147319">
                  <a:moveTo>
                    <a:pt x="73647" y="147269"/>
                  </a:moveTo>
                  <a:lnTo>
                    <a:pt x="147281" y="0"/>
                  </a:lnTo>
                </a:path>
              </a:pathLst>
            </a:custGeom>
            <a:ln w="7670">
              <a:solidFill>
                <a:srgbClr val="000000"/>
              </a:solidFill>
            </a:ln>
          </p:spPr>
          <p:txBody>
            <a:bodyPr wrap="square" lIns="0" tIns="0" rIns="0" bIns="0" rtlCol="0"/>
            <a:lstStyle/>
            <a:p>
              <a:endParaRPr/>
            </a:p>
          </p:txBody>
        </p:sp>
        <p:sp>
          <p:nvSpPr>
            <p:cNvPr id="49" name="object 49"/>
            <p:cNvSpPr/>
            <p:nvPr/>
          </p:nvSpPr>
          <p:spPr>
            <a:xfrm>
              <a:off x="2033739" y="2249271"/>
              <a:ext cx="1104900" cy="276225"/>
            </a:xfrm>
            <a:custGeom>
              <a:avLst/>
              <a:gdLst/>
              <a:ahLst/>
              <a:cxnLst/>
              <a:rect l="l" t="t" r="r" b="b"/>
              <a:pathLst>
                <a:path w="1104900" h="276225">
                  <a:moveTo>
                    <a:pt x="0" y="0"/>
                  </a:moveTo>
                  <a:lnTo>
                    <a:pt x="0" y="276148"/>
                  </a:lnTo>
                  <a:lnTo>
                    <a:pt x="1104595" y="276148"/>
                  </a:lnTo>
                  <a:lnTo>
                    <a:pt x="1104595" y="0"/>
                  </a:lnTo>
                  <a:lnTo>
                    <a:pt x="0" y="0"/>
                  </a:lnTo>
                  <a:close/>
                </a:path>
              </a:pathLst>
            </a:custGeom>
            <a:solidFill>
              <a:srgbClr val="FFFFFF"/>
            </a:solidFill>
          </p:spPr>
          <p:txBody>
            <a:bodyPr wrap="square" lIns="0" tIns="0" rIns="0" bIns="0" rtlCol="0"/>
            <a:lstStyle/>
            <a:p>
              <a:endParaRPr/>
            </a:p>
          </p:txBody>
        </p:sp>
        <p:sp>
          <p:nvSpPr>
            <p:cNvPr id="50" name="object 50"/>
            <p:cNvSpPr/>
            <p:nvPr/>
          </p:nvSpPr>
          <p:spPr>
            <a:xfrm>
              <a:off x="2555570" y="2304503"/>
              <a:ext cx="147320" cy="147320"/>
            </a:xfrm>
            <a:custGeom>
              <a:avLst/>
              <a:gdLst/>
              <a:ahLst/>
              <a:cxnLst/>
              <a:rect l="l" t="t" r="r" b="b"/>
              <a:pathLst>
                <a:path w="147319" h="147319">
                  <a:moveTo>
                    <a:pt x="0" y="0"/>
                  </a:moveTo>
                  <a:lnTo>
                    <a:pt x="73647" y="147281"/>
                  </a:lnTo>
                </a:path>
                <a:path w="147319" h="147319">
                  <a:moveTo>
                    <a:pt x="73647" y="147281"/>
                  </a:moveTo>
                  <a:lnTo>
                    <a:pt x="147281" y="0"/>
                  </a:lnTo>
                </a:path>
              </a:pathLst>
            </a:custGeom>
            <a:ln w="7670">
              <a:solidFill>
                <a:srgbClr val="000000"/>
              </a:solidFill>
            </a:ln>
          </p:spPr>
          <p:txBody>
            <a:bodyPr wrap="square" lIns="0" tIns="0" rIns="0" bIns="0" rtlCol="0"/>
            <a:lstStyle/>
            <a:p>
              <a:endParaRPr/>
            </a:p>
          </p:txBody>
        </p:sp>
      </p:grpSp>
      <p:sp>
        <p:nvSpPr>
          <p:cNvPr id="51" name="object 51"/>
          <p:cNvSpPr txBox="1"/>
          <p:nvPr/>
        </p:nvSpPr>
        <p:spPr>
          <a:xfrm>
            <a:off x="2033739" y="2249271"/>
            <a:ext cx="1104900" cy="276225"/>
          </a:xfrm>
          <a:prstGeom prst="rect">
            <a:avLst/>
          </a:prstGeom>
          <a:ln w="7670">
            <a:solidFill>
              <a:srgbClr val="000000"/>
            </a:solidFill>
          </a:ln>
        </p:spPr>
        <p:txBody>
          <a:bodyPr vert="horz" wrap="square" lIns="0" tIns="0" rIns="0" bIns="0" rtlCol="0">
            <a:spAutoFit/>
          </a:bodyPr>
          <a:lstStyle/>
          <a:p>
            <a:pPr marL="231775">
              <a:lnSpc>
                <a:spcPts val="2175"/>
              </a:lnSpc>
              <a:tabLst>
                <a:tab pos="737870" algn="l"/>
              </a:tabLst>
            </a:pPr>
            <a:r>
              <a:rPr sz="3000" i="1" spc="-37" baseline="8333" dirty="0">
                <a:latin typeface="Times New Roman"/>
                <a:cs typeface="Times New Roman"/>
              </a:rPr>
              <a:t>P</a:t>
            </a:r>
            <a:r>
              <a:rPr sz="1000" spc="-25" dirty="0">
                <a:latin typeface="Times New Roman"/>
                <a:cs typeface="Times New Roman"/>
              </a:rPr>
              <a:t>2,1	</a:t>
            </a:r>
            <a:r>
              <a:rPr sz="3000" i="1" spc="-37" baseline="8333" dirty="0">
                <a:latin typeface="Times New Roman"/>
                <a:cs typeface="Times New Roman"/>
              </a:rPr>
              <a:t>B</a:t>
            </a:r>
            <a:r>
              <a:rPr sz="1000" spc="-25" dirty="0">
                <a:latin typeface="Times New Roman"/>
                <a:cs typeface="Times New Roman"/>
              </a:rPr>
              <a:t>1,1</a:t>
            </a:r>
            <a:endParaRPr sz="1000">
              <a:latin typeface="Times New Roman"/>
              <a:cs typeface="Times New Roman"/>
            </a:endParaRPr>
          </a:p>
        </p:txBody>
      </p:sp>
      <p:grpSp>
        <p:nvGrpSpPr>
          <p:cNvPr id="52" name="object 52"/>
          <p:cNvGrpSpPr/>
          <p:nvPr/>
        </p:nvGrpSpPr>
        <p:grpSpPr>
          <a:xfrm>
            <a:off x="2106104" y="2249271"/>
            <a:ext cx="6133465" cy="276225"/>
            <a:chOff x="2106104" y="2249271"/>
            <a:chExt cx="6133465" cy="276225"/>
          </a:xfrm>
        </p:grpSpPr>
        <p:sp>
          <p:nvSpPr>
            <p:cNvPr id="53" name="object 53"/>
            <p:cNvSpPr/>
            <p:nvPr/>
          </p:nvSpPr>
          <p:spPr>
            <a:xfrm>
              <a:off x="2110231" y="2360396"/>
              <a:ext cx="132715" cy="66675"/>
            </a:xfrm>
            <a:custGeom>
              <a:avLst/>
              <a:gdLst/>
              <a:ahLst/>
              <a:cxnLst/>
              <a:rect l="l" t="t" r="r" b="b"/>
              <a:pathLst>
                <a:path w="132714" h="66675">
                  <a:moveTo>
                    <a:pt x="0" y="0"/>
                  </a:moveTo>
                  <a:lnTo>
                    <a:pt x="132549" y="0"/>
                  </a:lnTo>
                </a:path>
                <a:path w="132714" h="66675">
                  <a:moveTo>
                    <a:pt x="132549" y="0"/>
                  </a:moveTo>
                  <a:lnTo>
                    <a:pt x="132549" y="66281"/>
                  </a:lnTo>
                </a:path>
              </a:pathLst>
            </a:custGeom>
            <a:ln w="7670">
              <a:solidFill>
                <a:srgbClr val="000000"/>
              </a:solidFill>
            </a:ln>
          </p:spPr>
          <p:txBody>
            <a:bodyPr wrap="square" lIns="0" tIns="0" rIns="0" bIns="0" rtlCol="0"/>
            <a:lstStyle/>
            <a:p>
              <a:endParaRPr/>
            </a:p>
          </p:txBody>
        </p:sp>
        <p:sp>
          <p:nvSpPr>
            <p:cNvPr id="54" name="object 54"/>
            <p:cNvSpPr/>
            <p:nvPr/>
          </p:nvSpPr>
          <p:spPr>
            <a:xfrm>
              <a:off x="7595069" y="2249271"/>
              <a:ext cx="644525" cy="276225"/>
            </a:xfrm>
            <a:custGeom>
              <a:avLst/>
              <a:gdLst/>
              <a:ahLst/>
              <a:cxnLst/>
              <a:rect l="l" t="t" r="r" b="b"/>
              <a:pathLst>
                <a:path w="644525" h="276225">
                  <a:moveTo>
                    <a:pt x="0" y="0"/>
                  </a:moveTo>
                  <a:lnTo>
                    <a:pt x="0" y="276148"/>
                  </a:lnTo>
                  <a:lnTo>
                    <a:pt x="644347" y="276148"/>
                  </a:lnTo>
                  <a:lnTo>
                    <a:pt x="644347" y="0"/>
                  </a:lnTo>
                  <a:lnTo>
                    <a:pt x="0" y="0"/>
                  </a:lnTo>
                  <a:close/>
                </a:path>
              </a:pathLst>
            </a:custGeom>
            <a:solidFill>
              <a:srgbClr val="FFFFFF"/>
            </a:solidFill>
          </p:spPr>
          <p:txBody>
            <a:bodyPr wrap="square" lIns="0" tIns="0" rIns="0" bIns="0" rtlCol="0"/>
            <a:lstStyle/>
            <a:p>
              <a:endParaRPr/>
            </a:p>
          </p:txBody>
        </p:sp>
      </p:grpSp>
      <p:sp>
        <p:nvSpPr>
          <p:cNvPr id="55" name="object 55"/>
          <p:cNvSpPr txBox="1"/>
          <p:nvPr/>
        </p:nvSpPr>
        <p:spPr>
          <a:xfrm>
            <a:off x="7595069" y="2249271"/>
            <a:ext cx="644525" cy="276225"/>
          </a:xfrm>
          <a:prstGeom prst="rect">
            <a:avLst/>
          </a:prstGeom>
          <a:ln w="7670">
            <a:solidFill>
              <a:srgbClr val="000000"/>
            </a:solidFill>
          </a:ln>
        </p:spPr>
        <p:txBody>
          <a:bodyPr vert="horz" wrap="square" lIns="0" tIns="0" rIns="0" bIns="0" rtlCol="0">
            <a:spAutoFit/>
          </a:bodyPr>
          <a:lstStyle/>
          <a:p>
            <a:pPr marL="268605">
              <a:lnSpc>
                <a:spcPts val="2175"/>
              </a:lnSpc>
            </a:pPr>
            <a:r>
              <a:rPr sz="3000" i="1" spc="-37" baseline="8333" dirty="0">
                <a:latin typeface="Times New Roman"/>
                <a:cs typeface="Times New Roman"/>
              </a:rPr>
              <a:t>B</a:t>
            </a:r>
            <a:r>
              <a:rPr sz="1000" spc="-25" dirty="0">
                <a:latin typeface="Times New Roman"/>
                <a:cs typeface="Times New Roman"/>
              </a:rPr>
              <a:t>1,1</a:t>
            </a:r>
            <a:endParaRPr sz="1000">
              <a:latin typeface="Times New Roman"/>
              <a:cs typeface="Times New Roman"/>
            </a:endParaRPr>
          </a:p>
        </p:txBody>
      </p:sp>
      <p:grpSp>
        <p:nvGrpSpPr>
          <p:cNvPr id="56" name="object 56"/>
          <p:cNvGrpSpPr/>
          <p:nvPr/>
        </p:nvGrpSpPr>
        <p:grpSpPr>
          <a:xfrm>
            <a:off x="2367127" y="2356268"/>
            <a:ext cx="5450840" cy="1170940"/>
            <a:chOff x="2367127" y="2356268"/>
            <a:chExt cx="5450840" cy="1170940"/>
          </a:xfrm>
        </p:grpSpPr>
        <p:sp>
          <p:nvSpPr>
            <p:cNvPr id="57" name="object 57"/>
            <p:cNvSpPr/>
            <p:nvPr/>
          </p:nvSpPr>
          <p:spPr>
            <a:xfrm>
              <a:off x="7680769" y="2360396"/>
              <a:ext cx="132715" cy="66675"/>
            </a:xfrm>
            <a:custGeom>
              <a:avLst/>
              <a:gdLst/>
              <a:ahLst/>
              <a:cxnLst/>
              <a:rect l="l" t="t" r="r" b="b"/>
              <a:pathLst>
                <a:path w="132715" h="66675">
                  <a:moveTo>
                    <a:pt x="0" y="0"/>
                  </a:moveTo>
                  <a:lnTo>
                    <a:pt x="132549" y="0"/>
                  </a:lnTo>
                </a:path>
                <a:path w="132715" h="66675">
                  <a:moveTo>
                    <a:pt x="132549" y="0"/>
                  </a:moveTo>
                  <a:lnTo>
                    <a:pt x="132549" y="66281"/>
                  </a:lnTo>
                </a:path>
              </a:pathLst>
            </a:custGeom>
            <a:ln w="7670">
              <a:solidFill>
                <a:srgbClr val="000000"/>
              </a:solidFill>
            </a:ln>
          </p:spPr>
          <p:txBody>
            <a:bodyPr wrap="square" lIns="0" tIns="0" rIns="0" bIns="0" rtlCol="0"/>
            <a:lstStyle/>
            <a:p>
              <a:endParaRPr/>
            </a:p>
          </p:txBody>
        </p:sp>
        <p:sp>
          <p:nvSpPr>
            <p:cNvPr id="58" name="object 58"/>
            <p:cNvSpPr/>
            <p:nvPr/>
          </p:nvSpPr>
          <p:spPr>
            <a:xfrm>
              <a:off x="2371254" y="3246475"/>
              <a:ext cx="1657350" cy="276225"/>
            </a:xfrm>
            <a:custGeom>
              <a:avLst/>
              <a:gdLst/>
              <a:ahLst/>
              <a:cxnLst/>
              <a:rect l="l" t="t" r="r" b="b"/>
              <a:pathLst>
                <a:path w="1657350" h="276225">
                  <a:moveTo>
                    <a:pt x="0" y="0"/>
                  </a:moveTo>
                  <a:lnTo>
                    <a:pt x="0" y="276148"/>
                  </a:lnTo>
                  <a:lnTo>
                    <a:pt x="1656892" y="276148"/>
                  </a:lnTo>
                  <a:lnTo>
                    <a:pt x="1656892" y="0"/>
                  </a:lnTo>
                  <a:lnTo>
                    <a:pt x="0" y="0"/>
                  </a:lnTo>
                  <a:close/>
                </a:path>
              </a:pathLst>
            </a:custGeom>
            <a:solidFill>
              <a:srgbClr val="FFFFFF"/>
            </a:solidFill>
          </p:spPr>
          <p:txBody>
            <a:bodyPr wrap="square" lIns="0" tIns="0" rIns="0" bIns="0" rtlCol="0"/>
            <a:lstStyle/>
            <a:p>
              <a:endParaRPr/>
            </a:p>
          </p:txBody>
        </p:sp>
        <p:sp>
          <p:nvSpPr>
            <p:cNvPr id="59" name="object 59"/>
            <p:cNvSpPr/>
            <p:nvPr/>
          </p:nvSpPr>
          <p:spPr>
            <a:xfrm>
              <a:off x="2371254" y="3246475"/>
              <a:ext cx="1657350" cy="276225"/>
            </a:xfrm>
            <a:custGeom>
              <a:avLst/>
              <a:gdLst/>
              <a:ahLst/>
              <a:cxnLst/>
              <a:rect l="l" t="t" r="r" b="b"/>
              <a:pathLst>
                <a:path w="1657350" h="276225">
                  <a:moveTo>
                    <a:pt x="1656892" y="276148"/>
                  </a:moveTo>
                  <a:lnTo>
                    <a:pt x="1656892" y="0"/>
                  </a:lnTo>
                  <a:lnTo>
                    <a:pt x="0" y="0"/>
                  </a:lnTo>
                  <a:lnTo>
                    <a:pt x="0" y="276148"/>
                  </a:lnTo>
                  <a:lnTo>
                    <a:pt x="1656892" y="276148"/>
                  </a:lnTo>
                  <a:close/>
                </a:path>
              </a:pathLst>
            </a:custGeom>
            <a:ln w="7670">
              <a:solidFill>
                <a:srgbClr val="000000"/>
              </a:solidFill>
            </a:ln>
          </p:spPr>
          <p:txBody>
            <a:bodyPr wrap="square" lIns="0" tIns="0" rIns="0" bIns="0" rtlCol="0"/>
            <a:lstStyle/>
            <a:p>
              <a:endParaRPr/>
            </a:p>
          </p:txBody>
        </p:sp>
      </p:grpSp>
      <p:sp>
        <p:nvSpPr>
          <p:cNvPr id="60" name="object 60"/>
          <p:cNvSpPr txBox="1"/>
          <p:nvPr/>
        </p:nvSpPr>
        <p:spPr>
          <a:xfrm>
            <a:off x="2418854" y="3219495"/>
            <a:ext cx="380365" cy="335280"/>
          </a:xfrm>
          <a:prstGeom prst="rect">
            <a:avLst/>
          </a:prstGeom>
        </p:spPr>
        <p:txBody>
          <a:bodyPr vert="horz" wrap="square" lIns="0" tIns="16510" rIns="0" bIns="0" rtlCol="0">
            <a:spAutoFit/>
          </a:bodyPr>
          <a:lstStyle/>
          <a:p>
            <a:pPr marL="38100">
              <a:lnSpc>
                <a:spcPct val="100000"/>
              </a:lnSpc>
              <a:spcBef>
                <a:spcPts val="130"/>
              </a:spcBef>
            </a:pPr>
            <a:r>
              <a:rPr sz="3000" i="1" spc="-37" baseline="8333" dirty="0">
                <a:latin typeface="Times New Roman"/>
                <a:cs typeface="Times New Roman"/>
              </a:rPr>
              <a:t>P</a:t>
            </a:r>
            <a:r>
              <a:rPr sz="1000" spc="-25" dirty="0">
                <a:latin typeface="Times New Roman"/>
                <a:cs typeface="Times New Roman"/>
              </a:rPr>
              <a:t>1,2</a:t>
            </a:r>
            <a:endParaRPr sz="1000">
              <a:latin typeface="Times New Roman"/>
              <a:cs typeface="Times New Roman"/>
            </a:endParaRPr>
          </a:p>
        </p:txBody>
      </p:sp>
      <p:sp>
        <p:nvSpPr>
          <p:cNvPr id="61" name="object 61"/>
          <p:cNvSpPr txBox="1"/>
          <p:nvPr/>
        </p:nvSpPr>
        <p:spPr>
          <a:xfrm>
            <a:off x="2938932" y="3219495"/>
            <a:ext cx="380365" cy="335280"/>
          </a:xfrm>
          <a:prstGeom prst="rect">
            <a:avLst/>
          </a:prstGeom>
        </p:spPr>
        <p:txBody>
          <a:bodyPr vert="horz" wrap="square" lIns="0" tIns="16510" rIns="0" bIns="0" rtlCol="0">
            <a:spAutoFit/>
          </a:bodyPr>
          <a:lstStyle/>
          <a:p>
            <a:pPr marL="38100">
              <a:lnSpc>
                <a:spcPct val="100000"/>
              </a:lnSpc>
              <a:spcBef>
                <a:spcPts val="130"/>
              </a:spcBef>
            </a:pPr>
            <a:r>
              <a:rPr sz="3000" i="1" spc="-37" baseline="8333" dirty="0">
                <a:latin typeface="Times New Roman"/>
                <a:cs typeface="Times New Roman"/>
              </a:rPr>
              <a:t>P</a:t>
            </a:r>
            <a:r>
              <a:rPr sz="1000" spc="-25" dirty="0">
                <a:latin typeface="Times New Roman"/>
                <a:cs typeface="Times New Roman"/>
              </a:rPr>
              <a:t>2,1</a:t>
            </a:r>
            <a:endParaRPr sz="1000">
              <a:latin typeface="Times New Roman"/>
              <a:cs typeface="Times New Roman"/>
            </a:endParaRPr>
          </a:p>
        </p:txBody>
      </p:sp>
      <p:sp>
        <p:nvSpPr>
          <p:cNvPr id="62" name="object 62"/>
          <p:cNvSpPr/>
          <p:nvPr/>
        </p:nvSpPr>
        <p:spPr>
          <a:xfrm>
            <a:off x="2769920" y="3306317"/>
            <a:ext cx="855344" cy="147320"/>
          </a:xfrm>
          <a:custGeom>
            <a:avLst/>
            <a:gdLst/>
            <a:ahLst/>
            <a:cxnLst/>
            <a:rect l="l" t="t" r="r" b="b"/>
            <a:pathLst>
              <a:path w="855345" h="147320">
                <a:moveTo>
                  <a:pt x="0" y="0"/>
                </a:moveTo>
                <a:lnTo>
                  <a:pt x="73634" y="147269"/>
                </a:lnTo>
              </a:path>
              <a:path w="855345" h="147320">
                <a:moveTo>
                  <a:pt x="73634" y="147269"/>
                </a:moveTo>
                <a:lnTo>
                  <a:pt x="147281" y="0"/>
                </a:lnTo>
              </a:path>
              <a:path w="855345" h="147320">
                <a:moveTo>
                  <a:pt x="506272" y="0"/>
                </a:moveTo>
                <a:lnTo>
                  <a:pt x="579907" y="147269"/>
                </a:lnTo>
              </a:path>
              <a:path w="855345" h="147320">
                <a:moveTo>
                  <a:pt x="579907" y="147269"/>
                </a:moveTo>
                <a:lnTo>
                  <a:pt x="653554" y="0"/>
                </a:lnTo>
              </a:path>
              <a:path w="855345" h="147320">
                <a:moveTo>
                  <a:pt x="722591" y="46685"/>
                </a:moveTo>
                <a:lnTo>
                  <a:pt x="855141" y="46685"/>
                </a:lnTo>
              </a:path>
              <a:path w="855345" h="147320">
                <a:moveTo>
                  <a:pt x="855141" y="46685"/>
                </a:moveTo>
                <a:lnTo>
                  <a:pt x="855141" y="112953"/>
                </a:lnTo>
              </a:path>
            </a:pathLst>
          </a:custGeom>
          <a:ln w="7670">
            <a:solidFill>
              <a:srgbClr val="000000"/>
            </a:solidFill>
          </a:ln>
        </p:spPr>
        <p:txBody>
          <a:bodyPr wrap="square" lIns="0" tIns="0" rIns="0" bIns="0" rtlCol="0"/>
          <a:lstStyle/>
          <a:p>
            <a:endParaRPr/>
          </a:p>
        </p:txBody>
      </p:sp>
      <p:sp>
        <p:nvSpPr>
          <p:cNvPr id="63" name="object 63"/>
          <p:cNvSpPr txBox="1"/>
          <p:nvPr/>
        </p:nvSpPr>
        <p:spPr>
          <a:xfrm>
            <a:off x="3614394" y="3219495"/>
            <a:ext cx="380365" cy="335280"/>
          </a:xfrm>
          <a:prstGeom prst="rect">
            <a:avLst/>
          </a:prstGeom>
        </p:spPr>
        <p:txBody>
          <a:bodyPr vert="horz" wrap="square" lIns="0" tIns="16510" rIns="0" bIns="0" rtlCol="0">
            <a:spAutoFit/>
          </a:bodyPr>
          <a:lstStyle/>
          <a:p>
            <a:pPr marL="38100">
              <a:lnSpc>
                <a:spcPct val="100000"/>
              </a:lnSpc>
              <a:spcBef>
                <a:spcPts val="130"/>
              </a:spcBef>
            </a:pPr>
            <a:r>
              <a:rPr sz="3000" i="1" spc="-37" baseline="8333" dirty="0">
                <a:latin typeface="Times New Roman"/>
                <a:cs typeface="Times New Roman"/>
              </a:rPr>
              <a:t>P</a:t>
            </a:r>
            <a:r>
              <a:rPr sz="1000" spc="-25" dirty="0">
                <a:latin typeface="Times New Roman"/>
                <a:cs typeface="Times New Roman"/>
              </a:rPr>
              <a:t>1,2</a:t>
            </a:r>
            <a:endParaRPr sz="1000">
              <a:latin typeface="Times New Roman"/>
              <a:cs typeface="Times New Roman"/>
            </a:endParaRPr>
          </a:p>
        </p:txBody>
      </p:sp>
      <p:sp>
        <p:nvSpPr>
          <p:cNvPr id="64" name="object 6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65" name="object 6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70</a:t>
            </a:fld>
            <a:endParaRPr spc="45"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71</a:t>
            </a:fld>
            <a:endParaRPr spc="45" dirty="0"/>
          </a:p>
        </p:txBody>
      </p:sp>
      <p:sp>
        <p:nvSpPr>
          <p:cNvPr id="2" name="object 2"/>
          <p:cNvSpPr txBox="1">
            <a:spLocks noGrp="1"/>
          </p:cNvSpPr>
          <p:nvPr>
            <p:ph type="title"/>
          </p:nvPr>
        </p:nvSpPr>
        <p:spPr>
          <a:xfrm>
            <a:off x="1168755" y="798728"/>
            <a:ext cx="7722234" cy="379730"/>
          </a:xfrm>
          <a:prstGeom prst="rect">
            <a:avLst/>
          </a:prstGeom>
          <a:ln w="51816">
            <a:solidFill>
              <a:srgbClr val="000000"/>
            </a:solidFill>
          </a:ln>
        </p:spPr>
        <p:txBody>
          <a:bodyPr vert="horz" wrap="square" lIns="0" tIns="0" rIns="0" bIns="0" rtlCol="0">
            <a:spAutoFit/>
          </a:bodyPr>
          <a:lstStyle/>
          <a:p>
            <a:pPr algn="ctr">
              <a:lnSpc>
                <a:spcPts val="2610"/>
              </a:lnSpc>
            </a:pPr>
            <a:r>
              <a:rPr spc="245" dirty="0"/>
              <a:t>Summary</a:t>
            </a:r>
          </a:p>
        </p:txBody>
      </p:sp>
      <p:sp>
        <p:nvSpPr>
          <p:cNvPr id="3" name="object 3"/>
          <p:cNvSpPr txBox="1"/>
          <p:nvPr/>
        </p:nvSpPr>
        <p:spPr>
          <a:xfrm>
            <a:off x="1130278" y="1393664"/>
            <a:ext cx="7788909" cy="5559407"/>
          </a:xfrm>
          <a:prstGeom prst="rect">
            <a:avLst/>
          </a:prstGeom>
        </p:spPr>
        <p:txBody>
          <a:bodyPr vert="horz" wrap="square" lIns="0" tIns="10160" rIns="0" bIns="0" rtlCol="0">
            <a:spAutoFit/>
          </a:bodyPr>
          <a:lstStyle/>
          <a:p>
            <a:pPr marL="378460" marR="2516505" indent="-365760">
              <a:lnSpc>
                <a:spcPct val="101499"/>
              </a:lnSpc>
              <a:spcBef>
                <a:spcPts val="80"/>
              </a:spcBef>
              <a:buFont typeface="Wingdings" panose="05000000000000000000" pitchFamily="2" charset="2"/>
              <a:buChar char="q"/>
            </a:pPr>
            <a:r>
              <a:rPr sz="2050" dirty="0">
                <a:latin typeface="Calibri"/>
                <a:cs typeface="Calibri"/>
              </a:rPr>
              <a:t>Logical</a:t>
            </a:r>
            <a:r>
              <a:rPr sz="2050" spc="150" dirty="0">
                <a:latin typeface="Calibri"/>
                <a:cs typeface="Calibri"/>
              </a:rPr>
              <a:t> </a:t>
            </a:r>
            <a:r>
              <a:rPr sz="2050" spc="-55" dirty="0">
                <a:latin typeface="Calibri"/>
                <a:cs typeface="Calibri"/>
              </a:rPr>
              <a:t>agents</a:t>
            </a:r>
            <a:r>
              <a:rPr sz="2050" spc="160" dirty="0">
                <a:latin typeface="Calibri"/>
                <a:cs typeface="Calibri"/>
              </a:rPr>
              <a:t> </a:t>
            </a:r>
            <a:r>
              <a:rPr sz="2050" spc="-50" dirty="0">
                <a:latin typeface="Calibri"/>
                <a:cs typeface="Calibri"/>
              </a:rPr>
              <a:t>apply</a:t>
            </a:r>
            <a:r>
              <a:rPr sz="2050" spc="165" dirty="0">
                <a:latin typeface="Calibri"/>
                <a:cs typeface="Calibri"/>
              </a:rPr>
              <a:t> </a:t>
            </a:r>
            <a:r>
              <a:rPr sz="2050" spc="-90" dirty="0">
                <a:solidFill>
                  <a:srgbClr val="00007E"/>
                </a:solidFill>
                <a:latin typeface="Calibri"/>
                <a:cs typeface="Calibri"/>
              </a:rPr>
              <a:t>inference</a:t>
            </a:r>
            <a:r>
              <a:rPr sz="2050" spc="235" dirty="0">
                <a:solidFill>
                  <a:srgbClr val="00007E"/>
                </a:solidFill>
                <a:latin typeface="Calibri"/>
                <a:cs typeface="Calibri"/>
              </a:rPr>
              <a:t> </a:t>
            </a:r>
            <a:r>
              <a:rPr sz="2050" spc="-55" dirty="0">
                <a:latin typeface="Calibri"/>
                <a:cs typeface="Calibri"/>
              </a:rPr>
              <a:t>to</a:t>
            </a:r>
            <a:r>
              <a:rPr sz="2050" spc="180" dirty="0">
                <a:latin typeface="Calibri"/>
                <a:cs typeface="Calibri"/>
              </a:rPr>
              <a:t> </a:t>
            </a:r>
            <a:r>
              <a:rPr sz="2050" spc="-55" dirty="0">
                <a:latin typeface="Calibri"/>
                <a:cs typeface="Calibri"/>
              </a:rPr>
              <a:t>a</a:t>
            </a:r>
            <a:r>
              <a:rPr sz="2050" spc="185" dirty="0">
                <a:latin typeface="Calibri"/>
                <a:cs typeface="Calibri"/>
              </a:rPr>
              <a:t> </a:t>
            </a:r>
            <a:r>
              <a:rPr sz="2050" spc="-95" dirty="0">
                <a:solidFill>
                  <a:srgbClr val="00007E"/>
                </a:solidFill>
                <a:latin typeface="Calibri"/>
                <a:cs typeface="Calibri"/>
              </a:rPr>
              <a:t>knowledge</a:t>
            </a:r>
            <a:r>
              <a:rPr sz="2050" spc="195" dirty="0">
                <a:solidFill>
                  <a:srgbClr val="00007E"/>
                </a:solidFill>
                <a:latin typeface="Calibri"/>
                <a:cs typeface="Calibri"/>
              </a:rPr>
              <a:t> </a:t>
            </a:r>
            <a:r>
              <a:rPr sz="2050" spc="-95" dirty="0">
                <a:solidFill>
                  <a:srgbClr val="00007E"/>
                </a:solidFill>
                <a:latin typeface="Calibri"/>
                <a:cs typeface="Calibri"/>
              </a:rPr>
              <a:t>base </a:t>
            </a:r>
            <a:r>
              <a:rPr sz="2050" spc="-445" dirty="0">
                <a:solidFill>
                  <a:srgbClr val="00007E"/>
                </a:solidFill>
                <a:latin typeface="Calibri"/>
                <a:cs typeface="Calibri"/>
              </a:rPr>
              <a:t> </a:t>
            </a:r>
            <a:r>
              <a:rPr sz="2050" spc="-55" dirty="0">
                <a:latin typeface="Calibri"/>
                <a:cs typeface="Calibri"/>
              </a:rPr>
              <a:t>to</a:t>
            </a:r>
            <a:r>
              <a:rPr sz="2050" spc="180" dirty="0">
                <a:latin typeface="Calibri"/>
                <a:cs typeface="Calibri"/>
              </a:rPr>
              <a:t> </a:t>
            </a:r>
            <a:r>
              <a:rPr sz="2050" spc="-90" dirty="0">
                <a:latin typeface="Calibri"/>
                <a:cs typeface="Calibri"/>
              </a:rPr>
              <a:t>derive</a:t>
            </a:r>
            <a:r>
              <a:rPr sz="2050" spc="200" dirty="0">
                <a:latin typeface="Calibri"/>
                <a:cs typeface="Calibri"/>
              </a:rPr>
              <a:t> </a:t>
            </a:r>
            <a:r>
              <a:rPr sz="2050" spc="-130" dirty="0">
                <a:latin typeface="Calibri"/>
                <a:cs typeface="Calibri"/>
              </a:rPr>
              <a:t>new</a:t>
            </a:r>
            <a:r>
              <a:rPr sz="2050" spc="195" dirty="0">
                <a:latin typeface="Calibri"/>
                <a:cs typeface="Calibri"/>
              </a:rPr>
              <a:t> </a:t>
            </a:r>
            <a:r>
              <a:rPr sz="2050" spc="-70" dirty="0">
                <a:latin typeface="Calibri"/>
                <a:cs typeface="Calibri"/>
              </a:rPr>
              <a:t>information</a:t>
            </a:r>
            <a:r>
              <a:rPr sz="2050" spc="200" dirty="0">
                <a:latin typeface="Calibri"/>
                <a:cs typeface="Calibri"/>
              </a:rPr>
              <a:t> </a:t>
            </a:r>
            <a:r>
              <a:rPr sz="2050" spc="-70" dirty="0">
                <a:latin typeface="Calibri"/>
                <a:cs typeface="Calibri"/>
              </a:rPr>
              <a:t>and</a:t>
            </a:r>
            <a:r>
              <a:rPr sz="2050" spc="175" dirty="0">
                <a:latin typeface="Calibri"/>
                <a:cs typeface="Calibri"/>
              </a:rPr>
              <a:t> </a:t>
            </a:r>
            <a:r>
              <a:rPr sz="2050" spc="-90" dirty="0">
                <a:latin typeface="Calibri"/>
                <a:cs typeface="Calibri"/>
              </a:rPr>
              <a:t>make</a:t>
            </a:r>
            <a:r>
              <a:rPr sz="2050" spc="175" dirty="0">
                <a:latin typeface="Calibri"/>
                <a:cs typeface="Calibri"/>
              </a:rPr>
              <a:t> </a:t>
            </a:r>
            <a:r>
              <a:rPr sz="2050" spc="-70" dirty="0">
                <a:latin typeface="Calibri"/>
                <a:cs typeface="Calibri"/>
              </a:rPr>
              <a:t>decisions</a:t>
            </a:r>
            <a:endParaRPr sz="2050" dirty="0">
              <a:latin typeface="Calibri"/>
              <a:cs typeface="Calibri"/>
            </a:endParaRPr>
          </a:p>
          <a:p>
            <a:pPr marL="355600" indent="-342900">
              <a:lnSpc>
                <a:spcPct val="100000"/>
              </a:lnSpc>
              <a:spcBef>
                <a:spcPts val="1560"/>
              </a:spcBef>
              <a:buFont typeface="Wingdings" panose="05000000000000000000" pitchFamily="2" charset="2"/>
              <a:buChar char="q"/>
            </a:pPr>
            <a:r>
              <a:rPr sz="2050" spc="10" dirty="0">
                <a:latin typeface="Calibri"/>
                <a:cs typeface="Calibri"/>
              </a:rPr>
              <a:t>Basic</a:t>
            </a:r>
            <a:r>
              <a:rPr sz="2050" spc="155" dirty="0">
                <a:latin typeface="Calibri"/>
                <a:cs typeface="Calibri"/>
              </a:rPr>
              <a:t> </a:t>
            </a:r>
            <a:r>
              <a:rPr sz="2050" spc="-60" dirty="0">
                <a:latin typeface="Calibri"/>
                <a:cs typeface="Calibri"/>
              </a:rPr>
              <a:t>concepts</a:t>
            </a:r>
            <a:r>
              <a:rPr sz="2050" spc="165" dirty="0">
                <a:latin typeface="Calibri"/>
                <a:cs typeface="Calibri"/>
              </a:rPr>
              <a:t> </a:t>
            </a:r>
            <a:r>
              <a:rPr sz="2050" spc="-75" dirty="0">
                <a:latin typeface="Calibri"/>
                <a:cs typeface="Calibri"/>
              </a:rPr>
              <a:t>of</a:t>
            </a:r>
            <a:r>
              <a:rPr sz="2050" spc="160" dirty="0">
                <a:latin typeface="Calibri"/>
                <a:cs typeface="Calibri"/>
              </a:rPr>
              <a:t> </a:t>
            </a:r>
            <a:r>
              <a:rPr sz="2050" spc="-35" dirty="0">
                <a:latin typeface="Calibri"/>
                <a:cs typeface="Calibri"/>
              </a:rPr>
              <a:t>logic:</a:t>
            </a:r>
            <a:endParaRPr sz="2050" dirty="0">
              <a:latin typeface="Calibri"/>
              <a:cs typeface="Calibri"/>
            </a:endParaRPr>
          </a:p>
          <a:p>
            <a:pPr marL="583565" indent="-205740">
              <a:lnSpc>
                <a:spcPct val="100000"/>
              </a:lnSpc>
              <a:spcBef>
                <a:spcPts val="20"/>
              </a:spcBef>
              <a:buClr>
                <a:srgbClr val="000000"/>
              </a:buClr>
              <a:buChar char="–"/>
              <a:tabLst>
                <a:tab pos="584200" algn="l"/>
              </a:tabLst>
            </a:pPr>
            <a:r>
              <a:rPr sz="2050" spc="-35" dirty="0">
                <a:solidFill>
                  <a:srgbClr val="00007E"/>
                </a:solidFill>
                <a:latin typeface="Calibri"/>
                <a:cs typeface="Calibri"/>
              </a:rPr>
              <a:t>syntax</a:t>
            </a:r>
            <a:r>
              <a:rPr sz="2050" spc="-35" dirty="0">
                <a:latin typeface="Calibri"/>
                <a:cs typeface="Calibri"/>
              </a:rPr>
              <a:t>:</a:t>
            </a:r>
            <a:r>
              <a:rPr sz="2050" spc="-20" dirty="0">
                <a:latin typeface="Calibri"/>
                <a:cs typeface="Calibri"/>
              </a:rPr>
              <a:t> </a:t>
            </a:r>
            <a:r>
              <a:rPr sz="2050" spc="-75" dirty="0">
                <a:latin typeface="Calibri"/>
                <a:cs typeface="Calibri"/>
              </a:rPr>
              <a:t>formal</a:t>
            </a:r>
            <a:r>
              <a:rPr sz="2050" spc="175" dirty="0">
                <a:latin typeface="Calibri"/>
                <a:cs typeface="Calibri"/>
              </a:rPr>
              <a:t> </a:t>
            </a:r>
            <a:r>
              <a:rPr sz="2050" spc="-50" dirty="0">
                <a:latin typeface="Calibri"/>
                <a:cs typeface="Calibri"/>
              </a:rPr>
              <a:t>structure</a:t>
            </a:r>
            <a:r>
              <a:rPr sz="2050" spc="170" dirty="0">
                <a:latin typeface="Calibri"/>
                <a:cs typeface="Calibri"/>
              </a:rPr>
              <a:t> </a:t>
            </a:r>
            <a:r>
              <a:rPr sz="2050" spc="-75" dirty="0">
                <a:latin typeface="Calibri"/>
                <a:cs typeface="Calibri"/>
              </a:rPr>
              <a:t>of</a:t>
            </a:r>
            <a:r>
              <a:rPr sz="2050" spc="190" dirty="0">
                <a:latin typeface="Calibri"/>
                <a:cs typeface="Calibri"/>
              </a:rPr>
              <a:t> </a:t>
            </a:r>
            <a:r>
              <a:rPr sz="2050" spc="-85" dirty="0">
                <a:solidFill>
                  <a:srgbClr val="00007E"/>
                </a:solidFill>
                <a:latin typeface="Calibri"/>
                <a:cs typeface="Calibri"/>
              </a:rPr>
              <a:t>sentences</a:t>
            </a:r>
            <a:endParaRPr sz="2050" dirty="0">
              <a:latin typeface="Calibri"/>
              <a:cs typeface="Calibri"/>
            </a:endParaRPr>
          </a:p>
          <a:p>
            <a:pPr marL="583565" indent="-205740">
              <a:lnSpc>
                <a:spcPct val="100000"/>
              </a:lnSpc>
              <a:spcBef>
                <a:spcPts val="40"/>
              </a:spcBef>
              <a:buClr>
                <a:srgbClr val="000000"/>
              </a:buClr>
              <a:buChar char="–"/>
              <a:tabLst>
                <a:tab pos="584200" algn="l"/>
              </a:tabLst>
            </a:pPr>
            <a:r>
              <a:rPr sz="2050" spc="-55" dirty="0">
                <a:solidFill>
                  <a:srgbClr val="00007E"/>
                </a:solidFill>
                <a:latin typeface="Calibri"/>
                <a:cs typeface="Calibri"/>
              </a:rPr>
              <a:t>semantics</a:t>
            </a:r>
            <a:r>
              <a:rPr sz="2050" spc="-55" dirty="0">
                <a:latin typeface="Calibri"/>
                <a:cs typeface="Calibri"/>
              </a:rPr>
              <a:t>:</a:t>
            </a:r>
            <a:r>
              <a:rPr sz="2050" spc="5" dirty="0">
                <a:latin typeface="Calibri"/>
                <a:cs typeface="Calibri"/>
              </a:rPr>
              <a:t> </a:t>
            </a:r>
            <a:r>
              <a:rPr sz="2050" spc="-45" dirty="0">
                <a:solidFill>
                  <a:srgbClr val="00007E"/>
                </a:solidFill>
                <a:latin typeface="Calibri"/>
                <a:cs typeface="Calibri"/>
              </a:rPr>
              <a:t>truth</a:t>
            </a:r>
            <a:r>
              <a:rPr sz="2050" spc="210" dirty="0">
                <a:solidFill>
                  <a:srgbClr val="00007E"/>
                </a:solidFill>
                <a:latin typeface="Calibri"/>
                <a:cs typeface="Calibri"/>
              </a:rPr>
              <a:t> </a:t>
            </a:r>
            <a:r>
              <a:rPr sz="2050" spc="-75" dirty="0">
                <a:latin typeface="Calibri"/>
                <a:cs typeface="Calibri"/>
              </a:rPr>
              <a:t>of</a:t>
            </a:r>
            <a:r>
              <a:rPr sz="2050" spc="175" dirty="0">
                <a:latin typeface="Calibri"/>
                <a:cs typeface="Calibri"/>
              </a:rPr>
              <a:t> </a:t>
            </a:r>
            <a:r>
              <a:rPr sz="2050" spc="-85" dirty="0">
                <a:latin typeface="Calibri"/>
                <a:cs typeface="Calibri"/>
              </a:rPr>
              <a:t>sentences</a:t>
            </a:r>
            <a:r>
              <a:rPr sz="2050" spc="180" dirty="0">
                <a:latin typeface="Calibri"/>
                <a:cs typeface="Calibri"/>
              </a:rPr>
              <a:t> </a:t>
            </a:r>
            <a:r>
              <a:rPr sz="2050" spc="-70" dirty="0">
                <a:latin typeface="Calibri"/>
                <a:cs typeface="Calibri"/>
              </a:rPr>
              <a:t>wrt</a:t>
            </a:r>
            <a:r>
              <a:rPr sz="2050" spc="195" dirty="0">
                <a:latin typeface="Calibri"/>
                <a:cs typeface="Calibri"/>
              </a:rPr>
              <a:t> </a:t>
            </a:r>
            <a:r>
              <a:rPr sz="2050" spc="-85" dirty="0">
                <a:solidFill>
                  <a:srgbClr val="00007E"/>
                </a:solidFill>
                <a:latin typeface="Calibri"/>
                <a:cs typeface="Calibri"/>
              </a:rPr>
              <a:t>models</a:t>
            </a:r>
            <a:endParaRPr sz="2050" dirty="0">
              <a:latin typeface="Calibri"/>
              <a:cs typeface="Calibri"/>
            </a:endParaRPr>
          </a:p>
          <a:p>
            <a:pPr marL="583565" indent="-205740">
              <a:lnSpc>
                <a:spcPct val="100000"/>
              </a:lnSpc>
              <a:spcBef>
                <a:spcPts val="20"/>
              </a:spcBef>
              <a:buClr>
                <a:srgbClr val="000000"/>
              </a:buClr>
              <a:buChar char="–"/>
              <a:tabLst>
                <a:tab pos="584200" algn="l"/>
              </a:tabLst>
            </a:pPr>
            <a:r>
              <a:rPr sz="2050" spc="-60" dirty="0">
                <a:solidFill>
                  <a:srgbClr val="00007E"/>
                </a:solidFill>
                <a:latin typeface="Calibri"/>
                <a:cs typeface="Calibri"/>
              </a:rPr>
              <a:t>entailment</a:t>
            </a:r>
            <a:r>
              <a:rPr sz="2050" spc="-60" dirty="0">
                <a:latin typeface="Calibri"/>
                <a:cs typeface="Calibri"/>
              </a:rPr>
              <a:t>:</a:t>
            </a:r>
            <a:r>
              <a:rPr sz="2050" spc="20" dirty="0">
                <a:latin typeface="Calibri"/>
                <a:cs typeface="Calibri"/>
              </a:rPr>
              <a:t> </a:t>
            </a:r>
            <a:r>
              <a:rPr sz="2050" spc="-80" dirty="0">
                <a:latin typeface="Calibri"/>
                <a:cs typeface="Calibri"/>
              </a:rPr>
              <a:t>necessary</a:t>
            </a:r>
            <a:r>
              <a:rPr sz="2050" spc="170" dirty="0">
                <a:latin typeface="Calibri"/>
                <a:cs typeface="Calibri"/>
              </a:rPr>
              <a:t> </a:t>
            </a:r>
            <a:r>
              <a:rPr sz="2050" spc="-45" dirty="0">
                <a:latin typeface="Calibri"/>
                <a:cs typeface="Calibri"/>
              </a:rPr>
              <a:t>truth</a:t>
            </a:r>
            <a:r>
              <a:rPr sz="2050" spc="204" dirty="0">
                <a:latin typeface="Calibri"/>
                <a:cs typeface="Calibri"/>
              </a:rPr>
              <a:t> </a:t>
            </a:r>
            <a:r>
              <a:rPr sz="2050" spc="-75" dirty="0">
                <a:latin typeface="Calibri"/>
                <a:cs typeface="Calibri"/>
              </a:rPr>
              <a:t>of</a:t>
            </a:r>
            <a:r>
              <a:rPr sz="2050" spc="170" dirty="0">
                <a:latin typeface="Calibri"/>
                <a:cs typeface="Calibri"/>
              </a:rPr>
              <a:t> </a:t>
            </a:r>
            <a:r>
              <a:rPr sz="2050" spc="-114" dirty="0">
                <a:latin typeface="Calibri"/>
                <a:cs typeface="Calibri"/>
              </a:rPr>
              <a:t>one</a:t>
            </a:r>
            <a:r>
              <a:rPr sz="2050" spc="175" dirty="0">
                <a:latin typeface="Calibri"/>
                <a:cs typeface="Calibri"/>
              </a:rPr>
              <a:t> </a:t>
            </a:r>
            <a:r>
              <a:rPr sz="2050" spc="-85" dirty="0">
                <a:latin typeface="Calibri"/>
                <a:cs typeface="Calibri"/>
              </a:rPr>
              <a:t>sentence</a:t>
            </a:r>
            <a:r>
              <a:rPr sz="2050" spc="180" dirty="0">
                <a:latin typeface="Calibri"/>
                <a:cs typeface="Calibri"/>
              </a:rPr>
              <a:t> </a:t>
            </a:r>
            <a:r>
              <a:rPr sz="2050" spc="-55" dirty="0">
                <a:latin typeface="Calibri"/>
                <a:cs typeface="Calibri"/>
              </a:rPr>
              <a:t>given</a:t>
            </a:r>
            <a:r>
              <a:rPr sz="2050" spc="175" dirty="0">
                <a:latin typeface="Calibri"/>
                <a:cs typeface="Calibri"/>
              </a:rPr>
              <a:t> </a:t>
            </a:r>
            <a:r>
              <a:rPr sz="2050" spc="-75" dirty="0">
                <a:latin typeface="Calibri"/>
                <a:cs typeface="Calibri"/>
              </a:rPr>
              <a:t>another</a:t>
            </a:r>
            <a:endParaRPr sz="2050" dirty="0">
              <a:latin typeface="Calibri"/>
              <a:cs typeface="Calibri"/>
            </a:endParaRPr>
          </a:p>
          <a:p>
            <a:pPr marL="583565" indent="-205740">
              <a:lnSpc>
                <a:spcPct val="100000"/>
              </a:lnSpc>
              <a:spcBef>
                <a:spcPts val="40"/>
              </a:spcBef>
              <a:buClr>
                <a:srgbClr val="000000"/>
              </a:buClr>
              <a:buChar char="–"/>
              <a:tabLst>
                <a:tab pos="584200" algn="l"/>
              </a:tabLst>
            </a:pPr>
            <a:r>
              <a:rPr sz="2050" spc="-80" dirty="0">
                <a:solidFill>
                  <a:srgbClr val="00007E"/>
                </a:solidFill>
                <a:latin typeface="Calibri"/>
                <a:cs typeface="Calibri"/>
              </a:rPr>
              <a:t>inference</a:t>
            </a:r>
            <a:r>
              <a:rPr sz="2050" spc="-80" dirty="0">
                <a:latin typeface="Calibri"/>
                <a:cs typeface="Calibri"/>
              </a:rPr>
              <a:t>:</a:t>
            </a:r>
            <a:r>
              <a:rPr sz="2050" spc="45" dirty="0">
                <a:latin typeface="Calibri"/>
                <a:cs typeface="Calibri"/>
              </a:rPr>
              <a:t> </a:t>
            </a:r>
            <a:r>
              <a:rPr sz="2050" spc="-60" dirty="0">
                <a:latin typeface="Calibri"/>
                <a:cs typeface="Calibri"/>
              </a:rPr>
              <a:t>deriving</a:t>
            </a:r>
            <a:r>
              <a:rPr sz="2050" spc="210" dirty="0">
                <a:latin typeface="Calibri"/>
                <a:cs typeface="Calibri"/>
              </a:rPr>
              <a:t> </a:t>
            </a:r>
            <a:r>
              <a:rPr sz="2050" spc="-85" dirty="0">
                <a:latin typeface="Calibri"/>
                <a:cs typeface="Calibri"/>
              </a:rPr>
              <a:t>sentences</a:t>
            </a:r>
            <a:r>
              <a:rPr sz="2050" spc="190" dirty="0">
                <a:latin typeface="Calibri"/>
                <a:cs typeface="Calibri"/>
              </a:rPr>
              <a:t> </a:t>
            </a:r>
            <a:r>
              <a:rPr sz="2050" spc="-85" dirty="0">
                <a:latin typeface="Calibri"/>
                <a:cs typeface="Calibri"/>
              </a:rPr>
              <a:t>from</a:t>
            </a:r>
            <a:r>
              <a:rPr sz="2050" spc="210" dirty="0">
                <a:latin typeface="Calibri"/>
                <a:cs typeface="Calibri"/>
              </a:rPr>
              <a:t> </a:t>
            </a:r>
            <a:r>
              <a:rPr sz="2050" spc="-80" dirty="0">
                <a:latin typeface="Calibri"/>
                <a:cs typeface="Calibri"/>
              </a:rPr>
              <a:t>other</a:t>
            </a:r>
            <a:r>
              <a:rPr sz="2050" spc="190" dirty="0">
                <a:latin typeface="Calibri"/>
                <a:cs typeface="Calibri"/>
              </a:rPr>
              <a:t> </a:t>
            </a:r>
            <a:r>
              <a:rPr sz="2050" spc="-85" dirty="0">
                <a:latin typeface="Calibri"/>
                <a:cs typeface="Calibri"/>
              </a:rPr>
              <a:t>sentences</a:t>
            </a:r>
            <a:endParaRPr sz="2050" dirty="0">
              <a:latin typeface="Calibri"/>
              <a:cs typeface="Calibri"/>
            </a:endParaRPr>
          </a:p>
          <a:p>
            <a:pPr marL="583565" indent="-205740">
              <a:lnSpc>
                <a:spcPct val="100000"/>
              </a:lnSpc>
              <a:spcBef>
                <a:spcPts val="20"/>
              </a:spcBef>
              <a:buClr>
                <a:srgbClr val="000000"/>
              </a:buClr>
              <a:buChar char="–"/>
              <a:tabLst>
                <a:tab pos="584200" algn="l"/>
              </a:tabLst>
            </a:pPr>
            <a:r>
              <a:rPr sz="2050" spc="-80" dirty="0">
                <a:solidFill>
                  <a:srgbClr val="00007E"/>
                </a:solidFill>
                <a:latin typeface="Calibri"/>
                <a:cs typeface="Calibri"/>
              </a:rPr>
              <a:t>soundess</a:t>
            </a:r>
            <a:r>
              <a:rPr sz="2050" spc="-80" dirty="0">
                <a:latin typeface="Calibri"/>
                <a:cs typeface="Calibri"/>
              </a:rPr>
              <a:t>:</a:t>
            </a:r>
            <a:r>
              <a:rPr sz="2050" spc="35" dirty="0">
                <a:latin typeface="Calibri"/>
                <a:cs typeface="Calibri"/>
              </a:rPr>
              <a:t> </a:t>
            </a:r>
            <a:r>
              <a:rPr sz="2050" spc="-65" dirty="0">
                <a:latin typeface="Calibri"/>
                <a:cs typeface="Calibri"/>
              </a:rPr>
              <a:t>derivations</a:t>
            </a:r>
            <a:r>
              <a:rPr sz="2050" spc="210" dirty="0">
                <a:latin typeface="Calibri"/>
                <a:cs typeface="Calibri"/>
              </a:rPr>
              <a:t> </a:t>
            </a:r>
            <a:r>
              <a:rPr sz="2050" spc="-85" dirty="0">
                <a:latin typeface="Calibri"/>
                <a:cs typeface="Calibri"/>
              </a:rPr>
              <a:t>produce</a:t>
            </a:r>
            <a:r>
              <a:rPr sz="2050" spc="204" dirty="0">
                <a:latin typeface="Calibri"/>
                <a:cs typeface="Calibri"/>
              </a:rPr>
              <a:t> </a:t>
            </a:r>
            <a:r>
              <a:rPr sz="2050" spc="-60" dirty="0">
                <a:latin typeface="Calibri"/>
                <a:cs typeface="Calibri"/>
              </a:rPr>
              <a:t>only</a:t>
            </a:r>
            <a:r>
              <a:rPr sz="2050" spc="185" dirty="0">
                <a:latin typeface="Calibri"/>
                <a:cs typeface="Calibri"/>
              </a:rPr>
              <a:t> </a:t>
            </a:r>
            <a:r>
              <a:rPr sz="2050" spc="-65" dirty="0">
                <a:latin typeface="Calibri"/>
                <a:cs typeface="Calibri"/>
              </a:rPr>
              <a:t>entailed</a:t>
            </a:r>
            <a:r>
              <a:rPr sz="2050" spc="170" dirty="0">
                <a:latin typeface="Calibri"/>
                <a:cs typeface="Calibri"/>
              </a:rPr>
              <a:t> </a:t>
            </a:r>
            <a:r>
              <a:rPr sz="2050" spc="-85" dirty="0">
                <a:latin typeface="Calibri"/>
                <a:cs typeface="Calibri"/>
              </a:rPr>
              <a:t>sentences</a:t>
            </a:r>
            <a:endParaRPr sz="2050" dirty="0">
              <a:latin typeface="Calibri"/>
              <a:cs typeface="Calibri"/>
            </a:endParaRPr>
          </a:p>
          <a:p>
            <a:pPr marL="583565" indent="-205740">
              <a:lnSpc>
                <a:spcPct val="100000"/>
              </a:lnSpc>
              <a:spcBef>
                <a:spcPts val="40"/>
              </a:spcBef>
              <a:buClr>
                <a:srgbClr val="000000"/>
              </a:buClr>
              <a:buChar char="–"/>
              <a:tabLst>
                <a:tab pos="584200" algn="l"/>
              </a:tabLst>
            </a:pPr>
            <a:r>
              <a:rPr sz="2050" spc="-80" dirty="0">
                <a:solidFill>
                  <a:srgbClr val="00007E"/>
                </a:solidFill>
                <a:latin typeface="Calibri"/>
                <a:cs typeface="Calibri"/>
              </a:rPr>
              <a:t>completeness</a:t>
            </a:r>
            <a:r>
              <a:rPr sz="2050" spc="-80" dirty="0">
                <a:latin typeface="Calibri"/>
                <a:cs typeface="Calibri"/>
              </a:rPr>
              <a:t>:</a:t>
            </a:r>
            <a:r>
              <a:rPr sz="2050" spc="55" dirty="0">
                <a:latin typeface="Calibri"/>
                <a:cs typeface="Calibri"/>
              </a:rPr>
              <a:t> </a:t>
            </a:r>
            <a:r>
              <a:rPr sz="2050" spc="-65" dirty="0">
                <a:latin typeface="Calibri"/>
                <a:cs typeface="Calibri"/>
              </a:rPr>
              <a:t>derivations</a:t>
            </a:r>
            <a:r>
              <a:rPr sz="2050" spc="204" dirty="0">
                <a:latin typeface="Calibri"/>
                <a:cs typeface="Calibri"/>
              </a:rPr>
              <a:t> </a:t>
            </a:r>
            <a:r>
              <a:rPr sz="2050" spc="-45" dirty="0">
                <a:latin typeface="Calibri"/>
                <a:cs typeface="Calibri"/>
              </a:rPr>
              <a:t>can</a:t>
            </a:r>
            <a:r>
              <a:rPr sz="2050" spc="190" dirty="0">
                <a:latin typeface="Calibri"/>
                <a:cs typeface="Calibri"/>
              </a:rPr>
              <a:t> </a:t>
            </a:r>
            <a:r>
              <a:rPr sz="2050" spc="-85" dirty="0">
                <a:latin typeface="Calibri"/>
                <a:cs typeface="Calibri"/>
              </a:rPr>
              <a:t>produce</a:t>
            </a:r>
            <a:r>
              <a:rPr sz="2050" spc="210" dirty="0">
                <a:latin typeface="Calibri"/>
                <a:cs typeface="Calibri"/>
              </a:rPr>
              <a:t> </a:t>
            </a:r>
            <a:r>
              <a:rPr sz="2050" spc="-25" dirty="0">
                <a:latin typeface="Calibri"/>
                <a:cs typeface="Calibri"/>
              </a:rPr>
              <a:t>all</a:t>
            </a:r>
            <a:r>
              <a:rPr sz="2050" spc="185" dirty="0">
                <a:latin typeface="Calibri"/>
                <a:cs typeface="Calibri"/>
              </a:rPr>
              <a:t> </a:t>
            </a:r>
            <a:r>
              <a:rPr sz="2050" spc="-65" dirty="0">
                <a:latin typeface="Calibri"/>
                <a:cs typeface="Calibri"/>
              </a:rPr>
              <a:t>entailed</a:t>
            </a:r>
            <a:r>
              <a:rPr sz="2050" spc="175" dirty="0">
                <a:latin typeface="Calibri"/>
                <a:cs typeface="Calibri"/>
              </a:rPr>
              <a:t> </a:t>
            </a:r>
            <a:r>
              <a:rPr sz="2050" spc="-85" dirty="0">
                <a:latin typeface="Calibri"/>
                <a:cs typeface="Calibri"/>
              </a:rPr>
              <a:t>sentences</a:t>
            </a:r>
            <a:endParaRPr sz="2050" dirty="0">
              <a:latin typeface="Calibri"/>
              <a:cs typeface="Calibri"/>
            </a:endParaRPr>
          </a:p>
          <a:p>
            <a:pPr marL="927100" marR="5080" lvl="1" indent="-457200">
              <a:lnSpc>
                <a:spcPct val="101499"/>
              </a:lnSpc>
              <a:spcBef>
                <a:spcPts val="1520"/>
              </a:spcBef>
              <a:buFont typeface="Wingdings" panose="05000000000000000000" pitchFamily="2" charset="2"/>
              <a:buChar char="Ø"/>
            </a:pPr>
            <a:r>
              <a:rPr sz="2050" spc="-75" dirty="0">
                <a:latin typeface="Calibri"/>
                <a:cs typeface="Calibri"/>
              </a:rPr>
              <a:t>Wumpus</a:t>
            </a:r>
            <a:r>
              <a:rPr sz="2050" spc="145" dirty="0">
                <a:latin typeface="Calibri"/>
                <a:cs typeface="Calibri"/>
              </a:rPr>
              <a:t> </a:t>
            </a:r>
            <a:r>
              <a:rPr sz="2050" spc="-105" dirty="0">
                <a:latin typeface="Calibri"/>
                <a:cs typeface="Calibri"/>
              </a:rPr>
              <a:t>world</a:t>
            </a:r>
            <a:r>
              <a:rPr sz="2050" spc="140" dirty="0">
                <a:latin typeface="Calibri"/>
                <a:cs typeface="Calibri"/>
              </a:rPr>
              <a:t> </a:t>
            </a:r>
            <a:r>
              <a:rPr sz="2050" spc="-85" dirty="0">
                <a:latin typeface="Calibri"/>
                <a:cs typeface="Calibri"/>
              </a:rPr>
              <a:t>requires</a:t>
            </a:r>
            <a:r>
              <a:rPr sz="2050" spc="140" dirty="0">
                <a:latin typeface="Calibri"/>
                <a:cs typeface="Calibri"/>
              </a:rPr>
              <a:t> </a:t>
            </a:r>
            <a:r>
              <a:rPr sz="2050" spc="-80" dirty="0">
                <a:latin typeface="Calibri"/>
                <a:cs typeface="Calibri"/>
              </a:rPr>
              <a:t>the</a:t>
            </a:r>
            <a:r>
              <a:rPr sz="2050" spc="160" dirty="0">
                <a:latin typeface="Calibri"/>
                <a:cs typeface="Calibri"/>
              </a:rPr>
              <a:t> </a:t>
            </a:r>
            <a:r>
              <a:rPr sz="2050" spc="-40" dirty="0">
                <a:latin typeface="Calibri"/>
                <a:cs typeface="Calibri"/>
              </a:rPr>
              <a:t>ability</a:t>
            </a:r>
            <a:r>
              <a:rPr sz="2050" spc="150" dirty="0">
                <a:latin typeface="Calibri"/>
                <a:cs typeface="Calibri"/>
              </a:rPr>
              <a:t> </a:t>
            </a:r>
            <a:r>
              <a:rPr sz="2050" spc="-55" dirty="0">
                <a:latin typeface="Calibri"/>
                <a:cs typeface="Calibri"/>
              </a:rPr>
              <a:t>to</a:t>
            </a:r>
            <a:r>
              <a:rPr sz="2050" spc="150" dirty="0">
                <a:latin typeface="Calibri"/>
                <a:cs typeface="Calibri"/>
              </a:rPr>
              <a:t> </a:t>
            </a:r>
            <a:r>
              <a:rPr sz="2050" spc="-100" dirty="0">
                <a:latin typeface="Calibri"/>
                <a:cs typeface="Calibri"/>
              </a:rPr>
              <a:t>represent</a:t>
            </a:r>
            <a:r>
              <a:rPr sz="2050" spc="140" dirty="0">
                <a:latin typeface="Calibri"/>
                <a:cs typeface="Calibri"/>
              </a:rPr>
              <a:t> </a:t>
            </a:r>
            <a:r>
              <a:rPr sz="2050" spc="-45" dirty="0">
                <a:latin typeface="Calibri"/>
                <a:cs typeface="Calibri"/>
              </a:rPr>
              <a:t>partial</a:t>
            </a:r>
            <a:r>
              <a:rPr sz="2050" spc="135" dirty="0">
                <a:latin typeface="Calibri"/>
                <a:cs typeface="Calibri"/>
              </a:rPr>
              <a:t> </a:t>
            </a:r>
            <a:r>
              <a:rPr sz="2050" spc="-70" dirty="0">
                <a:latin typeface="Calibri"/>
                <a:cs typeface="Calibri"/>
              </a:rPr>
              <a:t>and</a:t>
            </a:r>
            <a:r>
              <a:rPr sz="2050" spc="135" dirty="0">
                <a:latin typeface="Calibri"/>
                <a:cs typeface="Calibri"/>
              </a:rPr>
              <a:t> </a:t>
            </a:r>
            <a:r>
              <a:rPr sz="2050" spc="-75" dirty="0">
                <a:latin typeface="Calibri"/>
                <a:cs typeface="Calibri"/>
              </a:rPr>
              <a:t>negated</a:t>
            </a:r>
            <a:r>
              <a:rPr sz="2050" spc="155" dirty="0">
                <a:latin typeface="Calibri"/>
                <a:cs typeface="Calibri"/>
              </a:rPr>
              <a:t> </a:t>
            </a:r>
            <a:r>
              <a:rPr sz="2050" spc="-65" dirty="0">
                <a:latin typeface="Calibri"/>
                <a:cs typeface="Calibri"/>
              </a:rPr>
              <a:t>informa- </a:t>
            </a:r>
            <a:r>
              <a:rPr sz="2050" spc="-445" dirty="0">
                <a:latin typeface="Calibri"/>
                <a:cs typeface="Calibri"/>
              </a:rPr>
              <a:t> </a:t>
            </a:r>
            <a:r>
              <a:rPr sz="2050" spc="-40" dirty="0">
                <a:latin typeface="Calibri"/>
                <a:cs typeface="Calibri"/>
              </a:rPr>
              <a:t>tion,</a:t>
            </a:r>
            <a:r>
              <a:rPr sz="2050" spc="204" dirty="0">
                <a:latin typeface="Calibri"/>
                <a:cs typeface="Calibri"/>
              </a:rPr>
              <a:t> </a:t>
            </a:r>
            <a:r>
              <a:rPr sz="2050" spc="-90" dirty="0">
                <a:latin typeface="Calibri"/>
                <a:cs typeface="Calibri"/>
              </a:rPr>
              <a:t>reason</a:t>
            </a:r>
            <a:r>
              <a:rPr sz="2050" spc="190" dirty="0">
                <a:latin typeface="Calibri"/>
                <a:cs typeface="Calibri"/>
              </a:rPr>
              <a:t> </a:t>
            </a:r>
            <a:r>
              <a:rPr sz="2050" spc="-85" dirty="0">
                <a:latin typeface="Calibri"/>
                <a:cs typeface="Calibri"/>
              </a:rPr>
              <a:t>by</a:t>
            </a:r>
            <a:r>
              <a:rPr sz="2050" spc="175" dirty="0">
                <a:latin typeface="Calibri"/>
                <a:cs typeface="Calibri"/>
              </a:rPr>
              <a:t> </a:t>
            </a:r>
            <a:r>
              <a:rPr sz="2050" spc="-50" dirty="0">
                <a:latin typeface="Calibri"/>
                <a:cs typeface="Calibri"/>
              </a:rPr>
              <a:t>cases,</a:t>
            </a:r>
            <a:r>
              <a:rPr sz="2050" spc="185" dirty="0">
                <a:latin typeface="Calibri"/>
                <a:cs typeface="Calibri"/>
              </a:rPr>
              <a:t> </a:t>
            </a:r>
            <a:r>
              <a:rPr sz="2050" spc="-35" dirty="0">
                <a:latin typeface="Calibri"/>
                <a:cs typeface="Calibri"/>
              </a:rPr>
              <a:t>etc.</a:t>
            </a:r>
            <a:endParaRPr sz="2050" dirty="0">
              <a:latin typeface="Calibri"/>
              <a:cs typeface="Calibri"/>
            </a:endParaRPr>
          </a:p>
          <a:p>
            <a:pPr marL="355600" marR="551815" indent="-342900">
              <a:lnSpc>
                <a:spcPct val="101000"/>
              </a:lnSpc>
              <a:spcBef>
                <a:spcPts val="1535"/>
              </a:spcBef>
              <a:buFont typeface="Wingdings" panose="05000000000000000000" pitchFamily="2" charset="2"/>
              <a:buChar char="q"/>
            </a:pPr>
            <a:r>
              <a:rPr sz="2050" spc="-65" dirty="0">
                <a:latin typeface="Calibri"/>
                <a:cs typeface="Calibri"/>
              </a:rPr>
              <a:t>Forward,</a:t>
            </a:r>
            <a:r>
              <a:rPr sz="2050" spc="170" dirty="0">
                <a:latin typeface="Calibri"/>
                <a:cs typeface="Calibri"/>
              </a:rPr>
              <a:t> </a:t>
            </a:r>
            <a:r>
              <a:rPr sz="2050" spc="-70" dirty="0">
                <a:latin typeface="Calibri"/>
                <a:cs typeface="Calibri"/>
              </a:rPr>
              <a:t>backward</a:t>
            </a:r>
            <a:r>
              <a:rPr sz="2050" spc="170" dirty="0">
                <a:latin typeface="Calibri"/>
                <a:cs typeface="Calibri"/>
              </a:rPr>
              <a:t> </a:t>
            </a:r>
            <a:r>
              <a:rPr sz="2050" spc="-40" dirty="0">
                <a:latin typeface="Calibri"/>
                <a:cs typeface="Calibri"/>
              </a:rPr>
              <a:t>chaining</a:t>
            </a:r>
            <a:r>
              <a:rPr sz="2050" spc="170" dirty="0">
                <a:latin typeface="Calibri"/>
                <a:cs typeface="Calibri"/>
              </a:rPr>
              <a:t> </a:t>
            </a:r>
            <a:r>
              <a:rPr sz="2050" spc="-105" dirty="0">
                <a:latin typeface="Calibri"/>
                <a:cs typeface="Calibri"/>
              </a:rPr>
              <a:t>are</a:t>
            </a:r>
            <a:r>
              <a:rPr sz="2050" spc="175" dirty="0">
                <a:latin typeface="Calibri"/>
                <a:cs typeface="Calibri"/>
              </a:rPr>
              <a:t> </a:t>
            </a:r>
            <a:r>
              <a:rPr sz="2050" spc="-60" dirty="0">
                <a:latin typeface="Calibri"/>
                <a:cs typeface="Calibri"/>
              </a:rPr>
              <a:t>linear-time,</a:t>
            </a:r>
            <a:r>
              <a:rPr sz="2050" spc="185" dirty="0">
                <a:latin typeface="Calibri"/>
                <a:cs typeface="Calibri"/>
              </a:rPr>
              <a:t> </a:t>
            </a:r>
            <a:r>
              <a:rPr sz="2050" spc="-75" dirty="0">
                <a:latin typeface="Calibri"/>
                <a:cs typeface="Calibri"/>
              </a:rPr>
              <a:t>complete</a:t>
            </a:r>
            <a:r>
              <a:rPr sz="2050" spc="190" dirty="0">
                <a:latin typeface="Calibri"/>
                <a:cs typeface="Calibri"/>
              </a:rPr>
              <a:t> </a:t>
            </a:r>
            <a:r>
              <a:rPr sz="2050" spc="-90" dirty="0">
                <a:latin typeface="Calibri"/>
                <a:cs typeface="Calibri"/>
              </a:rPr>
              <a:t>for</a:t>
            </a:r>
            <a:r>
              <a:rPr sz="2050" spc="185" dirty="0">
                <a:latin typeface="Calibri"/>
                <a:cs typeface="Calibri"/>
              </a:rPr>
              <a:t> </a:t>
            </a:r>
            <a:r>
              <a:rPr sz="2050" spc="-55" dirty="0">
                <a:latin typeface="Calibri"/>
                <a:cs typeface="Calibri"/>
              </a:rPr>
              <a:t>Horn</a:t>
            </a:r>
            <a:r>
              <a:rPr sz="2050" spc="180" dirty="0">
                <a:latin typeface="Calibri"/>
                <a:cs typeface="Calibri"/>
              </a:rPr>
              <a:t> </a:t>
            </a:r>
            <a:r>
              <a:rPr sz="2050" spc="-60" dirty="0">
                <a:latin typeface="Calibri"/>
                <a:cs typeface="Calibri"/>
              </a:rPr>
              <a:t>clauses </a:t>
            </a:r>
            <a:r>
              <a:rPr sz="2050" spc="-450" dirty="0">
                <a:latin typeface="Calibri"/>
                <a:cs typeface="Calibri"/>
              </a:rPr>
              <a:t> </a:t>
            </a:r>
            <a:r>
              <a:rPr sz="2050" spc="-55" dirty="0">
                <a:latin typeface="Calibri"/>
                <a:cs typeface="Calibri"/>
              </a:rPr>
              <a:t>Resolution</a:t>
            </a:r>
            <a:r>
              <a:rPr sz="2050" spc="220" dirty="0">
                <a:latin typeface="Calibri"/>
                <a:cs typeface="Calibri"/>
              </a:rPr>
              <a:t> </a:t>
            </a:r>
            <a:r>
              <a:rPr sz="2050" spc="-40" dirty="0">
                <a:latin typeface="Calibri"/>
                <a:cs typeface="Calibri"/>
              </a:rPr>
              <a:t>is</a:t>
            </a:r>
            <a:r>
              <a:rPr sz="2050" spc="195" dirty="0">
                <a:latin typeface="Calibri"/>
                <a:cs typeface="Calibri"/>
              </a:rPr>
              <a:t> </a:t>
            </a:r>
            <a:r>
              <a:rPr sz="2050" spc="-75" dirty="0">
                <a:latin typeface="Calibri"/>
                <a:cs typeface="Calibri"/>
              </a:rPr>
              <a:t>complete</a:t>
            </a:r>
            <a:r>
              <a:rPr sz="2050" spc="170" dirty="0">
                <a:latin typeface="Calibri"/>
                <a:cs typeface="Calibri"/>
              </a:rPr>
              <a:t> </a:t>
            </a:r>
            <a:r>
              <a:rPr sz="2050" spc="-90" dirty="0">
                <a:latin typeface="Calibri"/>
                <a:cs typeface="Calibri"/>
              </a:rPr>
              <a:t>for</a:t>
            </a:r>
            <a:r>
              <a:rPr sz="2050" spc="180" dirty="0">
                <a:latin typeface="Calibri"/>
                <a:cs typeface="Calibri"/>
              </a:rPr>
              <a:t> </a:t>
            </a:r>
            <a:r>
              <a:rPr sz="2050" spc="-60" dirty="0">
                <a:latin typeface="Calibri"/>
                <a:cs typeface="Calibri"/>
              </a:rPr>
              <a:t>propositional</a:t>
            </a:r>
            <a:r>
              <a:rPr sz="2050" spc="175" dirty="0">
                <a:latin typeface="Calibri"/>
                <a:cs typeface="Calibri"/>
              </a:rPr>
              <a:t> </a:t>
            </a:r>
            <a:r>
              <a:rPr sz="2050" spc="-40" dirty="0">
                <a:latin typeface="Calibri"/>
                <a:cs typeface="Calibri"/>
              </a:rPr>
              <a:t>logic</a:t>
            </a:r>
            <a:endParaRPr sz="2050" dirty="0">
              <a:latin typeface="Calibri"/>
              <a:cs typeface="Calibri"/>
            </a:endParaRPr>
          </a:p>
          <a:p>
            <a:pPr marL="355600" indent="-342900">
              <a:lnSpc>
                <a:spcPct val="100000"/>
              </a:lnSpc>
              <a:spcBef>
                <a:spcPts val="1560"/>
              </a:spcBef>
              <a:buFont typeface="Wingdings" panose="05000000000000000000" pitchFamily="2" charset="2"/>
              <a:buChar char="q"/>
            </a:pPr>
            <a:r>
              <a:rPr sz="2050" spc="-35" dirty="0">
                <a:latin typeface="Calibri"/>
                <a:cs typeface="Calibri"/>
              </a:rPr>
              <a:t>Propositional</a:t>
            </a:r>
            <a:r>
              <a:rPr sz="2050" spc="180" dirty="0">
                <a:latin typeface="Calibri"/>
                <a:cs typeface="Calibri"/>
              </a:rPr>
              <a:t> </a:t>
            </a:r>
            <a:r>
              <a:rPr sz="2050" spc="-35" dirty="0">
                <a:latin typeface="Calibri"/>
                <a:cs typeface="Calibri"/>
              </a:rPr>
              <a:t>logic</a:t>
            </a:r>
            <a:r>
              <a:rPr sz="2050" spc="185" dirty="0">
                <a:latin typeface="Calibri"/>
                <a:cs typeface="Calibri"/>
              </a:rPr>
              <a:t> </a:t>
            </a:r>
            <a:r>
              <a:rPr sz="2050" spc="-30" dirty="0">
                <a:latin typeface="Calibri"/>
                <a:cs typeface="Calibri"/>
              </a:rPr>
              <a:t>lacks</a:t>
            </a:r>
            <a:r>
              <a:rPr sz="2050" spc="195" dirty="0">
                <a:latin typeface="Calibri"/>
                <a:cs typeface="Calibri"/>
              </a:rPr>
              <a:t> </a:t>
            </a:r>
            <a:r>
              <a:rPr sz="2050" spc="-85" dirty="0">
                <a:latin typeface="Calibri"/>
                <a:cs typeface="Calibri"/>
              </a:rPr>
              <a:t>expressive</a:t>
            </a:r>
            <a:r>
              <a:rPr sz="2050" spc="180" dirty="0">
                <a:latin typeface="Calibri"/>
                <a:cs typeface="Calibri"/>
              </a:rPr>
              <a:t> </a:t>
            </a:r>
            <a:r>
              <a:rPr sz="2050" spc="-125" dirty="0">
                <a:latin typeface="Calibri"/>
                <a:cs typeface="Calibri"/>
              </a:rPr>
              <a:t>power</a:t>
            </a:r>
            <a:endParaRPr sz="205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8</a:t>
            </a:fld>
            <a:endParaRPr spc="45"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229" dirty="0"/>
              <a:t>Wumpus</a:t>
            </a:r>
            <a:r>
              <a:rPr spc="385" dirty="0"/>
              <a:t> </a:t>
            </a:r>
            <a:r>
              <a:rPr spc="114" dirty="0"/>
              <a:t>world</a:t>
            </a:r>
            <a:r>
              <a:rPr spc="415" dirty="0"/>
              <a:t> </a:t>
            </a:r>
            <a:r>
              <a:rPr spc="155" dirty="0"/>
              <a:t>characterization</a:t>
            </a:r>
          </a:p>
        </p:txBody>
      </p:sp>
      <p:sp>
        <p:nvSpPr>
          <p:cNvPr id="3" name="object 3"/>
          <p:cNvSpPr txBox="1"/>
          <p:nvPr/>
        </p:nvSpPr>
        <p:spPr>
          <a:xfrm>
            <a:off x="1130199" y="1396713"/>
            <a:ext cx="5048250" cy="1299522"/>
          </a:xfrm>
          <a:prstGeom prst="rect">
            <a:avLst/>
          </a:prstGeom>
        </p:spPr>
        <p:txBody>
          <a:bodyPr vert="horz" wrap="square" lIns="0" tIns="14604" rIns="0" bIns="0" rtlCol="0">
            <a:spAutoFit/>
          </a:bodyPr>
          <a:lstStyle/>
          <a:p>
            <a:pPr marL="12700">
              <a:lnSpc>
                <a:spcPct val="100000"/>
              </a:lnSpc>
              <a:spcBef>
                <a:spcPts val="114"/>
              </a:spcBef>
            </a:pPr>
            <a:r>
              <a:rPr sz="2050" u="sng" spc="-60" dirty="0">
                <a:solidFill>
                  <a:srgbClr val="FF00FF"/>
                </a:solidFill>
                <a:uFill>
                  <a:solidFill>
                    <a:srgbClr val="FE00FE"/>
                  </a:solidFill>
                </a:uFill>
                <a:latin typeface="Calibri"/>
                <a:cs typeface="Calibri"/>
              </a:rPr>
              <a:t>Observable</a:t>
            </a:r>
            <a:r>
              <a:rPr sz="2050" spc="-60" dirty="0">
                <a:solidFill>
                  <a:srgbClr val="FF00FF"/>
                </a:solidFill>
                <a:latin typeface="Calibri"/>
                <a:cs typeface="Calibri"/>
              </a:rPr>
              <a:t>??</a:t>
            </a:r>
            <a:r>
              <a:rPr sz="2050" spc="5" dirty="0">
                <a:solidFill>
                  <a:srgbClr val="FF00FF"/>
                </a:solidFill>
                <a:latin typeface="Calibri"/>
                <a:cs typeface="Calibri"/>
              </a:rPr>
              <a:t> </a:t>
            </a:r>
            <a:r>
              <a:rPr lang="en-GB" sz="2050" spc="5" dirty="0">
                <a:solidFill>
                  <a:srgbClr val="FF00FF"/>
                </a:solidFill>
                <a:latin typeface="Calibri"/>
                <a:cs typeface="Calibri"/>
              </a:rPr>
              <a:t> </a:t>
            </a:r>
            <a:r>
              <a:rPr sz="2050" spc="-35" dirty="0">
                <a:latin typeface="Calibri"/>
                <a:cs typeface="Calibri"/>
              </a:rPr>
              <a:t>No—only</a:t>
            </a:r>
            <a:r>
              <a:rPr sz="2050" spc="180" dirty="0">
                <a:latin typeface="Calibri"/>
                <a:cs typeface="Calibri"/>
              </a:rPr>
              <a:t> </a:t>
            </a:r>
            <a:r>
              <a:rPr sz="2050" spc="-35" dirty="0">
                <a:solidFill>
                  <a:srgbClr val="004B00"/>
                </a:solidFill>
                <a:latin typeface="Calibri"/>
                <a:cs typeface="Calibri"/>
              </a:rPr>
              <a:t>local</a:t>
            </a:r>
            <a:r>
              <a:rPr sz="2050" spc="190" dirty="0">
                <a:solidFill>
                  <a:srgbClr val="004B00"/>
                </a:solidFill>
                <a:latin typeface="Calibri"/>
                <a:cs typeface="Calibri"/>
              </a:rPr>
              <a:t> </a:t>
            </a:r>
            <a:r>
              <a:rPr sz="2050" spc="-70" dirty="0">
                <a:latin typeface="Calibri"/>
                <a:cs typeface="Calibri"/>
              </a:rPr>
              <a:t>perception</a:t>
            </a:r>
            <a:endParaRPr sz="2050" dirty="0">
              <a:latin typeface="Calibri"/>
              <a:cs typeface="Calibri"/>
            </a:endParaRPr>
          </a:p>
          <a:p>
            <a:pPr marL="12700" marR="5080">
              <a:lnSpc>
                <a:spcPct val="163400"/>
              </a:lnSpc>
            </a:pPr>
            <a:r>
              <a:rPr sz="2050" u="sng" spc="-40" dirty="0">
                <a:solidFill>
                  <a:srgbClr val="FF00FF"/>
                </a:solidFill>
                <a:uFill>
                  <a:solidFill>
                    <a:srgbClr val="FE00FE"/>
                  </a:solidFill>
                </a:uFill>
                <a:latin typeface="Calibri"/>
                <a:cs typeface="Calibri"/>
              </a:rPr>
              <a:t>Deterministic</a:t>
            </a:r>
            <a:r>
              <a:rPr sz="2050" spc="-40" dirty="0">
                <a:solidFill>
                  <a:srgbClr val="FF00FF"/>
                </a:solidFill>
                <a:latin typeface="Calibri"/>
                <a:cs typeface="Calibri"/>
              </a:rPr>
              <a:t>??</a:t>
            </a:r>
            <a:r>
              <a:rPr sz="2050" spc="-20" dirty="0">
                <a:solidFill>
                  <a:srgbClr val="FF00FF"/>
                </a:solidFill>
                <a:latin typeface="Calibri"/>
                <a:cs typeface="Calibri"/>
              </a:rPr>
              <a:t> </a:t>
            </a:r>
            <a:r>
              <a:rPr sz="2050" spc="-50" dirty="0">
                <a:latin typeface="Calibri"/>
                <a:cs typeface="Calibri"/>
              </a:rPr>
              <a:t>Yes—outcomes</a:t>
            </a:r>
            <a:r>
              <a:rPr sz="2050" spc="170" dirty="0">
                <a:latin typeface="Calibri"/>
                <a:cs typeface="Calibri"/>
              </a:rPr>
              <a:t> </a:t>
            </a:r>
            <a:r>
              <a:rPr sz="2050" spc="-35" dirty="0">
                <a:latin typeface="Calibri"/>
                <a:cs typeface="Calibri"/>
              </a:rPr>
              <a:t>exactly</a:t>
            </a:r>
            <a:r>
              <a:rPr sz="2050" spc="190" dirty="0">
                <a:latin typeface="Calibri"/>
                <a:cs typeface="Calibri"/>
              </a:rPr>
              <a:t> </a:t>
            </a:r>
            <a:r>
              <a:rPr sz="2050" spc="-65" dirty="0">
                <a:latin typeface="Calibri"/>
                <a:cs typeface="Calibri"/>
              </a:rPr>
              <a:t>specified </a:t>
            </a:r>
            <a:r>
              <a:rPr sz="2050" spc="-450" dirty="0">
                <a:latin typeface="Calibri"/>
                <a:cs typeface="Calibri"/>
              </a:rPr>
              <a:t> </a:t>
            </a:r>
            <a:r>
              <a:rPr sz="2050" u="sng" spc="-30" dirty="0">
                <a:solidFill>
                  <a:srgbClr val="FF00FF"/>
                </a:solidFill>
                <a:uFill>
                  <a:solidFill>
                    <a:srgbClr val="FE00FE"/>
                  </a:solidFill>
                </a:uFill>
                <a:latin typeface="Calibri"/>
                <a:cs typeface="Calibri"/>
              </a:rPr>
              <a:t>Episodic</a:t>
            </a:r>
            <a:r>
              <a:rPr sz="2050" spc="-30" dirty="0">
                <a:solidFill>
                  <a:srgbClr val="FF00FF"/>
                </a:solidFill>
                <a:latin typeface="Calibri"/>
                <a:cs typeface="Calibri"/>
              </a:rPr>
              <a:t>??</a:t>
            </a:r>
            <a:endParaRPr sz="205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60"/>
              </a:lnSpc>
            </a:pPr>
            <a:r>
              <a:rPr spc="90" dirty="0"/>
              <a:t>Chapter</a:t>
            </a:r>
            <a:r>
              <a:rPr spc="5" dirty="0"/>
              <a:t> </a:t>
            </a:r>
            <a:r>
              <a:rPr spc="45" dirty="0"/>
              <a:t>7</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45" dirty="0"/>
              <a:t>9</a:t>
            </a:fld>
            <a:endParaRPr spc="45" dirty="0"/>
          </a:p>
        </p:txBody>
      </p:sp>
      <p:sp>
        <p:nvSpPr>
          <p:cNvPr id="2" name="object 2"/>
          <p:cNvSpPr txBox="1">
            <a:spLocks noGrp="1"/>
          </p:cNvSpPr>
          <p:nvPr>
            <p:ph type="title"/>
          </p:nvPr>
        </p:nvSpPr>
        <p:spPr>
          <a:xfrm>
            <a:off x="1168755" y="798728"/>
            <a:ext cx="7722234" cy="381000"/>
          </a:xfrm>
          <a:prstGeom prst="rect">
            <a:avLst/>
          </a:prstGeom>
          <a:ln w="51816">
            <a:solidFill>
              <a:srgbClr val="000000"/>
            </a:solidFill>
          </a:ln>
        </p:spPr>
        <p:txBody>
          <a:bodyPr vert="horz" wrap="square" lIns="0" tIns="0" rIns="0" bIns="0" rtlCol="0">
            <a:spAutoFit/>
          </a:bodyPr>
          <a:lstStyle/>
          <a:p>
            <a:pPr algn="ctr">
              <a:lnSpc>
                <a:spcPts val="2635"/>
              </a:lnSpc>
            </a:pPr>
            <a:r>
              <a:rPr spc="229" dirty="0"/>
              <a:t>Wumpus</a:t>
            </a:r>
            <a:r>
              <a:rPr spc="385" dirty="0"/>
              <a:t> </a:t>
            </a:r>
            <a:r>
              <a:rPr spc="114" dirty="0"/>
              <a:t>world</a:t>
            </a:r>
            <a:r>
              <a:rPr spc="415" dirty="0"/>
              <a:t> </a:t>
            </a:r>
            <a:r>
              <a:rPr spc="155" dirty="0"/>
              <a:t>characterization</a:t>
            </a:r>
          </a:p>
        </p:txBody>
      </p:sp>
      <p:sp>
        <p:nvSpPr>
          <p:cNvPr id="3" name="object 3"/>
          <p:cNvSpPr txBox="1"/>
          <p:nvPr/>
        </p:nvSpPr>
        <p:spPr>
          <a:xfrm>
            <a:off x="1130199" y="1396713"/>
            <a:ext cx="5095240" cy="1813765"/>
          </a:xfrm>
          <a:prstGeom prst="rect">
            <a:avLst/>
          </a:prstGeom>
        </p:spPr>
        <p:txBody>
          <a:bodyPr vert="horz" wrap="square" lIns="0" tIns="14604" rIns="0" bIns="0" rtlCol="0">
            <a:spAutoFit/>
          </a:bodyPr>
          <a:lstStyle/>
          <a:p>
            <a:pPr marL="12700">
              <a:lnSpc>
                <a:spcPct val="100000"/>
              </a:lnSpc>
              <a:spcBef>
                <a:spcPts val="114"/>
              </a:spcBef>
            </a:pPr>
            <a:r>
              <a:rPr sz="2050" u="sng" spc="-60" dirty="0">
                <a:solidFill>
                  <a:srgbClr val="FF00FF"/>
                </a:solidFill>
                <a:uFill>
                  <a:solidFill>
                    <a:srgbClr val="FE00FE"/>
                  </a:solidFill>
                </a:uFill>
                <a:latin typeface="Calibri"/>
                <a:cs typeface="Calibri"/>
              </a:rPr>
              <a:t>Observable</a:t>
            </a:r>
            <a:r>
              <a:rPr sz="2050" spc="-60" dirty="0">
                <a:solidFill>
                  <a:srgbClr val="FF00FF"/>
                </a:solidFill>
                <a:latin typeface="Calibri"/>
                <a:cs typeface="Calibri"/>
              </a:rPr>
              <a:t>??</a:t>
            </a:r>
            <a:r>
              <a:rPr sz="2050" spc="5" dirty="0">
                <a:solidFill>
                  <a:srgbClr val="FF00FF"/>
                </a:solidFill>
                <a:latin typeface="Calibri"/>
                <a:cs typeface="Calibri"/>
              </a:rPr>
              <a:t> </a:t>
            </a:r>
            <a:r>
              <a:rPr lang="en-GB" sz="2050" spc="5" dirty="0">
                <a:solidFill>
                  <a:srgbClr val="FF00FF"/>
                </a:solidFill>
                <a:latin typeface="Calibri"/>
                <a:cs typeface="Calibri"/>
              </a:rPr>
              <a:t> </a:t>
            </a:r>
            <a:r>
              <a:rPr sz="2050" spc="-35" dirty="0">
                <a:latin typeface="Calibri"/>
                <a:cs typeface="Calibri"/>
              </a:rPr>
              <a:t>No—only</a:t>
            </a:r>
            <a:r>
              <a:rPr sz="2050" spc="180" dirty="0">
                <a:latin typeface="Calibri"/>
                <a:cs typeface="Calibri"/>
              </a:rPr>
              <a:t> </a:t>
            </a:r>
            <a:r>
              <a:rPr sz="2050" spc="-35" dirty="0">
                <a:solidFill>
                  <a:srgbClr val="004B00"/>
                </a:solidFill>
                <a:latin typeface="Calibri"/>
                <a:cs typeface="Calibri"/>
              </a:rPr>
              <a:t>local</a:t>
            </a:r>
            <a:r>
              <a:rPr sz="2050" spc="190" dirty="0">
                <a:solidFill>
                  <a:srgbClr val="004B00"/>
                </a:solidFill>
                <a:latin typeface="Calibri"/>
                <a:cs typeface="Calibri"/>
              </a:rPr>
              <a:t> </a:t>
            </a:r>
            <a:r>
              <a:rPr sz="2050" spc="-70" dirty="0">
                <a:latin typeface="Calibri"/>
                <a:cs typeface="Calibri"/>
              </a:rPr>
              <a:t>perception</a:t>
            </a:r>
            <a:endParaRPr sz="2050" dirty="0">
              <a:latin typeface="Calibri"/>
              <a:cs typeface="Calibri"/>
            </a:endParaRPr>
          </a:p>
          <a:p>
            <a:pPr marL="12700" marR="5080">
              <a:lnSpc>
                <a:spcPct val="163400"/>
              </a:lnSpc>
            </a:pPr>
            <a:r>
              <a:rPr sz="2050" u="sng" spc="-40" dirty="0">
                <a:solidFill>
                  <a:srgbClr val="FF00FF"/>
                </a:solidFill>
                <a:uFill>
                  <a:solidFill>
                    <a:srgbClr val="FE00FE"/>
                  </a:solidFill>
                </a:uFill>
                <a:latin typeface="Calibri"/>
                <a:cs typeface="Calibri"/>
              </a:rPr>
              <a:t>Deterministic</a:t>
            </a:r>
            <a:r>
              <a:rPr sz="2050" spc="-40" dirty="0">
                <a:solidFill>
                  <a:srgbClr val="FF00FF"/>
                </a:solidFill>
                <a:latin typeface="Calibri"/>
                <a:cs typeface="Calibri"/>
              </a:rPr>
              <a:t>??</a:t>
            </a:r>
            <a:r>
              <a:rPr sz="2050" spc="-35" dirty="0">
                <a:solidFill>
                  <a:srgbClr val="FF00FF"/>
                </a:solidFill>
                <a:latin typeface="Calibri"/>
                <a:cs typeface="Calibri"/>
              </a:rPr>
              <a:t> </a:t>
            </a:r>
            <a:r>
              <a:rPr sz="2050" spc="-50" dirty="0">
                <a:latin typeface="Calibri"/>
                <a:cs typeface="Calibri"/>
              </a:rPr>
              <a:t>Yes—outcomes </a:t>
            </a:r>
            <a:r>
              <a:rPr sz="2050" spc="-35" dirty="0">
                <a:latin typeface="Calibri"/>
                <a:cs typeface="Calibri"/>
              </a:rPr>
              <a:t>exactly </a:t>
            </a:r>
            <a:r>
              <a:rPr sz="2050" spc="-65" dirty="0">
                <a:latin typeface="Calibri"/>
                <a:cs typeface="Calibri"/>
              </a:rPr>
              <a:t>specified </a:t>
            </a:r>
            <a:r>
              <a:rPr sz="2050" spc="-60" dirty="0">
                <a:latin typeface="Calibri"/>
                <a:cs typeface="Calibri"/>
              </a:rPr>
              <a:t> </a:t>
            </a:r>
            <a:r>
              <a:rPr sz="2050" u="sng" spc="-25" dirty="0">
                <a:solidFill>
                  <a:srgbClr val="FF00FF"/>
                </a:solidFill>
                <a:uFill>
                  <a:solidFill>
                    <a:srgbClr val="FE00FE"/>
                  </a:solidFill>
                </a:uFill>
                <a:latin typeface="Calibri"/>
                <a:cs typeface="Calibri"/>
              </a:rPr>
              <a:t>Episodic</a:t>
            </a:r>
            <a:r>
              <a:rPr sz="2050" spc="-25" dirty="0">
                <a:solidFill>
                  <a:srgbClr val="FF00FF"/>
                </a:solidFill>
                <a:latin typeface="Calibri"/>
                <a:cs typeface="Calibri"/>
              </a:rPr>
              <a:t>??</a:t>
            </a:r>
            <a:r>
              <a:rPr sz="2050" spc="-20" dirty="0">
                <a:solidFill>
                  <a:srgbClr val="FF00FF"/>
                </a:solidFill>
                <a:latin typeface="Calibri"/>
                <a:cs typeface="Calibri"/>
              </a:rPr>
              <a:t> </a:t>
            </a:r>
            <a:r>
              <a:rPr lang="en-GB" sz="2050" spc="-20" dirty="0">
                <a:solidFill>
                  <a:srgbClr val="FF00FF"/>
                </a:solidFill>
                <a:latin typeface="Calibri"/>
                <a:cs typeface="Calibri"/>
              </a:rPr>
              <a:t> </a:t>
            </a:r>
            <a:r>
              <a:rPr sz="2050" spc="-55" dirty="0">
                <a:latin typeface="Calibri"/>
                <a:cs typeface="Calibri"/>
              </a:rPr>
              <a:t>No—</a:t>
            </a:r>
            <a:r>
              <a:rPr sz="2050" spc="-55" dirty="0" err="1">
                <a:latin typeface="Calibri"/>
                <a:cs typeface="Calibri"/>
              </a:rPr>
              <a:t>sequen</a:t>
            </a:r>
            <a:r>
              <a:rPr lang="en-GB" sz="2050" spc="-55" dirty="0" err="1">
                <a:latin typeface="Calibri"/>
                <a:cs typeface="Calibri"/>
              </a:rPr>
              <a:t>ce</a:t>
            </a:r>
            <a:r>
              <a:rPr sz="2050" spc="-85" dirty="0">
                <a:latin typeface="Calibri"/>
                <a:cs typeface="Calibri"/>
              </a:rPr>
              <a:t> </a:t>
            </a:r>
            <a:r>
              <a:rPr sz="2050" spc="-75" dirty="0">
                <a:latin typeface="Calibri"/>
                <a:cs typeface="Calibri"/>
              </a:rPr>
              <a:t>of </a:t>
            </a:r>
            <a:r>
              <a:rPr sz="2050" spc="-45" dirty="0">
                <a:latin typeface="Calibri"/>
                <a:cs typeface="Calibri"/>
              </a:rPr>
              <a:t>actions</a:t>
            </a:r>
            <a:r>
              <a:rPr lang="en-GB" sz="2050" spc="-45" dirty="0">
                <a:latin typeface="Calibri"/>
                <a:cs typeface="Calibri"/>
              </a:rPr>
              <a:t> until end</a:t>
            </a:r>
            <a:r>
              <a:rPr sz="2050" spc="-45" dirty="0">
                <a:latin typeface="Calibri"/>
                <a:cs typeface="Calibri"/>
              </a:rPr>
              <a:t> </a:t>
            </a:r>
            <a:r>
              <a:rPr sz="2050" spc="-40" dirty="0">
                <a:latin typeface="Calibri"/>
                <a:cs typeface="Calibri"/>
              </a:rPr>
              <a:t> </a:t>
            </a:r>
            <a:r>
              <a:rPr sz="2050" u="sng" dirty="0">
                <a:solidFill>
                  <a:srgbClr val="FF00FF"/>
                </a:solidFill>
                <a:uFill>
                  <a:solidFill>
                    <a:srgbClr val="FE00FE"/>
                  </a:solidFill>
                </a:uFill>
                <a:latin typeface="Calibri"/>
                <a:cs typeface="Calibri"/>
              </a:rPr>
              <a:t>Static</a:t>
            </a:r>
            <a:r>
              <a:rPr sz="2050" dirty="0">
                <a:solidFill>
                  <a:srgbClr val="FF00FF"/>
                </a:solidFill>
                <a:latin typeface="Calibri"/>
                <a:cs typeface="Calibri"/>
              </a:rPr>
              <a:t>??</a:t>
            </a:r>
            <a:endParaRPr sz="205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TotalTime>
  <Words>4788</Words>
  <Application>Microsoft Office PowerPoint</Application>
  <PresentationFormat>Custom</PresentationFormat>
  <Paragraphs>1401</Paragraphs>
  <Slides>71</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71</vt:i4>
      </vt:variant>
    </vt:vector>
  </HeadingPairs>
  <TitlesOfParts>
    <vt:vector size="90" baseType="lpstr">
      <vt:lpstr>PMingLiU</vt:lpstr>
      <vt:lpstr>Arial</vt:lpstr>
      <vt:lpstr>Calibri</vt:lpstr>
      <vt:lpstr>Cambria</vt:lpstr>
      <vt:lpstr>Cambria Math</vt:lpstr>
      <vt:lpstr>Century</vt:lpstr>
      <vt:lpstr>Georgia</vt:lpstr>
      <vt:lpstr>Kozuka Mincho Pr6N R</vt:lpstr>
      <vt:lpstr>Lucida Sans Unicode</vt:lpstr>
      <vt:lpstr>Minion Pro</vt:lpstr>
      <vt:lpstr>Myriad Pro Cond</vt:lpstr>
      <vt:lpstr>Palatino Linotype</vt:lpstr>
      <vt:lpstr>Segoe UI Light</vt:lpstr>
      <vt:lpstr>Symbol</vt:lpstr>
      <vt:lpstr>Tahoma</vt:lpstr>
      <vt:lpstr>Times New Roman</vt:lpstr>
      <vt:lpstr>Trebuchet MS</vt:lpstr>
      <vt:lpstr>Wingdings</vt:lpstr>
      <vt:lpstr>Office Theme</vt:lpstr>
      <vt:lpstr>PowerPoint Presentation</vt:lpstr>
      <vt:lpstr>Outline</vt:lpstr>
      <vt:lpstr>Knowledge-based agents</vt:lpstr>
      <vt:lpstr>A simple knowledge-based agent</vt:lpstr>
      <vt:lpstr>Wumpus World PEAS description</vt:lpstr>
      <vt:lpstr>Wumpus world characterization</vt:lpstr>
      <vt:lpstr>Wumpus world characterization</vt:lpstr>
      <vt:lpstr>Wumpus world characterization</vt:lpstr>
      <vt:lpstr>Wumpus world characterization</vt:lpstr>
      <vt:lpstr>Wumpus world characterization</vt:lpstr>
      <vt:lpstr>Wumpus world characterization</vt:lpstr>
      <vt:lpstr>Wumpus world characterization</vt:lpstr>
      <vt:lpstr>Exploring a wumpus world</vt:lpstr>
      <vt:lpstr>Exploring a wumpus world</vt:lpstr>
      <vt:lpstr>Exploring a wumpus world</vt:lpstr>
      <vt:lpstr>Exploring a wumpus world</vt:lpstr>
      <vt:lpstr>Exploring a wumpus world</vt:lpstr>
      <vt:lpstr>Exploring a wumpus world</vt:lpstr>
      <vt:lpstr>Exploring a wumpus world</vt:lpstr>
      <vt:lpstr>Exploring a wumpus world</vt:lpstr>
      <vt:lpstr>Tight spots</vt:lpstr>
      <vt:lpstr>Logic in general</vt:lpstr>
      <vt:lpstr>Entailment</vt:lpstr>
      <vt:lpstr>Models</vt:lpstr>
      <vt:lpstr>Entailment in the wumpus world</vt:lpstr>
      <vt:lpstr>Wumpus models</vt:lpstr>
      <vt:lpstr>Wumpus models</vt:lpstr>
      <vt:lpstr>Wumpus models</vt:lpstr>
      <vt:lpstr>Wumpus models</vt:lpstr>
      <vt:lpstr>Wumpus models</vt:lpstr>
      <vt:lpstr>Inference</vt:lpstr>
      <vt:lpstr>Propositional logic: Syntax</vt:lpstr>
      <vt:lpstr>Propositional logic: Semantics</vt:lpstr>
      <vt:lpstr>Truth tables for connectives</vt:lpstr>
      <vt:lpstr>Wumpus world description</vt:lpstr>
      <vt:lpstr>Wumpus world sentences</vt:lpstr>
      <vt:lpstr>Truth tables for inference</vt:lpstr>
      <vt:lpstr>Inference by enumeration</vt:lpstr>
      <vt:lpstr>Logical equivalence</vt:lpstr>
      <vt:lpstr>Validity and satisfiability</vt:lpstr>
      <vt:lpstr>Proof methods</vt:lpstr>
      <vt:lpstr>Forward and backward chaining</vt:lpstr>
      <vt:lpstr>Forward chaining</vt:lpstr>
      <vt:lpstr>Forward chaining algorithm</vt:lpstr>
      <vt:lpstr>Forward chaining example</vt:lpstr>
      <vt:lpstr>Forward chaining example</vt:lpstr>
      <vt:lpstr>Forward chaining example</vt:lpstr>
      <vt:lpstr>Forward chaining example</vt:lpstr>
      <vt:lpstr>Forward chaining example</vt:lpstr>
      <vt:lpstr>Forward chaining example</vt:lpstr>
      <vt:lpstr>Forward chaining example</vt:lpstr>
      <vt:lpstr>Forward chaining example</vt:lpstr>
      <vt:lpstr>Proof of completeness</vt:lpstr>
      <vt:lpstr>Backward chaining</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Forward vs. backward chaining</vt:lpstr>
      <vt:lpstr>Resolution</vt:lpstr>
      <vt:lpstr>Conversion to CNF</vt:lpstr>
      <vt:lpstr>Resolution algorithm</vt:lpstr>
      <vt:lpstr>Resolution example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chapter07.dvi</dc:title>
  <dc:creator>Oem</dc:creator>
  <cp:lastModifiedBy>Vassil Vassilev</cp:lastModifiedBy>
  <cp:revision>7</cp:revision>
  <dcterms:created xsi:type="dcterms:W3CDTF">2021-11-04T13:24:52Z</dcterms:created>
  <dcterms:modified xsi:type="dcterms:W3CDTF">2022-11-07T08:14:03Z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2015-12-13T00:00:00Z</vt:filetime>
  </property>
  <property fmtid="{D5CDD505-2E9C-101B-9397-08002B2CF9AE}" pid="3" name="Creator">
    <vt:lpwstr>dvips(k) 5.86 Copyright 1999 Radical Eye Software</vt:lpwstr>
  </property>
  <property fmtid="{D5CDD505-2E9C-101B-9397-08002B2CF9AE}" pid="4" name="LastSaved">
    <vt:filetime>2021-11-04T00:00:00Z</vt:filetime>
  </property>
</Properties>
</file>