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91" r:id="rId24"/>
    <p:sldId id="277" r:id="rId25"/>
    <p:sldId id="278" r:id="rId26"/>
    <p:sldId id="292" r:id="rId27"/>
    <p:sldId id="284" r:id="rId28"/>
    <p:sldId id="287" r:id="rId29"/>
    <p:sldId id="293" r:id="rId30"/>
    <p:sldId id="279" r:id="rId31"/>
    <p:sldId id="288" r:id="rId32"/>
    <p:sldId id="294" r:id="rId33"/>
    <p:sldId id="280" r:id="rId34"/>
    <p:sldId id="289" r:id="rId35"/>
    <p:sldId id="295" r:id="rId36"/>
    <p:sldId id="281" r:id="rId37"/>
    <p:sldId id="290" r:id="rId38"/>
    <p:sldId id="296" r:id="rId39"/>
    <p:sldId id="282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>
      <p:cViewPr varScale="1">
        <p:scale>
          <a:sx n="89" d="100"/>
          <a:sy n="89" d="100"/>
        </p:scale>
        <p:origin x="213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0" y="2258732"/>
            <a:ext cx="314960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9799" y="1489100"/>
            <a:ext cx="7781925" cy="2561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0" y="2258732"/>
            <a:ext cx="31451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40" dirty="0">
                <a:latin typeface="Century"/>
                <a:cs typeface="Century"/>
              </a:rPr>
              <a:t>Intelligent</a:t>
            </a:r>
            <a:r>
              <a:rPr sz="2450" spc="160" dirty="0">
                <a:latin typeface="Century"/>
                <a:cs typeface="Century"/>
              </a:rPr>
              <a:t> </a:t>
            </a:r>
            <a:r>
              <a:rPr sz="2450" spc="185" dirty="0">
                <a:latin typeface="Century"/>
                <a:cs typeface="Century"/>
              </a:rPr>
              <a:t>Agents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652" y="3713193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114" dirty="0">
                <a:latin typeface="Bookman Old Style"/>
                <a:cs typeface="Bookman Old Style"/>
              </a:rPr>
              <a:t>Chapter</a:t>
            </a:r>
            <a:r>
              <a:rPr sz="2050" b="0" spc="65" dirty="0">
                <a:latin typeface="Bookman Old Style"/>
                <a:cs typeface="Bookman Old Style"/>
              </a:rPr>
              <a:t> </a:t>
            </a:r>
            <a:r>
              <a:rPr sz="2050" b="0" spc="-130" dirty="0">
                <a:latin typeface="Bookman Old Style"/>
                <a:cs typeface="Bookman Old Style"/>
              </a:rPr>
              <a:t>2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70" dirty="0">
                <a:solidFill>
                  <a:srgbClr val="7030A0"/>
                </a:solidFill>
              </a:rPr>
              <a:t>Example: </a:t>
            </a:r>
            <a:r>
              <a:rPr spc="70" dirty="0"/>
              <a:t>Internet</a:t>
            </a:r>
            <a:r>
              <a:rPr spc="210" dirty="0"/>
              <a:t> </a:t>
            </a:r>
            <a:r>
              <a:rPr spc="80" dirty="0"/>
              <a:t>shopping</a:t>
            </a:r>
            <a:r>
              <a:rPr spc="260" dirty="0"/>
              <a:t> </a:t>
            </a:r>
            <a:r>
              <a:rPr spc="50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96713"/>
            <a:ext cx="7833872" cy="1879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Performance</a:t>
            </a:r>
            <a:r>
              <a:rPr sz="2050" u="sng" spc="1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measure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  <a:p>
            <a:pPr marL="12700" marR="904875" indent="-635">
              <a:lnSpc>
                <a:spcPct val="163400"/>
              </a:lnSpc>
            </a:pPr>
            <a:r>
              <a:rPr sz="2050" u="sng" spc="-5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Environment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?? </a:t>
            </a:r>
            <a:r>
              <a:rPr sz="2050" spc="-45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endParaRPr lang="en-GB" sz="2050" spc="-450" dirty="0">
              <a:solidFill>
                <a:srgbClr val="FF00FF"/>
              </a:solidFill>
              <a:latin typeface="Calibri"/>
              <a:cs typeface="Calibri"/>
            </a:endParaRPr>
          </a:p>
          <a:p>
            <a:pPr marL="12700" marR="904875" indent="-635">
              <a:lnSpc>
                <a:spcPct val="163400"/>
              </a:lnSpc>
            </a:pP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Actuators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Sensors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Internet</a:t>
            </a:r>
            <a:r>
              <a:rPr spc="210" dirty="0"/>
              <a:t> </a:t>
            </a:r>
            <a:r>
              <a:rPr spc="80" dirty="0"/>
              <a:t>shopping</a:t>
            </a:r>
            <a:r>
              <a:rPr spc="260" dirty="0"/>
              <a:t> </a:t>
            </a:r>
            <a:r>
              <a:rPr spc="50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396713"/>
            <a:ext cx="8089901" cy="1879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Performance</a:t>
            </a:r>
            <a:r>
              <a:rPr sz="2050" u="sng" spc="1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measure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price,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quality,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appropriateness,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efficiency</a:t>
            </a:r>
            <a:r>
              <a:rPr lang="en-GB" sz="2050" spc="-60" dirty="0">
                <a:latin typeface="Calibri"/>
                <a:cs typeface="Calibri"/>
              </a:rPr>
              <a:t>, feedback …</a:t>
            </a:r>
            <a:endParaRPr sz="2050" dirty="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sz="2050" u="sng" spc="-5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Environment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WWW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sites,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vendors,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lang="en-GB" sz="2050" dirty="0">
                <a:latin typeface="Calibri"/>
                <a:cs typeface="Calibri"/>
              </a:rPr>
              <a:t>sellers, </a:t>
            </a:r>
            <a:r>
              <a:rPr lang="en-GB" sz="2050" spc="-70" dirty="0">
                <a:latin typeface="Calibri"/>
                <a:cs typeface="Calibri"/>
              </a:rPr>
              <a:t>transporters …</a:t>
            </a:r>
          </a:p>
          <a:p>
            <a:pPr marL="12700" marR="5080">
              <a:lnSpc>
                <a:spcPct val="163400"/>
              </a:lnSpc>
            </a:pPr>
            <a:r>
              <a:rPr sz="2050" u="sng" spc="-3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Actuators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display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user,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follow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URL,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fill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form</a:t>
            </a:r>
            <a:r>
              <a:rPr lang="en-GB" sz="2050" spc="-95" dirty="0">
                <a:latin typeface="Calibri"/>
                <a:cs typeface="Calibri"/>
              </a:rPr>
              <a:t>, confirm payment …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Sensors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130" dirty="0">
                <a:latin typeface="Calibri"/>
                <a:cs typeface="Calibri"/>
              </a:rPr>
              <a:t>HTML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pages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(text,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graphics,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lang="en-GB" sz="2050" dirty="0">
                <a:latin typeface="Calibri"/>
                <a:cs typeface="Calibri"/>
              </a:rPr>
              <a:t>video, </a:t>
            </a:r>
            <a:r>
              <a:rPr sz="2050" spc="-15" dirty="0">
                <a:latin typeface="Calibri"/>
                <a:cs typeface="Calibri"/>
              </a:rPr>
              <a:t>scripts)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4589"/>
              </p:ext>
            </p:extLst>
          </p:nvPr>
        </p:nvGraphicFramePr>
        <p:xfrm>
          <a:off x="1139799" y="1489100"/>
          <a:ext cx="7771765" cy="224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80" dirty="0">
                <a:solidFill>
                  <a:srgbClr val="7030A0"/>
                </a:solidFill>
              </a:rPr>
              <a:t>Examples:</a:t>
            </a:r>
            <a:r>
              <a:rPr lang="en-GB" spc="80" dirty="0"/>
              <a:t> </a:t>
            </a: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75869"/>
              </p:ext>
            </p:extLst>
          </p:nvPr>
        </p:nvGraphicFramePr>
        <p:xfrm>
          <a:off x="1139799" y="1489100"/>
          <a:ext cx="7771765" cy="224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175"/>
                        </a:lnSpc>
                        <a:tabLst>
                          <a:tab pos="1159510" algn="l"/>
                          <a:tab pos="2877185" algn="l"/>
                          <a:tab pos="4993005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210"/>
                        </a:lnSpc>
                        <a:tabLst>
                          <a:tab pos="1439545" algn="l"/>
                          <a:tab pos="3382645" algn="l"/>
                          <a:tab pos="48209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80" dirty="0">
                <a:solidFill>
                  <a:srgbClr val="7030A0"/>
                </a:solidFill>
              </a:rPr>
              <a:t>Examples:</a:t>
            </a:r>
            <a:r>
              <a:rPr lang="en-GB" spc="80" dirty="0"/>
              <a:t> </a:t>
            </a: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96984"/>
              </p:ext>
            </p:extLst>
          </p:nvPr>
        </p:nvGraphicFramePr>
        <p:xfrm>
          <a:off x="1139799" y="1489100"/>
          <a:ext cx="7771765" cy="224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2210"/>
                        </a:lnSpc>
                        <a:tabLst>
                          <a:tab pos="1931035" algn="l"/>
                          <a:tab pos="387413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4530" algn="l"/>
                          <a:tab pos="3717925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1765" cy="2480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2210"/>
                        </a:lnSpc>
                        <a:tabLst>
                          <a:tab pos="1931035" algn="l"/>
                          <a:tab pos="387413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4530" algn="l"/>
                          <a:tab pos="3717925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5156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5800" algn="l"/>
                          <a:tab pos="3874135" algn="l"/>
                          <a:tab pos="5313045" algn="l"/>
                        </a:tabLst>
                      </a:pPr>
                      <a:r>
                        <a:rPr sz="2050" spc="-35" dirty="0">
                          <a:latin typeface="Calibri"/>
                          <a:cs typeface="Calibri"/>
                        </a:rPr>
                        <a:t>No	No	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80" dirty="0">
                <a:solidFill>
                  <a:srgbClr val="7030A0"/>
                </a:solidFill>
              </a:rPr>
              <a:t>Examples:</a:t>
            </a:r>
            <a:r>
              <a:rPr lang="en-GB" spc="80" dirty="0"/>
              <a:t> </a:t>
            </a: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55645"/>
              </p:ext>
            </p:extLst>
          </p:nvPr>
        </p:nvGraphicFramePr>
        <p:xfrm>
          <a:off x="1139799" y="1489100"/>
          <a:ext cx="7771765" cy="224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2210"/>
                        </a:lnSpc>
                        <a:tabLst>
                          <a:tab pos="1931035" algn="l"/>
                          <a:tab pos="387413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4530" algn="l"/>
                          <a:tab pos="3717925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5156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5800" algn="l"/>
                          <a:tab pos="3874135" algn="l"/>
                          <a:tab pos="5313045" algn="l"/>
                        </a:tabLst>
                      </a:pPr>
                      <a:r>
                        <a:rPr sz="2050" spc="-35" dirty="0">
                          <a:latin typeface="Calibri"/>
                          <a:cs typeface="Calibri"/>
                        </a:rPr>
                        <a:t>No	No	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1852930" algn="l"/>
                          <a:tab pos="3771265" algn="l"/>
                          <a:tab pos="5311775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Semi	Semi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80" dirty="0">
                <a:solidFill>
                  <a:srgbClr val="7030A0"/>
                </a:solidFill>
              </a:rPr>
              <a:t>Examples:</a:t>
            </a:r>
            <a:r>
              <a:rPr lang="en-GB" spc="80" dirty="0"/>
              <a:t> </a:t>
            </a: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71753"/>
              </p:ext>
            </p:extLst>
          </p:nvPr>
        </p:nvGraphicFramePr>
        <p:xfrm>
          <a:off x="1139799" y="1489100"/>
          <a:ext cx="7771765" cy="224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2210"/>
                        </a:lnSpc>
                        <a:tabLst>
                          <a:tab pos="1931035" algn="l"/>
                          <a:tab pos="387413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4530" algn="l"/>
                          <a:tab pos="3717925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5156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5800" algn="l"/>
                          <a:tab pos="3874135" algn="l"/>
                          <a:tab pos="5313045" algn="l"/>
                        </a:tabLst>
                      </a:pPr>
                      <a:r>
                        <a:rPr sz="2050" spc="-35" dirty="0">
                          <a:latin typeface="Calibri"/>
                          <a:cs typeface="Calibri"/>
                        </a:rPr>
                        <a:t>No	No	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1852930" algn="l"/>
                          <a:tab pos="3771265" algn="l"/>
                          <a:tab pos="5311775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Semi	Semi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31035" algn="l"/>
                          <a:tab pos="3848100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Yes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80" dirty="0">
                <a:solidFill>
                  <a:srgbClr val="7030A0"/>
                </a:solidFill>
              </a:rPr>
              <a:t>Examples:</a:t>
            </a:r>
            <a:r>
              <a:rPr lang="en-GB" spc="80" dirty="0"/>
              <a:t> </a:t>
            </a: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28027"/>
              </p:ext>
            </p:extLst>
          </p:nvPr>
        </p:nvGraphicFramePr>
        <p:xfrm>
          <a:off x="1139799" y="1489100"/>
          <a:ext cx="7771765" cy="247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175"/>
                        </a:lnSpc>
                        <a:tabLst>
                          <a:tab pos="1197610" algn="l"/>
                          <a:tab pos="3020695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ts val="2210"/>
                        </a:lnSpc>
                        <a:tabLst>
                          <a:tab pos="1722120" algn="l"/>
                          <a:tab pos="376872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746250" algn="l"/>
                          <a:tab pos="3614420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746885" algn="l"/>
                          <a:tab pos="3769360" algn="l"/>
                          <a:tab pos="5313045" algn="l"/>
                        </a:tabLst>
                      </a:pPr>
                      <a:r>
                        <a:rPr sz="2050" spc="-35" dirty="0">
                          <a:latin typeface="Calibri"/>
                          <a:cs typeface="Calibri"/>
                        </a:rPr>
                        <a:t>No	No	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1645920" algn="l"/>
                          <a:tab pos="3667760" algn="l"/>
                          <a:tab pos="5311775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Semi	Semi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  <a:p>
                      <a:pPr marL="386715" marR="187325" indent="635">
                        <a:lnSpc>
                          <a:spcPct val="101000"/>
                        </a:lnSpc>
                        <a:spcBef>
                          <a:spcPts val="10"/>
                        </a:spcBef>
                        <a:tabLst>
                          <a:tab pos="1722120" algn="l"/>
                          <a:tab pos="1746250" algn="l"/>
                          <a:tab pos="2812415" algn="l"/>
                          <a:tab pos="3744595" algn="l"/>
                          <a:tab pos="5309870" algn="l"/>
                        </a:tabLst>
                      </a:pP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	</a:t>
                      </a: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		</a:t>
                      </a: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	 </a:t>
                      </a:r>
                      <a:r>
                        <a:rPr sz="2050" spc="-5" dirty="0">
                          <a:latin typeface="Calibri"/>
                          <a:cs typeface="Calibri"/>
                        </a:rPr>
                        <a:t>No  </a:t>
                      </a: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		</a:t>
                      </a:r>
                      <a:r>
                        <a:rPr sz="20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o	</a:t>
                      </a: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0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5" dirty="0">
                          <a:latin typeface="Calibri"/>
                          <a:cs typeface="Calibri"/>
                        </a:rPr>
                        <a:t>(excep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auctions)	</a:t>
                      </a:r>
                      <a:r>
                        <a:rPr sz="2050" spc="-5" dirty="0">
                          <a:latin typeface="Calibri"/>
                          <a:cs typeface="Calibri"/>
                        </a:rPr>
                        <a:t>No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299" y="4008849"/>
            <a:ext cx="7791450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75" dirty="0">
                <a:solidFill>
                  <a:srgbClr val="7E0000"/>
                </a:solidFill>
                <a:latin typeface="Book Antiqua"/>
                <a:cs typeface="Book Antiqua"/>
              </a:rPr>
              <a:t>The</a:t>
            </a:r>
            <a:r>
              <a:rPr sz="2050" spc="250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Book Antiqua"/>
                <a:cs typeface="Book Antiqua"/>
              </a:rPr>
              <a:t>environment</a:t>
            </a:r>
            <a:r>
              <a:rPr sz="2050" spc="260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110" dirty="0">
                <a:solidFill>
                  <a:srgbClr val="7E0000"/>
                </a:solidFill>
                <a:latin typeface="Book Antiqua"/>
                <a:cs typeface="Book Antiqua"/>
              </a:rPr>
              <a:t>type</a:t>
            </a:r>
            <a:r>
              <a:rPr sz="2050" spc="265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Book Antiqua"/>
                <a:cs typeface="Book Antiqua"/>
              </a:rPr>
              <a:t>largely</a:t>
            </a:r>
            <a:r>
              <a:rPr sz="2050" spc="254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95" dirty="0">
                <a:solidFill>
                  <a:srgbClr val="7E0000"/>
                </a:solidFill>
                <a:latin typeface="Book Antiqua"/>
                <a:cs typeface="Book Antiqua"/>
              </a:rPr>
              <a:t>determines</a:t>
            </a:r>
            <a:r>
              <a:rPr sz="2050" spc="215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130" dirty="0">
                <a:solidFill>
                  <a:srgbClr val="7E0000"/>
                </a:solidFill>
                <a:latin typeface="Book Antiqua"/>
                <a:cs typeface="Book Antiqua"/>
              </a:rPr>
              <a:t>the</a:t>
            </a:r>
            <a:r>
              <a:rPr sz="2050" spc="275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90" dirty="0">
                <a:solidFill>
                  <a:srgbClr val="7E0000"/>
                </a:solidFill>
                <a:latin typeface="Book Antiqua"/>
                <a:cs typeface="Book Antiqua"/>
              </a:rPr>
              <a:t>agent</a:t>
            </a:r>
            <a:r>
              <a:rPr sz="2050" spc="250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Book Antiqua"/>
                <a:cs typeface="Book Antiqua"/>
              </a:rPr>
              <a:t>design</a:t>
            </a:r>
            <a:endParaRPr sz="2050">
              <a:latin typeface="Book Antiqua"/>
              <a:cs typeface="Book Antiqua"/>
            </a:endParaRPr>
          </a:p>
          <a:p>
            <a:pPr marL="12700" marR="5080">
              <a:lnSpc>
                <a:spcPct val="101000"/>
              </a:lnSpc>
              <a:spcBef>
                <a:spcPts val="1535"/>
              </a:spcBef>
              <a:tabLst>
                <a:tab pos="5469255" algn="l"/>
                <a:tab pos="6689725" algn="l"/>
              </a:tabLst>
            </a:pPr>
            <a:r>
              <a:rPr sz="2050" spc="20" dirty="0">
                <a:latin typeface="Calibri"/>
                <a:cs typeface="Calibri"/>
              </a:rPr>
              <a:t>Th</a:t>
            </a:r>
            <a:r>
              <a:rPr sz="2050" spc="30" dirty="0">
                <a:latin typeface="Calibri"/>
                <a:cs typeface="Calibri"/>
              </a:rPr>
              <a:t>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rea</a:t>
            </a:r>
            <a:r>
              <a:rPr sz="2050" spc="-40" dirty="0">
                <a:latin typeface="Calibri"/>
                <a:cs typeface="Calibri"/>
              </a:rPr>
              <a:t>l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5" dirty="0">
                <a:latin typeface="Calibri"/>
                <a:cs typeface="Calibri"/>
              </a:rPr>
              <a:t>rl</a:t>
            </a:r>
            <a:r>
              <a:rPr sz="2050" spc="-70" dirty="0">
                <a:latin typeface="Calibri"/>
                <a:cs typeface="Calibri"/>
              </a:rPr>
              <a:t>d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(o</a:t>
            </a:r>
            <a:r>
              <a:rPr sz="2050" spc="-5" dirty="0">
                <a:latin typeface="Calibri"/>
                <a:cs typeface="Calibri"/>
              </a:rPr>
              <a:t>f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course)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</a:t>
            </a:r>
            <a:r>
              <a:rPr sz="2050" spc="-114" dirty="0">
                <a:latin typeface="Calibri"/>
                <a:cs typeface="Calibri"/>
              </a:rPr>
              <a:t>a</a:t>
            </a:r>
            <a:r>
              <a:rPr sz="2050" spc="-30" dirty="0">
                <a:latin typeface="Calibri"/>
                <a:cs typeface="Calibri"/>
              </a:rPr>
              <a:t>rtially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observable,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45" dirty="0">
                <a:latin typeface="Calibri"/>
                <a:cs typeface="Calibri"/>
              </a:rPr>
              <a:t>st</a:t>
            </a:r>
            <a:r>
              <a:rPr sz="2050" spc="-30" dirty="0">
                <a:latin typeface="Calibri"/>
                <a:cs typeface="Calibri"/>
              </a:rPr>
              <a:t>o</a:t>
            </a:r>
            <a:r>
              <a:rPr sz="2050" spc="-20" dirty="0">
                <a:latin typeface="Calibri"/>
                <a:cs typeface="Calibri"/>
              </a:rPr>
              <a:t>chastic,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5" dirty="0">
                <a:latin typeface="Calibri"/>
                <a:cs typeface="Calibri"/>
              </a:rPr>
              <a:t>sequential,  </a:t>
            </a:r>
            <a:r>
              <a:rPr sz="2050" spc="-45" dirty="0">
                <a:latin typeface="Calibri"/>
                <a:cs typeface="Calibri"/>
              </a:rPr>
              <a:t>dynamic,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continuous,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multi-agent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20" dirty="0"/>
              <a:t>Agent</a:t>
            </a:r>
            <a:r>
              <a:rPr spc="225" dirty="0"/>
              <a:t> </a:t>
            </a:r>
            <a:r>
              <a:rPr spc="9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114" y="1393664"/>
            <a:ext cx="7893685" cy="4964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2050" spc="-35" dirty="0">
                <a:latin typeface="Calibri"/>
                <a:cs typeface="Calibri"/>
              </a:rPr>
              <a:t>Four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basic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types</a:t>
            </a:r>
            <a:r>
              <a:rPr lang="en-GB" sz="2050" spc="-70" dirty="0">
                <a:latin typeface="Calibri"/>
                <a:cs typeface="Calibri"/>
              </a:rPr>
              <a:t> of agents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order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increasing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generality:</a:t>
            </a:r>
            <a:endParaRPr lang="en-GB" sz="2050" spc="-6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70" dirty="0">
                <a:solidFill>
                  <a:srgbClr val="C00000"/>
                </a:solidFill>
                <a:latin typeface="Calibri"/>
                <a:cs typeface="Calibri"/>
              </a:rPr>
              <a:t>simple</a:t>
            </a:r>
            <a:r>
              <a:rPr sz="2050" spc="1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C00000"/>
                </a:solidFill>
                <a:latin typeface="Calibri"/>
                <a:cs typeface="Calibri"/>
              </a:rPr>
              <a:t>reflex</a:t>
            </a:r>
            <a:r>
              <a:rPr sz="2050" spc="1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C00000"/>
                </a:solidFill>
                <a:latin typeface="Calibri"/>
                <a:cs typeface="Calibri"/>
              </a:rPr>
              <a:t>agents</a:t>
            </a:r>
            <a:r>
              <a:rPr lang="en-GB" sz="205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50" spc="-55" dirty="0">
                <a:latin typeface="Calibri"/>
                <a:cs typeface="Calibri"/>
              </a:rPr>
              <a:t>(no internal state, just reactions to the sensed environment); </a:t>
            </a:r>
            <a:r>
              <a:rPr lang="en-GB" sz="2050" i="1" spc="-55" dirty="0">
                <a:solidFill>
                  <a:srgbClr val="0033CC"/>
                </a:solidFill>
                <a:latin typeface="Calibri"/>
                <a:cs typeface="Calibri"/>
              </a:rPr>
              <a:t>Example:</a:t>
            </a:r>
            <a:r>
              <a:rPr lang="en-GB" sz="2050" spc="-5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lang="en-GB" sz="2050" spc="-55" dirty="0">
                <a:latin typeface="Calibri"/>
                <a:cs typeface="Calibri"/>
              </a:rPr>
              <a:t>amoeba which contract each time when pocked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75" dirty="0">
                <a:solidFill>
                  <a:srgbClr val="C00000"/>
                </a:solidFill>
                <a:latin typeface="Calibri"/>
                <a:cs typeface="Calibri"/>
              </a:rPr>
              <a:t>reflex</a:t>
            </a:r>
            <a:r>
              <a:rPr sz="2050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C00000"/>
                </a:solidFill>
                <a:latin typeface="Calibri"/>
                <a:cs typeface="Calibri"/>
              </a:rPr>
              <a:t>agents</a:t>
            </a:r>
            <a:r>
              <a:rPr sz="2050" spc="1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050" spc="1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C00000"/>
                </a:solidFill>
                <a:latin typeface="Calibri"/>
                <a:cs typeface="Calibri"/>
              </a:rPr>
              <a:t>state</a:t>
            </a:r>
            <a:r>
              <a:rPr lang="en-GB" sz="205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50" spc="-50" dirty="0">
                <a:latin typeface="Calibri"/>
                <a:cs typeface="Calibri"/>
              </a:rPr>
              <a:t>(the reactions also depend on the internal state of the agent); </a:t>
            </a:r>
            <a:r>
              <a:rPr lang="en-GB" sz="2050" i="1" spc="-50" dirty="0">
                <a:solidFill>
                  <a:srgbClr val="0033CC"/>
                </a:solidFill>
                <a:latin typeface="Calibri"/>
                <a:cs typeface="Calibri"/>
              </a:rPr>
              <a:t>Example: </a:t>
            </a:r>
            <a:r>
              <a:rPr lang="en-GB" sz="2050" spc="-50" dirty="0">
                <a:latin typeface="Calibri"/>
                <a:cs typeface="Calibri"/>
              </a:rPr>
              <a:t>memory cells which provide different content when approached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60" dirty="0">
                <a:solidFill>
                  <a:srgbClr val="C00000"/>
                </a:solidFill>
                <a:latin typeface="Calibri"/>
                <a:cs typeface="Calibri"/>
              </a:rPr>
              <a:t>goal-based</a:t>
            </a:r>
            <a:r>
              <a:rPr sz="2050" spc="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C00000"/>
                </a:solidFill>
                <a:latin typeface="Calibri"/>
                <a:cs typeface="Calibri"/>
              </a:rPr>
              <a:t>agents</a:t>
            </a:r>
            <a:r>
              <a:rPr lang="en-GB" sz="205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50" spc="-55" dirty="0">
                <a:latin typeface="Calibri"/>
                <a:cs typeface="Calibri"/>
              </a:rPr>
              <a:t>(the agents not only react to sensations from the environment, but can also act upon the environment in accordance with their own goals); </a:t>
            </a:r>
            <a:r>
              <a:rPr lang="en-GB" sz="2050" i="1" spc="-55" dirty="0">
                <a:solidFill>
                  <a:srgbClr val="0033CC"/>
                </a:solidFill>
                <a:latin typeface="Calibri"/>
                <a:cs typeface="Calibri"/>
              </a:rPr>
              <a:t>Example: </a:t>
            </a:r>
            <a:r>
              <a:rPr lang="en-GB" sz="2050" spc="-55" dirty="0">
                <a:latin typeface="Calibri"/>
                <a:cs typeface="Calibri"/>
              </a:rPr>
              <a:t>computer games playing against the user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55" dirty="0">
                <a:solidFill>
                  <a:srgbClr val="C00000"/>
                </a:solidFill>
                <a:latin typeface="Calibri"/>
                <a:cs typeface="Calibri"/>
              </a:rPr>
              <a:t>utility-based</a:t>
            </a:r>
            <a:r>
              <a:rPr sz="2050" spc="20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C00000"/>
                </a:solidFill>
                <a:latin typeface="Calibri"/>
                <a:cs typeface="Calibri"/>
              </a:rPr>
              <a:t>agents</a:t>
            </a:r>
            <a:r>
              <a:rPr lang="en-GB" sz="205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50" spc="-55" dirty="0">
                <a:latin typeface="Calibri"/>
                <a:cs typeface="Calibri"/>
              </a:rPr>
              <a:t>(the agents may formulate their own goals, which depend on their own state and the state of the environment in which they act); </a:t>
            </a:r>
            <a:r>
              <a:rPr lang="en-GB" sz="2050" b="1" i="1" spc="-55" dirty="0">
                <a:solidFill>
                  <a:srgbClr val="0033CC"/>
                </a:solidFill>
                <a:latin typeface="Calibri"/>
                <a:cs typeface="Calibri"/>
              </a:rPr>
              <a:t>Example: </a:t>
            </a:r>
            <a:r>
              <a:rPr lang="en-GB" sz="2050" spc="-55" dirty="0">
                <a:latin typeface="Calibri"/>
                <a:cs typeface="Calibri"/>
              </a:rPr>
              <a:t>Robots</a:t>
            </a:r>
            <a:endParaRPr sz="20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spc="25" dirty="0">
                <a:latin typeface="Calibri"/>
                <a:cs typeface="Calibri"/>
              </a:rPr>
              <a:t>All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these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turned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r>
              <a:rPr sz="2050" spc="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C00000"/>
                </a:solidFill>
                <a:latin typeface="Calibri"/>
                <a:cs typeface="Calibri"/>
              </a:rPr>
              <a:t>agents</a:t>
            </a:r>
            <a:r>
              <a:rPr lang="en-GB" sz="2050" spc="-55" dirty="0">
                <a:latin typeface="Calibri"/>
                <a:cs typeface="Calibri"/>
              </a:rPr>
              <a:t>, which can also learn from the past experience and improve their reflexes, reactions, goals, or principles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2" y="1379949"/>
            <a:ext cx="6979920" cy="2382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latin typeface="Calibri"/>
                <a:cs typeface="Calibri"/>
              </a:rPr>
              <a:t>Agents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environments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latin typeface="Calibri"/>
                <a:cs typeface="Calibri"/>
              </a:rPr>
              <a:t>Rationality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140" dirty="0">
                <a:latin typeface="Calibri"/>
                <a:cs typeface="Calibri"/>
              </a:rPr>
              <a:t>PEAS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(Performance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measure,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Environment,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Actuators,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Sensors)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50" dirty="0">
                <a:latin typeface="Calibri"/>
                <a:cs typeface="Calibri"/>
              </a:rPr>
              <a:t>Environment</a:t>
            </a:r>
            <a:r>
              <a:rPr sz="2050" spc="1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types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latin typeface="Calibri"/>
                <a:cs typeface="Calibri"/>
              </a:rPr>
              <a:t>Agent</a:t>
            </a:r>
            <a:r>
              <a:rPr sz="2050" spc="12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types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Simple</a:t>
            </a:r>
            <a:r>
              <a:rPr spc="210" dirty="0"/>
              <a:t> </a:t>
            </a:r>
            <a:r>
              <a:rPr spc="50" dirty="0"/>
              <a:t>reflex</a:t>
            </a:r>
            <a:r>
              <a:rPr spc="265" dirty="0"/>
              <a:t> </a:t>
            </a:r>
            <a:r>
              <a:rPr spc="35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072" y="1459368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8491" y="2265457"/>
            <a:ext cx="1446530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8933" y="4426502"/>
            <a:ext cx="1399540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101" y="4533029"/>
            <a:ext cx="21399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Condition−action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rules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1559" y="5415934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4" y="798728"/>
            <a:ext cx="8127645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95" dirty="0">
                <a:solidFill>
                  <a:srgbClr val="7030A0"/>
                </a:solidFill>
              </a:rPr>
              <a:t>Example: </a:t>
            </a:r>
            <a:r>
              <a:rPr lang="en-GB" spc="95" dirty="0"/>
              <a:t>Vacuum Agent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1195424" y="1570634"/>
            <a:ext cx="8710576" cy="1679434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cap="small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Simple-Reflex</a:t>
            </a:r>
            <a:r>
              <a:rPr sz="2000" b="0" cap="small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-Agent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action</a:t>
            </a:r>
          </a:p>
          <a:p>
            <a:pPr marL="428625" marR="3595370">
              <a:lnSpc>
                <a:spcPct val="107600"/>
              </a:lnSpc>
            </a:pP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</a:t>
            </a: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Suck  </a:t>
            </a:r>
            <a:endParaRPr lang="en-GB" sz="2000" b="0" i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marR="3595370">
              <a:lnSpc>
                <a:spcPct val="107600"/>
              </a:lnSpc>
            </a:pP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 </a:t>
            </a:r>
            <a:endParaRPr lang="en-GB" sz="2000" b="0" i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marR="3595370">
              <a:lnSpc>
                <a:spcPct val="107600"/>
              </a:lnSpc>
            </a:pP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GB" sz="2000" b="0" i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marR="3595370">
              <a:lnSpc>
                <a:spcPct val="107600"/>
              </a:lnSpc>
            </a:pPr>
            <a:endParaRPr spc="100" dirty="0">
              <a:latin typeface="Sitka Heading" panose="02000505000000020004" pitchFamily="2" charset="0"/>
              <a:cs typeface="Bookman Old Sty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9E33B-E2C8-4E08-831F-DB8E0CE4BB58}"/>
              </a:ext>
            </a:extLst>
          </p:cNvPr>
          <p:cNvSpPr txBox="1"/>
          <p:nvPr/>
        </p:nvSpPr>
        <p:spPr>
          <a:xfrm>
            <a:off x="1168755" y="3962400"/>
            <a:ext cx="850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mbria Math" panose="02040503050406030204" pitchFamily="18" charset="0"/>
              <a:buChar char="⇒"/>
            </a:pPr>
            <a:r>
              <a:rPr lang="en-GB" dirty="0"/>
              <a:t>Act in a reflective way in response to perceptions only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r>
              <a:rPr lang="en-GB" dirty="0"/>
              <a:t>No memory to  persist information which has being used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endParaRPr lang="en-GB" dirty="0"/>
          </a:p>
          <a:p>
            <a:r>
              <a:rPr lang="en-GB" dirty="0"/>
              <a:t>The agent acts always the same way, without accounting what was the last thing he did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4" y="798728"/>
            <a:ext cx="8127645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95" dirty="0">
                <a:solidFill>
                  <a:srgbClr val="7030A0"/>
                </a:solidFill>
              </a:rPr>
              <a:t>Example: </a:t>
            </a:r>
            <a:r>
              <a:rPr lang="en-GB" spc="95" dirty="0"/>
              <a:t>Vacuum Agent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1195424" y="1570634"/>
            <a:ext cx="8862976" cy="194284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l"/>
            <a:r>
              <a:rPr lang="en-GB" sz="2000" b="1" i="0" u="none" strike="noStrike" baseline="0" dirty="0">
                <a:latin typeface="Sitka Heading" panose="02000505000000020004" pitchFamily="2" charset="0"/>
              </a:rPr>
              <a:t>function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 </a:t>
            </a:r>
            <a:r>
              <a:rPr lang="en-GB" sz="2000" b="0" i="0" u="none" strike="noStrike" cap="small" dirty="0">
                <a:latin typeface="Sitka Heading" panose="02000505000000020004" pitchFamily="2" charset="0"/>
              </a:rPr>
              <a:t>Table-driven-Reflex-Agent</a:t>
            </a:r>
            <a:r>
              <a:rPr lang="en-GB" sz="2000" b="0" i="0" u="none" strike="noStrike" dirty="0">
                <a:latin typeface="Sitka Heading" panose="02000505000000020004" pitchFamily="2" charset="0"/>
              </a:rPr>
              <a:t> 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(</a:t>
            </a:r>
            <a:r>
              <a:rPr lang="en-GB" sz="2000" b="0" i="1" u="none" strike="noStrike" baseline="0" dirty="0">
                <a:latin typeface="Sitka Heading" panose="02000505000000020004" pitchFamily="2" charset="0"/>
              </a:rPr>
              <a:t>percept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) </a:t>
            </a:r>
            <a:r>
              <a:rPr lang="en-GB" sz="2000" b="1" i="0" u="none" strike="noStrike" baseline="0" dirty="0">
                <a:latin typeface="Sitka Heading" panose="02000505000000020004" pitchFamily="2" charset="0"/>
              </a:rPr>
              <a:t>returns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 an </a:t>
            </a:r>
            <a:r>
              <a:rPr lang="en-GB" sz="2000" b="0" i="1" u="none" strike="noStrike" baseline="0" dirty="0">
                <a:latin typeface="Sitka Heading" panose="02000505000000020004" pitchFamily="2" charset="0"/>
              </a:rPr>
              <a:t>action</a:t>
            </a:r>
          </a:p>
          <a:p>
            <a:pPr algn="l"/>
            <a:r>
              <a:rPr lang="en-GB" sz="2000" b="1" i="0" u="none" strike="noStrike" baseline="0" dirty="0">
                <a:latin typeface="Sitka Heading" panose="02000505000000020004" pitchFamily="2" charset="0"/>
              </a:rPr>
              <a:t>   persistent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:</a:t>
            </a:r>
            <a:r>
              <a:rPr lang="en-GB" sz="2000" b="0" i="1" u="none" strike="noStrike" baseline="0" dirty="0">
                <a:latin typeface="Sitka Heading" panose="02000505000000020004" pitchFamily="2" charset="0"/>
              </a:rPr>
              <a:t> </a:t>
            </a:r>
            <a:r>
              <a:rPr lang="en-GB" sz="2000" b="0" i="1" u="none" strike="noStrike" baseline="0" dirty="0" err="1">
                <a:latin typeface="Sitka Heading" panose="02000505000000020004" pitchFamily="2" charset="0"/>
              </a:rPr>
              <a:t>percepts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, a sequence, initially empty</a:t>
            </a:r>
          </a:p>
          <a:p>
            <a:pPr algn="l"/>
            <a:r>
              <a:rPr lang="en-GB" sz="2000" b="0" i="1" u="none" strike="noStrike" baseline="0" dirty="0">
                <a:latin typeface="Sitka Heading" panose="02000505000000020004" pitchFamily="2" charset="0"/>
              </a:rPr>
              <a:t>                       table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, a table of actions, indexed by </a:t>
            </a:r>
            <a:r>
              <a:rPr lang="en-GB" sz="2000" b="0" i="0" u="none" strike="noStrike" baseline="0" dirty="0" err="1">
                <a:latin typeface="Sitka Heading" panose="02000505000000020004" pitchFamily="2" charset="0"/>
              </a:rPr>
              <a:t>percepts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, initially fully specified</a:t>
            </a:r>
          </a:p>
          <a:p>
            <a:pPr algn="l"/>
            <a:r>
              <a:rPr lang="en-GB" sz="2000" b="0" i="0" u="none" strike="noStrike" baseline="0" dirty="0">
                <a:latin typeface="Sitka Heading" panose="02000505000000020004" pitchFamily="2" charset="0"/>
              </a:rPr>
              <a:t>   append </a:t>
            </a:r>
            <a:r>
              <a:rPr lang="en-GB" sz="2000" b="0" i="1" u="none" strike="noStrike" baseline="0" dirty="0">
                <a:latin typeface="Sitka Heading" panose="02000505000000020004" pitchFamily="2" charset="0"/>
              </a:rPr>
              <a:t>percept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 to the end of </a:t>
            </a:r>
            <a:r>
              <a:rPr lang="en-GB" sz="2000" b="0" i="1" u="none" strike="noStrike" baseline="0" dirty="0" err="1">
                <a:latin typeface="Sitka Heading" panose="02000505000000020004" pitchFamily="2" charset="0"/>
              </a:rPr>
              <a:t>percepts</a:t>
            </a:r>
            <a:endParaRPr lang="en-GB" sz="2000" b="0" i="1" u="none" strike="noStrike" baseline="0" dirty="0">
              <a:latin typeface="Sitka Heading" panose="02000505000000020004" pitchFamily="2" charset="0"/>
            </a:endParaRPr>
          </a:p>
          <a:p>
            <a:pPr algn="l"/>
            <a:r>
              <a:rPr lang="en-GB" sz="2000" b="0" i="1" u="none" strike="noStrike" baseline="0" dirty="0">
                <a:latin typeface="Sitka Heading" panose="02000505000000020004" pitchFamily="2" charset="0"/>
              </a:rPr>
              <a:t>   action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 ←</a:t>
            </a:r>
            <a:r>
              <a:rPr lang="en-GB" sz="2000" b="0" i="0" u="none" strike="noStrike" cap="small" dirty="0">
                <a:latin typeface="Sitka Heading" panose="02000505000000020004" pitchFamily="2" charset="0"/>
              </a:rPr>
              <a:t>Lookup 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(</a:t>
            </a:r>
            <a:r>
              <a:rPr lang="en-GB" sz="2000" b="0" i="1" u="none" strike="noStrike" baseline="0" dirty="0" err="1">
                <a:latin typeface="Sitka Heading" panose="02000505000000020004" pitchFamily="2" charset="0"/>
              </a:rPr>
              <a:t>percepts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, </a:t>
            </a:r>
            <a:r>
              <a:rPr lang="en-GB" sz="2000" b="0" i="1" u="none" strike="noStrike" baseline="0" dirty="0">
                <a:latin typeface="Sitka Heading" panose="02000505000000020004" pitchFamily="2" charset="0"/>
              </a:rPr>
              <a:t>table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)</a:t>
            </a:r>
          </a:p>
          <a:p>
            <a:pPr algn="l"/>
            <a:r>
              <a:rPr lang="en-GB" sz="2000" b="1" i="0" u="none" strike="noStrike" baseline="0" dirty="0">
                <a:latin typeface="Sitka Heading" panose="02000505000000020004" pitchFamily="2" charset="0"/>
              </a:rPr>
              <a:t>return</a:t>
            </a:r>
            <a:r>
              <a:rPr lang="en-GB" sz="2000" b="0" i="0" u="none" strike="noStrike" baseline="0" dirty="0">
                <a:latin typeface="Sitka Heading" panose="02000505000000020004" pitchFamily="2" charset="0"/>
              </a:rPr>
              <a:t> </a:t>
            </a:r>
            <a:r>
              <a:rPr lang="en-GB" sz="2000" b="0" i="1" u="none" strike="noStrike" baseline="0" dirty="0">
                <a:latin typeface="Sitka Heading" panose="02000505000000020004" pitchFamily="2" charset="0"/>
              </a:rPr>
              <a:t>action</a:t>
            </a:r>
            <a:endParaRPr sz="2000" i="1" spc="100" dirty="0">
              <a:latin typeface="Sitka Heading" panose="02000505000000020004" pitchFamily="2" charset="0"/>
              <a:cs typeface="Bookman Old Sty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9E33B-E2C8-4E08-831F-DB8E0CE4BB58}"/>
              </a:ext>
            </a:extLst>
          </p:cNvPr>
          <p:cNvSpPr txBox="1"/>
          <p:nvPr/>
        </p:nvSpPr>
        <p:spPr>
          <a:xfrm>
            <a:off x="1168755" y="3962400"/>
            <a:ext cx="8508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mbria Math" panose="02040503050406030204" pitchFamily="18" charset="0"/>
              <a:buChar char="⇒"/>
            </a:pPr>
            <a:r>
              <a:rPr lang="en-GB" dirty="0"/>
              <a:t>Acts always the same way in response to a given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r>
              <a:rPr lang="en-GB" dirty="0"/>
              <a:t>Memorizes the past perceptions in table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auding purposes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r>
              <a:rPr lang="en-GB" dirty="0"/>
              <a:t>Does not remember the actions in response to them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endParaRPr lang="en-GB" dirty="0"/>
          </a:p>
          <a:p>
            <a:r>
              <a:rPr lang="en-GB" dirty="0"/>
              <a:t>The agent acts always the same way, without accounting what was the last thing he did in response to the perceptions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10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EC34-C5F3-6964-33EE-2DEAC31B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8472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dirty="0"/>
              <a:t>Representational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193D4-08CB-7469-D73F-C56F8B74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266" y="1981200"/>
            <a:ext cx="7397724" cy="2246769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represent the perceptions (i.e., in Python)?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represent the actions (i.e., in Python)?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lookup depends on the data structure used to represent the perceptions? 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lookup depends on the data structure used to represent the actions? 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speed-up the lookup into the table?</a:t>
            </a:r>
          </a:p>
        </p:txBody>
      </p:sp>
    </p:spTree>
    <p:extLst>
      <p:ext uri="{BB962C8B-B14F-4D97-AF65-F5344CB8AC3E}">
        <p14:creationId xmlns:p14="http://schemas.microsoft.com/office/powerpoint/2010/main" val="47163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Reflex</a:t>
            </a:r>
            <a:r>
              <a:rPr spc="250" dirty="0"/>
              <a:t> </a:t>
            </a:r>
            <a:r>
              <a:rPr spc="35" dirty="0"/>
              <a:t>agents</a:t>
            </a:r>
            <a:r>
              <a:rPr spc="250" dirty="0"/>
              <a:t> </a:t>
            </a:r>
            <a:r>
              <a:rPr spc="75" dirty="0"/>
              <a:t>with</a:t>
            </a:r>
            <a:r>
              <a:rPr spc="270" dirty="0"/>
              <a:t> </a:t>
            </a:r>
            <a:r>
              <a:rPr spc="55" dirty="0"/>
              <a:t>state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072" y="5264046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8933" y="4426502"/>
            <a:ext cx="1399540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3740" y="1900205"/>
            <a:ext cx="5232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6709" y="2371985"/>
            <a:ext cx="21570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evolves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0856" y="3102476"/>
            <a:ext cx="18967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my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101" y="4533029"/>
            <a:ext cx="21399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Condition−action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rules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1559" y="5430297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8491" y="2265457"/>
            <a:ext cx="1446530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>
                <a:solidFill>
                  <a:srgbClr val="7030A0"/>
                </a:solidFill>
              </a:rPr>
              <a:t>Example</a:t>
            </a:r>
            <a:r>
              <a:rPr lang="en-GB" spc="90" dirty="0">
                <a:solidFill>
                  <a:srgbClr val="7030A0"/>
                </a:solidFill>
              </a:rPr>
              <a:t>: </a:t>
            </a:r>
            <a:r>
              <a:rPr lang="en-GB" spc="90" dirty="0"/>
              <a:t>Resource Planning Agents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1195424" y="1570634"/>
            <a:ext cx="8481975" cy="213520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GB" sz="2000" b="1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Rule-based-Planning-Agent 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000" b="1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GB" sz="200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00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algn="l">
              <a:spcAft>
                <a:spcPts val="300"/>
              </a:spcAft>
            </a:pPr>
            <a:r>
              <a:rPr lang="en-GB" sz="2000" b="1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persistent: 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set of condition–action rules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 </a:t>
            </a:r>
            <a:r>
              <a:rPr lang="en-GB" sz="2000" cap="small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000" b="0" i="0" u="none" strike="noStrike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ondition</a:t>
            </a:r>
            <a:r>
              <a:rPr lang="en-GB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cap="small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b="0" i="0" u="none" strike="noStrike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ction</a:t>
            </a:r>
            <a:endParaRPr lang="en-GB" sz="2000" b="0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GB" sz="2000" b="0" i="0" u="none" strike="noStrike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Iinterprete</a:t>
            </a:r>
            <a:r>
              <a:rPr lang="en-GB" sz="2000" b="0" i="0" u="none" strike="noStrike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 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Aft>
                <a:spcPts val="300"/>
              </a:spcAft>
            </a:pP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GB" sz="2000" b="0" i="0" u="none" strike="noStrike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Rule-Match 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Aft>
                <a:spcPts val="300"/>
              </a:spcAft>
            </a:pP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GB" sz="2000" b="0" i="1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GB" sz="20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b="0" i="0" u="none" strike="noStrike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GB" sz="2000" b="0" i="0" u="none" strike="noStrike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en-GB" sz="2000" b="1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955B8-FF42-46CD-AD65-3A06734742EA}"/>
              </a:ext>
            </a:extLst>
          </p:cNvPr>
          <p:cNvSpPr txBox="1"/>
          <p:nvPr/>
        </p:nvSpPr>
        <p:spPr>
          <a:xfrm>
            <a:off x="1144830" y="4066567"/>
            <a:ext cx="77687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agent acts differently depending on a condition of the current state of the controlled resource - location, money, time</a:t>
            </a:r>
          </a:p>
          <a:p>
            <a:pPr marL="612000" lvl="1" indent="-285750">
              <a:spcBef>
                <a:spcPts val="600"/>
              </a:spcBef>
              <a:spcAft>
                <a:spcPts val="600"/>
              </a:spcAft>
              <a:buFont typeface="Cambria Math" panose="02040503050406030204" pitchFamily="18" charset="0"/>
              <a:buChar char="⇒"/>
            </a:pPr>
            <a:r>
              <a:rPr lang="en-GB" dirty="0"/>
              <a:t>The size of the memory is constant</a:t>
            </a:r>
          </a:p>
          <a:p>
            <a:pPr marL="612000" lvl="1" indent="-285750">
              <a:spcBef>
                <a:spcPts val="600"/>
              </a:spcBef>
              <a:spcAft>
                <a:spcPts val="600"/>
              </a:spcAft>
              <a:buFont typeface="Cambria Math" panose="02040503050406030204" pitchFamily="18" charset="0"/>
              <a:buChar char="⇒"/>
            </a:pPr>
            <a:r>
              <a:rPr lang="en-GB" dirty="0"/>
              <a:t>Examples: Transportation planners, Holliday planners, Meeting </a:t>
            </a:r>
            <a:r>
              <a:rPr lang="en-GB" dirty="0" err="1"/>
              <a:t>plannersetc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EC34-C5F3-6964-33EE-2DEAC31B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8472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dirty="0"/>
              <a:t>Representational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193D4-08CB-7469-D73F-C56F8B74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266" y="1981200"/>
            <a:ext cx="7397724" cy="2523768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represent the rules (i.e., in Python)?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search for matching rules depend on the data structures used to represent the rules?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search for matching rules depend on the data structures used to represent the states?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search for matching rules depend on the data structures used to represent the perceptions?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speed-up the rule match?</a:t>
            </a:r>
          </a:p>
        </p:txBody>
      </p:sp>
    </p:spTree>
    <p:extLst>
      <p:ext uri="{BB962C8B-B14F-4D97-AF65-F5344CB8AC3E}">
        <p14:creationId xmlns:p14="http://schemas.microsoft.com/office/powerpoint/2010/main" val="153547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00FA-DCE8-4E1C-A3E3-950A730D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769441"/>
          </a:xfrm>
        </p:spPr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97E6-CA48-4ADB-8E71-71E2BDE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799" y="1489100"/>
            <a:ext cx="7781925" cy="2015936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dirty="0"/>
              <a:t>Depending on the length and the characteristic of the memorized history of perceptions and actions there are different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Recurrent agents </a:t>
            </a:r>
            <a:r>
              <a:rPr lang="en-GB" dirty="0"/>
              <a:t>– remember only the last action and perception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Markov agents </a:t>
            </a:r>
            <a:r>
              <a:rPr lang="en-GB" dirty="0"/>
              <a:t>– account the accumulated history of their own actions and perceptions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Stochastic agents </a:t>
            </a:r>
            <a:r>
              <a:rPr lang="en-GB" dirty="0"/>
              <a:t>– act according to the probabilistic characteristics of the historical lines of actions and perceptions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2905933-6E16-4E0D-952C-84AB1262627A}"/>
              </a:ext>
            </a:extLst>
          </p:cNvPr>
          <p:cNvSpPr txBox="1">
            <a:spLocks/>
          </p:cNvSpPr>
          <p:nvPr/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pPr algn="ctr">
              <a:lnSpc>
                <a:spcPts val="2635"/>
              </a:lnSpc>
            </a:pPr>
            <a:r>
              <a:rPr lang="en-GB" dirty="0"/>
              <a:t>Types of agents depending on their memory process</a:t>
            </a:r>
            <a:endParaRPr lang="en-GB" kern="0" spc="90" dirty="0"/>
          </a:p>
        </p:txBody>
      </p:sp>
    </p:spTree>
    <p:extLst>
      <p:ext uri="{BB962C8B-B14F-4D97-AF65-F5344CB8AC3E}">
        <p14:creationId xmlns:p14="http://schemas.microsoft.com/office/powerpoint/2010/main" val="3303662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90" dirty="0"/>
              <a:t>Complex Model-based Resource Planning Agents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1195424" y="1570634"/>
            <a:ext cx="8481975" cy="4097275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l"/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Model-Based-Planning-Agent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action</a:t>
            </a:r>
          </a:p>
          <a:p>
            <a:pPr algn="l"/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agent’s current conception of the world state</a:t>
            </a:r>
          </a:p>
          <a:p>
            <a:pPr algn="l"/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transition model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description of how the next state depends on</a:t>
            </a:r>
          </a:p>
          <a:p>
            <a:pPr algn="l"/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state and action</a:t>
            </a:r>
          </a:p>
          <a:p>
            <a:pPr algn="l"/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sensor model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description of how the current world state is reflected</a:t>
            </a:r>
          </a:p>
          <a:p>
            <a:pPr algn="l"/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in the agent’s 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percepts</a:t>
            </a:r>
            <a:endParaRPr lang="en-GB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rules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set of condition–action rules</a:t>
            </a:r>
          </a:p>
          <a:p>
            <a:pPr algn="l"/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action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most recent action, initially none</a:t>
            </a:r>
          </a:p>
          <a:p>
            <a:pPr algn="l"/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GB" sz="2000" b="0" i="0" u="none" strike="noStrike" cap="smal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Update-State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action, percept, transition model, sensor model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GB" sz="2000" b="0" i="0" u="none" strike="noStrike" cap="smal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Rule-Match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rules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action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GB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b="0" i="0" u="none" strike="noStrike" cap="smal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GB" sz="2000" b="0" i="0" u="none" strike="noStrike" cap="smal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algn="l"/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955B8-FF42-46CD-AD65-3A06734742EA}"/>
              </a:ext>
            </a:extLst>
          </p:cNvPr>
          <p:cNvSpPr txBox="1"/>
          <p:nvPr/>
        </p:nvSpPr>
        <p:spPr>
          <a:xfrm>
            <a:off x="1112388" y="5562600"/>
            <a:ext cx="77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agent keeps track of the current state of the world in an internal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It may account the dependence of the perception of the world from the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It also may account the dependence of the possible actions from the current state through a separate transition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351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90" dirty="0"/>
              <a:t>Representational Issues</a:t>
            </a:r>
            <a:endParaRPr spc="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955B8-FF42-46CD-AD65-3A06734742EA}"/>
              </a:ext>
            </a:extLst>
          </p:cNvPr>
          <p:cNvSpPr txBox="1"/>
          <p:nvPr/>
        </p:nvSpPr>
        <p:spPr>
          <a:xfrm>
            <a:off x="963091" y="2362200"/>
            <a:ext cx="77687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represent the states (i.e., in Python)?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updating of states depend on the data structures used to represent the states?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search for matching rules depend on the data structures used to represent the states?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search for matching rules depend on the data structures used to represent the perceptions?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speed-up the rule match?</a:t>
            </a:r>
          </a:p>
        </p:txBody>
      </p:sp>
    </p:spTree>
    <p:extLst>
      <p:ext uri="{BB962C8B-B14F-4D97-AF65-F5344CB8AC3E}">
        <p14:creationId xmlns:p14="http://schemas.microsoft.com/office/powerpoint/2010/main" val="414804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95" dirty="0">
                <a:solidFill>
                  <a:srgbClr val="7030A0"/>
                </a:solidFill>
              </a:rPr>
              <a:t>Conceptual Model: </a:t>
            </a:r>
            <a:r>
              <a:rPr spc="95" dirty="0"/>
              <a:t>Agents</a:t>
            </a:r>
            <a:r>
              <a:rPr spc="260" dirty="0"/>
              <a:t> </a:t>
            </a:r>
            <a:r>
              <a:rPr spc="70" dirty="0"/>
              <a:t>and</a:t>
            </a:r>
            <a:r>
              <a:rPr spc="250" dirty="0"/>
              <a:t> </a:t>
            </a:r>
            <a:r>
              <a:rPr spc="65" dirty="0"/>
              <a:t>environments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950" y="1509356"/>
            <a:ext cx="5047084" cy="1902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52158" y="1973071"/>
            <a:ext cx="581025" cy="69913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b="1" spc="10" dirty="0"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850"/>
              </a:spcBef>
            </a:pPr>
            <a:r>
              <a:rPr sz="1500" b="1" spc="5" dirty="0">
                <a:latin typeface="Arial"/>
                <a:cs typeface="Arial"/>
              </a:rPr>
              <a:t>agent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136440" y="1274096"/>
            <a:ext cx="2030095" cy="775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114"/>
              </a:spcBef>
            </a:pPr>
            <a:r>
              <a:rPr sz="1500" b="1" spc="5" dirty="0">
                <a:latin typeface="Arial"/>
                <a:cs typeface="Arial"/>
              </a:rPr>
              <a:t>sensors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percepts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3206" y="2570478"/>
            <a:ext cx="69977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5" dirty="0">
                <a:latin typeface="Arial"/>
                <a:cs typeface="Arial"/>
              </a:rPr>
              <a:t>actions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7449" y="2251067"/>
            <a:ext cx="1181735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5" dirty="0">
                <a:latin typeface="Arial"/>
                <a:cs typeface="Arial"/>
              </a:rPr>
              <a:t>environment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195" y="3309916"/>
            <a:ext cx="8585205" cy="380809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68325" algn="ctr">
              <a:lnSpc>
                <a:spcPct val="100000"/>
              </a:lnSpc>
              <a:spcBef>
                <a:spcPts val="114"/>
              </a:spcBef>
            </a:pPr>
            <a:r>
              <a:rPr sz="1500" b="1" spc="5" dirty="0">
                <a:latin typeface="Arial"/>
                <a:cs typeface="Arial"/>
              </a:rPr>
              <a:t>actuators</a:t>
            </a:r>
            <a:endParaRPr sz="1500" dirty="0">
              <a:latin typeface="Arial"/>
              <a:cs typeface="Arial"/>
            </a:endParaRPr>
          </a:p>
          <a:p>
            <a:pPr marL="393700" marR="776605" indent="-342900">
              <a:lnSpc>
                <a:spcPct val="163400"/>
              </a:lnSpc>
              <a:spcBef>
                <a:spcPts val="585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050" spc="-30" dirty="0">
                <a:solidFill>
                  <a:srgbClr val="C00000"/>
                </a:solidFill>
                <a:latin typeface="Calibri"/>
                <a:cs typeface="Calibri"/>
              </a:rPr>
              <a:t>Agents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include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humans,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robots,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softbots,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thermostats,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etc. </a:t>
            </a:r>
            <a:endParaRPr lang="en-GB" sz="2050" spc="-35" dirty="0">
              <a:latin typeface="Calibri"/>
              <a:cs typeface="Calibri"/>
            </a:endParaRPr>
          </a:p>
          <a:p>
            <a:pPr marL="393700" marR="776605" indent="-342900">
              <a:buFont typeface="Arial" panose="020B0604020202020204" pitchFamily="34" charset="0"/>
              <a:buChar char="•"/>
            </a:pPr>
            <a:r>
              <a:rPr lang="en-GB" sz="2050" spc="-35" dirty="0">
                <a:latin typeface="Calibri"/>
                <a:cs typeface="Calibri"/>
              </a:rPr>
              <a:t>The information in this model represents facts about the environment, observed using the </a:t>
            </a:r>
            <a:r>
              <a:rPr lang="en-GB" sz="2050" spc="-35" dirty="0" err="1">
                <a:solidFill>
                  <a:srgbClr val="C00000"/>
                </a:solidFill>
                <a:latin typeface="Calibri"/>
                <a:cs typeface="Calibri"/>
              </a:rPr>
              <a:t>percepts</a:t>
            </a:r>
            <a:r>
              <a:rPr lang="en-GB" sz="205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50" spc="-35" dirty="0">
                <a:latin typeface="Calibri"/>
                <a:cs typeface="Calibri"/>
              </a:rPr>
              <a:t>, and effects on the environment, caused by the </a:t>
            </a:r>
            <a:r>
              <a:rPr lang="en-GB" sz="2050" spc="-35" dirty="0">
                <a:solidFill>
                  <a:srgbClr val="C00000"/>
                </a:solidFill>
                <a:latin typeface="Calibri"/>
                <a:cs typeface="Calibri"/>
              </a:rPr>
              <a:t>actions </a:t>
            </a:r>
            <a:r>
              <a:rPr lang="en-GB" sz="2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393700" marR="776605" indent="-342900">
              <a:lnSpc>
                <a:spcPct val="163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50" dirty="0">
                <a:solidFill>
                  <a:srgbClr val="C00000"/>
                </a:solidFill>
                <a:latin typeface="Calibri"/>
                <a:cs typeface="Calibri"/>
              </a:rPr>
              <a:t>intelligent</a:t>
            </a:r>
            <a:r>
              <a:rPr lang="en-GB" sz="2050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2050" spc="2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50" i="1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050" spc="-75" dirty="0">
                <a:latin typeface="Calibri"/>
                <a:cs typeface="Calibri"/>
              </a:rPr>
              <a:t>maps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lang="en-GB" sz="2050" spc="-85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lang="en-GB" sz="2050" dirty="0">
                <a:latin typeface="Calibri"/>
                <a:cs typeface="Calibri"/>
              </a:rPr>
              <a:t>agent</a:t>
            </a:r>
            <a:r>
              <a:rPr lang="en-GB"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</a:t>
            </a:r>
            <a:r>
              <a:rPr lang="en-GB" sz="2050" spc="-70" dirty="0">
                <a:latin typeface="Calibri"/>
                <a:cs typeface="Calibri"/>
              </a:rPr>
              <a:t>ions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actions:</a:t>
            </a:r>
            <a:endParaRPr sz="2050" dirty="0">
              <a:latin typeface="Calibri"/>
              <a:cs typeface="Calibri"/>
            </a:endParaRPr>
          </a:p>
          <a:p>
            <a:pPr marL="367665" algn="ctr">
              <a:lnSpc>
                <a:spcPct val="100000"/>
              </a:lnSpc>
              <a:spcBef>
                <a:spcPts val="1560"/>
              </a:spcBef>
            </a:pPr>
            <a:r>
              <a:rPr sz="2050" b="0" i="1" spc="300" dirty="0">
                <a:latin typeface="Bookman Old Style"/>
                <a:cs typeface="Bookman Old Style"/>
              </a:rPr>
              <a:t>f</a:t>
            </a:r>
            <a:r>
              <a:rPr sz="2050" b="0" i="1" spc="150" dirty="0"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Arial"/>
                <a:cs typeface="Arial"/>
              </a:rPr>
              <a:t>: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20" dirty="0">
                <a:latin typeface="Cambria"/>
                <a:cs typeface="Cambria"/>
              </a:rPr>
              <a:t>P</a:t>
            </a:r>
            <a:r>
              <a:rPr sz="2100" spc="30" baseline="33730" dirty="0">
                <a:latin typeface="Lucida Sans Unicode"/>
                <a:cs typeface="Lucida Sans Unicode"/>
              </a:rPr>
              <a:t>∗</a:t>
            </a:r>
            <a:r>
              <a:rPr sz="2100" spc="225" baseline="33730" dirty="0">
                <a:latin typeface="Lucida Sans Unicode"/>
                <a:cs typeface="Lucida Sans Unicode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05" dirty="0">
                <a:latin typeface="Cambria"/>
                <a:cs typeface="Cambria"/>
              </a:rPr>
              <a:t> </a:t>
            </a:r>
            <a:r>
              <a:rPr sz="2050" spc="370" dirty="0">
                <a:latin typeface="Cambria"/>
                <a:cs typeface="Cambria"/>
              </a:rPr>
              <a:t>A</a:t>
            </a:r>
            <a:endParaRPr sz="2050" dirty="0">
              <a:latin typeface="Cambria"/>
              <a:cs typeface="Cambria"/>
            </a:endParaRPr>
          </a:p>
          <a:p>
            <a:pPr marL="3937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agent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runs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lang="en-GB" sz="2050" dirty="0">
                <a:solidFill>
                  <a:srgbClr val="C00000"/>
                </a:solidFill>
                <a:latin typeface="Calibri"/>
                <a:cs typeface="Calibri"/>
              </a:rPr>
              <a:t>actuators</a:t>
            </a:r>
            <a:r>
              <a:rPr lang="en-GB"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physical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architecture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produce</a:t>
            </a:r>
            <a:r>
              <a:rPr lang="en-GB" sz="2050" spc="-85" dirty="0">
                <a:latin typeface="Calibri"/>
                <a:cs typeface="Calibri"/>
              </a:rPr>
              <a:t> the agent function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300" dirty="0">
                <a:latin typeface="Bookman Old Style"/>
                <a:cs typeface="Bookman Old Style"/>
              </a:rPr>
              <a:t>f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Goal-</a:t>
            </a:r>
            <a:r>
              <a:rPr lang="en-GB" spc="100" dirty="0"/>
              <a:t>driven</a:t>
            </a:r>
            <a:r>
              <a:rPr spc="175" dirty="0"/>
              <a:t> </a:t>
            </a:r>
            <a:r>
              <a:rPr spc="35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072" y="5264046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49634" y="2994421"/>
            <a:ext cx="2069464" cy="520065"/>
            <a:chOff x="4849634" y="2994421"/>
            <a:chExt cx="2069464" cy="520065"/>
          </a:xfrm>
        </p:grpSpPr>
        <p:sp>
          <p:nvSpPr>
            <p:cNvPr id="8" name="object 8"/>
            <p:cNvSpPr/>
            <p:nvPr/>
          </p:nvSpPr>
          <p:spPr>
            <a:xfrm>
              <a:off x="4857254" y="3002041"/>
              <a:ext cx="2054225" cy="504825"/>
            </a:xfrm>
            <a:custGeom>
              <a:avLst/>
              <a:gdLst/>
              <a:ahLst/>
              <a:cxnLst/>
              <a:rect l="l" t="t" r="r" b="b"/>
              <a:pathLst>
                <a:path w="2054225" h="504825">
                  <a:moveTo>
                    <a:pt x="0" y="0"/>
                  </a:moveTo>
                  <a:lnTo>
                    <a:pt x="0" y="504797"/>
                  </a:lnTo>
                  <a:lnTo>
                    <a:pt x="2053691" y="504797"/>
                  </a:lnTo>
                  <a:lnTo>
                    <a:pt x="2053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7254" y="3002041"/>
              <a:ext cx="2054225" cy="504825"/>
            </a:xfrm>
            <a:custGeom>
              <a:avLst/>
              <a:gdLst/>
              <a:ahLst/>
              <a:cxnLst/>
              <a:rect l="l" t="t" r="r" b="b"/>
              <a:pathLst>
                <a:path w="2054225" h="504825">
                  <a:moveTo>
                    <a:pt x="2053691" y="504797"/>
                  </a:moveTo>
                  <a:lnTo>
                    <a:pt x="2053691" y="0"/>
                  </a:lnTo>
                  <a:lnTo>
                    <a:pt x="0" y="0"/>
                  </a:lnTo>
                  <a:lnTo>
                    <a:pt x="0" y="504797"/>
                  </a:lnTo>
                  <a:lnTo>
                    <a:pt x="2053691" y="504797"/>
                  </a:lnTo>
                  <a:close/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57254" y="3002041"/>
            <a:ext cx="2054225" cy="504825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92735" marR="177800" indent="-118745">
              <a:lnSpc>
                <a:spcPts val="1680"/>
              </a:lnSpc>
              <a:spcBef>
                <a:spcPts val="38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will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be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if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8046" y="4440026"/>
            <a:ext cx="1672589" cy="490220"/>
          </a:xfrm>
          <a:custGeom>
            <a:avLst/>
            <a:gdLst/>
            <a:ahLst/>
            <a:cxnLst/>
            <a:rect l="l" t="t" r="r" b="b"/>
            <a:pathLst>
              <a:path w="1672590" h="490220">
                <a:moveTo>
                  <a:pt x="0" y="0"/>
                </a:moveTo>
                <a:lnTo>
                  <a:pt x="0" y="489948"/>
                </a:lnTo>
                <a:lnTo>
                  <a:pt x="1672082" y="489948"/>
                </a:lnTo>
                <a:lnTo>
                  <a:pt x="16720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48046" y="4440026"/>
            <a:ext cx="1672589" cy="490220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3510" marR="146685">
              <a:lnSpc>
                <a:spcPts val="1680"/>
              </a:lnSpc>
              <a:spcBef>
                <a:spcPts val="325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70397" y="1861908"/>
            <a:ext cx="2301875" cy="458470"/>
            <a:chOff x="2670397" y="1861908"/>
            <a:chExt cx="2301875" cy="458470"/>
          </a:xfrm>
        </p:grpSpPr>
        <p:sp>
          <p:nvSpPr>
            <p:cNvPr id="14" name="object 14"/>
            <p:cNvSpPr/>
            <p:nvPr/>
          </p:nvSpPr>
          <p:spPr>
            <a:xfrm>
              <a:off x="3570846" y="2052154"/>
              <a:ext cx="1339850" cy="243840"/>
            </a:xfrm>
            <a:custGeom>
              <a:avLst/>
              <a:gdLst/>
              <a:ahLst/>
              <a:cxnLst/>
              <a:rect l="l" t="t" r="r" b="b"/>
              <a:pathLst>
                <a:path w="1339850" h="243839">
                  <a:moveTo>
                    <a:pt x="0" y="0"/>
                  </a:moveTo>
                  <a:lnTo>
                    <a:pt x="1339240" y="243497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6398" y="2222030"/>
              <a:ext cx="205740" cy="98425"/>
            </a:xfrm>
            <a:custGeom>
              <a:avLst/>
              <a:gdLst/>
              <a:ahLst/>
              <a:cxnLst/>
              <a:rect l="l" t="t" r="r" b="b"/>
              <a:pathLst>
                <a:path w="205739" h="98425">
                  <a:moveTo>
                    <a:pt x="0" y="98247"/>
                  </a:moveTo>
                  <a:lnTo>
                    <a:pt x="205422" y="84848"/>
                  </a:lnTo>
                  <a:lnTo>
                    <a:pt x="17856" y="0"/>
                  </a:lnTo>
                  <a:lnTo>
                    <a:pt x="0" y="98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4851" y="2243924"/>
              <a:ext cx="125730" cy="60325"/>
            </a:xfrm>
            <a:custGeom>
              <a:avLst/>
              <a:gdLst/>
              <a:ahLst/>
              <a:cxnLst/>
              <a:rect l="l" t="t" r="r" b="b"/>
              <a:pathLst>
                <a:path w="125729" h="60325">
                  <a:moveTo>
                    <a:pt x="10896" y="0"/>
                  </a:moveTo>
                  <a:lnTo>
                    <a:pt x="125234" y="51727"/>
                  </a:lnTo>
                  <a:lnTo>
                    <a:pt x="0" y="59893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34" y="301837"/>
                  </a:lnTo>
                  <a:lnTo>
                    <a:pt x="116668" y="344957"/>
                  </a:lnTo>
                  <a:lnTo>
                    <a:pt x="185154" y="362715"/>
                  </a:lnTo>
                  <a:lnTo>
                    <a:pt x="233663" y="364934"/>
                  </a:lnTo>
                  <a:lnTo>
                    <a:pt x="299294" y="365252"/>
                  </a:lnTo>
                  <a:lnTo>
                    <a:pt x="664546" y="365252"/>
                  </a:lnTo>
                  <a:lnTo>
                    <a:pt x="730177" y="364934"/>
                  </a:lnTo>
                  <a:lnTo>
                    <a:pt x="778686" y="362715"/>
                  </a:lnTo>
                  <a:lnTo>
                    <a:pt x="847172" y="344957"/>
                  </a:lnTo>
                  <a:lnTo>
                    <a:pt x="905508" y="301837"/>
                  </a:lnTo>
                  <a:lnTo>
                    <a:pt x="948632" y="243497"/>
                  </a:lnTo>
                  <a:lnTo>
                    <a:pt x="963844" y="182626"/>
                  </a:lnTo>
                  <a:lnTo>
                    <a:pt x="960041" y="152189"/>
                  </a:lnTo>
                  <a:lnTo>
                    <a:pt x="929923" y="91632"/>
                  </a:lnTo>
                  <a:lnTo>
                    <a:pt x="877290" y="39001"/>
                  </a:lnTo>
                  <a:lnTo>
                    <a:pt x="815781" y="8561"/>
                  </a:lnTo>
                  <a:lnTo>
                    <a:pt x="730177" y="317"/>
                  </a:lnTo>
                  <a:lnTo>
                    <a:pt x="664546" y="0"/>
                  </a:lnTo>
                  <a:lnTo>
                    <a:pt x="299294" y="0"/>
                  </a:lnTo>
                  <a:lnTo>
                    <a:pt x="233663" y="317"/>
                  </a:lnTo>
                  <a:lnTo>
                    <a:pt x="185154" y="2536"/>
                  </a:lnTo>
                  <a:lnTo>
                    <a:pt x="116668" y="20294"/>
                  </a:lnTo>
                  <a:lnTo>
                    <a:pt x="58334" y="63414"/>
                  </a:lnTo>
                  <a:lnTo>
                    <a:pt x="15220" y="121754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20" y="243497"/>
                  </a:moveTo>
                  <a:lnTo>
                    <a:pt x="3805" y="213062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2" y="91632"/>
                  </a:lnTo>
                  <a:lnTo>
                    <a:pt x="86551" y="39001"/>
                  </a:lnTo>
                  <a:lnTo>
                    <a:pt x="148059" y="8561"/>
                  </a:lnTo>
                  <a:lnTo>
                    <a:pt x="233663" y="317"/>
                  </a:lnTo>
                  <a:lnTo>
                    <a:pt x="299294" y="0"/>
                  </a:lnTo>
                  <a:lnTo>
                    <a:pt x="346149" y="0"/>
                  </a:lnTo>
                  <a:lnTo>
                    <a:pt x="398328" y="0"/>
                  </a:lnTo>
                  <a:lnTo>
                    <a:pt x="664546" y="0"/>
                  </a:lnTo>
                  <a:lnTo>
                    <a:pt x="730177" y="317"/>
                  </a:lnTo>
                  <a:lnTo>
                    <a:pt x="778686" y="2536"/>
                  </a:lnTo>
                  <a:lnTo>
                    <a:pt x="847172" y="20294"/>
                  </a:lnTo>
                  <a:lnTo>
                    <a:pt x="905508" y="63414"/>
                  </a:lnTo>
                  <a:lnTo>
                    <a:pt x="948632" y="121754"/>
                  </a:lnTo>
                  <a:lnTo>
                    <a:pt x="963844" y="182626"/>
                  </a:lnTo>
                  <a:lnTo>
                    <a:pt x="960041" y="213062"/>
                  </a:lnTo>
                  <a:lnTo>
                    <a:pt x="929923" y="273619"/>
                  </a:lnTo>
                  <a:lnTo>
                    <a:pt x="877290" y="326250"/>
                  </a:lnTo>
                  <a:lnTo>
                    <a:pt x="815781" y="356690"/>
                  </a:lnTo>
                  <a:lnTo>
                    <a:pt x="730177" y="364934"/>
                  </a:lnTo>
                  <a:lnTo>
                    <a:pt x="664546" y="365252"/>
                  </a:lnTo>
                  <a:lnTo>
                    <a:pt x="617691" y="365252"/>
                  </a:lnTo>
                  <a:lnTo>
                    <a:pt x="565512" y="365252"/>
                  </a:lnTo>
                  <a:lnTo>
                    <a:pt x="299294" y="365252"/>
                  </a:lnTo>
                  <a:lnTo>
                    <a:pt x="233663" y="364934"/>
                  </a:lnTo>
                  <a:lnTo>
                    <a:pt x="185154" y="362715"/>
                  </a:lnTo>
                  <a:lnTo>
                    <a:pt x="116668" y="344957"/>
                  </a:lnTo>
                  <a:lnTo>
                    <a:pt x="58334" y="301837"/>
                  </a:lnTo>
                  <a:lnTo>
                    <a:pt x="33922" y="273619"/>
                  </a:lnTo>
                  <a:lnTo>
                    <a:pt x="15220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03740" y="1900205"/>
            <a:ext cx="5232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39893" y="2333688"/>
            <a:ext cx="3033395" cy="859155"/>
            <a:chOff x="1939893" y="2333688"/>
            <a:chExt cx="3033395" cy="859155"/>
          </a:xfrm>
        </p:grpSpPr>
        <p:sp>
          <p:nvSpPr>
            <p:cNvPr id="21" name="object 21"/>
            <p:cNvSpPr/>
            <p:nvPr/>
          </p:nvSpPr>
          <p:spPr>
            <a:xfrm>
              <a:off x="4179595" y="2539148"/>
              <a:ext cx="730885" cy="0"/>
            </a:xfrm>
            <a:custGeom>
              <a:avLst/>
              <a:gdLst/>
              <a:ahLst/>
              <a:cxnLst/>
              <a:rect l="l" t="t" r="r" b="b"/>
              <a:pathLst>
                <a:path w="730885">
                  <a:moveTo>
                    <a:pt x="0" y="0"/>
                  </a:moveTo>
                  <a:lnTo>
                    <a:pt x="730491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73117" y="2489225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30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79595" y="2508719"/>
              <a:ext cx="730885" cy="639445"/>
            </a:xfrm>
            <a:custGeom>
              <a:avLst/>
              <a:gdLst/>
              <a:ahLst/>
              <a:cxnLst/>
              <a:rect l="l" t="t" r="r" b="b"/>
              <a:pathLst>
                <a:path w="730885" h="639444">
                  <a:moveTo>
                    <a:pt x="608736" y="0"/>
                  </a:moveTo>
                  <a:lnTo>
                    <a:pt x="730491" y="30429"/>
                  </a:lnTo>
                  <a:lnTo>
                    <a:pt x="608736" y="60871"/>
                  </a:lnTo>
                </a:path>
                <a:path w="730885" h="639444">
                  <a:moveTo>
                    <a:pt x="0" y="30429"/>
                  </a:moveTo>
                  <a:lnTo>
                    <a:pt x="608736" y="639178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56175" y="301574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30">
                  <a:moveTo>
                    <a:pt x="0" y="70612"/>
                  </a:moveTo>
                  <a:lnTo>
                    <a:pt x="176530" y="176530"/>
                  </a:lnTo>
                  <a:lnTo>
                    <a:pt x="70612" y="0"/>
                  </a:lnTo>
                  <a:lnTo>
                    <a:pt x="0" y="7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0724" y="3040290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43040" y="0"/>
                  </a:moveTo>
                  <a:lnTo>
                    <a:pt x="107607" y="107607"/>
                  </a:lnTo>
                  <a:lnTo>
                    <a:pt x="0" y="4304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7513" y="2341308"/>
              <a:ext cx="2425065" cy="365760"/>
            </a:xfrm>
            <a:custGeom>
              <a:avLst/>
              <a:gdLst/>
              <a:ahLst/>
              <a:cxnLst/>
              <a:rect l="l" t="t" r="r" b="b"/>
              <a:pathLst>
                <a:path w="2425065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40" y="301837"/>
                  </a:lnTo>
                  <a:lnTo>
                    <a:pt x="116681" y="344957"/>
                  </a:lnTo>
                  <a:lnTo>
                    <a:pt x="178390" y="360297"/>
                  </a:lnTo>
                  <a:lnTo>
                    <a:pt x="267085" y="364181"/>
                  </a:lnTo>
                  <a:lnTo>
                    <a:pt x="336401" y="364934"/>
                  </a:lnTo>
                  <a:lnTo>
                    <a:pt x="427118" y="365212"/>
                  </a:lnTo>
                  <a:lnTo>
                    <a:pt x="542804" y="365252"/>
                  </a:lnTo>
                  <a:lnTo>
                    <a:pt x="1997730" y="365212"/>
                  </a:lnTo>
                  <a:lnTo>
                    <a:pt x="2088449" y="364934"/>
                  </a:lnTo>
                  <a:lnTo>
                    <a:pt x="2157766" y="364181"/>
                  </a:lnTo>
                  <a:lnTo>
                    <a:pt x="2209249" y="362715"/>
                  </a:lnTo>
                  <a:lnTo>
                    <a:pt x="2272977" y="356690"/>
                  </a:lnTo>
                  <a:lnTo>
                    <a:pt x="2338290" y="326250"/>
                  </a:lnTo>
                  <a:lnTo>
                    <a:pt x="2390921" y="273619"/>
                  </a:lnTo>
                  <a:lnTo>
                    <a:pt x="2421043" y="213062"/>
                  </a:lnTo>
                  <a:lnTo>
                    <a:pt x="2424849" y="182626"/>
                  </a:lnTo>
                  <a:lnTo>
                    <a:pt x="2421043" y="152189"/>
                  </a:lnTo>
                  <a:lnTo>
                    <a:pt x="2390921" y="91632"/>
                  </a:lnTo>
                  <a:lnTo>
                    <a:pt x="2338290" y="39001"/>
                  </a:lnTo>
                  <a:lnTo>
                    <a:pt x="2292356" y="13595"/>
                  </a:lnTo>
                  <a:lnTo>
                    <a:pt x="2246463" y="4954"/>
                  </a:lnTo>
                  <a:lnTo>
                    <a:pt x="2157766" y="1070"/>
                  </a:lnTo>
                  <a:lnTo>
                    <a:pt x="2088449" y="317"/>
                  </a:lnTo>
                  <a:lnTo>
                    <a:pt x="1997730" y="39"/>
                  </a:lnTo>
                  <a:lnTo>
                    <a:pt x="1882044" y="0"/>
                  </a:lnTo>
                  <a:lnTo>
                    <a:pt x="427118" y="39"/>
                  </a:lnTo>
                  <a:lnTo>
                    <a:pt x="336401" y="317"/>
                  </a:lnTo>
                  <a:lnTo>
                    <a:pt x="267085" y="1070"/>
                  </a:lnTo>
                  <a:lnTo>
                    <a:pt x="215604" y="2536"/>
                  </a:lnTo>
                  <a:lnTo>
                    <a:pt x="151876" y="8561"/>
                  </a:lnTo>
                  <a:lnTo>
                    <a:pt x="86558" y="39001"/>
                  </a:lnTo>
                  <a:lnTo>
                    <a:pt x="33928" y="91632"/>
                  </a:lnTo>
                  <a:lnTo>
                    <a:pt x="3805" y="152189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7513" y="2341308"/>
              <a:ext cx="2425065" cy="365760"/>
            </a:xfrm>
            <a:custGeom>
              <a:avLst/>
              <a:gdLst/>
              <a:ahLst/>
              <a:cxnLst/>
              <a:rect l="l" t="t" r="r" b="b"/>
              <a:pathLst>
                <a:path w="2425065" h="365760">
                  <a:moveTo>
                    <a:pt x="116681" y="344957"/>
                  </a:moveTo>
                  <a:lnTo>
                    <a:pt x="58340" y="301837"/>
                  </a:lnTo>
                  <a:lnTo>
                    <a:pt x="15220" y="243497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8" y="91632"/>
                  </a:lnTo>
                  <a:lnTo>
                    <a:pt x="86558" y="39001"/>
                  </a:lnTo>
                  <a:lnTo>
                    <a:pt x="132496" y="13595"/>
                  </a:lnTo>
                  <a:lnTo>
                    <a:pt x="178390" y="4954"/>
                  </a:lnTo>
                  <a:lnTo>
                    <a:pt x="267085" y="1070"/>
                  </a:lnTo>
                  <a:lnTo>
                    <a:pt x="336401" y="317"/>
                  </a:lnTo>
                  <a:lnTo>
                    <a:pt x="427118" y="39"/>
                  </a:lnTo>
                  <a:lnTo>
                    <a:pt x="542804" y="0"/>
                  </a:lnTo>
                  <a:lnTo>
                    <a:pt x="583923" y="0"/>
                  </a:lnTo>
                  <a:lnTo>
                    <a:pt x="627535" y="0"/>
                  </a:lnTo>
                  <a:lnTo>
                    <a:pt x="1882044" y="0"/>
                  </a:lnTo>
                  <a:lnTo>
                    <a:pt x="1997730" y="39"/>
                  </a:lnTo>
                  <a:lnTo>
                    <a:pt x="2088449" y="317"/>
                  </a:lnTo>
                  <a:lnTo>
                    <a:pt x="2157766" y="1070"/>
                  </a:lnTo>
                  <a:lnTo>
                    <a:pt x="2209249" y="2536"/>
                  </a:lnTo>
                  <a:lnTo>
                    <a:pt x="2272977" y="8561"/>
                  </a:lnTo>
                  <a:lnTo>
                    <a:pt x="2338290" y="39001"/>
                  </a:lnTo>
                  <a:lnTo>
                    <a:pt x="2390921" y="91632"/>
                  </a:lnTo>
                  <a:lnTo>
                    <a:pt x="2421043" y="152189"/>
                  </a:lnTo>
                  <a:lnTo>
                    <a:pt x="2424849" y="182626"/>
                  </a:lnTo>
                  <a:lnTo>
                    <a:pt x="2421043" y="213062"/>
                  </a:lnTo>
                  <a:lnTo>
                    <a:pt x="2390921" y="273619"/>
                  </a:lnTo>
                  <a:lnTo>
                    <a:pt x="2338290" y="326250"/>
                  </a:lnTo>
                  <a:lnTo>
                    <a:pt x="2292356" y="351656"/>
                  </a:lnTo>
                  <a:lnTo>
                    <a:pt x="2246463" y="360297"/>
                  </a:lnTo>
                  <a:lnTo>
                    <a:pt x="2157766" y="364181"/>
                  </a:lnTo>
                  <a:lnTo>
                    <a:pt x="2088449" y="364934"/>
                  </a:lnTo>
                  <a:lnTo>
                    <a:pt x="1997730" y="365212"/>
                  </a:lnTo>
                  <a:lnTo>
                    <a:pt x="1882044" y="365252"/>
                  </a:lnTo>
                  <a:lnTo>
                    <a:pt x="1840925" y="365252"/>
                  </a:lnTo>
                  <a:lnTo>
                    <a:pt x="1797313" y="365252"/>
                  </a:lnTo>
                  <a:lnTo>
                    <a:pt x="542804" y="365252"/>
                  </a:lnTo>
                  <a:lnTo>
                    <a:pt x="427118" y="365212"/>
                  </a:lnTo>
                  <a:lnTo>
                    <a:pt x="336401" y="364934"/>
                  </a:lnTo>
                  <a:lnTo>
                    <a:pt x="267085" y="364181"/>
                  </a:lnTo>
                  <a:lnTo>
                    <a:pt x="215604" y="362715"/>
                  </a:lnTo>
                  <a:lnTo>
                    <a:pt x="151876" y="356690"/>
                  </a:lnTo>
                  <a:lnTo>
                    <a:pt x="132496" y="351656"/>
                  </a:lnTo>
                  <a:lnTo>
                    <a:pt x="116681" y="34495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66709" y="2371985"/>
            <a:ext cx="21570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evolves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61647" y="2624429"/>
            <a:ext cx="2900045" cy="820419"/>
            <a:chOff x="2061647" y="2624429"/>
            <a:chExt cx="2900045" cy="820419"/>
          </a:xfrm>
        </p:grpSpPr>
        <p:sp>
          <p:nvSpPr>
            <p:cNvPr id="30" name="object 30"/>
            <p:cNvSpPr/>
            <p:nvPr/>
          </p:nvSpPr>
          <p:spPr>
            <a:xfrm>
              <a:off x="4179595" y="3269653"/>
              <a:ext cx="608965" cy="0"/>
            </a:xfrm>
            <a:custGeom>
              <a:avLst/>
              <a:gdLst/>
              <a:ahLst/>
              <a:cxnLst/>
              <a:rect l="l" t="t" r="r" b="b"/>
              <a:pathLst>
                <a:path w="608964">
                  <a:moveTo>
                    <a:pt x="0" y="0"/>
                  </a:moveTo>
                  <a:lnTo>
                    <a:pt x="608736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51374" y="3219716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07" y="49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7840" y="2660903"/>
              <a:ext cx="852805" cy="639445"/>
            </a:xfrm>
            <a:custGeom>
              <a:avLst/>
              <a:gdLst/>
              <a:ahLst/>
              <a:cxnLst/>
              <a:rect l="l" t="t" r="r" b="b"/>
              <a:pathLst>
                <a:path w="852804" h="639445">
                  <a:moveTo>
                    <a:pt x="608749" y="578307"/>
                  </a:moveTo>
                  <a:lnTo>
                    <a:pt x="730491" y="608749"/>
                  </a:lnTo>
                  <a:lnTo>
                    <a:pt x="608749" y="639178"/>
                  </a:lnTo>
                </a:path>
                <a:path w="852804" h="639445">
                  <a:moveTo>
                    <a:pt x="0" y="608749"/>
                  </a:moveTo>
                  <a:lnTo>
                    <a:pt x="852246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9611" y="2624429"/>
              <a:ext cx="191770" cy="156845"/>
            </a:xfrm>
            <a:custGeom>
              <a:avLst/>
              <a:gdLst/>
              <a:ahLst/>
              <a:cxnLst/>
              <a:rect l="l" t="t" r="r" b="b"/>
              <a:pathLst>
                <a:path w="191770" h="156844">
                  <a:moveTo>
                    <a:pt x="0" y="75450"/>
                  </a:moveTo>
                  <a:lnTo>
                    <a:pt x="58039" y="156718"/>
                  </a:lnTo>
                  <a:lnTo>
                    <a:pt x="191541" y="0"/>
                  </a:lnTo>
                  <a:lnTo>
                    <a:pt x="0" y="75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93322" y="2660903"/>
              <a:ext cx="116839" cy="95885"/>
            </a:xfrm>
            <a:custGeom>
              <a:avLst/>
              <a:gdLst/>
              <a:ahLst/>
              <a:cxnLst/>
              <a:rect l="l" t="t" r="r" b="b"/>
              <a:pathLst>
                <a:path w="116839" h="95885">
                  <a:moveTo>
                    <a:pt x="0" y="45999"/>
                  </a:moveTo>
                  <a:lnTo>
                    <a:pt x="116763" y="0"/>
                  </a:lnTo>
                  <a:lnTo>
                    <a:pt x="35382" y="95529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69267" y="3071812"/>
              <a:ext cx="2181860" cy="365760"/>
            </a:xfrm>
            <a:custGeom>
              <a:avLst/>
              <a:gdLst/>
              <a:ahLst/>
              <a:cxnLst/>
              <a:rect l="l" t="t" r="r" b="b"/>
              <a:pathLst>
                <a:path w="2181860" h="365760">
                  <a:moveTo>
                    <a:pt x="0" y="182619"/>
                  </a:moveTo>
                  <a:lnTo>
                    <a:pt x="15220" y="243497"/>
                  </a:lnTo>
                  <a:lnTo>
                    <a:pt x="58340" y="301832"/>
                  </a:lnTo>
                  <a:lnTo>
                    <a:pt x="116681" y="344957"/>
                  </a:lnTo>
                  <a:lnTo>
                    <a:pt x="176244" y="360287"/>
                  </a:lnTo>
                  <a:lnTo>
                    <a:pt x="257173" y="364169"/>
                  </a:lnTo>
                  <a:lnTo>
                    <a:pt x="319276" y="364922"/>
                  </a:lnTo>
                  <a:lnTo>
                    <a:pt x="399926" y="365199"/>
                  </a:lnTo>
                  <a:lnTo>
                    <a:pt x="502215" y="365239"/>
                  </a:lnTo>
                  <a:lnTo>
                    <a:pt x="1781416" y="365199"/>
                  </a:lnTo>
                  <a:lnTo>
                    <a:pt x="1862068" y="364922"/>
                  </a:lnTo>
                  <a:lnTo>
                    <a:pt x="1924172" y="364169"/>
                  </a:lnTo>
                  <a:lnTo>
                    <a:pt x="1970819" y="362704"/>
                  </a:lnTo>
                  <a:lnTo>
                    <a:pt x="2030109" y="356682"/>
                  </a:lnTo>
                  <a:lnTo>
                    <a:pt x="2094788" y="326248"/>
                  </a:lnTo>
                  <a:lnTo>
                    <a:pt x="2147416" y="273614"/>
                  </a:lnTo>
                  <a:lnTo>
                    <a:pt x="2177534" y="213057"/>
                  </a:lnTo>
                  <a:lnTo>
                    <a:pt x="2181339" y="182619"/>
                  </a:lnTo>
                  <a:lnTo>
                    <a:pt x="2177534" y="152182"/>
                  </a:lnTo>
                  <a:lnTo>
                    <a:pt x="2147416" y="91624"/>
                  </a:lnTo>
                  <a:lnTo>
                    <a:pt x="2094788" y="38990"/>
                  </a:lnTo>
                  <a:lnTo>
                    <a:pt x="2048935" y="13587"/>
                  </a:lnTo>
                  <a:lnTo>
                    <a:pt x="2005101" y="4951"/>
                  </a:lnTo>
                  <a:lnTo>
                    <a:pt x="1924172" y="1069"/>
                  </a:lnTo>
                  <a:lnTo>
                    <a:pt x="1862068" y="316"/>
                  </a:lnTo>
                  <a:lnTo>
                    <a:pt x="1781416" y="39"/>
                  </a:lnTo>
                  <a:lnTo>
                    <a:pt x="1679124" y="0"/>
                  </a:lnTo>
                  <a:lnTo>
                    <a:pt x="399926" y="39"/>
                  </a:lnTo>
                  <a:lnTo>
                    <a:pt x="319276" y="316"/>
                  </a:lnTo>
                  <a:lnTo>
                    <a:pt x="257173" y="1069"/>
                  </a:lnTo>
                  <a:lnTo>
                    <a:pt x="210526" y="2535"/>
                  </a:lnTo>
                  <a:lnTo>
                    <a:pt x="151237" y="8556"/>
                  </a:lnTo>
                  <a:lnTo>
                    <a:pt x="86558" y="38990"/>
                  </a:lnTo>
                  <a:lnTo>
                    <a:pt x="33928" y="91624"/>
                  </a:lnTo>
                  <a:lnTo>
                    <a:pt x="3805" y="152182"/>
                  </a:lnTo>
                  <a:lnTo>
                    <a:pt x="0" y="182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69267" y="3071812"/>
              <a:ext cx="2181860" cy="365760"/>
            </a:xfrm>
            <a:custGeom>
              <a:avLst/>
              <a:gdLst/>
              <a:ahLst/>
              <a:cxnLst/>
              <a:rect l="l" t="t" r="r" b="b"/>
              <a:pathLst>
                <a:path w="2181860" h="365760">
                  <a:moveTo>
                    <a:pt x="116681" y="344957"/>
                  </a:moveTo>
                  <a:lnTo>
                    <a:pt x="58340" y="301832"/>
                  </a:lnTo>
                  <a:lnTo>
                    <a:pt x="15220" y="243497"/>
                  </a:lnTo>
                  <a:lnTo>
                    <a:pt x="0" y="182619"/>
                  </a:lnTo>
                  <a:lnTo>
                    <a:pt x="3805" y="152182"/>
                  </a:lnTo>
                  <a:lnTo>
                    <a:pt x="33928" y="91624"/>
                  </a:lnTo>
                  <a:lnTo>
                    <a:pt x="86558" y="38990"/>
                  </a:lnTo>
                  <a:lnTo>
                    <a:pt x="132413" y="13587"/>
                  </a:lnTo>
                  <a:lnTo>
                    <a:pt x="176244" y="4951"/>
                  </a:lnTo>
                  <a:lnTo>
                    <a:pt x="257173" y="1069"/>
                  </a:lnTo>
                  <a:lnTo>
                    <a:pt x="319276" y="316"/>
                  </a:lnTo>
                  <a:lnTo>
                    <a:pt x="399926" y="39"/>
                  </a:lnTo>
                  <a:lnTo>
                    <a:pt x="502215" y="0"/>
                  </a:lnTo>
                  <a:lnTo>
                    <a:pt x="543368" y="0"/>
                  </a:lnTo>
                  <a:lnTo>
                    <a:pt x="587252" y="0"/>
                  </a:lnTo>
                  <a:lnTo>
                    <a:pt x="1679124" y="0"/>
                  </a:lnTo>
                  <a:lnTo>
                    <a:pt x="1781416" y="39"/>
                  </a:lnTo>
                  <a:lnTo>
                    <a:pt x="1862068" y="316"/>
                  </a:lnTo>
                  <a:lnTo>
                    <a:pt x="1924172" y="1069"/>
                  </a:lnTo>
                  <a:lnTo>
                    <a:pt x="1970819" y="2535"/>
                  </a:lnTo>
                  <a:lnTo>
                    <a:pt x="2030109" y="8556"/>
                  </a:lnTo>
                  <a:lnTo>
                    <a:pt x="2094788" y="38990"/>
                  </a:lnTo>
                  <a:lnTo>
                    <a:pt x="2147416" y="91624"/>
                  </a:lnTo>
                  <a:lnTo>
                    <a:pt x="2177534" y="152182"/>
                  </a:lnTo>
                  <a:lnTo>
                    <a:pt x="2181339" y="182619"/>
                  </a:lnTo>
                  <a:lnTo>
                    <a:pt x="2177534" y="213057"/>
                  </a:lnTo>
                  <a:lnTo>
                    <a:pt x="2147416" y="273614"/>
                  </a:lnTo>
                  <a:lnTo>
                    <a:pt x="2094788" y="326248"/>
                  </a:lnTo>
                  <a:lnTo>
                    <a:pt x="2048935" y="351652"/>
                  </a:lnTo>
                  <a:lnTo>
                    <a:pt x="2005101" y="360287"/>
                  </a:lnTo>
                  <a:lnTo>
                    <a:pt x="1924172" y="364169"/>
                  </a:lnTo>
                  <a:lnTo>
                    <a:pt x="1862068" y="364922"/>
                  </a:lnTo>
                  <a:lnTo>
                    <a:pt x="1781416" y="365199"/>
                  </a:lnTo>
                  <a:lnTo>
                    <a:pt x="1679124" y="365239"/>
                  </a:lnTo>
                  <a:lnTo>
                    <a:pt x="1637971" y="365239"/>
                  </a:lnTo>
                  <a:lnTo>
                    <a:pt x="1594086" y="365239"/>
                  </a:lnTo>
                  <a:lnTo>
                    <a:pt x="502215" y="365239"/>
                  </a:lnTo>
                  <a:lnTo>
                    <a:pt x="399926" y="365199"/>
                  </a:lnTo>
                  <a:lnTo>
                    <a:pt x="319276" y="364922"/>
                  </a:lnTo>
                  <a:lnTo>
                    <a:pt x="257173" y="364169"/>
                  </a:lnTo>
                  <a:lnTo>
                    <a:pt x="210526" y="362704"/>
                  </a:lnTo>
                  <a:lnTo>
                    <a:pt x="151237" y="356682"/>
                  </a:lnTo>
                  <a:lnTo>
                    <a:pt x="132413" y="351652"/>
                  </a:lnTo>
                  <a:lnTo>
                    <a:pt x="116681" y="34495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80856" y="3102476"/>
            <a:ext cx="18967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my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00835" y="1904174"/>
            <a:ext cx="3216275" cy="3495675"/>
            <a:chOff x="2700835" y="1904174"/>
            <a:chExt cx="3216275" cy="3495675"/>
          </a:xfrm>
        </p:grpSpPr>
        <p:sp>
          <p:nvSpPr>
            <p:cNvPr id="39" name="object 39"/>
            <p:cNvSpPr/>
            <p:nvPr/>
          </p:nvSpPr>
          <p:spPr>
            <a:xfrm>
              <a:off x="5866764" y="1919414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0"/>
                  </a:moveTo>
                  <a:lnTo>
                    <a:pt x="0" y="352742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16828" y="2135187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36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36323" y="2150402"/>
              <a:ext cx="60960" cy="3186430"/>
            </a:xfrm>
            <a:custGeom>
              <a:avLst/>
              <a:gdLst/>
              <a:ahLst/>
              <a:cxnLst/>
              <a:rect l="l" t="t" r="r" b="b"/>
              <a:pathLst>
                <a:path w="60960" h="3186429">
                  <a:moveTo>
                    <a:pt x="60871" y="0"/>
                  </a:moveTo>
                  <a:lnTo>
                    <a:pt x="30441" y="121754"/>
                  </a:lnTo>
                  <a:lnTo>
                    <a:pt x="0" y="0"/>
                  </a:lnTo>
                </a:path>
                <a:path w="60960" h="3186429">
                  <a:moveTo>
                    <a:pt x="30441" y="2789389"/>
                  </a:moveTo>
                  <a:lnTo>
                    <a:pt x="30441" y="3186226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16841" y="5199659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23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36323" y="3514115"/>
              <a:ext cx="60960" cy="1823085"/>
            </a:xfrm>
            <a:custGeom>
              <a:avLst/>
              <a:gdLst/>
              <a:ahLst/>
              <a:cxnLst/>
              <a:rect l="l" t="t" r="r" b="b"/>
              <a:pathLst>
                <a:path w="60960" h="1823085">
                  <a:moveTo>
                    <a:pt x="60883" y="1700758"/>
                  </a:moveTo>
                  <a:lnTo>
                    <a:pt x="30441" y="1822513"/>
                  </a:lnTo>
                  <a:lnTo>
                    <a:pt x="0" y="1700758"/>
                  </a:lnTo>
                </a:path>
                <a:path w="60960" h="1823085">
                  <a:moveTo>
                    <a:pt x="30441" y="0"/>
                  </a:moveTo>
                  <a:lnTo>
                    <a:pt x="30441" y="925957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16841" y="4303102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23" y="199707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6335" y="4318317"/>
              <a:ext cx="60960" cy="121920"/>
            </a:xfrm>
            <a:custGeom>
              <a:avLst/>
              <a:gdLst/>
              <a:ahLst/>
              <a:cxnLst/>
              <a:rect l="l" t="t" r="r" b="b"/>
              <a:pathLst>
                <a:path w="60960" h="121920">
                  <a:moveTo>
                    <a:pt x="60871" y="0"/>
                  </a:moveTo>
                  <a:lnTo>
                    <a:pt x="30429" y="121754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6841" y="2779217"/>
              <a:ext cx="99847" cy="29056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708455" y="4502365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19"/>
                  </a:moveTo>
                  <a:lnTo>
                    <a:pt x="15211" y="243497"/>
                  </a:lnTo>
                  <a:lnTo>
                    <a:pt x="58335" y="301832"/>
                  </a:lnTo>
                  <a:lnTo>
                    <a:pt x="116671" y="344957"/>
                  </a:lnTo>
                  <a:lnTo>
                    <a:pt x="185158" y="362704"/>
                  </a:lnTo>
                  <a:lnTo>
                    <a:pt x="233666" y="364922"/>
                  </a:lnTo>
                  <a:lnTo>
                    <a:pt x="299297" y="365239"/>
                  </a:lnTo>
                  <a:lnTo>
                    <a:pt x="664549" y="365239"/>
                  </a:lnTo>
                  <a:lnTo>
                    <a:pt x="730175" y="364922"/>
                  </a:lnTo>
                  <a:lnTo>
                    <a:pt x="778683" y="362704"/>
                  </a:lnTo>
                  <a:lnTo>
                    <a:pt x="847163" y="344957"/>
                  </a:lnTo>
                  <a:lnTo>
                    <a:pt x="905508" y="301832"/>
                  </a:lnTo>
                  <a:lnTo>
                    <a:pt x="948623" y="243497"/>
                  </a:lnTo>
                  <a:lnTo>
                    <a:pt x="963844" y="182619"/>
                  </a:lnTo>
                  <a:lnTo>
                    <a:pt x="960039" y="152182"/>
                  </a:lnTo>
                  <a:lnTo>
                    <a:pt x="929921" y="91624"/>
                  </a:lnTo>
                  <a:lnTo>
                    <a:pt x="877287" y="38996"/>
                  </a:lnTo>
                  <a:lnTo>
                    <a:pt x="815777" y="8561"/>
                  </a:lnTo>
                  <a:lnTo>
                    <a:pt x="730175" y="317"/>
                  </a:lnTo>
                  <a:lnTo>
                    <a:pt x="664549" y="0"/>
                  </a:lnTo>
                  <a:lnTo>
                    <a:pt x="299297" y="0"/>
                  </a:lnTo>
                  <a:lnTo>
                    <a:pt x="233666" y="317"/>
                  </a:lnTo>
                  <a:lnTo>
                    <a:pt x="185158" y="2536"/>
                  </a:lnTo>
                  <a:lnTo>
                    <a:pt x="116671" y="20294"/>
                  </a:lnTo>
                  <a:lnTo>
                    <a:pt x="58335" y="63407"/>
                  </a:lnTo>
                  <a:lnTo>
                    <a:pt x="15211" y="121742"/>
                  </a:lnTo>
                  <a:lnTo>
                    <a:pt x="0" y="182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08455" y="4502365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11" y="243497"/>
                  </a:moveTo>
                  <a:lnTo>
                    <a:pt x="3802" y="213057"/>
                  </a:lnTo>
                  <a:lnTo>
                    <a:pt x="0" y="182619"/>
                  </a:lnTo>
                  <a:lnTo>
                    <a:pt x="3802" y="152182"/>
                  </a:lnTo>
                  <a:lnTo>
                    <a:pt x="33920" y="91624"/>
                  </a:lnTo>
                  <a:lnTo>
                    <a:pt x="86554" y="38996"/>
                  </a:lnTo>
                  <a:lnTo>
                    <a:pt x="148062" y="8561"/>
                  </a:lnTo>
                  <a:lnTo>
                    <a:pt x="233666" y="317"/>
                  </a:lnTo>
                  <a:lnTo>
                    <a:pt x="299297" y="0"/>
                  </a:lnTo>
                  <a:lnTo>
                    <a:pt x="346152" y="0"/>
                  </a:lnTo>
                  <a:lnTo>
                    <a:pt x="398331" y="0"/>
                  </a:lnTo>
                  <a:lnTo>
                    <a:pt x="664549" y="0"/>
                  </a:lnTo>
                  <a:lnTo>
                    <a:pt x="730175" y="317"/>
                  </a:lnTo>
                  <a:lnTo>
                    <a:pt x="778683" y="2536"/>
                  </a:lnTo>
                  <a:lnTo>
                    <a:pt x="847163" y="20294"/>
                  </a:lnTo>
                  <a:lnTo>
                    <a:pt x="905508" y="63407"/>
                  </a:lnTo>
                  <a:lnTo>
                    <a:pt x="948623" y="121742"/>
                  </a:lnTo>
                  <a:lnTo>
                    <a:pt x="963844" y="182619"/>
                  </a:lnTo>
                  <a:lnTo>
                    <a:pt x="960039" y="213057"/>
                  </a:lnTo>
                  <a:lnTo>
                    <a:pt x="929921" y="273614"/>
                  </a:lnTo>
                  <a:lnTo>
                    <a:pt x="877287" y="326248"/>
                  </a:lnTo>
                  <a:lnTo>
                    <a:pt x="815777" y="356682"/>
                  </a:lnTo>
                  <a:lnTo>
                    <a:pt x="730175" y="364922"/>
                  </a:lnTo>
                  <a:lnTo>
                    <a:pt x="664549" y="365239"/>
                  </a:lnTo>
                  <a:lnTo>
                    <a:pt x="617694" y="365239"/>
                  </a:lnTo>
                  <a:lnTo>
                    <a:pt x="565516" y="365239"/>
                  </a:lnTo>
                  <a:lnTo>
                    <a:pt x="510142" y="365239"/>
                  </a:lnTo>
                  <a:lnTo>
                    <a:pt x="453704" y="365239"/>
                  </a:lnTo>
                  <a:lnTo>
                    <a:pt x="398331" y="365239"/>
                  </a:lnTo>
                  <a:lnTo>
                    <a:pt x="346152" y="365239"/>
                  </a:lnTo>
                  <a:lnTo>
                    <a:pt x="299297" y="365239"/>
                  </a:lnTo>
                  <a:lnTo>
                    <a:pt x="233666" y="364922"/>
                  </a:lnTo>
                  <a:lnTo>
                    <a:pt x="185158" y="362704"/>
                  </a:lnTo>
                  <a:lnTo>
                    <a:pt x="116671" y="344957"/>
                  </a:lnTo>
                  <a:lnTo>
                    <a:pt x="58335" y="301832"/>
                  </a:lnTo>
                  <a:lnTo>
                    <a:pt x="33920" y="273614"/>
                  </a:lnTo>
                  <a:lnTo>
                    <a:pt x="15211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896133" y="4533029"/>
            <a:ext cx="5822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Goals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136785" y="1445451"/>
            <a:ext cx="2229485" cy="3302000"/>
            <a:chOff x="3136785" y="1445451"/>
            <a:chExt cx="2229485" cy="3302000"/>
          </a:xfrm>
        </p:grpSpPr>
        <p:sp>
          <p:nvSpPr>
            <p:cNvPr id="51" name="object 51"/>
            <p:cNvSpPr/>
            <p:nvPr/>
          </p:nvSpPr>
          <p:spPr>
            <a:xfrm>
              <a:off x="3676802" y="4697272"/>
              <a:ext cx="1330325" cy="0"/>
            </a:xfrm>
            <a:custGeom>
              <a:avLst/>
              <a:gdLst/>
              <a:ahLst/>
              <a:cxnLst/>
              <a:rect l="l" t="t" r="r" b="b"/>
              <a:pathLst>
                <a:path w="1330325">
                  <a:moveTo>
                    <a:pt x="0" y="0"/>
                  </a:moveTo>
                  <a:lnTo>
                    <a:pt x="1330147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69980" y="4647349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85207" y="4666843"/>
              <a:ext cx="121920" cy="60960"/>
            </a:xfrm>
            <a:custGeom>
              <a:avLst/>
              <a:gdLst/>
              <a:ahLst/>
              <a:cxnLst/>
              <a:rect l="l" t="t" r="r" b="b"/>
              <a:pathLst>
                <a:path w="121920" h="60960">
                  <a:moveTo>
                    <a:pt x="0" y="0"/>
                  </a:moveTo>
                  <a:lnTo>
                    <a:pt x="121742" y="30429"/>
                  </a:lnTo>
                  <a:lnTo>
                    <a:pt x="0" y="60871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9950" y="1460669"/>
              <a:ext cx="2190750" cy="827405"/>
            </a:xfrm>
            <a:custGeom>
              <a:avLst/>
              <a:gdLst/>
              <a:ahLst/>
              <a:cxnLst/>
              <a:rect l="l" t="t" r="r" b="b"/>
              <a:pathLst>
                <a:path w="2190750" h="827405">
                  <a:moveTo>
                    <a:pt x="2190699" y="826790"/>
                  </a:moveTo>
                  <a:lnTo>
                    <a:pt x="2190438" y="825843"/>
                  </a:lnTo>
                  <a:lnTo>
                    <a:pt x="2188616" y="819215"/>
                  </a:lnTo>
                  <a:lnTo>
                    <a:pt x="2183669" y="801223"/>
                  </a:lnTo>
                  <a:lnTo>
                    <a:pt x="2174036" y="766186"/>
                  </a:lnTo>
                  <a:lnTo>
                    <a:pt x="2154543" y="700849"/>
                  </a:lnTo>
                  <a:lnTo>
                    <a:pt x="2139615" y="659767"/>
                  </a:lnTo>
                  <a:lnTo>
                    <a:pt x="2120102" y="614525"/>
                  </a:lnTo>
                  <a:lnTo>
                    <a:pt x="2095157" y="566209"/>
                  </a:lnTo>
                  <a:lnTo>
                    <a:pt x="2063930" y="515905"/>
                  </a:lnTo>
                  <a:lnTo>
                    <a:pt x="2025573" y="464700"/>
                  </a:lnTo>
                  <a:lnTo>
                    <a:pt x="1999602" y="434835"/>
                  </a:lnTo>
                  <a:lnTo>
                    <a:pt x="1970948" y="405180"/>
                  </a:lnTo>
                  <a:lnTo>
                    <a:pt x="1939643" y="375883"/>
                  </a:lnTo>
                  <a:lnTo>
                    <a:pt x="1905718" y="347091"/>
                  </a:lnTo>
                  <a:lnTo>
                    <a:pt x="1869204" y="318951"/>
                  </a:lnTo>
                  <a:lnTo>
                    <a:pt x="1830135" y="291611"/>
                  </a:lnTo>
                  <a:lnTo>
                    <a:pt x="1788540" y="265217"/>
                  </a:lnTo>
                  <a:lnTo>
                    <a:pt x="1744452" y="239918"/>
                  </a:lnTo>
                  <a:lnTo>
                    <a:pt x="1697902" y="215860"/>
                  </a:lnTo>
                  <a:lnTo>
                    <a:pt x="1648922" y="193192"/>
                  </a:lnTo>
                  <a:lnTo>
                    <a:pt x="1597544" y="172059"/>
                  </a:lnTo>
                  <a:lnTo>
                    <a:pt x="1543799" y="152611"/>
                  </a:lnTo>
                  <a:lnTo>
                    <a:pt x="1495905" y="137361"/>
                  </a:lnTo>
                  <a:lnTo>
                    <a:pt x="1446531" y="123381"/>
                  </a:lnTo>
                  <a:lnTo>
                    <a:pt x="1395911" y="110594"/>
                  </a:lnTo>
                  <a:lnTo>
                    <a:pt x="1344281" y="98923"/>
                  </a:lnTo>
                  <a:lnTo>
                    <a:pt x="1291876" y="88293"/>
                  </a:lnTo>
                  <a:lnTo>
                    <a:pt x="1238932" y="78628"/>
                  </a:lnTo>
                  <a:lnTo>
                    <a:pt x="1185683" y="69849"/>
                  </a:lnTo>
                  <a:lnTo>
                    <a:pt x="1132364" y="61883"/>
                  </a:lnTo>
                  <a:lnTo>
                    <a:pt x="1079211" y="54652"/>
                  </a:lnTo>
                  <a:lnTo>
                    <a:pt x="1026460" y="48080"/>
                  </a:lnTo>
                  <a:lnTo>
                    <a:pt x="974344" y="42090"/>
                  </a:lnTo>
                  <a:lnTo>
                    <a:pt x="923100" y="36607"/>
                  </a:lnTo>
                  <a:lnTo>
                    <a:pt x="872962" y="31554"/>
                  </a:lnTo>
                  <a:lnTo>
                    <a:pt x="824166" y="26855"/>
                  </a:lnTo>
                  <a:lnTo>
                    <a:pt x="758448" y="20778"/>
                  </a:lnTo>
                  <a:lnTo>
                    <a:pt x="695852" y="15324"/>
                  </a:lnTo>
                  <a:lnTo>
                    <a:pt x="636412" y="10570"/>
                  </a:lnTo>
                  <a:lnTo>
                    <a:pt x="580158" y="6593"/>
                  </a:lnTo>
                  <a:lnTo>
                    <a:pt x="527123" y="3470"/>
                  </a:lnTo>
                  <a:lnTo>
                    <a:pt x="477337" y="1279"/>
                  </a:lnTo>
                  <a:lnTo>
                    <a:pt x="430833" y="96"/>
                  </a:lnTo>
                  <a:lnTo>
                    <a:pt x="387642" y="0"/>
                  </a:lnTo>
                  <a:lnTo>
                    <a:pt x="347796" y="1066"/>
                  </a:lnTo>
                  <a:lnTo>
                    <a:pt x="248315" y="11776"/>
                  </a:lnTo>
                  <a:lnTo>
                    <a:pt x="197193" y="24576"/>
                  </a:lnTo>
                  <a:lnTo>
                    <a:pt x="156216" y="40902"/>
                  </a:lnTo>
                  <a:lnTo>
                    <a:pt x="97713" y="80640"/>
                  </a:lnTo>
                  <a:lnTo>
                    <a:pt x="53206" y="136415"/>
                  </a:lnTo>
                  <a:lnTo>
                    <a:pt x="28016" y="195029"/>
                  </a:lnTo>
                  <a:lnTo>
                    <a:pt x="12490" y="251653"/>
                  </a:lnTo>
                  <a:lnTo>
                    <a:pt x="3784" y="293504"/>
                  </a:lnTo>
                  <a:lnTo>
                    <a:pt x="0" y="313202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36785" y="1629930"/>
              <a:ext cx="98425" cy="205740"/>
            </a:xfrm>
            <a:custGeom>
              <a:avLst/>
              <a:gdLst/>
              <a:ahLst/>
              <a:cxnLst/>
              <a:rect l="l" t="t" r="r" b="b"/>
              <a:pathLst>
                <a:path w="98425" h="205739">
                  <a:moveTo>
                    <a:pt x="0" y="0"/>
                  </a:moveTo>
                  <a:lnTo>
                    <a:pt x="11303" y="205562"/>
                  </a:lnTo>
                  <a:lnTo>
                    <a:pt x="98056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041" y="1648561"/>
              <a:ext cx="60325" cy="125730"/>
            </a:xfrm>
            <a:custGeom>
              <a:avLst/>
              <a:gdLst/>
              <a:ahLst/>
              <a:cxnLst/>
              <a:rect l="l" t="t" r="r" b="b"/>
              <a:pathLst>
                <a:path w="60325" h="125730">
                  <a:moveTo>
                    <a:pt x="59778" y="11493"/>
                  </a:moveTo>
                  <a:lnTo>
                    <a:pt x="6908" y="125310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61559" y="5430297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sp>
        <p:nvSpPr>
          <p:cNvPr id="58" name="object 58"/>
          <p:cNvSpPr txBox="1"/>
          <p:nvPr/>
        </p:nvSpPr>
        <p:spPr>
          <a:xfrm>
            <a:off x="4984356" y="2271537"/>
            <a:ext cx="1799589" cy="504825"/>
          </a:xfrm>
          <a:prstGeom prst="rect">
            <a:avLst/>
          </a:prstGeom>
          <a:solidFill>
            <a:srgbClr val="FFFFFF"/>
          </a:solidFill>
          <a:ln w="1521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76530" marR="193675">
              <a:lnSpc>
                <a:spcPts val="1680"/>
              </a:lnSpc>
              <a:spcBef>
                <a:spcPts val="38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0DF1-35C7-288F-2121-C2A1D4F9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799" y="1489100"/>
            <a:ext cx="7781925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agent maintains a model of his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goals depend on the state of the world in which the agent 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more complex case the goals may also depend on the past actions (optimization)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3C7A69D-75FE-75BF-2A2D-6FC474621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6813" y="798513"/>
            <a:ext cx="7724775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Goal-</a:t>
            </a:r>
            <a:r>
              <a:rPr lang="en-GB" spc="100" dirty="0"/>
              <a:t>driven</a:t>
            </a:r>
            <a:r>
              <a:rPr spc="175" dirty="0"/>
              <a:t> </a:t>
            </a:r>
            <a:r>
              <a:rPr spc="35" dirty="0"/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85879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90" dirty="0"/>
              <a:t>Representational Issues</a:t>
            </a:r>
            <a:endParaRPr spc="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955B8-FF42-46CD-AD65-3A06734742EA}"/>
              </a:ext>
            </a:extLst>
          </p:cNvPr>
          <p:cNvSpPr txBox="1"/>
          <p:nvPr/>
        </p:nvSpPr>
        <p:spPr>
          <a:xfrm>
            <a:off x="963091" y="2362200"/>
            <a:ext cx="77687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represent the goals (i.e., in Python)?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updating of states depend on the data structures used to represent the states?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updating of states depend on the data structures used to represent the goals?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search for matching rules depend on the data structures used to represent the states?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search for matching rules depend on the data structures used to represent the perceptions?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Does the search for matching rules depend on the data structures used to represent the goals?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can we speed-up the rule match?</a:t>
            </a:r>
          </a:p>
        </p:txBody>
      </p:sp>
    </p:spTree>
    <p:extLst>
      <p:ext uri="{BB962C8B-B14F-4D97-AF65-F5344CB8AC3E}">
        <p14:creationId xmlns:p14="http://schemas.microsoft.com/office/powerpoint/2010/main" val="1682221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Utility-based</a:t>
            </a:r>
            <a:r>
              <a:rPr spc="220" dirty="0"/>
              <a:t> </a:t>
            </a:r>
            <a:r>
              <a:rPr spc="35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072" y="5264046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49634" y="2994421"/>
            <a:ext cx="2069464" cy="520065"/>
            <a:chOff x="4849634" y="2994421"/>
            <a:chExt cx="2069464" cy="520065"/>
          </a:xfrm>
        </p:grpSpPr>
        <p:sp>
          <p:nvSpPr>
            <p:cNvPr id="8" name="object 8"/>
            <p:cNvSpPr/>
            <p:nvPr/>
          </p:nvSpPr>
          <p:spPr>
            <a:xfrm>
              <a:off x="4857254" y="3002041"/>
              <a:ext cx="2054225" cy="504825"/>
            </a:xfrm>
            <a:custGeom>
              <a:avLst/>
              <a:gdLst/>
              <a:ahLst/>
              <a:cxnLst/>
              <a:rect l="l" t="t" r="r" b="b"/>
              <a:pathLst>
                <a:path w="2054225" h="504825">
                  <a:moveTo>
                    <a:pt x="0" y="0"/>
                  </a:moveTo>
                  <a:lnTo>
                    <a:pt x="0" y="504797"/>
                  </a:lnTo>
                  <a:lnTo>
                    <a:pt x="2053691" y="504797"/>
                  </a:lnTo>
                  <a:lnTo>
                    <a:pt x="2053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7254" y="3002041"/>
              <a:ext cx="2054225" cy="504825"/>
            </a:xfrm>
            <a:custGeom>
              <a:avLst/>
              <a:gdLst/>
              <a:ahLst/>
              <a:cxnLst/>
              <a:rect l="l" t="t" r="r" b="b"/>
              <a:pathLst>
                <a:path w="2054225" h="504825">
                  <a:moveTo>
                    <a:pt x="2053691" y="504797"/>
                  </a:moveTo>
                  <a:lnTo>
                    <a:pt x="2053691" y="0"/>
                  </a:lnTo>
                  <a:lnTo>
                    <a:pt x="0" y="0"/>
                  </a:lnTo>
                  <a:lnTo>
                    <a:pt x="0" y="504797"/>
                  </a:lnTo>
                  <a:lnTo>
                    <a:pt x="2053691" y="504797"/>
                  </a:lnTo>
                  <a:close/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9141" y="2995949"/>
            <a:ext cx="1718945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0810" marR="5080" indent="-118745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will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be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if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5494" y="3739977"/>
            <a:ext cx="2177415" cy="490220"/>
          </a:xfrm>
          <a:custGeom>
            <a:avLst/>
            <a:gdLst/>
            <a:ahLst/>
            <a:cxnLst/>
            <a:rect l="l" t="t" r="r" b="b"/>
            <a:pathLst>
              <a:path w="2177415" h="490220">
                <a:moveTo>
                  <a:pt x="0" y="0"/>
                </a:moveTo>
                <a:lnTo>
                  <a:pt x="0" y="489948"/>
                </a:lnTo>
                <a:lnTo>
                  <a:pt x="2177173" y="489948"/>
                </a:lnTo>
                <a:lnTo>
                  <a:pt x="2177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95494" y="3739977"/>
            <a:ext cx="2177415" cy="490220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52425" marR="158115" indent="-177800">
              <a:lnSpc>
                <a:spcPts val="1680"/>
              </a:lnSpc>
              <a:spcBef>
                <a:spcPts val="3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happy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will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be </a:t>
            </a:r>
            <a:r>
              <a:rPr sz="1650" spc="-44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such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a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48046" y="4440026"/>
            <a:ext cx="1672589" cy="490220"/>
          </a:xfrm>
          <a:custGeom>
            <a:avLst/>
            <a:gdLst/>
            <a:ahLst/>
            <a:cxnLst/>
            <a:rect l="l" t="t" r="r" b="b"/>
            <a:pathLst>
              <a:path w="1672590" h="490220">
                <a:moveTo>
                  <a:pt x="0" y="0"/>
                </a:moveTo>
                <a:lnTo>
                  <a:pt x="0" y="489948"/>
                </a:lnTo>
                <a:lnTo>
                  <a:pt x="1672082" y="489948"/>
                </a:lnTo>
                <a:lnTo>
                  <a:pt x="16720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48046" y="4440026"/>
            <a:ext cx="1672589" cy="490220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3510" marR="146685">
              <a:lnSpc>
                <a:spcPts val="1680"/>
              </a:lnSpc>
              <a:spcBef>
                <a:spcPts val="325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70397" y="1861908"/>
            <a:ext cx="2301875" cy="458470"/>
            <a:chOff x="2670397" y="1861908"/>
            <a:chExt cx="2301875" cy="458470"/>
          </a:xfrm>
        </p:grpSpPr>
        <p:sp>
          <p:nvSpPr>
            <p:cNvPr id="16" name="object 16"/>
            <p:cNvSpPr/>
            <p:nvPr/>
          </p:nvSpPr>
          <p:spPr>
            <a:xfrm>
              <a:off x="3570846" y="2052154"/>
              <a:ext cx="1339850" cy="243840"/>
            </a:xfrm>
            <a:custGeom>
              <a:avLst/>
              <a:gdLst/>
              <a:ahLst/>
              <a:cxnLst/>
              <a:rect l="l" t="t" r="r" b="b"/>
              <a:pathLst>
                <a:path w="1339850" h="243839">
                  <a:moveTo>
                    <a:pt x="0" y="0"/>
                  </a:moveTo>
                  <a:lnTo>
                    <a:pt x="1339240" y="243497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6398" y="2222030"/>
              <a:ext cx="205740" cy="98425"/>
            </a:xfrm>
            <a:custGeom>
              <a:avLst/>
              <a:gdLst/>
              <a:ahLst/>
              <a:cxnLst/>
              <a:rect l="l" t="t" r="r" b="b"/>
              <a:pathLst>
                <a:path w="205739" h="98425">
                  <a:moveTo>
                    <a:pt x="0" y="98247"/>
                  </a:moveTo>
                  <a:lnTo>
                    <a:pt x="205422" y="84848"/>
                  </a:lnTo>
                  <a:lnTo>
                    <a:pt x="17856" y="0"/>
                  </a:lnTo>
                  <a:lnTo>
                    <a:pt x="0" y="98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4851" y="2243924"/>
              <a:ext cx="125730" cy="60325"/>
            </a:xfrm>
            <a:custGeom>
              <a:avLst/>
              <a:gdLst/>
              <a:ahLst/>
              <a:cxnLst/>
              <a:rect l="l" t="t" r="r" b="b"/>
              <a:pathLst>
                <a:path w="125729" h="60325">
                  <a:moveTo>
                    <a:pt x="10896" y="0"/>
                  </a:moveTo>
                  <a:lnTo>
                    <a:pt x="125234" y="51727"/>
                  </a:lnTo>
                  <a:lnTo>
                    <a:pt x="0" y="59893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34" y="301837"/>
                  </a:lnTo>
                  <a:lnTo>
                    <a:pt x="116668" y="344957"/>
                  </a:lnTo>
                  <a:lnTo>
                    <a:pt x="185154" y="362715"/>
                  </a:lnTo>
                  <a:lnTo>
                    <a:pt x="233663" y="364934"/>
                  </a:lnTo>
                  <a:lnTo>
                    <a:pt x="299294" y="365252"/>
                  </a:lnTo>
                  <a:lnTo>
                    <a:pt x="664546" y="365252"/>
                  </a:lnTo>
                  <a:lnTo>
                    <a:pt x="730177" y="364934"/>
                  </a:lnTo>
                  <a:lnTo>
                    <a:pt x="778686" y="362715"/>
                  </a:lnTo>
                  <a:lnTo>
                    <a:pt x="847172" y="344957"/>
                  </a:lnTo>
                  <a:lnTo>
                    <a:pt x="905508" y="301837"/>
                  </a:lnTo>
                  <a:lnTo>
                    <a:pt x="948632" y="243497"/>
                  </a:lnTo>
                  <a:lnTo>
                    <a:pt x="963844" y="182626"/>
                  </a:lnTo>
                  <a:lnTo>
                    <a:pt x="960041" y="152189"/>
                  </a:lnTo>
                  <a:lnTo>
                    <a:pt x="929923" y="91632"/>
                  </a:lnTo>
                  <a:lnTo>
                    <a:pt x="877290" y="39001"/>
                  </a:lnTo>
                  <a:lnTo>
                    <a:pt x="815781" y="8561"/>
                  </a:lnTo>
                  <a:lnTo>
                    <a:pt x="730177" y="317"/>
                  </a:lnTo>
                  <a:lnTo>
                    <a:pt x="664546" y="0"/>
                  </a:lnTo>
                  <a:lnTo>
                    <a:pt x="299294" y="0"/>
                  </a:lnTo>
                  <a:lnTo>
                    <a:pt x="233663" y="317"/>
                  </a:lnTo>
                  <a:lnTo>
                    <a:pt x="185154" y="2536"/>
                  </a:lnTo>
                  <a:lnTo>
                    <a:pt x="116668" y="20294"/>
                  </a:lnTo>
                  <a:lnTo>
                    <a:pt x="58334" y="63414"/>
                  </a:lnTo>
                  <a:lnTo>
                    <a:pt x="15220" y="121754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20" y="243497"/>
                  </a:moveTo>
                  <a:lnTo>
                    <a:pt x="3805" y="213062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2" y="91632"/>
                  </a:lnTo>
                  <a:lnTo>
                    <a:pt x="86551" y="39001"/>
                  </a:lnTo>
                  <a:lnTo>
                    <a:pt x="148059" y="8561"/>
                  </a:lnTo>
                  <a:lnTo>
                    <a:pt x="233663" y="317"/>
                  </a:lnTo>
                  <a:lnTo>
                    <a:pt x="299294" y="0"/>
                  </a:lnTo>
                  <a:lnTo>
                    <a:pt x="346149" y="0"/>
                  </a:lnTo>
                  <a:lnTo>
                    <a:pt x="398328" y="0"/>
                  </a:lnTo>
                  <a:lnTo>
                    <a:pt x="664546" y="0"/>
                  </a:lnTo>
                  <a:lnTo>
                    <a:pt x="730177" y="317"/>
                  </a:lnTo>
                  <a:lnTo>
                    <a:pt x="778686" y="2536"/>
                  </a:lnTo>
                  <a:lnTo>
                    <a:pt x="847172" y="20294"/>
                  </a:lnTo>
                  <a:lnTo>
                    <a:pt x="905508" y="63414"/>
                  </a:lnTo>
                  <a:lnTo>
                    <a:pt x="948632" y="121754"/>
                  </a:lnTo>
                  <a:lnTo>
                    <a:pt x="963844" y="182626"/>
                  </a:lnTo>
                  <a:lnTo>
                    <a:pt x="960041" y="213062"/>
                  </a:lnTo>
                  <a:lnTo>
                    <a:pt x="929923" y="273619"/>
                  </a:lnTo>
                  <a:lnTo>
                    <a:pt x="877290" y="326250"/>
                  </a:lnTo>
                  <a:lnTo>
                    <a:pt x="815781" y="356690"/>
                  </a:lnTo>
                  <a:lnTo>
                    <a:pt x="730177" y="364934"/>
                  </a:lnTo>
                  <a:lnTo>
                    <a:pt x="664546" y="365252"/>
                  </a:lnTo>
                  <a:lnTo>
                    <a:pt x="617691" y="365252"/>
                  </a:lnTo>
                  <a:lnTo>
                    <a:pt x="565512" y="365252"/>
                  </a:lnTo>
                  <a:lnTo>
                    <a:pt x="299294" y="365252"/>
                  </a:lnTo>
                  <a:lnTo>
                    <a:pt x="233663" y="364934"/>
                  </a:lnTo>
                  <a:lnTo>
                    <a:pt x="185154" y="362715"/>
                  </a:lnTo>
                  <a:lnTo>
                    <a:pt x="116668" y="344957"/>
                  </a:lnTo>
                  <a:lnTo>
                    <a:pt x="58334" y="301837"/>
                  </a:lnTo>
                  <a:lnTo>
                    <a:pt x="33922" y="273619"/>
                  </a:lnTo>
                  <a:lnTo>
                    <a:pt x="15220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03740" y="1900205"/>
            <a:ext cx="5232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39893" y="2333688"/>
            <a:ext cx="3033395" cy="859155"/>
            <a:chOff x="1939893" y="2333688"/>
            <a:chExt cx="3033395" cy="859155"/>
          </a:xfrm>
        </p:grpSpPr>
        <p:sp>
          <p:nvSpPr>
            <p:cNvPr id="23" name="object 23"/>
            <p:cNvSpPr/>
            <p:nvPr/>
          </p:nvSpPr>
          <p:spPr>
            <a:xfrm>
              <a:off x="4179595" y="2539148"/>
              <a:ext cx="730885" cy="0"/>
            </a:xfrm>
            <a:custGeom>
              <a:avLst/>
              <a:gdLst/>
              <a:ahLst/>
              <a:cxnLst/>
              <a:rect l="l" t="t" r="r" b="b"/>
              <a:pathLst>
                <a:path w="730885">
                  <a:moveTo>
                    <a:pt x="0" y="0"/>
                  </a:moveTo>
                  <a:lnTo>
                    <a:pt x="730491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3117" y="2489225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30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9595" y="2508719"/>
              <a:ext cx="730885" cy="639445"/>
            </a:xfrm>
            <a:custGeom>
              <a:avLst/>
              <a:gdLst/>
              <a:ahLst/>
              <a:cxnLst/>
              <a:rect l="l" t="t" r="r" b="b"/>
              <a:pathLst>
                <a:path w="730885" h="639444">
                  <a:moveTo>
                    <a:pt x="608736" y="0"/>
                  </a:moveTo>
                  <a:lnTo>
                    <a:pt x="730491" y="30429"/>
                  </a:lnTo>
                  <a:lnTo>
                    <a:pt x="608736" y="60871"/>
                  </a:lnTo>
                </a:path>
                <a:path w="730885" h="639444">
                  <a:moveTo>
                    <a:pt x="0" y="30429"/>
                  </a:moveTo>
                  <a:lnTo>
                    <a:pt x="608736" y="639178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6175" y="301574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30">
                  <a:moveTo>
                    <a:pt x="0" y="70612"/>
                  </a:moveTo>
                  <a:lnTo>
                    <a:pt x="176530" y="176530"/>
                  </a:lnTo>
                  <a:lnTo>
                    <a:pt x="70612" y="0"/>
                  </a:lnTo>
                  <a:lnTo>
                    <a:pt x="0" y="7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0724" y="3040290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43040" y="0"/>
                  </a:moveTo>
                  <a:lnTo>
                    <a:pt x="107607" y="107607"/>
                  </a:lnTo>
                  <a:lnTo>
                    <a:pt x="0" y="4304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47513" y="2341308"/>
              <a:ext cx="2425065" cy="365760"/>
            </a:xfrm>
            <a:custGeom>
              <a:avLst/>
              <a:gdLst/>
              <a:ahLst/>
              <a:cxnLst/>
              <a:rect l="l" t="t" r="r" b="b"/>
              <a:pathLst>
                <a:path w="2425065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40" y="301837"/>
                  </a:lnTo>
                  <a:lnTo>
                    <a:pt x="116681" y="344957"/>
                  </a:lnTo>
                  <a:lnTo>
                    <a:pt x="178390" y="360297"/>
                  </a:lnTo>
                  <a:lnTo>
                    <a:pt x="267085" y="364181"/>
                  </a:lnTo>
                  <a:lnTo>
                    <a:pt x="336401" y="364934"/>
                  </a:lnTo>
                  <a:lnTo>
                    <a:pt x="427118" y="365212"/>
                  </a:lnTo>
                  <a:lnTo>
                    <a:pt x="542804" y="365252"/>
                  </a:lnTo>
                  <a:lnTo>
                    <a:pt x="1997730" y="365212"/>
                  </a:lnTo>
                  <a:lnTo>
                    <a:pt x="2088449" y="364934"/>
                  </a:lnTo>
                  <a:lnTo>
                    <a:pt x="2157766" y="364181"/>
                  </a:lnTo>
                  <a:lnTo>
                    <a:pt x="2209249" y="362715"/>
                  </a:lnTo>
                  <a:lnTo>
                    <a:pt x="2272977" y="356690"/>
                  </a:lnTo>
                  <a:lnTo>
                    <a:pt x="2338290" y="326250"/>
                  </a:lnTo>
                  <a:lnTo>
                    <a:pt x="2390921" y="273619"/>
                  </a:lnTo>
                  <a:lnTo>
                    <a:pt x="2421043" y="213062"/>
                  </a:lnTo>
                  <a:lnTo>
                    <a:pt x="2424849" y="182626"/>
                  </a:lnTo>
                  <a:lnTo>
                    <a:pt x="2421043" y="152189"/>
                  </a:lnTo>
                  <a:lnTo>
                    <a:pt x="2390921" y="91632"/>
                  </a:lnTo>
                  <a:lnTo>
                    <a:pt x="2338290" y="39001"/>
                  </a:lnTo>
                  <a:lnTo>
                    <a:pt x="2292356" y="13595"/>
                  </a:lnTo>
                  <a:lnTo>
                    <a:pt x="2246463" y="4954"/>
                  </a:lnTo>
                  <a:lnTo>
                    <a:pt x="2157766" y="1070"/>
                  </a:lnTo>
                  <a:lnTo>
                    <a:pt x="2088449" y="317"/>
                  </a:lnTo>
                  <a:lnTo>
                    <a:pt x="1997730" y="39"/>
                  </a:lnTo>
                  <a:lnTo>
                    <a:pt x="1882044" y="0"/>
                  </a:lnTo>
                  <a:lnTo>
                    <a:pt x="427118" y="39"/>
                  </a:lnTo>
                  <a:lnTo>
                    <a:pt x="336401" y="317"/>
                  </a:lnTo>
                  <a:lnTo>
                    <a:pt x="267085" y="1070"/>
                  </a:lnTo>
                  <a:lnTo>
                    <a:pt x="215604" y="2536"/>
                  </a:lnTo>
                  <a:lnTo>
                    <a:pt x="151876" y="8561"/>
                  </a:lnTo>
                  <a:lnTo>
                    <a:pt x="86558" y="39001"/>
                  </a:lnTo>
                  <a:lnTo>
                    <a:pt x="33928" y="91632"/>
                  </a:lnTo>
                  <a:lnTo>
                    <a:pt x="3805" y="152189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7513" y="2341308"/>
              <a:ext cx="2425065" cy="365760"/>
            </a:xfrm>
            <a:custGeom>
              <a:avLst/>
              <a:gdLst/>
              <a:ahLst/>
              <a:cxnLst/>
              <a:rect l="l" t="t" r="r" b="b"/>
              <a:pathLst>
                <a:path w="2425065" h="365760">
                  <a:moveTo>
                    <a:pt x="116681" y="344957"/>
                  </a:moveTo>
                  <a:lnTo>
                    <a:pt x="58340" y="301837"/>
                  </a:lnTo>
                  <a:lnTo>
                    <a:pt x="15220" y="243497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8" y="91632"/>
                  </a:lnTo>
                  <a:lnTo>
                    <a:pt x="86558" y="39001"/>
                  </a:lnTo>
                  <a:lnTo>
                    <a:pt x="132496" y="13595"/>
                  </a:lnTo>
                  <a:lnTo>
                    <a:pt x="178390" y="4954"/>
                  </a:lnTo>
                  <a:lnTo>
                    <a:pt x="267085" y="1070"/>
                  </a:lnTo>
                  <a:lnTo>
                    <a:pt x="336401" y="317"/>
                  </a:lnTo>
                  <a:lnTo>
                    <a:pt x="427118" y="39"/>
                  </a:lnTo>
                  <a:lnTo>
                    <a:pt x="542804" y="0"/>
                  </a:lnTo>
                  <a:lnTo>
                    <a:pt x="583923" y="0"/>
                  </a:lnTo>
                  <a:lnTo>
                    <a:pt x="627535" y="0"/>
                  </a:lnTo>
                  <a:lnTo>
                    <a:pt x="1882044" y="0"/>
                  </a:lnTo>
                  <a:lnTo>
                    <a:pt x="1997730" y="39"/>
                  </a:lnTo>
                  <a:lnTo>
                    <a:pt x="2088449" y="317"/>
                  </a:lnTo>
                  <a:lnTo>
                    <a:pt x="2157766" y="1070"/>
                  </a:lnTo>
                  <a:lnTo>
                    <a:pt x="2209249" y="2536"/>
                  </a:lnTo>
                  <a:lnTo>
                    <a:pt x="2272977" y="8561"/>
                  </a:lnTo>
                  <a:lnTo>
                    <a:pt x="2338290" y="39001"/>
                  </a:lnTo>
                  <a:lnTo>
                    <a:pt x="2390921" y="91632"/>
                  </a:lnTo>
                  <a:lnTo>
                    <a:pt x="2421043" y="152189"/>
                  </a:lnTo>
                  <a:lnTo>
                    <a:pt x="2424849" y="182626"/>
                  </a:lnTo>
                  <a:lnTo>
                    <a:pt x="2421043" y="213062"/>
                  </a:lnTo>
                  <a:lnTo>
                    <a:pt x="2390921" y="273619"/>
                  </a:lnTo>
                  <a:lnTo>
                    <a:pt x="2338290" y="326250"/>
                  </a:lnTo>
                  <a:lnTo>
                    <a:pt x="2292356" y="351656"/>
                  </a:lnTo>
                  <a:lnTo>
                    <a:pt x="2246463" y="360297"/>
                  </a:lnTo>
                  <a:lnTo>
                    <a:pt x="2157766" y="364181"/>
                  </a:lnTo>
                  <a:lnTo>
                    <a:pt x="2088449" y="364934"/>
                  </a:lnTo>
                  <a:lnTo>
                    <a:pt x="1997730" y="365212"/>
                  </a:lnTo>
                  <a:lnTo>
                    <a:pt x="1882044" y="365252"/>
                  </a:lnTo>
                  <a:lnTo>
                    <a:pt x="1840925" y="365252"/>
                  </a:lnTo>
                  <a:lnTo>
                    <a:pt x="1797313" y="365252"/>
                  </a:lnTo>
                  <a:lnTo>
                    <a:pt x="542804" y="365252"/>
                  </a:lnTo>
                  <a:lnTo>
                    <a:pt x="427118" y="365212"/>
                  </a:lnTo>
                  <a:lnTo>
                    <a:pt x="336401" y="364934"/>
                  </a:lnTo>
                  <a:lnTo>
                    <a:pt x="267085" y="364181"/>
                  </a:lnTo>
                  <a:lnTo>
                    <a:pt x="215604" y="362715"/>
                  </a:lnTo>
                  <a:lnTo>
                    <a:pt x="151876" y="356690"/>
                  </a:lnTo>
                  <a:lnTo>
                    <a:pt x="132496" y="351656"/>
                  </a:lnTo>
                  <a:lnTo>
                    <a:pt x="116681" y="34495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66709" y="2371985"/>
            <a:ext cx="21570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evolves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61647" y="2624429"/>
            <a:ext cx="2900045" cy="820419"/>
            <a:chOff x="2061647" y="2624429"/>
            <a:chExt cx="2900045" cy="820419"/>
          </a:xfrm>
        </p:grpSpPr>
        <p:sp>
          <p:nvSpPr>
            <p:cNvPr id="32" name="object 32"/>
            <p:cNvSpPr/>
            <p:nvPr/>
          </p:nvSpPr>
          <p:spPr>
            <a:xfrm>
              <a:off x="4179595" y="3269653"/>
              <a:ext cx="608965" cy="0"/>
            </a:xfrm>
            <a:custGeom>
              <a:avLst/>
              <a:gdLst/>
              <a:ahLst/>
              <a:cxnLst/>
              <a:rect l="l" t="t" r="r" b="b"/>
              <a:pathLst>
                <a:path w="608964">
                  <a:moveTo>
                    <a:pt x="0" y="0"/>
                  </a:moveTo>
                  <a:lnTo>
                    <a:pt x="608736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51374" y="3219716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07" y="49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57840" y="2660903"/>
              <a:ext cx="852805" cy="639445"/>
            </a:xfrm>
            <a:custGeom>
              <a:avLst/>
              <a:gdLst/>
              <a:ahLst/>
              <a:cxnLst/>
              <a:rect l="l" t="t" r="r" b="b"/>
              <a:pathLst>
                <a:path w="852804" h="639445">
                  <a:moveTo>
                    <a:pt x="608749" y="578307"/>
                  </a:moveTo>
                  <a:lnTo>
                    <a:pt x="730491" y="608749"/>
                  </a:lnTo>
                  <a:lnTo>
                    <a:pt x="608749" y="639178"/>
                  </a:lnTo>
                </a:path>
                <a:path w="852804" h="639445">
                  <a:moveTo>
                    <a:pt x="0" y="608749"/>
                  </a:moveTo>
                  <a:lnTo>
                    <a:pt x="852246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69611" y="2624429"/>
              <a:ext cx="191770" cy="156845"/>
            </a:xfrm>
            <a:custGeom>
              <a:avLst/>
              <a:gdLst/>
              <a:ahLst/>
              <a:cxnLst/>
              <a:rect l="l" t="t" r="r" b="b"/>
              <a:pathLst>
                <a:path w="191770" h="156844">
                  <a:moveTo>
                    <a:pt x="0" y="75450"/>
                  </a:moveTo>
                  <a:lnTo>
                    <a:pt x="58039" y="156718"/>
                  </a:lnTo>
                  <a:lnTo>
                    <a:pt x="191541" y="0"/>
                  </a:lnTo>
                  <a:lnTo>
                    <a:pt x="0" y="75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93322" y="2660903"/>
              <a:ext cx="116839" cy="95885"/>
            </a:xfrm>
            <a:custGeom>
              <a:avLst/>
              <a:gdLst/>
              <a:ahLst/>
              <a:cxnLst/>
              <a:rect l="l" t="t" r="r" b="b"/>
              <a:pathLst>
                <a:path w="116839" h="95885">
                  <a:moveTo>
                    <a:pt x="0" y="45999"/>
                  </a:moveTo>
                  <a:lnTo>
                    <a:pt x="116763" y="0"/>
                  </a:lnTo>
                  <a:lnTo>
                    <a:pt x="35382" y="95529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9267" y="3071812"/>
              <a:ext cx="2181860" cy="365760"/>
            </a:xfrm>
            <a:custGeom>
              <a:avLst/>
              <a:gdLst/>
              <a:ahLst/>
              <a:cxnLst/>
              <a:rect l="l" t="t" r="r" b="b"/>
              <a:pathLst>
                <a:path w="2181860" h="365760">
                  <a:moveTo>
                    <a:pt x="0" y="182619"/>
                  </a:moveTo>
                  <a:lnTo>
                    <a:pt x="15220" y="243497"/>
                  </a:lnTo>
                  <a:lnTo>
                    <a:pt x="58340" y="301832"/>
                  </a:lnTo>
                  <a:lnTo>
                    <a:pt x="116681" y="344957"/>
                  </a:lnTo>
                  <a:lnTo>
                    <a:pt x="176244" y="360287"/>
                  </a:lnTo>
                  <a:lnTo>
                    <a:pt x="257173" y="364169"/>
                  </a:lnTo>
                  <a:lnTo>
                    <a:pt x="319276" y="364922"/>
                  </a:lnTo>
                  <a:lnTo>
                    <a:pt x="399926" y="365199"/>
                  </a:lnTo>
                  <a:lnTo>
                    <a:pt x="502215" y="365239"/>
                  </a:lnTo>
                  <a:lnTo>
                    <a:pt x="1781416" y="365199"/>
                  </a:lnTo>
                  <a:lnTo>
                    <a:pt x="1862068" y="364922"/>
                  </a:lnTo>
                  <a:lnTo>
                    <a:pt x="1924172" y="364169"/>
                  </a:lnTo>
                  <a:lnTo>
                    <a:pt x="1970819" y="362704"/>
                  </a:lnTo>
                  <a:lnTo>
                    <a:pt x="2030109" y="356682"/>
                  </a:lnTo>
                  <a:lnTo>
                    <a:pt x="2094788" y="326248"/>
                  </a:lnTo>
                  <a:lnTo>
                    <a:pt x="2147416" y="273614"/>
                  </a:lnTo>
                  <a:lnTo>
                    <a:pt x="2177534" y="213057"/>
                  </a:lnTo>
                  <a:lnTo>
                    <a:pt x="2181339" y="182619"/>
                  </a:lnTo>
                  <a:lnTo>
                    <a:pt x="2177534" y="152182"/>
                  </a:lnTo>
                  <a:lnTo>
                    <a:pt x="2147416" y="91624"/>
                  </a:lnTo>
                  <a:lnTo>
                    <a:pt x="2094788" y="38990"/>
                  </a:lnTo>
                  <a:lnTo>
                    <a:pt x="2048935" y="13587"/>
                  </a:lnTo>
                  <a:lnTo>
                    <a:pt x="2005101" y="4951"/>
                  </a:lnTo>
                  <a:lnTo>
                    <a:pt x="1924172" y="1069"/>
                  </a:lnTo>
                  <a:lnTo>
                    <a:pt x="1862068" y="316"/>
                  </a:lnTo>
                  <a:lnTo>
                    <a:pt x="1781416" y="39"/>
                  </a:lnTo>
                  <a:lnTo>
                    <a:pt x="1679124" y="0"/>
                  </a:lnTo>
                  <a:lnTo>
                    <a:pt x="399926" y="39"/>
                  </a:lnTo>
                  <a:lnTo>
                    <a:pt x="319276" y="316"/>
                  </a:lnTo>
                  <a:lnTo>
                    <a:pt x="257173" y="1069"/>
                  </a:lnTo>
                  <a:lnTo>
                    <a:pt x="210526" y="2535"/>
                  </a:lnTo>
                  <a:lnTo>
                    <a:pt x="151237" y="8556"/>
                  </a:lnTo>
                  <a:lnTo>
                    <a:pt x="86558" y="38990"/>
                  </a:lnTo>
                  <a:lnTo>
                    <a:pt x="33928" y="91624"/>
                  </a:lnTo>
                  <a:lnTo>
                    <a:pt x="3805" y="152182"/>
                  </a:lnTo>
                  <a:lnTo>
                    <a:pt x="0" y="182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9267" y="3071812"/>
              <a:ext cx="2181860" cy="365760"/>
            </a:xfrm>
            <a:custGeom>
              <a:avLst/>
              <a:gdLst/>
              <a:ahLst/>
              <a:cxnLst/>
              <a:rect l="l" t="t" r="r" b="b"/>
              <a:pathLst>
                <a:path w="2181860" h="365760">
                  <a:moveTo>
                    <a:pt x="116681" y="344957"/>
                  </a:moveTo>
                  <a:lnTo>
                    <a:pt x="58340" y="301832"/>
                  </a:lnTo>
                  <a:lnTo>
                    <a:pt x="15220" y="243497"/>
                  </a:lnTo>
                  <a:lnTo>
                    <a:pt x="0" y="182619"/>
                  </a:lnTo>
                  <a:lnTo>
                    <a:pt x="3805" y="152182"/>
                  </a:lnTo>
                  <a:lnTo>
                    <a:pt x="33928" y="91624"/>
                  </a:lnTo>
                  <a:lnTo>
                    <a:pt x="86558" y="38990"/>
                  </a:lnTo>
                  <a:lnTo>
                    <a:pt x="132413" y="13587"/>
                  </a:lnTo>
                  <a:lnTo>
                    <a:pt x="176244" y="4951"/>
                  </a:lnTo>
                  <a:lnTo>
                    <a:pt x="257173" y="1069"/>
                  </a:lnTo>
                  <a:lnTo>
                    <a:pt x="319276" y="316"/>
                  </a:lnTo>
                  <a:lnTo>
                    <a:pt x="399926" y="39"/>
                  </a:lnTo>
                  <a:lnTo>
                    <a:pt x="502215" y="0"/>
                  </a:lnTo>
                  <a:lnTo>
                    <a:pt x="543368" y="0"/>
                  </a:lnTo>
                  <a:lnTo>
                    <a:pt x="587252" y="0"/>
                  </a:lnTo>
                  <a:lnTo>
                    <a:pt x="1679124" y="0"/>
                  </a:lnTo>
                  <a:lnTo>
                    <a:pt x="1781416" y="39"/>
                  </a:lnTo>
                  <a:lnTo>
                    <a:pt x="1862068" y="316"/>
                  </a:lnTo>
                  <a:lnTo>
                    <a:pt x="1924172" y="1069"/>
                  </a:lnTo>
                  <a:lnTo>
                    <a:pt x="1970819" y="2535"/>
                  </a:lnTo>
                  <a:lnTo>
                    <a:pt x="2030109" y="8556"/>
                  </a:lnTo>
                  <a:lnTo>
                    <a:pt x="2094788" y="38990"/>
                  </a:lnTo>
                  <a:lnTo>
                    <a:pt x="2147416" y="91624"/>
                  </a:lnTo>
                  <a:lnTo>
                    <a:pt x="2177534" y="152182"/>
                  </a:lnTo>
                  <a:lnTo>
                    <a:pt x="2181339" y="182619"/>
                  </a:lnTo>
                  <a:lnTo>
                    <a:pt x="2177534" y="213057"/>
                  </a:lnTo>
                  <a:lnTo>
                    <a:pt x="2147416" y="273614"/>
                  </a:lnTo>
                  <a:lnTo>
                    <a:pt x="2094788" y="326248"/>
                  </a:lnTo>
                  <a:lnTo>
                    <a:pt x="2048935" y="351652"/>
                  </a:lnTo>
                  <a:lnTo>
                    <a:pt x="2005101" y="360287"/>
                  </a:lnTo>
                  <a:lnTo>
                    <a:pt x="1924172" y="364169"/>
                  </a:lnTo>
                  <a:lnTo>
                    <a:pt x="1862068" y="364922"/>
                  </a:lnTo>
                  <a:lnTo>
                    <a:pt x="1781416" y="365199"/>
                  </a:lnTo>
                  <a:lnTo>
                    <a:pt x="1679124" y="365239"/>
                  </a:lnTo>
                  <a:lnTo>
                    <a:pt x="1637971" y="365239"/>
                  </a:lnTo>
                  <a:lnTo>
                    <a:pt x="1594086" y="365239"/>
                  </a:lnTo>
                  <a:lnTo>
                    <a:pt x="502215" y="365239"/>
                  </a:lnTo>
                  <a:lnTo>
                    <a:pt x="399926" y="365199"/>
                  </a:lnTo>
                  <a:lnTo>
                    <a:pt x="319276" y="364922"/>
                  </a:lnTo>
                  <a:lnTo>
                    <a:pt x="257173" y="364169"/>
                  </a:lnTo>
                  <a:lnTo>
                    <a:pt x="210526" y="362704"/>
                  </a:lnTo>
                  <a:lnTo>
                    <a:pt x="151237" y="356682"/>
                  </a:lnTo>
                  <a:lnTo>
                    <a:pt x="132413" y="351652"/>
                  </a:lnTo>
                  <a:lnTo>
                    <a:pt x="116681" y="34495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180856" y="3102476"/>
            <a:ext cx="18967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my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70397" y="3794683"/>
            <a:ext cx="2059305" cy="381000"/>
            <a:chOff x="2670397" y="3794683"/>
            <a:chExt cx="2059305" cy="381000"/>
          </a:xfrm>
        </p:grpSpPr>
        <p:sp>
          <p:nvSpPr>
            <p:cNvPr id="41" name="object 41"/>
            <p:cNvSpPr/>
            <p:nvPr/>
          </p:nvSpPr>
          <p:spPr>
            <a:xfrm>
              <a:off x="3570846" y="4000144"/>
              <a:ext cx="1096010" cy="0"/>
            </a:xfrm>
            <a:custGeom>
              <a:avLst/>
              <a:gdLst/>
              <a:ahLst/>
              <a:cxnLst/>
              <a:rect l="l" t="t" r="r" b="b"/>
              <a:pathLst>
                <a:path w="1096010">
                  <a:moveTo>
                    <a:pt x="0" y="0"/>
                  </a:moveTo>
                  <a:lnTo>
                    <a:pt x="1095743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9620" y="3950220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44834" y="3969715"/>
              <a:ext cx="121920" cy="60960"/>
            </a:xfrm>
            <a:custGeom>
              <a:avLst/>
              <a:gdLst/>
              <a:ahLst/>
              <a:cxnLst/>
              <a:rect l="l" t="t" r="r" b="b"/>
              <a:pathLst>
                <a:path w="121920" h="60960">
                  <a:moveTo>
                    <a:pt x="0" y="0"/>
                  </a:moveTo>
                  <a:lnTo>
                    <a:pt x="121754" y="30429"/>
                  </a:lnTo>
                  <a:lnTo>
                    <a:pt x="0" y="60871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8017" y="3802303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34" y="301837"/>
                  </a:lnTo>
                  <a:lnTo>
                    <a:pt x="116668" y="344957"/>
                  </a:lnTo>
                  <a:lnTo>
                    <a:pt x="185159" y="362715"/>
                  </a:lnTo>
                  <a:lnTo>
                    <a:pt x="233668" y="364934"/>
                  </a:lnTo>
                  <a:lnTo>
                    <a:pt x="299294" y="365252"/>
                  </a:lnTo>
                  <a:lnTo>
                    <a:pt x="664546" y="365252"/>
                  </a:lnTo>
                  <a:lnTo>
                    <a:pt x="730177" y="364934"/>
                  </a:lnTo>
                  <a:lnTo>
                    <a:pt x="778686" y="362715"/>
                  </a:lnTo>
                  <a:lnTo>
                    <a:pt x="847172" y="344957"/>
                  </a:lnTo>
                  <a:lnTo>
                    <a:pt x="905508" y="301837"/>
                  </a:lnTo>
                  <a:lnTo>
                    <a:pt x="948632" y="243497"/>
                  </a:lnTo>
                  <a:lnTo>
                    <a:pt x="963844" y="182626"/>
                  </a:lnTo>
                  <a:lnTo>
                    <a:pt x="960041" y="152189"/>
                  </a:lnTo>
                  <a:lnTo>
                    <a:pt x="929923" y="91632"/>
                  </a:lnTo>
                  <a:lnTo>
                    <a:pt x="877290" y="39001"/>
                  </a:lnTo>
                  <a:lnTo>
                    <a:pt x="815781" y="8561"/>
                  </a:lnTo>
                  <a:lnTo>
                    <a:pt x="730177" y="317"/>
                  </a:lnTo>
                  <a:lnTo>
                    <a:pt x="664546" y="0"/>
                  </a:lnTo>
                  <a:lnTo>
                    <a:pt x="299294" y="0"/>
                  </a:lnTo>
                  <a:lnTo>
                    <a:pt x="233668" y="317"/>
                  </a:lnTo>
                  <a:lnTo>
                    <a:pt x="185159" y="2536"/>
                  </a:lnTo>
                  <a:lnTo>
                    <a:pt x="116668" y="20294"/>
                  </a:lnTo>
                  <a:lnTo>
                    <a:pt x="58334" y="63414"/>
                  </a:lnTo>
                  <a:lnTo>
                    <a:pt x="15220" y="121754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78017" y="3802303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20" y="243497"/>
                  </a:moveTo>
                  <a:lnTo>
                    <a:pt x="3805" y="213062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2" y="91632"/>
                  </a:lnTo>
                  <a:lnTo>
                    <a:pt x="86551" y="39001"/>
                  </a:lnTo>
                  <a:lnTo>
                    <a:pt x="148061" y="8561"/>
                  </a:lnTo>
                  <a:lnTo>
                    <a:pt x="233668" y="317"/>
                  </a:lnTo>
                  <a:lnTo>
                    <a:pt x="299294" y="0"/>
                  </a:lnTo>
                  <a:lnTo>
                    <a:pt x="346149" y="0"/>
                  </a:lnTo>
                  <a:lnTo>
                    <a:pt x="398328" y="0"/>
                  </a:lnTo>
                  <a:lnTo>
                    <a:pt x="664546" y="0"/>
                  </a:lnTo>
                  <a:lnTo>
                    <a:pt x="730177" y="317"/>
                  </a:lnTo>
                  <a:lnTo>
                    <a:pt x="778686" y="2536"/>
                  </a:lnTo>
                  <a:lnTo>
                    <a:pt x="847172" y="20294"/>
                  </a:lnTo>
                  <a:lnTo>
                    <a:pt x="905508" y="63414"/>
                  </a:lnTo>
                  <a:lnTo>
                    <a:pt x="948632" y="121754"/>
                  </a:lnTo>
                  <a:lnTo>
                    <a:pt x="963844" y="182626"/>
                  </a:lnTo>
                  <a:lnTo>
                    <a:pt x="960041" y="213062"/>
                  </a:lnTo>
                  <a:lnTo>
                    <a:pt x="929923" y="273619"/>
                  </a:lnTo>
                  <a:lnTo>
                    <a:pt x="877290" y="326250"/>
                  </a:lnTo>
                  <a:lnTo>
                    <a:pt x="815781" y="356690"/>
                  </a:lnTo>
                  <a:lnTo>
                    <a:pt x="730177" y="364934"/>
                  </a:lnTo>
                  <a:lnTo>
                    <a:pt x="664546" y="365252"/>
                  </a:lnTo>
                  <a:lnTo>
                    <a:pt x="617691" y="365252"/>
                  </a:lnTo>
                  <a:lnTo>
                    <a:pt x="565512" y="365252"/>
                  </a:lnTo>
                  <a:lnTo>
                    <a:pt x="299294" y="365252"/>
                  </a:lnTo>
                  <a:lnTo>
                    <a:pt x="233668" y="364934"/>
                  </a:lnTo>
                  <a:lnTo>
                    <a:pt x="185159" y="362715"/>
                  </a:lnTo>
                  <a:lnTo>
                    <a:pt x="116668" y="344957"/>
                  </a:lnTo>
                  <a:lnTo>
                    <a:pt x="58334" y="301837"/>
                  </a:lnTo>
                  <a:lnTo>
                    <a:pt x="33922" y="273619"/>
                  </a:lnTo>
                  <a:lnTo>
                    <a:pt x="15220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896133" y="3832980"/>
            <a:ext cx="54673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5" dirty="0">
                <a:latin typeface="Arial"/>
                <a:cs typeface="Arial"/>
              </a:rPr>
              <a:t>Utility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16828" y="1904174"/>
            <a:ext cx="100330" cy="3495675"/>
            <a:chOff x="5816828" y="1904174"/>
            <a:chExt cx="100330" cy="3495675"/>
          </a:xfrm>
        </p:grpSpPr>
        <p:sp>
          <p:nvSpPr>
            <p:cNvPr id="48" name="object 48"/>
            <p:cNvSpPr/>
            <p:nvPr/>
          </p:nvSpPr>
          <p:spPr>
            <a:xfrm>
              <a:off x="5866765" y="1919414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0"/>
                  </a:moveTo>
                  <a:lnTo>
                    <a:pt x="0" y="352742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16828" y="2135187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36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36323" y="2150402"/>
              <a:ext cx="60960" cy="3186430"/>
            </a:xfrm>
            <a:custGeom>
              <a:avLst/>
              <a:gdLst/>
              <a:ahLst/>
              <a:cxnLst/>
              <a:rect l="l" t="t" r="r" b="b"/>
              <a:pathLst>
                <a:path w="60960" h="3186429">
                  <a:moveTo>
                    <a:pt x="60871" y="0"/>
                  </a:moveTo>
                  <a:lnTo>
                    <a:pt x="30441" y="121754"/>
                  </a:lnTo>
                  <a:lnTo>
                    <a:pt x="0" y="0"/>
                  </a:lnTo>
                </a:path>
                <a:path w="60960" h="3186429">
                  <a:moveTo>
                    <a:pt x="30441" y="2789389"/>
                  </a:moveTo>
                  <a:lnTo>
                    <a:pt x="30441" y="3186226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16841" y="5199659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23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36323" y="5214873"/>
              <a:ext cx="60960" cy="121920"/>
            </a:xfrm>
            <a:custGeom>
              <a:avLst/>
              <a:gdLst/>
              <a:ahLst/>
              <a:cxnLst/>
              <a:rect l="l" t="t" r="r" b="b"/>
              <a:pathLst>
                <a:path w="60960" h="121920">
                  <a:moveTo>
                    <a:pt x="60883" y="0"/>
                  </a:moveTo>
                  <a:lnTo>
                    <a:pt x="30441" y="121754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6841" y="2779217"/>
              <a:ext cx="99847" cy="29056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6841" y="3514115"/>
              <a:ext cx="99860" cy="2979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6841" y="4234294"/>
              <a:ext cx="99860" cy="268516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5361559" y="5430297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36785" y="1445451"/>
            <a:ext cx="2229485" cy="857250"/>
            <a:chOff x="3136785" y="1445451"/>
            <a:chExt cx="2229485" cy="857250"/>
          </a:xfrm>
        </p:grpSpPr>
        <p:sp>
          <p:nvSpPr>
            <p:cNvPr id="58" name="object 58"/>
            <p:cNvSpPr/>
            <p:nvPr/>
          </p:nvSpPr>
          <p:spPr>
            <a:xfrm>
              <a:off x="3159950" y="1460669"/>
              <a:ext cx="2190750" cy="827405"/>
            </a:xfrm>
            <a:custGeom>
              <a:avLst/>
              <a:gdLst/>
              <a:ahLst/>
              <a:cxnLst/>
              <a:rect l="l" t="t" r="r" b="b"/>
              <a:pathLst>
                <a:path w="2190750" h="827405">
                  <a:moveTo>
                    <a:pt x="2190699" y="826790"/>
                  </a:moveTo>
                  <a:lnTo>
                    <a:pt x="2190438" y="825843"/>
                  </a:lnTo>
                  <a:lnTo>
                    <a:pt x="2188616" y="819215"/>
                  </a:lnTo>
                  <a:lnTo>
                    <a:pt x="2183669" y="801223"/>
                  </a:lnTo>
                  <a:lnTo>
                    <a:pt x="2174036" y="766186"/>
                  </a:lnTo>
                  <a:lnTo>
                    <a:pt x="2154543" y="700849"/>
                  </a:lnTo>
                  <a:lnTo>
                    <a:pt x="2139615" y="659767"/>
                  </a:lnTo>
                  <a:lnTo>
                    <a:pt x="2120102" y="614525"/>
                  </a:lnTo>
                  <a:lnTo>
                    <a:pt x="2095157" y="566209"/>
                  </a:lnTo>
                  <a:lnTo>
                    <a:pt x="2063930" y="515905"/>
                  </a:lnTo>
                  <a:lnTo>
                    <a:pt x="2025573" y="464700"/>
                  </a:lnTo>
                  <a:lnTo>
                    <a:pt x="1999602" y="434835"/>
                  </a:lnTo>
                  <a:lnTo>
                    <a:pt x="1970948" y="405180"/>
                  </a:lnTo>
                  <a:lnTo>
                    <a:pt x="1939643" y="375883"/>
                  </a:lnTo>
                  <a:lnTo>
                    <a:pt x="1905718" y="347091"/>
                  </a:lnTo>
                  <a:lnTo>
                    <a:pt x="1869204" y="318951"/>
                  </a:lnTo>
                  <a:lnTo>
                    <a:pt x="1830135" y="291611"/>
                  </a:lnTo>
                  <a:lnTo>
                    <a:pt x="1788540" y="265217"/>
                  </a:lnTo>
                  <a:lnTo>
                    <a:pt x="1744452" y="239918"/>
                  </a:lnTo>
                  <a:lnTo>
                    <a:pt x="1697902" y="215860"/>
                  </a:lnTo>
                  <a:lnTo>
                    <a:pt x="1648922" y="193192"/>
                  </a:lnTo>
                  <a:lnTo>
                    <a:pt x="1597544" y="172059"/>
                  </a:lnTo>
                  <a:lnTo>
                    <a:pt x="1543799" y="152611"/>
                  </a:lnTo>
                  <a:lnTo>
                    <a:pt x="1495905" y="137361"/>
                  </a:lnTo>
                  <a:lnTo>
                    <a:pt x="1446531" y="123381"/>
                  </a:lnTo>
                  <a:lnTo>
                    <a:pt x="1395911" y="110594"/>
                  </a:lnTo>
                  <a:lnTo>
                    <a:pt x="1344281" y="98923"/>
                  </a:lnTo>
                  <a:lnTo>
                    <a:pt x="1291876" y="88293"/>
                  </a:lnTo>
                  <a:lnTo>
                    <a:pt x="1238932" y="78628"/>
                  </a:lnTo>
                  <a:lnTo>
                    <a:pt x="1185683" y="69849"/>
                  </a:lnTo>
                  <a:lnTo>
                    <a:pt x="1132364" y="61883"/>
                  </a:lnTo>
                  <a:lnTo>
                    <a:pt x="1079211" y="54652"/>
                  </a:lnTo>
                  <a:lnTo>
                    <a:pt x="1026460" y="48080"/>
                  </a:lnTo>
                  <a:lnTo>
                    <a:pt x="974344" y="42090"/>
                  </a:lnTo>
                  <a:lnTo>
                    <a:pt x="923100" y="36607"/>
                  </a:lnTo>
                  <a:lnTo>
                    <a:pt x="872962" y="31554"/>
                  </a:lnTo>
                  <a:lnTo>
                    <a:pt x="824166" y="26855"/>
                  </a:lnTo>
                  <a:lnTo>
                    <a:pt x="758448" y="20778"/>
                  </a:lnTo>
                  <a:lnTo>
                    <a:pt x="695852" y="15324"/>
                  </a:lnTo>
                  <a:lnTo>
                    <a:pt x="636412" y="10570"/>
                  </a:lnTo>
                  <a:lnTo>
                    <a:pt x="580158" y="6593"/>
                  </a:lnTo>
                  <a:lnTo>
                    <a:pt x="527123" y="3470"/>
                  </a:lnTo>
                  <a:lnTo>
                    <a:pt x="477337" y="1279"/>
                  </a:lnTo>
                  <a:lnTo>
                    <a:pt x="430833" y="96"/>
                  </a:lnTo>
                  <a:lnTo>
                    <a:pt x="387642" y="0"/>
                  </a:lnTo>
                  <a:lnTo>
                    <a:pt x="347796" y="1066"/>
                  </a:lnTo>
                  <a:lnTo>
                    <a:pt x="248315" y="11776"/>
                  </a:lnTo>
                  <a:lnTo>
                    <a:pt x="197193" y="24576"/>
                  </a:lnTo>
                  <a:lnTo>
                    <a:pt x="156216" y="40902"/>
                  </a:lnTo>
                  <a:lnTo>
                    <a:pt x="97713" y="80640"/>
                  </a:lnTo>
                  <a:lnTo>
                    <a:pt x="53206" y="136415"/>
                  </a:lnTo>
                  <a:lnTo>
                    <a:pt x="28016" y="195029"/>
                  </a:lnTo>
                  <a:lnTo>
                    <a:pt x="12490" y="251653"/>
                  </a:lnTo>
                  <a:lnTo>
                    <a:pt x="3784" y="293504"/>
                  </a:lnTo>
                  <a:lnTo>
                    <a:pt x="0" y="313202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36785" y="1629930"/>
              <a:ext cx="98425" cy="205740"/>
            </a:xfrm>
            <a:custGeom>
              <a:avLst/>
              <a:gdLst/>
              <a:ahLst/>
              <a:cxnLst/>
              <a:rect l="l" t="t" r="r" b="b"/>
              <a:pathLst>
                <a:path w="98425" h="205739">
                  <a:moveTo>
                    <a:pt x="0" y="0"/>
                  </a:moveTo>
                  <a:lnTo>
                    <a:pt x="11303" y="205562"/>
                  </a:lnTo>
                  <a:lnTo>
                    <a:pt x="98056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53041" y="1648561"/>
              <a:ext cx="60325" cy="125730"/>
            </a:xfrm>
            <a:custGeom>
              <a:avLst/>
              <a:gdLst/>
              <a:ahLst/>
              <a:cxnLst/>
              <a:rect l="l" t="t" r="r" b="b"/>
              <a:pathLst>
                <a:path w="60325" h="125730">
                  <a:moveTo>
                    <a:pt x="59778" y="11493"/>
                  </a:moveTo>
                  <a:lnTo>
                    <a:pt x="6908" y="125310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984356" y="2271537"/>
            <a:ext cx="1799589" cy="504825"/>
          </a:xfrm>
          <a:prstGeom prst="rect">
            <a:avLst/>
          </a:prstGeom>
          <a:solidFill>
            <a:srgbClr val="FFFFFF"/>
          </a:solidFill>
          <a:ln w="1521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76530" marR="193675">
              <a:lnSpc>
                <a:spcPts val="1680"/>
              </a:lnSpc>
              <a:spcBef>
                <a:spcPts val="38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0DF1-35C7-288F-2121-C2A1D4F9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489100"/>
            <a:ext cx="7245324" cy="1538883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The agent measures the degree of achieving his goals by acting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The choice of actions depends on the degree to which they can improve the chances and a separate policy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In more complex case the goals may also depend on the change of the policy (adaptation)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3C7A69D-75FE-75BF-2A2D-6FC474621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6813" y="798513"/>
            <a:ext cx="7724775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00" dirty="0"/>
              <a:t>Utility</a:t>
            </a:r>
            <a:r>
              <a:rPr spc="100" dirty="0"/>
              <a:t>-based</a:t>
            </a:r>
            <a:r>
              <a:rPr spc="175" dirty="0"/>
              <a:t> </a:t>
            </a:r>
            <a:r>
              <a:rPr spc="35" dirty="0"/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1476946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0DF1-35C7-288F-2121-C2A1D4F9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489100"/>
            <a:ext cx="7245324" cy="16158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How can we represent the utilities?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Does the complexity of rule matching depend on the utility function?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How can we represent the change of the utility function?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Does the complexity of rule matching depend on the changes in the utility function?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3C7A69D-75FE-75BF-2A2D-6FC474621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6813" y="798513"/>
            <a:ext cx="7724775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00" dirty="0"/>
              <a:t>Representational Issues</a:t>
            </a:r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2318879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Learning</a:t>
            </a:r>
            <a:r>
              <a:rPr spc="195" dirty="0"/>
              <a:t> </a:t>
            </a:r>
            <a:r>
              <a:rPr spc="35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1441" y="1287729"/>
            <a:ext cx="219710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"/>
                <a:cs typeface="Arial"/>
              </a:rPr>
              <a:t>Performance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standard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097" y="1795750"/>
            <a:ext cx="7334232" cy="46505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9590" y="5880918"/>
            <a:ext cx="896619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10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288" y="3164204"/>
            <a:ext cx="368935" cy="190436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70"/>
              </a:lnSpc>
            </a:pPr>
            <a:r>
              <a:rPr sz="2400" b="1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4464" y="2138353"/>
            <a:ext cx="86804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8021" y="3834561"/>
            <a:ext cx="1282065" cy="50863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95580" marR="5080" indent="-183515">
              <a:lnSpc>
                <a:spcPts val="1730"/>
              </a:lnSpc>
              <a:spcBef>
                <a:spcPts val="445"/>
              </a:spcBef>
            </a:pPr>
            <a:r>
              <a:rPr sz="1700" spc="10" dirty="0">
                <a:latin typeface="Arial"/>
                <a:cs typeface="Arial"/>
              </a:rPr>
              <a:t>Performance  element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3943" y="4209813"/>
            <a:ext cx="116014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latin typeface="Arial"/>
                <a:cs typeface="Arial"/>
              </a:rPr>
              <a:t>knowledge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8573" y="4473625"/>
            <a:ext cx="879475" cy="50863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34620" marR="5080" indent="-122555">
              <a:lnSpc>
                <a:spcPts val="1730"/>
              </a:lnSpc>
              <a:spcBef>
                <a:spcPts val="445"/>
              </a:spcBef>
            </a:pPr>
            <a:r>
              <a:rPr sz="1700" b="1" spc="10" dirty="0">
                <a:latin typeface="Arial"/>
                <a:cs typeface="Arial"/>
              </a:rPr>
              <a:t>learning  goals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07714" y="4384179"/>
            <a:ext cx="2092325" cy="1132840"/>
            <a:chOff x="3607714" y="4384179"/>
            <a:chExt cx="2092325" cy="1132840"/>
          </a:xfrm>
        </p:grpSpPr>
        <p:sp>
          <p:nvSpPr>
            <p:cNvPr id="12" name="object 12"/>
            <p:cNvSpPr/>
            <p:nvPr/>
          </p:nvSpPr>
          <p:spPr>
            <a:xfrm>
              <a:off x="3623271" y="4416780"/>
              <a:ext cx="2016125" cy="1084580"/>
            </a:xfrm>
            <a:custGeom>
              <a:avLst/>
              <a:gdLst/>
              <a:ahLst/>
              <a:cxnLst/>
              <a:rect l="l" t="t" r="r" b="b"/>
              <a:pathLst>
                <a:path w="2016125" h="1084579">
                  <a:moveTo>
                    <a:pt x="0" y="1084402"/>
                  </a:moveTo>
                  <a:lnTo>
                    <a:pt x="2015731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50751" y="4384179"/>
              <a:ext cx="248920" cy="170180"/>
            </a:xfrm>
            <a:custGeom>
              <a:avLst/>
              <a:gdLst/>
              <a:ahLst/>
              <a:cxnLst/>
              <a:rect l="l" t="t" r="r" b="b"/>
              <a:pathLst>
                <a:path w="248920" h="170179">
                  <a:moveTo>
                    <a:pt x="0" y="68897"/>
                  </a:moveTo>
                  <a:lnTo>
                    <a:pt x="54229" y="169672"/>
                  </a:lnTo>
                  <a:lnTo>
                    <a:pt x="248843" y="0"/>
                  </a:lnTo>
                  <a:lnTo>
                    <a:pt x="0" y="68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3230" y="4416780"/>
              <a:ext cx="166370" cy="113030"/>
            </a:xfrm>
            <a:custGeom>
              <a:avLst/>
              <a:gdLst/>
              <a:ahLst/>
              <a:cxnLst/>
              <a:rect l="l" t="t" r="r" b="b"/>
              <a:pathLst>
                <a:path w="166370" h="113029">
                  <a:moveTo>
                    <a:pt x="0" y="45885"/>
                  </a:moveTo>
                  <a:lnTo>
                    <a:pt x="165773" y="0"/>
                  </a:lnTo>
                  <a:lnTo>
                    <a:pt x="36118" y="11303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20323" y="5205124"/>
            <a:ext cx="1251585" cy="567055"/>
          </a:xfrm>
          <a:prstGeom prst="rect">
            <a:avLst/>
          </a:prstGeom>
          <a:solidFill>
            <a:srgbClr val="FFFFFF"/>
          </a:solidFill>
          <a:ln w="15247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28270" marR="175260" indent="60960">
              <a:lnSpc>
                <a:spcPts val="1730"/>
              </a:lnSpc>
              <a:spcBef>
                <a:spcPts val="600"/>
              </a:spcBef>
            </a:pPr>
            <a:r>
              <a:rPr sz="1700" spc="15" dirty="0">
                <a:latin typeface="Arial"/>
                <a:cs typeface="Arial"/>
              </a:rPr>
              <a:t>Problem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generator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88830" y="2233980"/>
            <a:ext cx="2308860" cy="1588770"/>
            <a:chOff x="2988830" y="2233980"/>
            <a:chExt cx="2308860" cy="1588770"/>
          </a:xfrm>
        </p:grpSpPr>
        <p:sp>
          <p:nvSpPr>
            <p:cNvPr id="17" name="object 17"/>
            <p:cNvSpPr/>
            <p:nvPr/>
          </p:nvSpPr>
          <p:spPr>
            <a:xfrm>
              <a:off x="3750855" y="2291206"/>
              <a:ext cx="1530985" cy="0"/>
            </a:xfrm>
            <a:custGeom>
              <a:avLst/>
              <a:gdLst/>
              <a:ahLst/>
              <a:cxnLst/>
              <a:rect l="l" t="t" r="r" b="b"/>
              <a:pathLst>
                <a:path w="1530985">
                  <a:moveTo>
                    <a:pt x="1530921" y="0"/>
                  </a:moveTo>
                  <a:lnTo>
                    <a:pt x="0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2047" y="2233980"/>
              <a:ext cx="252095" cy="114935"/>
            </a:xfrm>
            <a:custGeom>
              <a:avLst/>
              <a:gdLst/>
              <a:ahLst/>
              <a:cxnLst/>
              <a:rect l="l" t="t" r="r" b="b"/>
              <a:pathLst>
                <a:path w="252095" h="114935">
                  <a:moveTo>
                    <a:pt x="0" y="57226"/>
                  </a:moveTo>
                  <a:lnTo>
                    <a:pt x="251777" y="114452"/>
                  </a:lnTo>
                  <a:lnTo>
                    <a:pt x="251777" y="0"/>
                  </a:lnTo>
                  <a:lnTo>
                    <a:pt x="0" y="57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0855" y="2253094"/>
              <a:ext cx="168275" cy="76835"/>
            </a:xfrm>
            <a:custGeom>
              <a:avLst/>
              <a:gdLst/>
              <a:ahLst/>
              <a:cxnLst/>
              <a:rect l="l" t="t" r="r" b="b"/>
              <a:pathLst>
                <a:path w="168275" h="76835">
                  <a:moveTo>
                    <a:pt x="167716" y="76238"/>
                  </a:moveTo>
                  <a:lnTo>
                    <a:pt x="0" y="38112"/>
                  </a:lnTo>
                  <a:lnTo>
                    <a:pt x="167716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46044" y="2574429"/>
              <a:ext cx="0" cy="1179195"/>
            </a:xfrm>
            <a:custGeom>
              <a:avLst/>
              <a:gdLst/>
              <a:ahLst/>
              <a:cxnLst/>
              <a:rect l="l" t="t" r="r" b="b"/>
              <a:pathLst>
                <a:path h="1179195">
                  <a:moveTo>
                    <a:pt x="0" y="0"/>
                  </a:moveTo>
                  <a:lnTo>
                    <a:pt x="0" y="1178941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88830" y="3570401"/>
              <a:ext cx="114935" cy="252095"/>
            </a:xfrm>
            <a:custGeom>
              <a:avLst/>
              <a:gdLst/>
              <a:ahLst/>
              <a:cxnLst/>
              <a:rect l="l" t="t" r="r" b="b"/>
              <a:pathLst>
                <a:path w="114935" h="252095">
                  <a:moveTo>
                    <a:pt x="0" y="0"/>
                  </a:moveTo>
                  <a:lnTo>
                    <a:pt x="57213" y="251777"/>
                  </a:lnTo>
                  <a:lnTo>
                    <a:pt x="114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7931" y="3585641"/>
              <a:ext cx="76835" cy="168275"/>
            </a:xfrm>
            <a:custGeom>
              <a:avLst/>
              <a:gdLst/>
              <a:ahLst/>
              <a:cxnLst/>
              <a:rect l="l" t="t" r="r" b="b"/>
              <a:pathLst>
                <a:path w="76835" h="168275">
                  <a:moveTo>
                    <a:pt x="76238" y="0"/>
                  </a:moveTo>
                  <a:lnTo>
                    <a:pt x="38112" y="167728"/>
                  </a:lnTo>
                  <a:lnTo>
                    <a:pt x="0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36229" y="2971558"/>
            <a:ext cx="2893695" cy="875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latin typeface="Arial"/>
                <a:cs typeface="Arial"/>
              </a:rPr>
              <a:t>feedback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700" b="1" spc="15" dirty="0">
                <a:latin typeface="Arial"/>
                <a:cs typeface="Arial"/>
              </a:rPr>
              <a:t>changes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04718" y="1566697"/>
            <a:ext cx="114935" cy="436245"/>
            <a:chOff x="3004718" y="1566697"/>
            <a:chExt cx="114935" cy="436245"/>
          </a:xfrm>
        </p:grpSpPr>
        <p:sp>
          <p:nvSpPr>
            <p:cNvPr id="25" name="object 25"/>
            <p:cNvSpPr/>
            <p:nvPr/>
          </p:nvSpPr>
          <p:spPr>
            <a:xfrm>
              <a:off x="3061931" y="1566697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4">
                  <a:moveTo>
                    <a:pt x="0" y="0"/>
                  </a:moveTo>
                  <a:lnTo>
                    <a:pt x="0" y="367423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4718" y="1751139"/>
              <a:ext cx="114935" cy="252095"/>
            </a:xfrm>
            <a:custGeom>
              <a:avLst/>
              <a:gdLst/>
              <a:ahLst/>
              <a:cxnLst/>
              <a:rect l="l" t="t" r="r" b="b"/>
              <a:pathLst>
                <a:path w="114935" h="252094">
                  <a:moveTo>
                    <a:pt x="0" y="0"/>
                  </a:moveTo>
                  <a:lnTo>
                    <a:pt x="57213" y="251777"/>
                  </a:lnTo>
                  <a:lnTo>
                    <a:pt x="114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819" y="1766392"/>
              <a:ext cx="76835" cy="168275"/>
            </a:xfrm>
            <a:custGeom>
              <a:avLst/>
              <a:gdLst/>
              <a:ahLst/>
              <a:cxnLst/>
              <a:rect l="l" t="t" r="r" b="b"/>
              <a:pathLst>
                <a:path w="76835" h="168275">
                  <a:moveTo>
                    <a:pt x="76238" y="0"/>
                  </a:moveTo>
                  <a:lnTo>
                    <a:pt x="38112" y="167728"/>
                  </a:lnTo>
                  <a:lnTo>
                    <a:pt x="0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20349" y="3814626"/>
            <a:ext cx="1251585" cy="567055"/>
          </a:xfrm>
          <a:prstGeom prst="rect">
            <a:avLst/>
          </a:prstGeom>
          <a:solidFill>
            <a:srgbClr val="FFFFFF"/>
          </a:solidFill>
          <a:ln w="15247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22885" marR="226695" indent="-61594">
              <a:lnSpc>
                <a:spcPts val="1730"/>
              </a:lnSpc>
              <a:spcBef>
                <a:spcPts val="600"/>
              </a:spcBef>
            </a:pPr>
            <a:r>
              <a:rPr sz="1700" spc="10" dirty="0">
                <a:latin typeface="Arial"/>
                <a:cs typeface="Arial"/>
              </a:rPr>
              <a:t>Learning  element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29" name="object 29"/>
          <p:cNvSpPr txBox="1"/>
          <p:nvPr/>
        </p:nvSpPr>
        <p:spPr>
          <a:xfrm>
            <a:off x="2420323" y="2008000"/>
            <a:ext cx="1251585" cy="567055"/>
          </a:xfrm>
          <a:prstGeom prst="rect">
            <a:avLst/>
          </a:prstGeom>
          <a:solidFill>
            <a:srgbClr val="FFFFFF"/>
          </a:solidFill>
          <a:ln w="15247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150"/>
              </a:spcBef>
            </a:pPr>
            <a:r>
              <a:rPr sz="1700" spc="10" dirty="0">
                <a:latin typeface="Arial"/>
                <a:cs typeface="Arial"/>
              </a:rPr>
              <a:t>Critic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1591" y="5919918"/>
            <a:ext cx="10223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15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19E4-4097-2D43-B83F-EB523A7D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489100"/>
            <a:ext cx="7397724" cy="1338828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/>
              <a:t>The agents may learn to change their goals (model learning)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/>
              <a:t>The agents may learn to change their models (policy learning)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/>
              <a:t>They may learn to change their policies (behaviour learning)</a:t>
            </a:r>
          </a:p>
          <a:p>
            <a:endParaRPr lang="en-GB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81CD63E-7C28-84FD-B12B-0514DF268D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6813" y="798513"/>
            <a:ext cx="7724775" cy="379412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Learning</a:t>
            </a:r>
            <a:r>
              <a:rPr spc="195" dirty="0"/>
              <a:t> </a:t>
            </a:r>
            <a:r>
              <a:rPr spc="35" dirty="0"/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1526142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3D9B-7B78-DCEF-DEB9-161823B0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84721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dirty="0"/>
              <a:t>Representational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DA4EF-2DBB-A00F-BB18-9AD8C0A6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466" y="1981200"/>
            <a:ext cx="7321524" cy="630942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dirty="0"/>
              <a:t>How to represent the learning?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Does the learning process affect the rule matching?</a:t>
            </a:r>
          </a:p>
        </p:txBody>
      </p:sp>
    </p:spTree>
    <p:extLst>
      <p:ext uri="{BB962C8B-B14F-4D97-AF65-F5344CB8AC3E}">
        <p14:creationId xmlns:p14="http://schemas.microsoft.com/office/powerpoint/2010/main" val="227432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8" y="1393664"/>
            <a:ext cx="9994922" cy="47468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buFont typeface="Arial" panose="020B0604020202020204" pitchFamily="34" charset="0"/>
              <a:buChar char="•"/>
            </a:pPr>
            <a:r>
              <a:rPr sz="2050" spc="-30" dirty="0">
                <a:solidFill>
                  <a:srgbClr val="C00000"/>
                </a:solidFill>
                <a:latin typeface="Calibri"/>
                <a:cs typeface="Calibri"/>
              </a:rPr>
              <a:t>Agents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interact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C00000"/>
                </a:solidFill>
                <a:latin typeface="Calibri"/>
                <a:cs typeface="Calibri"/>
              </a:rPr>
              <a:t>environments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through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C00000"/>
                </a:solidFill>
                <a:latin typeface="Calibri"/>
                <a:cs typeface="Calibri"/>
              </a:rPr>
              <a:t>actuators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C00000"/>
                </a:solidFill>
                <a:latin typeface="Calibri"/>
                <a:cs typeface="Calibri"/>
              </a:rPr>
              <a:t>sensors</a:t>
            </a:r>
            <a:endParaRPr sz="205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4965" marR="475615" indent="-342900">
              <a:buFont typeface="Arial" panose="020B0604020202020204" pitchFamily="34" charset="0"/>
              <a:buChar char="•"/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C00000"/>
                </a:solidFill>
                <a:latin typeface="Calibri"/>
                <a:cs typeface="Calibri"/>
              </a:rPr>
              <a:t>performance</a:t>
            </a:r>
            <a:r>
              <a:rPr sz="2050" spc="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C00000"/>
                </a:solidFill>
                <a:latin typeface="Calibri"/>
                <a:cs typeface="Calibri"/>
              </a:rPr>
              <a:t>measure</a:t>
            </a:r>
            <a:r>
              <a:rPr sz="2050" spc="20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evaluates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environment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lang="en-GB" sz="2050" spc="-100" dirty="0">
                <a:latin typeface="Calibri"/>
                <a:cs typeface="Calibri"/>
              </a:rPr>
              <a:t>history</a:t>
            </a:r>
            <a:endParaRPr sz="2050" dirty="0">
              <a:latin typeface="Calibri"/>
              <a:cs typeface="Calibri"/>
            </a:endParaRPr>
          </a:p>
          <a:p>
            <a:pPr marL="355600" marR="2051685" indent="-342900">
              <a:buFont typeface="Arial" panose="020B0604020202020204" pitchFamily="34" charset="0"/>
              <a:buChar char="•"/>
            </a:pPr>
            <a:r>
              <a:rPr lang="en-GB" sz="2050" spc="20" dirty="0">
                <a:cs typeface="Calibri"/>
              </a:rPr>
              <a:t>The</a:t>
            </a:r>
            <a:r>
              <a:rPr lang="en-GB" sz="2050" spc="200" dirty="0">
                <a:cs typeface="Calibri"/>
              </a:rPr>
              <a:t> </a:t>
            </a:r>
            <a:r>
              <a:rPr lang="en-GB" sz="2050" spc="-55" dirty="0">
                <a:solidFill>
                  <a:srgbClr val="C00000"/>
                </a:solidFill>
                <a:cs typeface="Calibri"/>
              </a:rPr>
              <a:t>agent</a:t>
            </a:r>
            <a:r>
              <a:rPr lang="en-GB" sz="2050" spc="170" dirty="0">
                <a:solidFill>
                  <a:srgbClr val="C00000"/>
                </a:solidFill>
                <a:cs typeface="Calibri"/>
              </a:rPr>
              <a:t> </a:t>
            </a:r>
            <a:r>
              <a:rPr lang="en-GB" sz="2050" spc="-60" dirty="0">
                <a:solidFill>
                  <a:srgbClr val="C00000"/>
                </a:solidFill>
                <a:cs typeface="Calibri"/>
              </a:rPr>
              <a:t>function</a:t>
            </a:r>
            <a:r>
              <a:rPr lang="en-GB" sz="2050" spc="220" dirty="0">
                <a:solidFill>
                  <a:srgbClr val="C00000"/>
                </a:solidFill>
                <a:cs typeface="Calibri"/>
              </a:rPr>
              <a:t> </a:t>
            </a:r>
            <a:r>
              <a:rPr lang="en-GB" sz="2050" spc="-70" dirty="0">
                <a:cs typeface="Calibri"/>
              </a:rPr>
              <a:t>describes</a:t>
            </a:r>
            <a:r>
              <a:rPr lang="en-GB" sz="2050" spc="210" dirty="0">
                <a:cs typeface="Calibri"/>
              </a:rPr>
              <a:t> </a:t>
            </a:r>
            <a:r>
              <a:rPr lang="en-GB" sz="2050" spc="-75" dirty="0">
                <a:cs typeface="Calibri"/>
              </a:rPr>
              <a:t>what</a:t>
            </a:r>
            <a:r>
              <a:rPr lang="en-GB" sz="2050" spc="190" dirty="0">
                <a:cs typeface="Calibri"/>
              </a:rPr>
              <a:t> </a:t>
            </a:r>
            <a:r>
              <a:rPr lang="en-GB" sz="2050" spc="-80" dirty="0">
                <a:cs typeface="Calibri"/>
              </a:rPr>
              <a:t>the</a:t>
            </a:r>
            <a:r>
              <a:rPr lang="en-GB" sz="2050" spc="204" dirty="0">
                <a:cs typeface="Calibri"/>
              </a:rPr>
              <a:t> </a:t>
            </a:r>
            <a:r>
              <a:rPr lang="en-GB" sz="2050" spc="-55" dirty="0">
                <a:cs typeface="Calibri"/>
              </a:rPr>
              <a:t>agent</a:t>
            </a:r>
            <a:r>
              <a:rPr lang="en-GB" sz="2050" spc="170" dirty="0">
                <a:cs typeface="Calibri"/>
              </a:rPr>
              <a:t> </a:t>
            </a:r>
            <a:r>
              <a:rPr lang="en-GB" sz="2050" spc="-95" dirty="0">
                <a:cs typeface="Calibri"/>
              </a:rPr>
              <a:t>does</a:t>
            </a:r>
            <a:r>
              <a:rPr lang="en-GB" sz="2050" spc="200" dirty="0">
                <a:cs typeface="Calibri"/>
              </a:rPr>
              <a:t> </a:t>
            </a:r>
            <a:r>
              <a:rPr lang="en-GB" sz="2050" spc="-50" dirty="0">
                <a:cs typeface="Calibri"/>
              </a:rPr>
              <a:t>in</a:t>
            </a:r>
            <a:r>
              <a:rPr lang="en-GB" sz="2050" spc="195" dirty="0">
                <a:cs typeface="Calibri"/>
              </a:rPr>
              <a:t> </a:t>
            </a:r>
            <a:r>
              <a:rPr lang="en-GB" sz="2050" spc="-25" dirty="0">
                <a:cs typeface="Calibri"/>
              </a:rPr>
              <a:t>all</a:t>
            </a:r>
            <a:r>
              <a:rPr lang="en-GB" sz="2050" spc="175" dirty="0">
                <a:cs typeface="Calibri"/>
              </a:rPr>
              <a:t> </a:t>
            </a:r>
            <a:r>
              <a:rPr lang="en-GB" sz="2050" spc="-50" dirty="0">
                <a:cs typeface="Calibri"/>
              </a:rPr>
              <a:t>circumstances </a:t>
            </a:r>
          </a:p>
          <a:p>
            <a:pPr marL="355600" marR="2051685" indent="-342900">
              <a:buFont typeface="Arial" panose="020B0604020202020204" pitchFamily="34" charset="0"/>
              <a:buChar char="•"/>
            </a:pPr>
            <a:endParaRPr lang="en-GB" sz="2050" spc="-50" dirty="0">
              <a:cs typeface="Calibri"/>
            </a:endParaRPr>
          </a:p>
          <a:p>
            <a:pPr marL="354965" marR="1636395" indent="-342900">
              <a:buFont typeface="Cambria Math" panose="02040503050406030204" pitchFamily="18" charset="0"/>
              <a:buChar char="⇒"/>
            </a:pPr>
            <a:r>
              <a:rPr lang="en-GB" sz="2050" i="1" spc="140" dirty="0">
                <a:cs typeface="Calibri"/>
              </a:rPr>
              <a:t>PEAS</a:t>
            </a:r>
            <a:r>
              <a:rPr lang="en-GB" sz="2050" i="1" spc="140" dirty="0">
                <a:solidFill>
                  <a:srgbClr val="00007E"/>
                </a:solidFill>
                <a:cs typeface="Calibri"/>
              </a:rPr>
              <a:t> </a:t>
            </a:r>
            <a:r>
              <a:rPr lang="en-GB" sz="2050" i="1" spc="-65" dirty="0">
                <a:cs typeface="Calibri"/>
              </a:rPr>
              <a:t>descriptions</a:t>
            </a:r>
            <a:r>
              <a:rPr lang="en-GB" sz="2050" i="1" spc="-60" dirty="0">
                <a:cs typeface="Calibri"/>
              </a:rPr>
              <a:t> </a:t>
            </a:r>
            <a:r>
              <a:rPr lang="en-GB" sz="2050" i="1" spc="-95" dirty="0">
                <a:cs typeface="Calibri"/>
              </a:rPr>
              <a:t>define</a:t>
            </a:r>
            <a:r>
              <a:rPr lang="en-GB" sz="2050" i="1" spc="-90" dirty="0">
                <a:cs typeface="Calibri"/>
              </a:rPr>
              <a:t> the </a:t>
            </a:r>
            <a:r>
              <a:rPr lang="en-GB" sz="2050" i="1" spc="-30" dirty="0">
                <a:cs typeface="Calibri"/>
              </a:rPr>
              <a:t>task for building AI agents</a:t>
            </a:r>
          </a:p>
          <a:p>
            <a:pPr marL="12065" marR="1636395"/>
            <a:endParaRPr lang="en-GB" sz="2050" spc="-75" dirty="0">
              <a:cs typeface="Calibri"/>
            </a:endParaRPr>
          </a:p>
          <a:p>
            <a:pPr marL="354965" marR="1636395" indent="-342900">
              <a:buFont typeface="Arial" panose="020B0604020202020204" pitchFamily="34" charset="0"/>
              <a:buChar char="•"/>
            </a:pPr>
            <a:r>
              <a:rPr sz="2050" spc="-25" dirty="0">
                <a:solidFill>
                  <a:srgbClr val="00007E"/>
                </a:solidFill>
                <a:latin typeface="Calibri"/>
                <a:cs typeface="Calibri"/>
              </a:rPr>
              <a:t>Agent</a:t>
            </a:r>
            <a:r>
              <a:rPr sz="2050" spc="15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programs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implement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lang="en-GB" sz="2050" spc="-30" dirty="0">
                <a:latin typeface="Calibri"/>
                <a:cs typeface="Calibri"/>
              </a:rPr>
              <a:t>the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functions</a:t>
            </a:r>
            <a:endParaRPr lang="en-GB" sz="2050" dirty="0">
              <a:latin typeface="Calibri"/>
              <a:cs typeface="Calibri"/>
            </a:endParaRPr>
          </a:p>
          <a:p>
            <a:pPr marL="354965" marR="1636395" indent="-342900">
              <a:buFont typeface="Arial" panose="020B0604020202020204" pitchFamily="34" charset="0"/>
              <a:buChar char="•"/>
            </a:pPr>
            <a:r>
              <a:rPr lang="en-GB" sz="2050" spc="-50" dirty="0">
                <a:cs typeface="Calibri"/>
              </a:rPr>
              <a:t>Environments</a:t>
            </a:r>
            <a:r>
              <a:rPr lang="en-GB" sz="2050" spc="120" dirty="0">
                <a:cs typeface="Calibri"/>
              </a:rPr>
              <a:t> </a:t>
            </a:r>
            <a:r>
              <a:rPr lang="en-GB" sz="2050" spc="-105" dirty="0">
                <a:cs typeface="Calibri"/>
              </a:rPr>
              <a:t>are</a:t>
            </a:r>
            <a:r>
              <a:rPr lang="en-GB" sz="2050" spc="170" dirty="0">
                <a:cs typeface="Calibri"/>
              </a:rPr>
              <a:t> </a:t>
            </a:r>
            <a:r>
              <a:rPr lang="en-GB" sz="2050" spc="-60" dirty="0">
                <a:cs typeface="Calibri"/>
              </a:rPr>
              <a:t>categorized</a:t>
            </a:r>
            <a:r>
              <a:rPr lang="en-GB" sz="2050" spc="185" dirty="0">
                <a:cs typeface="Calibri"/>
              </a:rPr>
              <a:t> </a:t>
            </a:r>
            <a:r>
              <a:rPr lang="en-GB" sz="2050" spc="-50" dirty="0">
                <a:cs typeface="Calibri"/>
              </a:rPr>
              <a:t>along</a:t>
            </a:r>
            <a:r>
              <a:rPr lang="en-GB" sz="2050" spc="165" dirty="0">
                <a:cs typeface="Calibri"/>
              </a:rPr>
              <a:t> </a:t>
            </a:r>
            <a:r>
              <a:rPr lang="en-GB" sz="2050" spc="-75" dirty="0">
                <a:cs typeface="Calibri"/>
              </a:rPr>
              <a:t>several</a:t>
            </a:r>
            <a:r>
              <a:rPr lang="en-GB" sz="2050" spc="170" dirty="0">
                <a:cs typeface="Calibri"/>
              </a:rPr>
              <a:t> </a:t>
            </a:r>
            <a:r>
              <a:rPr lang="en-GB" sz="2050" spc="-75" dirty="0">
                <a:solidFill>
                  <a:srgbClr val="002060"/>
                </a:solidFill>
                <a:cs typeface="Calibri"/>
              </a:rPr>
              <a:t>dimensions</a:t>
            </a:r>
            <a:r>
              <a:rPr lang="en-GB" sz="2050" spc="-75" dirty="0">
                <a:cs typeface="Calibri"/>
              </a:rPr>
              <a:t> (</a:t>
            </a:r>
            <a:r>
              <a:rPr lang="en-GB" sz="2050" spc="-80" dirty="0">
                <a:cs typeface="Calibri"/>
              </a:rPr>
              <a:t>observable,</a:t>
            </a:r>
            <a:r>
              <a:rPr lang="en-GB" sz="2050" spc="415" dirty="0">
                <a:cs typeface="Calibri"/>
              </a:rPr>
              <a:t> </a:t>
            </a:r>
            <a:r>
              <a:rPr lang="en-GB" sz="2050" spc="-55" dirty="0">
                <a:cs typeface="Calibri"/>
              </a:rPr>
              <a:t>deterministic,</a:t>
            </a:r>
            <a:r>
              <a:rPr lang="en-GB" sz="2050" spc="450" dirty="0">
                <a:cs typeface="Calibri"/>
              </a:rPr>
              <a:t> </a:t>
            </a:r>
            <a:r>
              <a:rPr lang="en-GB" sz="2050" spc="-60" dirty="0">
                <a:cs typeface="Calibri"/>
              </a:rPr>
              <a:t>episodic,</a:t>
            </a:r>
            <a:r>
              <a:rPr lang="en-GB" sz="2050" spc="425" dirty="0">
                <a:cs typeface="Calibri"/>
              </a:rPr>
              <a:t> </a:t>
            </a:r>
            <a:r>
              <a:rPr lang="en-GB" sz="2050" spc="-25" dirty="0">
                <a:cs typeface="Calibri"/>
              </a:rPr>
              <a:t>static,</a:t>
            </a:r>
            <a:r>
              <a:rPr lang="en-GB" sz="2050" spc="415" dirty="0">
                <a:cs typeface="Calibri"/>
              </a:rPr>
              <a:t> </a:t>
            </a:r>
            <a:r>
              <a:rPr lang="en-GB" sz="2050" spc="-65" dirty="0">
                <a:cs typeface="Calibri"/>
              </a:rPr>
              <a:t>discrete,</a:t>
            </a:r>
            <a:r>
              <a:rPr lang="en-GB" sz="2050" spc="425" dirty="0">
                <a:cs typeface="Calibri"/>
              </a:rPr>
              <a:t> </a:t>
            </a:r>
            <a:r>
              <a:rPr lang="en-GB" sz="2050" spc="-50" dirty="0">
                <a:cs typeface="Calibri"/>
              </a:rPr>
              <a:t>single-agent)</a:t>
            </a:r>
            <a:endParaRPr lang="en-GB" sz="2050" dirty="0">
              <a:cs typeface="Calibri"/>
            </a:endParaRPr>
          </a:p>
          <a:p>
            <a:pPr marL="354965" marR="1636395" indent="-342900">
              <a:buFont typeface="Arial" panose="020B0604020202020204" pitchFamily="34" charset="0"/>
              <a:buChar char="•"/>
            </a:pPr>
            <a:r>
              <a:rPr sz="2050" spc="-50" dirty="0">
                <a:latin typeface="Calibri"/>
                <a:cs typeface="Calibri"/>
              </a:rPr>
              <a:t>Several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basic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2060"/>
                </a:solidFill>
                <a:latin typeface="Calibri"/>
                <a:cs typeface="Calibri"/>
              </a:rPr>
              <a:t>agent</a:t>
            </a:r>
            <a:r>
              <a:rPr sz="2050" spc="1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2060"/>
                </a:solidFill>
                <a:latin typeface="Calibri"/>
                <a:cs typeface="Calibri"/>
              </a:rPr>
              <a:t>architectures</a:t>
            </a:r>
            <a:r>
              <a:rPr sz="2050" spc="17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exist</a:t>
            </a:r>
            <a:r>
              <a:rPr lang="en-GB" sz="2050" spc="-40" dirty="0">
                <a:latin typeface="Calibri"/>
                <a:cs typeface="Calibri"/>
              </a:rPr>
              <a:t> (</a:t>
            </a:r>
            <a:r>
              <a:rPr sz="2050" spc="-60" dirty="0">
                <a:latin typeface="Calibri"/>
                <a:cs typeface="Calibri"/>
              </a:rPr>
              <a:t>reflex,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reflex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state,</a:t>
            </a:r>
            <a:r>
              <a:rPr lang="en-GB"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goal-based,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utility-based</a:t>
            </a:r>
            <a:r>
              <a:rPr lang="en-GB" sz="2050" spc="-55" dirty="0">
                <a:latin typeface="Calibri"/>
                <a:cs typeface="Calibri"/>
              </a:rPr>
              <a:t>)</a:t>
            </a:r>
          </a:p>
          <a:p>
            <a:pPr marL="354965" marR="1636395" indent="-342900">
              <a:buFont typeface="Arial" panose="020B0604020202020204" pitchFamily="34" charset="0"/>
              <a:buChar char="•"/>
            </a:pPr>
            <a:r>
              <a:rPr lang="en-GB" sz="2050" spc="-55" dirty="0">
                <a:latin typeface="Calibri"/>
                <a:cs typeface="Calibri"/>
              </a:rPr>
              <a:t>The learning agents can learn different things during operation (models, goals, policies)</a:t>
            </a:r>
          </a:p>
          <a:p>
            <a:pPr marL="354965" marR="1636395" indent="-342900">
              <a:buFont typeface="Arial" panose="020B0604020202020204" pitchFamily="34" charset="0"/>
              <a:buChar char="•"/>
            </a:pPr>
            <a:endParaRPr lang="en-GB" sz="2050" spc="-55" dirty="0">
              <a:latin typeface="Calibri"/>
              <a:cs typeface="Calibri"/>
            </a:endParaRPr>
          </a:p>
          <a:p>
            <a:pPr marL="354965" marR="1636395" indent="-342900">
              <a:buFont typeface="Cambria Math" panose="02040503050406030204" pitchFamily="18" charset="0"/>
              <a:buChar char="⇒"/>
            </a:pPr>
            <a:r>
              <a:rPr lang="en-GB" sz="2050" i="1" spc="-55" dirty="0">
                <a:latin typeface="Calibri"/>
                <a:cs typeface="Calibri"/>
              </a:rPr>
              <a:t>They determine the methods for designing and implementing the AI agents</a:t>
            </a:r>
            <a:endParaRPr sz="2050" i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75" dirty="0">
                <a:solidFill>
                  <a:srgbClr val="7030A0"/>
                </a:solidFill>
              </a:rPr>
              <a:t>Example: </a:t>
            </a:r>
            <a:r>
              <a:rPr spc="75" dirty="0"/>
              <a:t>Vacuum-cleaner</a:t>
            </a:r>
            <a:r>
              <a:rPr spc="229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35705" y="1565082"/>
            <a:ext cx="5008880" cy="2526665"/>
            <a:chOff x="2535705" y="1565082"/>
            <a:chExt cx="5008880" cy="2526665"/>
          </a:xfrm>
        </p:grpSpPr>
        <p:sp>
          <p:nvSpPr>
            <p:cNvPr id="4" name="object 4"/>
            <p:cNvSpPr/>
            <p:nvPr/>
          </p:nvSpPr>
          <p:spPr>
            <a:xfrm>
              <a:off x="2557868" y="1587245"/>
              <a:ext cx="4965065" cy="2482850"/>
            </a:xfrm>
            <a:custGeom>
              <a:avLst/>
              <a:gdLst/>
              <a:ahLst/>
              <a:cxnLst/>
              <a:rect l="l" t="t" r="r" b="b"/>
              <a:pathLst>
                <a:path w="4965065" h="2482850">
                  <a:moveTo>
                    <a:pt x="4964518" y="2482253"/>
                  </a:moveTo>
                  <a:lnTo>
                    <a:pt x="4964518" y="0"/>
                  </a:lnTo>
                  <a:lnTo>
                    <a:pt x="0" y="0"/>
                  </a:lnTo>
                  <a:lnTo>
                    <a:pt x="0" y="2482253"/>
                  </a:lnTo>
                  <a:lnTo>
                    <a:pt x="4964518" y="2482253"/>
                  </a:lnTo>
                  <a:close/>
                </a:path>
              </a:pathLst>
            </a:custGeom>
            <a:ln w="44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0121" y="1587245"/>
              <a:ext cx="0" cy="2482850"/>
            </a:xfrm>
            <a:custGeom>
              <a:avLst/>
              <a:gdLst/>
              <a:ahLst/>
              <a:cxnLst/>
              <a:rect l="l" t="t" r="r" b="b"/>
              <a:pathLst>
                <a:path h="2482850">
                  <a:moveTo>
                    <a:pt x="0" y="0"/>
                  </a:moveTo>
                  <a:lnTo>
                    <a:pt x="0" y="2482253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3059" y="3182447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6337" y="254608"/>
                  </a:lnTo>
                  <a:lnTo>
                    <a:pt x="24247" y="275138"/>
                  </a:lnTo>
                  <a:lnTo>
                    <a:pt x="52077" y="277483"/>
                  </a:lnTo>
                  <a:lnTo>
                    <a:pt x="88176" y="260814"/>
                  </a:lnTo>
                  <a:lnTo>
                    <a:pt x="121331" y="233935"/>
                  </a:lnTo>
                  <a:lnTo>
                    <a:pt x="154484" y="198171"/>
                  </a:lnTo>
                  <a:lnTo>
                    <a:pt x="183405" y="157330"/>
                  </a:lnTo>
                  <a:lnTo>
                    <a:pt x="203861" y="115220"/>
                  </a:lnTo>
                  <a:lnTo>
                    <a:pt x="211620" y="75648"/>
                  </a:lnTo>
                  <a:lnTo>
                    <a:pt x="199772" y="34998"/>
                  </a:lnTo>
                  <a:lnTo>
                    <a:pt x="169738" y="8405"/>
                  </a:lnTo>
                  <a:lnTo>
                    <a:pt x="129784" y="0"/>
                  </a:lnTo>
                  <a:lnTo>
                    <a:pt x="88176" y="13914"/>
                  </a:lnTo>
                  <a:lnTo>
                    <a:pt x="58689" y="42628"/>
                  </a:lnTo>
                  <a:lnTo>
                    <a:pt x="34281" y="82767"/>
                  </a:lnTo>
                  <a:lnTo>
                    <a:pt x="15800" y="128829"/>
                  </a:lnTo>
                  <a:lnTo>
                    <a:pt x="4091" y="175314"/>
                  </a:lnTo>
                  <a:lnTo>
                    <a:pt x="0" y="2167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3059" y="3182447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4091" y="175314"/>
                  </a:lnTo>
                  <a:lnTo>
                    <a:pt x="15800" y="128829"/>
                  </a:lnTo>
                  <a:lnTo>
                    <a:pt x="34281" y="82767"/>
                  </a:lnTo>
                  <a:lnTo>
                    <a:pt x="58689" y="42628"/>
                  </a:lnTo>
                  <a:lnTo>
                    <a:pt x="88176" y="13914"/>
                  </a:lnTo>
                  <a:lnTo>
                    <a:pt x="129784" y="0"/>
                  </a:lnTo>
                  <a:lnTo>
                    <a:pt x="169738" y="8405"/>
                  </a:lnTo>
                  <a:lnTo>
                    <a:pt x="199772" y="34998"/>
                  </a:lnTo>
                  <a:lnTo>
                    <a:pt x="211620" y="75648"/>
                  </a:lnTo>
                  <a:lnTo>
                    <a:pt x="203861" y="115220"/>
                  </a:lnTo>
                  <a:lnTo>
                    <a:pt x="183405" y="157330"/>
                  </a:lnTo>
                  <a:lnTo>
                    <a:pt x="154484" y="198171"/>
                  </a:lnTo>
                  <a:lnTo>
                    <a:pt x="121331" y="233935"/>
                  </a:lnTo>
                  <a:lnTo>
                    <a:pt x="88176" y="260814"/>
                  </a:lnTo>
                  <a:lnTo>
                    <a:pt x="52077" y="277483"/>
                  </a:lnTo>
                  <a:lnTo>
                    <a:pt x="24247" y="275138"/>
                  </a:lnTo>
                  <a:lnTo>
                    <a:pt x="6337" y="254608"/>
                  </a:lnTo>
                  <a:lnTo>
                    <a:pt x="0" y="216720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9016" y="3306597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71"/>
                  </a:moveTo>
                  <a:lnTo>
                    <a:pt x="18534" y="186398"/>
                  </a:lnTo>
                  <a:lnTo>
                    <a:pt x="55664" y="222634"/>
                  </a:lnTo>
                  <a:lnTo>
                    <a:pt x="103537" y="248949"/>
                  </a:lnTo>
                  <a:lnTo>
                    <a:pt x="154305" y="264515"/>
                  </a:lnTo>
                  <a:lnTo>
                    <a:pt x="200670" y="268376"/>
                  </a:lnTo>
                  <a:lnTo>
                    <a:pt x="237524" y="259008"/>
                  </a:lnTo>
                  <a:lnTo>
                    <a:pt x="260325" y="234760"/>
                  </a:lnTo>
                  <a:lnTo>
                    <a:pt x="264528" y="193979"/>
                  </a:lnTo>
                  <a:lnTo>
                    <a:pt x="252361" y="149681"/>
                  </a:lnTo>
                  <a:lnTo>
                    <a:pt x="228552" y="100938"/>
                  </a:lnTo>
                  <a:lnTo>
                    <a:pt x="196279" y="54947"/>
                  </a:lnTo>
                  <a:lnTo>
                    <a:pt x="158715" y="18902"/>
                  </a:lnTo>
                  <a:lnTo>
                    <a:pt x="119037" y="0"/>
                  </a:lnTo>
                  <a:lnTo>
                    <a:pt x="80417" y="3241"/>
                  </a:lnTo>
                  <a:lnTo>
                    <a:pt x="46029" y="24895"/>
                  </a:lnTo>
                  <a:lnTo>
                    <a:pt x="19048" y="59035"/>
                  </a:lnTo>
                  <a:lnTo>
                    <a:pt x="2646" y="99736"/>
                  </a:lnTo>
                  <a:lnTo>
                    <a:pt x="0" y="14107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9016" y="3306597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71"/>
                  </a:moveTo>
                  <a:lnTo>
                    <a:pt x="2646" y="99736"/>
                  </a:lnTo>
                  <a:lnTo>
                    <a:pt x="19048" y="59035"/>
                  </a:lnTo>
                  <a:lnTo>
                    <a:pt x="46029" y="24895"/>
                  </a:lnTo>
                  <a:lnTo>
                    <a:pt x="80417" y="3241"/>
                  </a:lnTo>
                  <a:lnTo>
                    <a:pt x="119037" y="0"/>
                  </a:lnTo>
                  <a:lnTo>
                    <a:pt x="158715" y="18902"/>
                  </a:lnTo>
                  <a:lnTo>
                    <a:pt x="196279" y="54947"/>
                  </a:lnTo>
                  <a:lnTo>
                    <a:pt x="228552" y="100938"/>
                  </a:lnTo>
                  <a:lnTo>
                    <a:pt x="252361" y="149681"/>
                  </a:lnTo>
                  <a:lnTo>
                    <a:pt x="264528" y="193979"/>
                  </a:lnTo>
                  <a:lnTo>
                    <a:pt x="260325" y="234760"/>
                  </a:lnTo>
                  <a:lnTo>
                    <a:pt x="237524" y="259008"/>
                  </a:lnTo>
                  <a:lnTo>
                    <a:pt x="200670" y="268376"/>
                  </a:lnTo>
                  <a:lnTo>
                    <a:pt x="154305" y="264515"/>
                  </a:lnTo>
                  <a:lnTo>
                    <a:pt x="103537" y="248949"/>
                  </a:lnTo>
                  <a:lnTo>
                    <a:pt x="55664" y="222634"/>
                  </a:lnTo>
                  <a:lnTo>
                    <a:pt x="18534" y="186398"/>
                  </a:lnTo>
                  <a:lnTo>
                    <a:pt x="0" y="141071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522" y="3058167"/>
              <a:ext cx="241170" cy="1882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72320" y="3205200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0" y="105816"/>
                  </a:moveTo>
                  <a:lnTo>
                    <a:pt x="10394" y="146999"/>
                  </a:lnTo>
                  <a:lnTo>
                    <a:pt x="38739" y="180630"/>
                  </a:lnTo>
                  <a:lnTo>
                    <a:pt x="80779" y="203305"/>
                  </a:lnTo>
                  <a:lnTo>
                    <a:pt x="132257" y="211620"/>
                  </a:lnTo>
                  <a:lnTo>
                    <a:pt x="183743" y="203305"/>
                  </a:lnTo>
                  <a:lnTo>
                    <a:pt x="225786" y="180630"/>
                  </a:lnTo>
                  <a:lnTo>
                    <a:pt x="254133" y="146999"/>
                  </a:lnTo>
                  <a:lnTo>
                    <a:pt x="264528" y="105816"/>
                  </a:lnTo>
                  <a:lnTo>
                    <a:pt x="254133" y="64631"/>
                  </a:lnTo>
                  <a:lnTo>
                    <a:pt x="225786" y="30995"/>
                  </a:lnTo>
                  <a:lnTo>
                    <a:pt x="183743" y="8316"/>
                  </a:lnTo>
                  <a:lnTo>
                    <a:pt x="132257" y="0"/>
                  </a:lnTo>
                  <a:lnTo>
                    <a:pt x="80779" y="8316"/>
                  </a:lnTo>
                  <a:lnTo>
                    <a:pt x="38739" y="30995"/>
                  </a:lnTo>
                  <a:lnTo>
                    <a:pt x="10394" y="64631"/>
                  </a:lnTo>
                  <a:lnTo>
                    <a:pt x="0" y="10581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2320" y="3205200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264528" y="105816"/>
                  </a:moveTo>
                  <a:lnTo>
                    <a:pt x="254133" y="64631"/>
                  </a:lnTo>
                  <a:lnTo>
                    <a:pt x="225786" y="30995"/>
                  </a:lnTo>
                  <a:lnTo>
                    <a:pt x="183743" y="8316"/>
                  </a:lnTo>
                  <a:lnTo>
                    <a:pt x="132257" y="0"/>
                  </a:lnTo>
                  <a:lnTo>
                    <a:pt x="80779" y="8316"/>
                  </a:lnTo>
                  <a:lnTo>
                    <a:pt x="38739" y="30995"/>
                  </a:lnTo>
                  <a:lnTo>
                    <a:pt x="10394" y="64631"/>
                  </a:lnTo>
                  <a:lnTo>
                    <a:pt x="0" y="105816"/>
                  </a:lnTo>
                  <a:lnTo>
                    <a:pt x="10394" y="146999"/>
                  </a:lnTo>
                  <a:lnTo>
                    <a:pt x="38739" y="180630"/>
                  </a:lnTo>
                  <a:lnTo>
                    <a:pt x="80779" y="203305"/>
                  </a:lnTo>
                  <a:lnTo>
                    <a:pt x="132257" y="211620"/>
                  </a:lnTo>
                  <a:lnTo>
                    <a:pt x="183743" y="203305"/>
                  </a:lnTo>
                  <a:lnTo>
                    <a:pt x="225786" y="180630"/>
                  </a:lnTo>
                  <a:lnTo>
                    <a:pt x="254133" y="146999"/>
                  </a:lnTo>
                  <a:lnTo>
                    <a:pt x="264528" y="105816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44" y="3481394"/>
              <a:ext cx="241170" cy="1353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968" y="3428486"/>
              <a:ext cx="241170" cy="241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3335" y="3005221"/>
              <a:ext cx="466930" cy="3204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64725" y="1848595"/>
              <a:ext cx="1548130" cy="764540"/>
            </a:xfrm>
            <a:custGeom>
              <a:avLst/>
              <a:gdLst/>
              <a:ahLst/>
              <a:cxnLst/>
              <a:rect l="l" t="t" r="r" b="b"/>
              <a:pathLst>
                <a:path w="1548129" h="764539">
                  <a:moveTo>
                    <a:pt x="0" y="764403"/>
                  </a:moveTo>
                  <a:lnTo>
                    <a:pt x="828890" y="764403"/>
                  </a:lnTo>
                  <a:lnTo>
                    <a:pt x="705434" y="601221"/>
                  </a:lnTo>
                  <a:lnTo>
                    <a:pt x="141084" y="601221"/>
                  </a:lnTo>
                  <a:lnTo>
                    <a:pt x="0" y="764403"/>
                  </a:lnTo>
                  <a:close/>
                </a:path>
                <a:path w="1548129" h="764539">
                  <a:moveTo>
                    <a:pt x="705332" y="600167"/>
                  </a:moveTo>
                  <a:lnTo>
                    <a:pt x="1155026" y="229822"/>
                  </a:lnTo>
                  <a:lnTo>
                    <a:pt x="1155026" y="335639"/>
                  </a:lnTo>
                  <a:lnTo>
                    <a:pt x="784694" y="679517"/>
                  </a:lnTo>
                  <a:lnTo>
                    <a:pt x="705332" y="600167"/>
                  </a:lnTo>
                  <a:close/>
                </a:path>
                <a:path w="1548129" h="764539">
                  <a:moveTo>
                    <a:pt x="1141806" y="639842"/>
                  </a:moveTo>
                  <a:lnTo>
                    <a:pt x="1140841" y="601915"/>
                  </a:lnTo>
                  <a:lnTo>
                    <a:pt x="1140967" y="556876"/>
                  </a:lnTo>
                  <a:lnTo>
                    <a:pt x="1142290" y="506432"/>
                  </a:lnTo>
                  <a:lnTo>
                    <a:pt x="1144921" y="452287"/>
                  </a:lnTo>
                  <a:lnTo>
                    <a:pt x="1148967" y="396146"/>
                  </a:lnTo>
                  <a:lnTo>
                    <a:pt x="1154538" y="339716"/>
                  </a:lnTo>
                  <a:lnTo>
                    <a:pt x="1161741" y="284702"/>
                  </a:lnTo>
                  <a:lnTo>
                    <a:pt x="1170686" y="232808"/>
                  </a:lnTo>
                  <a:lnTo>
                    <a:pt x="1181481" y="185741"/>
                  </a:lnTo>
                  <a:lnTo>
                    <a:pt x="1201217" y="126709"/>
                  </a:lnTo>
                  <a:lnTo>
                    <a:pt x="1224750" y="80906"/>
                  </a:lnTo>
                  <a:lnTo>
                    <a:pt x="1251467" y="46860"/>
                  </a:lnTo>
                  <a:lnTo>
                    <a:pt x="1312004" y="8158"/>
                  </a:lnTo>
                  <a:lnTo>
                    <a:pt x="1384494" y="0"/>
                  </a:lnTo>
                  <a:lnTo>
                    <a:pt x="1423540" y="10864"/>
                  </a:lnTo>
                  <a:lnTo>
                    <a:pt x="1459833" y="36118"/>
                  </a:lnTo>
                  <a:lnTo>
                    <a:pt x="1491469" y="78725"/>
                  </a:lnTo>
                  <a:lnTo>
                    <a:pt x="1516545" y="141646"/>
                  </a:lnTo>
                  <a:lnTo>
                    <a:pt x="1527031" y="186103"/>
                  </a:lnTo>
                  <a:lnTo>
                    <a:pt x="1535122" y="236039"/>
                  </a:lnTo>
                  <a:lnTo>
                    <a:pt x="1541036" y="289749"/>
                  </a:lnTo>
                  <a:lnTo>
                    <a:pt x="1544991" y="345527"/>
                  </a:lnTo>
                  <a:lnTo>
                    <a:pt x="1547205" y="401669"/>
                  </a:lnTo>
                  <a:lnTo>
                    <a:pt x="1547895" y="456467"/>
                  </a:lnTo>
                  <a:lnTo>
                    <a:pt x="1547279" y="508217"/>
                  </a:lnTo>
                  <a:lnTo>
                    <a:pt x="1545574" y="555212"/>
                  </a:lnTo>
                  <a:lnTo>
                    <a:pt x="1542999" y="595747"/>
                  </a:lnTo>
                  <a:lnTo>
                    <a:pt x="1534183" y="659470"/>
                  </a:lnTo>
                  <a:lnTo>
                    <a:pt x="1493400" y="704248"/>
                  </a:lnTo>
                  <a:lnTo>
                    <a:pt x="1454823" y="705971"/>
                  </a:lnTo>
                  <a:lnTo>
                    <a:pt x="1413204" y="706041"/>
                  </a:lnTo>
                  <a:lnTo>
                    <a:pt x="1365235" y="706535"/>
                  </a:lnTo>
                  <a:lnTo>
                    <a:pt x="1315150" y="707874"/>
                  </a:lnTo>
                  <a:lnTo>
                    <a:pt x="1267181" y="710483"/>
                  </a:lnTo>
                  <a:lnTo>
                    <a:pt x="1225562" y="714784"/>
                  </a:lnTo>
                  <a:lnTo>
                    <a:pt x="1187056" y="721057"/>
                  </a:lnTo>
                  <a:lnTo>
                    <a:pt x="1162191" y="718647"/>
                  </a:lnTo>
                  <a:lnTo>
                    <a:pt x="1148072" y="695570"/>
                  </a:lnTo>
                  <a:lnTo>
                    <a:pt x="1141806" y="639842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2069" y="2566270"/>
              <a:ext cx="489836" cy="2411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98216" y="2609672"/>
              <a:ext cx="1161415" cy="99695"/>
            </a:xfrm>
            <a:custGeom>
              <a:avLst/>
              <a:gdLst/>
              <a:ahLst/>
              <a:cxnLst/>
              <a:rect l="l" t="t" r="r" b="b"/>
              <a:pathLst>
                <a:path w="1161414" h="99694">
                  <a:moveTo>
                    <a:pt x="1026134" y="0"/>
                  </a:moveTo>
                  <a:lnTo>
                    <a:pt x="1161161" y="99199"/>
                  </a:lnTo>
                  <a:lnTo>
                    <a:pt x="0" y="99199"/>
                  </a:lnTo>
                  <a:lnTo>
                    <a:pt x="189026" y="0"/>
                  </a:lnTo>
                  <a:lnTo>
                    <a:pt x="1026134" y="0"/>
                  </a:lnTo>
                  <a:close/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31306" y="3182408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6337" y="254608"/>
                  </a:lnTo>
                  <a:lnTo>
                    <a:pt x="24247" y="275137"/>
                  </a:lnTo>
                  <a:lnTo>
                    <a:pt x="52077" y="277478"/>
                  </a:lnTo>
                  <a:lnTo>
                    <a:pt x="88176" y="260802"/>
                  </a:lnTo>
                  <a:lnTo>
                    <a:pt x="121326" y="233927"/>
                  </a:lnTo>
                  <a:lnTo>
                    <a:pt x="154479" y="198164"/>
                  </a:lnTo>
                  <a:lnTo>
                    <a:pt x="183401" y="157321"/>
                  </a:lnTo>
                  <a:lnTo>
                    <a:pt x="203859" y="115209"/>
                  </a:lnTo>
                  <a:lnTo>
                    <a:pt x="211620" y="75636"/>
                  </a:lnTo>
                  <a:lnTo>
                    <a:pt x="199770" y="34993"/>
                  </a:lnTo>
                  <a:lnTo>
                    <a:pt x="169733" y="8404"/>
                  </a:lnTo>
                  <a:lnTo>
                    <a:pt x="129779" y="0"/>
                  </a:lnTo>
                  <a:lnTo>
                    <a:pt x="88176" y="13914"/>
                  </a:lnTo>
                  <a:lnTo>
                    <a:pt x="58689" y="42623"/>
                  </a:lnTo>
                  <a:lnTo>
                    <a:pt x="34281" y="82761"/>
                  </a:lnTo>
                  <a:lnTo>
                    <a:pt x="15800" y="128825"/>
                  </a:lnTo>
                  <a:lnTo>
                    <a:pt x="4091" y="175313"/>
                  </a:lnTo>
                  <a:lnTo>
                    <a:pt x="0" y="2167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1306" y="3182408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4091" y="175313"/>
                  </a:lnTo>
                  <a:lnTo>
                    <a:pt x="15800" y="128825"/>
                  </a:lnTo>
                  <a:lnTo>
                    <a:pt x="34281" y="82761"/>
                  </a:lnTo>
                  <a:lnTo>
                    <a:pt x="58689" y="42623"/>
                  </a:lnTo>
                  <a:lnTo>
                    <a:pt x="88176" y="13914"/>
                  </a:lnTo>
                  <a:lnTo>
                    <a:pt x="129779" y="0"/>
                  </a:lnTo>
                  <a:lnTo>
                    <a:pt x="169733" y="8404"/>
                  </a:lnTo>
                  <a:lnTo>
                    <a:pt x="199770" y="34993"/>
                  </a:lnTo>
                  <a:lnTo>
                    <a:pt x="211620" y="75636"/>
                  </a:lnTo>
                  <a:lnTo>
                    <a:pt x="203859" y="115209"/>
                  </a:lnTo>
                  <a:lnTo>
                    <a:pt x="183401" y="157321"/>
                  </a:lnTo>
                  <a:lnTo>
                    <a:pt x="154479" y="198164"/>
                  </a:lnTo>
                  <a:lnTo>
                    <a:pt x="121326" y="233927"/>
                  </a:lnTo>
                  <a:lnTo>
                    <a:pt x="88176" y="260802"/>
                  </a:lnTo>
                  <a:lnTo>
                    <a:pt x="52077" y="277478"/>
                  </a:lnTo>
                  <a:lnTo>
                    <a:pt x="24247" y="275137"/>
                  </a:lnTo>
                  <a:lnTo>
                    <a:pt x="6337" y="254608"/>
                  </a:lnTo>
                  <a:lnTo>
                    <a:pt x="0" y="216720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7264" y="3306546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84"/>
                  </a:moveTo>
                  <a:lnTo>
                    <a:pt x="18529" y="186409"/>
                  </a:lnTo>
                  <a:lnTo>
                    <a:pt x="55659" y="222642"/>
                  </a:lnTo>
                  <a:lnTo>
                    <a:pt x="103536" y="248956"/>
                  </a:lnTo>
                  <a:lnTo>
                    <a:pt x="154305" y="264528"/>
                  </a:lnTo>
                  <a:lnTo>
                    <a:pt x="200664" y="268383"/>
                  </a:lnTo>
                  <a:lnTo>
                    <a:pt x="237520" y="259016"/>
                  </a:lnTo>
                  <a:lnTo>
                    <a:pt x="260323" y="234771"/>
                  </a:lnTo>
                  <a:lnTo>
                    <a:pt x="264528" y="193992"/>
                  </a:lnTo>
                  <a:lnTo>
                    <a:pt x="252356" y="149689"/>
                  </a:lnTo>
                  <a:lnTo>
                    <a:pt x="228547" y="100945"/>
                  </a:lnTo>
                  <a:lnTo>
                    <a:pt x="196275" y="54953"/>
                  </a:lnTo>
                  <a:lnTo>
                    <a:pt x="158714" y="18907"/>
                  </a:lnTo>
                  <a:lnTo>
                    <a:pt x="119037" y="0"/>
                  </a:lnTo>
                  <a:lnTo>
                    <a:pt x="80417" y="3247"/>
                  </a:lnTo>
                  <a:lnTo>
                    <a:pt x="46029" y="24905"/>
                  </a:lnTo>
                  <a:lnTo>
                    <a:pt x="19048" y="59047"/>
                  </a:lnTo>
                  <a:lnTo>
                    <a:pt x="2646" y="99748"/>
                  </a:lnTo>
                  <a:lnTo>
                    <a:pt x="0" y="14108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7264" y="3306546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84"/>
                  </a:moveTo>
                  <a:lnTo>
                    <a:pt x="2646" y="99748"/>
                  </a:lnTo>
                  <a:lnTo>
                    <a:pt x="19048" y="59047"/>
                  </a:lnTo>
                  <a:lnTo>
                    <a:pt x="46029" y="24905"/>
                  </a:lnTo>
                  <a:lnTo>
                    <a:pt x="80417" y="3247"/>
                  </a:lnTo>
                  <a:lnTo>
                    <a:pt x="119037" y="0"/>
                  </a:lnTo>
                  <a:lnTo>
                    <a:pt x="158714" y="18907"/>
                  </a:lnTo>
                  <a:lnTo>
                    <a:pt x="196275" y="54953"/>
                  </a:lnTo>
                  <a:lnTo>
                    <a:pt x="228547" y="100945"/>
                  </a:lnTo>
                  <a:lnTo>
                    <a:pt x="252356" y="149689"/>
                  </a:lnTo>
                  <a:lnTo>
                    <a:pt x="264528" y="193992"/>
                  </a:lnTo>
                  <a:lnTo>
                    <a:pt x="260323" y="234771"/>
                  </a:lnTo>
                  <a:lnTo>
                    <a:pt x="237520" y="259016"/>
                  </a:lnTo>
                  <a:lnTo>
                    <a:pt x="200664" y="268383"/>
                  </a:lnTo>
                  <a:lnTo>
                    <a:pt x="154305" y="264528"/>
                  </a:lnTo>
                  <a:lnTo>
                    <a:pt x="103536" y="248956"/>
                  </a:lnTo>
                  <a:lnTo>
                    <a:pt x="55659" y="222642"/>
                  </a:lnTo>
                  <a:lnTo>
                    <a:pt x="18529" y="186409"/>
                  </a:lnTo>
                  <a:lnTo>
                    <a:pt x="0" y="141084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7756" y="3058129"/>
              <a:ext cx="241170" cy="1882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960567" y="3205162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0" y="105803"/>
                  </a:moveTo>
                  <a:lnTo>
                    <a:pt x="10392" y="146994"/>
                  </a:lnTo>
                  <a:lnTo>
                    <a:pt x="38735" y="180628"/>
                  </a:lnTo>
                  <a:lnTo>
                    <a:pt x="80774" y="203305"/>
                  </a:lnTo>
                  <a:lnTo>
                    <a:pt x="132257" y="211620"/>
                  </a:lnTo>
                  <a:lnTo>
                    <a:pt x="183741" y="203305"/>
                  </a:lnTo>
                  <a:lnTo>
                    <a:pt x="225780" y="180628"/>
                  </a:lnTo>
                  <a:lnTo>
                    <a:pt x="254123" y="146994"/>
                  </a:lnTo>
                  <a:lnTo>
                    <a:pt x="264515" y="105803"/>
                  </a:lnTo>
                  <a:lnTo>
                    <a:pt x="254123" y="64620"/>
                  </a:lnTo>
                  <a:lnTo>
                    <a:pt x="225780" y="30989"/>
                  </a:lnTo>
                  <a:lnTo>
                    <a:pt x="183741" y="8314"/>
                  </a:lnTo>
                  <a:lnTo>
                    <a:pt x="132257" y="0"/>
                  </a:lnTo>
                  <a:lnTo>
                    <a:pt x="80774" y="8314"/>
                  </a:lnTo>
                  <a:lnTo>
                    <a:pt x="38735" y="30989"/>
                  </a:lnTo>
                  <a:lnTo>
                    <a:pt x="10392" y="64620"/>
                  </a:lnTo>
                  <a:lnTo>
                    <a:pt x="0" y="10580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60567" y="3205162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264515" y="105803"/>
                  </a:moveTo>
                  <a:lnTo>
                    <a:pt x="254123" y="64620"/>
                  </a:lnTo>
                  <a:lnTo>
                    <a:pt x="225780" y="30989"/>
                  </a:lnTo>
                  <a:lnTo>
                    <a:pt x="183741" y="8314"/>
                  </a:lnTo>
                  <a:lnTo>
                    <a:pt x="132257" y="0"/>
                  </a:lnTo>
                  <a:lnTo>
                    <a:pt x="80774" y="8314"/>
                  </a:lnTo>
                  <a:lnTo>
                    <a:pt x="38735" y="30989"/>
                  </a:lnTo>
                  <a:lnTo>
                    <a:pt x="10392" y="64620"/>
                  </a:lnTo>
                  <a:lnTo>
                    <a:pt x="0" y="105803"/>
                  </a:lnTo>
                  <a:lnTo>
                    <a:pt x="10392" y="146994"/>
                  </a:lnTo>
                  <a:lnTo>
                    <a:pt x="38735" y="180628"/>
                  </a:lnTo>
                  <a:lnTo>
                    <a:pt x="80774" y="203305"/>
                  </a:lnTo>
                  <a:lnTo>
                    <a:pt x="132257" y="211620"/>
                  </a:lnTo>
                  <a:lnTo>
                    <a:pt x="183741" y="203305"/>
                  </a:lnTo>
                  <a:lnTo>
                    <a:pt x="225780" y="180628"/>
                  </a:lnTo>
                  <a:lnTo>
                    <a:pt x="254123" y="146994"/>
                  </a:lnTo>
                  <a:lnTo>
                    <a:pt x="264515" y="105803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5791" y="3481343"/>
              <a:ext cx="241170" cy="1353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3202" y="3428448"/>
              <a:ext cx="241170" cy="2411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582" y="3005182"/>
              <a:ext cx="466924" cy="32042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647950" y="1563883"/>
            <a:ext cx="2755265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489200" algn="l"/>
              </a:tabLst>
            </a:pPr>
            <a:r>
              <a:rPr sz="3250" i="1" dirty="0">
                <a:latin typeface="Times New Roman"/>
                <a:cs typeface="Times New Roman"/>
              </a:rPr>
              <a:t>A	B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30" name="object 30"/>
          <p:cNvSpPr txBox="1"/>
          <p:nvPr/>
        </p:nvSpPr>
        <p:spPr>
          <a:xfrm>
            <a:off x="1130300" y="4365464"/>
            <a:ext cx="506603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solidFill>
                  <a:srgbClr val="C00000"/>
                </a:solidFill>
                <a:latin typeface="Calibri"/>
                <a:cs typeface="Calibri"/>
              </a:rPr>
              <a:t>Percepts:</a:t>
            </a:r>
            <a:r>
              <a:rPr sz="2050" spc="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location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contents,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5" dirty="0">
                <a:latin typeface="Arial"/>
                <a:cs typeface="Arial"/>
              </a:rPr>
              <a:t>[</a:t>
            </a:r>
            <a:r>
              <a:rPr sz="2050" b="0" i="1" spc="-15" dirty="0">
                <a:latin typeface="Bookman Old Style"/>
                <a:cs typeface="Bookman Old Style"/>
              </a:rPr>
              <a:t>A,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Dirty</a:t>
            </a:r>
            <a:r>
              <a:rPr sz="2050" spc="45" dirty="0">
                <a:latin typeface="Arial"/>
                <a:cs typeface="Arial"/>
              </a:rPr>
              <a:t>]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20" dirty="0">
                <a:solidFill>
                  <a:srgbClr val="0033CC"/>
                </a:solidFill>
                <a:latin typeface="Calibri"/>
                <a:cs typeface="Calibri"/>
              </a:rPr>
              <a:t>Actions: </a:t>
            </a:r>
            <a:r>
              <a:rPr sz="2050" spc="-9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050" b="0" i="1" spc="120" dirty="0">
                <a:latin typeface="Bookman Old Style"/>
                <a:cs typeface="Bookman Old Style"/>
              </a:rPr>
              <a:t>Le</a:t>
            </a:r>
            <a:r>
              <a:rPr sz="2050" b="0" i="1" spc="275" dirty="0">
                <a:latin typeface="Bookman Old Style"/>
                <a:cs typeface="Bookman Old Style"/>
              </a:rPr>
              <a:t>f</a:t>
            </a:r>
            <a:r>
              <a:rPr sz="2050" b="0" i="1" spc="30" dirty="0">
                <a:latin typeface="Bookman Old Style"/>
                <a:cs typeface="Bookman Old Style"/>
              </a:rPr>
              <a:t>t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05" dirty="0"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latin typeface="Bookman Old Style"/>
                <a:cs typeface="Bookman Old Style"/>
              </a:rPr>
              <a:t>g</a:t>
            </a:r>
            <a:r>
              <a:rPr sz="2050" b="0" i="1" spc="-55" dirty="0">
                <a:latin typeface="Bookman Old Style"/>
                <a:cs typeface="Bookman Old Style"/>
              </a:rPr>
              <a:t>h</a:t>
            </a:r>
            <a:r>
              <a:rPr sz="2050" b="0" i="1" spc="-30" dirty="0">
                <a:latin typeface="Bookman Old Style"/>
                <a:cs typeface="Bookman Old Style"/>
              </a:rPr>
              <a:t>t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50" dirty="0"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latin typeface="Bookman Old Style"/>
                <a:cs typeface="Bookman Old Style"/>
              </a:rPr>
              <a:t>k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b="0" i="1" spc="14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latin typeface="Bookman Old Style"/>
                <a:cs typeface="Bookman Old Style"/>
              </a:rPr>
              <a:t>o</a:t>
            </a:r>
            <a:r>
              <a:rPr sz="2050" b="0" i="1" spc="-30" dirty="0">
                <a:latin typeface="Bookman Old Style"/>
                <a:cs typeface="Bookman Old Style"/>
              </a:rPr>
              <a:t>O</a:t>
            </a:r>
            <a:r>
              <a:rPr sz="2050" b="0" i="1" spc="-220" dirty="0">
                <a:latin typeface="Bookman Old Style"/>
                <a:cs typeface="Bookman Old Style"/>
              </a:rPr>
              <a:t>p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dirty="0">
                <a:solidFill>
                  <a:srgbClr val="7030A0"/>
                </a:solidFill>
              </a:rPr>
              <a:t>Example: </a:t>
            </a:r>
            <a:r>
              <a:rPr spc="355" dirty="0"/>
              <a:t>A</a:t>
            </a:r>
            <a:r>
              <a:rPr spc="245" dirty="0"/>
              <a:t> </a:t>
            </a:r>
            <a:r>
              <a:rPr spc="65" dirty="0"/>
              <a:t>vacuum-cleaner</a:t>
            </a:r>
            <a:r>
              <a:rPr spc="250" dirty="0"/>
              <a:t> </a:t>
            </a:r>
            <a:r>
              <a:rPr spc="50" dirty="0"/>
              <a:t>agent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23424"/>
              </p:ext>
            </p:extLst>
          </p:nvPr>
        </p:nvGraphicFramePr>
        <p:xfrm>
          <a:off x="1139799" y="1489100"/>
          <a:ext cx="7772399" cy="2561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-45" dirty="0">
                          <a:latin typeface="Calibri"/>
                          <a:cs typeface="Calibri"/>
                        </a:rPr>
                        <a:t>Percept</a:t>
                      </a:r>
                      <a:r>
                        <a:rPr sz="20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100" dirty="0">
                          <a:latin typeface="Calibri"/>
                          <a:cs typeface="Calibri"/>
                        </a:rPr>
                        <a:t>sequence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0630">
                        <a:lnSpc>
                          <a:spcPts val="2175"/>
                        </a:lnSpc>
                      </a:pPr>
                      <a:r>
                        <a:rPr sz="2050" spc="-15" dirty="0">
                          <a:latin typeface="Calibri"/>
                          <a:cs typeface="Calibri"/>
                        </a:rPr>
                        <a:t>Action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988694">
                        <a:lnSpc>
                          <a:spcPts val="2210"/>
                        </a:lnSpc>
                      </a:pP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[</a:t>
                      </a: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A, Clean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]</a:t>
                      </a:r>
                      <a:endParaRPr sz="2050" spc="100" baseline="0">
                        <a:latin typeface="Sitka Heading" panose="02000505000000020004" pitchFamily="2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ts val="2210"/>
                        </a:lnSpc>
                      </a:pP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Right</a:t>
                      </a:r>
                      <a:endParaRPr sz="2050" spc="100" baseline="0">
                        <a:latin typeface="Sitka Heading" panose="02000505000000020004" pitchFamily="2" charset="0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[</a:t>
                      </a: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A, Dirty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]</a:t>
                      </a:r>
                      <a:endParaRPr sz="2050" spc="100" baseline="0">
                        <a:latin typeface="Sitka Heading" panose="02000505000000020004" pitchFamily="2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995">
                        <a:lnSpc>
                          <a:spcPts val="2175"/>
                        </a:lnSpc>
                      </a:pP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Suck</a:t>
                      </a:r>
                      <a:endParaRPr sz="2050" spc="100" baseline="0">
                        <a:latin typeface="Sitka Heading" panose="02000505000000020004" pitchFamily="2" charset="0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[</a:t>
                      </a: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B, Clean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]</a:t>
                      </a:r>
                      <a:endParaRPr sz="2050" spc="100" baseline="0">
                        <a:latin typeface="Sitka Heading" panose="02000505000000020004" pitchFamily="2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ts val="2175"/>
                        </a:lnSpc>
                      </a:pP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Left</a:t>
                      </a:r>
                      <a:endParaRPr sz="2050" spc="100" baseline="0">
                        <a:latin typeface="Sitka Heading" panose="02000505000000020004" pitchFamily="2" charset="0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988694">
                        <a:lnSpc>
                          <a:spcPts val="2170"/>
                        </a:lnSpc>
                      </a:pP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[</a:t>
                      </a: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B, Dirty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]</a:t>
                      </a:r>
                      <a:endParaRPr sz="2050" spc="100" baseline="0">
                        <a:latin typeface="Sitka Heading" panose="02000505000000020004" pitchFamily="2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995">
                        <a:lnSpc>
                          <a:spcPts val="2170"/>
                        </a:lnSpc>
                      </a:pP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Suck</a:t>
                      </a:r>
                      <a:endParaRPr sz="2050" spc="100" baseline="0">
                        <a:latin typeface="Sitka Heading" panose="02000505000000020004" pitchFamily="2" charset="0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988694">
                        <a:lnSpc>
                          <a:spcPts val="2185"/>
                        </a:lnSpc>
                      </a:pP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[</a:t>
                      </a: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A, Clean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]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Calibri"/>
                        </a:rPr>
                        <a:t>, 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[</a:t>
                      </a: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A, Clean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]</a:t>
                      </a:r>
                      <a:endParaRPr sz="2050" spc="100" baseline="0">
                        <a:latin typeface="Sitka Heading" panose="02000505000000020004" pitchFamily="2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ts val="2185"/>
                        </a:lnSpc>
                      </a:pP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Right</a:t>
                      </a:r>
                      <a:endParaRPr sz="2050" spc="100" baseline="0">
                        <a:latin typeface="Sitka Heading" panose="02000505000000020004" pitchFamily="2" charset="0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[</a:t>
                      </a: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A, Clean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]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Calibri"/>
                        </a:rPr>
                        <a:t>, 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[</a:t>
                      </a: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A, Dirty</a:t>
                      </a:r>
                      <a:r>
                        <a:rPr sz="2050" spc="100" baseline="0" dirty="0">
                          <a:latin typeface="Sitka Heading" panose="02000505000000020004" pitchFamily="2" charset="0"/>
                          <a:cs typeface="Arial"/>
                        </a:rPr>
                        <a:t>]</a:t>
                      </a:r>
                      <a:endParaRPr sz="2050" spc="100" baseline="0">
                        <a:latin typeface="Sitka Heading" panose="02000505000000020004" pitchFamily="2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8090">
                        <a:lnSpc>
                          <a:spcPts val="2175"/>
                        </a:lnSpc>
                      </a:pPr>
                      <a:r>
                        <a:rPr sz="2050" b="0" i="1" spc="100" baseline="0" dirty="0">
                          <a:latin typeface="Sitka Heading" panose="02000505000000020004" pitchFamily="2" charset="0"/>
                          <a:cs typeface="Bookman Old Style"/>
                        </a:rPr>
                        <a:t>Suck</a:t>
                      </a:r>
                      <a:endParaRPr sz="2050" spc="100" baseline="0" dirty="0">
                        <a:latin typeface="Sitka Heading" panose="02000505000000020004" pitchFamily="2" charset="0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88694">
                        <a:lnSpc>
                          <a:spcPts val="2185"/>
                        </a:lnSpc>
                      </a:pPr>
                      <a:r>
                        <a:rPr sz="2050" b="1" dirty="0">
                          <a:latin typeface="Century Gothic"/>
                          <a:cs typeface="Century Gothic"/>
                        </a:rPr>
                        <a:t>.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265">
                        <a:lnSpc>
                          <a:spcPts val="2185"/>
                        </a:lnSpc>
                      </a:pPr>
                      <a:r>
                        <a:rPr sz="2050" b="1" dirty="0">
                          <a:latin typeface="Century Gothic"/>
                          <a:cs typeface="Century Gothic"/>
                        </a:rPr>
                        <a:t>.</a:t>
                      </a:r>
                      <a:endParaRPr sz="205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5424" y="4347362"/>
            <a:ext cx="8862975" cy="1637692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40"/>
              </a:spcBef>
            </a:pPr>
            <a:r>
              <a:rPr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function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sz="2000" b="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Reflex-Vacuum-Agent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( [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location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,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status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]) </a:t>
            </a:r>
            <a:r>
              <a:rPr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returns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 an action</a:t>
            </a:r>
          </a:p>
          <a:p>
            <a:pPr marL="428625" marR="3595370">
              <a:lnSpc>
                <a:spcPct val="107400"/>
              </a:lnSpc>
              <a:spcBef>
                <a:spcPts val="725"/>
              </a:spcBef>
            </a:pPr>
            <a:r>
              <a:rPr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if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status 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=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Dirty </a:t>
            </a:r>
            <a:r>
              <a:rPr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then return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Suck  </a:t>
            </a:r>
            <a:endParaRPr lang="en-GB" sz="2000" b="0" i="1" spc="1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marL="428625" marR="3595370">
              <a:lnSpc>
                <a:spcPct val="107400"/>
              </a:lnSpc>
              <a:spcBef>
                <a:spcPts val="725"/>
              </a:spcBef>
            </a:pPr>
            <a:r>
              <a:rPr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else if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location 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=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A </a:t>
            </a:r>
            <a:r>
              <a:rPr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then return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Right  </a:t>
            </a:r>
            <a:endParaRPr lang="en-GB" sz="2000" b="0" i="1" spc="1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marL="428625" marR="3595370">
              <a:lnSpc>
                <a:spcPct val="107400"/>
              </a:lnSpc>
              <a:spcBef>
                <a:spcPts val="725"/>
              </a:spcBef>
            </a:pPr>
            <a:r>
              <a:rPr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else if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location </a:t>
            </a:r>
            <a:r>
              <a:rPr sz="20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=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B </a:t>
            </a:r>
            <a:r>
              <a:rPr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then return</a:t>
            </a:r>
            <a:r>
              <a:rPr lang="en-GB" sz="2000" b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sz="2000" b="0" i="1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Left</a:t>
            </a:r>
            <a:endParaRPr sz="2000" spc="1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493" y="6553467"/>
            <a:ext cx="5141595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Calibri"/>
                <a:cs typeface="Calibri"/>
              </a:rPr>
              <a:t>What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lang="en-GB" sz="2050" i="1" spc="95" dirty="0">
                <a:solidFill>
                  <a:srgbClr val="7E0000"/>
                </a:solidFill>
                <a:latin typeface="Book Antiqua"/>
                <a:cs typeface="Calibri"/>
              </a:rPr>
              <a:t>R</a:t>
            </a:r>
            <a:r>
              <a:rPr sz="2050" i="1" spc="95" dirty="0" err="1">
                <a:solidFill>
                  <a:srgbClr val="7E0000"/>
                </a:solidFill>
                <a:latin typeface="Book Antiqua"/>
                <a:cs typeface="Book Antiqua"/>
              </a:rPr>
              <a:t>ight</a:t>
            </a:r>
            <a:r>
              <a:rPr sz="2050" i="1" spc="105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-55" dirty="0">
                <a:latin typeface="Calibri"/>
                <a:cs typeface="Calibri"/>
              </a:rPr>
              <a:t>function?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implemented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small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program?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Rationality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86" y="1396713"/>
            <a:ext cx="7792084" cy="51330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spc="-20" dirty="0">
                <a:latin typeface="Calibri"/>
                <a:cs typeface="Calibri"/>
              </a:rPr>
              <a:t>Fixed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performance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Calibri"/>
                <a:cs typeface="Calibri"/>
              </a:rPr>
              <a:t>measure</a:t>
            </a:r>
            <a:r>
              <a:rPr sz="2050" spc="22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evaluates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environment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lang="en-GB" sz="2050" spc="-100" dirty="0">
                <a:solidFill>
                  <a:srgbClr val="004B00"/>
                </a:solidFill>
                <a:latin typeface="Calibri"/>
                <a:cs typeface="Calibri"/>
              </a:rPr>
              <a:t>history</a:t>
            </a:r>
            <a:r>
              <a:rPr lang="en-GB" sz="2050" spc="-100" dirty="0">
                <a:latin typeface="Calibri"/>
                <a:cs typeface="Calibri"/>
              </a:rPr>
              <a:t>, for example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p</a:t>
            </a:r>
            <a:r>
              <a:rPr sz="2050" spc="-50" dirty="0">
                <a:latin typeface="Calibri"/>
                <a:cs typeface="Calibri"/>
              </a:rPr>
              <a:t>oint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p</a:t>
            </a:r>
            <a:r>
              <a:rPr sz="2050" spc="-105" dirty="0">
                <a:latin typeface="Calibri"/>
                <a:cs typeface="Calibri"/>
              </a:rPr>
              <a:t>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squ</a:t>
            </a:r>
            <a:r>
              <a:rPr sz="2050" spc="-125" dirty="0">
                <a:latin typeface="Calibri"/>
                <a:cs typeface="Calibri"/>
              </a:rPr>
              <a:t>a</a:t>
            </a:r>
            <a:r>
              <a:rPr sz="2050" spc="-95" dirty="0">
                <a:latin typeface="Calibri"/>
                <a:cs typeface="Calibri"/>
              </a:rPr>
              <a:t>r</a:t>
            </a:r>
            <a:r>
              <a:rPr sz="2050" spc="-125" dirty="0">
                <a:latin typeface="Calibri"/>
                <a:cs typeface="Calibri"/>
              </a:rPr>
              <a:t>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cleaned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u</a:t>
            </a:r>
            <a:r>
              <a:rPr sz="2050" spc="-80" dirty="0">
                <a:latin typeface="Calibri"/>
                <a:cs typeface="Calibri"/>
              </a:rPr>
              <a:t>p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tim</a:t>
            </a:r>
            <a:r>
              <a:rPr sz="2050" spc="-70" dirty="0">
                <a:latin typeface="Calibri"/>
                <a:cs typeface="Calibri"/>
              </a:rPr>
              <a:t>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45" dirty="0">
                <a:latin typeface="Bookman Old Style"/>
                <a:cs typeface="Bookman Old Style"/>
              </a:rPr>
              <a:t>T</a:t>
            </a:r>
            <a:r>
              <a:rPr sz="2050" b="0" i="1" spc="-340" dirty="0"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?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point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clean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square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step,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minus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move?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  <a:tab pos="1917700" algn="l"/>
              </a:tabLst>
            </a:pPr>
            <a:r>
              <a:rPr sz="2050" spc="-60" dirty="0">
                <a:latin typeface="Calibri"/>
                <a:cs typeface="Calibri"/>
              </a:rPr>
              <a:t>penalize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	</a:t>
            </a:r>
            <a:r>
              <a:rPr sz="2050" b="0" i="1" spc="340" dirty="0">
                <a:latin typeface="Bookman Old Style"/>
                <a:cs typeface="Bookman Old Style"/>
              </a:rPr>
              <a:t>&gt;</a:t>
            </a:r>
            <a:r>
              <a:rPr sz="2050" b="0" i="1" spc="-60" dirty="0"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latin typeface="Bookman Old Style"/>
                <a:cs typeface="Bookman Old Style"/>
              </a:rPr>
              <a:t>k</a:t>
            </a:r>
            <a:r>
              <a:rPr sz="2050" b="0" i="1" spc="80" dirty="0"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dirty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squares?</a:t>
            </a:r>
            <a:endParaRPr sz="205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000"/>
              </a:lnSpc>
              <a:spcBef>
                <a:spcPts val="1545"/>
              </a:spcBef>
              <a:buFont typeface="Wingdings" panose="05000000000000000000" pitchFamily="2" charset="2"/>
              <a:buChar char="q"/>
            </a:pPr>
            <a:r>
              <a:rPr sz="2050" spc="105" dirty="0">
                <a:latin typeface="Calibri"/>
                <a:cs typeface="Calibri"/>
              </a:rPr>
              <a:t>A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rational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agent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whichever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action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maximizes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expected</a:t>
            </a:r>
            <a:r>
              <a:rPr sz="2050" spc="21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performance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measure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given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B300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percept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sequence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to</a:t>
            </a:r>
            <a:r>
              <a:rPr sz="2050" spc="20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date</a:t>
            </a:r>
            <a:endParaRPr sz="2050" dirty="0">
              <a:latin typeface="Calibri"/>
              <a:cs typeface="Calibri"/>
            </a:endParaRPr>
          </a:p>
          <a:p>
            <a:pPr marL="984250" lvl="1" indent="-514350">
              <a:spcBef>
                <a:spcPts val="1560"/>
              </a:spcBef>
              <a:buFont typeface="+mj-lt"/>
              <a:buAutoNum type="romanLcPeriod"/>
            </a:pPr>
            <a:r>
              <a:rPr sz="2050" spc="-30" dirty="0">
                <a:latin typeface="Calibri"/>
                <a:cs typeface="Calibri"/>
              </a:rPr>
              <a:t>Rational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lang="en-GB" sz="2050" spc="145" dirty="0">
                <a:latin typeface="Cambria"/>
                <a:cs typeface="Cambria"/>
              </a:rPr>
              <a:t>≠</a:t>
            </a:r>
            <a:r>
              <a:rPr sz="2050" spc="55" dirty="0">
                <a:latin typeface="Arial"/>
                <a:cs typeface="Arial"/>
              </a:rPr>
              <a:t> </a:t>
            </a:r>
            <a:r>
              <a:rPr sz="2050" spc="-60" dirty="0">
                <a:latin typeface="Calibri"/>
                <a:cs typeface="Calibri"/>
              </a:rPr>
              <a:t>omniscient</a:t>
            </a:r>
            <a:endParaRPr sz="2050" dirty="0">
              <a:latin typeface="Calibri"/>
              <a:cs typeface="Calibri"/>
            </a:endParaRPr>
          </a:p>
          <a:p>
            <a:pPr marL="1270000" marR="1864995" lvl="3" indent="-342900">
              <a:lnSpc>
                <a:spcPct val="101000"/>
              </a:lnSpc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949960" algn="l"/>
              </a:tabLst>
            </a:pPr>
            <a:r>
              <a:rPr sz="2050" spc="-70" dirty="0">
                <a:latin typeface="Calibri"/>
                <a:cs typeface="Calibri"/>
              </a:rPr>
              <a:t>percepts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may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lang="en-GB" sz="2050" spc="-60" dirty="0">
                <a:latin typeface="Calibri"/>
                <a:cs typeface="Calibri"/>
              </a:rPr>
              <a:t>use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 </a:t>
            </a:r>
            <a:r>
              <a:rPr sz="2050" spc="-70" dirty="0">
                <a:latin typeface="Calibri"/>
                <a:cs typeface="Calibri"/>
              </a:rPr>
              <a:t>relevant</a:t>
            </a:r>
            <a:r>
              <a:rPr lang="en-GB" sz="2050" spc="-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endParaRPr lang="en-GB" sz="2050" spc="-70" dirty="0">
              <a:latin typeface="Calibri"/>
              <a:cs typeface="Calibri"/>
            </a:endParaRPr>
          </a:p>
          <a:p>
            <a:pPr marL="984250" marR="1864995" lvl="2" indent="-514350">
              <a:lnSpc>
                <a:spcPct val="101000"/>
              </a:lnSpc>
              <a:spcBef>
                <a:spcPts val="15"/>
              </a:spcBef>
              <a:buFont typeface="+mj-lt"/>
              <a:buAutoNum type="romanLcPeriod" startAt="2"/>
              <a:tabLst>
                <a:tab pos="949960" algn="l"/>
              </a:tabLst>
            </a:pPr>
            <a:r>
              <a:rPr sz="2050" spc="-30" dirty="0">
                <a:latin typeface="Calibri"/>
                <a:cs typeface="Calibri"/>
              </a:rPr>
              <a:t>Rational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lang="en-GB" sz="2050" spc="145" dirty="0">
                <a:latin typeface="Cambria"/>
                <a:cs typeface="Cambria"/>
              </a:rPr>
              <a:t>≠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clairvoyant</a:t>
            </a:r>
            <a:endParaRPr sz="2050" dirty="0">
              <a:latin typeface="Calibri"/>
              <a:cs typeface="Calibri"/>
            </a:endParaRPr>
          </a:p>
          <a:p>
            <a:pPr marL="1270000" marR="2628900" lvl="3" indent="-342900">
              <a:lnSpc>
                <a:spcPct val="101000"/>
              </a:lnSpc>
              <a:spcBef>
                <a:spcPts val="10"/>
              </a:spcBef>
              <a:buFont typeface="Arial" panose="020B0604020202020204" pitchFamily="34" charset="0"/>
              <a:buChar char="•"/>
              <a:tabLst>
                <a:tab pos="949960" algn="l"/>
              </a:tabLst>
            </a:pPr>
            <a:r>
              <a:rPr sz="2050" spc="-40" dirty="0">
                <a:latin typeface="Calibri"/>
                <a:cs typeface="Calibri"/>
              </a:rPr>
              <a:t>action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outcomes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may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expected</a:t>
            </a:r>
            <a:endParaRPr lang="en-GB" sz="2050" spc="-75" dirty="0">
              <a:latin typeface="Calibri"/>
              <a:cs typeface="Calibri"/>
            </a:endParaRPr>
          </a:p>
          <a:p>
            <a:pPr marL="927100" marR="2628900" lvl="2" indent="-457200">
              <a:lnSpc>
                <a:spcPct val="101000"/>
              </a:lnSpc>
              <a:spcBef>
                <a:spcPts val="10"/>
              </a:spcBef>
              <a:buFont typeface="+mj-lt"/>
              <a:buAutoNum type="romanLcPeriod" startAt="2"/>
              <a:tabLst>
                <a:tab pos="949960" algn="l"/>
              </a:tabLst>
            </a:pPr>
            <a:r>
              <a:rPr sz="2050" spc="-50" dirty="0">
                <a:latin typeface="Calibri"/>
                <a:cs typeface="Calibri"/>
              </a:rPr>
              <a:t>Hence,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rational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lang="en-GB" sz="2050" spc="145" dirty="0">
                <a:latin typeface="Cambria"/>
                <a:cs typeface="Cambria"/>
              </a:rPr>
              <a:t>≠</a:t>
            </a:r>
            <a:r>
              <a:rPr sz="2050" spc="70" dirty="0">
                <a:latin typeface="Arial"/>
                <a:cs typeface="Arial"/>
              </a:rPr>
              <a:t> </a:t>
            </a:r>
            <a:r>
              <a:rPr sz="2050" spc="-55" dirty="0">
                <a:latin typeface="Calibri"/>
                <a:cs typeface="Calibri"/>
              </a:rPr>
              <a:t>successful</a:t>
            </a:r>
            <a:endParaRPr sz="205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560"/>
              </a:spcBef>
              <a:tabLst>
                <a:tab pos="1076325" algn="l"/>
                <a:tab pos="1551305" algn="l"/>
              </a:tabLst>
            </a:pPr>
            <a:r>
              <a:rPr sz="2050" spc="-30" dirty="0">
                <a:latin typeface="Calibri"/>
                <a:cs typeface="Calibri"/>
              </a:rPr>
              <a:t>Rational</a:t>
            </a:r>
            <a:r>
              <a:rPr lang="en-GB" sz="2050" spc="-30" dirty="0" err="1">
                <a:latin typeface="Calibri"/>
                <a:cs typeface="Calibri"/>
              </a:rPr>
              <a:t>ity</a:t>
            </a:r>
            <a:r>
              <a:rPr lang="en-GB" sz="2050" spc="-30" dirty="0">
                <a:latin typeface="Calibri"/>
                <a:cs typeface="Calibri"/>
              </a:rPr>
              <a:t> </a:t>
            </a: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-60" dirty="0">
                <a:latin typeface="Calibri"/>
                <a:cs typeface="Calibri"/>
              </a:rPr>
              <a:t>exploration,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learning,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autonomy</a:t>
            </a:r>
            <a:r>
              <a:rPr lang="en-GB" sz="2050" spc="-70" dirty="0">
                <a:latin typeface="Calibri"/>
                <a:cs typeface="Calibri"/>
              </a:rPr>
              <a:t>!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6551-B4EC-1E26-5285-0E7EB50E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8472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dirty="0"/>
              <a:t>Rationality </a:t>
            </a:r>
            <a:r>
              <a:rPr lang="en-GB" i="1" dirty="0"/>
              <a:t>vs. </a:t>
            </a:r>
            <a:r>
              <a:rPr lang="en-GB" dirty="0"/>
              <a:t>Emotions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D2FD5AD-474F-33F1-2E7F-95DD166A0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9825" y="1489075"/>
            <a:ext cx="7781925" cy="55776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50" spc="-20" dirty="0">
                <a:latin typeface="Calibri"/>
                <a:cs typeface="Calibri"/>
              </a:rPr>
              <a:t>Rationality is based on </a:t>
            </a:r>
            <a:r>
              <a:rPr lang="en-GB" sz="2050" spc="-20" dirty="0">
                <a:solidFill>
                  <a:srgbClr val="FF0000"/>
                </a:solidFill>
                <a:latin typeface="Calibri"/>
                <a:cs typeface="Calibri"/>
              </a:rPr>
              <a:t>causal dependence </a:t>
            </a:r>
            <a:r>
              <a:rPr lang="en-GB" sz="2050" spc="-20" dirty="0">
                <a:latin typeface="Calibri"/>
                <a:cs typeface="Calibri"/>
              </a:rPr>
              <a:t>which can be formalized using logics, i.e. it is </a:t>
            </a:r>
            <a:r>
              <a:rPr lang="en-GB" sz="2050" spc="-20" dirty="0">
                <a:solidFill>
                  <a:srgbClr val="0033CC"/>
                </a:solidFill>
                <a:latin typeface="Calibri"/>
                <a:cs typeface="Calibri"/>
              </a:rPr>
              <a:t>objective</a:t>
            </a:r>
            <a:r>
              <a:rPr lang="en-GB" sz="2050" spc="-20" dirty="0">
                <a:latin typeface="Calibri"/>
                <a:cs typeface="Calibri"/>
              </a:rPr>
              <a:t> since the logics is common</a:t>
            </a:r>
            <a:endParaRPr sz="205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000"/>
              </a:lnSpc>
              <a:spcBef>
                <a:spcPts val="1545"/>
              </a:spcBef>
              <a:buFont typeface="Wingdings" panose="05000000000000000000" pitchFamily="2" charset="2"/>
              <a:buChar char="q"/>
            </a:pPr>
            <a:r>
              <a:rPr lang="en-GB" sz="2050" dirty="0">
                <a:latin typeface="Calibri"/>
                <a:cs typeface="Calibri"/>
              </a:rPr>
              <a:t>Unlike the rationality, the emotions are based on </a:t>
            </a:r>
            <a:r>
              <a:rPr lang="en-GB" sz="2050" dirty="0">
                <a:solidFill>
                  <a:srgbClr val="FF0000"/>
                </a:solidFill>
                <a:latin typeface="Calibri"/>
                <a:cs typeface="Calibri"/>
              </a:rPr>
              <a:t>individual perceptions</a:t>
            </a:r>
            <a:r>
              <a:rPr lang="en-GB" sz="2050" dirty="0">
                <a:latin typeface="Calibri"/>
                <a:cs typeface="Calibri"/>
              </a:rPr>
              <a:t>, i.e. they are </a:t>
            </a:r>
            <a:r>
              <a:rPr lang="en-GB" sz="2050" dirty="0">
                <a:solidFill>
                  <a:srgbClr val="0033CC"/>
                </a:solidFill>
                <a:latin typeface="Calibri"/>
                <a:cs typeface="Calibri"/>
              </a:rPr>
              <a:t>subjective</a:t>
            </a:r>
            <a:r>
              <a:rPr lang="en-GB" sz="2050" dirty="0">
                <a:latin typeface="Calibri"/>
                <a:cs typeface="Calibri"/>
              </a:rPr>
              <a:t> because you cannot unify the individual feelings</a:t>
            </a:r>
            <a:endParaRPr sz="2050" dirty="0">
              <a:latin typeface="Calibri"/>
              <a:cs typeface="Calibri"/>
            </a:endParaRPr>
          </a:p>
          <a:p>
            <a:pPr marL="984250" marR="1864995" lvl="2" indent="-514350">
              <a:lnSpc>
                <a:spcPct val="101000"/>
              </a:lnSpc>
              <a:spcBef>
                <a:spcPts val="15"/>
              </a:spcBef>
              <a:buFont typeface="+mj-lt"/>
              <a:buAutoNum type="romanLcPeriod"/>
              <a:tabLst>
                <a:tab pos="949960" algn="l"/>
              </a:tabLst>
            </a:pPr>
            <a:r>
              <a:rPr lang="en-GB" sz="2050" spc="-30" dirty="0">
                <a:latin typeface="Calibri"/>
                <a:cs typeface="Calibri"/>
              </a:rPr>
              <a:t>Can we analyse the emotions? </a:t>
            </a:r>
          </a:p>
          <a:p>
            <a:pPr marL="469900" marR="1864995" lvl="2">
              <a:lnSpc>
                <a:spcPct val="101000"/>
              </a:lnSpc>
              <a:spcBef>
                <a:spcPts val="15"/>
              </a:spcBef>
              <a:tabLst>
                <a:tab pos="949960" algn="l"/>
              </a:tabLst>
            </a:pPr>
            <a:r>
              <a:rPr lang="en-GB" sz="2050" spc="-30" dirty="0">
                <a:latin typeface="Calibri"/>
                <a:cs typeface="Calibri"/>
              </a:rPr>
              <a:t>	</a:t>
            </a:r>
            <a:r>
              <a:rPr lang="en-GB" sz="2050" i="1" spc="-30" dirty="0">
                <a:latin typeface="Calibri"/>
                <a:cs typeface="Calibri"/>
              </a:rPr>
              <a:t>Yes - Sentiment analysis</a:t>
            </a:r>
          </a:p>
          <a:p>
            <a:pPr marL="984250" marR="1864995" lvl="2" indent="-514350">
              <a:lnSpc>
                <a:spcPct val="101000"/>
              </a:lnSpc>
              <a:spcBef>
                <a:spcPts val="15"/>
              </a:spcBef>
              <a:buFont typeface="+mj-lt"/>
              <a:buAutoNum type="romanLcPeriod" startAt="2"/>
              <a:tabLst>
                <a:tab pos="949960" algn="l"/>
              </a:tabLst>
            </a:pPr>
            <a:r>
              <a:rPr lang="en-GB" sz="2050" spc="-30" dirty="0">
                <a:latin typeface="Calibri"/>
                <a:cs typeface="Calibri"/>
              </a:rPr>
              <a:t>Can we build “emotional” agents?</a:t>
            </a:r>
          </a:p>
          <a:p>
            <a:pPr marL="1441450" marR="1864995" lvl="3" indent="-514350">
              <a:lnSpc>
                <a:spcPct val="101000"/>
              </a:lnSpc>
              <a:spcBef>
                <a:spcPts val="15"/>
              </a:spcBef>
              <a:buFont typeface="Wingdings" panose="05000000000000000000" pitchFamily="2" charset="2"/>
              <a:buChar char="ü"/>
              <a:tabLst>
                <a:tab pos="949960" algn="l"/>
              </a:tabLst>
            </a:pPr>
            <a:r>
              <a:rPr lang="en-GB" sz="2050" spc="-30" dirty="0">
                <a:latin typeface="Calibri"/>
                <a:cs typeface="Calibri"/>
              </a:rPr>
              <a:t>To some extent – We can model the emotions and use them to determine the behaviour</a:t>
            </a:r>
            <a:endParaRPr lang="en-GB" sz="2050" spc="-70" dirty="0">
              <a:latin typeface="Calibri"/>
              <a:cs typeface="Calibri"/>
            </a:endParaRPr>
          </a:p>
          <a:p>
            <a:pPr marL="1727200" marR="2628900" lvl="4" indent="-342900">
              <a:lnSpc>
                <a:spcPct val="101000"/>
              </a:lnSpc>
              <a:spcBef>
                <a:spcPts val="10"/>
              </a:spcBef>
              <a:buFont typeface="Wingdings" panose="05000000000000000000" pitchFamily="2" charset="2"/>
              <a:buChar char="Ø"/>
              <a:tabLst>
                <a:tab pos="949960" algn="l"/>
              </a:tabLst>
            </a:pPr>
            <a:r>
              <a:rPr lang="en-GB" sz="2050" spc="-40" dirty="0">
                <a:latin typeface="Calibri"/>
                <a:cs typeface="Calibri"/>
              </a:rPr>
              <a:t>The problem which remains is that the match between emotions and perceptions will be algorithmic, i.e., rational</a:t>
            </a:r>
            <a:endParaRPr lang="en-GB" sz="2050" spc="-75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560"/>
              </a:spcBef>
              <a:tabLst>
                <a:tab pos="1076325" algn="l"/>
                <a:tab pos="1551305" algn="l"/>
              </a:tabLst>
            </a:pPr>
            <a:r>
              <a:rPr lang="en-GB" sz="2050" spc="-30" dirty="0">
                <a:latin typeface="Calibri"/>
                <a:cs typeface="Calibri"/>
              </a:rPr>
              <a:t>Emotions </a:t>
            </a:r>
            <a:r>
              <a:rPr sz="2050" spc="290" dirty="0">
                <a:latin typeface="Cambria"/>
                <a:cs typeface="Cambria"/>
              </a:rPr>
              <a:t>⇒</a:t>
            </a:r>
            <a:r>
              <a:rPr lang="en-GB" sz="2050" spc="-60" dirty="0">
                <a:latin typeface="Calibri"/>
                <a:cs typeface="Calibri"/>
              </a:rPr>
              <a:t>perceptions</a:t>
            </a:r>
            <a:r>
              <a:rPr sz="2050" spc="-60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lang="en-GB" sz="2050" spc="-55" dirty="0">
                <a:latin typeface="Calibri"/>
                <a:cs typeface="Calibri"/>
              </a:rPr>
              <a:t>feelings</a:t>
            </a:r>
            <a:r>
              <a:rPr sz="2050" spc="-55" dirty="0">
                <a:latin typeface="Calibri"/>
                <a:cs typeface="Calibri"/>
              </a:rPr>
              <a:t>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lang="en-GB" sz="2050" spc="-70" dirty="0">
                <a:latin typeface="Calibri"/>
                <a:cs typeface="Calibri"/>
              </a:rPr>
              <a:t>reactions!</a:t>
            </a:r>
            <a:endParaRPr sz="20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90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GB" spc="180" dirty="0"/>
              <a:t>Principles of Design (</a:t>
            </a:r>
            <a:r>
              <a:rPr spc="180" dirty="0"/>
              <a:t>PEAS</a:t>
            </a:r>
            <a:r>
              <a:rPr lang="en-GB" spc="180" dirty="0"/>
              <a:t>)</a:t>
            </a:r>
            <a:endParaRPr spc="180" dirty="0"/>
          </a:p>
        </p:txBody>
      </p:sp>
      <p:sp>
        <p:nvSpPr>
          <p:cNvPr id="3" name="object 3"/>
          <p:cNvSpPr txBox="1"/>
          <p:nvPr/>
        </p:nvSpPr>
        <p:spPr>
          <a:xfrm>
            <a:off x="1130293" y="1378425"/>
            <a:ext cx="7722234" cy="43120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spc="2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design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rational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agent,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lang="en-GB" sz="2050" spc="-80" dirty="0">
                <a:cs typeface="Calibri"/>
              </a:rPr>
              <a:t>beforehand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must </a:t>
            </a:r>
            <a:r>
              <a:rPr lang="en-GB" sz="2050" dirty="0">
                <a:latin typeface="Calibri"/>
                <a:cs typeface="Calibri"/>
              </a:rPr>
              <a:t>first </a:t>
            </a:r>
            <a:r>
              <a:rPr sz="2050" spc="-50" dirty="0">
                <a:latin typeface="Calibri"/>
                <a:cs typeface="Calibri"/>
              </a:rPr>
              <a:t>specify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33CC"/>
                </a:solidFill>
                <a:latin typeface="Calibri"/>
                <a:cs typeface="Calibri"/>
              </a:rPr>
              <a:t>task</a:t>
            </a:r>
            <a:r>
              <a:rPr sz="2050" spc="204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which the agent must attend together with the </a:t>
            </a:r>
            <a:r>
              <a:rPr lang="en-GB" sz="2050" kern="0" dirty="0">
                <a:solidFill>
                  <a:srgbClr val="0033CC"/>
                </a:solidFill>
                <a:latin typeface="Calibri"/>
                <a:cs typeface="Calibri"/>
              </a:rPr>
              <a:t>criteria</a:t>
            </a:r>
            <a:r>
              <a:rPr lang="en-GB" sz="2050" kern="0" dirty="0">
                <a:latin typeface="Calibri"/>
                <a:cs typeface="Calibri"/>
              </a:rPr>
              <a:t> for measuring the success for achieving it in order to be counted as rational, </a:t>
            </a:r>
            <a:r>
              <a:rPr lang="en-GB" sz="2050" spc="-80" dirty="0">
                <a:latin typeface="Calibri"/>
                <a:cs typeface="Calibri"/>
              </a:rPr>
              <a:t>and the </a:t>
            </a:r>
            <a:r>
              <a:rPr lang="en-GB" sz="2050" spc="-80" dirty="0">
                <a:solidFill>
                  <a:srgbClr val="0033CC"/>
                </a:solidFill>
                <a:latin typeface="Calibri"/>
                <a:cs typeface="Calibri"/>
              </a:rPr>
              <a:t>environment</a:t>
            </a:r>
            <a:r>
              <a:rPr lang="en-GB" sz="2050" spc="-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lang="en-GB" sz="2050" spc="-80" dirty="0">
                <a:latin typeface="Calibri"/>
                <a:cs typeface="Calibri"/>
              </a:rPr>
              <a:t>in which the agent will act</a:t>
            </a:r>
          </a:p>
          <a:p>
            <a:pPr marL="812800" marR="1025525" lvl="1" indent="-342900">
              <a:lnSpc>
                <a:spcPct val="163400"/>
              </a:lnSpc>
              <a:buFont typeface="Arial" panose="020B0604020202020204" pitchFamily="34" charset="0"/>
              <a:buChar char="•"/>
            </a:pPr>
            <a:r>
              <a:rPr lang="en-GB"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cs typeface="Calibri"/>
              </a:rPr>
              <a:t>Performance</a:t>
            </a:r>
            <a:r>
              <a:rPr lang="en-GB" sz="2050" u="sng" spc="1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cs typeface="Calibri"/>
              </a:rPr>
              <a:t> </a:t>
            </a:r>
            <a:r>
              <a:rPr lang="en-GB"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cs typeface="Calibri"/>
              </a:rPr>
              <a:t>measure</a:t>
            </a:r>
            <a:endParaRPr lang="en-GB" sz="2050" dirty="0">
              <a:cs typeface="Calibri"/>
            </a:endParaRPr>
          </a:p>
          <a:p>
            <a:pPr marL="812165" marR="5217160" lvl="1" indent="-342900">
              <a:lnSpc>
                <a:spcPct val="163400"/>
              </a:lnSpc>
              <a:buFont typeface="Arial" panose="020B0604020202020204" pitchFamily="34" charset="0"/>
              <a:buChar char="•"/>
            </a:pPr>
            <a:r>
              <a:rPr lang="en-GB" sz="2050" u="sng" spc="-5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cs typeface="Calibri"/>
              </a:rPr>
              <a:t>Environment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endParaRPr lang="en-GB" sz="2050" spc="-8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lang="en-GB" sz="2050" spc="-80" dirty="0">
                <a:latin typeface="Calibri"/>
                <a:cs typeface="Calibri"/>
              </a:rPr>
              <a:t>Then we can construct the agent in accordance with the principle of </a:t>
            </a:r>
            <a:r>
              <a:rPr lang="en-GB" sz="2050" spc="-80" dirty="0">
                <a:solidFill>
                  <a:srgbClr val="0033CC"/>
                </a:solidFill>
                <a:latin typeface="Calibri"/>
                <a:cs typeface="Calibri"/>
              </a:rPr>
              <a:t>rationality</a:t>
            </a:r>
            <a:r>
              <a:rPr lang="en-GB" sz="205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50" spc="-80" dirty="0">
                <a:latin typeface="Calibri"/>
                <a:cs typeface="Calibri"/>
              </a:rPr>
              <a:t>we have adopted</a:t>
            </a:r>
            <a:endParaRPr sz="2050" dirty="0">
              <a:latin typeface="Calibri"/>
              <a:cs typeface="Calibri"/>
            </a:endParaRPr>
          </a:p>
          <a:p>
            <a:pPr marL="812165" marR="5217160" lvl="1" indent="-342900">
              <a:lnSpc>
                <a:spcPct val="163400"/>
              </a:lnSpc>
              <a:buFont typeface="Arial" panose="020B0604020202020204" pitchFamily="34" charset="0"/>
              <a:buChar char="•"/>
            </a:pP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Actuators</a:t>
            </a:r>
            <a:endParaRPr sz="2050" dirty="0">
              <a:latin typeface="Calibri"/>
              <a:cs typeface="Calibri"/>
            </a:endParaRPr>
          </a:p>
          <a:p>
            <a:pPr marL="812800" lvl="1" indent="-342900"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Sensors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GB" spc="180" dirty="0">
                <a:solidFill>
                  <a:srgbClr val="7030A0"/>
                </a:solidFill>
              </a:rPr>
              <a:t>Example: </a:t>
            </a:r>
            <a:r>
              <a:rPr lang="en-GB" spc="180" dirty="0"/>
              <a:t>Taxi Agent</a:t>
            </a:r>
            <a:endParaRPr spc="180" dirty="0"/>
          </a:p>
        </p:txBody>
      </p:sp>
      <p:sp>
        <p:nvSpPr>
          <p:cNvPr id="3" name="object 3"/>
          <p:cNvSpPr txBox="1"/>
          <p:nvPr/>
        </p:nvSpPr>
        <p:spPr>
          <a:xfrm>
            <a:off x="1130300" y="1378425"/>
            <a:ext cx="7792084" cy="24128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0" dirty="0">
                <a:latin typeface="Calibri"/>
                <a:cs typeface="Calibri"/>
              </a:rPr>
              <a:t>Consider,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task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designing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auto</a:t>
            </a:r>
            <a:r>
              <a:rPr lang="en-GB" sz="2050" spc="-70" dirty="0" err="1">
                <a:latin typeface="Calibri"/>
                <a:cs typeface="Calibri"/>
              </a:rPr>
              <a:t>nomous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lang="en-GB" sz="2050" dirty="0">
                <a:latin typeface="Calibri"/>
                <a:cs typeface="Calibri"/>
              </a:rPr>
              <a:t>driverless</a:t>
            </a:r>
            <a:r>
              <a:rPr lang="en-GB" sz="2050" spc="15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taxi: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Performance</a:t>
            </a:r>
            <a:r>
              <a:rPr sz="2050" u="sng" spc="1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measure</a:t>
            </a:r>
            <a:r>
              <a:rPr lang="en-GB"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:</a:t>
            </a:r>
            <a:r>
              <a:rPr sz="2050" spc="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safety,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destination,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profits,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legality,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comfort,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5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Environment</a:t>
            </a:r>
            <a:r>
              <a:rPr lang="en-GB" sz="2050" spc="-50" dirty="0">
                <a:solidFill>
                  <a:srgbClr val="FF00FF"/>
                </a:solidFill>
                <a:latin typeface="Calibri"/>
                <a:cs typeface="Calibri"/>
              </a:rPr>
              <a:t>:</a:t>
            </a:r>
            <a:r>
              <a:rPr sz="2050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lang="en-GB" sz="2050" spc="75" dirty="0">
                <a:latin typeface="Calibri"/>
                <a:cs typeface="Calibri"/>
              </a:rPr>
              <a:t>UK </a:t>
            </a:r>
            <a:r>
              <a:rPr sz="2050" spc="-65" dirty="0">
                <a:latin typeface="Calibri"/>
                <a:cs typeface="Calibri"/>
              </a:rPr>
              <a:t>streets/freeways,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traffic,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pedestrians,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weather,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3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Actuators</a:t>
            </a:r>
            <a:r>
              <a:rPr lang="en-GB" sz="2050" spc="-35" dirty="0">
                <a:solidFill>
                  <a:srgbClr val="FF00FF"/>
                </a:solidFill>
                <a:latin typeface="Calibri"/>
                <a:cs typeface="Calibri"/>
              </a:rPr>
              <a:t>:</a:t>
            </a:r>
            <a:r>
              <a:rPr sz="2050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steering,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accelerator,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brake,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horn,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speaker/display,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Sensors</a:t>
            </a:r>
            <a:r>
              <a:rPr lang="en-GB" sz="2050" spc="-60" dirty="0">
                <a:solidFill>
                  <a:srgbClr val="FF00FF"/>
                </a:solidFill>
                <a:latin typeface="Calibri"/>
                <a:cs typeface="Calibri"/>
              </a:rPr>
              <a:t>:</a:t>
            </a:r>
            <a:r>
              <a:rPr sz="2050" spc="3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video,</a:t>
            </a:r>
            <a:r>
              <a:rPr sz="2050" spc="10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accelerometers,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gauges,</a:t>
            </a:r>
            <a:r>
              <a:rPr sz="2050" spc="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engine</a:t>
            </a:r>
            <a:r>
              <a:rPr sz="2050" spc="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sensors,</a:t>
            </a:r>
            <a:r>
              <a:rPr sz="2050" spc="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keyboard,</a:t>
            </a:r>
            <a:r>
              <a:rPr sz="2050" spc="80" dirty="0">
                <a:latin typeface="Calibri"/>
                <a:cs typeface="Calibri"/>
              </a:rPr>
              <a:t> </a:t>
            </a:r>
            <a:r>
              <a:rPr sz="2050" spc="85" dirty="0">
                <a:latin typeface="Calibri"/>
                <a:cs typeface="Calibri"/>
              </a:rPr>
              <a:t>GPS,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2587</Words>
  <Application>Microsoft Office PowerPoint</Application>
  <PresentationFormat>Custom</PresentationFormat>
  <Paragraphs>398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</vt:lpstr>
      <vt:lpstr>Book Antiqua</vt:lpstr>
      <vt:lpstr>Bookman Old Style</vt:lpstr>
      <vt:lpstr>Calibri</vt:lpstr>
      <vt:lpstr>Cambria</vt:lpstr>
      <vt:lpstr>Cambria Math</vt:lpstr>
      <vt:lpstr>Century</vt:lpstr>
      <vt:lpstr>Century Gothic</vt:lpstr>
      <vt:lpstr>Lucida Sans Unicode</vt:lpstr>
      <vt:lpstr>Palatino Linotype</vt:lpstr>
      <vt:lpstr>Sitka Heading</vt:lpstr>
      <vt:lpstr>Times New Roman</vt:lpstr>
      <vt:lpstr>Wingdings</vt:lpstr>
      <vt:lpstr>Office Theme</vt:lpstr>
      <vt:lpstr>PowerPoint Presentation</vt:lpstr>
      <vt:lpstr>Outline</vt:lpstr>
      <vt:lpstr>Conceptual Model: Agents and environments</vt:lpstr>
      <vt:lpstr>Example: Vacuum-cleaner world</vt:lpstr>
      <vt:lpstr>Example: A vacuum-cleaner agent</vt:lpstr>
      <vt:lpstr>Rationality</vt:lpstr>
      <vt:lpstr>Rationality vs. Emotions</vt:lpstr>
      <vt:lpstr>Principles of Design (PEAS)</vt:lpstr>
      <vt:lpstr>Example: Taxi Agent</vt:lpstr>
      <vt:lpstr>Example: Internet shopping agent</vt:lpstr>
      <vt:lpstr>Internet shopping agent</vt:lpstr>
      <vt:lpstr>Environment types</vt:lpstr>
      <vt:lpstr>Examples: Environment types</vt:lpstr>
      <vt:lpstr>Examples: Environment types</vt:lpstr>
      <vt:lpstr>Environment types</vt:lpstr>
      <vt:lpstr>Examples: Environment types</vt:lpstr>
      <vt:lpstr>Examples: Environment types</vt:lpstr>
      <vt:lpstr>Examples: Environment types</vt:lpstr>
      <vt:lpstr>Agent types</vt:lpstr>
      <vt:lpstr>Simple reflex agents</vt:lpstr>
      <vt:lpstr>Example: Vacuum Agent</vt:lpstr>
      <vt:lpstr>Example: Vacuum Agent</vt:lpstr>
      <vt:lpstr>Representational Issues</vt:lpstr>
      <vt:lpstr>Reflex agents with state</vt:lpstr>
      <vt:lpstr>Example: Resource Planning Agents</vt:lpstr>
      <vt:lpstr>Representational Issues</vt:lpstr>
      <vt:lpstr> </vt:lpstr>
      <vt:lpstr>Complex Model-based Resource Planning Agents</vt:lpstr>
      <vt:lpstr>Representational Issues</vt:lpstr>
      <vt:lpstr>Goal-driven agents</vt:lpstr>
      <vt:lpstr>Goal-driven agents</vt:lpstr>
      <vt:lpstr>Representational Issues</vt:lpstr>
      <vt:lpstr>Utility-based agents</vt:lpstr>
      <vt:lpstr>Utility-based agents</vt:lpstr>
      <vt:lpstr>Representational Issues</vt:lpstr>
      <vt:lpstr>Learning agents</vt:lpstr>
      <vt:lpstr>Learning agents</vt:lpstr>
      <vt:lpstr>Representational Issues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chapter02.dvi</dc:title>
  <dc:creator>Oem</dc:creator>
  <cp:lastModifiedBy>Vassil Vassilev</cp:lastModifiedBy>
  <cp:revision>12</cp:revision>
  <dcterms:created xsi:type="dcterms:W3CDTF">2021-09-27T08:30:06Z</dcterms:created>
  <dcterms:modified xsi:type="dcterms:W3CDTF">2022-10-02T19:07:02Z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2021-09-27T00:00:00Z</vt:filetime>
  </property>
</Properties>
</file>